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49"/>
  </p:notesMasterIdLst>
  <p:handoutMasterIdLst>
    <p:handoutMasterId r:id="rId50"/>
  </p:handoutMasterIdLst>
  <p:sldIdLst>
    <p:sldId id="273" r:id="rId8"/>
    <p:sldId id="274" r:id="rId9"/>
    <p:sldId id="275" r:id="rId10"/>
    <p:sldId id="276" r:id="rId11"/>
    <p:sldId id="277" r:id="rId12"/>
    <p:sldId id="278" r:id="rId13"/>
    <p:sldId id="279" r:id="rId14"/>
    <p:sldId id="315" r:id="rId15"/>
    <p:sldId id="281" r:id="rId16"/>
    <p:sldId id="282" r:id="rId17"/>
    <p:sldId id="283" r:id="rId18"/>
    <p:sldId id="284" r:id="rId19"/>
    <p:sldId id="285" r:id="rId20"/>
    <p:sldId id="286"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3" orient="horz" pos="2160">
          <p15:clr>
            <a:srgbClr val="A4A3A4"/>
          </p15:clr>
        </p15:guide>
        <p15:guide id="4"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21" clrIdx="0">
    <p:extLst>
      <p:ext uri="{19B8F6BF-5375-455C-9EA6-DF929625EA0E}">
        <p15:presenceInfo xmlns:p15="http://schemas.microsoft.com/office/powerpoint/2012/main" userId="S-1-5-21-147214757-305610072-1517763936-5682676" providerId="AD"/>
      </p:ext>
    </p:extLst>
  </p:cmAuthor>
  <p:cmAuthor id="2" name="tangyanmei (A)" initials="t(" lastIdx="7" clrIdx="1">
    <p:extLst>
      <p:ext uri="{19B8F6BF-5375-455C-9EA6-DF929625EA0E}">
        <p15:presenceInfo xmlns:p15="http://schemas.microsoft.com/office/powerpoint/2012/main" userId="S-1-5-21-147214757-305610072-1517763936-3058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6C4D2"/>
    <a:srgbClr val="D9D9D9"/>
    <a:srgbClr val="EBEBEB"/>
    <a:srgbClr val="C7000B"/>
    <a:srgbClr val="404040"/>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235" autoAdjust="0"/>
  </p:normalViewPr>
  <p:slideViewPr>
    <p:cSldViewPr snapToGrid="0" snapToObjects="1">
      <p:cViewPr varScale="1">
        <p:scale>
          <a:sx n="92" d="100"/>
          <a:sy n="92" d="100"/>
        </p:scale>
        <p:origin x="726" y="84"/>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varScale="1">
        <p:scale>
          <a:sx n="81" d="100"/>
          <a:sy n="81" d="100"/>
        </p:scale>
        <p:origin x="3348"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4" name="备注占位符 3"/>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29338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53713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90459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68569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12208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06029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132102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59684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iMaster NCE-WAN itself, devices, services, or systems managed by it, or its connections with peripheral systems are faulty or have potential risks, alarms are generated. With the</a:t>
            </a:r>
            <a:r>
              <a:rPr lang="en-US" dirty="0">
                <a:latin typeface="Huawei Sans" panose="020C0503030203020204" pitchFamily="34" charset="0"/>
              </a:rPr>
              <a:t> alarm management function, </a:t>
            </a:r>
            <a:r>
              <a:rPr dirty="0">
                <a:latin typeface="Huawei Sans" panose="020C0503030203020204" pitchFamily="34" charset="0"/>
              </a:rPr>
              <a:t>O&amp;M administrators can view alarm information in real time and troubleshoot faults based on alarm details and handling suggestions in a timely manner, ensuring normal running of services.</a:t>
            </a:r>
            <a:endParaRPr lang="en-US" altLang="zh-CN" dirty="0">
              <a:latin typeface="Huawei Sans" panose="020C0503030203020204" pitchFamily="34" charset="0"/>
            </a:endParaRPr>
          </a:p>
          <a:p>
            <a:r>
              <a:rPr dirty="0">
                <a:latin typeface="Huawei Sans" panose="020C0503030203020204" pitchFamily="34" charset="0"/>
              </a:rPr>
              <a:t>On iMaster NCE-WAN, O&amp;M </a:t>
            </a:r>
            <a:r>
              <a:rPr lang="en-US" dirty="0">
                <a:latin typeface="Huawei Sans" panose="020C0503030203020204" pitchFamily="34" charset="0"/>
              </a:rPr>
              <a:t>administrators </a:t>
            </a:r>
            <a:r>
              <a:rPr dirty="0">
                <a:latin typeface="Huawei Sans" panose="020C0503030203020204" pitchFamily="34" charset="0"/>
              </a:rPr>
              <a:t>can set device alarm thresholds, for example, CPU and memory usage alarm </a:t>
            </a:r>
            <a:r>
              <a:rPr lang="en-US" dirty="0">
                <a:latin typeface="Huawei Sans" panose="020C0503030203020204" pitchFamily="34" charset="0"/>
              </a:rPr>
              <a:t>thresholds</a:t>
            </a:r>
            <a:r>
              <a:rPr dirty="0">
                <a:latin typeface="Huawei Sans" panose="020C0503030203020204" pitchFamily="34" charset="0"/>
              </a:rPr>
              <a:t>. When a threshold is reached, an alarm is reported to iMaster NCE-WAN.</a:t>
            </a:r>
            <a:endParaRPr lang="en-US" altLang="zh-CN" dirty="0">
              <a:latin typeface="Huawei Sans" panose="020C0503030203020204" pitchFamily="34" charset="0"/>
            </a:endParaRPr>
          </a:p>
          <a:p>
            <a:r>
              <a:rPr dirty="0">
                <a:latin typeface="Huawei Sans" panose="020C0503030203020204" pitchFamily="34" charset="0"/>
              </a:rPr>
              <a:t>When iMaster NCE-WAN is running, it can record system management operation logs and run logs, which facilitate audit and fault locating.</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43457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73614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0055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573796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059829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9747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056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44401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983782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77190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494289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040090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341256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09468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This course is based on Huawei SD-WAN Solution.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55574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The trace operation is similar to the ping operation.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6839577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70431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36422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iMaster NCE-WAN is running, it can record system management operation logs and run logs, which facilitate audit and fault locating.</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054711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788438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659545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601734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497941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959349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1. A</a:t>
            </a:r>
          </a:p>
          <a:p>
            <a:r>
              <a:rPr dirty="0">
                <a:latin typeface="Huawei Sans" panose="020C0503030203020204" pitchFamily="34" charset="0"/>
              </a:rPr>
              <a:t>2. ABCD</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47699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607305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28625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00773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12886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a:latin typeface="Huawei Sans" panose="020C0503030203020204" pitchFamily="34" charset="0"/>
              </a:rPr>
              <a:t>The main APIs between O&amp;M components include:</a:t>
            </a:r>
          </a:p>
          <a:p>
            <a:pPr marL="363538" lvl="1" indent="-187325">
              <a:lnSpc>
                <a:spcPct val="100000"/>
              </a:lnSpc>
            </a:pPr>
            <a:r>
              <a:rPr dirty="0">
                <a:latin typeface="Huawei Sans" panose="020C0503030203020204" pitchFamily="34" charset="0"/>
              </a:rPr>
              <a:t>NETCONF:</a:t>
            </a:r>
          </a:p>
          <a:p>
            <a:pPr marL="539750" lvl="2" indent="-176213">
              <a:lnSpc>
                <a:spcPct val="100000"/>
              </a:lnSpc>
            </a:pPr>
            <a:r>
              <a:rPr dirty="0">
                <a:latin typeface="Huawei Sans" panose="020C0503030203020204" pitchFamily="34" charset="0"/>
              </a:rPr>
              <a:t>iMaster NCE-WAN delivers service configurations to devices through NETCONF.</a:t>
            </a:r>
          </a:p>
          <a:p>
            <a:pPr marL="539750" lvl="2" indent="-176213">
              <a:lnSpc>
                <a:spcPct val="100000"/>
              </a:lnSpc>
            </a:pPr>
            <a:r>
              <a:rPr dirty="0">
                <a:latin typeface="Huawei Sans" panose="020C0503030203020204" pitchFamily="34" charset="0"/>
              </a:rPr>
              <a:t>Devices send alarms to </a:t>
            </a:r>
            <a:r>
              <a:rPr dirty="0" err="1">
                <a:latin typeface="Huawei Sans" panose="020C0503030203020204" pitchFamily="34" charset="0"/>
              </a:rPr>
              <a:t>iMaster</a:t>
            </a:r>
            <a:r>
              <a:rPr dirty="0">
                <a:latin typeface="Huawei Sans" panose="020C0503030203020204" pitchFamily="34" charset="0"/>
              </a:rPr>
              <a:t> NCE-WAN through NETCONF </a:t>
            </a:r>
            <a:r>
              <a:rPr lang="en-US" dirty="0">
                <a:latin typeface="Huawei Sans" panose="020C0503030203020204" pitchFamily="34" charset="0"/>
              </a:rPr>
              <a:t>n</a:t>
            </a:r>
            <a:r>
              <a:rPr dirty="0">
                <a:latin typeface="Huawei Sans" panose="020C0503030203020204" pitchFamily="34" charset="0"/>
              </a:rPr>
              <a:t>otification.</a:t>
            </a:r>
          </a:p>
          <a:p>
            <a:pPr marL="539750" lvl="2" indent="-176213">
              <a:lnSpc>
                <a:spcPct val="100000"/>
              </a:lnSpc>
            </a:pPr>
            <a:r>
              <a:rPr dirty="0">
                <a:latin typeface="Huawei Sans" panose="020C0503030203020204" pitchFamily="34" charset="0"/>
              </a:rPr>
              <a:t>iMaster NCE-WAN uses NETCONF RPC messages to remotely maintain devices.</a:t>
            </a:r>
          </a:p>
          <a:p>
            <a:pPr marL="363538" lvl="1" indent="-187325">
              <a:lnSpc>
                <a:spcPct val="100000"/>
              </a:lnSpc>
            </a:pPr>
            <a:r>
              <a:rPr dirty="0">
                <a:latin typeface="Huawei Sans" panose="020C0503030203020204" pitchFamily="34" charset="0"/>
              </a:rPr>
              <a:t>Telemetry:</a:t>
            </a:r>
          </a:p>
          <a:p>
            <a:pPr marL="539750" lvl="2" indent="-176213">
              <a:lnSpc>
                <a:spcPct val="100000"/>
              </a:lnSpc>
            </a:pPr>
            <a:r>
              <a:rPr dirty="0">
                <a:latin typeface="Huawei Sans" panose="020C0503030203020204" pitchFamily="34" charset="0"/>
              </a:rPr>
              <a:t>Telemetry is used to encrypt HTTP/2 connections between devices and </a:t>
            </a:r>
            <a:r>
              <a:rPr dirty="0" err="1">
                <a:latin typeface="Huawei Sans" panose="020C0503030203020204" pitchFamily="34" charset="0"/>
              </a:rPr>
              <a:t>iMaster</a:t>
            </a:r>
            <a:r>
              <a:rPr dirty="0">
                <a:latin typeface="Huawei Sans" panose="020C0503030203020204" pitchFamily="34" charset="0"/>
              </a:rPr>
              <a:t> NCE-WAN.</a:t>
            </a:r>
            <a:endParaRPr lang="en-US" altLang="zh-CN" dirty="0">
              <a:latin typeface="Huawei Sans" panose="020C0503030203020204" pitchFamily="34" charset="0"/>
            </a:endParaRPr>
          </a:p>
          <a:p>
            <a:pPr marL="539750" lvl="2" indent="-176213">
              <a:lnSpc>
                <a:spcPct val="100000"/>
              </a:lnSpc>
            </a:pPr>
            <a:r>
              <a:rPr dirty="0">
                <a:latin typeface="Huawei Sans" panose="020C0503030203020204" pitchFamily="34" charset="0"/>
              </a:rPr>
              <a:t>Devices use Telemetry to periodically send collected performance data to iMaster NCE-WAN for performance monitoring.</a:t>
            </a:r>
          </a:p>
          <a:p>
            <a:pPr marL="539750" lvl="2" indent="-176213">
              <a:lnSpc>
                <a:spcPct val="100000"/>
              </a:lnSpc>
            </a:pPr>
            <a:r>
              <a:rPr dirty="0">
                <a:latin typeface="Huawei Sans" panose="020C0503030203020204" pitchFamily="34" charset="0"/>
              </a:rPr>
              <a:t>Historical trend analysis provides high-precision monitoring data sources.</a:t>
            </a:r>
          </a:p>
          <a:p>
            <a:pPr marL="363538" lvl="1" indent="-187325">
              <a:lnSpc>
                <a:spcPct val="100000"/>
              </a:lnSpc>
            </a:pPr>
            <a:r>
              <a:rPr dirty="0">
                <a:latin typeface="Huawei Sans" panose="020C0503030203020204" pitchFamily="34" charset="0"/>
              </a:rPr>
              <a:t>Syslog: </a:t>
            </a:r>
          </a:p>
          <a:p>
            <a:pPr marL="539750" lvl="2" indent="-176213">
              <a:lnSpc>
                <a:spcPct val="100000"/>
              </a:lnSpc>
            </a:pPr>
            <a:r>
              <a:rPr dirty="0">
                <a:latin typeface="Huawei Sans" panose="020C0503030203020204" pitchFamily="34" charset="0"/>
              </a:rPr>
              <a:t>Devices can send logs to a third-party log server using the Syslog protocol.</a:t>
            </a:r>
          </a:p>
          <a:p>
            <a:pPr marL="363538" lvl="1" indent="-187325">
              <a:lnSpc>
                <a:spcPct val="100000"/>
              </a:lnSpc>
            </a:pPr>
            <a:r>
              <a:rPr lang="en-US" dirty="0">
                <a:latin typeface="Huawei Sans" panose="020C0503030203020204" pitchFamily="34" charset="0"/>
              </a:rPr>
              <a:t>HTTPS:</a:t>
            </a:r>
          </a:p>
          <a:p>
            <a:pPr marL="539750" lvl="2" indent="-176213">
              <a:lnSpc>
                <a:spcPct val="100000"/>
              </a:lnSpc>
            </a:pPr>
            <a:r>
              <a:rPr dirty="0">
                <a:latin typeface="Huawei Sans" panose="020C0503030203020204" pitchFamily="34" charset="0"/>
              </a:rPr>
              <a:t>Devices </a:t>
            </a:r>
            <a:r>
              <a:rPr lang="en-US" dirty="0">
                <a:latin typeface="Huawei Sans" panose="020C0503030203020204" pitchFamily="34" charset="0"/>
              </a:rPr>
              <a:t>and iMaster NCE-WAN use HTTPS for</a:t>
            </a:r>
            <a:r>
              <a:rPr lang="en-US" baseline="0" dirty="0">
                <a:latin typeface="Huawei Sans" panose="020C0503030203020204" pitchFamily="34" charset="0"/>
              </a:rPr>
              <a:t> </a:t>
            </a:r>
            <a:r>
              <a:rPr lang="en-US" dirty="0">
                <a:latin typeface="Huawei Sans" panose="020C0503030203020204" pitchFamily="34" charset="0"/>
              </a:rPr>
              <a:t>download</a:t>
            </a:r>
            <a:r>
              <a:rPr lang="en-US" baseline="0" dirty="0">
                <a:latin typeface="Huawei Sans" panose="020C0503030203020204" pitchFamily="34" charset="0"/>
              </a:rPr>
              <a:t> and management of files</a:t>
            </a:r>
            <a:r>
              <a:rPr dirty="0">
                <a:latin typeface="Huawei Sans" panose="020C0503030203020204" pitchFamily="34" charset="0"/>
              </a:rPr>
              <a:t> such as software packages and patch</a:t>
            </a:r>
            <a:r>
              <a:rPr lang="en-US" baseline="0" dirty="0">
                <a:latin typeface="Huawei Sans" panose="020C0503030203020204" pitchFamily="34" charset="0"/>
              </a:rPr>
              <a:t>es</a:t>
            </a:r>
            <a:r>
              <a:rPr dirty="0">
                <a:latin typeface="Huawei Sans" panose="020C0503030203020204" pitchFamily="34" charset="0"/>
              </a:rPr>
              <a:t>.</a:t>
            </a:r>
          </a:p>
          <a:p>
            <a:pPr marL="363538" lvl="1" indent="-187325">
              <a:lnSpc>
                <a:spcPct val="100000"/>
              </a:lnSpc>
            </a:pPr>
            <a:r>
              <a:rPr dirty="0">
                <a:latin typeface="Huawei Sans" panose="020C0503030203020204" pitchFamily="34" charset="0"/>
              </a:rPr>
              <a:t>SSH:</a:t>
            </a:r>
          </a:p>
          <a:p>
            <a:pPr marL="539750" lvl="2" indent="-176213">
              <a:lnSpc>
                <a:spcPct val="100000"/>
              </a:lnSpc>
            </a:pPr>
            <a:r>
              <a:rPr dirty="0">
                <a:latin typeface="Huawei Sans" panose="020C0503030203020204" pitchFamily="34" charset="0"/>
              </a:rPr>
              <a:t>iMaster NCE-WAN allows O&amp;M personnel to remotely log in to devices through SSH for O&amp;M and diagnosis.</a:t>
            </a:r>
          </a:p>
          <a:p>
            <a:pPr lvl="1">
              <a:lnSpc>
                <a:spcPct val="100000"/>
              </a:lnSpc>
            </a:pP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35642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97121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1667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29186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nvGraphicFramePr>
        <p:xfrm>
          <a:off x="1007140" y="1398424"/>
          <a:ext cx="10194260" cy="1082675"/>
        </p:xfrm>
        <a:graphic>
          <a:graphicData uri="http://schemas.openxmlformats.org/drawingml/2006/table">
            <a:tbl>
              <a:tblPr/>
              <a:tblGrid>
                <a:gridCol w="3119031">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08462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课程编码</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适用产品</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产品版本</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课程版本</a:t>
                      </a:r>
                      <a:endPar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Group 21"/>
          <p:cNvGraphicFramePr>
            <a:graphicFrameLocks noGrp="1"/>
          </p:cNvGraphicFramePr>
          <p:nvPr userDrawn="1"/>
        </p:nvGraphicFramePr>
        <p:xfrm>
          <a:off x="1007140" y="2920836"/>
          <a:ext cx="10177327" cy="3038475"/>
        </p:xfrm>
        <a:graphic>
          <a:graphicData uri="http://schemas.openxmlformats.org/drawingml/2006/table">
            <a:tbl>
              <a:tblPr/>
              <a:tblGrid>
                <a:gridCol w="3119030">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067692">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作者</a:t>
                      </a: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工号</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时间</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审核人</a:t>
                      </a: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工号</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新开发/优化</a:t>
                      </a:r>
                      <a:endPar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文本占位符 7"/>
          <p:cNvSpPr>
            <a:spLocks noGrp="1"/>
          </p:cNvSpPr>
          <p:nvPr>
            <p:ph type="body" sz="quarter" idx="17" hasCustomPrompt="1"/>
          </p:nvPr>
        </p:nvSpPr>
        <p:spPr>
          <a:xfrm>
            <a:off x="1007139" y="1969626"/>
            <a:ext cx="3119030"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课程编码</a:t>
            </a:r>
          </a:p>
        </p:txBody>
      </p:sp>
      <p:sp>
        <p:nvSpPr>
          <p:cNvPr id="6" name="文本占位符 7"/>
          <p:cNvSpPr>
            <a:spLocks noGrp="1"/>
          </p:cNvSpPr>
          <p:nvPr>
            <p:ph type="body" sz="quarter" idx="18" hasCustomPrompt="1"/>
          </p:nvPr>
        </p:nvSpPr>
        <p:spPr>
          <a:xfrm>
            <a:off x="4126170" y="1969626"/>
            <a:ext cx="1967450"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适用的产品</a:t>
            </a:r>
          </a:p>
        </p:txBody>
      </p:sp>
      <p:sp>
        <p:nvSpPr>
          <p:cNvPr id="7" name="文本占位符 7"/>
          <p:cNvSpPr>
            <a:spLocks noGrp="1"/>
          </p:cNvSpPr>
          <p:nvPr>
            <p:ph type="body" sz="quarter" idx="19" hasCustomPrompt="1"/>
          </p:nvPr>
        </p:nvSpPr>
        <p:spPr>
          <a:xfrm>
            <a:off x="6093619" y="1969626"/>
            <a:ext cx="3023155"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969626"/>
            <a:ext cx="2084625"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517796"/>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0" name="文本占位符 7"/>
          <p:cNvSpPr>
            <a:spLocks noGrp="1"/>
          </p:cNvSpPr>
          <p:nvPr>
            <p:ph type="body" sz="quarter" idx="14" hasCustomPrompt="1"/>
          </p:nvPr>
        </p:nvSpPr>
        <p:spPr>
          <a:xfrm>
            <a:off x="4126170" y="3517796"/>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11" name="文本占位符 7"/>
          <p:cNvSpPr>
            <a:spLocks noGrp="1"/>
          </p:cNvSpPr>
          <p:nvPr>
            <p:ph type="body" sz="quarter" idx="15" hasCustomPrompt="1"/>
          </p:nvPr>
        </p:nvSpPr>
        <p:spPr>
          <a:xfrm>
            <a:off x="6093619" y="3517796"/>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2" name="文本占位符 7"/>
          <p:cNvSpPr>
            <a:spLocks noGrp="1"/>
          </p:cNvSpPr>
          <p:nvPr>
            <p:ph type="body" sz="quarter" idx="16" hasCustomPrompt="1"/>
          </p:nvPr>
        </p:nvSpPr>
        <p:spPr>
          <a:xfrm>
            <a:off x="9116775" y="3481792"/>
            <a:ext cx="2056050" cy="504056"/>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新开发</a:t>
            </a:r>
          </a:p>
        </p:txBody>
      </p:sp>
      <p:sp>
        <p:nvSpPr>
          <p:cNvPr id="13" name="Rectangle 2"/>
          <p:cNvSpPr>
            <a:spLocks noChangeArrowheads="1"/>
          </p:cNvSpPr>
          <p:nvPr userDrawn="1"/>
        </p:nvSpPr>
        <p:spPr bwMode="auto">
          <a:xfrm>
            <a:off x="952130" y="368661"/>
            <a:ext cx="2802144" cy="479425"/>
          </a:xfrm>
          <a:prstGeom prst="rect">
            <a:avLst/>
          </a:prstGeom>
          <a:noFill/>
          <a:ln w="9525">
            <a:noFill/>
            <a:miter lim="800000"/>
            <a:headEnd/>
            <a:tailEnd/>
          </a:ln>
        </p:spPr>
        <p:txBody>
          <a:bodyPr lIns="78227" tIns="39112" rIns="78227" bIns="39112" anchor="ctr"/>
          <a:lstStyle/>
          <a:p>
            <a:pPr defTabSz="1001223" eaLnBrk="0" fontAlgn="ctr" hangingPunct="0">
              <a:spcBef>
                <a:spcPct val="0"/>
              </a:spcBef>
              <a:spcAft>
                <a:spcPct val="0"/>
              </a:spcAft>
            </a:pPr>
            <a:r>
              <a:rPr lang="zh-CN" altLang="en-US" sz="3499" dirty="0">
                <a:solidFill>
                  <a:prstClr val="black">
                    <a:lumMod val="75000"/>
                    <a:lumOff val="25000"/>
                  </a:prstClr>
                </a:solidFill>
                <a:latin typeface="Huawei Sans" panose="020C0503030203020204" pitchFamily="34" charset="0"/>
                <a:cs typeface="Huawei Sans" panose="020C0503030203020204" pitchFamily="34" charset="0"/>
              </a:rPr>
              <a:t>修订记录</a:t>
            </a:r>
          </a:p>
        </p:txBody>
      </p:sp>
      <p:sp>
        <p:nvSpPr>
          <p:cNvPr id="14" name="Text Box 58"/>
          <p:cNvSpPr txBox="1">
            <a:spLocks noChangeArrowheads="1"/>
          </p:cNvSpPr>
          <p:nvPr userDrawn="1"/>
        </p:nvSpPr>
        <p:spPr bwMode="auto">
          <a:xfrm>
            <a:off x="8900835" y="296652"/>
            <a:ext cx="2771225" cy="707886"/>
          </a:xfrm>
          <a:prstGeom prst="rect">
            <a:avLst/>
          </a:prstGeom>
          <a:noFill/>
          <a:ln w="9525" algn="ctr">
            <a:noFill/>
            <a:miter lim="800000"/>
            <a:headEnd/>
            <a:tailEnd/>
          </a:ln>
        </p:spPr>
        <p:txBody>
          <a:bodyPr wrap="square">
            <a:spAutoFit/>
          </a:bodyPr>
          <a:lstStyle/>
          <a:p>
            <a:pPr fontAlgn="ctr">
              <a:spcBef>
                <a:spcPct val="50000"/>
              </a:spcBef>
            </a:pPr>
            <a:r>
              <a:rPr lang="zh-CN" altLang="en-US" sz="3998" dirty="0">
                <a:solidFill>
                  <a:srgbClr val="404040"/>
                </a:solidFill>
                <a:latin typeface="Huawei Sans" panose="020C0503030203020204" pitchFamily="34" charset="0"/>
                <a:cs typeface="Huawei Sans" panose="020C0503030203020204" pitchFamily="34" charset="0"/>
              </a:rPr>
              <a:t>本页不打印</a:t>
            </a:r>
          </a:p>
        </p:txBody>
      </p:sp>
      <p:sp>
        <p:nvSpPr>
          <p:cNvPr id="15" name="文本占位符 7"/>
          <p:cNvSpPr>
            <a:spLocks noGrp="1"/>
          </p:cNvSpPr>
          <p:nvPr>
            <p:ph type="body" sz="quarter" idx="21" hasCustomPrompt="1"/>
          </p:nvPr>
        </p:nvSpPr>
        <p:spPr>
          <a:xfrm>
            <a:off x="1007042" y="4021852"/>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6" name="文本占位符 7"/>
          <p:cNvSpPr>
            <a:spLocks noGrp="1"/>
          </p:cNvSpPr>
          <p:nvPr>
            <p:ph type="body" sz="quarter" idx="22" hasCustomPrompt="1"/>
          </p:nvPr>
        </p:nvSpPr>
        <p:spPr>
          <a:xfrm>
            <a:off x="4126170" y="4021852"/>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17" name="文本占位符 7"/>
          <p:cNvSpPr>
            <a:spLocks noGrp="1"/>
          </p:cNvSpPr>
          <p:nvPr>
            <p:ph type="body" sz="quarter" idx="23" hasCustomPrompt="1"/>
          </p:nvPr>
        </p:nvSpPr>
        <p:spPr>
          <a:xfrm>
            <a:off x="6093619" y="4021852"/>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8" name="文本占位符 7"/>
          <p:cNvSpPr>
            <a:spLocks noGrp="1"/>
          </p:cNvSpPr>
          <p:nvPr>
            <p:ph type="body" sz="quarter" idx="24" hasCustomPrompt="1"/>
          </p:nvPr>
        </p:nvSpPr>
        <p:spPr>
          <a:xfrm>
            <a:off x="9116775" y="3985848"/>
            <a:ext cx="2084625" cy="504056"/>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19" name="文本占位符 7"/>
          <p:cNvSpPr>
            <a:spLocks noGrp="1"/>
          </p:cNvSpPr>
          <p:nvPr>
            <p:ph type="body" sz="quarter" idx="25" hasCustomPrompt="1"/>
          </p:nvPr>
        </p:nvSpPr>
        <p:spPr>
          <a:xfrm>
            <a:off x="1007042" y="4489904"/>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0" name="文本占位符 7"/>
          <p:cNvSpPr>
            <a:spLocks noGrp="1"/>
          </p:cNvSpPr>
          <p:nvPr>
            <p:ph type="body" sz="quarter" idx="26" hasCustomPrompt="1"/>
          </p:nvPr>
        </p:nvSpPr>
        <p:spPr>
          <a:xfrm>
            <a:off x="4126170" y="4489904"/>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1" name="文本占位符 7"/>
          <p:cNvSpPr>
            <a:spLocks noGrp="1"/>
          </p:cNvSpPr>
          <p:nvPr>
            <p:ph type="body" sz="quarter" idx="27" hasCustomPrompt="1"/>
          </p:nvPr>
        </p:nvSpPr>
        <p:spPr>
          <a:xfrm>
            <a:off x="6093619" y="4489904"/>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2" name="文本占位符 7"/>
          <p:cNvSpPr>
            <a:spLocks noGrp="1"/>
          </p:cNvSpPr>
          <p:nvPr>
            <p:ph type="body" sz="quarter" idx="28" hasCustomPrompt="1"/>
          </p:nvPr>
        </p:nvSpPr>
        <p:spPr>
          <a:xfrm>
            <a:off x="9116775" y="4489904"/>
            <a:ext cx="20560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23" name="文本占位符 7"/>
          <p:cNvSpPr>
            <a:spLocks noGrp="1"/>
          </p:cNvSpPr>
          <p:nvPr>
            <p:ph type="body" sz="quarter" idx="29" hasCustomPrompt="1"/>
          </p:nvPr>
        </p:nvSpPr>
        <p:spPr>
          <a:xfrm>
            <a:off x="1007042" y="5029964"/>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4" name="文本占位符 7"/>
          <p:cNvSpPr>
            <a:spLocks noGrp="1"/>
          </p:cNvSpPr>
          <p:nvPr>
            <p:ph type="body" sz="quarter" idx="30" hasCustomPrompt="1"/>
          </p:nvPr>
        </p:nvSpPr>
        <p:spPr>
          <a:xfrm>
            <a:off x="4126170" y="5029964"/>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5" name="文本占位符 7"/>
          <p:cNvSpPr>
            <a:spLocks noGrp="1"/>
          </p:cNvSpPr>
          <p:nvPr>
            <p:ph type="body" sz="quarter" idx="31" hasCustomPrompt="1"/>
          </p:nvPr>
        </p:nvSpPr>
        <p:spPr>
          <a:xfrm>
            <a:off x="6093619" y="5029964"/>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6" name="文本占位符 7"/>
          <p:cNvSpPr>
            <a:spLocks noGrp="1"/>
          </p:cNvSpPr>
          <p:nvPr>
            <p:ph type="body" sz="quarter" idx="32" hasCustomPrompt="1"/>
          </p:nvPr>
        </p:nvSpPr>
        <p:spPr>
          <a:xfrm>
            <a:off x="9116775" y="5029964"/>
            <a:ext cx="208462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27" name="文本占位符 7"/>
          <p:cNvSpPr>
            <a:spLocks noGrp="1"/>
          </p:cNvSpPr>
          <p:nvPr>
            <p:ph type="body" sz="quarter" idx="33" hasCustomPrompt="1"/>
          </p:nvPr>
        </p:nvSpPr>
        <p:spPr>
          <a:xfrm>
            <a:off x="1007042" y="5498016"/>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8" name="文本占位符 7"/>
          <p:cNvSpPr>
            <a:spLocks noGrp="1"/>
          </p:cNvSpPr>
          <p:nvPr>
            <p:ph type="body" sz="quarter" idx="34" hasCustomPrompt="1"/>
          </p:nvPr>
        </p:nvSpPr>
        <p:spPr>
          <a:xfrm>
            <a:off x="4126170" y="5498016"/>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9" name="文本占位符 7"/>
          <p:cNvSpPr>
            <a:spLocks noGrp="1"/>
          </p:cNvSpPr>
          <p:nvPr>
            <p:ph type="body" sz="quarter" idx="35" hasCustomPrompt="1"/>
          </p:nvPr>
        </p:nvSpPr>
        <p:spPr>
          <a:xfrm>
            <a:off x="6093619" y="5498016"/>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30" name="文本占位符 7"/>
          <p:cNvSpPr>
            <a:spLocks noGrp="1"/>
          </p:cNvSpPr>
          <p:nvPr>
            <p:ph type="body" sz="quarter" idx="36" hasCustomPrompt="1"/>
          </p:nvPr>
        </p:nvSpPr>
        <p:spPr>
          <a:xfrm>
            <a:off x="9116775" y="5498016"/>
            <a:ext cx="208462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Tree>
    <p:extLst>
      <p:ext uri="{BB962C8B-B14F-4D97-AF65-F5344CB8AC3E}">
        <p14:creationId xmlns:p14="http://schemas.microsoft.com/office/powerpoint/2010/main" val="19600358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prstClr val="white"/>
              </a:solidFill>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1330487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4"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5"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6" name="Group 3"/>
          <p:cNvGraphicFramePr>
            <a:graphicFrameLocks noGrp="1"/>
          </p:cNvGraphicFramePr>
          <p:nvPr userDrawn="1">
            <p:extLst>
              <p:ext uri="{D42A27DB-BD31-4B8C-83A1-F6EECF244321}">
                <p14:modId xmlns:p14="http://schemas.microsoft.com/office/powerpoint/2010/main" val="2229143694"/>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7" name="Group 21"/>
          <p:cNvGraphicFramePr>
            <a:graphicFrameLocks noGrp="1"/>
          </p:cNvGraphicFramePr>
          <p:nvPr userDrawn="1">
            <p:extLst>
              <p:ext uri="{D42A27DB-BD31-4B8C-83A1-F6EECF244321}">
                <p14:modId xmlns:p14="http://schemas.microsoft.com/office/powerpoint/2010/main" val="3450109028"/>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8"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9"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40"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1"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2"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3"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4"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5"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6"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7"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8"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9"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0"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1"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2"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3"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4"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5"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6"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7"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8"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9"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0"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1"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2"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5"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6"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7"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1117614" cy="651845"/>
          </a:xfrm>
          <a:prstGeom prst="rect">
            <a:avLst/>
          </a:prstGeom>
          <a:noFill/>
        </p:spPr>
        <p:txBody>
          <a:bodyPr wrap="none" rtlCol="0">
            <a:spAutoFit/>
          </a:bodyPr>
          <a:lstStyle/>
          <a:p>
            <a:r>
              <a:rPr kumimoji="1" lang="zh-CN" altLang="en-US" sz="3636" dirty="0">
                <a:solidFill>
                  <a:srgbClr val="404040"/>
                </a:solidFill>
                <a:latin typeface="Huawei Sans" panose="020C0503030203020204" pitchFamily="34" charset="0"/>
                <a:cs typeface="Microsoft YaHei" charset="-122"/>
              </a:rPr>
              <a:t>前言</a:t>
            </a:r>
          </a:p>
        </p:txBody>
      </p:sp>
    </p:spTree>
    <p:extLst>
      <p:ext uri="{BB962C8B-B14F-4D97-AF65-F5344CB8AC3E}">
        <p14:creationId xmlns:p14="http://schemas.microsoft.com/office/powerpoint/2010/main" val="1210898658"/>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1120820" cy="652486"/>
          </a:xfrm>
          <a:prstGeom prst="rect">
            <a:avLst/>
          </a:prstGeom>
          <a:noFill/>
        </p:spPr>
        <p:txBody>
          <a:bodyPr wrap="none" rtlCol="0">
            <a:spAutoFit/>
          </a:bodyPr>
          <a:lstStyle/>
          <a:p>
            <a:pPr defTabSz="1001223" eaLnBrk="0" fontAlgn="ctr" hangingPunct="0"/>
            <a:r>
              <a:rPr lang="zh-CN" altLang="en-US" sz="3640" dirty="0">
                <a:solidFill>
                  <a:srgbClr val="404040"/>
                </a:solidFill>
                <a:latin typeface="Huawei Sans" panose="020C0503030203020204" pitchFamily="34" charset="0"/>
                <a:cs typeface="Huawei Sans" panose="020C0503030203020204" pitchFamily="34" charset="0"/>
              </a:rPr>
              <a:t>目标</a:t>
            </a:r>
            <a:endParaRPr lang="en-US" altLang="zh-CN" sz="364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427741440"/>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1147485" cy="653509"/>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solidFill>
                  <a:srgbClr val="404040"/>
                </a:solidFill>
                <a:latin typeface="Huawei Sans" panose="020C0503030203020204" pitchFamily="34" charset="0"/>
              </a:rPr>
              <a:t>目录</a:t>
            </a:r>
          </a:p>
        </p:txBody>
      </p:sp>
    </p:spTree>
    <p:extLst>
      <p:ext uri="{BB962C8B-B14F-4D97-AF65-F5344CB8AC3E}">
        <p14:creationId xmlns:p14="http://schemas.microsoft.com/office/powerpoint/2010/main" val="190784467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2716504859"/>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r>
              <a:rPr lang="zh-CN" altLang="en-US" dirty="0"/>
              <a:t>此版式用于思考题</a:t>
            </a:r>
            <a:r>
              <a:rPr lang="en-US" altLang="zh-CN" dirty="0"/>
              <a:t>-201501</a:t>
            </a:r>
            <a:r>
              <a:rPr lang="zh-CN" altLang="en-US" dirty="0"/>
              <a:t>具体格式（序号格式需以模板展示）</a:t>
            </a:r>
            <a:endParaRPr lang="en-US" altLang="zh-CN" dirty="0"/>
          </a:p>
          <a:p>
            <a:pPr lvl="1"/>
            <a:endParaRPr lang="en-US" altLang="zh-CN" dirty="0"/>
          </a:p>
        </p:txBody>
      </p:sp>
      <p:cxnSp>
        <p:nvCxnSpPr>
          <p:cNvPr id="2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36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5" name="文本框 16">
            <a:extLst>
              <a:ext uri="{FF2B5EF4-FFF2-40B4-BE49-F238E27FC236}">
                <a16:creationId xmlns:a16="http://schemas.microsoft.com/office/drawing/2014/main" id="{568EC886-2612-1F43-AB51-21A76A078357}"/>
              </a:ext>
            </a:extLst>
          </p:cNvPr>
          <p:cNvSpPr txBox="1"/>
          <p:nvPr userDrawn="1"/>
        </p:nvSpPr>
        <p:spPr>
          <a:xfrm>
            <a:off x="918916" y="630373"/>
            <a:ext cx="1584088" cy="651845"/>
          </a:xfrm>
          <a:prstGeom prst="rect">
            <a:avLst/>
          </a:prstGeom>
          <a:noFill/>
        </p:spPr>
        <p:txBody>
          <a:bodyPr wrap="none" rtlCol="0">
            <a:spAutoFit/>
          </a:bodyPr>
          <a:lstStyle/>
          <a:p>
            <a:r>
              <a:rPr kumimoji="1" lang="zh-CN" altLang="en-US" sz="3636" dirty="0">
                <a:solidFill>
                  <a:srgbClr val="404040"/>
                </a:solidFill>
                <a:latin typeface="Huawei Sans" panose="020C0503030203020204" pitchFamily="34" charset="0"/>
                <a:cs typeface="Microsoft YaHei" charset="-122"/>
              </a:rPr>
              <a:t>思考题</a:t>
            </a:r>
          </a:p>
        </p:txBody>
      </p:sp>
    </p:spTree>
    <p:extLst>
      <p:ext uri="{BB962C8B-B14F-4D97-AF65-F5344CB8AC3E}">
        <p14:creationId xmlns:p14="http://schemas.microsoft.com/office/powerpoint/2010/main" val="10377168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050561" cy="651845"/>
          </a:xfrm>
          <a:prstGeom prst="rect">
            <a:avLst/>
          </a:prstGeom>
          <a:noFill/>
        </p:spPr>
        <p:txBody>
          <a:bodyPr wrap="none" rtlCol="0">
            <a:spAutoFit/>
          </a:bodyPr>
          <a:lstStyle/>
          <a:p>
            <a:r>
              <a:rPr kumimoji="1" lang="zh-CN" altLang="en-US" sz="3636" dirty="0">
                <a:solidFill>
                  <a:srgbClr val="404040"/>
                </a:solidFill>
                <a:latin typeface="Huawei Sans" panose="020C0503030203020204" pitchFamily="34" charset="0"/>
                <a:cs typeface="Microsoft YaHei" charset="-122"/>
              </a:rPr>
              <a:t>本章总结</a:t>
            </a:r>
          </a:p>
        </p:txBody>
      </p:sp>
    </p:spTree>
    <p:extLst>
      <p:ext uri="{BB962C8B-B14F-4D97-AF65-F5344CB8AC3E}">
        <p14:creationId xmlns:p14="http://schemas.microsoft.com/office/powerpoint/2010/main" val="1119031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image" Target="../media/image1.png"/><Relationship Id="rId5" Type="http://schemas.openxmlformats.org/officeDocument/2006/relationships/slideLayout" Target="../slideLayouts/slideLayout21.xml"/><Relationship Id="rId10" Type="http://schemas.openxmlformats.org/officeDocument/2006/relationships/theme" Target="../theme/theme4.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emf"/><Relationship Id="rId4" Type="http://schemas.openxmlformats.org/officeDocument/2006/relationships/image" Target="../media/image28.emf"/><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33.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文本占位符 7"/>
          <p:cNvSpPr>
            <a:spLocks noGrp="1"/>
          </p:cNvSpPr>
          <p:nvPr>
            <p:ph type="body" sz="quarter" idx="17" hasCustomPrompt="1"/>
          </p:nvPr>
        </p:nvSpPr>
        <p:spPr bwMode="gray">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Course Code</a:t>
            </a:r>
          </a:p>
        </p:txBody>
      </p:sp>
      <p:sp>
        <p:nvSpPr>
          <p:cNvPr id="34" name="文本占位符 7"/>
          <p:cNvSpPr>
            <a:spLocks noGrp="1"/>
          </p:cNvSpPr>
          <p:nvPr>
            <p:ph type="body" sz="quarter" idx="18" hasCustomPrompt="1"/>
          </p:nvPr>
        </p:nvSpPr>
        <p:spPr bwMode="gray">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Product</a:t>
            </a:r>
          </a:p>
        </p:txBody>
      </p:sp>
      <p:sp>
        <p:nvSpPr>
          <p:cNvPr id="35" name="文本占位符 7"/>
          <p:cNvSpPr>
            <a:spLocks noGrp="1"/>
          </p:cNvSpPr>
          <p:nvPr>
            <p:ph type="body" sz="quarter" idx="19" hasCustomPrompt="1"/>
          </p:nvPr>
        </p:nvSpPr>
        <p:spPr bwMode="gray">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X.X</a:t>
            </a:r>
          </a:p>
        </p:txBody>
      </p:sp>
      <p:sp>
        <p:nvSpPr>
          <p:cNvPr id="36" name="文本占位符 7"/>
          <p:cNvSpPr>
            <a:spLocks noGrp="1"/>
          </p:cNvSpPr>
          <p:nvPr>
            <p:ph type="body" sz="quarter" idx="20" hasCustomPrompt="1"/>
          </p:nvPr>
        </p:nvSpPr>
        <p:spPr bwMode="gray">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V1R1</a:t>
            </a:r>
          </a:p>
        </p:txBody>
      </p:sp>
      <p:sp>
        <p:nvSpPr>
          <p:cNvPr id="37" name="文本占位符 7"/>
          <p:cNvSpPr>
            <a:spLocks noGrp="1"/>
          </p:cNvSpPr>
          <p:nvPr>
            <p:ph type="body" sz="quarter" idx="13" hasCustomPrompt="1"/>
          </p:nvPr>
        </p:nvSpPr>
        <p:spPr bwMode="gray">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fontAlgn="ctr"/>
            <a:r>
              <a:rPr lang="en-US" altLang="zh-CN" dirty="0" err="1"/>
              <a:t>Hou</a:t>
            </a:r>
            <a:r>
              <a:rPr lang="en-US" altLang="zh-CN" dirty="0"/>
              <a:t> </a:t>
            </a:r>
            <a:r>
              <a:rPr lang="en-US" altLang="zh-CN" dirty="0" err="1"/>
              <a:t>Jianqiang</a:t>
            </a:r>
            <a:r>
              <a:rPr lang="en-US" altLang="zh-CN" dirty="0"/>
              <a:t>/00405872</a:t>
            </a:r>
            <a:endParaRPr lang="en-US" altLang="zh-CN" dirty="0">
              <a:sym typeface="Huawei Sans" panose="020C0503030203020204" pitchFamily="34" charset="0"/>
            </a:endParaRPr>
          </a:p>
        </p:txBody>
      </p:sp>
      <p:sp>
        <p:nvSpPr>
          <p:cNvPr id="38" name="文本占位符 7"/>
          <p:cNvSpPr>
            <a:spLocks noGrp="1"/>
          </p:cNvSpPr>
          <p:nvPr>
            <p:ph type="body" sz="quarter" idx="14" hasCustomPrompt="1"/>
          </p:nvPr>
        </p:nvSpPr>
        <p:spPr bwMode="gray">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r>
              <a:rPr lang="en-US" altLang="zh-CN" dirty="0">
                <a:latin typeface="Huawei Sans" panose="020C0503030203020204" pitchFamily="34" charset="0"/>
              </a:rPr>
              <a:t>2019.12.27</a:t>
            </a:r>
          </a:p>
        </p:txBody>
      </p:sp>
      <p:sp>
        <p:nvSpPr>
          <p:cNvPr id="69" name="文本占位符 7"/>
          <p:cNvSpPr>
            <a:spLocks noGrp="1"/>
          </p:cNvSpPr>
          <p:nvPr>
            <p:ph type="body" sz="quarter" idx="15" hasCustomPrompt="1"/>
          </p:nvPr>
        </p:nvSpPr>
        <p:spPr bwMode="gray">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fontAlgn="ctr"/>
            <a:r>
              <a:rPr lang="en-US" altLang="zh-CN" dirty="0"/>
              <a:t>He </a:t>
            </a:r>
            <a:r>
              <a:rPr lang="en-US" altLang="zh-CN" dirty="0" err="1"/>
              <a:t>Junjian</a:t>
            </a:r>
            <a:r>
              <a:rPr lang="en-US" altLang="zh-CN" dirty="0"/>
              <a:t>/</a:t>
            </a:r>
            <a:r>
              <a:rPr lang="en-US" altLang="zh-CN" dirty="0">
                <a:sym typeface="Huawei Sans" panose="020C0503030203020204" pitchFamily="34" charset="0"/>
              </a:rPr>
              <a:t>WX580230</a:t>
            </a:r>
          </a:p>
        </p:txBody>
      </p:sp>
      <p:sp>
        <p:nvSpPr>
          <p:cNvPr id="70" name="文本占位符 7"/>
          <p:cNvSpPr>
            <a:spLocks noGrp="1"/>
          </p:cNvSpPr>
          <p:nvPr>
            <p:ph type="body" sz="quarter" idx="16" hasCustomPrompt="1"/>
          </p:nvPr>
        </p:nvSpPr>
        <p:spPr bwMode="gray">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Update</a:t>
            </a:r>
          </a:p>
        </p:txBody>
      </p:sp>
      <p:sp>
        <p:nvSpPr>
          <p:cNvPr id="71"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bwMode="gray">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72"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bwMode="gray">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endParaRPr lang="en-US" altLang="zh-CN" dirty="0">
              <a:latin typeface="Huawei Sans" panose="020C0503030203020204" pitchFamily="34" charset="0"/>
            </a:endParaRPr>
          </a:p>
        </p:txBody>
      </p:sp>
      <p:sp>
        <p:nvSpPr>
          <p:cNvPr id="73"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bwMode="gray">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74"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bwMode="gray">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75"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bwMode="gray">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76"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bwMode="gray">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endParaRPr lang="en-US" altLang="zh-CN" dirty="0">
              <a:latin typeface="Huawei Sans" panose="020C0503030203020204" pitchFamily="34" charset="0"/>
            </a:endParaRPr>
          </a:p>
        </p:txBody>
      </p:sp>
      <p:sp>
        <p:nvSpPr>
          <p:cNvPr id="77"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bwMode="gray">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78"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bwMode="gray">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79"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bwMode="gray">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80"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bwMode="gray">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endParaRPr lang="en-US" altLang="zh-CN" dirty="0">
              <a:latin typeface="Huawei Sans" panose="020C0503030203020204" pitchFamily="34" charset="0"/>
            </a:endParaRPr>
          </a:p>
        </p:txBody>
      </p:sp>
      <p:sp>
        <p:nvSpPr>
          <p:cNvPr id="81"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bwMode="gray">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82"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bwMode="gray">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83"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bwMode="gray">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84"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bwMode="gray">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endParaRPr lang="en-US" altLang="zh-CN" dirty="0">
              <a:latin typeface="Huawei Sans" panose="020C0503030203020204" pitchFamily="34" charset="0"/>
            </a:endParaRPr>
          </a:p>
        </p:txBody>
      </p:sp>
      <p:sp>
        <p:nvSpPr>
          <p:cNvPr id="85"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bwMode="gray">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86"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bwMode="gray">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
        <p:nvSpPr>
          <p:cNvPr id="87"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bwMode="gray">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Author/ID</a:t>
            </a:r>
          </a:p>
        </p:txBody>
      </p:sp>
      <p:sp>
        <p:nvSpPr>
          <p:cNvPr id="88"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bwMode="gray">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endParaRPr lang="en-US" altLang="zh-CN" dirty="0">
              <a:latin typeface="Huawei Sans" panose="020C0503030203020204" pitchFamily="34" charset="0"/>
            </a:endParaRPr>
          </a:p>
        </p:txBody>
      </p:sp>
      <p:sp>
        <p:nvSpPr>
          <p:cNvPr id="89"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bwMode="gray">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fontAlgn="ctr"/>
            <a:r>
              <a:rPr lang="en-US" altLang="zh-CN" dirty="0">
                <a:latin typeface="Huawei Sans" panose="020C0503030203020204" pitchFamily="34" charset="0"/>
              </a:rPr>
              <a:t>Reviewer/ID</a:t>
            </a:r>
          </a:p>
        </p:txBody>
      </p:sp>
      <p:sp>
        <p:nvSpPr>
          <p:cNvPr id="90"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bwMode="gray">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latin typeface="Huawei Sans" panose="020C0503030203020204" pitchFamily="34" charset="0"/>
              </a:rPr>
              <a:t>Type</a:t>
            </a:r>
          </a:p>
        </p:txBody>
      </p:sp>
    </p:spTree>
    <p:extLst>
      <p:ext uri="{BB962C8B-B14F-4D97-AF65-F5344CB8AC3E}">
        <p14:creationId xmlns:p14="http://schemas.microsoft.com/office/powerpoint/2010/main" val="3032139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455612" y="1210588"/>
            <a:ext cx="6562725" cy="2838450"/>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Overlay Topology Monitoring</a:t>
            </a:r>
          </a:p>
        </p:txBody>
      </p:sp>
      <p:cxnSp>
        <p:nvCxnSpPr>
          <p:cNvPr id="8" name="直接箭头连接符 7"/>
          <p:cNvCxnSpPr/>
          <p:nvPr/>
        </p:nvCxnSpPr>
        <p:spPr bwMode="gray">
          <a:xfrm>
            <a:off x="4262438" y="2486839"/>
            <a:ext cx="0" cy="118556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7605658" y="1269683"/>
            <a:ext cx="4106917" cy="3986732"/>
          </a:xfrm>
          <a:prstGeom prst="rect">
            <a:avLst/>
          </a:prstGeom>
          <a:noFill/>
        </p:spPr>
        <p:txBody>
          <a:bodyPr wrap="square" rtlCol="0">
            <a:sp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rPr>
              <a:t>With the topology monitoring function, O&amp;M administrators can view the overlay network status and check whether the overlay deployment result is correct.</a:t>
            </a:r>
          </a:p>
          <a:p>
            <a:pPr marL="302279" indent="-302279"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rPr>
              <a:t>On the overlay topology, O&amp;M administrators can also check the quality of inter-site links through link quality measurement (LQM) and discover inter-site link problems in advance.</a:t>
            </a:r>
          </a:p>
        </p:txBody>
      </p:sp>
      <p:pic>
        <p:nvPicPr>
          <p:cNvPr id="9" name="图片 8"/>
          <p:cNvPicPr>
            <a:picLocks noChangeAspect="1"/>
          </p:cNvPicPr>
          <p:nvPr/>
        </p:nvPicPr>
        <p:blipFill>
          <a:blip r:embed="rId4"/>
          <a:stretch>
            <a:fillRect/>
          </a:stretch>
        </p:blipFill>
        <p:spPr bwMode="gray">
          <a:xfrm>
            <a:off x="2306862" y="3681915"/>
            <a:ext cx="5372100" cy="1924050"/>
          </a:xfrm>
          <a:prstGeom prst="rect">
            <a:avLst/>
          </a:prstGeom>
          <a:ln w="12700">
            <a:solidFill>
              <a:schemeClr val="bg1">
                <a:lumMod val="85000"/>
              </a:schemeClr>
            </a:solidFill>
          </a:ln>
        </p:spPr>
      </p:pic>
      <p:sp>
        <p:nvSpPr>
          <p:cNvPr id="6" name="矩形标注 5"/>
          <p:cNvSpPr/>
          <p:nvPr/>
        </p:nvSpPr>
        <p:spPr bwMode="gray">
          <a:xfrm>
            <a:off x="5684457" y="5162797"/>
            <a:ext cx="1333880" cy="678605"/>
          </a:xfrm>
          <a:prstGeom prst="wedgeRectCallout">
            <a:avLst>
              <a:gd name="adj1" fmla="val -63947"/>
              <a:gd name="adj2" fmla="val -63769"/>
            </a:avLst>
          </a:prstGeom>
          <a:noFill/>
          <a:ln w="12700" cap="flat" cmpd="sng">
            <a:solidFill>
              <a:schemeClr val="tx1"/>
            </a:solidFill>
          </a:ln>
        </p:spPr>
        <p:txBody>
          <a:bodyPr vert="horz" wrap="square" lIns="68580" tIns="34290" rIns="68580" bIns="34290" numCol="1" rtlCol="0" anchor="t" anchorCtr="0" compatLnSpc="1">
            <a:prstTxWarp prst="textNoShape">
              <a:avLst/>
            </a:prstTxWarp>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5684457" y="5176735"/>
            <a:ext cx="1431597" cy="646331"/>
          </a:xfrm>
          <a:prstGeom prst="rect">
            <a:avLst/>
          </a:prstGeom>
          <a:noFill/>
        </p:spPr>
        <p:txBody>
          <a:bodyPr wrap="square" rtlCol="0">
            <a:spAutoFit/>
          </a:bodyPr>
          <a:lstStyle/>
          <a:p>
            <a:pPr fontAlgn="ctr"/>
            <a:r>
              <a:rPr lang="en-US" sz="1200" b="1" dirty="0">
                <a:latin typeface="Huawei Sans" panose="020C0503030203020204" pitchFamily="34" charset="0"/>
              </a:rPr>
              <a:t>M</a:t>
            </a:r>
            <a:r>
              <a:rPr lang="en-US" sz="1200" dirty="0">
                <a:latin typeface="Huawei Sans" panose="020C0503030203020204" pitchFamily="34" charset="0"/>
              </a:rPr>
              <a:t> and </a:t>
            </a:r>
            <a:r>
              <a:rPr lang="en-US" sz="1200" b="1" dirty="0">
                <a:latin typeface="Huawei Sans" panose="020C0503030203020204" pitchFamily="34" charset="0"/>
              </a:rPr>
              <a:t>I</a:t>
            </a:r>
            <a:r>
              <a:rPr lang="en-US" sz="1200" dirty="0">
                <a:latin typeface="Huawei Sans" panose="020C0503030203020204" pitchFamily="34" charset="0"/>
              </a:rPr>
              <a:t> indicate different routing domains.</a:t>
            </a:r>
          </a:p>
        </p:txBody>
      </p:sp>
    </p:spTree>
    <p:extLst>
      <p:ext uri="{BB962C8B-B14F-4D97-AF65-F5344CB8AC3E}">
        <p14:creationId xmlns:p14="http://schemas.microsoft.com/office/powerpoint/2010/main" val="2288946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bwMode="gray">
          <a:xfrm>
            <a:off x="860425" y="3679368"/>
            <a:ext cx="10144125" cy="2228850"/>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Customizing AQM and LQM</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195511"/>
          </a:xfrm>
        </p:spPr>
        <p:txBody>
          <a:bodyPr/>
          <a:lstStyle/>
          <a:p>
            <a:pPr algn="l"/>
            <a:r>
              <a:rPr lang="en-US" sz="1800" dirty="0">
                <a:latin typeface="Huawei Sans" panose="020C0503030203020204" pitchFamily="34" charset="0"/>
              </a:rPr>
              <a:t>O&amp;M administrators can customize the AQM and LQM calculation rules and modify the </a:t>
            </a:r>
            <a:r>
              <a:rPr lang="en-US" sz="1800" dirty="0"/>
              <a:t>thresholds of </a:t>
            </a:r>
            <a:r>
              <a:rPr lang="en-US" sz="1800" dirty="0">
                <a:latin typeface="Huawei Sans" panose="020C0503030203020204" pitchFamily="34" charset="0"/>
              </a:rPr>
              <a:t>factors in the calculation formulas</a:t>
            </a:r>
            <a:r>
              <a:rPr lang="en-US" sz="1800" dirty="0"/>
              <a:t>.</a:t>
            </a:r>
            <a:endParaRPr lang="en-US" altLang="zh-CN" sz="1800" dirty="0">
              <a:latin typeface="Huawei Sans" panose="020C0503030203020204" pitchFamily="34" charset="0"/>
            </a:endParaRPr>
          </a:p>
          <a:p>
            <a:pPr marL="539750" lvl="1" indent="-222250"/>
            <a:r>
              <a:rPr lang="en-US" sz="1600" dirty="0">
                <a:latin typeface="Huawei Sans" panose="020C0503030203020204" pitchFamily="34" charset="0"/>
              </a:rPr>
              <a:t>Take AQM as an example. Choose </a:t>
            </a:r>
            <a:r>
              <a:rPr lang="en-US" sz="1600" b="1" dirty="0">
                <a:latin typeface="Huawei Sans" panose="020C0503030203020204" pitchFamily="34" charset="0"/>
              </a:rPr>
              <a:t>Monitoring</a:t>
            </a:r>
            <a:r>
              <a:rPr lang="en-US" sz="1600" dirty="0">
                <a:latin typeface="Huawei Sans" panose="020C0503030203020204" pitchFamily="34" charset="0"/>
              </a:rPr>
              <a:t> &gt; </a:t>
            </a:r>
            <a:r>
              <a:rPr lang="en-US" sz="1600" b="1" dirty="0">
                <a:latin typeface="Huawei Sans" panose="020C0503030203020204" pitchFamily="34" charset="0"/>
              </a:rPr>
              <a:t>Monitor Configuration</a:t>
            </a:r>
            <a:r>
              <a:rPr lang="en-US" sz="1600" dirty="0">
                <a:latin typeface="Huawei Sans" panose="020C0503030203020204" pitchFamily="34" charset="0"/>
              </a:rPr>
              <a:t> &gt; </a:t>
            </a:r>
            <a:r>
              <a:rPr lang="en-US" sz="1600" b="1" dirty="0">
                <a:latin typeface="Huawei Sans" panose="020C0503030203020204" pitchFamily="34" charset="0"/>
              </a:rPr>
              <a:t>AQM</a:t>
            </a:r>
            <a:r>
              <a:rPr lang="en-US" sz="1600" dirty="0">
                <a:latin typeface="Huawei Sans" panose="020C0503030203020204" pitchFamily="34" charset="0"/>
              </a:rPr>
              <a:t> from the main menu.</a:t>
            </a:r>
            <a:endParaRPr lang="en-US" altLang="zh-CN" sz="1600" dirty="0">
              <a:latin typeface="Huawei Sans" panose="020C0503030203020204" pitchFamily="34" charset="0"/>
            </a:endParaRPr>
          </a:p>
          <a:p>
            <a:pPr marL="539750" lvl="1" indent="-222250"/>
            <a:r>
              <a:rPr lang="en-US" sz="1600" dirty="0">
                <a:latin typeface="Huawei Sans" panose="020C0503030203020204" pitchFamily="34" charset="0"/>
              </a:rPr>
              <a:t>Click </a:t>
            </a:r>
            <a:r>
              <a:rPr lang="en-US" sz="1600" b="1" dirty="0">
                <a:latin typeface="Huawei Sans" panose="020C0503030203020204" pitchFamily="34" charset="0"/>
              </a:rPr>
              <a:t>Modify</a:t>
            </a:r>
            <a:r>
              <a:rPr lang="en-US" sz="1600" dirty="0">
                <a:latin typeface="Huawei Sans" panose="020C0503030203020204" pitchFamily="34" charset="0"/>
              </a:rPr>
              <a:t> to adjust the </a:t>
            </a:r>
            <a:r>
              <a:rPr lang="en-US" sz="1600" dirty="0"/>
              <a:t>weights of the delay </a:t>
            </a:r>
            <a:r>
              <a:rPr lang="en-US" sz="1600" dirty="0">
                <a:latin typeface="Huawei Sans" panose="020C0503030203020204" pitchFamily="34" charset="0"/>
              </a:rPr>
              <a:t>and packet loss rate in the AQM calculation formula.</a:t>
            </a:r>
            <a:endParaRPr lang="en-US" altLang="zh-CN" sz="1600" dirty="0">
              <a:latin typeface="Huawei Sans" panose="020C0503030203020204" pitchFamily="34" charset="0"/>
            </a:endParaRPr>
          </a:p>
          <a:p>
            <a:pPr marL="539750" lvl="1" indent="-222250"/>
            <a:r>
              <a:rPr lang="en-US" sz="1600" dirty="0">
                <a:latin typeface="Huawei Sans" panose="020C0503030203020204" pitchFamily="34" charset="0"/>
              </a:rPr>
              <a:t>Drag the slider to adjust the delay and packet loss rate threshold </a:t>
            </a:r>
            <a:r>
              <a:rPr lang="en-US" sz="1600" dirty="0"/>
              <a:t>ranges for </a:t>
            </a:r>
            <a:r>
              <a:rPr lang="en-US" sz="1600" b="1" dirty="0">
                <a:latin typeface="Huawei Sans" panose="020C0503030203020204" pitchFamily="34" charset="0"/>
              </a:rPr>
              <a:t>Excellent</a:t>
            </a:r>
            <a:r>
              <a:rPr lang="en-US" sz="1600" dirty="0">
                <a:latin typeface="Huawei Sans" panose="020C0503030203020204" pitchFamily="34" charset="0"/>
              </a:rPr>
              <a:t>, </a:t>
            </a:r>
            <a:r>
              <a:rPr lang="en-US" sz="1600" b="1" dirty="0">
                <a:latin typeface="Huawei Sans" panose="020C0503030203020204" pitchFamily="34" charset="0"/>
              </a:rPr>
              <a:t>Good</a:t>
            </a:r>
            <a:r>
              <a:rPr lang="en-US" sz="1600" dirty="0">
                <a:latin typeface="Huawei Sans" panose="020C0503030203020204" pitchFamily="34" charset="0"/>
              </a:rPr>
              <a:t>, </a:t>
            </a:r>
            <a:r>
              <a:rPr lang="en-US" sz="1600" b="1" dirty="0">
                <a:latin typeface="Huawei Sans" panose="020C0503030203020204" pitchFamily="34" charset="0"/>
              </a:rPr>
              <a:t>Average</a:t>
            </a:r>
            <a:r>
              <a:rPr lang="en-US" sz="1600" dirty="0">
                <a:latin typeface="Huawei Sans" panose="020C0503030203020204" pitchFamily="34" charset="0"/>
              </a:rPr>
              <a:t>, and </a:t>
            </a:r>
            <a:r>
              <a:rPr lang="en-US" sz="1600" b="1" dirty="0">
                <a:latin typeface="Huawei Sans" panose="020C0503030203020204" pitchFamily="34" charset="0"/>
              </a:rPr>
              <a:t>Poor</a:t>
            </a:r>
            <a:r>
              <a:rPr lang="en-US" sz="1600" dirty="0">
                <a:latin typeface="Huawei Sans" panose="020C0503030203020204" pitchFamily="34" charset="0"/>
              </a:rPr>
              <a:t>.</a:t>
            </a:r>
          </a:p>
        </p:txBody>
      </p:sp>
      <p:sp>
        <p:nvSpPr>
          <p:cNvPr id="6" name="矩形 5"/>
          <p:cNvSpPr/>
          <p:nvPr/>
        </p:nvSpPr>
        <p:spPr bwMode="gray">
          <a:xfrm>
            <a:off x="3768725" y="4013852"/>
            <a:ext cx="635000" cy="2536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 name="矩形 6"/>
          <p:cNvSpPr/>
          <p:nvPr/>
        </p:nvSpPr>
        <p:spPr bwMode="gray">
          <a:xfrm>
            <a:off x="6118225" y="4013852"/>
            <a:ext cx="635000" cy="2536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2" name="直接箭头连接符 11"/>
          <p:cNvCxnSpPr/>
          <p:nvPr/>
        </p:nvCxnSpPr>
        <p:spPr bwMode="gray">
          <a:xfrm flipH="1">
            <a:off x="2778125" y="4614091"/>
            <a:ext cx="370682" cy="1937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3077766" y="4345520"/>
            <a:ext cx="901700" cy="276999"/>
          </a:xfrm>
          <a:prstGeom prst="rect">
            <a:avLst/>
          </a:prstGeom>
          <a:noFill/>
          <a:ln>
            <a:solidFill>
              <a:schemeClr val="tx1"/>
            </a:solidFill>
          </a:ln>
        </p:spPr>
        <p:txBody>
          <a:bodyPr wrap="square" rtlCol="0">
            <a:spAutoFit/>
          </a:bodyPr>
          <a:lstStyle/>
          <a:p>
            <a:pPr algn="ctr" fontAlgn="ctr"/>
            <a:r>
              <a:rPr lang="en-US" sz="1200" dirty="0">
                <a:latin typeface="Huawei Sans" panose="020C0503030203020204" pitchFamily="34" charset="0"/>
              </a:rPr>
              <a:t>Slider</a:t>
            </a:r>
          </a:p>
        </p:txBody>
      </p:sp>
    </p:spTree>
    <p:extLst>
      <p:ext uri="{BB962C8B-B14F-4D97-AF65-F5344CB8AC3E}">
        <p14:creationId xmlns:p14="http://schemas.microsoft.com/office/powerpoint/2010/main" val="3676972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bwMode="gray">
          <a:xfrm>
            <a:off x="1257300" y="1860695"/>
            <a:ext cx="8948738" cy="4066860"/>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Site Monitoring (1)</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dirty="0">
                <a:latin typeface="Huawei Sans" panose="020C0503030203020204" pitchFamily="34" charset="0"/>
              </a:rPr>
              <a:t>Choose </a:t>
            </a:r>
            <a:r>
              <a:rPr lang="en-US" sz="1800" b="1" dirty="0">
                <a:latin typeface="Huawei Sans" panose="020C0503030203020204" pitchFamily="34" charset="0"/>
              </a:rPr>
              <a:t>Monitoring</a:t>
            </a:r>
            <a:r>
              <a:rPr lang="en-US" sz="1800" dirty="0">
                <a:latin typeface="Huawei Sans" panose="020C0503030203020204" pitchFamily="34" charset="0"/>
              </a:rPr>
              <a:t> &gt; </a:t>
            </a:r>
            <a:r>
              <a:rPr lang="en-US" sz="1800" b="1" dirty="0">
                <a:latin typeface="Huawei Sans" panose="020C0503030203020204" pitchFamily="34" charset="0"/>
              </a:rPr>
              <a:t>Monitoring</a:t>
            </a:r>
            <a:r>
              <a:rPr lang="en-US" sz="1800" dirty="0">
                <a:latin typeface="Huawei Sans" panose="020C0503030203020204" pitchFamily="34" charset="0"/>
              </a:rPr>
              <a:t> &gt; </a:t>
            </a:r>
            <a:r>
              <a:rPr lang="en-US" sz="1800" b="1" dirty="0">
                <a:latin typeface="Huawei Sans" panose="020C0503030203020204" pitchFamily="34" charset="0"/>
              </a:rPr>
              <a:t>Site</a:t>
            </a:r>
            <a:r>
              <a:rPr lang="en-US" sz="1800" dirty="0">
                <a:latin typeface="Huawei Sans" panose="020C0503030203020204" pitchFamily="34" charset="0"/>
              </a:rPr>
              <a:t> from the main menu.</a:t>
            </a:r>
          </a:p>
        </p:txBody>
      </p:sp>
      <p:sp>
        <p:nvSpPr>
          <p:cNvPr id="5" name="矩形 4"/>
          <p:cNvSpPr/>
          <p:nvPr/>
        </p:nvSpPr>
        <p:spPr bwMode="gray">
          <a:xfrm>
            <a:off x="1257300" y="4994924"/>
            <a:ext cx="582082" cy="23254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 name="直接箭头连接符 5"/>
          <p:cNvCxnSpPr/>
          <p:nvPr/>
        </p:nvCxnSpPr>
        <p:spPr bwMode="gray">
          <a:xfrm flipH="1">
            <a:off x="1839382" y="4413836"/>
            <a:ext cx="446620" cy="58108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2070100" y="4175310"/>
            <a:ext cx="2825750" cy="276999"/>
          </a:xfrm>
          <a:prstGeom prst="rect">
            <a:avLst/>
          </a:prstGeom>
          <a:noFill/>
          <a:ln>
            <a:solidFill>
              <a:schemeClr val="tx1"/>
            </a:solidFill>
          </a:ln>
        </p:spPr>
        <p:txBody>
          <a:bodyPr wrap="square" rtlCol="0">
            <a:spAutoFit/>
          </a:bodyPr>
          <a:lstStyle/>
          <a:p>
            <a:pPr algn="ctr" fontAlgn="ctr"/>
            <a:r>
              <a:rPr lang="en-US" sz="1200" dirty="0">
                <a:latin typeface="Huawei Sans" panose="020C0503030203020204" pitchFamily="34" charset="0"/>
              </a:rPr>
              <a:t>Click a site to view more information.</a:t>
            </a:r>
          </a:p>
        </p:txBody>
      </p:sp>
    </p:spTree>
    <p:extLst>
      <p:ext uri="{BB962C8B-B14F-4D97-AF65-F5344CB8AC3E}">
        <p14:creationId xmlns:p14="http://schemas.microsoft.com/office/powerpoint/2010/main" val="2519628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459230" y="1239670"/>
            <a:ext cx="6982970" cy="4649875"/>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Site Monitoring (2)</a:t>
            </a:r>
            <a:endParaRPr lang="en-US" altLang="zh-CN" dirty="0">
              <a:latin typeface="Huawei Sans" panose="020C0503030203020204" pitchFamily="34" charset="0"/>
            </a:endParaRPr>
          </a:p>
        </p:txBody>
      </p:sp>
      <p:sp>
        <p:nvSpPr>
          <p:cNvPr id="5" name="文本框 4"/>
          <p:cNvSpPr txBox="1"/>
          <p:nvPr/>
        </p:nvSpPr>
        <p:spPr bwMode="gray">
          <a:xfrm>
            <a:off x="7442200" y="1109664"/>
            <a:ext cx="4434242" cy="49131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ctr">
              <a:lnSpc>
                <a:spcPct val="140000"/>
              </a:lnSpc>
              <a:spcBef>
                <a:spcPts val="792"/>
              </a:spcBef>
              <a:buClrTx/>
              <a:buSzPct val="50000"/>
              <a:buFont typeface="Wingdings" panose="05000000000000000000" pitchFamily="2" charset="2"/>
              <a:buChar char="l"/>
              <a:defRPr sz="2199"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20000"/>
              </a:lnSpc>
            </a:pPr>
            <a:r>
              <a:rPr lang="en-US" sz="1600" b="1" dirty="0">
                <a:latin typeface="Huawei Sans" panose="020C0503030203020204" pitchFamily="34" charset="0"/>
              </a:rPr>
              <a:t>Overview</a:t>
            </a:r>
          </a:p>
          <a:p>
            <a:pPr marL="539750" lvl="1" indent="-222250">
              <a:lnSpc>
                <a:spcPct val="120000"/>
              </a:lnSpc>
            </a:pPr>
            <a:r>
              <a:rPr lang="en-US" sz="1400" dirty="0">
                <a:latin typeface="Huawei Sans" panose="020C0503030203020204" pitchFamily="34" charset="0"/>
              </a:rPr>
              <a:t>View basic information </a:t>
            </a:r>
            <a:r>
              <a:rPr lang="en-US" altLang="zh-CN" sz="1400" dirty="0">
                <a:latin typeface="Huawei Sans" panose="020C0503030203020204" pitchFamily="34" charset="0"/>
              </a:rPr>
              <a:t>about a site</a:t>
            </a:r>
            <a:r>
              <a:rPr lang="en-US" sz="1400" dirty="0">
                <a:latin typeface="Huawei Sans" panose="020C0503030203020204" pitchFamily="34" charset="0"/>
              </a:rPr>
              <a:t>.</a:t>
            </a:r>
          </a:p>
          <a:p>
            <a:pPr marL="539750" lvl="1" indent="-222250">
              <a:lnSpc>
                <a:spcPct val="120000"/>
              </a:lnSpc>
            </a:pPr>
            <a:r>
              <a:rPr lang="en-US" sz="1400" dirty="0">
                <a:latin typeface="Huawei Sans" panose="020C0503030203020204" pitchFamily="34" charset="0"/>
              </a:rPr>
              <a:t>View the topology of a site.</a:t>
            </a:r>
          </a:p>
          <a:p>
            <a:pPr marL="539750" lvl="1" indent="-222250">
              <a:lnSpc>
                <a:spcPct val="120000"/>
              </a:lnSpc>
            </a:pPr>
            <a:r>
              <a:rPr lang="en-US" sz="1400" dirty="0">
                <a:latin typeface="Huawei Sans" panose="020C0503030203020204" pitchFamily="34" charset="0"/>
              </a:rPr>
              <a:t>View IP resources of a site.</a:t>
            </a:r>
          </a:p>
          <a:p>
            <a:pPr marL="539750" lvl="1" indent="-222250">
              <a:lnSpc>
                <a:spcPct val="120000"/>
              </a:lnSpc>
            </a:pPr>
            <a:r>
              <a:rPr lang="en-US" sz="1400" dirty="0">
                <a:latin typeface="Huawei Sans" panose="020C0503030203020204" pitchFamily="34" charset="0"/>
              </a:rPr>
              <a:t>View statistics on a site's visitor quantity, average AQM, bandwidth utilization, and throughput.</a:t>
            </a:r>
          </a:p>
          <a:p>
            <a:pPr>
              <a:lnSpc>
                <a:spcPct val="120000"/>
              </a:lnSpc>
            </a:pPr>
            <a:r>
              <a:rPr lang="en-US" sz="1600" b="1" dirty="0">
                <a:latin typeface="Huawei Sans" panose="020C0503030203020204" pitchFamily="34" charset="0"/>
              </a:rPr>
              <a:t>Device</a:t>
            </a:r>
          </a:p>
          <a:p>
            <a:pPr marL="539750" lvl="1" indent="-222250">
              <a:lnSpc>
                <a:spcPct val="120000"/>
              </a:lnSpc>
            </a:pPr>
            <a:r>
              <a:rPr lang="en-US" sz="1400" dirty="0">
                <a:latin typeface="Huawei Sans" panose="020C0503030203020204" pitchFamily="34" charset="0"/>
              </a:rPr>
              <a:t>Monitor information about a single device, such as the CPU usage, memory usage, hard disk usage, and temperature.</a:t>
            </a:r>
            <a:endParaRPr lang="en-US" altLang="zh-CN" sz="1400" dirty="0">
              <a:latin typeface="Huawei Sans" panose="020C0503030203020204" pitchFamily="34" charset="0"/>
            </a:endParaRPr>
          </a:p>
          <a:p>
            <a:pPr>
              <a:lnSpc>
                <a:spcPct val="120000"/>
              </a:lnSpc>
            </a:pPr>
            <a:r>
              <a:rPr lang="en-US" sz="1600" b="1" dirty="0">
                <a:latin typeface="Huawei Sans" panose="020C0503030203020204" pitchFamily="34" charset="0"/>
              </a:rPr>
              <a:t>Link</a:t>
            </a:r>
          </a:p>
          <a:p>
            <a:pPr marL="539750" lvl="1" indent="-222250">
              <a:lnSpc>
                <a:spcPct val="120000"/>
              </a:lnSpc>
            </a:pPr>
            <a:r>
              <a:rPr lang="en-US" sz="1400" dirty="0">
                <a:latin typeface="Huawei Sans" panose="020C0503030203020204" pitchFamily="34" charset="0"/>
              </a:rPr>
              <a:t>Monitor links of a single site.</a:t>
            </a:r>
          </a:p>
          <a:p>
            <a:pPr>
              <a:lnSpc>
                <a:spcPct val="120000"/>
              </a:lnSpc>
            </a:pPr>
            <a:r>
              <a:rPr lang="en-US" sz="1600" b="1" dirty="0">
                <a:latin typeface="Huawei Sans" panose="020C0503030203020204" pitchFamily="34" charset="0"/>
              </a:rPr>
              <a:t>Application</a:t>
            </a:r>
          </a:p>
          <a:p>
            <a:pPr marL="539750" lvl="1" indent="-222250">
              <a:lnSpc>
                <a:spcPct val="120000"/>
              </a:lnSpc>
            </a:pPr>
            <a:r>
              <a:rPr lang="en-US" sz="1400" dirty="0">
                <a:latin typeface="Huawei Sans" panose="020C0503030203020204" pitchFamily="34" charset="0"/>
              </a:rPr>
              <a:t>Monitor applications of a single site.</a:t>
            </a:r>
          </a:p>
        </p:txBody>
      </p:sp>
      <p:sp>
        <p:nvSpPr>
          <p:cNvPr id="7" name="矩形 6"/>
          <p:cNvSpPr/>
          <p:nvPr/>
        </p:nvSpPr>
        <p:spPr bwMode="gray">
          <a:xfrm>
            <a:off x="4403682" y="1552430"/>
            <a:ext cx="1730418" cy="2536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874708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Inter-Site Monitoring</a:t>
            </a:r>
          </a:p>
        </p:txBody>
      </p:sp>
      <p:sp>
        <p:nvSpPr>
          <p:cNvPr id="3" name="文本占位符 2"/>
          <p:cNvSpPr>
            <a:spLocks noGrp="1"/>
          </p:cNvSpPr>
          <p:nvPr>
            <p:ph type="body" sz="quarter" idx="10"/>
          </p:nvPr>
        </p:nvSpPr>
        <p:spPr bwMode="gray"/>
        <p:txBody>
          <a:bodyPr/>
          <a:lstStyle/>
          <a:p>
            <a:r>
              <a:rPr lang="en-US" sz="1800" dirty="0">
                <a:latin typeface="Huawei Sans" panose="020C0503030203020204" pitchFamily="34" charset="0"/>
              </a:rPr>
              <a:t>Choose </a:t>
            </a:r>
            <a:r>
              <a:rPr lang="en-US" sz="1800" b="1" dirty="0">
                <a:latin typeface="Huawei Sans" panose="020C0503030203020204" pitchFamily="34" charset="0"/>
              </a:rPr>
              <a:t>Monitoring</a:t>
            </a:r>
            <a:r>
              <a:rPr lang="en-US" sz="1800" dirty="0">
                <a:latin typeface="Huawei Sans" panose="020C0503030203020204" pitchFamily="34" charset="0"/>
              </a:rPr>
              <a:t> &gt; </a:t>
            </a:r>
            <a:r>
              <a:rPr lang="en-US" sz="1800" b="1" dirty="0">
                <a:latin typeface="Huawei Sans" panose="020C0503030203020204" pitchFamily="34" charset="0"/>
              </a:rPr>
              <a:t>Monitoring</a:t>
            </a:r>
            <a:r>
              <a:rPr lang="en-US" sz="1800" dirty="0">
                <a:latin typeface="Huawei Sans" panose="020C0503030203020204" pitchFamily="34" charset="0"/>
              </a:rPr>
              <a:t> &gt; </a:t>
            </a:r>
            <a:r>
              <a:rPr lang="en-US" sz="1800" b="1" dirty="0">
                <a:latin typeface="Huawei Sans" panose="020C0503030203020204" pitchFamily="34" charset="0"/>
              </a:rPr>
              <a:t>Inter-Site</a:t>
            </a:r>
            <a:r>
              <a:rPr lang="en-US" sz="1800" dirty="0">
                <a:latin typeface="Huawei Sans" panose="020C0503030203020204" pitchFamily="34" charset="0"/>
              </a:rPr>
              <a:t> from the main menu.</a:t>
            </a:r>
          </a:p>
          <a:p>
            <a:r>
              <a:rPr lang="en-US" sz="1800" dirty="0">
                <a:latin typeface="Huawei Sans" panose="020C0503030203020204" pitchFamily="34" charset="0"/>
              </a:rPr>
              <a:t>View the worst 5 inter-site links by LQM.</a:t>
            </a:r>
          </a:p>
          <a:p>
            <a:r>
              <a:rPr lang="en-US" sz="1800" dirty="0">
                <a:latin typeface="Huawei Sans" panose="020C0503030203020204" pitchFamily="34" charset="0"/>
              </a:rPr>
              <a:t>View the top 5 inter-site links by traffic.</a:t>
            </a:r>
          </a:p>
          <a:p>
            <a:endParaRPr lang="en-US" altLang="zh-CN" sz="1800" dirty="0">
              <a:latin typeface="Huawei Sans" panose="020C0503030203020204" pitchFamily="34" charset="0"/>
            </a:endParaRPr>
          </a:p>
        </p:txBody>
      </p:sp>
      <p:pic>
        <p:nvPicPr>
          <p:cNvPr id="11" name="图片 10"/>
          <p:cNvPicPr>
            <a:picLocks noChangeAspect="1"/>
          </p:cNvPicPr>
          <p:nvPr/>
        </p:nvPicPr>
        <p:blipFill>
          <a:blip r:embed="rId3"/>
          <a:stretch>
            <a:fillRect/>
          </a:stretch>
        </p:blipFill>
        <p:spPr bwMode="gray">
          <a:xfrm>
            <a:off x="840994" y="3071152"/>
            <a:ext cx="10211549" cy="1984941"/>
          </a:xfrm>
          <a:prstGeom prst="rect">
            <a:avLst/>
          </a:prstGeom>
          <a:ln w="12700">
            <a:solidFill>
              <a:schemeClr val="bg1">
                <a:lumMod val="85000"/>
              </a:schemeClr>
            </a:solidFill>
          </a:ln>
        </p:spPr>
      </p:pic>
    </p:spTree>
    <p:extLst>
      <p:ext uri="{BB962C8B-B14F-4D97-AF65-F5344CB8AC3E}">
        <p14:creationId xmlns:p14="http://schemas.microsoft.com/office/powerpoint/2010/main" val="1049882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Application Monitoring</a:t>
            </a:r>
          </a:p>
        </p:txBody>
      </p:sp>
      <p:sp>
        <p:nvSpPr>
          <p:cNvPr id="3" name="文本占位符 2"/>
          <p:cNvSpPr>
            <a:spLocks noGrp="1"/>
          </p:cNvSpPr>
          <p:nvPr>
            <p:ph type="body" sz="quarter" idx="10"/>
          </p:nvPr>
        </p:nvSpPr>
        <p:spPr bwMode="gray"/>
        <p:txBody>
          <a:bodyPr/>
          <a:lstStyle/>
          <a:p>
            <a:pPr marL="0" indent="0" algn="l">
              <a:buNone/>
            </a:pPr>
            <a:r>
              <a:rPr lang="en-US" sz="1800" dirty="0">
                <a:latin typeface="Huawei Sans" panose="020C0503030203020204" pitchFamily="34" charset="0"/>
              </a:rPr>
              <a:t>O&amp;M administrators can view statistics on the communication quality and visits of network-wide applications.</a:t>
            </a:r>
          </a:p>
          <a:p>
            <a:pPr algn="l"/>
            <a:r>
              <a:rPr lang="en-US" sz="1800" dirty="0">
                <a:latin typeface="Huawei Sans" panose="020C0503030203020204" pitchFamily="34" charset="0"/>
              </a:rPr>
              <a:t>Choose </a:t>
            </a:r>
            <a:r>
              <a:rPr lang="en-US" sz="1800" b="1" dirty="0">
                <a:latin typeface="Huawei Sans" panose="020C0503030203020204" pitchFamily="34" charset="0"/>
              </a:rPr>
              <a:t>Monitoring</a:t>
            </a:r>
            <a:r>
              <a:rPr lang="en-US" sz="1800" dirty="0">
                <a:latin typeface="Huawei Sans" panose="020C0503030203020204" pitchFamily="34" charset="0"/>
              </a:rPr>
              <a:t> &gt; </a:t>
            </a:r>
            <a:r>
              <a:rPr lang="en-US" sz="1800" b="1" dirty="0"/>
              <a:t>Monitoring</a:t>
            </a:r>
            <a:r>
              <a:rPr lang="en-US" sz="1800" dirty="0"/>
              <a:t> &gt; </a:t>
            </a:r>
            <a:r>
              <a:rPr lang="en-US" sz="1800" b="1" dirty="0">
                <a:latin typeface="Huawei Sans" panose="020C0503030203020204" pitchFamily="34" charset="0"/>
              </a:rPr>
              <a:t>Application</a:t>
            </a:r>
            <a:r>
              <a:rPr lang="en-US" sz="1800" dirty="0">
                <a:latin typeface="Huawei Sans" panose="020C0503030203020204" pitchFamily="34" charset="0"/>
              </a:rPr>
              <a:t> from the main menu.</a:t>
            </a:r>
          </a:p>
          <a:p>
            <a:pPr algn="l"/>
            <a:r>
              <a:rPr lang="en-US" sz="1800" dirty="0">
                <a:latin typeface="Huawei Sans" panose="020C0503030203020204" pitchFamily="34" charset="0"/>
              </a:rPr>
              <a:t>View AQM distribution information about network-wide applications and worst 5 applications by AQM.</a:t>
            </a:r>
          </a:p>
        </p:txBody>
      </p:sp>
      <p:pic>
        <p:nvPicPr>
          <p:cNvPr id="5" name="图片 4"/>
          <p:cNvPicPr>
            <a:picLocks noChangeAspect="1"/>
          </p:cNvPicPr>
          <p:nvPr/>
        </p:nvPicPr>
        <p:blipFill>
          <a:blip r:embed="rId3"/>
          <a:stretch>
            <a:fillRect/>
          </a:stretch>
        </p:blipFill>
        <p:spPr bwMode="gray">
          <a:xfrm>
            <a:off x="846953" y="3154265"/>
            <a:ext cx="10515812" cy="2545683"/>
          </a:xfrm>
          <a:prstGeom prst="rect">
            <a:avLst/>
          </a:prstGeom>
          <a:ln w="12700">
            <a:solidFill>
              <a:schemeClr val="bg1">
                <a:lumMod val="85000"/>
              </a:schemeClr>
            </a:solidFill>
          </a:ln>
        </p:spPr>
      </p:pic>
    </p:spTree>
    <p:extLst>
      <p:ext uri="{BB962C8B-B14F-4D97-AF65-F5344CB8AC3E}">
        <p14:creationId xmlns:p14="http://schemas.microsoft.com/office/powerpoint/2010/main" val="2400401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Overview of Intelligent O&amp;M</a:t>
            </a:r>
          </a:p>
          <a:p>
            <a:r>
              <a:rPr lang="en-US" dirty="0">
                <a:solidFill>
                  <a:schemeClr val="bg1">
                    <a:lumMod val="50000"/>
                  </a:schemeClr>
                </a:solidFill>
                <a:latin typeface="Huawei Sans" panose="020C0503030203020204" pitchFamily="34" charset="0"/>
              </a:rPr>
              <a:t>Monitoring</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Maintenance</a:t>
            </a:r>
            <a:endParaRPr lang="en-US" altLang="zh-CN" b="1" dirty="0">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260083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rPr>
              <a:t>Overview of Maintenance Tools</a:t>
            </a:r>
          </a:p>
        </p:txBody>
      </p:sp>
      <p:sp>
        <p:nvSpPr>
          <p:cNvPr id="6" name="文本框 5"/>
          <p:cNvSpPr txBox="1"/>
          <p:nvPr/>
        </p:nvSpPr>
        <p:spPr bwMode="gray">
          <a:xfrm>
            <a:off x="6803171" y="1925515"/>
            <a:ext cx="4419426" cy="3630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ctr">
              <a:lnSpc>
                <a:spcPct val="140000"/>
              </a:lnSpc>
              <a:spcBef>
                <a:spcPts val="792"/>
              </a:spcBef>
              <a:buClrTx/>
              <a:buSzPct val="50000"/>
              <a:buFont typeface="Wingdings" panose="05000000000000000000" pitchFamily="2" charset="2"/>
              <a:buChar char="l"/>
              <a:defRPr sz="2199"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r>
              <a:rPr lang="en-US" sz="1800" dirty="0"/>
              <a:t>iMaster NCE-WAN provides the following maintenance tools:</a:t>
            </a:r>
            <a:endParaRPr lang="en-US" altLang="zh-CN" sz="1800" dirty="0"/>
          </a:p>
          <a:p>
            <a:pPr lvl="1"/>
            <a:r>
              <a:rPr lang="en-US" sz="1600" dirty="0"/>
              <a:t>Alarm</a:t>
            </a:r>
            <a:endParaRPr lang="en-US" altLang="zh-CN" sz="1600" dirty="0"/>
          </a:p>
          <a:p>
            <a:pPr lvl="1"/>
            <a:r>
              <a:rPr lang="en-US" sz="1600" dirty="0"/>
              <a:t>Diagnosis</a:t>
            </a:r>
            <a:endParaRPr lang="en-US" altLang="zh-CN" sz="1600" dirty="0"/>
          </a:p>
          <a:p>
            <a:pPr lvl="1"/>
            <a:r>
              <a:rPr lang="en-US" sz="1600" dirty="0"/>
              <a:t>Log</a:t>
            </a:r>
            <a:endParaRPr lang="en-US" altLang="zh-CN" sz="1600" dirty="0"/>
          </a:p>
          <a:p>
            <a:pPr lvl="1"/>
            <a:r>
              <a:rPr lang="en-US" sz="1600" dirty="0"/>
              <a:t>Maintenance</a:t>
            </a:r>
            <a:endParaRPr lang="en-US" altLang="zh-CN" sz="1600" dirty="0"/>
          </a:p>
          <a:p>
            <a:pPr lvl="1"/>
            <a:r>
              <a:rPr lang="en-US" sz="1600" dirty="0"/>
              <a:t>Device maintenance</a:t>
            </a:r>
            <a:endParaRPr lang="en-US" altLang="zh-CN" sz="1600" dirty="0"/>
          </a:p>
        </p:txBody>
      </p:sp>
      <p:pic>
        <p:nvPicPr>
          <p:cNvPr id="3" name="图片 2"/>
          <p:cNvPicPr>
            <a:picLocks noChangeAspect="1"/>
          </p:cNvPicPr>
          <p:nvPr/>
        </p:nvPicPr>
        <p:blipFill>
          <a:blip r:embed="rId3"/>
          <a:stretch>
            <a:fillRect/>
          </a:stretch>
        </p:blipFill>
        <p:spPr bwMode="gray">
          <a:xfrm>
            <a:off x="1377950" y="1260475"/>
            <a:ext cx="4533900" cy="4819650"/>
          </a:xfrm>
          <a:prstGeom prst="rect">
            <a:avLst/>
          </a:prstGeom>
          <a:ln w="12700">
            <a:solidFill>
              <a:schemeClr val="bg1">
                <a:lumMod val="85000"/>
              </a:schemeClr>
            </a:solidFill>
          </a:ln>
        </p:spPr>
      </p:pic>
      <p:sp>
        <p:nvSpPr>
          <p:cNvPr id="19" name="五边形 18"/>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2" name="燕尾形 21"/>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3" name="燕尾形 22"/>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544591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rPr>
              <a:t>Alarm Classification</a:t>
            </a:r>
          </a:p>
        </p:txBody>
      </p:sp>
      <p:graphicFrame>
        <p:nvGraphicFramePr>
          <p:cNvPr id="9" name="表格 8"/>
          <p:cNvGraphicFramePr>
            <a:graphicFrameLocks noGrp="1"/>
          </p:cNvGraphicFramePr>
          <p:nvPr>
            <p:extLst>
              <p:ext uri="{D42A27DB-BD31-4B8C-83A1-F6EECF244321}">
                <p14:modId xmlns:p14="http://schemas.microsoft.com/office/powerpoint/2010/main" val="3252299147"/>
              </p:ext>
            </p:extLst>
          </p:nvPr>
        </p:nvGraphicFramePr>
        <p:xfrm>
          <a:off x="731839" y="1104895"/>
          <a:ext cx="10728325" cy="2043191"/>
        </p:xfrm>
        <a:graphic>
          <a:graphicData uri="http://schemas.openxmlformats.org/drawingml/2006/table">
            <a:tbl>
              <a:tblPr/>
              <a:tblGrid>
                <a:gridCol w="1677986">
                  <a:extLst>
                    <a:ext uri="{9D8B030D-6E8A-4147-A177-3AD203B41FA5}">
                      <a16:colId xmlns:a16="http://schemas.microsoft.com/office/drawing/2014/main" val="20000"/>
                    </a:ext>
                  </a:extLst>
                </a:gridCol>
                <a:gridCol w="7627060">
                  <a:extLst>
                    <a:ext uri="{9D8B030D-6E8A-4147-A177-3AD203B41FA5}">
                      <a16:colId xmlns:a16="http://schemas.microsoft.com/office/drawing/2014/main" val="20001"/>
                    </a:ext>
                  </a:extLst>
                </a:gridCol>
                <a:gridCol w="1423279">
                  <a:extLst>
                    <a:ext uri="{9D8B030D-6E8A-4147-A177-3AD203B41FA5}">
                      <a16:colId xmlns:a16="http://schemas.microsoft.com/office/drawing/2014/main" val="20002"/>
                    </a:ext>
                  </a:extLst>
                </a:gridCol>
              </a:tblGrid>
              <a:tr h="372430">
                <a:tc>
                  <a:txBody>
                    <a:bodyPr/>
                    <a:lstStyle/>
                    <a:p>
                      <a:pPr algn="ctr" fontAlgn="ctr"/>
                      <a:r>
                        <a:rPr lang="en-US" sz="1400" b="1" dirty="0">
                          <a:solidFill>
                            <a:schemeClr val="tx1"/>
                          </a:solidFill>
                          <a:latin typeface="Huawei Sans" panose="020C0503030203020204" pitchFamily="34" charset="0"/>
                        </a:rPr>
                        <a:t>Alarm 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Administrator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990014">
                <a:tc>
                  <a:txBody>
                    <a:bodyPr/>
                    <a:lstStyle/>
                    <a:p>
                      <a:pPr algn="ctr" fontAlgn="ctr"/>
                      <a:r>
                        <a:rPr lang="en-US" sz="1200" dirty="0">
                          <a:latin typeface="Huawei Sans" panose="020C0503030203020204" pitchFamily="34" charset="0"/>
                        </a:rPr>
                        <a:t>Controller alarm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Font typeface="Arial" panose="020B0604020202020204" pitchFamily="34" charset="0"/>
                        <a:buNone/>
                      </a:pPr>
                      <a:r>
                        <a:rPr lang="en-US" sz="1200" dirty="0">
                          <a:latin typeface="Huawei Sans" panose="020C0503030203020204" pitchFamily="34" charset="0"/>
                        </a:rPr>
                        <a:t>Alarms generated by iMaster NCE-WAN, including: </a:t>
                      </a:r>
                    </a:p>
                    <a:p>
                      <a:pPr marL="171450" indent="-171450" algn="l" fontAlgn="ctr">
                        <a:buFont typeface="Arial" panose="020B0604020202020204" pitchFamily="34" charset="0"/>
                        <a:buChar char="•"/>
                      </a:pPr>
                      <a:r>
                        <a:rPr lang="en-US" sz="1200" dirty="0">
                          <a:latin typeface="Huawei Sans" panose="020C0503030203020204" pitchFamily="34" charset="0"/>
                        </a:rPr>
                        <a:t>Alarms about services managed by </a:t>
                      </a:r>
                      <a:r>
                        <a:rPr lang="en-US" sz="1200" dirty="0" err="1">
                          <a:latin typeface="Huawei Sans" panose="020C0503030203020204" pitchFamily="34" charset="0"/>
                        </a:rPr>
                        <a:t>iMaster</a:t>
                      </a:r>
                      <a:r>
                        <a:rPr lang="en-US" sz="1200" dirty="0">
                          <a:latin typeface="Huawei Sans" panose="020C0503030203020204" pitchFamily="34" charset="0"/>
                        </a:rPr>
                        <a:t> NCE-WAN, such as topology change alarms</a:t>
                      </a:r>
                    </a:p>
                    <a:p>
                      <a:pPr marL="171450" indent="-171450" algn="l" fontAlgn="ctr">
                        <a:buFont typeface="Arial" panose="020B0604020202020204" pitchFamily="34" charset="0"/>
                        <a:buChar char="•"/>
                      </a:pPr>
                      <a:r>
                        <a:rPr lang="en-US" sz="1200" dirty="0">
                          <a:latin typeface="Huawei Sans" panose="020C0503030203020204" pitchFamily="34" charset="0"/>
                        </a:rPr>
                        <a:t>Alarms generated upon exceptions of iMaster NCE-WAN, such as license, cluster, or system status exceptions</a:t>
                      </a:r>
                    </a:p>
                    <a:p>
                      <a:pPr marL="171450" indent="-171450" algn="l" fontAlgn="ctr">
                        <a:buFont typeface="Arial" panose="020B0604020202020204" pitchFamily="34" charset="0"/>
                        <a:buChar char="•"/>
                      </a:pPr>
                      <a:r>
                        <a:rPr lang="en-US" sz="1200" dirty="0">
                          <a:latin typeface="Huawei Sans" panose="020C0503030203020204" pitchFamily="34" charset="0"/>
                        </a:rPr>
                        <a:t>Alarms generated due to disconnections between iMaster NCE-WAN and peripheral systems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System administrator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64921">
                <a:tc>
                  <a:txBody>
                    <a:bodyPr/>
                    <a:lstStyle/>
                    <a:p>
                      <a:pPr algn="ctr" fontAlgn="ctr"/>
                      <a:r>
                        <a:rPr lang="en-US" sz="1200" dirty="0">
                          <a:latin typeface="Huawei Sans" panose="020C0503030203020204" pitchFamily="34" charset="0"/>
                        </a:rPr>
                        <a:t>Device alarm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and events reported by devices to iMaster NCE-WAN, for example, device restart, user logout, interface protocol change, and smart policy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Tenant administrator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818080921"/>
              </p:ext>
            </p:extLst>
          </p:nvPr>
        </p:nvGraphicFramePr>
        <p:xfrm>
          <a:off x="731841" y="3963085"/>
          <a:ext cx="10728323" cy="2198479"/>
        </p:xfrm>
        <a:graphic>
          <a:graphicData uri="http://schemas.openxmlformats.org/drawingml/2006/table">
            <a:tbl>
              <a:tblPr/>
              <a:tblGrid>
                <a:gridCol w="2145665">
                  <a:extLst>
                    <a:ext uri="{9D8B030D-6E8A-4147-A177-3AD203B41FA5}">
                      <a16:colId xmlns:a16="http://schemas.microsoft.com/office/drawing/2014/main" val="20000"/>
                    </a:ext>
                  </a:extLst>
                </a:gridCol>
                <a:gridCol w="8582658">
                  <a:extLst>
                    <a:ext uri="{9D8B030D-6E8A-4147-A177-3AD203B41FA5}">
                      <a16:colId xmlns:a16="http://schemas.microsoft.com/office/drawing/2014/main" val="20001"/>
                    </a:ext>
                  </a:extLst>
                </a:gridCol>
              </a:tblGrid>
              <a:tr h="380008">
                <a:tc>
                  <a:txBody>
                    <a:bodyPr/>
                    <a:lstStyle/>
                    <a:p>
                      <a:pPr algn="ctr" fontAlgn="ctr"/>
                      <a:r>
                        <a:rPr lang="en-US" sz="1400" b="1" dirty="0">
                          <a:solidFill>
                            <a:schemeClr val="tx1"/>
                          </a:solidFill>
                          <a:latin typeface="Huawei Sans" panose="020C0503030203020204" pitchFamily="34" charset="0"/>
                        </a:rPr>
                        <a:t>Alarm 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460011">
                <a:tc>
                  <a:txBody>
                    <a:bodyPr/>
                    <a:lstStyle/>
                    <a:p>
                      <a:pPr algn="ctr" fontAlgn="ctr"/>
                      <a:r>
                        <a:rPr lang="en-US" sz="1200" dirty="0">
                          <a:latin typeface="Huawei Sans" panose="020C0503030203020204" pitchFamily="34" charset="0"/>
                        </a:rPr>
                        <a:t>Current alarm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Include </a:t>
                      </a:r>
                      <a:r>
                        <a:rPr lang="en-US" sz="1200" dirty="0" err="1">
                          <a:latin typeface="Huawei Sans" panose="020C0503030203020204" pitchFamily="34" charset="0"/>
                        </a:rPr>
                        <a:t>uncleared</a:t>
                      </a:r>
                      <a:r>
                        <a:rPr lang="en-US" sz="1200" dirty="0">
                          <a:latin typeface="Huawei Sans" panose="020C0503030203020204" pitchFamily="34" charset="0"/>
                        </a:rPr>
                        <a:t> and unacknowledged alarms, acknowledged and </a:t>
                      </a:r>
                      <a:r>
                        <a:rPr lang="en-US" sz="1200" dirty="0" err="1">
                          <a:latin typeface="Huawei Sans" panose="020C0503030203020204" pitchFamily="34" charset="0"/>
                        </a:rPr>
                        <a:t>uncleared</a:t>
                      </a:r>
                      <a:r>
                        <a:rPr lang="en-US" sz="1200" dirty="0">
                          <a:latin typeface="Huawei Sans" panose="020C0503030203020204" pitchFamily="34" charset="0"/>
                        </a:rPr>
                        <a:t> alarms, and unacknowledged and cleared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92840">
                <a:tc>
                  <a:txBody>
                    <a:bodyPr/>
                    <a:lstStyle/>
                    <a:p>
                      <a:pPr algn="ctr" fontAlgn="ctr"/>
                      <a:r>
                        <a:rPr lang="en-US" sz="1200" dirty="0">
                          <a:latin typeface="Huawei Sans" panose="020C0503030203020204" pitchFamily="34" charset="0"/>
                        </a:rPr>
                        <a:t>Historical alarm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034" rtl="0" eaLnBrk="1" fontAlgn="ctr" latinLnBrk="0" hangingPunct="1">
                        <a:lnSpc>
                          <a:spcPct val="100000"/>
                        </a:lnSpc>
                        <a:spcBef>
                          <a:spcPts val="0"/>
                        </a:spcBef>
                        <a:spcAft>
                          <a:spcPts val="0"/>
                        </a:spcAft>
                        <a:buClrTx/>
                        <a:buSzTx/>
                        <a:buFontTx/>
                        <a:buNone/>
                        <a:tabLst/>
                        <a:defRPr/>
                      </a:pPr>
                      <a:r>
                        <a:rPr lang="en-US" sz="1200" baseline="0" dirty="0">
                          <a:latin typeface="Huawei Sans" panose="020C0503030203020204" pitchFamily="34" charset="0"/>
                        </a:rPr>
                        <a:t>Include alarms </a:t>
                      </a:r>
                      <a:r>
                        <a:rPr lang="en-US" sz="1200" dirty="0">
                          <a:latin typeface="Huawei Sans" panose="020C0503030203020204" pitchFamily="34" charset="0"/>
                        </a:rPr>
                        <a:t>that have been cleared and acknowledged.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05609">
                <a:tc>
                  <a:txBody>
                    <a:bodyPr/>
                    <a:lstStyle/>
                    <a:p>
                      <a:pPr algn="ctr" fontAlgn="ctr"/>
                      <a:r>
                        <a:rPr lang="en-US" sz="1200" dirty="0">
                          <a:latin typeface="Huawei Sans" panose="020C0503030203020204" pitchFamily="34" charset="0"/>
                        </a:rPr>
                        <a:t>Masked alarm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that do not need to be handled can be masked. Masked </a:t>
                      </a:r>
                      <a:r>
                        <a:rPr lang="en-US" sz="1200" b="0" dirty="0">
                          <a:latin typeface="Huawei Sans" panose="020C0503030203020204" pitchFamily="34" charset="0"/>
                        </a:rPr>
                        <a:t>alarms are displayed in the masked alarm list. If such alarms are generated later, they will not be displayed in the current alarm list</a:t>
                      </a:r>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60011">
                <a:tc>
                  <a:txBody>
                    <a:bodyPr/>
                    <a:lstStyle/>
                    <a:p>
                      <a:pPr algn="ctr" fontAlgn="ctr"/>
                      <a:r>
                        <a:rPr lang="en-US" sz="1200" dirty="0">
                          <a:latin typeface="Huawei Sans" panose="020C0503030203020204" pitchFamily="34" charset="0"/>
                        </a:rPr>
                        <a:t>Event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kern="1200" dirty="0">
                          <a:solidFill>
                            <a:schemeClr val="tx1"/>
                          </a:solidFill>
                          <a:latin typeface="Huawei Sans" panose="020C0503030203020204" pitchFamily="34" charset="0"/>
                          <a:ea typeface="+mn-ea"/>
                          <a:cs typeface="+mn-cs"/>
                        </a:rPr>
                        <a:t>Events are alarms of the lowest severity and indicate that certain events happen. Events do not need </a:t>
                      </a:r>
                      <a:r>
                        <a:rPr lang="en-US" sz="1200" dirty="0">
                          <a:latin typeface="Huawei Sans" panose="020C0503030203020204" pitchFamily="34" charset="0"/>
                        </a:rPr>
                        <a:t>to be handled.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1" name="文本框 10"/>
          <p:cNvSpPr txBox="1"/>
          <p:nvPr/>
        </p:nvSpPr>
        <p:spPr bwMode="gray">
          <a:xfrm>
            <a:off x="731841" y="3349102"/>
            <a:ext cx="1801091" cy="523220"/>
          </a:xfrm>
          <a:prstGeom prst="rect">
            <a:avLst/>
          </a:prstGeom>
          <a:solidFill>
            <a:srgbClr val="56C4D2"/>
          </a:solidFill>
        </p:spPr>
        <p:txBody>
          <a:bodyPr wrap="square" rtlCol="0">
            <a:spAutoFit/>
          </a:bodyPr>
          <a:lstStyle/>
          <a:p>
            <a:pPr algn="ctr" fontAlgn="ctr"/>
            <a:r>
              <a:rPr lang="en-US" sz="1400" dirty="0">
                <a:latin typeface="Huawei Sans" panose="020C0503030203020204" pitchFamily="34" charset="0"/>
              </a:rPr>
              <a:t>Classification by alarm source</a:t>
            </a:r>
          </a:p>
        </p:txBody>
      </p:sp>
      <p:sp>
        <p:nvSpPr>
          <p:cNvPr id="12" name="文本框 11"/>
          <p:cNvSpPr txBox="1"/>
          <p:nvPr/>
        </p:nvSpPr>
        <p:spPr bwMode="gray">
          <a:xfrm>
            <a:off x="8201891" y="3349102"/>
            <a:ext cx="1801091" cy="523220"/>
          </a:xfrm>
          <a:prstGeom prst="rect">
            <a:avLst/>
          </a:prstGeom>
          <a:solidFill>
            <a:srgbClr val="56C4D2"/>
          </a:solidFill>
        </p:spPr>
        <p:txBody>
          <a:bodyPr wrap="square" rtlCol="0">
            <a:spAutoFit/>
          </a:bodyPr>
          <a:lstStyle>
            <a:defPPr>
              <a:defRPr lang="en-US"/>
            </a:defPPr>
            <a:lvl1pPr algn="ctr"/>
          </a:lstStyle>
          <a:p>
            <a:pPr fontAlgn="ctr"/>
            <a:r>
              <a:rPr lang="en-US" sz="1400" dirty="0">
                <a:latin typeface="Huawei Sans" panose="020C0503030203020204" pitchFamily="34" charset="0"/>
              </a:rPr>
              <a:t>Classification by alarm status</a:t>
            </a:r>
          </a:p>
        </p:txBody>
      </p:sp>
      <p:cxnSp>
        <p:nvCxnSpPr>
          <p:cNvPr id="14" name="肘形连接符 13"/>
          <p:cNvCxnSpPr>
            <a:stCxn id="11" idx="3"/>
          </p:cNvCxnSpPr>
          <p:nvPr/>
        </p:nvCxnSpPr>
        <p:spPr bwMode="gray">
          <a:xfrm flipV="1">
            <a:off x="2532932" y="3132260"/>
            <a:ext cx="304801" cy="478452"/>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肘形连接符 15"/>
          <p:cNvCxnSpPr>
            <a:stCxn id="12" idx="1"/>
          </p:cNvCxnSpPr>
          <p:nvPr/>
        </p:nvCxnSpPr>
        <p:spPr bwMode="gray">
          <a:xfrm rot="10800000" flipV="1">
            <a:off x="7897091" y="3610712"/>
            <a:ext cx="304800" cy="352372"/>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1" name="五边形 30"/>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32" name="燕尾形 31"/>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33" name="燕尾形 32"/>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35" name="燕尾形 34"/>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105402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extLst>
              <p:ext uri="{D42A27DB-BD31-4B8C-83A1-F6EECF244321}">
                <p14:modId xmlns:p14="http://schemas.microsoft.com/office/powerpoint/2010/main" val="859500450"/>
              </p:ext>
            </p:extLst>
          </p:nvPr>
        </p:nvGraphicFramePr>
        <p:xfrm>
          <a:off x="732912" y="3840481"/>
          <a:ext cx="10727252" cy="2364279"/>
        </p:xfrm>
        <a:graphic>
          <a:graphicData uri="http://schemas.openxmlformats.org/drawingml/2006/table">
            <a:tbl>
              <a:tblPr/>
              <a:tblGrid>
                <a:gridCol w="1400688">
                  <a:extLst>
                    <a:ext uri="{9D8B030D-6E8A-4147-A177-3AD203B41FA5}">
                      <a16:colId xmlns:a16="http://schemas.microsoft.com/office/drawing/2014/main" val="20000"/>
                    </a:ext>
                  </a:extLst>
                </a:gridCol>
                <a:gridCol w="1419225">
                  <a:extLst>
                    <a:ext uri="{9D8B030D-6E8A-4147-A177-3AD203B41FA5}">
                      <a16:colId xmlns:a16="http://schemas.microsoft.com/office/drawing/2014/main" val="20001"/>
                    </a:ext>
                  </a:extLst>
                </a:gridCol>
                <a:gridCol w="7907339">
                  <a:extLst>
                    <a:ext uri="{9D8B030D-6E8A-4147-A177-3AD203B41FA5}">
                      <a16:colId xmlns:a16="http://schemas.microsoft.com/office/drawing/2014/main" val="20002"/>
                    </a:ext>
                  </a:extLst>
                </a:gridCol>
              </a:tblGrid>
              <a:tr h="352599">
                <a:tc>
                  <a:txBody>
                    <a:bodyPr/>
                    <a:lstStyle/>
                    <a:p>
                      <a:pPr algn="ctr" fontAlgn="ctr"/>
                      <a:r>
                        <a:rPr lang="en-US" sz="1400" b="1" dirty="0">
                          <a:latin typeface="Huawei Sans" panose="020C0503030203020204" pitchFamily="34" charset="0"/>
                        </a:rPr>
                        <a:t>Status Name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Alarm Status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949856">
                <a:tc>
                  <a:txBody>
                    <a:bodyPr/>
                    <a:lstStyle/>
                    <a:p>
                      <a:pPr algn="ctr" fontAlgn="ctr"/>
                      <a:r>
                        <a:rPr lang="en-US" sz="1200" dirty="0">
                          <a:latin typeface="Huawei Sans" panose="020C0503030203020204" pitchFamily="34" charset="0"/>
                        </a:rPr>
                        <a:t>Acknowledgment status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Acknowledged and unacknowledged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initial acknowledgment status is </a:t>
                      </a:r>
                      <a:r>
                        <a:rPr lang="en-US" sz="1200" b="1" dirty="0">
                          <a:latin typeface="Huawei Sans" panose="020C0503030203020204" pitchFamily="34" charset="0"/>
                        </a:rPr>
                        <a:t>Unacknowledged</a:t>
                      </a:r>
                      <a:r>
                        <a:rPr lang="en-US" sz="1200" dirty="0">
                          <a:latin typeface="Huawei Sans" panose="020C0503030203020204" pitchFamily="34" charset="0"/>
                        </a:rPr>
                        <a:t>. A user who views an unacknowledged alarm and plans to handle it can acknowledge the alarm. When an alarm is acknowledged, its status changes to </a:t>
                      </a:r>
                      <a:r>
                        <a:rPr lang="en-US" sz="1200" b="1" dirty="0">
                          <a:latin typeface="Huawei Sans" panose="020C0503030203020204" pitchFamily="34" charset="0"/>
                        </a:rPr>
                        <a:t>Acknowledged</a:t>
                      </a:r>
                      <a:r>
                        <a:rPr lang="en-US" sz="1200" dirty="0">
                          <a:latin typeface="Huawei Sans" panose="020C0503030203020204" pitchFamily="34" charset="0"/>
                        </a:rPr>
                        <a:t>. Acknowledged alarms can be unacknowledged. When an alarm is unacknowledged, its status is restored to </a:t>
                      </a:r>
                      <a:r>
                        <a:rPr lang="en-US" sz="1200" b="1" dirty="0">
                          <a:latin typeface="Huawei Sans" panose="020C0503030203020204" pitchFamily="34" charset="0"/>
                        </a:rPr>
                        <a:t>Unacknowledged</a:t>
                      </a:r>
                      <a:r>
                        <a:rPr lang="en-US" sz="1200" dirty="0">
                          <a:latin typeface="Huawei Sans" panose="020C0503030203020204" pitchFamily="34" charset="0"/>
                        </a:rPr>
                        <a:t>. O&amp;M administrators can also configure auto acknowledgment rules to automatically acknowledge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49856">
                <a:tc>
                  <a:txBody>
                    <a:bodyPr/>
                    <a:lstStyle/>
                    <a:p>
                      <a:pPr algn="ctr" fontAlgn="ctr"/>
                      <a:r>
                        <a:rPr lang="en-US" sz="1200" dirty="0">
                          <a:latin typeface="Huawei Sans" panose="020C0503030203020204" pitchFamily="34" charset="0"/>
                        </a:rPr>
                        <a:t>Clearance status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Cleared and </a:t>
                      </a:r>
                      <a:r>
                        <a:rPr lang="en-US" sz="1200" dirty="0" err="1">
                          <a:latin typeface="Huawei Sans" panose="020C0503030203020204" pitchFamily="34" charset="0"/>
                        </a:rPr>
                        <a:t>uncleared</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initial clearance status is </a:t>
                      </a:r>
                      <a:r>
                        <a:rPr lang="en-US" sz="1200" b="1" dirty="0" err="1">
                          <a:latin typeface="Huawei Sans" panose="020C0503030203020204" pitchFamily="34" charset="0"/>
                        </a:rPr>
                        <a:t>Uncleared</a:t>
                      </a:r>
                      <a:r>
                        <a:rPr lang="en-US" sz="1200" dirty="0">
                          <a:latin typeface="Huawei Sans" panose="020C0503030203020204" pitchFamily="34" charset="0"/>
                        </a:rPr>
                        <a:t>. When the fault that causes an alarm is rectified, a clearance notification is automatically reported to the alarm management system and the clearance status changes to </a:t>
                      </a:r>
                      <a:r>
                        <a:rPr lang="en-US" sz="1200" b="1" dirty="0">
                          <a:latin typeface="Huawei Sans" panose="020C0503030203020204" pitchFamily="34" charset="0"/>
                        </a:rPr>
                        <a:t>Cleared</a:t>
                      </a:r>
                      <a:r>
                        <a:rPr lang="en-US" sz="1200" dirty="0">
                          <a:latin typeface="Huawei Sans" panose="020C0503030203020204" pitchFamily="34" charset="0"/>
                        </a:rPr>
                        <a:t>. For some alarms, clearance notifications cannot be automatically reported to the alarm management system. O&amp;M administrators need to manually clear these alarms after corresponding faults are rectified. The background color of cleared alarms is green.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标题 1"/>
          <p:cNvSpPr>
            <a:spLocks noGrp="1"/>
          </p:cNvSpPr>
          <p:nvPr>
            <p:ph type="title"/>
          </p:nvPr>
        </p:nvSpPr>
        <p:spPr bwMode="gray">
          <a:xfrm>
            <a:off x="455613" y="447468"/>
            <a:ext cx="11256961" cy="485982"/>
          </a:xfrm>
        </p:spPr>
        <p:txBody>
          <a:bodyPr>
            <a:normAutofit/>
          </a:bodyPr>
          <a:lstStyle/>
          <a:p>
            <a:pPr fontAlgn="ctr"/>
            <a:r>
              <a:rPr lang="en-US" dirty="0">
                <a:latin typeface="Huawei Sans" panose="020C0503030203020204" pitchFamily="34" charset="0"/>
              </a:rPr>
              <a:t>Alarm Severities and Status</a:t>
            </a:r>
          </a:p>
        </p:txBody>
      </p:sp>
      <p:graphicFrame>
        <p:nvGraphicFramePr>
          <p:cNvPr id="5" name="表格 4"/>
          <p:cNvGraphicFramePr>
            <a:graphicFrameLocks noGrp="1"/>
          </p:cNvGraphicFramePr>
          <p:nvPr>
            <p:extLst>
              <p:ext uri="{D42A27DB-BD31-4B8C-83A1-F6EECF244321}">
                <p14:modId xmlns:p14="http://schemas.microsoft.com/office/powerpoint/2010/main" val="3478846440"/>
              </p:ext>
            </p:extLst>
          </p:nvPr>
        </p:nvGraphicFramePr>
        <p:xfrm>
          <a:off x="731838" y="1086755"/>
          <a:ext cx="10728326" cy="2501094"/>
        </p:xfrm>
        <a:graphic>
          <a:graphicData uri="http://schemas.openxmlformats.org/drawingml/2006/table">
            <a:tbl>
              <a:tblPr/>
              <a:tblGrid>
                <a:gridCol w="1451964">
                  <a:extLst>
                    <a:ext uri="{9D8B030D-6E8A-4147-A177-3AD203B41FA5}">
                      <a16:colId xmlns:a16="http://schemas.microsoft.com/office/drawing/2014/main" val="20000"/>
                    </a:ext>
                  </a:extLst>
                </a:gridCol>
                <a:gridCol w="908268">
                  <a:extLst>
                    <a:ext uri="{9D8B030D-6E8A-4147-A177-3AD203B41FA5}">
                      <a16:colId xmlns:a16="http://schemas.microsoft.com/office/drawing/2014/main" val="20001"/>
                    </a:ext>
                  </a:extLst>
                </a:gridCol>
                <a:gridCol w="4291330">
                  <a:extLst>
                    <a:ext uri="{9D8B030D-6E8A-4147-A177-3AD203B41FA5}">
                      <a16:colId xmlns:a16="http://schemas.microsoft.com/office/drawing/2014/main" val="20002"/>
                    </a:ext>
                  </a:extLst>
                </a:gridCol>
                <a:gridCol w="4076764">
                  <a:extLst>
                    <a:ext uri="{9D8B030D-6E8A-4147-A177-3AD203B41FA5}">
                      <a16:colId xmlns:a16="http://schemas.microsoft.com/office/drawing/2014/main" val="20003"/>
                    </a:ext>
                  </a:extLst>
                </a:gridCol>
              </a:tblGrid>
              <a:tr h="334902">
                <a:tc>
                  <a:txBody>
                    <a:bodyPr/>
                    <a:lstStyle/>
                    <a:p>
                      <a:pPr algn="ctr" fontAlgn="ctr"/>
                      <a:r>
                        <a:rPr lang="en-US" sz="1400" b="1" dirty="0">
                          <a:latin typeface="Huawei Sans" panose="020C0503030203020204" pitchFamily="34" charset="0"/>
                        </a:rPr>
                        <a:t>Alarm Severity</a:t>
                      </a:r>
                    </a:p>
                  </a:txBody>
                  <a:tcPr marL="90000" marR="90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Color</a:t>
                      </a: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Description</a:t>
                      </a: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Handling Policy</a:t>
                      </a:r>
                    </a:p>
                  </a:txBody>
                  <a:tcPr marL="90000" marR="90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531777">
                <a:tc>
                  <a:txBody>
                    <a:bodyPr/>
                    <a:lstStyle/>
                    <a:p>
                      <a:pPr algn="ctr" fontAlgn="ctr"/>
                      <a:r>
                        <a:rPr lang="en-US" sz="1200" dirty="0">
                          <a:latin typeface="Huawei Sans" panose="020C0503030203020204" pitchFamily="34" charset="0"/>
                        </a:rPr>
                        <a:t>Critical</a:t>
                      </a:r>
                    </a:p>
                  </a:txBody>
                  <a:tcPr marL="90000" marR="90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ndParaRP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Services are</a:t>
                      </a:r>
                      <a:r>
                        <a:rPr lang="en-US" sz="1200" baseline="0" dirty="0">
                          <a:latin typeface="Huawei Sans" panose="020C0503030203020204" pitchFamily="34" charset="0"/>
                        </a:rPr>
                        <a:t> </a:t>
                      </a:r>
                      <a:r>
                        <a:rPr lang="en-US" sz="1200" dirty="0">
                          <a:latin typeface="Huawei Sans" panose="020C0503030203020204" pitchFamily="34" charset="0"/>
                        </a:rPr>
                        <a:t>affected. Corrective measures must be taken immediately.</a:t>
                      </a: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Rectify the fault immediately. Otherwise, services may be interrupted or the system may break down.</a:t>
                      </a:r>
                    </a:p>
                  </a:txBody>
                  <a:tcPr marL="90000" marR="90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214">
                <a:tc>
                  <a:txBody>
                    <a:bodyPr/>
                    <a:lstStyle/>
                    <a:p>
                      <a:pPr algn="ctr" fontAlgn="ctr"/>
                      <a:r>
                        <a:rPr lang="en-US" sz="1200" dirty="0">
                          <a:latin typeface="Huawei Sans" panose="020C0503030203020204" pitchFamily="34" charset="0"/>
                        </a:rPr>
                        <a:t>Major</a:t>
                      </a:r>
                    </a:p>
                  </a:txBody>
                  <a:tcPr marL="90000" marR="90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ndParaRP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kern="1200" dirty="0">
                          <a:solidFill>
                            <a:schemeClr val="tx1"/>
                          </a:solidFill>
                          <a:latin typeface="Huawei Sans" panose="020C0503030203020204" pitchFamily="34" charset="0"/>
                          <a:ea typeface="+mn-ea"/>
                          <a:cs typeface="+mn-cs"/>
                        </a:rPr>
                        <a:t>Services are affected. If the fault is not rectified in a timely manner, serious consequences may occur.</a:t>
                      </a: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Rectify the fault in a timely manner. Otherwise, key services will be affected.</a:t>
                      </a:r>
                    </a:p>
                  </a:txBody>
                  <a:tcPr marL="90000" marR="90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39202">
                <a:tc>
                  <a:txBody>
                    <a:bodyPr/>
                    <a:lstStyle/>
                    <a:p>
                      <a:pPr algn="ctr" fontAlgn="ctr"/>
                      <a:r>
                        <a:rPr lang="en-US" sz="1200" dirty="0">
                          <a:latin typeface="Huawei Sans" panose="020C0503030203020204" pitchFamily="34" charset="0"/>
                        </a:rPr>
                        <a:t>Minor</a:t>
                      </a:r>
                    </a:p>
                  </a:txBody>
                  <a:tcPr marL="90000" marR="90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ndParaRP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kern="1200" dirty="0">
                          <a:solidFill>
                            <a:schemeClr val="tx1"/>
                          </a:solidFill>
                          <a:latin typeface="Huawei Sans" panose="020C0503030203020204" pitchFamily="34" charset="0"/>
                          <a:ea typeface="+mn-ea"/>
                          <a:cs typeface="+mn-cs"/>
                        </a:rPr>
                        <a:t>The fault affects services slightly currently, but needs to be rectified to avoid more severe faults.</a:t>
                      </a: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Find out the cause of the alarm and rectify the fault.</a:t>
                      </a:r>
                    </a:p>
                  </a:txBody>
                  <a:tcPr marL="90000" marR="90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96999">
                <a:tc>
                  <a:txBody>
                    <a:bodyPr/>
                    <a:lstStyle/>
                    <a:p>
                      <a:pPr algn="ctr" fontAlgn="ctr"/>
                      <a:r>
                        <a:rPr lang="en-US" sz="1200" dirty="0">
                          <a:latin typeface="Huawei Sans" panose="020C0503030203020204" pitchFamily="34" charset="0"/>
                        </a:rPr>
                        <a:t>Warning</a:t>
                      </a:r>
                    </a:p>
                  </a:txBody>
                  <a:tcPr marL="90000" marR="90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ndParaRP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 potential or imminent fault that affects services is detected, but services are not affected currently.</a:t>
                      </a:r>
                    </a:p>
                  </a:txBody>
                  <a:tcPr marL="90000" marR="9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Handle warning alarms based on the network and NE running status.</a:t>
                      </a:r>
                    </a:p>
                  </a:txBody>
                  <a:tcPr marL="90000" marR="90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077" name="Picture 5" descr="http://localhost:7890/pages/AZJ08194/02/AZJ08194/02/resources/images/zh-cn_image_01932476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2413019" y="1504625"/>
            <a:ext cx="435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localhost:7890/pages/AZJ08194/02/AZJ08194/02/resources/images/zh-cn_image_019324763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2413019" y="2058787"/>
            <a:ext cx="435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http://localhost:7890/pages/AZJ08194/02/AZJ08194/02/resources/images/zh-cn_image_01932476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2413019" y="2536266"/>
            <a:ext cx="435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localhost:7890/pages/AZJ08194/02/AZJ08194/02/resources/images/zh-cn_image_019324823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2413019" y="3105597"/>
            <a:ext cx="435000" cy="360000"/>
          </a:xfrm>
          <a:prstGeom prst="rect">
            <a:avLst/>
          </a:prstGeom>
          <a:noFill/>
          <a:extLst>
            <a:ext uri="{909E8E84-426E-40DD-AFC4-6F175D3DCCD1}">
              <a14:hiddenFill xmlns:a14="http://schemas.microsoft.com/office/drawing/2010/main">
                <a:solidFill>
                  <a:srgbClr val="FFFFFF"/>
                </a:solidFill>
              </a14:hiddenFill>
            </a:ext>
          </a:extLst>
        </p:spPr>
      </p:pic>
      <p:sp>
        <p:nvSpPr>
          <p:cNvPr id="30" name="五边形 29"/>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31" name="燕尾形 30"/>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32" name="燕尾形 31"/>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34" name="燕尾形 33"/>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1494348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bwMode="gray">
          <a:prstGeom prst="rect">
            <a:avLst/>
          </a:prstGeom>
        </p:spPr>
        <p:txBody>
          <a:bodyPr>
            <a:normAutofit/>
          </a:bodyPr>
          <a:lstStyle/>
          <a:p>
            <a:pPr fontAlgn="ctr"/>
            <a:r>
              <a:rPr lang="en-US" dirty="0">
                <a:latin typeface="Huawei Sans" panose="020C0503030203020204" pitchFamily="34" charset="0"/>
              </a:rPr>
              <a:t>SD-WAN Intelligent O&amp;M</a:t>
            </a:r>
          </a:p>
        </p:txBody>
      </p:sp>
      <p:sp>
        <p:nvSpPr>
          <p:cNvPr id="2" name="Text Placeholder 1">
            <a:extLst>
              <a:ext uri="{FF2B5EF4-FFF2-40B4-BE49-F238E27FC236}">
                <a16:creationId xmlns:a16="http://schemas.microsoft.com/office/drawing/2014/main" id="{32FDBA4B-B557-46E5-B8E4-5C8C64F588A0}"/>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39277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normAutofit/>
          </a:bodyPr>
          <a:lstStyle/>
          <a:p>
            <a:pPr fontAlgn="ctr"/>
            <a:r>
              <a:rPr lang="en-US" dirty="0">
                <a:latin typeface="Huawei Sans" panose="020C0503030203020204" pitchFamily="34" charset="0"/>
              </a:rPr>
              <a:t>Alarm and Event Types</a:t>
            </a:r>
          </a:p>
        </p:txBody>
      </p:sp>
      <p:graphicFrame>
        <p:nvGraphicFramePr>
          <p:cNvPr id="5" name="表格 4"/>
          <p:cNvGraphicFramePr>
            <a:graphicFrameLocks noGrp="1"/>
          </p:cNvGraphicFramePr>
          <p:nvPr>
            <p:extLst>
              <p:ext uri="{D42A27DB-BD31-4B8C-83A1-F6EECF244321}">
                <p14:modId xmlns:p14="http://schemas.microsoft.com/office/powerpoint/2010/main" val="2117487283"/>
              </p:ext>
            </p:extLst>
          </p:nvPr>
        </p:nvGraphicFramePr>
        <p:xfrm>
          <a:off x="455613" y="1093655"/>
          <a:ext cx="11256961" cy="5107119"/>
        </p:xfrm>
        <a:graphic>
          <a:graphicData uri="http://schemas.openxmlformats.org/drawingml/2006/table">
            <a:tbl>
              <a:tblPr/>
              <a:tblGrid>
                <a:gridCol w="2450280">
                  <a:extLst>
                    <a:ext uri="{9D8B030D-6E8A-4147-A177-3AD203B41FA5}">
                      <a16:colId xmlns:a16="http://schemas.microsoft.com/office/drawing/2014/main" val="20000"/>
                    </a:ext>
                  </a:extLst>
                </a:gridCol>
                <a:gridCol w="8806681">
                  <a:extLst>
                    <a:ext uri="{9D8B030D-6E8A-4147-A177-3AD203B41FA5}">
                      <a16:colId xmlns:a16="http://schemas.microsoft.com/office/drawing/2014/main" val="20001"/>
                    </a:ext>
                  </a:extLst>
                </a:gridCol>
              </a:tblGrid>
              <a:tr h="358000">
                <a:tc>
                  <a:txBody>
                    <a:bodyPr/>
                    <a:lstStyle/>
                    <a:p>
                      <a:pPr algn="ctr" fontAlgn="ctr"/>
                      <a:r>
                        <a:rPr lang="en-US" sz="1400" b="1" dirty="0">
                          <a:latin typeface="Huawei Sans" panose="020C0503030203020204" pitchFamily="34" charset="0"/>
                        </a:rPr>
                        <a:t>Alarm or Event Type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Description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492257">
                <a:tc>
                  <a:txBody>
                    <a:bodyPr/>
                    <a:lstStyle/>
                    <a:p>
                      <a:pPr algn="ctr" fontAlgn="ctr"/>
                      <a:r>
                        <a:rPr lang="en-US" sz="1200" dirty="0">
                          <a:latin typeface="Huawei Sans" panose="020C0503030203020204" pitchFamily="34" charset="0"/>
                        </a:rPr>
                        <a:t>Communications alarm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caused by failures of the communications in an NE, between NEs, between an NE and a management system, or between management systems, for example, device communication interruption alarms.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58000">
                <a:tc>
                  <a:txBody>
                    <a:bodyPr/>
                    <a:lstStyle/>
                    <a:p>
                      <a:pPr algn="ctr" fontAlgn="ctr"/>
                      <a:r>
                        <a:rPr lang="en-US" sz="1200" dirty="0">
                          <a:latin typeface="Huawei Sans" panose="020C0503030203020204" pitchFamily="34" charset="0"/>
                        </a:rPr>
                        <a:t>Service quality alarm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caused by service quality deterioration, for example, device congestion alarms.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58000">
                <a:tc>
                  <a:txBody>
                    <a:bodyPr/>
                    <a:lstStyle/>
                    <a:p>
                      <a:pPr algn="ctr" fontAlgn="ctr"/>
                      <a:r>
                        <a:rPr lang="en-US" sz="1200" dirty="0">
                          <a:latin typeface="Huawei Sans" panose="020C0503030203020204" pitchFamily="34" charset="0"/>
                        </a:rPr>
                        <a:t>Equipment alarm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caused by physical resource faults, for example, card fault alarms.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92257">
                <a:tc>
                  <a:txBody>
                    <a:bodyPr/>
                    <a:lstStyle/>
                    <a:p>
                      <a:pPr algn="ctr" fontAlgn="ctr"/>
                      <a:r>
                        <a:rPr lang="en-US" sz="1200" dirty="0">
                          <a:latin typeface="Huawei Sans" panose="020C0503030203020204" pitchFamily="34" charset="0"/>
                        </a:rPr>
                        <a:t>Operation alarm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generated when the required services cannot run properly due to problems such as service unavailability, faults, or incorrect invocation, for example, alarms caused by service rejection, service exit, and procedural errors.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92257">
                <a:tc>
                  <a:txBody>
                    <a:bodyPr/>
                    <a:lstStyle/>
                    <a:p>
                      <a:pPr algn="ctr" fontAlgn="ctr"/>
                      <a:r>
                        <a:rPr lang="en-US" sz="1200" dirty="0">
                          <a:latin typeface="Huawei Sans" panose="020C0503030203020204" pitchFamily="34" charset="0"/>
                        </a:rPr>
                        <a:t>Security alarm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generated when security issues are detected by a security service or mechanism, for example, alarms caused by authentication failures, confidential disclosure, and unauthorized access.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58000">
                <a:tc>
                  <a:txBody>
                    <a:bodyPr/>
                    <a:lstStyle/>
                    <a:p>
                      <a:pPr algn="ctr" fontAlgn="ctr"/>
                      <a:r>
                        <a:rPr lang="en-US" sz="1200" dirty="0">
                          <a:latin typeface="Huawei Sans" panose="020C0503030203020204" pitchFamily="34" charset="0"/>
                        </a:rPr>
                        <a:t>Object creation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Events generated when a managed object (MO) instance is created.</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58000">
                <a:tc>
                  <a:txBody>
                    <a:bodyPr/>
                    <a:lstStyle/>
                    <a:p>
                      <a:pPr algn="ctr" fontAlgn="ctr"/>
                      <a:r>
                        <a:rPr lang="en-US" sz="1200" dirty="0">
                          <a:latin typeface="Huawei Sans" panose="020C0503030203020204" pitchFamily="34" charset="0"/>
                        </a:rPr>
                        <a:t>Object deletion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Events generated when an MO instance is deleted.</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58000">
                <a:tc>
                  <a:txBody>
                    <a:bodyPr/>
                    <a:lstStyle/>
                    <a:p>
                      <a:pPr algn="ctr" fontAlgn="ctr"/>
                      <a:r>
                        <a:rPr lang="en-US" sz="1200" dirty="0">
                          <a:latin typeface="Huawei Sans" panose="020C0503030203020204" pitchFamily="34" charset="0"/>
                        </a:rPr>
                        <a:t>Relationship change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Events generated when relationship attributes of an MO change.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58000">
                <a:tc>
                  <a:txBody>
                    <a:bodyPr/>
                    <a:lstStyle/>
                    <a:p>
                      <a:pPr algn="ctr" fontAlgn="ctr"/>
                      <a:r>
                        <a:rPr lang="en-US" sz="1200" dirty="0">
                          <a:latin typeface="Huawei Sans" panose="020C0503030203020204" pitchFamily="34" charset="0"/>
                        </a:rPr>
                        <a:t>State change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Events generated when status attributes of an MO change.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58000">
                <a:tc>
                  <a:txBody>
                    <a:bodyPr/>
                    <a:lstStyle/>
                    <a:p>
                      <a:pPr algn="ctr" fontAlgn="ctr"/>
                      <a:r>
                        <a:rPr lang="en-US" sz="1200" dirty="0">
                          <a:latin typeface="Huawei Sans" panose="020C0503030203020204" pitchFamily="34" charset="0"/>
                        </a:rPr>
                        <a:t>Route change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Events generated when routes change.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58000">
                <a:tc>
                  <a:txBody>
                    <a:bodyPr/>
                    <a:lstStyle/>
                    <a:p>
                      <a:pPr algn="ctr" fontAlgn="ctr"/>
                      <a:r>
                        <a:rPr lang="en-US" sz="1200" dirty="0">
                          <a:latin typeface="Huawei Sans" panose="020C0503030203020204" pitchFamily="34" charset="0"/>
                        </a:rPr>
                        <a:t>File transfer status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Alarms or events reported when file transfer succeeds or fails.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408348">
                <a:tc>
                  <a:txBody>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t>
                      </a:r>
                      <a:endParaRPr lang="en-US" altLang="zh-CN"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
        <p:nvSpPr>
          <p:cNvPr id="24" name="五边形 23"/>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5" name="燕尾形 24"/>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6" name="燕尾形 25"/>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533568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a:off x="1307189" y="1836831"/>
            <a:ext cx="2382982" cy="4219458"/>
          </a:xfrm>
          <a:prstGeom prst="roundRect">
            <a:avLst/>
          </a:prstGeom>
          <a:solidFill>
            <a:schemeClr val="accent1"/>
          </a:solidFill>
          <a:ln w="19050" cap="flat" cmpd="sng">
            <a:gradFill>
              <a:gsLst>
                <a:gs pos="0">
                  <a:schemeClr val="bg2">
                    <a:alpha val="40000"/>
                  </a:schemeClr>
                </a:gs>
                <a:gs pos="100000">
                  <a:schemeClr val="accent1"/>
                </a:gs>
              </a:gsLst>
              <a:lin ang="0" scaled="0"/>
            </a:gradFill>
          </a:ln>
        </p:spPr>
        <p:txBody>
          <a:bodyPr vert="horz" wrap="square" lIns="68580" tIns="34290" rIns="68580" bIns="34290" numCol="1" rtlCol="0" anchor="t" anchorCtr="0" compatLnSpc="1">
            <a:prstTxWarp prst="textNoShape">
              <a:avLst/>
            </a:prstTxWarp>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Internal Alarm Handling Process</a:t>
            </a:r>
          </a:p>
        </p:txBody>
      </p:sp>
      <p:sp>
        <p:nvSpPr>
          <p:cNvPr id="3" name="文本占位符 2"/>
          <p:cNvSpPr>
            <a:spLocks noGrp="1"/>
          </p:cNvSpPr>
          <p:nvPr>
            <p:ph type="body" sz="quarter" idx="10"/>
          </p:nvPr>
        </p:nvSpPr>
        <p:spPr bwMode="gray"/>
        <p:txBody>
          <a:bodyPr/>
          <a:lstStyle/>
          <a:p>
            <a:pPr algn="l"/>
            <a:r>
              <a:rPr lang="en-US" sz="1600" dirty="0">
                <a:latin typeface="Huawei Sans" panose="020C0503030203020204" pitchFamily="34" charset="0"/>
              </a:rPr>
              <a:t>After alarms are reported to the </a:t>
            </a:r>
            <a:r>
              <a:rPr lang="en-US" sz="1600" dirty="0"/>
              <a:t>alarm management system, the system processes </a:t>
            </a:r>
            <a:r>
              <a:rPr lang="en-US" sz="1600" dirty="0">
                <a:latin typeface="Huawei Sans" panose="020C0503030203020204" pitchFamily="34" charset="0"/>
              </a:rPr>
              <a:t>the alarms, including masking alarms, performing correlation analysis, and redefining severities.</a:t>
            </a:r>
          </a:p>
        </p:txBody>
      </p:sp>
      <p:sp>
        <p:nvSpPr>
          <p:cNvPr id="4" name="AutoShape 5"/>
          <p:cNvSpPr>
            <a:spLocks noChangeArrowheads="1"/>
          </p:cNvSpPr>
          <p:nvPr/>
        </p:nvSpPr>
        <p:spPr bwMode="gray">
          <a:xfrm>
            <a:off x="1728351" y="1941849"/>
            <a:ext cx="1800000" cy="396000"/>
          </a:xfrm>
          <a:prstGeom prst="flowChartTerminator">
            <a:avLst/>
          </a:prstGeom>
          <a:solidFill>
            <a:srgbClr val="DDDDDD"/>
          </a:solidFill>
          <a:ln w="12700" algn="ctr">
            <a:solidFill>
              <a:schemeClr val="tx1"/>
            </a:solidFill>
            <a:miter lim="800000"/>
            <a:headEnd/>
            <a:tailEnd/>
          </a:ln>
          <a:effectLst>
            <a:outerShdw dist="35921" dir="2700000"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Start</a:t>
            </a:r>
            <a:endParaRPr lang="en-US" sz="1200" dirty="0">
              <a:latin typeface="Huawei Sans" panose="020C0503030203020204" pitchFamily="34" charset="0"/>
              <a:ea typeface="方正兰亭黑简体" panose="02000000000000000000" pitchFamily="2" charset="-122"/>
            </a:endParaRPr>
          </a:p>
        </p:txBody>
      </p:sp>
      <p:sp>
        <p:nvSpPr>
          <p:cNvPr id="6" name="AutoShape 42"/>
          <p:cNvSpPr>
            <a:spLocks noChangeArrowheads="1"/>
          </p:cNvSpPr>
          <p:nvPr/>
        </p:nvSpPr>
        <p:spPr bwMode="gray">
          <a:xfrm>
            <a:off x="1728351" y="2460641"/>
            <a:ext cx="1800000" cy="396000"/>
          </a:xfrm>
          <a:prstGeom prst="flowChartProcess">
            <a:avLst/>
          </a:prstGeom>
          <a:solidFill>
            <a:srgbClr val="DDDDDD"/>
          </a:solidFill>
          <a:ln w="12700" algn="ctr">
            <a:solidFill>
              <a:schemeClr val="tx1"/>
            </a:solidFill>
            <a:miter lim="800000"/>
            <a:headEnd/>
            <a:tailEnd/>
          </a:ln>
          <a:effectLst>
            <a:outerShdw dist="45791" dir="3378596"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Name redefinition</a:t>
            </a:r>
            <a:endParaRPr lang="en-US" sz="1200" dirty="0">
              <a:latin typeface="Huawei Sans" panose="020C0503030203020204" pitchFamily="34" charset="0"/>
              <a:ea typeface="方正兰亭黑简体" panose="02000000000000000000" pitchFamily="2" charset="-122"/>
            </a:endParaRPr>
          </a:p>
        </p:txBody>
      </p:sp>
      <p:sp>
        <p:nvSpPr>
          <p:cNvPr id="7" name="AutoShape 5"/>
          <p:cNvSpPr>
            <a:spLocks noChangeArrowheads="1"/>
          </p:cNvSpPr>
          <p:nvPr/>
        </p:nvSpPr>
        <p:spPr bwMode="gray">
          <a:xfrm>
            <a:off x="1728351" y="5573396"/>
            <a:ext cx="1800000" cy="396000"/>
          </a:xfrm>
          <a:prstGeom prst="flowChartTerminator">
            <a:avLst/>
          </a:prstGeom>
          <a:solidFill>
            <a:srgbClr val="DDDDDD"/>
          </a:solidFill>
          <a:ln w="12700" algn="ctr">
            <a:solidFill>
              <a:schemeClr val="tx1"/>
            </a:solidFill>
            <a:miter lim="800000"/>
            <a:headEnd/>
            <a:tailEnd/>
          </a:ln>
          <a:effectLst>
            <a:outerShdw dist="35921" dir="2700000" algn="ctr" rotWithShape="0">
              <a:srgbClr val="808080">
                <a:alpha val="50000"/>
              </a:srgbClr>
            </a:outerShdw>
          </a:effectLst>
        </p:spPr>
        <p:txBody>
          <a:bodyPr wrap="square" lIns="36000" tIns="0" rIns="36000" bIns="0" anchor="ctr">
            <a:noAutofit/>
          </a:bodyPr>
          <a:lstStyle/>
          <a:p>
            <a:pPr algn="ctr" fontAlgn="ctr"/>
            <a:r>
              <a:rPr lang="en-US" sz="1200" dirty="0">
                <a:latin typeface="Huawei Sans" panose="020C0503030203020204" pitchFamily="34" charset="0"/>
              </a:rPr>
              <a:t>Automatic acknowledgment</a:t>
            </a:r>
            <a:endParaRPr lang="en-US" sz="1200" dirty="0">
              <a:latin typeface="Huawei Sans" panose="020C0503030203020204" pitchFamily="34" charset="0"/>
              <a:ea typeface="方正兰亭黑简体" panose="02000000000000000000" pitchFamily="2" charset="-122"/>
            </a:endParaRPr>
          </a:p>
        </p:txBody>
      </p:sp>
      <p:sp>
        <p:nvSpPr>
          <p:cNvPr id="8" name="AutoShape 42"/>
          <p:cNvSpPr>
            <a:spLocks noChangeArrowheads="1"/>
          </p:cNvSpPr>
          <p:nvPr/>
        </p:nvSpPr>
        <p:spPr bwMode="gray">
          <a:xfrm>
            <a:off x="1728351" y="2979433"/>
            <a:ext cx="1800000" cy="396000"/>
          </a:xfrm>
          <a:prstGeom prst="flowChartProcess">
            <a:avLst/>
          </a:prstGeom>
          <a:solidFill>
            <a:srgbClr val="DDDDDD"/>
          </a:solidFill>
          <a:ln w="12700" algn="ctr">
            <a:solidFill>
              <a:schemeClr val="tx1"/>
            </a:solidFill>
            <a:miter lim="800000"/>
            <a:headEnd/>
            <a:tailEnd/>
          </a:ln>
          <a:effectLst>
            <a:outerShdw dist="45791" dir="3378596"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Alarm masking</a:t>
            </a:r>
            <a:endParaRPr lang="en-US" sz="1200" dirty="0">
              <a:latin typeface="Huawei Sans" panose="020C0503030203020204" pitchFamily="34" charset="0"/>
              <a:ea typeface="方正兰亭黑简体" panose="02000000000000000000" pitchFamily="2" charset="-122"/>
            </a:endParaRPr>
          </a:p>
        </p:txBody>
      </p:sp>
      <p:sp>
        <p:nvSpPr>
          <p:cNvPr id="9" name="AutoShape 42"/>
          <p:cNvSpPr>
            <a:spLocks noChangeArrowheads="1"/>
          </p:cNvSpPr>
          <p:nvPr/>
        </p:nvSpPr>
        <p:spPr bwMode="gray">
          <a:xfrm>
            <a:off x="1728351" y="3498225"/>
            <a:ext cx="1800000" cy="396000"/>
          </a:xfrm>
          <a:prstGeom prst="flowChartProcess">
            <a:avLst/>
          </a:prstGeom>
          <a:solidFill>
            <a:srgbClr val="DDDDDD"/>
          </a:solidFill>
          <a:ln w="12700" algn="ctr">
            <a:solidFill>
              <a:schemeClr val="tx1"/>
            </a:solidFill>
            <a:miter lim="800000"/>
            <a:headEnd/>
            <a:tailEnd/>
          </a:ln>
          <a:effectLst>
            <a:outerShdw dist="45791" dir="3378596" algn="ctr" rotWithShape="0">
              <a:srgbClr val="808080">
                <a:alpha val="50000"/>
              </a:srgbClr>
            </a:outerShdw>
          </a:effectLst>
        </p:spPr>
        <p:txBody>
          <a:bodyPr wrap="square" lIns="36000" tIns="0" rIns="36000" bIns="0" anchor="ctr">
            <a:noAutofit/>
          </a:bodyPr>
          <a:lstStyle/>
          <a:p>
            <a:pPr algn="ctr" fontAlgn="ctr"/>
            <a:r>
              <a:rPr lang="en-US" sz="1200" dirty="0">
                <a:latin typeface="Huawei Sans" panose="020C0503030203020204" pitchFamily="34" charset="0"/>
              </a:rPr>
              <a:t>Intermittent or toggling (pre-processing)</a:t>
            </a:r>
            <a:endParaRPr lang="en-US" sz="1200" dirty="0">
              <a:latin typeface="Huawei Sans" panose="020C0503030203020204" pitchFamily="34" charset="0"/>
              <a:ea typeface="方正兰亭黑简体" panose="02000000000000000000" pitchFamily="2" charset="-122"/>
            </a:endParaRPr>
          </a:p>
        </p:txBody>
      </p:sp>
      <p:sp>
        <p:nvSpPr>
          <p:cNvPr id="10" name="AutoShape 42"/>
          <p:cNvSpPr>
            <a:spLocks noChangeArrowheads="1"/>
          </p:cNvSpPr>
          <p:nvPr/>
        </p:nvSpPr>
        <p:spPr bwMode="gray">
          <a:xfrm>
            <a:off x="1728351" y="4017017"/>
            <a:ext cx="1800000" cy="396000"/>
          </a:xfrm>
          <a:prstGeom prst="flowChartProcess">
            <a:avLst/>
          </a:prstGeom>
          <a:solidFill>
            <a:srgbClr val="DDDDDD"/>
          </a:solidFill>
          <a:ln w="12700" algn="ctr">
            <a:solidFill>
              <a:schemeClr val="tx1"/>
            </a:solidFill>
            <a:miter lim="800000"/>
            <a:headEnd/>
            <a:tailEnd/>
          </a:ln>
          <a:effectLst>
            <a:outerShdw dist="45791" dir="3378596"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Alarm update</a:t>
            </a:r>
            <a:endParaRPr lang="en-US" sz="1200" dirty="0">
              <a:latin typeface="Huawei Sans" panose="020C0503030203020204" pitchFamily="34" charset="0"/>
              <a:ea typeface="方正兰亭黑简体" panose="02000000000000000000" pitchFamily="2" charset="-122"/>
            </a:endParaRPr>
          </a:p>
        </p:txBody>
      </p:sp>
      <p:sp>
        <p:nvSpPr>
          <p:cNvPr id="11" name="AutoShape 42"/>
          <p:cNvSpPr>
            <a:spLocks noChangeArrowheads="1"/>
          </p:cNvSpPr>
          <p:nvPr/>
        </p:nvSpPr>
        <p:spPr bwMode="gray">
          <a:xfrm>
            <a:off x="1728351" y="4535809"/>
            <a:ext cx="1800000" cy="396000"/>
          </a:xfrm>
          <a:prstGeom prst="flowChartProcess">
            <a:avLst/>
          </a:prstGeom>
          <a:solidFill>
            <a:srgbClr val="DDDDDD"/>
          </a:solidFill>
          <a:ln w="12700" algn="ctr">
            <a:solidFill>
              <a:schemeClr val="tx1"/>
            </a:solidFill>
            <a:miter lim="800000"/>
            <a:headEnd/>
            <a:tailEnd/>
          </a:ln>
          <a:effectLst>
            <a:outerShdw dist="45791" dir="3378596"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Severity and type redefinition</a:t>
            </a:r>
            <a:endParaRPr lang="en-US" sz="1200" dirty="0">
              <a:latin typeface="Huawei Sans" panose="020C0503030203020204" pitchFamily="34" charset="0"/>
              <a:ea typeface="方正兰亭黑简体" panose="02000000000000000000" pitchFamily="2" charset="-122"/>
            </a:endParaRPr>
          </a:p>
        </p:txBody>
      </p:sp>
      <p:sp>
        <p:nvSpPr>
          <p:cNvPr id="12" name="AutoShape 42"/>
          <p:cNvSpPr>
            <a:spLocks noChangeArrowheads="1"/>
          </p:cNvSpPr>
          <p:nvPr/>
        </p:nvSpPr>
        <p:spPr bwMode="gray">
          <a:xfrm>
            <a:off x="1728351" y="5054601"/>
            <a:ext cx="1800000" cy="396000"/>
          </a:xfrm>
          <a:prstGeom prst="flowChartProcess">
            <a:avLst/>
          </a:prstGeom>
          <a:solidFill>
            <a:srgbClr val="DDDDDD"/>
          </a:solidFill>
          <a:ln w="12700" algn="ctr">
            <a:solidFill>
              <a:schemeClr val="tx1"/>
            </a:solidFill>
            <a:miter lim="800000"/>
            <a:headEnd/>
            <a:tailEnd/>
          </a:ln>
          <a:effectLst>
            <a:outerShdw dist="45791" dir="3378596"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Correlation analysis</a:t>
            </a:r>
            <a:endParaRPr lang="en-US" sz="1200" dirty="0">
              <a:latin typeface="Huawei Sans" panose="020C0503030203020204" pitchFamily="34" charset="0"/>
              <a:ea typeface="方正兰亭黑简体" panose="02000000000000000000" pitchFamily="2" charset="-122"/>
            </a:endParaRPr>
          </a:p>
        </p:txBody>
      </p:sp>
      <p:cxnSp>
        <p:nvCxnSpPr>
          <p:cNvPr id="14" name="直接箭头连接符 13"/>
          <p:cNvCxnSpPr>
            <a:stCxn id="4" idx="2"/>
            <a:endCxn id="6" idx="0"/>
          </p:cNvCxnSpPr>
          <p:nvPr/>
        </p:nvCxnSpPr>
        <p:spPr bwMode="gray">
          <a:xfrm>
            <a:off x="2628351" y="2337849"/>
            <a:ext cx="0" cy="1227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6" idx="2"/>
            <a:endCxn id="8" idx="0"/>
          </p:cNvCxnSpPr>
          <p:nvPr/>
        </p:nvCxnSpPr>
        <p:spPr bwMode="gray">
          <a:xfrm>
            <a:off x="2628351" y="2856641"/>
            <a:ext cx="0" cy="1227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8" idx="2"/>
            <a:endCxn id="9" idx="0"/>
          </p:cNvCxnSpPr>
          <p:nvPr/>
        </p:nvCxnSpPr>
        <p:spPr bwMode="gray">
          <a:xfrm>
            <a:off x="2628351" y="3375433"/>
            <a:ext cx="0" cy="1227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9" idx="2"/>
            <a:endCxn id="10" idx="0"/>
          </p:cNvCxnSpPr>
          <p:nvPr/>
        </p:nvCxnSpPr>
        <p:spPr bwMode="gray">
          <a:xfrm>
            <a:off x="2628351" y="3894225"/>
            <a:ext cx="0" cy="1227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0" idx="2"/>
            <a:endCxn id="11" idx="0"/>
          </p:cNvCxnSpPr>
          <p:nvPr/>
        </p:nvCxnSpPr>
        <p:spPr bwMode="gray">
          <a:xfrm>
            <a:off x="2628351" y="4413017"/>
            <a:ext cx="0" cy="1227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11" idx="2"/>
            <a:endCxn id="12" idx="0"/>
          </p:cNvCxnSpPr>
          <p:nvPr/>
        </p:nvCxnSpPr>
        <p:spPr bwMode="gray">
          <a:xfrm>
            <a:off x="2628351" y="4931809"/>
            <a:ext cx="0" cy="1227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12" idx="2"/>
            <a:endCxn id="7" idx="0"/>
          </p:cNvCxnSpPr>
          <p:nvPr/>
        </p:nvCxnSpPr>
        <p:spPr bwMode="gray">
          <a:xfrm>
            <a:off x="2628351" y="5450601"/>
            <a:ext cx="0" cy="12279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1306794" y="2418031"/>
            <a:ext cx="400110" cy="3140302"/>
          </a:xfrm>
          <a:prstGeom prst="rect">
            <a:avLst/>
          </a:prstGeom>
          <a:noFill/>
        </p:spPr>
        <p:txBody>
          <a:bodyPr vert="vert270" wrap="square" rtlCol="0">
            <a:spAutoFit/>
          </a:bodyPr>
          <a:lstStyle/>
          <a:p>
            <a:pPr algn="ctr" fontAlgn="ctr"/>
            <a:r>
              <a:rPr lang="en-US" sz="1400" b="1" dirty="0">
                <a:latin typeface="Huawei Sans" panose="020C0503030203020204" pitchFamily="34" charset="0"/>
              </a:rPr>
              <a:t>Alarm pre-processing</a:t>
            </a:r>
          </a:p>
        </p:txBody>
      </p:sp>
      <p:grpSp>
        <p:nvGrpSpPr>
          <p:cNvPr id="43" name="组合 42"/>
          <p:cNvGrpSpPr/>
          <p:nvPr/>
        </p:nvGrpSpPr>
        <p:grpSpPr bwMode="gray">
          <a:xfrm>
            <a:off x="4276458" y="3381309"/>
            <a:ext cx="1999482" cy="624142"/>
            <a:chOff x="3770620" y="3421769"/>
            <a:chExt cx="1999482" cy="624142"/>
          </a:xfrm>
        </p:grpSpPr>
        <p:sp>
          <p:nvSpPr>
            <p:cNvPr id="41" name="圆角矩形 40"/>
            <p:cNvSpPr/>
            <p:nvPr/>
          </p:nvSpPr>
          <p:spPr bwMode="gray">
            <a:xfrm>
              <a:off x="3770620" y="3421769"/>
              <a:ext cx="1999482" cy="624142"/>
            </a:xfrm>
            <a:prstGeom prst="roundRect">
              <a:avLst/>
            </a:prstGeom>
            <a:solidFill>
              <a:schemeClr val="accent1"/>
            </a:solidFill>
            <a:ln w="19050" cap="flat" cmpd="sng">
              <a:gradFill>
                <a:gsLst>
                  <a:gs pos="0">
                    <a:schemeClr val="bg2">
                      <a:alpha val="40000"/>
                    </a:schemeClr>
                  </a:gs>
                  <a:gs pos="100000">
                    <a:schemeClr val="accent1"/>
                  </a:gs>
                </a:gsLst>
                <a:lin ang="0" scaled="0"/>
              </a:gradFill>
            </a:ln>
          </p:spPr>
          <p:txBody>
            <a:bodyPr vert="horz" wrap="square" lIns="68580" tIns="34290" rIns="68580" bIns="34290" numCol="1" rtlCol="0" anchor="t" anchorCtr="0" compatLnSpc="1">
              <a:prstTxWarp prst="textNoShape">
                <a:avLst/>
              </a:prstTxWarp>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AutoShape 42"/>
            <p:cNvSpPr>
              <a:spLocks noChangeArrowheads="1"/>
            </p:cNvSpPr>
            <p:nvPr/>
          </p:nvSpPr>
          <p:spPr bwMode="gray">
            <a:xfrm>
              <a:off x="3964365" y="3524397"/>
              <a:ext cx="1611992" cy="396000"/>
            </a:xfrm>
            <a:prstGeom prst="flowChartProcess">
              <a:avLst/>
            </a:prstGeom>
            <a:solidFill>
              <a:srgbClr val="DDDDDD"/>
            </a:solidFill>
            <a:ln w="12700" algn="ctr">
              <a:solidFill>
                <a:schemeClr val="tx1"/>
              </a:solidFill>
              <a:miter lim="800000"/>
              <a:headEnd/>
              <a:tailEnd/>
            </a:ln>
            <a:effectLst>
              <a:outerShdw dist="35921" dir="2700000"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Archiving alarms to the database</a:t>
              </a:r>
              <a:endParaRPr lang="en-US" sz="1200" dirty="0">
                <a:latin typeface="Huawei Sans" panose="020C0503030203020204" pitchFamily="34" charset="0"/>
                <a:ea typeface="方正兰亭黑简体" panose="02000000000000000000" pitchFamily="2" charset="-122"/>
              </a:endParaRPr>
            </a:p>
          </p:txBody>
        </p:sp>
      </p:grpSp>
      <p:sp>
        <p:nvSpPr>
          <p:cNvPr id="42" name="圆角矩形 41"/>
          <p:cNvSpPr/>
          <p:nvPr/>
        </p:nvSpPr>
        <p:spPr bwMode="gray">
          <a:xfrm>
            <a:off x="6957288" y="2938665"/>
            <a:ext cx="2382982" cy="1515391"/>
          </a:xfrm>
          <a:prstGeom prst="roundRect">
            <a:avLst/>
          </a:prstGeom>
          <a:solidFill>
            <a:schemeClr val="accent1"/>
          </a:solidFill>
          <a:ln w="19050" cap="flat" cmpd="sng">
            <a:gradFill>
              <a:gsLst>
                <a:gs pos="0">
                  <a:schemeClr val="bg2">
                    <a:alpha val="40000"/>
                  </a:schemeClr>
                </a:gs>
                <a:gs pos="100000">
                  <a:schemeClr val="accent1"/>
                </a:gs>
              </a:gsLst>
              <a:lin ang="0" scaled="0"/>
            </a:gradFill>
          </a:ln>
        </p:spPr>
        <p:txBody>
          <a:bodyPr vert="horz" wrap="square" lIns="68580" tIns="34290" rIns="68580" bIns="34290" numCol="1" rtlCol="0" anchor="t" anchorCtr="0" compatLnSpc="1">
            <a:prstTxWarp prst="textNoShape">
              <a:avLst/>
            </a:prstTxWarp>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AutoShape 5"/>
          <p:cNvSpPr>
            <a:spLocks noChangeArrowheads="1"/>
          </p:cNvSpPr>
          <p:nvPr/>
        </p:nvSpPr>
        <p:spPr bwMode="gray">
          <a:xfrm>
            <a:off x="7037060" y="3477017"/>
            <a:ext cx="2232000" cy="540000"/>
          </a:xfrm>
          <a:prstGeom prst="flowChartTerminator">
            <a:avLst/>
          </a:prstGeom>
          <a:solidFill>
            <a:srgbClr val="DDDDDD"/>
          </a:solidFill>
          <a:ln w="12700" algn="ctr">
            <a:solidFill>
              <a:schemeClr val="tx1"/>
            </a:solidFill>
            <a:miter lim="800000"/>
            <a:headEnd/>
            <a:tailEnd/>
          </a:ln>
          <a:effectLst>
            <a:outerShdw dist="35921" dir="2700000" algn="ctr" rotWithShape="0">
              <a:srgbClr val="808080">
                <a:alpha val="50000"/>
              </a:srgbClr>
            </a:outerShdw>
          </a:effectLst>
        </p:spPr>
        <p:txBody>
          <a:bodyPr wrap="square" lIns="36000" tIns="0" rIns="36000" bIns="0" anchor="ctr">
            <a:noAutofit/>
          </a:bodyPr>
          <a:lstStyle/>
          <a:p>
            <a:pPr algn="ctr" fontAlgn="ctr"/>
            <a:r>
              <a:rPr lang="en-US" sz="1200" dirty="0">
                <a:latin typeface="Huawei Sans" panose="020C0503030203020204" pitchFamily="34" charset="0"/>
              </a:rPr>
              <a:t>Intermittent or toggling (post-processing)</a:t>
            </a:r>
            <a:endParaRPr lang="en-US" sz="1200" dirty="0">
              <a:latin typeface="Huawei Sans" panose="020C0503030203020204" pitchFamily="34" charset="0"/>
              <a:ea typeface="方正兰亭黑简体" panose="02000000000000000000" pitchFamily="2" charset="-122"/>
            </a:endParaRPr>
          </a:p>
        </p:txBody>
      </p:sp>
      <p:sp>
        <p:nvSpPr>
          <p:cNvPr id="46" name="文本框 45"/>
          <p:cNvSpPr txBox="1"/>
          <p:nvPr/>
        </p:nvSpPr>
        <p:spPr bwMode="gray">
          <a:xfrm>
            <a:off x="6786450" y="2981272"/>
            <a:ext cx="2735934" cy="307777"/>
          </a:xfrm>
          <a:prstGeom prst="rect">
            <a:avLst/>
          </a:prstGeom>
          <a:noFill/>
        </p:spPr>
        <p:txBody>
          <a:bodyPr vert="horz" wrap="square" rtlCol="0">
            <a:spAutoFit/>
          </a:bodyPr>
          <a:lstStyle/>
          <a:p>
            <a:pPr algn="ctr" fontAlgn="ctr"/>
            <a:r>
              <a:rPr lang="en-US" sz="1400" b="1" dirty="0">
                <a:latin typeface="Huawei Sans" panose="020C0503030203020204" pitchFamily="34" charset="0"/>
              </a:rPr>
              <a:t>Alarm post-processing</a:t>
            </a:r>
          </a:p>
        </p:txBody>
      </p:sp>
      <p:sp>
        <p:nvSpPr>
          <p:cNvPr id="47" name="AutoShape 5"/>
          <p:cNvSpPr>
            <a:spLocks noChangeArrowheads="1"/>
          </p:cNvSpPr>
          <p:nvPr/>
        </p:nvSpPr>
        <p:spPr bwMode="gray">
          <a:xfrm>
            <a:off x="7037060" y="4719860"/>
            <a:ext cx="2232000" cy="540000"/>
          </a:xfrm>
          <a:prstGeom prst="flowChartTerminator">
            <a:avLst/>
          </a:prstGeom>
          <a:solidFill>
            <a:srgbClr val="DDDDDD"/>
          </a:solidFill>
          <a:ln w="12700" algn="ctr">
            <a:solidFill>
              <a:schemeClr val="tx1"/>
            </a:solidFill>
            <a:miter lim="800000"/>
            <a:headEnd/>
            <a:tailEnd/>
          </a:ln>
          <a:effectLst>
            <a:outerShdw dist="35921" dir="2700000"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Real-time notification</a:t>
            </a:r>
            <a:endParaRPr lang="en-US" sz="1200" dirty="0">
              <a:latin typeface="Huawei Sans" panose="020C0503030203020204" pitchFamily="34" charset="0"/>
              <a:ea typeface="方正兰亭黑简体" panose="02000000000000000000" pitchFamily="2" charset="-122"/>
            </a:endParaRPr>
          </a:p>
        </p:txBody>
      </p:sp>
      <p:sp>
        <p:nvSpPr>
          <p:cNvPr id="48" name="AutoShape 5"/>
          <p:cNvSpPr>
            <a:spLocks noChangeArrowheads="1"/>
          </p:cNvSpPr>
          <p:nvPr/>
        </p:nvSpPr>
        <p:spPr bwMode="gray">
          <a:xfrm>
            <a:off x="7037060" y="5547380"/>
            <a:ext cx="2232000" cy="540000"/>
          </a:xfrm>
          <a:prstGeom prst="flowChartTerminator">
            <a:avLst/>
          </a:prstGeom>
          <a:solidFill>
            <a:srgbClr val="DDDDDD"/>
          </a:solidFill>
          <a:ln w="12700" algn="ctr">
            <a:solidFill>
              <a:schemeClr val="tx1"/>
            </a:solidFill>
            <a:miter lim="800000"/>
            <a:headEnd/>
            <a:tailEnd/>
          </a:ln>
          <a:effectLst>
            <a:outerShdw dist="35921" dir="2700000" algn="ctr" rotWithShape="0">
              <a:srgbClr val="808080">
                <a:alpha val="50000"/>
              </a:srgbClr>
            </a:outerShdw>
          </a:effectLst>
        </p:spPr>
        <p:txBody>
          <a:bodyPr wrap="square" lIns="83434" tIns="41717" rIns="83434" bIns="41717" anchor="ctr">
            <a:noAutofit/>
          </a:bodyPr>
          <a:lstStyle/>
          <a:p>
            <a:pPr algn="ctr" fontAlgn="ctr"/>
            <a:r>
              <a:rPr lang="en-US" sz="1200" dirty="0">
                <a:latin typeface="Huawei Sans" panose="020C0503030203020204" pitchFamily="34" charset="0"/>
              </a:rPr>
              <a:t>End</a:t>
            </a:r>
            <a:endParaRPr lang="en-US" sz="1200" dirty="0">
              <a:latin typeface="Huawei Sans" panose="020C0503030203020204" pitchFamily="34" charset="0"/>
              <a:ea typeface="方正兰亭黑简体" panose="02000000000000000000" pitchFamily="2" charset="-122"/>
            </a:endParaRPr>
          </a:p>
        </p:txBody>
      </p:sp>
      <p:cxnSp>
        <p:nvCxnSpPr>
          <p:cNvPr id="50" name="直接箭头连接符 49"/>
          <p:cNvCxnSpPr>
            <a:endCxn id="41" idx="1"/>
          </p:cNvCxnSpPr>
          <p:nvPr/>
        </p:nvCxnSpPr>
        <p:spPr bwMode="gray">
          <a:xfrm>
            <a:off x="3689776" y="3693380"/>
            <a:ext cx="58668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41" idx="3"/>
            <a:endCxn id="42" idx="1"/>
          </p:cNvCxnSpPr>
          <p:nvPr/>
        </p:nvCxnSpPr>
        <p:spPr bwMode="gray">
          <a:xfrm>
            <a:off x="6275940" y="3693380"/>
            <a:ext cx="681348" cy="298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42" idx="2"/>
            <a:endCxn id="47" idx="0"/>
          </p:cNvCxnSpPr>
          <p:nvPr/>
        </p:nvCxnSpPr>
        <p:spPr bwMode="gray">
          <a:xfrm>
            <a:off x="8148779" y="4454056"/>
            <a:ext cx="4281" cy="2658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47" idx="2"/>
            <a:endCxn id="48" idx="0"/>
          </p:cNvCxnSpPr>
          <p:nvPr/>
        </p:nvCxnSpPr>
        <p:spPr bwMode="gray">
          <a:xfrm>
            <a:off x="8153060" y="5259860"/>
            <a:ext cx="0" cy="2875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五边形 64"/>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66" name="燕尾形 65"/>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67" name="燕尾形 66"/>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69" name="燕尾形 68"/>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2990723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normAutofit/>
          </a:bodyPr>
          <a:lstStyle/>
          <a:p>
            <a:pPr fontAlgn="ctr"/>
            <a:r>
              <a:rPr lang="en-US" dirty="0">
                <a:latin typeface="Huawei Sans" panose="020C0503030203020204" pitchFamily="34" charset="0"/>
              </a:rPr>
              <a:t>Description of the Internal Alarm Handling Process</a:t>
            </a:r>
          </a:p>
        </p:txBody>
      </p:sp>
      <p:graphicFrame>
        <p:nvGraphicFramePr>
          <p:cNvPr id="4" name="表格 3"/>
          <p:cNvGraphicFramePr>
            <a:graphicFrameLocks noGrp="1"/>
          </p:cNvGraphicFramePr>
          <p:nvPr>
            <p:extLst>
              <p:ext uri="{D42A27DB-BD31-4B8C-83A1-F6EECF244321}">
                <p14:modId xmlns:p14="http://schemas.microsoft.com/office/powerpoint/2010/main" val="2452864643"/>
              </p:ext>
            </p:extLst>
          </p:nvPr>
        </p:nvGraphicFramePr>
        <p:xfrm>
          <a:off x="479427" y="1071544"/>
          <a:ext cx="11233148" cy="5112737"/>
        </p:xfrm>
        <a:graphic>
          <a:graphicData uri="http://schemas.openxmlformats.org/drawingml/2006/table">
            <a:tbl>
              <a:tblPr/>
              <a:tblGrid>
                <a:gridCol w="2353811">
                  <a:extLst>
                    <a:ext uri="{9D8B030D-6E8A-4147-A177-3AD203B41FA5}">
                      <a16:colId xmlns:a16="http://schemas.microsoft.com/office/drawing/2014/main" val="20000"/>
                    </a:ext>
                  </a:extLst>
                </a:gridCol>
                <a:gridCol w="8879337">
                  <a:extLst>
                    <a:ext uri="{9D8B030D-6E8A-4147-A177-3AD203B41FA5}">
                      <a16:colId xmlns:a16="http://schemas.microsoft.com/office/drawing/2014/main" val="20001"/>
                    </a:ext>
                  </a:extLst>
                </a:gridCol>
              </a:tblGrid>
              <a:tr h="305522">
                <a:tc>
                  <a:txBody>
                    <a:bodyPr/>
                    <a:lstStyle/>
                    <a:p>
                      <a:pPr algn="ctr" fontAlgn="ctr"/>
                      <a:r>
                        <a:rPr lang="en-US" sz="1600" b="1" dirty="0">
                          <a:solidFill>
                            <a:schemeClr val="tx1"/>
                          </a:solidFill>
                          <a:latin typeface="Huawei Sans" panose="020C0503030203020204" pitchFamily="34" charset="0"/>
                        </a:rPr>
                        <a:t>Operation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416621">
                <a:tc>
                  <a:txBody>
                    <a:bodyPr/>
                    <a:lstStyle/>
                    <a:p>
                      <a:pPr algn="ctr" fontAlgn="ctr"/>
                      <a:r>
                        <a:rPr lang="en-US" sz="1200" dirty="0">
                          <a:latin typeface="Huawei Sans" panose="020C0503030203020204" pitchFamily="34" charset="0"/>
                        </a:rPr>
                        <a:t>Name redefinition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After receiving alarms, the alarm management system matches the alarms</a:t>
                      </a:r>
                      <a:r>
                        <a:rPr lang="en-US" sz="1200" baseline="0" dirty="0">
                          <a:latin typeface="Huawei Sans" panose="020C0503030203020204" pitchFamily="34" charset="0"/>
                        </a:rPr>
                        <a:t> </a:t>
                      </a:r>
                      <a:r>
                        <a:rPr lang="en-US" sz="1200" dirty="0">
                          <a:latin typeface="Huawei Sans" panose="020C0503030203020204" pitchFamily="34" charset="0"/>
                        </a:rPr>
                        <a:t>against the name redefinition rule and changes the names of the alarms that meet the name redefinition rule.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16621">
                <a:tc>
                  <a:txBody>
                    <a:bodyPr/>
                    <a:lstStyle/>
                    <a:p>
                      <a:pPr algn="ctr" fontAlgn="ctr"/>
                      <a:r>
                        <a:rPr lang="en-US" sz="1200" dirty="0">
                          <a:latin typeface="Huawei Sans" panose="020C0503030203020204" pitchFamily="34" charset="0"/>
                        </a:rPr>
                        <a:t>Alarm masking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discards the alarms that meet the masking rules, that is, the alarms are not archived to the database, or records the alarms in the masked alarm data table.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16621">
                <a:tc>
                  <a:txBody>
                    <a:bodyPr/>
                    <a:lstStyle/>
                    <a:p>
                      <a:pPr algn="ctr" fontAlgn="ctr"/>
                      <a:r>
                        <a:rPr lang="en-US" sz="1200" dirty="0">
                          <a:latin typeface="Huawei Sans" panose="020C0503030203020204" pitchFamily="34" charset="0"/>
                        </a:rPr>
                        <a:t>Intermittent or toggling (pre-processing)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records the alarms that meet the intermittent or toggling handling rules in the intermittent or toggling data table.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16621">
                <a:tc>
                  <a:txBody>
                    <a:bodyPr/>
                    <a:lstStyle/>
                    <a:p>
                      <a:pPr algn="ctr" fontAlgn="ctr"/>
                      <a:r>
                        <a:rPr lang="en-US" sz="1200" dirty="0">
                          <a:latin typeface="Huawei Sans" panose="020C0503030203020204" pitchFamily="34" charset="0"/>
                        </a:rPr>
                        <a:t>Alarm update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updates the information of current alarms, such as clearing alarms and changing the severities, based on the reported alarm changes.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77995">
                <a:tc>
                  <a:txBody>
                    <a:bodyPr/>
                    <a:lstStyle/>
                    <a:p>
                      <a:pPr algn="ctr" fontAlgn="ctr"/>
                      <a:r>
                        <a:rPr lang="en-US" sz="1200" dirty="0">
                          <a:latin typeface="Huawei Sans" panose="020C0503030203020204" pitchFamily="34" charset="0"/>
                        </a:rPr>
                        <a:t>Severity and type redefinition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redefines the alarms that meet the severity and type redefinition rules.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6621">
                <a:tc>
                  <a:txBody>
                    <a:bodyPr/>
                    <a:lstStyle/>
                    <a:p>
                      <a:pPr algn="ctr" fontAlgn="ctr"/>
                      <a:r>
                        <a:rPr lang="en-US" sz="1200" dirty="0">
                          <a:latin typeface="Huawei Sans" panose="020C0503030203020204" pitchFamily="34" charset="0"/>
                        </a:rPr>
                        <a:t>Correlation analysis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marks the alarms that meet the correlation rules as root alarms or correlative alarms, and handles the root alarms or correlative alarms based on the actions in the rules.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16621">
                <a:tc>
                  <a:txBody>
                    <a:bodyPr/>
                    <a:lstStyle/>
                    <a:p>
                      <a:pPr algn="ctr" fontAlgn="ctr"/>
                      <a:r>
                        <a:rPr lang="en-US" sz="1200" dirty="0">
                          <a:latin typeface="Huawei Sans" panose="020C0503030203020204" pitchFamily="34" charset="0"/>
                        </a:rPr>
                        <a:t>Automatic acknowledgment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automatically acknowledges the alarms that meet the auto acknowledgment rules. The alarms that are automatically acknowledged are recorded in the historical alarm data table.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583269">
                <a:tc>
                  <a:txBody>
                    <a:bodyPr/>
                    <a:lstStyle/>
                    <a:p>
                      <a:pPr algn="ctr" fontAlgn="ctr"/>
                      <a:r>
                        <a:rPr lang="en-US" sz="1200" dirty="0">
                          <a:latin typeface="Huawei Sans" panose="020C0503030203020204" pitchFamily="34" charset="0"/>
                        </a:rPr>
                        <a:t>Archiving alarms to the database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archives the remaining alarms to the database. Post-processing is not performed on the alarms that are masked or moved to historical alarms during alarm pre-processing. The information on the alarms is updated in real time.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416621">
                <a:tc>
                  <a:txBody>
                    <a:bodyPr/>
                    <a:lstStyle/>
                    <a:p>
                      <a:pPr algn="ctr" fontAlgn="ctr"/>
                      <a:r>
                        <a:rPr lang="en-US" sz="1200" dirty="0">
                          <a:latin typeface="Huawei Sans" panose="020C0503030203020204" pitchFamily="34" charset="0"/>
                        </a:rPr>
                        <a:t>Intermittent or toggling (post-processing)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analyzes the alarms in the intermittent</a:t>
                      </a:r>
                      <a:r>
                        <a:rPr lang="en-US" sz="1200" baseline="0" dirty="0">
                          <a:latin typeface="Huawei Sans" panose="020C0503030203020204" pitchFamily="34" charset="0"/>
                        </a:rPr>
                        <a:t> or </a:t>
                      </a:r>
                      <a:r>
                        <a:rPr lang="en-US" sz="1200" dirty="0">
                          <a:latin typeface="Huawei Sans" panose="020C0503030203020204" pitchFamily="34" charset="0"/>
                        </a:rPr>
                        <a:t>toggling data table and handles the alarms that meet the intermittent or toggling policies.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29491">
                <a:tc>
                  <a:txBody>
                    <a:bodyPr/>
                    <a:lstStyle/>
                    <a:p>
                      <a:pPr algn="ctr" fontAlgn="ctr"/>
                      <a:r>
                        <a:rPr lang="en-US" sz="1200" dirty="0">
                          <a:latin typeface="Huawei Sans" panose="020C0503030203020204" pitchFamily="34" charset="0"/>
                        </a:rPr>
                        <a:t>Alarm merging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merges the alarms that meet the merging conditions.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29491">
                <a:tc>
                  <a:txBody>
                    <a:bodyPr/>
                    <a:lstStyle/>
                    <a:p>
                      <a:pPr algn="ctr" fontAlgn="ctr"/>
                      <a:r>
                        <a:rPr lang="en-US" sz="1200" dirty="0">
                          <a:latin typeface="Huawei Sans" panose="020C0503030203020204" pitchFamily="34" charset="0"/>
                        </a:rPr>
                        <a:t>Real-time notification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alarm management system updates the alarm information on the alarm interface in real time.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24" name="五边形 23"/>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5" name="燕尾形 24"/>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6" name="燕尾形 25"/>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11503957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884188" y="1210228"/>
            <a:ext cx="10399809" cy="4048190"/>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Alarm Management on iMaster NCE-WAN</a:t>
            </a:r>
          </a:p>
        </p:txBody>
      </p:sp>
      <p:pic>
        <p:nvPicPr>
          <p:cNvPr id="5" name="图片 4"/>
          <p:cNvPicPr>
            <a:picLocks noChangeAspect="1"/>
          </p:cNvPicPr>
          <p:nvPr/>
        </p:nvPicPr>
        <p:blipFill>
          <a:blip r:embed="rId4"/>
          <a:stretch>
            <a:fillRect/>
          </a:stretch>
        </p:blipFill>
        <p:spPr bwMode="gray">
          <a:xfrm>
            <a:off x="949758" y="5277384"/>
            <a:ext cx="297009" cy="270008"/>
          </a:xfrm>
          <a:prstGeom prst="rect">
            <a:avLst/>
          </a:prstGeom>
        </p:spPr>
      </p:pic>
      <p:pic>
        <p:nvPicPr>
          <p:cNvPr id="6" name="图片 5"/>
          <p:cNvPicPr>
            <a:picLocks noChangeAspect="1"/>
          </p:cNvPicPr>
          <p:nvPr/>
        </p:nvPicPr>
        <p:blipFill>
          <a:blip r:embed="rId5"/>
          <a:stretch>
            <a:fillRect/>
          </a:stretch>
        </p:blipFill>
        <p:spPr bwMode="gray">
          <a:xfrm>
            <a:off x="939414" y="5585831"/>
            <a:ext cx="297009" cy="270008"/>
          </a:xfrm>
          <a:prstGeom prst="rect">
            <a:avLst/>
          </a:prstGeom>
        </p:spPr>
      </p:pic>
      <p:pic>
        <p:nvPicPr>
          <p:cNvPr id="7" name="图片 6"/>
          <p:cNvPicPr>
            <a:picLocks noChangeAspect="1"/>
          </p:cNvPicPr>
          <p:nvPr/>
        </p:nvPicPr>
        <p:blipFill>
          <a:blip r:embed="rId6"/>
          <a:stretch>
            <a:fillRect/>
          </a:stretch>
        </p:blipFill>
        <p:spPr bwMode="gray">
          <a:xfrm>
            <a:off x="939413" y="5893136"/>
            <a:ext cx="297009" cy="270008"/>
          </a:xfrm>
          <a:prstGeom prst="rect">
            <a:avLst/>
          </a:prstGeom>
        </p:spPr>
      </p:pic>
      <p:sp>
        <p:nvSpPr>
          <p:cNvPr id="8" name="矩形 7"/>
          <p:cNvSpPr/>
          <p:nvPr/>
        </p:nvSpPr>
        <p:spPr bwMode="gray">
          <a:xfrm>
            <a:off x="1246767" y="5582336"/>
            <a:ext cx="2383986" cy="276999"/>
          </a:xfrm>
          <a:prstGeom prst="rect">
            <a:avLst/>
          </a:prstGeom>
        </p:spPr>
        <p:txBody>
          <a:bodyPr wrap="none">
            <a:spAutoFit/>
          </a:bodyPr>
          <a:lstStyle/>
          <a:p>
            <a:pPr fontAlgn="ctr"/>
            <a:r>
              <a:rPr lang="en-US" sz="1200" dirty="0">
                <a:latin typeface="Huawei Sans" panose="020C0503030203020204" pitchFamily="34" charset="0"/>
              </a:rPr>
              <a:t>Click to acknowledge an alarm.</a:t>
            </a:r>
          </a:p>
        </p:txBody>
      </p:sp>
      <p:sp>
        <p:nvSpPr>
          <p:cNvPr id="9" name="矩形 8"/>
          <p:cNvSpPr/>
          <p:nvPr/>
        </p:nvSpPr>
        <p:spPr bwMode="gray">
          <a:xfrm>
            <a:off x="1236423" y="5273889"/>
            <a:ext cx="1851789" cy="276999"/>
          </a:xfrm>
          <a:prstGeom prst="rect">
            <a:avLst/>
          </a:prstGeom>
        </p:spPr>
        <p:txBody>
          <a:bodyPr wrap="none">
            <a:spAutoFit/>
          </a:bodyPr>
          <a:lstStyle/>
          <a:p>
            <a:pPr fontAlgn="ctr"/>
            <a:r>
              <a:rPr lang="en-US" sz="1200" dirty="0">
                <a:latin typeface="Huawei Sans" panose="020C0503030203020204" pitchFamily="34" charset="0"/>
              </a:rPr>
              <a:t>Click to clear an alarm.</a:t>
            </a:r>
          </a:p>
        </p:txBody>
      </p:sp>
      <p:sp>
        <p:nvSpPr>
          <p:cNvPr id="10" name="矩形 9"/>
          <p:cNvSpPr/>
          <p:nvPr/>
        </p:nvSpPr>
        <p:spPr bwMode="gray">
          <a:xfrm>
            <a:off x="1246767" y="5889641"/>
            <a:ext cx="2079415" cy="276999"/>
          </a:xfrm>
          <a:prstGeom prst="rect">
            <a:avLst/>
          </a:prstGeom>
        </p:spPr>
        <p:txBody>
          <a:bodyPr wrap="none">
            <a:spAutoFit/>
          </a:bodyPr>
          <a:lstStyle/>
          <a:p>
            <a:pPr fontAlgn="ctr"/>
            <a:r>
              <a:rPr lang="en-US" sz="1200" dirty="0">
                <a:latin typeface="Huawei Sans" panose="020C0503030203020204" pitchFamily="34" charset="0"/>
              </a:rPr>
              <a:t>Click to set a masking rule.</a:t>
            </a:r>
          </a:p>
        </p:txBody>
      </p:sp>
      <p:sp>
        <p:nvSpPr>
          <p:cNvPr id="11" name="文本框 10"/>
          <p:cNvSpPr txBox="1"/>
          <p:nvPr/>
        </p:nvSpPr>
        <p:spPr bwMode="gray">
          <a:xfrm>
            <a:off x="4498856" y="1575986"/>
            <a:ext cx="3171346" cy="447815"/>
          </a:xfrm>
          <a:prstGeom prst="rect">
            <a:avLst/>
          </a:prstGeom>
          <a:noFill/>
        </p:spPr>
        <p:txBody>
          <a:bodyPr wrap="square" rtlCol="0" anchor="ctr">
            <a:spAutoFit/>
          </a:bodyPr>
          <a:lstStyle/>
          <a:p>
            <a:pPr fontAlgn="ctr">
              <a:lnSpc>
                <a:spcPct val="110000"/>
              </a:lnSpc>
            </a:pPr>
            <a:r>
              <a:rPr lang="en-US" sz="1050" dirty="0">
                <a:latin typeface="Huawei Sans" panose="020C0503030203020204" pitchFamily="34" charset="0"/>
              </a:rPr>
              <a:t>Click </a:t>
            </a:r>
            <a:r>
              <a:rPr lang="en-US" sz="1050" b="1" dirty="0">
                <a:latin typeface="Huawei Sans" panose="020C0503030203020204" pitchFamily="34" charset="0"/>
              </a:rPr>
              <a:t>Export</a:t>
            </a:r>
            <a:r>
              <a:rPr lang="en-US" sz="1050" dirty="0">
                <a:latin typeface="Huawei Sans" panose="020C0503030203020204" pitchFamily="34" charset="0"/>
              </a:rPr>
              <a:t> to export the list of alarms that meet the current filter criteria to a CSV file.</a:t>
            </a:r>
            <a:endParaRPr lang="en-US" altLang="zh-CN" sz="1050" dirty="0">
              <a:latin typeface="Huawei Sans" panose="020C0503030203020204" pitchFamily="34" charset="0"/>
            </a:endParaRPr>
          </a:p>
        </p:txBody>
      </p:sp>
      <p:sp>
        <p:nvSpPr>
          <p:cNvPr id="12" name="矩形标注 11"/>
          <p:cNvSpPr/>
          <p:nvPr/>
        </p:nvSpPr>
        <p:spPr bwMode="gray">
          <a:xfrm>
            <a:off x="4549140" y="1619419"/>
            <a:ext cx="3121062" cy="384642"/>
          </a:xfrm>
          <a:prstGeom prst="wedgeRectCallout">
            <a:avLst>
              <a:gd name="adj1" fmla="val 38049"/>
              <a:gd name="adj2" fmla="val 70445"/>
            </a:avLst>
          </a:prstGeom>
          <a:noFill/>
          <a:ln w="19050" cap="flat" cmpd="sng">
            <a:solidFill>
              <a:schemeClr val="tx1"/>
            </a:solidFill>
          </a:ln>
        </p:spPr>
        <p:txBody>
          <a:bodyPr vert="horz" wrap="square" lIns="68580" tIns="34290" rIns="68580" bIns="34290" numCol="1" rtlCol="0" anchor="t" anchorCtr="0" compatLnSpc="1">
            <a:prstTxWarp prst="textNoShape">
              <a:avLst/>
            </a:prstTxWarp>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标注 12"/>
          <p:cNvSpPr/>
          <p:nvPr/>
        </p:nvSpPr>
        <p:spPr bwMode="gray">
          <a:xfrm>
            <a:off x="2888114" y="2045190"/>
            <a:ext cx="1372735" cy="323165"/>
          </a:xfrm>
          <a:prstGeom prst="wedgeRectCallout">
            <a:avLst>
              <a:gd name="adj1" fmla="val -53406"/>
              <a:gd name="adj2" fmla="val -104915"/>
            </a:avLst>
          </a:prstGeom>
          <a:noFill/>
          <a:ln w="19050" cap="flat" cmpd="sng">
            <a:solidFill>
              <a:schemeClr val="tx1"/>
            </a:solidFill>
          </a:ln>
        </p:spPr>
        <p:txBody>
          <a:bodyPr vert="horz" wrap="square" lIns="68580" tIns="34290" rIns="68580" bIns="34290" numCol="1" rtlCol="0" anchor="t" anchorCtr="0" compatLnSpc="1">
            <a:prstTxWarp prst="textNoShape">
              <a:avLst/>
            </a:prstTxWarp>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2888114" y="1983857"/>
            <a:ext cx="1372735" cy="430887"/>
          </a:xfrm>
          <a:prstGeom prst="rect">
            <a:avLst/>
          </a:prstGeom>
          <a:noFill/>
        </p:spPr>
        <p:txBody>
          <a:bodyPr wrap="square" rtlCol="0" anchor="ctr">
            <a:spAutoFit/>
          </a:bodyPr>
          <a:lstStyle/>
          <a:p>
            <a:pPr fontAlgn="ctr"/>
            <a:r>
              <a:rPr lang="en-US" sz="1050" dirty="0">
                <a:latin typeface="Huawei Sans" panose="020C0503030203020204" pitchFamily="34" charset="0"/>
              </a:rPr>
              <a:t>Click </a:t>
            </a:r>
            <a:r>
              <a:rPr lang="en-US" sz="1050" b="1" dirty="0">
                <a:latin typeface="Huawei Sans" panose="020C0503030203020204" pitchFamily="34" charset="0"/>
              </a:rPr>
              <a:t>Filter</a:t>
            </a:r>
            <a:r>
              <a:rPr lang="en-US" sz="1050" dirty="0">
                <a:latin typeface="Huawei Sans" panose="020C0503030203020204" pitchFamily="34" charset="0"/>
              </a:rPr>
              <a:t> to set alarm filter criteria.</a:t>
            </a:r>
          </a:p>
        </p:txBody>
      </p:sp>
      <p:sp>
        <p:nvSpPr>
          <p:cNvPr id="34" name="五边形 33"/>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35" name="燕尾形 34"/>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36" name="燕尾形 35"/>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38" name="燕尾形 37"/>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345125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bwMode="gray">
          <a:xfrm>
            <a:off x="772021" y="1554764"/>
            <a:ext cx="9186863" cy="4551638"/>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Customizing Alarm Items on iMaster NCE-WAN</a:t>
            </a:r>
          </a:p>
        </p:txBody>
      </p:sp>
      <p:sp>
        <p:nvSpPr>
          <p:cNvPr id="3" name="文本占位符 2"/>
          <p:cNvSpPr>
            <a:spLocks noGrp="1"/>
          </p:cNvSpPr>
          <p:nvPr>
            <p:ph type="body" sz="quarter" idx="10"/>
          </p:nvPr>
        </p:nvSpPr>
        <p:spPr bwMode="gray"/>
        <p:txBody>
          <a:bodyPr/>
          <a:lstStyle/>
          <a:p>
            <a:pPr marL="0" indent="0">
              <a:buNone/>
            </a:pPr>
            <a:r>
              <a:rPr lang="en-US" sz="1600" dirty="0">
                <a:latin typeface="Huawei Sans" panose="020C0503030203020204" pitchFamily="34" charset="0"/>
              </a:rPr>
              <a:t>Alarm items, such as the alarm ID and clearance time, </a:t>
            </a:r>
            <a:r>
              <a:rPr lang="en-US" sz="1600" dirty="0"/>
              <a:t>can be customized on iMaster NCE-WAN.</a:t>
            </a:r>
            <a:endParaRPr lang="en-US" altLang="zh-CN" sz="1600" dirty="0">
              <a:latin typeface="Huawei Sans" panose="020C0503030203020204" pitchFamily="34" charset="0"/>
            </a:endParaRPr>
          </a:p>
        </p:txBody>
      </p:sp>
      <p:sp>
        <p:nvSpPr>
          <p:cNvPr id="6" name="矩形 5"/>
          <p:cNvSpPr/>
          <p:nvPr/>
        </p:nvSpPr>
        <p:spPr bwMode="gray">
          <a:xfrm>
            <a:off x="5172249" y="3207762"/>
            <a:ext cx="1366158" cy="2495255"/>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 name="矩形 3"/>
          <p:cNvSpPr/>
          <p:nvPr/>
        </p:nvSpPr>
        <p:spPr bwMode="gray">
          <a:xfrm>
            <a:off x="9737675" y="2883947"/>
            <a:ext cx="195263" cy="190500"/>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7" name="五边形 26"/>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8" name="燕尾形 27"/>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9" name="燕尾形 28"/>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31" name="燕尾形 30"/>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1761468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bwMode="gray">
          <a:xfrm>
            <a:off x="1023937" y="1306683"/>
            <a:ext cx="10144125" cy="4501979"/>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Setting Alarm Masking Rules on iMaster NCE-WAN</a:t>
            </a:r>
          </a:p>
        </p:txBody>
      </p:sp>
      <p:sp>
        <p:nvSpPr>
          <p:cNvPr id="10" name="矩形 9"/>
          <p:cNvSpPr/>
          <p:nvPr/>
        </p:nvSpPr>
        <p:spPr bwMode="gray">
          <a:xfrm>
            <a:off x="2162630" y="2705100"/>
            <a:ext cx="195263" cy="190500"/>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6" name="五边形 25"/>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7" name="燕尾形 26"/>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8" name="燕尾形 27"/>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30" name="燕尾形 29"/>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3736596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Alarm Settings on iMaster NCE-WAN</a:t>
            </a:r>
          </a:p>
        </p:txBody>
      </p:sp>
      <p:sp>
        <p:nvSpPr>
          <p:cNvPr id="3" name="文本占位符 2"/>
          <p:cNvSpPr>
            <a:spLocks noGrp="1"/>
          </p:cNvSpPr>
          <p:nvPr>
            <p:ph type="body" sz="quarter" idx="10"/>
          </p:nvPr>
        </p:nvSpPr>
        <p:spPr bwMode="gray">
          <a:xfrm>
            <a:off x="455612" y="1052514"/>
            <a:ext cx="10717213" cy="4875042"/>
          </a:xfrm>
        </p:spPr>
        <p:txBody>
          <a:bodyPr/>
          <a:lstStyle/>
          <a:p>
            <a:pPr algn="l"/>
            <a:r>
              <a:rPr lang="en-US" sz="1600" dirty="0">
                <a:latin typeface="Huawei Sans" panose="020C0503030203020204" pitchFamily="34" charset="0"/>
              </a:rPr>
              <a:t>Choose </a:t>
            </a:r>
            <a:r>
              <a:rPr lang="en-US" sz="1600" b="1" dirty="0">
                <a:latin typeface="Huawei Sans" panose="020C0503030203020204" pitchFamily="34" charset="0"/>
              </a:rPr>
              <a:t>Maintenance</a:t>
            </a:r>
            <a:r>
              <a:rPr lang="en-US" sz="1600" dirty="0">
                <a:latin typeface="Huawei Sans" panose="020C0503030203020204" pitchFamily="34" charset="0"/>
              </a:rPr>
              <a:t> &gt; </a:t>
            </a:r>
            <a:r>
              <a:rPr lang="en-US" sz="1600" b="1" dirty="0">
                <a:latin typeface="Huawei Sans" panose="020C0503030203020204" pitchFamily="34" charset="0"/>
              </a:rPr>
              <a:t>Alarm</a:t>
            </a:r>
            <a:r>
              <a:rPr lang="en-US" sz="1600" dirty="0">
                <a:latin typeface="Huawei Sans" panose="020C0503030203020204" pitchFamily="34" charset="0"/>
              </a:rPr>
              <a:t> &gt; </a:t>
            </a:r>
            <a:r>
              <a:rPr lang="en-US" sz="1600" b="1" dirty="0">
                <a:latin typeface="Huawei Sans" panose="020C0503030203020204" pitchFamily="34" charset="0"/>
              </a:rPr>
              <a:t>Alarm Settings</a:t>
            </a:r>
            <a:r>
              <a:rPr lang="en-US" sz="1600" dirty="0">
                <a:latin typeface="Huawei Sans" panose="020C0503030203020204" pitchFamily="34" charset="0"/>
              </a:rPr>
              <a:t> from the main menu. Alarm colors, display modes, and sounds can be set.</a:t>
            </a:r>
          </a:p>
          <a:p>
            <a:endParaRPr lang="en-US" altLang="zh-CN" sz="1600" dirty="0">
              <a:latin typeface="Huawei Sans" panose="020C0503030203020204" pitchFamily="34" charset="0"/>
            </a:endParaRPr>
          </a:p>
        </p:txBody>
      </p:sp>
      <p:pic>
        <p:nvPicPr>
          <p:cNvPr id="5" name="图片 4"/>
          <p:cNvPicPr>
            <a:picLocks noChangeAspect="1"/>
          </p:cNvPicPr>
          <p:nvPr/>
        </p:nvPicPr>
        <p:blipFill>
          <a:blip r:embed="rId3"/>
          <a:stretch>
            <a:fillRect/>
          </a:stretch>
        </p:blipFill>
        <p:spPr bwMode="gray">
          <a:xfrm>
            <a:off x="850900" y="1984317"/>
            <a:ext cx="6200827" cy="4136876"/>
          </a:xfrm>
          <a:prstGeom prst="rect">
            <a:avLst/>
          </a:prstGeom>
          <a:ln w="12700">
            <a:solidFill>
              <a:schemeClr val="bg1">
                <a:lumMod val="85000"/>
              </a:schemeClr>
            </a:solidFill>
          </a:ln>
        </p:spPr>
      </p:pic>
      <p:sp>
        <p:nvSpPr>
          <p:cNvPr id="25" name="五边形 24"/>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6" name="燕尾形 25"/>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7" name="燕尾形 26"/>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9" name="燕尾形 28"/>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226725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Configuring Alarm Notification on iMaster NCE-WAN</a:t>
            </a:r>
          </a:p>
        </p:txBody>
      </p:sp>
      <p:sp>
        <p:nvSpPr>
          <p:cNvPr id="5" name="文本占位符 2"/>
          <p:cNvSpPr txBox="1">
            <a:spLocks/>
          </p:cNvSpPr>
          <p:nvPr/>
        </p:nvSpPr>
        <p:spPr bwMode="gray">
          <a:xfrm>
            <a:off x="7675337" y="1200150"/>
            <a:ext cx="3784826" cy="43189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buNone/>
            </a:pPr>
            <a:r>
              <a:rPr lang="en-US" sz="1600" dirty="0">
                <a:latin typeface="Huawei Sans" panose="020C0503030203020204" pitchFamily="34" charset="0"/>
              </a:rPr>
              <a:t>Choose </a:t>
            </a:r>
            <a:r>
              <a:rPr lang="en-US" sz="1600" b="1" dirty="0">
                <a:latin typeface="Huawei Sans" panose="020C0503030203020204" pitchFamily="34" charset="0"/>
              </a:rPr>
              <a:t>Maintenance</a:t>
            </a:r>
            <a:r>
              <a:rPr lang="en-US" sz="1600" dirty="0">
                <a:latin typeface="Huawei Sans" panose="020C0503030203020204" pitchFamily="34" charset="0"/>
              </a:rPr>
              <a:t> &gt; </a:t>
            </a:r>
            <a:r>
              <a:rPr lang="en-US" sz="1600" b="1" dirty="0">
                <a:latin typeface="Huawei Sans" panose="020C0503030203020204" pitchFamily="34" charset="0"/>
              </a:rPr>
              <a:t>Alarm</a:t>
            </a:r>
            <a:r>
              <a:rPr lang="en-US" sz="1600" dirty="0">
                <a:latin typeface="Huawei Sans" panose="020C0503030203020204" pitchFamily="34" charset="0"/>
              </a:rPr>
              <a:t> &gt; </a:t>
            </a:r>
            <a:r>
              <a:rPr lang="en-US" sz="1600" b="1" dirty="0">
                <a:latin typeface="Huawei Sans" panose="020C0503030203020204" pitchFamily="34" charset="0"/>
              </a:rPr>
              <a:t>Alarm Notification</a:t>
            </a:r>
            <a:r>
              <a:rPr lang="en-US" sz="1600" dirty="0">
                <a:latin typeface="Huawei Sans" panose="020C0503030203020204" pitchFamily="34" charset="0"/>
              </a:rPr>
              <a:t> from the main menu. Enable </a:t>
            </a:r>
            <a:r>
              <a:rPr lang="en-US" sz="1600" b="1" dirty="0">
                <a:latin typeface="Huawei Sans" panose="020C0503030203020204" pitchFamily="34" charset="0"/>
              </a:rPr>
              <a:t>Mail notification</a:t>
            </a:r>
            <a:r>
              <a:rPr lang="en-US" sz="1600" dirty="0">
                <a:latin typeface="Huawei Sans" panose="020C0503030203020204" pitchFamily="34" charset="0"/>
              </a:rPr>
              <a:t> and set related parameters, so that alarm notifications will be sent to the specified recipient by email.</a:t>
            </a:r>
          </a:p>
        </p:txBody>
      </p:sp>
      <p:pic>
        <p:nvPicPr>
          <p:cNvPr id="6" name="图片 5"/>
          <p:cNvPicPr>
            <a:picLocks noChangeAspect="1"/>
          </p:cNvPicPr>
          <p:nvPr/>
        </p:nvPicPr>
        <p:blipFill>
          <a:blip r:embed="rId3"/>
          <a:stretch>
            <a:fillRect/>
          </a:stretch>
        </p:blipFill>
        <p:spPr bwMode="gray">
          <a:xfrm>
            <a:off x="455613" y="1200150"/>
            <a:ext cx="7076121" cy="4884545"/>
          </a:xfrm>
          <a:prstGeom prst="rect">
            <a:avLst/>
          </a:prstGeom>
          <a:ln w="12700">
            <a:solidFill>
              <a:schemeClr val="bg1">
                <a:lumMod val="85000"/>
              </a:schemeClr>
            </a:solidFill>
          </a:ln>
        </p:spPr>
      </p:pic>
      <p:sp>
        <p:nvSpPr>
          <p:cNvPr id="25" name="五边形 24"/>
          <p:cNvSpPr/>
          <p:nvPr/>
        </p:nvSpPr>
        <p:spPr bwMode="gray">
          <a:xfrm>
            <a:off x="6563360" y="58815"/>
            <a:ext cx="93724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Alarm</a:t>
            </a:r>
          </a:p>
        </p:txBody>
      </p:sp>
      <p:sp>
        <p:nvSpPr>
          <p:cNvPr id="26" name="燕尾形 25"/>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7" name="燕尾形 26"/>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9" name="燕尾形 28"/>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37851988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Viewing Configuration Results</a:t>
            </a:r>
          </a:p>
        </p:txBody>
      </p:sp>
      <p:sp>
        <p:nvSpPr>
          <p:cNvPr id="3" name="文本占位符 2"/>
          <p:cNvSpPr>
            <a:spLocks noGrp="1"/>
          </p:cNvSpPr>
          <p:nvPr>
            <p:ph type="body" sz="quarter" idx="10"/>
          </p:nvPr>
        </p:nvSpPr>
        <p:spPr bwMode="gray"/>
        <p:txBody>
          <a:bodyPr/>
          <a:lstStyle/>
          <a:p>
            <a:pPr marL="0" indent="0" algn="l">
              <a:buNone/>
            </a:pPr>
            <a:r>
              <a:rPr lang="en-US" sz="1800" dirty="0">
                <a:latin typeface="Huawei Sans" panose="020C0503030203020204" pitchFamily="34" charset="0"/>
              </a:rPr>
              <a:t>Choose </a:t>
            </a:r>
            <a:r>
              <a:rPr lang="en-US" sz="1800" b="1" dirty="0">
                <a:latin typeface="Huawei Sans" panose="020C0503030203020204" pitchFamily="34" charset="0"/>
              </a:rPr>
              <a:t>Maintenance </a:t>
            </a:r>
            <a:r>
              <a:rPr lang="en-US" sz="1800" dirty="0"/>
              <a:t>&gt; </a:t>
            </a:r>
            <a:r>
              <a:rPr lang="en-US" sz="1800" b="1" dirty="0"/>
              <a:t>Provisioning </a:t>
            </a:r>
            <a:r>
              <a:rPr lang="en-US" sz="1800" b="1" dirty="0">
                <a:latin typeface="Huawei Sans" panose="020C0503030203020204" pitchFamily="34" charset="0"/>
              </a:rPr>
              <a:t>Result</a:t>
            </a:r>
            <a:r>
              <a:rPr lang="en-US" sz="1800" dirty="0">
                <a:latin typeface="Huawei Sans" panose="020C0503030203020204" pitchFamily="34" charset="0"/>
              </a:rPr>
              <a:t> &gt; </a:t>
            </a:r>
            <a:r>
              <a:rPr lang="en-US" sz="1800" b="1" dirty="0">
                <a:latin typeface="Huawei Sans" panose="020C0503030203020204" pitchFamily="34" charset="0"/>
              </a:rPr>
              <a:t>Site Configuration Statu</a:t>
            </a:r>
            <a:r>
              <a:rPr lang="en-US" sz="1800" b="1" dirty="0"/>
              <a:t>s </a:t>
            </a:r>
            <a:r>
              <a:rPr lang="en-US" sz="1800" dirty="0"/>
              <a:t>from the main menu. </a:t>
            </a:r>
            <a:r>
              <a:rPr lang="en-US" sz="1800" dirty="0">
                <a:latin typeface="Huawei Sans" panose="020C0503030203020204" pitchFamily="34" charset="0"/>
              </a:rPr>
              <a:t>Click the </a:t>
            </a:r>
            <a:r>
              <a:rPr lang="en-US" sz="1800" b="1" dirty="0">
                <a:latin typeface="Huawei Sans" panose="020C0503030203020204" pitchFamily="34" charset="0"/>
              </a:rPr>
              <a:t>Configuration Result</a:t>
            </a:r>
            <a:r>
              <a:rPr lang="en-US" sz="1800" dirty="0">
                <a:latin typeface="Huawei Sans" panose="020C0503030203020204" pitchFamily="34" charset="0"/>
              </a:rPr>
              <a:t> tab and select a site to view the site's configuration result.</a:t>
            </a:r>
          </a:p>
          <a:p>
            <a:endParaRPr lang="en-US" altLang="zh-CN" sz="180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bwMode="gray">
          <a:xfrm>
            <a:off x="595552" y="2166620"/>
            <a:ext cx="10689220" cy="3495569"/>
          </a:xfrm>
          <a:prstGeom prst="rect">
            <a:avLst/>
          </a:prstGeom>
          <a:ln w="12700">
            <a:solidFill>
              <a:schemeClr val="bg1">
                <a:lumMod val="85000"/>
              </a:schemeClr>
            </a:solidFill>
          </a:ln>
        </p:spPr>
      </p:pic>
      <p:sp>
        <p:nvSpPr>
          <p:cNvPr id="20" name="五边形 19"/>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21" name="燕尾形 20"/>
          <p:cNvSpPr/>
          <p:nvPr/>
        </p:nvSpPr>
        <p:spPr bwMode="gray">
          <a:xfrm>
            <a:off x="7384804" y="58815"/>
            <a:ext cx="135617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Configuration Result</a:t>
            </a:r>
          </a:p>
        </p:txBody>
      </p:sp>
      <p:sp>
        <p:nvSpPr>
          <p:cNvPr id="22" name="燕尾形 21"/>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12648340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Diagnosis Overview</a:t>
            </a:r>
          </a:p>
        </p:txBody>
      </p:sp>
      <p:sp>
        <p:nvSpPr>
          <p:cNvPr id="3" name="文本占位符 2"/>
          <p:cNvSpPr>
            <a:spLocks noGrp="1"/>
          </p:cNvSpPr>
          <p:nvPr>
            <p:ph type="body" sz="quarter" idx="10"/>
          </p:nvPr>
        </p:nvSpPr>
        <p:spPr bwMode="gray">
          <a:xfrm>
            <a:off x="6152718" y="1067937"/>
            <a:ext cx="5596370" cy="4875042"/>
          </a:xfrm>
        </p:spPr>
        <p:txBody>
          <a:bodyPr/>
          <a:lstStyle/>
          <a:p>
            <a:pPr marL="0" indent="0">
              <a:lnSpc>
                <a:spcPct val="110000"/>
              </a:lnSpc>
              <a:spcBef>
                <a:spcPts val="600"/>
              </a:spcBef>
              <a:buNone/>
            </a:pPr>
            <a:r>
              <a:rPr lang="en-US" sz="1400" dirty="0">
                <a:latin typeface="Huawei Sans" panose="020C0503030203020204" pitchFamily="34" charset="0"/>
              </a:rPr>
              <a:t>iMaster NCE-WAN provides the following diagnosis functions:</a:t>
            </a:r>
            <a:endParaRPr lang="en-US" altLang="zh-CN" sz="1400" dirty="0">
              <a:latin typeface="Huawei Sans" panose="020C0503030203020204" pitchFamily="34" charset="0"/>
            </a:endParaRPr>
          </a:p>
          <a:p>
            <a:pPr marL="269875" indent="-269875">
              <a:lnSpc>
                <a:spcPct val="110000"/>
              </a:lnSpc>
              <a:spcBef>
                <a:spcPts val="600"/>
              </a:spcBef>
            </a:pPr>
            <a:r>
              <a:rPr lang="en-US" sz="1400" dirty="0">
                <a:latin typeface="Huawei Sans" panose="020C0503030203020204" pitchFamily="34" charset="0"/>
              </a:rPr>
              <a:t>Ping</a:t>
            </a:r>
          </a:p>
          <a:p>
            <a:pPr marL="269875" lvl="1" indent="0">
              <a:lnSpc>
                <a:spcPct val="110000"/>
              </a:lnSpc>
              <a:spcBef>
                <a:spcPts val="600"/>
              </a:spcBef>
              <a:buNone/>
            </a:pPr>
            <a:r>
              <a:rPr lang="en-US" sz="1200" dirty="0">
                <a:latin typeface="Huawei Sans" panose="020C0503030203020204" pitchFamily="34" charset="0"/>
              </a:rPr>
              <a:t>On </a:t>
            </a:r>
            <a:r>
              <a:rPr lang="en-US" sz="1200" dirty="0" err="1">
                <a:latin typeface="Huawei Sans" panose="020C0503030203020204" pitchFamily="34" charset="0"/>
              </a:rPr>
              <a:t>iMaster</a:t>
            </a:r>
            <a:r>
              <a:rPr lang="en-US" sz="1200" dirty="0">
                <a:latin typeface="Huawei Sans" panose="020C0503030203020204" pitchFamily="34" charset="0"/>
              </a:rPr>
              <a:t> NCE-WAN, an administrator delivers a </a:t>
            </a:r>
            <a:r>
              <a:rPr lang="en-US" sz="1200" b="1" dirty="0">
                <a:latin typeface="Huawei Sans" panose="020C0503030203020204" pitchFamily="34" charset="0"/>
              </a:rPr>
              <a:t>ping</a:t>
            </a:r>
            <a:r>
              <a:rPr lang="en-US" sz="1200" dirty="0">
                <a:latin typeface="Huawei Sans" panose="020C0503030203020204" pitchFamily="34" charset="0"/>
              </a:rPr>
              <a:t> command to a CPE to check the connectivity, packet loss rate, and average delay of the underlay and overlay networks between the CPE and the destination host.</a:t>
            </a:r>
          </a:p>
          <a:p>
            <a:pPr marL="269875" indent="-269875">
              <a:lnSpc>
                <a:spcPct val="110000"/>
              </a:lnSpc>
              <a:spcBef>
                <a:spcPts val="600"/>
              </a:spcBef>
            </a:pPr>
            <a:r>
              <a:rPr lang="en-US" sz="1400" dirty="0">
                <a:latin typeface="Huawei Sans" panose="020C0503030203020204" pitchFamily="34" charset="0"/>
              </a:rPr>
              <a:t>Trace</a:t>
            </a:r>
          </a:p>
          <a:p>
            <a:pPr marL="269875" lvl="1" indent="0">
              <a:lnSpc>
                <a:spcPct val="110000"/>
              </a:lnSpc>
              <a:spcBef>
                <a:spcPts val="600"/>
              </a:spcBef>
              <a:buNone/>
            </a:pPr>
            <a:r>
              <a:rPr lang="en-US" sz="1200" dirty="0"/>
              <a:t>On iMaster NCE-WAN, an administrator delivers a </a:t>
            </a:r>
            <a:r>
              <a:rPr lang="en-US" sz="1200" b="1" dirty="0"/>
              <a:t>traceroute</a:t>
            </a:r>
            <a:r>
              <a:rPr lang="en-US" sz="1200" dirty="0"/>
              <a:t> command to a CPE to track the route packets take from the CPE to the destination host. iMaster NCE-WAN then provides the visualized diagnosis result for the administrator.</a:t>
            </a:r>
          </a:p>
          <a:p>
            <a:pPr marL="269875" indent="-269875">
              <a:lnSpc>
                <a:spcPct val="110000"/>
              </a:lnSpc>
              <a:spcBef>
                <a:spcPts val="600"/>
              </a:spcBef>
            </a:pPr>
            <a:r>
              <a:rPr lang="en-US" sz="1400" dirty="0">
                <a:latin typeface="Huawei Sans" panose="020C0503030203020204" pitchFamily="34" charset="0"/>
              </a:rPr>
              <a:t>Application quality diagnosis</a:t>
            </a:r>
          </a:p>
          <a:p>
            <a:pPr marL="269875" lvl="1" indent="0">
              <a:lnSpc>
                <a:spcPct val="110000"/>
              </a:lnSpc>
              <a:spcBef>
                <a:spcPts val="600"/>
              </a:spcBef>
              <a:buNone/>
            </a:pPr>
            <a:r>
              <a:rPr lang="en-US" sz="1200" dirty="0">
                <a:latin typeface="Huawei Sans" panose="020C0503030203020204" pitchFamily="34" charset="0"/>
              </a:rPr>
              <a:t>An administrator delivers a command for checking the quality of a specified application to a CPE. The CPE then uses IP FPM technology to check the quality of the specified application (only the packet loss rate can be checked).</a:t>
            </a:r>
          </a:p>
          <a:p>
            <a:pPr marL="269875" indent="-269875">
              <a:lnSpc>
                <a:spcPct val="110000"/>
              </a:lnSpc>
              <a:spcBef>
                <a:spcPts val="600"/>
              </a:spcBef>
            </a:pPr>
            <a:r>
              <a:rPr lang="en-US" sz="1400" dirty="0">
                <a:latin typeface="Huawei Sans" panose="020C0503030203020204" pitchFamily="34" charset="0"/>
              </a:rPr>
              <a:t>Fault information collection</a:t>
            </a:r>
          </a:p>
          <a:p>
            <a:pPr marL="269875" lvl="1" indent="0">
              <a:lnSpc>
                <a:spcPct val="110000"/>
              </a:lnSpc>
              <a:spcBef>
                <a:spcPts val="600"/>
              </a:spcBef>
              <a:buNone/>
            </a:pPr>
            <a:r>
              <a:rPr lang="en-US" sz="1200" dirty="0"/>
              <a:t>If a CPE or network fault occurs but the root cause cannot be located using the preceding methods, O&amp;M administrators can collect the CPE's diagnosis information with one click and send the information to Huawei technical support for fault locating.</a:t>
            </a:r>
          </a:p>
          <a:p>
            <a:pPr>
              <a:lnSpc>
                <a:spcPct val="110000"/>
              </a:lnSpc>
              <a:spcBef>
                <a:spcPts val="600"/>
              </a:spcBef>
            </a:pPr>
            <a:endParaRPr lang="en-US" altLang="zh-CN" sz="1400" dirty="0">
              <a:latin typeface="Huawei Sans" panose="020C0503030203020204" pitchFamily="34" charset="0"/>
            </a:endParaRPr>
          </a:p>
        </p:txBody>
      </p:sp>
      <p:grpSp>
        <p:nvGrpSpPr>
          <p:cNvPr id="85" name="组合 84"/>
          <p:cNvGrpSpPr/>
          <p:nvPr/>
        </p:nvGrpSpPr>
        <p:grpSpPr bwMode="gray">
          <a:xfrm>
            <a:off x="555413" y="1521335"/>
            <a:ext cx="5614887" cy="4029563"/>
            <a:chOff x="795527" y="1151525"/>
            <a:chExt cx="6613995" cy="4703744"/>
          </a:xfrm>
        </p:grpSpPr>
        <p:cxnSp>
          <p:nvCxnSpPr>
            <p:cNvPr id="39" name="直接连接符 38"/>
            <p:cNvCxnSpPr>
              <a:stCxn id="32" idx="3"/>
            </p:cNvCxnSpPr>
            <p:nvPr/>
          </p:nvCxnSpPr>
          <p:spPr bwMode="gray">
            <a:xfrm>
              <a:off x="2495427" y="2813694"/>
              <a:ext cx="1084911" cy="9316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2451947" y="4331077"/>
              <a:ext cx="1289568" cy="8088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descr="网络云4.png"/>
            <p:cNvPicPr>
              <a:picLocks noChangeAspect="1"/>
            </p:cNvPicPr>
            <p:nvPr/>
          </p:nvPicPr>
          <p:blipFill>
            <a:blip r:embed="rId3" cstate="print"/>
            <a:stretch>
              <a:fillRect/>
            </a:stretch>
          </p:blipFill>
          <p:spPr bwMode="gray">
            <a:xfrm>
              <a:off x="5567190" y="4807541"/>
              <a:ext cx="1821620" cy="1047728"/>
            </a:xfrm>
            <a:prstGeom prst="rect">
              <a:avLst/>
            </a:prstGeom>
          </p:spPr>
        </p:pic>
        <p:pic>
          <p:nvPicPr>
            <p:cNvPr id="11" name="图片 10" descr="网络云4.png"/>
            <p:cNvPicPr>
              <a:picLocks noChangeAspect="1"/>
            </p:cNvPicPr>
            <p:nvPr/>
          </p:nvPicPr>
          <p:blipFill>
            <a:blip r:embed="rId3" cstate="print"/>
            <a:stretch>
              <a:fillRect/>
            </a:stretch>
          </p:blipFill>
          <p:spPr bwMode="gray">
            <a:xfrm>
              <a:off x="5567190" y="3807213"/>
              <a:ext cx="1821620" cy="1047728"/>
            </a:xfrm>
            <a:prstGeom prst="rect">
              <a:avLst/>
            </a:prstGeom>
          </p:spPr>
        </p:pic>
        <p:pic>
          <p:nvPicPr>
            <p:cNvPr id="12" name="图片 11" descr="网络云4.png"/>
            <p:cNvPicPr>
              <a:picLocks noChangeAspect="1"/>
            </p:cNvPicPr>
            <p:nvPr/>
          </p:nvPicPr>
          <p:blipFill>
            <a:blip r:embed="rId3" cstate="print"/>
            <a:stretch>
              <a:fillRect/>
            </a:stretch>
          </p:blipFill>
          <p:spPr bwMode="gray">
            <a:xfrm>
              <a:off x="5567190" y="2332889"/>
              <a:ext cx="1821620" cy="1047728"/>
            </a:xfrm>
            <a:prstGeom prst="rect">
              <a:avLst/>
            </a:prstGeom>
          </p:spPr>
        </p:pic>
        <p:pic>
          <p:nvPicPr>
            <p:cNvPr id="13" name="图片 12"/>
            <p:cNvPicPr>
              <a:picLocks noChangeAspect="1"/>
            </p:cNvPicPr>
            <p:nvPr/>
          </p:nvPicPr>
          <p:blipFill>
            <a:blip r:embed="rId4"/>
            <a:stretch>
              <a:fillRect/>
            </a:stretch>
          </p:blipFill>
          <p:spPr bwMode="gray">
            <a:xfrm>
              <a:off x="6507646" y="2615299"/>
              <a:ext cx="543914" cy="442800"/>
            </a:xfrm>
            <a:prstGeom prst="rect">
              <a:avLst/>
            </a:prstGeom>
          </p:spPr>
        </p:pic>
        <p:sp>
          <p:nvSpPr>
            <p:cNvPr id="14" name="文本框 13"/>
            <p:cNvSpPr txBox="1"/>
            <p:nvPr/>
          </p:nvSpPr>
          <p:spPr bwMode="gray">
            <a:xfrm>
              <a:off x="6437560" y="3058098"/>
              <a:ext cx="474325" cy="305380"/>
            </a:xfrm>
            <a:prstGeom prst="rect">
              <a:avLst/>
            </a:prstGeom>
            <a:noFill/>
          </p:spPr>
          <p:txBody>
            <a:bodyPr wrap="none" rtlCol="0">
              <a:spAutoFit/>
            </a:bodyPr>
            <a:lstStyle/>
            <a:p>
              <a:pPr algn="ctr" fontAlgn="ctr"/>
              <a:r>
                <a:rPr lang="en-US" sz="1100" dirty="0">
                  <a:latin typeface="Huawei Sans" panose="020C0503030203020204" pitchFamily="34" charset="0"/>
                </a:rPr>
                <a:t>HQ</a:t>
              </a:r>
            </a:p>
          </p:txBody>
        </p:sp>
        <p:pic>
          <p:nvPicPr>
            <p:cNvPr id="15" name="图片 14" descr="网络云4.png"/>
            <p:cNvPicPr>
              <a:picLocks noChangeAspect="1"/>
            </p:cNvPicPr>
            <p:nvPr/>
          </p:nvPicPr>
          <p:blipFill>
            <a:blip r:embed="rId3" cstate="print"/>
            <a:stretch>
              <a:fillRect/>
            </a:stretch>
          </p:blipFill>
          <p:spPr bwMode="gray">
            <a:xfrm>
              <a:off x="814480" y="3773609"/>
              <a:ext cx="1885773" cy="1047728"/>
            </a:xfrm>
            <a:prstGeom prst="rect">
              <a:avLst/>
            </a:prstGeom>
          </p:spPr>
        </p:pic>
        <p:sp>
          <p:nvSpPr>
            <p:cNvPr id="16" name="文本框 15"/>
            <p:cNvSpPr txBox="1"/>
            <p:nvPr/>
          </p:nvSpPr>
          <p:spPr bwMode="gray">
            <a:xfrm>
              <a:off x="1239366" y="4069219"/>
              <a:ext cx="831268" cy="502978"/>
            </a:xfrm>
            <a:prstGeom prst="rect">
              <a:avLst/>
            </a:prstGeom>
            <a:noFill/>
          </p:spPr>
          <p:txBody>
            <a:bodyPr wrap="square" rtlCol="0">
              <a:spAutoFit/>
            </a:bodyPr>
            <a:lstStyle/>
            <a:p>
              <a:pPr algn="ctr" fontAlgn="ctr"/>
              <a:r>
                <a:rPr lang="en-US" sz="1100" dirty="0">
                  <a:latin typeface="Huawei Sans" panose="020C0503030203020204" pitchFamily="34" charset="0"/>
                </a:rPr>
                <a:t>Branch site</a:t>
              </a:r>
            </a:p>
          </p:txBody>
        </p:sp>
        <p:pic>
          <p:nvPicPr>
            <p:cNvPr id="17" name="图片 16" descr="网络云4.png"/>
            <p:cNvPicPr>
              <a:picLocks noChangeAspect="1"/>
            </p:cNvPicPr>
            <p:nvPr/>
          </p:nvPicPr>
          <p:blipFill>
            <a:blip r:embed="rId3" cstate="print"/>
            <a:stretch>
              <a:fillRect/>
            </a:stretch>
          </p:blipFill>
          <p:spPr bwMode="gray">
            <a:xfrm>
              <a:off x="3328247" y="4573455"/>
              <a:ext cx="1515372" cy="911545"/>
            </a:xfrm>
            <a:prstGeom prst="rect">
              <a:avLst/>
            </a:prstGeom>
          </p:spPr>
        </p:pic>
        <p:pic>
          <p:nvPicPr>
            <p:cNvPr id="18" name="图片 17" descr="网络云4.png"/>
            <p:cNvPicPr>
              <a:picLocks noChangeAspect="1"/>
            </p:cNvPicPr>
            <p:nvPr/>
          </p:nvPicPr>
          <p:blipFill>
            <a:blip r:embed="rId3" cstate="print"/>
            <a:stretch>
              <a:fillRect/>
            </a:stretch>
          </p:blipFill>
          <p:spPr bwMode="gray">
            <a:xfrm>
              <a:off x="814480" y="2318017"/>
              <a:ext cx="1885773" cy="1047728"/>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55427" y="2592294"/>
              <a:ext cx="540000" cy="442800"/>
            </a:xfrm>
            <a:prstGeom prst="rect">
              <a:avLst/>
            </a:prstGeom>
          </p:spPr>
        </p:pic>
        <p:pic>
          <p:nvPicPr>
            <p:cNvPr id="33" name="图片 3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55427" y="4082004"/>
              <a:ext cx="540000" cy="442800"/>
            </a:xfrm>
            <a:prstGeom prst="rect">
              <a:avLst/>
            </a:prstGeom>
          </p:spPr>
        </p:pic>
        <p:pic>
          <p:nvPicPr>
            <p:cNvPr id="34" name="图片 33" descr="网络云1-蓝.png"/>
            <p:cNvPicPr>
              <a:picLocks noChangeAspect="1"/>
            </p:cNvPicPr>
            <p:nvPr/>
          </p:nvPicPr>
          <p:blipFill>
            <a:blip r:embed="rId6" cstate="print"/>
            <a:stretch>
              <a:fillRect/>
            </a:stretch>
          </p:blipFill>
          <p:spPr bwMode="gray">
            <a:xfrm>
              <a:off x="3530231" y="2515305"/>
              <a:ext cx="985271" cy="689205"/>
            </a:xfrm>
            <a:prstGeom prst="rect">
              <a:avLst/>
            </a:prstGeom>
          </p:spPr>
        </p:pic>
        <p:pic>
          <p:nvPicPr>
            <p:cNvPr id="35" name="图片 34" descr="网络云2-蓝.png"/>
            <p:cNvPicPr>
              <a:picLocks noChangeAspect="1"/>
            </p:cNvPicPr>
            <p:nvPr/>
          </p:nvPicPr>
          <p:blipFill>
            <a:blip r:embed="rId7" cstate="print"/>
            <a:stretch>
              <a:fillRect/>
            </a:stretch>
          </p:blipFill>
          <p:spPr bwMode="gray">
            <a:xfrm>
              <a:off x="3480122" y="3584138"/>
              <a:ext cx="985272" cy="572720"/>
            </a:xfrm>
            <a:prstGeom prst="rect">
              <a:avLst/>
            </a:prstGeom>
          </p:spPr>
        </p:pic>
        <p:pic>
          <p:nvPicPr>
            <p:cNvPr id="36"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3191533" y="4841583"/>
              <a:ext cx="530784" cy="442800"/>
            </a:xfrm>
            <a:prstGeom prst="rect">
              <a:avLst/>
            </a:prstGeom>
          </p:spPr>
        </p:pic>
        <p:pic>
          <p:nvPicPr>
            <p:cNvPr id="37"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4550926" y="4841583"/>
              <a:ext cx="530784" cy="442800"/>
            </a:xfrm>
            <a:prstGeom prst="rect">
              <a:avLst/>
            </a:prstGeom>
          </p:spPr>
        </p:pic>
        <p:cxnSp>
          <p:nvCxnSpPr>
            <p:cNvPr id="38" name="直接连接符 37"/>
            <p:cNvCxnSpPr>
              <a:stCxn id="32" idx="3"/>
              <a:endCxn id="34" idx="1"/>
            </p:cNvCxnSpPr>
            <p:nvPr/>
          </p:nvCxnSpPr>
          <p:spPr bwMode="gray">
            <a:xfrm>
              <a:off x="2495427" y="2813694"/>
              <a:ext cx="1034804" cy="46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3" idx="3"/>
              <a:endCxn id="34" idx="1"/>
            </p:cNvCxnSpPr>
            <p:nvPr/>
          </p:nvCxnSpPr>
          <p:spPr bwMode="gray">
            <a:xfrm flipV="1">
              <a:off x="2495427" y="2859908"/>
              <a:ext cx="1034804" cy="14434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35" idx="1"/>
            </p:cNvCxnSpPr>
            <p:nvPr/>
          </p:nvCxnSpPr>
          <p:spPr bwMode="gray">
            <a:xfrm flipV="1">
              <a:off x="2437162" y="3870498"/>
              <a:ext cx="1042960" cy="43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814325" y="2592294"/>
              <a:ext cx="540000" cy="442800"/>
            </a:xfrm>
            <a:prstGeom prst="rect">
              <a:avLst/>
            </a:prstGeom>
          </p:spPr>
        </p:pic>
        <p:cxnSp>
          <p:nvCxnSpPr>
            <p:cNvPr id="43" name="直接连接符 42"/>
            <p:cNvCxnSpPr>
              <a:stCxn id="34" idx="3"/>
              <a:endCxn id="42" idx="1"/>
            </p:cNvCxnSpPr>
            <p:nvPr/>
          </p:nvCxnSpPr>
          <p:spPr bwMode="gray">
            <a:xfrm flipV="1">
              <a:off x="4515502" y="2813694"/>
              <a:ext cx="1298823" cy="46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3"/>
              <a:endCxn id="42" idx="1"/>
            </p:cNvCxnSpPr>
            <p:nvPr/>
          </p:nvCxnSpPr>
          <p:spPr bwMode="gray">
            <a:xfrm flipV="1">
              <a:off x="4465394" y="2813694"/>
              <a:ext cx="1348931" cy="10568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5" idx="3"/>
              <a:endCxn id="59" idx="1"/>
            </p:cNvCxnSpPr>
            <p:nvPr/>
          </p:nvCxnSpPr>
          <p:spPr bwMode="gray">
            <a:xfrm>
              <a:off x="4465394" y="3870498"/>
              <a:ext cx="1327954" cy="496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4" idx="3"/>
              <a:endCxn id="59" idx="1"/>
            </p:cNvCxnSpPr>
            <p:nvPr/>
          </p:nvCxnSpPr>
          <p:spPr bwMode="gray">
            <a:xfrm>
              <a:off x="4515502" y="2859908"/>
              <a:ext cx="1277846" cy="15072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37" idx="3"/>
              <a:endCxn id="42" idx="1"/>
            </p:cNvCxnSpPr>
            <p:nvPr/>
          </p:nvCxnSpPr>
          <p:spPr bwMode="gray">
            <a:xfrm flipV="1">
              <a:off x="5081710" y="2813694"/>
              <a:ext cx="732615" cy="22492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7" idx="3"/>
              <a:endCxn id="54" idx="1"/>
            </p:cNvCxnSpPr>
            <p:nvPr/>
          </p:nvCxnSpPr>
          <p:spPr bwMode="gray">
            <a:xfrm>
              <a:off x="5081710" y="5062983"/>
              <a:ext cx="744563" cy="2367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24">
              <a:extLst>
                <a:ext uri="{FF2B5EF4-FFF2-40B4-BE49-F238E27FC236}">
                  <a16:creationId xmlns:a16="http://schemas.microsoft.com/office/drawing/2014/main" id="{1461791F-2E0E-4500-BCDD-2CE6AF2A414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032058" y="1151525"/>
              <a:ext cx="2455621" cy="452882"/>
            </a:xfrm>
            <a:prstGeom prst="rect">
              <a:avLst/>
            </a:prstGeom>
          </p:spPr>
        </p:pic>
        <p:cxnSp>
          <p:nvCxnSpPr>
            <p:cNvPr id="50" name="直接连接符 49"/>
            <p:cNvCxnSpPr>
              <a:stCxn id="49" idx="2"/>
              <a:endCxn id="32" idx="0"/>
            </p:cNvCxnSpPr>
            <p:nvPr/>
          </p:nvCxnSpPr>
          <p:spPr bwMode="gray">
            <a:xfrm flipH="1">
              <a:off x="2225427" y="1604407"/>
              <a:ext cx="2034442" cy="987887"/>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9" idx="2"/>
              <a:endCxn id="33" idx="0"/>
            </p:cNvCxnSpPr>
            <p:nvPr/>
          </p:nvCxnSpPr>
          <p:spPr bwMode="gray">
            <a:xfrm flipH="1">
              <a:off x="2225427" y="1604407"/>
              <a:ext cx="2034442" cy="2477597"/>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9" idx="2"/>
              <a:endCxn id="59" idx="0"/>
            </p:cNvCxnSpPr>
            <p:nvPr/>
          </p:nvCxnSpPr>
          <p:spPr bwMode="gray">
            <a:xfrm>
              <a:off x="4259869" y="1604407"/>
              <a:ext cx="1798871" cy="25413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9" idx="2"/>
              <a:endCxn id="42" idx="0"/>
            </p:cNvCxnSpPr>
            <p:nvPr/>
          </p:nvCxnSpPr>
          <p:spPr bwMode="gray">
            <a:xfrm>
              <a:off x="4259869" y="1604407"/>
              <a:ext cx="1824456" cy="987887"/>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4" name="图片 53"/>
            <p:cNvPicPr>
              <a:picLocks noChangeAspect="1"/>
            </p:cNvPicPr>
            <p:nvPr/>
          </p:nvPicPr>
          <p:blipFill>
            <a:blip r:embed="rId10"/>
            <a:stretch>
              <a:fillRect/>
            </a:stretch>
          </p:blipFill>
          <p:spPr bwMode="gray">
            <a:xfrm>
              <a:off x="5826274" y="5074444"/>
              <a:ext cx="540000" cy="450482"/>
            </a:xfrm>
            <a:prstGeom prst="rect">
              <a:avLst/>
            </a:prstGeom>
          </p:spPr>
        </p:pic>
        <p:cxnSp>
          <p:nvCxnSpPr>
            <p:cNvPr id="55" name="直接连接符 54"/>
            <p:cNvCxnSpPr>
              <a:stCxn id="49" idx="2"/>
              <a:endCxn id="54" idx="1"/>
            </p:cNvCxnSpPr>
            <p:nvPr/>
          </p:nvCxnSpPr>
          <p:spPr bwMode="gray">
            <a:xfrm>
              <a:off x="4259869" y="1604407"/>
              <a:ext cx="1566405" cy="3695278"/>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6" name="图片 55"/>
            <p:cNvPicPr>
              <a:picLocks noChangeAspect="1"/>
            </p:cNvPicPr>
            <p:nvPr/>
          </p:nvPicPr>
          <p:blipFill>
            <a:blip r:embed="rId4"/>
            <a:stretch>
              <a:fillRect/>
            </a:stretch>
          </p:blipFill>
          <p:spPr bwMode="gray">
            <a:xfrm>
              <a:off x="814480" y="2615299"/>
              <a:ext cx="543913" cy="442800"/>
            </a:xfrm>
            <a:prstGeom prst="rect">
              <a:avLst/>
            </a:prstGeom>
          </p:spPr>
        </p:pic>
        <p:sp>
          <p:nvSpPr>
            <p:cNvPr id="57" name="文本框 56"/>
            <p:cNvSpPr txBox="1"/>
            <p:nvPr/>
          </p:nvSpPr>
          <p:spPr bwMode="gray">
            <a:xfrm>
              <a:off x="1244918" y="2587137"/>
              <a:ext cx="815360" cy="502978"/>
            </a:xfrm>
            <a:prstGeom prst="rect">
              <a:avLst/>
            </a:prstGeom>
            <a:noFill/>
          </p:spPr>
          <p:txBody>
            <a:bodyPr wrap="square" rtlCol="0">
              <a:spAutoFit/>
            </a:bodyPr>
            <a:lstStyle/>
            <a:p>
              <a:pPr algn="ctr" fontAlgn="ctr"/>
              <a:r>
                <a:rPr lang="en-US" sz="1100" dirty="0">
                  <a:latin typeface="Huawei Sans" panose="020C0503030203020204" pitchFamily="34" charset="0"/>
                </a:rPr>
                <a:t>Branch site</a:t>
              </a:r>
            </a:p>
          </p:txBody>
        </p:sp>
        <p:sp>
          <p:nvSpPr>
            <p:cNvPr id="58" name="文本框 57"/>
            <p:cNvSpPr txBox="1"/>
            <p:nvPr/>
          </p:nvSpPr>
          <p:spPr bwMode="gray">
            <a:xfrm>
              <a:off x="6209420" y="4142032"/>
              <a:ext cx="1200102" cy="502978"/>
            </a:xfrm>
            <a:prstGeom prst="rect">
              <a:avLst/>
            </a:prstGeom>
            <a:noFill/>
          </p:spPr>
          <p:txBody>
            <a:bodyPr wrap="square" rtlCol="0">
              <a:spAutoFit/>
            </a:bodyPr>
            <a:lstStyle/>
            <a:p>
              <a:pPr algn="ctr" fontAlgn="ctr"/>
              <a:r>
                <a:rPr lang="en-US" sz="1100" dirty="0">
                  <a:latin typeface="Huawei Sans" panose="020C0503030203020204" pitchFamily="34" charset="0"/>
                </a:rPr>
                <a:t>Legacy MPLS</a:t>
              </a:r>
            </a:p>
            <a:p>
              <a:pPr algn="ctr" fontAlgn="ctr"/>
              <a:r>
                <a:rPr lang="en-US" sz="1100" dirty="0">
                  <a:latin typeface="Huawei Sans" panose="020C0503030203020204" pitchFamily="34" charset="0"/>
                </a:rPr>
                <a:t>site</a:t>
              </a:r>
            </a:p>
          </p:txBody>
        </p:sp>
        <p:pic>
          <p:nvPicPr>
            <p:cNvPr id="59"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5793348" y="4145787"/>
              <a:ext cx="530784" cy="442800"/>
            </a:xfrm>
            <a:prstGeom prst="rect">
              <a:avLst/>
            </a:prstGeom>
          </p:spPr>
        </p:pic>
        <p:sp>
          <p:nvSpPr>
            <p:cNvPr id="60" name="文本框 59"/>
            <p:cNvSpPr txBox="1"/>
            <p:nvPr/>
          </p:nvSpPr>
          <p:spPr bwMode="gray">
            <a:xfrm>
              <a:off x="6332672" y="5074445"/>
              <a:ext cx="1056139" cy="502978"/>
            </a:xfrm>
            <a:prstGeom prst="rect">
              <a:avLst/>
            </a:prstGeom>
            <a:noFill/>
          </p:spPr>
          <p:txBody>
            <a:bodyPr wrap="square" rtlCol="0">
              <a:spAutoFit/>
            </a:bodyPr>
            <a:lstStyle/>
            <a:p>
              <a:pPr algn="ctr" fontAlgn="ctr"/>
              <a:r>
                <a:rPr lang="en-US" sz="1100" dirty="0">
                  <a:latin typeface="Huawei Sans" panose="020C0503030203020204" pitchFamily="34" charset="0"/>
                </a:rPr>
                <a:t>Public cloud site</a:t>
              </a:r>
            </a:p>
          </p:txBody>
        </p:sp>
        <p:cxnSp>
          <p:nvCxnSpPr>
            <p:cNvPr id="61" name="直接连接符 60"/>
            <p:cNvCxnSpPr>
              <a:stCxn id="34" idx="3"/>
              <a:endCxn id="54" idx="1"/>
            </p:cNvCxnSpPr>
            <p:nvPr/>
          </p:nvCxnSpPr>
          <p:spPr bwMode="gray">
            <a:xfrm>
              <a:off x="4515502" y="2859908"/>
              <a:ext cx="1310772" cy="24397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3519812" y="2667901"/>
              <a:ext cx="980374" cy="359271"/>
            </a:xfrm>
            <a:prstGeom prst="rect">
              <a:avLst/>
            </a:prstGeom>
            <a:noFill/>
          </p:spPr>
          <p:txBody>
            <a:bodyPr wrap="none" rtlCol="0">
              <a:spAutoFit/>
            </a:bodyPr>
            <a:lstStyle/>
            <a:p>
              <a:pPr algn="ctr" fontAlgn="ctr"/>
              <a:r>
                <a:rPr lang="en-US" sz="1400" dirty="0">
                  <a:solidFill>
                    <a:schemeClr val="bg1"/>
                  </a:solidFill>
                  <a:latin typeface="Huawei Sans" panose="020C0503030203020204" pitchFamily="34" charset="0"/>
                </a:rPr>
                <a:t>Internet</a:t>
              </a:r>
              <a:endParaRPr lang="en-US" altLang="zh-CN" sz="1400" dirty="0">
                <a:solidFill>
                  <a:schemeClr val="bg1"/>
                </a:solidFill>
                <a:latin typeface="Huawei Sans" panose="020C0503030203020204" pitchFamily="34" charset="0"/>
              </a:endParaRPr>
            </a:p>
          </p:txBody>
        </p:sp>
        <p:sp>
          <p:nvSpPr>
            <p:cNvPr id="63" name="文本框 62"/>
            <p:cNvSpPr txBox="1"/>
            <p:nvPr/>
          </p:nvSpPr>
          <p:spPr bwMode="gray">
            <a:xfrm>
              <a:off x="3592298" y="3705619"/>
              <a:ext cx="755674" cy="359271"/>
            </a:xfrm>
            <a:prstGeom prst="rect">
              <a:avLst/>
            </a:prstGeom>
            <a:noFill/>
          </p:spPr>
          <p:txBody>
            <a:bodyPr wrap="none" rtlCol="0">
              <a:spAutoFit/>
            </a:bodyPr>
            <a:lstStyle/>
            <a:p>
              <a:pPr algn="ctr" fontAlgn="ctr"/>
              <a:r>
                <a:rPr lang="en-US" sz="1400" dirty="0">
                  <a:solidFill>
                    <a:schemeClr val="bg1"/>
                  </a:solidFill>
                  <a:latin typeface="Huawei Sans" panose="020C0503030203020204" pitchFamily="34" charset="0"/>
                </a:rPr>
                <a:t>MPLS</a:t>
              </a:r>
              <a:endParaRPr lang="en-US" altLang="zh-CN" sz="1400" dirty="0">
                <a:solidFill>
                  <a:schemeClr val="bg1"/>
                </a:solidFill>
                <a:latin typeface="Huawei Sans" panose="020C0503030203020204" pitchFamily="34" charset="0"/>
              </a:endParaRPr>
            </a:p>
          </p:txBody>
        </p:sp>
        <p:sp>
          <p:nvSpPr>
            <p:cNvPr id="64" name="文本框 63"/>
            <p:cNvSpPr txBox="1"/>
            <p:nvPr/>
          </p:nvSpPr>
          <p:spPr bwMode="gray">
            <a:xfrm>
              <a:off x="3556310" y="4687919"/>
              <a:ext cx="1134842" cy="700577"/>
            </a:xfrm>
            <a:prstGeom prst="rect">
              <a:avLst/>
            </a:prstGeom>
            <a:noFill/>
          </p:spPr>
          <p:txBody>
            <a:bodyPr wrap="square" rtlCol="0">
              <a:spAutoFit/>
            </a:bodyPr>
            <a:lstStyle/>
            <a:p>
              <a:pPr algn="ctr" fontAlgn="ctr"/>
              <a:r>
                <a:rPr lang="en-US" sz="1100" dirty="0">
                  <a:latin typeface="Huawei Sans" panose="020C0503030203020204" pitchFamily="34" charset="0"/>
                </a:rPr>
                <a:t>POP/</a:t>
              </a:r>
            </a:p>
            <a:p>
              <a:pPr algn="ctr" fontAlgn="ctr"/>
              <a:r>
                <a:rPr lang="en-US" sz="1100" dirty="0">
                  <a:latin typeface="Huawei Sans" panose="020C0503030203020204" pitchFamily="34" charset="0"/>
                </a:rPr>
                <a:t>Backbone network</a:t>
              </a:r>
            </a:p>
          </p:txBody>
        </p:sp>
        <p:pic>
          <p:nvPicPr>
            <p:cNvPr id="65" name="图片 64" descr="internet-蓝.png"/>
            <p:cNvPicPr>
              <a:picLocks noChangeAspect="1"/>
            </p:cNvPicPr>
            <p:nvPr/>
          </p:nvPicPr>
          <p:blipFill>
            <a:blip r:embed="rId11" cstate="print"/>
            <a:stretch>
              <a:fillRect/>
            </a:stretch>
          </p:blipFill>
          <p:spPr bwMode="gray">
            <a:xfrm>
              <a:off x="2534248" y="4433150"/>
              <a:ext cx="804674" cy="408433"/>
            </a:xfrm>
            <a:prstGeom prst="rect">
              <a:avLst/>
            </a:prstGeom>
          </p:spPr>
        </p:pic>
        <p:pic>
          <p:nvPicPr>
            <p:cNvPr id="66" name="图片 65"/>
            <p:cNvPicPr>
              <a:picLocks noChangeAspect="1"/>
            </p:cNvPicPr>
            <p:nvPr/>
          </p:nvPicPr>
          <p:blipFill>
            <a:blip r:embed="rId4"/>
            <a:stretch>
              <a:fillRect/>
            </a:stretch>
          </p:blipFill>
          <p:spPr bwMode="gray">
            <a:xfrm>
              <a:off x="795527" y="4101534"/>
              <a:ext cx="543915" cy="442800"/>
            </a:xfrm>
            <a:prstGeom prst="rect">
              <a:avLst/>
            </a:prstGeom>
          </p:spPr>
        </p:pic>
        <p:sp>
          <p:nvSpPr>
            <p:cNvPr id="69" name="文本框 68"/>
            <p:cNvSpPr txBox="1"/>
            <p:nvPr/>
          </p:nvSpPr>
          <p:spPr bwMode="gray">
            <a:xfrm>
              <a:off x="1903113" y="2989577"/>
              <a:ext cx="504537" cy="305380"/>
            </a:xfrm>
            <a:prstGeom prst="rect">
              <a:avLst/>
            </a:prstGeom>
            <a:noFill/>
          </p:spPr>
          <p:txBody>
            <a:bodyPr wrap="none" rtlCol="0">
              <a:spAutoFit/>
            </a:bodyPr>
            <a:lstStyle/>
            <a:p>
              <a:pPr algn="ctr" fontAlgn="ctr"/>
              <a:r>
                <a:rPr lang="en-US" sz="1100" dirty="0">
                  <a:latin typeface="Huawei Sans" panose="020C0503030203020204" pitchFamily="34" charset="0"/>
                </a:rPr>
                <a:t>CPE</a:t>
              </a:r>
              <a:endParaRPr lang="en-US" altLang="zh-CN" sz="1100" dirty="0">
                <a:latin typeface="Huawei Sans" panose="020C0503030203020204" pitchFamily="34" charset="0"/>
              </a:endParaRPr>
            </a:p>
          </p:txBody>
        </p:sp>
        <p:sp>
          <p:nvSpPr>
            <p:cNvPr id="70" name="文本框 69"/>
            <p:cNvSpPr txBox="1"/>
            <p:nvPr/>
          </p:nvSpPr>
          <p:spPr bwMode="gray">
            <a:xfrm>
              <a:off x="1812178" y="4504051"/>
              <a:ext cx="504537" cy="305380"/>
            </a:xfrm>
            <a:prstGeom prst="rect">
              <a:avLst/>
            </a:prstGeom>
            <a:noFill/>
          </p:spPr>
          <p:txBody>
            <a:bodyPr wrap="none" rtlCol="0">
              <a:spAutoFit/>
            </a:bodyPr>
            <a:lstStyle/>
            <a:p>
              <a:pPr algn="ctr" fontAlgn="ctr"/>
              <a:r>
                <a:rPr lang="en-US" sz="1100" dirty="0">
                  <a:latin typeface="Huawei Sans" panose="020C0503030203020204" pitchFamily="34" charset="0"/>
                </a:rPr>
                <a:t>CPE</a:t>
              </a:r>
              <a:endParaRPr lang="en-US" altLang="zh-CN" sz="1100" dirty="0">
                <a:latin typeface="Huawei Sans" panose="020C0503030203020204" pitchFamily="34" charset="0"/>
              </a:endParaRPr>
            </a:p>
          </p:txBody>
        </p:sp>
        <p:sp>
          <p:nvSpPr>
            <p:cNvPr id="71" name="文本框 70"/>
            <p:cNvSpPr txBox="1"/>
            <p:nvPr/>
          </p:nvSpPr>
          <p:spPr bwMode="gray">
            <a:xfrm>
              <a:off x="5863846" y="2989577"/>
              <a:ext cx="504537" cy="305380"/>
            </a:xfrm>
            <a:prstGeom prst="rect">
              <a:avLst/>
            </a:prstGeom>
            <a:noFill/>
          </p:spPr>
          <p:txBody>
            <a:bodyPr wrap="none" rtlCol="0">
              <a:spAutoFit/>
            </a:bodyPr>
            <a:lstStyle/>
            <a:p>
              <a:pPr algn="ctr" fontAlgn="ctr"/>
              <a:r>
                <a:rPr lang="en-US" sz="1100" dirty="0">
                  <a:latin typeface="Huawei Sans" panose="020C0503030203020204" pitchFamily="34" charset="0"/>
                </a:rPr>
                <a:t>CPE</a:t>
              </a:r>
              <a:endParaRPr lang="en-US" altLang="zh-CN" sz="1100" dirty="0">
                <a:latin typeface="Huawei Sans" panose="020C0503030203020204" pitchFamily="34" charset="0"/>
              </a:endParaRPr>
            </a:p>
          </p:txBody>
        </p:sp>
        <p:sp>
          <p:nvSpPr>
            <p:cNvPr id="72" name="文本框 71"/>
            <p:cNvSpPr txBox="1"/>
            <p:nvPr/>
          </p:nvSpPr>
          <p:spPr bwMode="gray">
            <a:xfrm>
              <a:off x="5863845" y="4503819"/>
              <a:ext cx="544191" cy="305380"/>
            </a:xfrm>
            <a:prstGeom prst="rect">
              <a:avLst/>
            </a:prstGeom>
            <a:noFill/>
          </p:spPr>
          <p:txBody>
            <a:bodyPr wrap="none" rtlCol="0">
              <a:spAutoFit/>
            </a:bodyPr>
            <a:lstStyle/>
            <a:p>
              <a:pPr algn="ctr" fontAlgn="ctr"/>
              <a:r>
                <a:rPr lang="en-US" sz="1100" dirty="0">
                  <a:latin typeface="Huawei Sans" panose="020C0503030203020204" pitchFamily="34" charset="0"/>
                </a:rPr>
                <a:t>IWG</a:t>
              </a:r>
              <a:endParaRPr lang="en-US" altLang="zh-CN" sz="1100" dirty="0">
                <a:latin typeface="Huawei Sans" panose="020C0503030203020204" pitchFamily="34" charset="0"/>
              </a:endParaRPr>
            </a:p>
          </p:txBody>
        </p:sp>
        <p:sp>
          <p:nvSpPr>
            <p:cNvPr id="73" name="文本框 72"/>
            <p:cNvSpPr txBox="1"/>
            <p:nvPr/>
          </p:nvSpPr>
          <p:spPr bwMode="gray">
            <a:xfrm>
              <a:off x="5867623" y="5445733"/>
              <a:ext cx="585731" cy="305380"/>
            </a:xfrm>
            <a:prstGeom prst="rect">
              <a:avLst/>
            </a:prstGeom>
            <a:noFill/>
          </p:spPr>
          <p:txBody>
            <a:bodyPr wrap="none" rtlCol="0">
              <a:spAutoFit/>
            </a:bodyPr>
            <a:lstStyle/>
            <a:p>
              <a:pPr algn="ctr" fontAlgn="ctr"/>
              <a:r>
                <a:rPr lang="en-US" sz="1100" dirty="0" err="1">
                  <a:latin typeface="Huawei Sans" panose="020C0503030203020204" pitchFamily="34" charset="0"/>
                </a:rPr>
                <a:t>vCPE</a:t>
              </a:r>
              <a:endParaRPr lang="en-US" altLang="zh-CN" sz="1100" dirty="0">
                <a:latin typeface="Huawei Sans" panose="020C0503030203020204" pitchFamily="34" charset="0"/>
              </a:endParaRPr>
            </a:p>
          </p:txBody>
        </p:sp>
        <p:sp>
          <p:nvSpPr>
            <p:cNvPr id="74" name="文本框 73"/>
            <p:cNvSpPr txBox="1"/>
            <p:nvPr/>
          </p:nvSpPr>
          <p:spPr bwMode="gray">
            <a:xfrm>
              <a:off x="4589149" y="5199937"/>
              <a:ext cx="880296" cy="305380"/>
            </a:xfrm>
            <a:prstGeom prst="rect">
              <a:avLst/>
            </a:prstGeom>
            <a:noFill/>
          </p:spPr>
          <p:txBody>
            <a:bodyPr wrap="none" rtlCol="0">
              <a:spAutoFit/>
            </a:bodyPr>
            <a:lstStyle/>
            <a:p>
              <a:pPr algn="ctr" fontAlgn="ctr"/>
              <a:r>
                <a:rPr lang="en-US" sz="1100" dirty="0">
                  <a:latin typeface="Huawei Sans" panose="020C0503030203020204" pitchFamily="34" charset="0"/>
                </a:rPr>
                <a:t>Gateway</a:t>
              </a:r>
              <a:endParaRPr lang="en-US" altLang="zh-CN" sz="1100" dirty="0">
                <a:latin typeface="Huawei Sans" panose="020C0503030203020204" pitchFamily="34" charset="0"/>
              </a:endParaRPr>
            </a:p>
          </p:txBody>
        </p:sp>
        <p:sp>
          <p:nvSpPr>
            <p:cNvPr id="75" name="文本框 74"/>
            <p:cNvSpPr txBox="1"/>
            <p:nvPr/>
          </p:nvSpPr>
          <p:spPr bwMode="gray">
            <a:xfrm>
              <a:off x="2834293" y="5226165"/>
              <a:ext cx="880296" cy="305380"/>
            </a:xfrm>
            <a:prstGeom prst="rect">
              <a:avLst/>
            </a:prstGeom>
            <a:noFill/>
          </p:spPr>
          <p:txBody>
            <a:bodyPr wrap="none" rtlCol="0">
              <a:spAutoFit/>
            </a:bodyPr>
            <a:lstStyle/>
            <a:p>
              <a:pPr algn="ctr" fontAlgn="ctr"/>
              <a:r>
                <a:rPr lang="en-US" sz="1100" dirty="0">
                  <a:latin typeface="Huawei Sans" panose="020C0503030203020204" pitchFamily="34" charset="0"/>
                </a:rPr>
                <a:t>Gateway</a:t>
              </a:r>
              <a:endParaRPr lang="en-US" altLang="zh-CN" sz="1100" dirty="0">
                <a:latin typeface="Huawei Sans" panose="020C0503030203020204" pitchFamily="34" charset="0"/>
              </a:endParaRPr>
            </a:p>
          </p:txBody>
        </p:sp>
      </p:grpSp>
      <p:sp>
        <p:nvSpPr>
          <p:cNvPr id="79" name="五边形 78"/>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80" name="燕尾形 79"/>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81" name="燕尾形 80"/>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83" name="燕尾形 82"/>
          <p:cNvSpPr/>
          <p:nvPr/>
        </p:nvSpPr>
        <p:spPr bwMode="gray">
          <a:xfrm>
            <a:off x="8625180" y="58815"/>
            <a:ext cx="113307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Diagnosis</a:t>
            </a:r>
          </a:p>
        </p:txBody>
      </p:sp>
    </p:spTree>
    <p:extLst>
      <p:ext uri="{BB962C8B-B14F-4D97-AF65-F5344CB8AC3E}">
        <p14:creationId xmlns:p14="http://schemas.microsoft.com/office/powerpoint/2010/main" val="1761069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xfrm>
            <a:off x="1019174" y="1844675"/>
            <a:ext cx="10245726" cy="4082668"/>
          </a:xfrm>
          <a:prstGeom prst="rect">
            <a:avLst/>
          </a:prstGeom>
        </p:spPr>
        <p:txBody>
          <a:bodyPr/>
          <a:lstStyle/>
          <a:p>
            <a:pPr algn="l"/>
            <a:r>
              <a:rPr lang="en-US" sz="1600" dirty="0">
                <a:latin typeface="Huawei Sans" panose="020C0503030203020204" pitchFamily="34" charset="0"/>
              </a:rPr>
              <a:t>When maintaining an SD-WAN network, network engineers need to quickly locate and rectify faults. In traditional CLI-based O&amp;M mode, however, global traffic paths cannot be detected, and fault locating and rectification are time-consuming and inefficient and require high skills for network engineers. Therefore, CLI-based O&amp;M is not applicable to quickly deployed large-scale networks.</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iMaster NCE-WAN provides visualized monitoring on network topologies and services, helping O&amp;M personnel learn about the network running status and adjust the network accordingly. It also offers the alarm function to facilitate fault locating and rectification and the log function to facilitate fault source tracing.</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This course describes the monitoring, alarm, and log functions provided by iMaster NCE-WAN for intelligent O&amp;M from the perspective of tenants.</a:t>
            </a:r>
          </a:p>
        </p:txBody>
      </p:sp>
    </p:spTree>
    <p:extLst>
      <p:ext uri="{BB962C8B-B14F-4D97-AF65-F5344CB8AC3E}">
        <p14:creationId xmlns:p14="http://schemas.microsoft.com/office/powerpoint/2010/main" val="173549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Diagnosis: Ping and Trace</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1400" dirty="0">
                <a:latin typeface="Huawei Sans" panose="020C0503030203020204" pitchFamily="34" charset="0"/>
              </a:rPr>
              <a:t>Choose </a:t>
            </a:r>
            <a:r>
              <a:rPr lang="en-US" sz="1400" b="1" dirty="0">
                <a:latin typeface="Huawei Sans" panose="020C0503030203020204" pitchFamily="34" charset="0"/>
              </a:rPr>
              <a:t>Maintenance</a:t>
            </a:r>
            <a:r>
              <a:rPr lang="en-US" sz="1400" dirty="0">
                <a:latin typeface="Huawei Sans" panose="020C0503030203020204" pitchFamily="34" charset="0"/>
              </a:rPr>
              <a:t> &gt; </a:t>
            </a:r>
            <a:r>
              <a:rPr lang="en-US" sz="1400" b="1" dirty="0">
                <a:latin typeface="Huawei Sans" panose="020C0503030203020204" pitchFamily="34" charset="0"/>
              </a:rPr>
              <a:t>Diagnosis</a:t>
            </a:r>
            <a:r>
              <a:rPr lang="en-US" sz="1400" dirty="0">
                <a:latin typeface="Huawei Sans" panose="020C0503030203020204" pitchFamily="34" charset="0"/>
              </a:rPr>
              <a:t> &gt; </a:t>
            </a:r>
            <a:r>
              <a:rPr lang="en-US" sz="1400" b="1" dirty="0">
                <a:latin typeface="Huawei Sans" panose="020C0503030203020204" pitchFamily="34" charset="0"/>
              </a:rPr>
              <a:t>Ping</a:t>
            </a:r>
            <a:r>
              <a:rPr lang="en-US" sz="1400" dirty="0">
                <a:latin typeface="Huawei Sans" panose="020C0503030203020204" pitchFamily="34" charset="0"/>
              </a:rPr>
              <a:t> from the main menu. </a:t>
            </a:r>
          </a:p>
          <a:p>
            <a:pPr algn="l"/>
            <a:r>
              <a:rPr lang="en-US" sz="1400" dirty="0">
                <a:latin typeface="Huawei Sans" panose="020C0503030203020204" pitchFamily="34" charset="0"/>
              </a:rPr>
              <a:t>On the </a:t>
            </a:r>
            <a:r>
              <a:rPr lang="en-US" sz="1400" b="1" dirty="0">
                <a:latin typeface="Huawei Sans" panose="020C0503030203020204" pitchFamily="34" charset="0"/>
              </a:rPr>
              <a:t>Ping</a:t>
            </a:r>
            <a:r>
              <a:rPr lang="en-US" sz="1400" dirty="0">
                <a:latin typeface="Huawei Sans" panose="020C0503030203020204" pitchFamily="34" charset="0"/>
              </a:rPr>
              <a:t> page that is displayed, configure parameters for checking the network connectivity, including the source site, device, network type, link or virtual private network, source IP address, destination IP address/URL, packet size, and number of packets.</a:t>
            </a:r>
          </a:p>
          <a:p>
            <a:pPr algn="l"/>
            <a:r>
              <a:rPr lang="en-US" sz="1400" dirty="0">
                <a:latin typeface="Huawei Sans" panose="020C0503030203020204" pitchFamily="34" charset="0"/>
              </a:rPr>
              <a:t>Click </a:t>
            </a:r>
            <a:r>
              <a:rPr lang="en-US" sz="1400" b="1" dirty="0">
                <a:latin typeface="Huawei Sans" panose="020C0503030203020204" pitchFamily="34" charset="0"/>
              </a:rPr>
              <a:t>Start</a:t>
            </a:r>
            <a:r>
              <a:rPr lang="en-US" sz="1400" dirty="0">
                <a:latin typeface="Huawei Sans" panose="020C0503030203020204" pitchFamily="34" charset="0"/>
              </a:rPr>
              <a:t> to start the network connectivity check.</a:t>
            </a:r>
          </a:p>
          <a:p>
            <a:pPr algn="l"/>
            <a:endParaRPr lang="en-US" altLang="zh-CN" sz="1400" dirty="0">
              <a:latin typeface="Huawei Sans" panose="020C0503030203020204" pitchFamily="34" charset="0"/>
            </a:endParaRPr>
          </a:p>
        </p:txBody>
      </p:sp>
      <p:pic>
        <p:nvPicPr>
          <p:cNvPr id="5" name="图片 4"/>
          <p:cNvPicPr>
            <a:picLocks noChangeAspect="1"/>
          </p:cNvPicPr>
          <p:nvPr/>
        </p:nvPicPr>
        <p:blipFill>
          <a:blip r:embed="rId3"/>
          <a:stretch>
            <a:fillRect/>
          </a:stretch>
        </p:blipFill>
        <p:spPr bwMode="gray">
          <a:xfrm>
            <a:off x="850900" y="2574732"/>
            <a:ext cx="4297984" cy="3639494"/>
          </a:xfrm>
          <a:prstGeom prst="rect">
            <a:avLst/>
          </a:prstGeom>
          <a:ln w="12700">
            <a:solidFill>
              <a:schemeClr val="bg1">
                <a:lumMod val="85000"/>
              </a:schemeClr>
            </a:solidFill>
          </a:ln>
        </p:spPr>
      </p:pic>
      <p:sp>
        <p:nvSpPr>
          <p:cNvPr id="15" name="五边形 14"/>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16" name="燕尾形 15"/>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17" name="燕尾形 16"/>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8625180" y="58815"/>
            <a:ext cx="113307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Diagnosis</a:t>
            </a:r>
          </a:p>
        </p:txBody>
      </p:sp>
    </p:spTree>
    <p:extLst>
      <p:ext uri="{BB962C8B-B14F-4D97-AF65-F5344CB8AC3E}">
        <p14:creationId xmlns:p14="http://schemas.microsoft.com/office/powerpoint/2010/main" val="1102796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Diagnosis: AQM</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167753" cy="4875042"/>
          </a:xfrm>
        </p:spPr>
        <p:txBody>
          <a:bodyPr/>
          <a:lstStyle/>
          <a:p>
            <a:pPr algn="l"/>
            <a:r>
              <a:rPr lang="en-US" sz="1400" dirty="0">
                <a:latin typeface="Huawei Sans" panose="020C0503030203020204" pitchFamily="34" charset="0"/>
              </a:rPr>
              <a:t>Choose </a:t>
            </a:r>
            <a:r>
              <a:rPr lang="en-US" sz="1400" b="1" dirty="0">
                <a:latin typeface="Huawei Sans" panose="020C0503030203020204" pitchFamily="34" charset="0"/>
              </a:rPr>
              <a:t>Maintenance</a:t>
            </a:r>
            <a:r>
              <a:rPr lang="en-US" sz="1400" dirty="0">
                <a:latin typeface="Huawei Sans" panose="020C0503030203020204" pitchFamily="34" charset="0"/>
              </a:rPr>
              <a:t> &gt; </a:t>
            </a:r>
            <a:r>
              <a:rPr lang="en-US" sz="1400" b="1" dirty="0">
                <a:latin typeface="Huawei Sans" panose="020C0503030203020204" pitchFamily="34" charset="0"/>
              </a:rPr>
              <a:t>Diagnosis</a:t>
            </a:r>
            <a:r>
              <a:rPr lang="en-US" sz="1400" dirty="0">
                <a:latin typeface="Huawei Sans" panose="020C0503030203020204" pitchFamily="34" charset="0"/>
              </a:rPr>
              <a:t> &gt; </a:t>
            </a:r>
            <a:r>
              <a:rPr lang="en-US" sz="1400" b="1" dirty="0">
                <a:latin typeface="Huawei Sans" panose="020C0503030203020204" pitchFamily="34" charset="0"/>
              </a:rPr>
              <a:t>Application Quality Monitor</a:t>
            </a:r>
            <a:r>
              <a:rPr lang="en-US" sz="1400" dirty="0">
                <a:latin typeface="Huawei Sans" panose="020C0503030203020204" pitchFamily="34" charset="0"/>
              </a:rPr>
              <a:t> from the main menu. On the </a:t>
            </a:r>
            <a:r>
              <a:rPr lang="en-US" sz="1400" b="1" dirty="0">
                <a:latin typeface="Huawei Sans" panose="020C0503030203020204" pitchFamily="34" charset="0"/>
              </a:rPr>
              <a:t>Application Quality Monitor</a:t>
            </a:r>
            <a:r>
              <a:rPr lang="en-US" sz="1400" dirty="0">
                <a:latin typeface="Huawei Sans" panose="020C0503030203020204" pitchFamily="34" charset="0"/>
              </a:rPr>
              <a:t> </a:t>
            </a:r>
            <a:r>
              <a:rPr lang="en-US" sz="1400" dirty="0"/>
              <a:t>page that is displayed, </a:t>
            </a:r>
            <a:r>
              <a:rPr lang="en-US" sz="1400" dirty="0">
                <a:latin typeface="Huawei Sans" panose="020C0503030203020204" pitchFamily="34" charset="0"/>
              </a:rPr>
              <a:t>click </a:t>
            </a:r>
            <a:r>
              <a:rPr lang="en-US" sz="1400" b="1" dirty="0">
                <a:latin typeface="Huawei Sans" panose="020C0503030203020204" pitchFamily="34" charset="0"/>
              </a:rPr>
              <a:t>Create</a:t>
            </a:r>
            <a:r>
              <a:rPr lang="en-US" sz="1400" dirty="0">
                <a:latin typeface="Huawei Sans" panose="020C0503030203020204" pitchFamily="34" charset="0"/>
              </a:rPr>
              <a:t> to create an application traffic detection task.</a:t>
            </a:r>
          </a:p>
          <a:p>
            <a:pPr algn="l"/>
            <a:r>
              <a:rPr lang="en-US" sz="1400" dirty="0">
                <a:latin typeface="Huawei Sans" panose="020C0503030203020204" pitchFamily="34" charset="0"/>
              </a:rPr>
              <a:t>Set the task name, source site, and destination site, select the application to be diagnosed from the application list, and click       . Then, click </a:t>
            </a:r>
            <a:r>
              <a:rPr lang="en-US" sz="1400" b="1" dirty="0">
                <a:latin typeface="Huawei Sans" panose="020C0503030203020204" pitchFamily="34" charset="0"/>
              </a:rPr>
              <a:t>OK</a:t>
            </a:r>
            <a:r>
              <a:rPr lang="en-US" sz="1400" dirty="0">
                <a:latin typeface="Huawei Sans" panose="020C0503030203020204" pitchFamily="34" charset="0"/>
              </a:rPr>
              <a:t>. </a:t>
            </a:r>
            <a:r>
              <a:rPr lang="en-US" sz="1400" dirty="0"/>
              <a:t>The task starts automatically.</a:t>
            </a:r>
            <a:endParaRPr lang="en-US" sz="1400" dirty="0">
              <a:latin typeface="Huawei Sans" panose="020C0503030203020204" pitchFamily="34" charset="0"/>
            </a:endParaRPr>
          </a:p>
          <a:p>
            <a:pPr algn="l"/>
            <a:r>
              <a:rPr lang="en-US" sz="1400" dirty="0"/>
              <a:t>To diagnose an application again, select the target diagnosis task and click </a:t>
            </a:r>
            <a:r>
              <a:rPr lang="en-US" sz="1400" b="1" dirty="0"/>
              <a:t>Start</a:t>
            </a:r>
            <a:r>
              <a:rPr lang="en-US" sz="1400" dirty="0"/>
              <a:t> to start diagnosis. After sufficient data is collected, click </a:t>
            </a:r>
            <a:r>
              <a:rPr lang="en-US" sz="1400" b="1" dirty="0"/>
              <a:t>Stop</a:t>
            </a:r>
            <a:r>
              <a:rPr lang="en-US" sz="1400" dirty="0"/>
              <a:t>.</a:t>
            </a:r>
            <a:endParaRPr lang="en-US" altLang="zh-CN" sz="1400" dirty="0"/>
          </a:p>
        </p:txBody>
      </p:sp>
      <p:pic>
        <p:nvPicPr>
          <p:cNvPr id="5" name="图片 4"/>
          <p:cNvPicPr>
            <a:picLocks noChangeAspect="1"/>
          </p:cNvPicPr>
          <p:nvPr/>
        </p:nvPicPr>
        <p:blipFill>
          <a:blip r:embed="rId3"/>
          <a:stretch>
            <a:fillRect/>
          </a:stretch>
        </p:blipFill>
        <p:spPr bwMode="gray">
          <a:xfrm>
            <a:off x="3026493" y="2878522"/>
            <a:ext cx="7083966" cy="3156985"/>
          </a:xfrm>
          <a:prstGeom prst="rect">
            <a:avLst/>
          </a:prstGeom>
          <a:ln w="12700">
            <a:solidFill>
              <a:schemeClr val="bg1">
                <a:lumMod val="85000"/>
              </a:schemeClr>
            </a:solidFill>
          </a:ln>
        </p:spPr>
      </p:pic>
      <p:pic>
        <p:nvPicPr>
          <p:cNvPr id="4" name="图片 3"/>
          <p:cNvPicPr>
            <a:picLocks noChangeAspect="1"/>
          </p:cNvPicPr>
          <p:nvPr/>
        </p:nvPicPr>
        <p:blipFill>
          <a:blip r:embed="rId4"/>
          <a:stretch>
            <a:fillRect/>
          </a:stretch>
        </p:blipFill>
        <p:spPr bwMode="gray">
          <a:xfrm>
            <a:off x="10982442" y="1817871"/>
            <a:ext cx="352000" cy="288000"/>
          </a:xfrm>
          <a:prstGeom prst="rect">
            <a:avLst/>
          </a:prstGeom>
        </p:spPr>
      </p:pic>
      <p:sp>
        <p:nvSpPr>
          <p:cNvPr id="16" name="五边形 15"/>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17" name="燕尾形 16"/>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18" name="燕尾形 17"/>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8625180" y="58815"/>
            <a:ext cx="113307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Diagnosis</a:t>
            </a:r>
          </a:p>
        </p:txBody>
      </p:sp>
    </p:spTree>
    <p:extLst>
      <p:ext uri="{BB962C8B-B14F-4D97-AF65-F5344CB8AC3E}">
        <p14:creationId xmlns:p14="http://schemas.microsoft.com/office/powerpoint/2010/main" val="1808331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Diagnosis: Fault Information Collection</a:t>
            </a:r>
          </a:p>
        </p:txBody>
      </p:sp>
      <p:sp>
        <p:nvSpPr>
          <p:cNvPr id="3" name="文本占位符 2"/>
          <p:cNvSpPr>
            <a:spLocks noGrp="1"/>
          </p:cNvSpPr>
          <p:nvPr>
            <p:ph type="body" sz="quarter" idx="10"/>
          </p:nvPr>
        </p:nvSpPr>
        <p:spPr bwMode="gray">
          <a:xfrm>
            <a:off x="455612" y="1052514"/>
            <a:ext cx="11167753" cy="4875042"/>
          </a:xfrm>
        </p:spPr>
        <p:txBody>
          <a:bodyPr/>
          <a:lstStyle/>
          <a:p>
            <a:pPr algn="l"/>
            <a:r>
              <a:rPr lang="en-US" sz="1400" dirty="0">
                <a:latin typeface="Huawei Sans" panose="020C0503030203020204" pitchFamily="34" charset="0"/>
              </a:rPr>
              <a:t>Choose </a:t>
            </a:r>
            <a:r>
              <a:rPr lang="en-US" sz="1400" b="1" dirty="0">
                <a:latin typeface="Huawei Sans" panose="020C0503030203020204" pitchFamily="34" charset="0"/>
              </a:rPr>
              <a:t>Maintenance</a:t>
            </a:r>
            <a:r>
              <a:rPr lang="en-US" sz="1400" dirty="0">
                <a:latin typeface="Huawei Sans" panose="020C0503030203020204" pitchFamily="34" charset="0"/>
              </a:rPr>
              <a:t> &gt; </a:t>
            </a:r>
            <a:r>
              <a:rPr lang="en-US" sz="1400" b="1" dirty="0">
                <a:latin typeface="Huawei Sans" panose="020C0503030203020204" pitchFamily="34" charset="0"/>
              </a:rPr>
              <a:t>Diagnosis</a:t>
            </a:r>
            <a:r>
              <a:rPr lang="en-US" sz="1400" dirty="0">
                <a:latin typeface="Huawei Sans" panose="020C0503030203020204" pitchFamily="34" charset="0"/>
              </a:rPr>
              <a:t> &gt; </a:t>
            </a:r>
            <a:r>
              <a:rPr lang="en-US" sz="1400" b="1" dirty="0">
                <a:latin typeface="Huawei Sans" panose="020C0503030203020204" pitchFamily="34" charset="0"/>
              </a:rPr>
              <a:t>Fault Collection</a:t>
            </a:r>
            <a:r>
              <a:rPr lang="en-US" sz="1400" dirty="0">
                <a:latin typeface="Huawei Sans" panose="020C0503030203020204" pitchFamily="34" charset="0"/>
              </a:rPr>
              <a:t> from the main menu. The </a:t>
            </a:r>
            <a:r>
              <a:rPr lang="en-US" sz="1400" b="1" dirty="0">
                <a:latin typeface="Huawei Sans" panose="020C0503030203020204" pitchFamily="34" charset="0"/>
              </a:rPr>
              <a:t>Fault Collection</a:t>
            </a:r>
            <a:r>
              <a:rPr lang="en-US" sz="1400" dirty="0">
                <a:latin typeface="Huawei Sans" panose="020C0503030203020204" pitchFamily="34" charset="0"/>
              </a:rPr>
              <a:t> page is displayed.</a:t>
            </a:r>
          </a:p>
          <a:p>
            <a:pPr algn="l"/>
            <a:r>
              <a:rPr lang="en-US" sz="1400" dirty="0">
                <a:latin typeface="Huawei Sans" panose="020C0503030203020204" pitchFamily="34" charset="0"/>
              </a:rPr>
              <a:t>Two methods are available for downloading fault diagnosis logs from iMaster NCE-WAN.</a:t>
            </a:r>
          </a:p>
          <a:p>
            <a:pPr marL="539750" lvl="1" indent="-222250"/>
            <a:r>
              <a:rPr lang="en-US" sz="1200" dirty="0">
                <a:latin typeface="Huawei Sans" panose="020C0503030203020204" pitchFamily="34" charset="0"/>
              </a:rPr>
              <a:t>To export </a:t>
            </a:r>
            <a:r>
              <a:rPr lang="en-US" sz="1200" dirty="0">
                <a:solidFill>
                  <a:srgbClr val="333333"/>
                </a:solidFill>
                <a:latin typeface="Huawei Sans" panose="020C0503030203020204" pitchFamily="34" charset="0"/>
                <a:ea typeface="Microsoft Yahei" panose="020B0503020204020204" pitchFamily="34" charset="-122"/>
              </a:rPr>
              <a:t>fault diagnosis logs of all devices in </a:t>
            </a:r>
            <a:r>
              <a:rPr lang="en-US" sz="1200" dirty="0">
                <a:latin typeface="Huawei Sans" panose="020C0503030203020204" pitchFamily="34" charset="0"/>
              </a:rPr>
              <a:t>a collection task, click      in the </a:t>
            </a:r>
            <a:r>
              <a:rPr lang="en-US" sz="1200" b="1" dirty="0">
                <a:latin typeface="Huawei Sans" panose="020C0503030203020204" pitchFamily="34" charset="0"/>
              </a:rPr>
              <a:t>Operation</a:t>
            </a:r>
            <a:r>
              <a:rPr lang="en-US" sz="1200" dirty="0">
                <a:latin typeface="Huawei Sans" panose="020C0503030203020204" pitchFamily="34" charset="0"/>
              </a:rPr>
              <a:t> column of the task.</a:t>
            </a:r>
          </a:p>
          <a:p>
            <a:pPr marL="539750" lvl="1" indent="-222250"/>
            <a:r>
              <a:rPr lang="en-US" sz="1200" dirty="0">
                <a:solidFill>
                  <a:srgbClr val="333333"/>
                </a:solidFill>
                <a:latin typeface="Huawei Sans" panose="020C0503030203020204" pitchFamily="34" charset="0"/>
                <a:ea typeface="Microsoft Yahei" panose="020B0503020204020204" pitchFamily="34" charset="-122"/>
              </a:rPr>
              <a:t>To export fault diagnosis logs of a single device, click    next to the device to display the fault information collection details. Then click      in the </a:t>
            </a:r>
            <a:r>
              <a:rPr lang="en-US" sz="1200" b="1" dirty="0">
                <a:solidFill>
                  <a:srgbClr val="333333"/>
                </a:solidFill>
                <a:latin typeface="Huawei Sans" panose="020C0503030203020204" pitchFamily="34" charset="0"/>
                <a:ea typeface="Microsoft Yahei" panose="020B0503020204020204" pitchFamily="34" charset="-122"/>
              </a:rPr>
              <a:t>Operation</a:t>
            </a:r>
            <a:r>
              <a:rPr lang="en-US" sz="1200" dirty="0">
                <a:solidFill>
                  <a:srgbClr val="333333"/>
                </a:solidFill>
                <a:latin typeface="Huawei Sans" panose="020C0503030203020204" pitchFamily="34" charset="0"/>
                <a:ea typeface="Microsoft Yahei" panose="020B0503020204020204" pitchFamily="34" charset="-122"/>
              </a:rPr>
              <a:t> column to export fault diagnosis logs.</a:t>
            </a:r>
            <a:r>
              <a:rPr lang="en-US" sz="800" dirty="0">
                <a:latin typeface="Huawei Sans" panose="020C0503030203020204" pitchFamily="34" charset="0"/>
              </a:rPr>
              <a:t> </a:t>
            </a:r>
            <a:endParaRPr lang="en-US" sz="1200" dirty="0">
              <a:latin typeface="Huawei Sans" panose="020C0503030203020204" pitchFamily="34" charset="0"/>
            </a:endParaRPr>
          </a:p>
          <a:p>
            <a:pPr lvl="1"/>
            <a:endParaRPr lang="en-US" altLang="zh-CN" sz="105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bwMode="gray">
          <a:xfrm>
            <a:off x="859231" y="2917798"/>
            <a:ext cx="8893363" cy="3220921"/>
          </a:xfrm>
          <a:prstGeom prst="rect">
            <a:avLst/>
          </a:prstGeom>
          <a:ln w="12700">
            <a:solidFill>
              <a:schemeClr val="bg1">
                <a:lumMod val="85000"/>
              </a:schemeClr>
            </a:solidFill>
          </a:ln>
        </p:spPr>
      </p:pic>
      <p:pic>
        <p:nvPicPr>
          <p:cNvPr id="7" name="图片 6"/>
          <p:cNvPicPr>
            <a:picLocks noChangeAspect="1"/>
          </p:cNvPicPr>
          <p:nvPr/>
        </p:nvPicPr>
        <p:blipFill>
          <a:blip r:embed="rId4"/>
          <a:stretch>
            <a:fillRect/>
          </a:stretch>
        </p:blipFill>
        <p:spPr bwMode="gray">
          <a:xfrm>
            <a:off x="5833278" y="1897007"/>
            <a:ext cx="252000" cy="252000"/>
          </a:xfrm>
          <a:prstGeom prst="rect">
            <a:avLst/>
          </a:prstGeom>
        </p:spPr>
      </p:pic>
      <p:pic>
        <p:nvPicPr>
          <p:cNvPr id="9" name="图片 8"/>
          <p:cNvPicPr>
            <a:picLocks noChangeAspect="1"/>
          </p:cNvPicPr>
          <p:nvPr/>
        </p:nvPicPr>
        <p:blipFill>
          <a:blip r:embed="rId5"/>
          <a:stretch>
            <a:fillRect/>
          </a:stretch>
        </p:blipFill>
        <p:spPr bwMode="gray">
          <a:xfrm>
            <a:off x="4764915" y="2312632"/>
            <a:ext cx="161925" cy="161925"/>
          </a:xfrm>
          <a:prstGeom prst="rect">
            <a:avLst/>
          </a:prstGeom>
        </p:spPr>
      </p:pic>
      <p:pic>
        <p:nvPicPr>
          <p:cNvPr id="21" name="图片 20"/>
          <p:cNvPicPr>
            <a:picLocks noChangeAspect="1"/>
          </p:cNvPicPr>
          <p:nvPr/>
        </p:nvPicPr>
        <p:blipFill>
          <a:blip r:embed="rId4"/>
          <a:stretch>
            <a:fillRect/>
          </a:stretch>
        </p:blipFill>
        <p:spPr bwMode="gray">
          <a:xfrm>
            <a:off x="10435732" y="2256062"/>
            <a:ext cx="252000" cy="252000"/>
          </a:xfrm>
          <a:prstGeom prst="rect">
            <a:avLst/>
          </a:prstGeom>
        </p:spPr>
      </p:pic>
      <p:sp>
        <p:nvSpPr>
          <p:cNvPr id="16" name="五边形 15"/>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17" name="燕尾形 16"/>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18" name="燕尾形 17"/>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8625180" y="58815"/>
            <a:ext cx="113307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Diagnosis</a:t>
            </a:r>
          </a:p>
        </p:txBody>
      </p:sp>
    </p:spTree>
    <p:extLst>
      <p:ext uri="{BB962C8B-B14F-4D97-AF65-F5344CB8AC3E}">
        <p14:creationId xmlns:p14="http://schemas.microsoft.com/office/powerpoint/2010/main" val="11089271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Log Management Overview</a:t>
            </a:r>
          </a:p>
        </p:txBody>
      </p:sp>
      <p:sp>
        <p:nvSpPr>
          <p:cNvPr id="3" name="文本占位符 2"/>
          <p:cNvSpPr>
            <a:spLocks noGrp="1"/>
          </p:cNvSpPr>
          <p:nvPr>
            <p:ph type="body" sz="quarter" idx="10"/>
          </p:nvPr>
        </p:nvSpPr>
        <p:spPr bwMode="gray">
          <a:xfrm>
            <a:off x="455612" y="1052514"/>
            <a:ext cx="10651942" cy="4875042"/>
          </a:xfrm>
        </p:spPr>
        <p:txBody>
          <a:bodyPr/>
          <a:lstStyle/>
          <a:p>
            <a:pPr algn="l"/>
            <a:r>
              <a:rPr lang="en-US" sz="1200" dirty="0">
                <a:latin typeface="Huawei Sans" panose="020C0503030203020204" pitchFamily="34" charset="0"/>
              </a:rPr>
              <a:t>When iMaster NCE-WAN is running, it can record system management operation logs and run logs, which facilitate audit and fault locating.</a:t>
            </a:r>
            <a:endParaRPr lang="en-US" altLang="zh-CN" sz="1200" dirty="0">
              <a:latin typeface="Huawei Sans" panose="020C0503030203020204" pitchFamily="34" charset="0"/>
            </a:endParaRPr>
          </a:p>
          <a:p>
            <a:pPr algn="l"/>
            <a:r>
              <a:rPr lang="en-US" sz="1200" dirty="0">
                <a:latin typeface="Huawei Sans" panose="020C0503030203020204" pitchFamily="34" charset="0"/>
              </a:rPr>
              <a:t>Tenant administrators can configure devices to report device logs to a third-party log server and view device logs on the log server, facilitating device management and maintenance.</a:t>
            </a:r>
          </a:p>
        </p:txBody>
      </p:sp>
      <p:sp>
        <p:nvSpPr>
          <p:cNvPr id="11" name="TextBox 105"/>
          <p:cNvSpPr txBox="1"/>
          <p:nvPr/>
        </p:nvSpPr>
        <p:spPr bwMode="gray">
          <a:xfrm>
            <a:off x="6132442" y="2875875"/>
            <a:ext cx="5625145" cy="34655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342900" indent="-342900" algn="l">
              <a:buSzPct val="100000"/>
              <a:buFont typeface="+mj-lt"/>
              <a:buAutoNum type="arabicPeriod"/>
            </a:pPr>
            <a:r>
              <a:rPr lang="en-US" sz="1200" dirty="0">
                <a:latin typeface="Huawei Sans" panose="020C0503030203020204" pitchFamily="34" charset="0"/>
              </a:rPr>
              <a:t>A tenant administrator configures log server parameters on a CPE through iMaster NCE-WAN.</a:t>
            </a:r>
            <a:endParaRPr lang="en-US" altLang="zh-CN" sz="1200" dirty="0">
              <a:latin typeface="Huawei Sans" panose="020C0503030203020204" pitchFamily="34" charset="0"/>
            </a:endParaRPr>
          </a:p>
          <a:p>
            <a:pPr marL="342900" indent="-342900" algn="l">
              <a:buSzPct val="100000"/>
              <a:buFont typeface="+mj-lt"/>
              <a:buAutoNum type="arabicPeriod"/>
            </a:pPr>
            <a:r>
              <a:rPr lang="en-US" sz="1200" dirty="0">
                <a:latin typeface="Huawei Sans" panose="020C0503030203020204" pitchFamily="34" charset="0"/>
              </a:rPr>
              <a:t>Logs generated by the CPE are reported through the syslog channel.</a:t>
            </a:r>
            <a:endParaRPr lang="en-US" altLang="zh-CN" sz="1200" dirty="0">
              <a:latin typeface="Huawei Sans" panose="020C0503030203020204" pitchFamily="34" charset="0"/>
            </a:endParaRPr>
          </a:p>
          <a:p>
            <a:pPr marL="342900" indent="-342900" algn="l">
              <a:buSzPct val="100000"/>
              <a:buFont typeface="+mj-lt"/>
              <a:buAutoNum type="arabicPeriod"/>
            </a:pPr>
            <a:r>
              <a:rPr lang="en-US" sz="1200" dirty="0">
                <a:latin typeface="Huawei Sans" panose="020C0503030203020204" pitchFamily="34" charset="0"/>
              </a:rPr>
              <a:t>The log server receives and displays log information.</a:t>
            </a:r>
            <a:endParaRPr lang="en-US" altLang="zh-CN" sz="1200" dirty="0">
              <a:latin typeface="Huawei Sans" panose="020C0503030203020204" pitchFamily="34" charset="0"/>
            </a:endParaRPr>
          </a:p>
          <a:p>
            <a:pPr marL="342900" indent="-342900" algn="l">
              <a:buSzPct val="100000"/>
              <a:buFont typeface="+mj-lt"/>
              <a:buAutoNum type="arabicPeriod"/>
            </a:pPr>
            <a:r>
              <a:rPr lang="en-US" sz="1200" dirty="0">
                <a:latin typeface="Huawei Sans" panose="020C0503030203020204" pitchFamily="34" charset="0"/>
              </a:rPr>
              <a:t>The tenant administrator queries the device logs saved on the log server.</a:t>
            </a:r>
            <a:endParaRPr lang="en-US" altLang="zh-CN" sz="1200" dirty="0">
              <a:latin typeface="Huawei Sans" panose="020C0503030203020204" pitchFamily="34" charset="0"/>
            </a:endParaRPr>
          </a:p>
          <a:p>
            <a:pPr marL="342900" indent="-342900" algn="l">
              <a:buSzPct val="100000"/>
              <a:buFont typeface="+mj-lt"/>
              <a:buAutoNum type="arabicPeriod"/>
            </a:pPr>
            <a:r>
              <a:rPr lang="en-US" sz="1200" dirty="0">
                <a:latin typeface="Huawei Sans" panose="020C0503030203020204" pitchFamily="34" charset="0"/>
              </a:rPr>
              <a:t>The tenant administrator queries logs on the iMaster NCE-WAN web UI.</a:t>
            </a:r>
            <a:endParaRPr lang="en-US" altLang="zh-CN" sz="1400" dirty="0">
              <a:latin typeface="Huawei Sans" panose="020C0503030203020204" pitchFamily="34" charset="0"/>
            </a:endParaRPr>
          </a:p>
        </p:txBody>
      </p:sp>
      <p:pic>
        <p:nvPicPr>
          <p:cNvPr id="20" name="图片 19" descr="网络云1-蓝.png"/>
          <p:cNvPicPr>
            <a:picLocks noChangeAspect="1"/>
          </p:cNvPicPr>
          <p:nvPr/>
        </p:nvPicPr>
        <p:blipFill>
          <a:blip r:embed="rId3" cstate="print"/>
          <a:stretch>
            <a:fillRect/>
          </a:stretch>
        </p:blipFill>
        <p:spPr bwMode="gray">
          <a:xfrm>
            <a:off x="1842001" y="4712485"/>
            <a:ext cx="985271" cy="689205"/>
          </a:xfrm>
          <a:prstGeom prst="rect">
            <a:avLst/>
          </a:prstGeom>
        </p:spPr>
      </p:pic>
      <p:sp>
        <p:nvSpPr>
          <p:cNvPr id="21" name="文本框 20"/>
          <p:cNvSpPr txBox="1"/>
          <p:nvPr/>
        </p:nvSpPr>
        <p:spPr bwMode="gray">
          <a:xfrm>
            <a:off x="2020315" y="4893199"/>
            <a:ext cx="641522" cy="307777"/>
          </a:xfrm>
          <a:prstGeom prst="rect">
            <a:avLst/>
          </a:prstGeom>
          <a:noFill/>
        </p:spPr>
        <p:txBody>
          <a:bodyPr wrap="none" rtlCol="0">
            <a:spAutoFit/>
          </a:bodyPr>
          <a:lstStyle/>
          <a:p>
            <a:pPr algn="ctr" fontAlgn="ctr"/>
            <a:r>
              <a:rPr lang="en-US" sz="1400" dirty="0">
                <a:solidFill>
                  <a:schemeClr val="bg1"/>
                </a:solidFill>
                <a:latin typeface="Huawei Sans" panose="020C0503030203020204" pitchFamily="34" charset="0"/>
              </a:rPr>
              <a:t>MPLS</a:t>
            </a:r>
            <a:endParaRPr lang="en-US" altLang="zh-CN" sz="1400" dirty="0">
              <a:solidFill>
                <a:schemeClr val="bg1"/>
              </a:solidFill>
              <a:latin typeface="Huawei Sans" panose="020C0503030203020204" pitchFamily="34" charset="0"/>
            </a:endParaRPr>
          </a:p>
        </p:txBody>
      </p:sp>
      <p:pic>
        <p:nvPicPr>
          <p:cNvPr id="22" name="图片 21" descr="网络云1-蓝.png"/>
          <p:cNvPicPr>
            <a:picLocks noChangeAspect="1"/>
          </p:cNvPicPr>
          <p:nvPr/>
        </p:nvPicPr>
        <p:blipFill>
          <a:blip r:embed="rId3" cstate="print"/>
          <a:stretch>
            <a:fillRect/>
          </a:stretch>
        </p:blipFill>
        <p:spPr bwMode="gray">
          <a:xfrm>
            <a:off x="3267586" y="4712485"/>
            <a:ext cx="985271" cy="689205"/>
          </a:xfrm>
          <a:prstGeom prst="rect">
            <a:avLst/>
          </a:prstGeom>
        </p:spPr>
      </p:pic>
      <p:sp>
        <p:nvSpPr>
          <p:cNvPr id="23" name="文本框 22"/>
          <p:cNvSpPr txBox="1"/>
          <p:nvPr/>
        </p:nvSpPr>
        <p:spPr bwMode="gray">
          <a:xfrm>
            <a:off x="3378524" y="4893199"/>
            <a:ext cx="832279" cy="307777"/>
          </a:xfrm>
          <a:prstGeom prst="rect">
            <a:avLst/>
          </a:prstGeom>
          <a:noFill/>
        </p:spPr>
        <p:txBody>
          <a:bodyPr wrap="none" rtlCol="0">
            <a:spAutoFit/>
          </a:bodyPr>
          <a:lstStyle/>
          <a:p>
            <a:pPr algn="ctr" fontAlgn="ctr"/>
            <a:r>
              <a:rPr lang="en-US" sz="1400" dirty="0">
                <a:solidFill>
                  <a:schemeClr val="bg1"/>
                </a:solidFill>
                <a:latin typeface="Huawei Sans" panose="020C0503030203020204" pitchFamily="34" charset="0"/>
              </a:rPr>
              <a:t>Internet</a:t>
            </a:r>
            <a:endParaRPr lang="en-US" altLang="zh-CN" sz="1400" dirty="0">
              <a:solidFill>
                <a:schemeClr val="bg1"/>
              </a:solidFill>
              <a:latin typeface="Huawei Sans" panose="020C0503030203020204" pitchFamily="34" charset="0"/>
            </a:endParaRPr>
          </a:p>
        </p:txBody>
      </p:sp>
      <p:sp>
        <p:nvSpPr>
          <p:cNvPr id="24" name="矩形 23"/>
          <p:cNvSpPr/>
          <p:nvPr/>
        </p:nvSpPr>
        <p:spPr bwMode="gray">
          <a:xfrm>
            <a:off x="1842000" y="5558823"/>
            <a:ext cx="2778125" cy="783411"/>
          </a:xfrm>
          <a:prstGeom prst="rect">
            <a:avLst/>
          </a:prstGeom>
          <a:noFill/>
          <a:ln w="19050" cap="flat" cmpd="sng">
            <a:solidFill>
              <a:srgbClr val="00B0F0"/>
            </a:solidFill>
          </a:ln>
        </p:spPr>
        <p:txBody>
          <a:bodyPr vert="horz" wrap="square" lIns="68580" tIns="34290" rIns="68580" bIns="34290" numCol="1" rtlCol="0" anchor="t" anchorCtr="0" compatLnSpc="1">
            <a:prstTxWarp prst="textNoShape">
              <a:avLst/>
            </a:prstTxWarp>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64636" y="5628591"/>
            <a:ext cx="540000" cy="442800"/>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04702" y="5628591"/>
            <a:ext cx="540000" cy="442800"/>
          </a:xfrm>
          <a:prstGeom prst="rect">
            <a:avLst/>
          </a:prstGeom>
        </p:spPr>
      </p:pic>
      <p:sp>
        <p:nvSpPr>
          <p:cNvPr id="29" name="文本框 28"/>
          <p:cNvSpPr txBox="1"/>
          <p:nvPr/>
        </p:nvSpPr>
        <p:spPr bwMode="gray">
          <a:xfrm>
            <a:off x="2108452" y="6092197"/>
            <a:ext cx="538930" cy="276999"/>
          </a:xfrm>
          <a:prstGeom prst="rect">
            <a:avLst/>
          </a:prstGeom>
          <a:noFill/>
        </p:spPr>
        <p:txBody>
          <a:bodyPr wrap="none" rtlCol="0">
            <a:spAutoFit/>
          </a:bodyPr>
          <a:lstStyle/>
          <a:p>
            <a:pPr fontAlgn="ctr"/>
            <a:r>
              <a:rPr lang="en-US" sz="1200" dirty="0">
                <a:latin typeface="Huawei Sans" panose="020C0503030203020204" pitchFamily="34" charset="0"/>
              </a:rPr>
              <a:t>CPE1</a:t>
            </a:r>
            <a:endParaRPr lang="en-US" altLang="zh-CN" sz="1200" dirty="0">
              <a:latin typeface="Huawei Sans" panose="020C0503030203020204" pitchFamily="34" charset="0"/>
            </a:endParaRPr>
          </a:p>
        </p:txBody>
      </p:sp>
      <p:sp>
        <p:nvSpPr>
          <p:cNvPr id="30" name="文本框 29"/>
          <p:cNvSpPr txBox="1"/>
          <p:nvPr/>
        </p:nvSpPr>
        <p:spPr bwMode="gray">
          <a:xfrm>
            <a:off x="3904702" y="6092197"/>
            <a:ext cx="538930" cy="276999"/>
          </a:xfrm>
          <a:prstGeom prst="rect">
            <a:avLst/>
          </a:prstGeom>
          <a:noFill/>
        </p:spPr>
        <p:txBody>
          <a:bodyPr wrap="none" rtlCol="0">
            <a:spAutoFit/>
          </a:bodyPr>
          <a:lstStyle/>
          <a:p>
            <a:pPr fontAlgn="ctr"/>
            <a:r>
              <a:rPr lang="en-US" sz="1200" dirty="0">
                <a:latin typeface="Huawei Sans" panose="020C0503030203020204" pitchFamily="34" charset="0"/>
              </a:rPr>
              <a:t>CPE2</a:t>
            </a:r>
            <a:endParaRPr lang="en-US" altLang="zh-CN" sz="1200" dirty="0">
              <a:latin typeface="Huawei Sans" panose="020C0503030203020204" pitchFamily="34" charset="0"/>
            </a:endParaRPr>
          </a:p>
        </p:txBody>
      </p:sp>
      <p:pic>
        <p:nvPicPr>
          <p:cNvPr id="31" name="图片 24">
            <a:extLst>
              <a:ext uri="{FF2B5EF4-FFF2-40B4-BE49-F238E27FC236}">
                <a16:creationId xmlns:a16="http://schemas.microsoft.com/office/drawing/2014/main" id="{1461791F-2E0E-4500-BCDD-2CE6AF2A41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433793" y="3063551"/>
            <a:ext cx="1723995" cy="317951"/>
          </a:xfrm>
          <a:prstGeom prst="rect">
            <a:avLst/>
          </a:prstGeom>
        </p:spPr>
      </p:pic>
      <p:sp>
        <p:nvSpPr>
          <p:cNvPr id="38" name="矩形 37"/>
          <p:cNvSpPr/>
          <p:nvPr/>
        </p:nvSpPr>
        <p:spPr bwMode="gray">
          <a:xfrm>
            <a:off x="1298394" y="2763230"/>
            <a:ext cx="4321893" cy="1276176"/>
          </a:xfrm>
          <a:prstGeom prst="rect">
            <a:avLst/>
          </a:prstGeom>
          <a:noFill/>
          <a:ln w="19050" cap="flat" cmpd="sng">
            <a:solidFill>
              <a:srgbClr val="00B0F0"/>
            </a:solidFill>
          </a:ln>
        </p:spPr>
        <p:txBody>
          <a:bodyPr vert="horz" wrap="square" lIns="68580" tIns="34290" rIns="68580" bIns="34290" numCol="1" rtlCol="0" anchor="t" anchorCtr="0" compatLnSpc="1">
            <a:prstTxWarp prst="textNoShape">
              <a:avLst/>
            </a:prstTxWarp>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a:stCxn id="31" idx="2"/>
            <a:endCxn id="27" idx="0"/>
          </p:cNvCxnSpPr>
          <p:nvPr/>
        </p:nvCxnSpPr>
        <p:spPr bwMode="gray">
          <a:xfrm>
            <a:off x="2295791" y="3381502"/>
            <a:ext cx="38845" cy="2247089"/>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2"/>
            <a:endCxn id="28" idx="0"/>
          </p:cNvCxnSpPr>
          <p:nvPr/>
        </p:nvCxnSpPr>
        <p:spPr bwMode="gray">
          <a:xfrm>
            <a:off x="2295791" y="3381502"/>
            <a:ext cx="1878911" cy="2247089"/>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9" name="Picture 680" descr="图片1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157788" y="2153129"/>
            <a:ext cx="856546" cy="623812"/>
          </a:xfrm>
          <a:prstGeom prst="rect">
            <a:avLst/>
          </a:prstGeom>
          <a:noFill/>
          <a:extLst>
            <a:ext uri="{909E8E84-426E-40DD-AFC4-6F175D3DCCD1}">
              <a14:hiddenFill xmlns:a14="http://schemas.microsoft.com/office/drawing/2010/main">
                <a:solidFill>
                  <a:srgbClr val="FFFFFF"/>
                </a:solidFill>
              </a14:hiddenFill>
            </a:ext>
          </a:extLst>
        </p:spPr>
      </p:pic>
      <p:pic>
        <p:nvPicPr>
          <p:cNvPr id="40" name="图片 39" descr="交换机.png"/>
          <p:cNvPicPr>
            <a:picLocks noChangeAspect="1"/>
          </p:cNvPicPr>
          <p:nvPr/>
        </p:nvPicPr>
        <p:blipFill>
          <a:blip r:embed="rId7" cstate="print"/>
          <a:stretch>
            <a:fillRect/>
          </a:stretch>
        </p:blipFill>
        <p:spPr bwMode="gray">
          <a:xfrm>
            <a:off x="4039702" y="3286715"/>
            <a:ext cx="540000" cy="441817"/>
          </a:xfrm>
          <a:prstGeom prst="rect">
            <a:avLst/>
          </a:prstGeom>
        </p:spPr>
      </p:pic>
      <p:cxnSp>
        <p:nvCxnSpPr>
          <p:cNvPr id="42" name="直接连接符 41"/>
          <p:cNvCxnSpPr>
            <a:endCxn id="27" idx="0"/>
          </p:cNvCxnSpPr>
          <p:nvPr/>
        </p:nvCxnSpPr>
        <p:spPr bwMode="gray">
          <a:xfrm flipH="1">
            <a:off x="2334636" y="3720983"/>
            <a:ext cx="1803853" cy="1907608"/>
          </a:xfrm>
          <a:prstGeom prst="line">
            <a:avLst/>
          </a:prstGeom>
          <a:ln>
            <a:solidFill>
              <a:srgbClr val="00B05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0" idx="2"/>
            <a:endCxn id="28" idx="0"/>
          </p:cNvCxnSpPr>
          <p:nvPr/>
        </p:nvCxnSpPr>
        <p:spPr bwMode="gray">
          <a:xfrm flipH="1">
            <a:off x="4174702" y="3728532"/>
            <a:ext cx="135000" cy="1900059"/>
          </a:xfrm>
          <a:prstGeom prst="line">
            <a:avLst/>
          </a:prstGeom>
          <a:ln>
            <a:solidFill>
              <a:srgbClr val="00B05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4555704" y="3412847"/>
            <a:ext cx="907621" cy="276999"/>
          </a:xfrm>
          <a:prstGeom prst="rect">
            <a:avLst/>
          </a:prstGeom>
          <a:noFill/>
        </p:spPr>
        <p:txBody>
          <a:bodyPr wrap="none" rtlCol="0">
            <a:spAutoFit/>
          </a:bodyPr>
          <a:lstStyle/>
          <a:p>
            <a:pPr fontAlgn="ctr"/>
            <a:r>
              <a:rPr lang="en-US" sz="1200" dirty="0">
                <a:latin typeface="Huawei Sans" panose="020C0503030203020204" pitchFamily="34" charset="0"/>
              </a:rPr>
              <a:t>Log server</a:t>
            </a:r>
          </a:p>
        </p:txBody>
      </p:sp>
      <p:cxnSp>
        <p:nvCxnSpPr>
          <p:cNvPr id="51" name="直接箭头连接符 50"/>
          <p:cNvCxnSpPr>
            <a:stCxn id="39" idx="1"/>
            <a:endCxn id="31" idx="0"/>
          </p:cNvCxnSpPr>
          <p:nvPr/>
        </p:nvCxnSpPr>
        <p:spPr bwMode="gray">
          <a:xfrm flipH="1">
            <a:off x="2295791" y="2465035"/>
            <a:ext cx="861997" cy="5985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39" idx="1"/>
            <a:endCxn id="40" idx="0"/>
          </p:cNvCxnSpPr>
          <p:nvPr/>
        </p:nvCxnSpPr>
        <p:spPr bwMode="gray">
          <a:xfrm>
            <a:off x="3157788" y="2465035"/>
            <a:ext cx="1151914" cy="8216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Oval 4"/>
          <p:cNvSpPr>
            <a:spLocks noChangeAspect="1"/>
          </p:cNvSpPr>
          <p:nvPr/>
        </p:nvSpPr>
        <p:spPr bwMode="gray">
          <a:xfrm>
            <a:off x="814646" y="43248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07"/>
          <p:cNvSpPr txBox="1"/>
          <p:nvPr/>
        </p:nvSpPr>
        <p:spPr bwMode="gray">
          <a:xfrm>
            <a:off x="1066646" y="4148864"/>
            <a:ext cx="1306242" cy="646331"/>
          </a:xfrm>
          <a:prstGeom prst="rect">
            <a:avLst/>
          </a:prstGeom>
          <a:noFill/>
          <a:ln>
            <a:noFill/>
          </a:ln>
        </p:spPr>
        <p:txBody>
          <a:bodyPr wrap="square" rtlCol="0" anchor="ctr">
            <a:spAutoFit/>
          </a:bodyPr>
          <a:lstStyle>
            <a:defPPr>
              <a:defRPr lang="en-US"/>
            </a:defPPr>
            <a:lvl1pPr>
              <a:defRPr sz="1200">
                <a:latin typeface="Arial" panose="020F0502020204030204" pitchFamily="34" charset="0"/>
                <a:cs typeface="Arial" panose="020B0604020202020204" pitchFamily="34" charset="0"/>
              </a:defRPr>
            </a:lvl1pPr>
          </a:lstStyle>
          <a:p>
            <a:pPr fontAlgn="ctr"/>
            <a:r>
              <a:rPr lang="en-US" dirty="0">
                <a:latin typeface="Huawei Sans" panose="020C0503030203020204" pitchFamily="34" charset="0"/>
              </a:rPr>
              <a:t>Configure an IP address for the log server.</a:t>
            </a:r>
          </a:p>
        </p:txBody>
      </p:sp>
      <p:sp>
        <p:nvSpPr>
          <p:cNvPr id="59" name="Oval 4"/>
          <p:cNvSpPr>
            <a:spLocks noChangeAspect="1"/>
          </p:cNvSpPr>
          <p:nvPr/>
        </p:nvSpPr>
        <p:spPr bwMode="gray">
          <a:xfrm>
            <a:off x="4288224" y="480508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07"/>
          <p:cNvSpPr txBox="1"/>
          <p:nvPr/>
        </p:nvSpPr>
        <p:spPr bwMode="gray">
          <a:xfrm>
            <a:off x="4492627" y="4783574"/>
            <a:ext cx="1045608" cy="276999"/>
          </a:xfrm>
          <a:prstGeom prst="rect">
            <a:avLst/>
          </a:prstGeom>
          <a:noFill/>
          <a:ln>
            <a:noFill/>
          </a:ln>
        </p:spPr>
        <p:txBody>
          <a:bodyPr wrap="square" rtlCol="0" anchor="ctr">
            <a:spAutoFit/>
          </a:bodyPr>
          <a:lstStyle>
            <a:defPPr>
              <a:defRPr lang="en-US"/>
            </a:defPPr>
            <a:lvl1pPr>
              <a:defRPr sz="1200">
                <a:latin typeface="Arial" panose="020F0502020204030204" pitchFamily="34" charset="0"/>
                <a:cs typeface="Arial" panose="020B0604020202020204" pitchFamily="34" charset="0"/>
              </a:defRPr>
            </a:lvl1pPr>
          </a:lstStyle>
          <a:p>
            <a:pPr fontAlgn="ctr"/>
            <a:r>
              <a:rPr lang="en-US" dirty="0">
                <a:latin typeface="Huawei Sans" panose="020C0503030203020204" pitchFamily="34" charset="0"/>
              </a:rPr>
              <a:t>Report logs.</a:t>
            </a:r>
          </a:p>
        </p:txBody>
      </p:sp>
      <p:sp>
        <p:nvSpPr>
          <p:cNvPr id="63" name="Oval 4"/>
          <p:cNvSpPr>
            <a:spLocks noChangeAspect="1"/>
          </p:cNvSpPr>
          <p:nvPr/>
        </p:nvSpPr>
        <p:spPr bwMode="gray">
          <a:xfrm>
            <a:off x="4415854" y="374767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07"/>
          <p:cNvSpPr txBox="1"/>
          <p:nvPr/>
        </p:nvSpPr>
        <p:spPr bwMode="gray">
          <a:xfrm>
            <a:off x="4618039" y="3726155"/>
            <a:ext cx="1117986" cy="276999"/>
          </a:xfrm>
          <a:prstGeom prst="rect">
            <a:avLst/>
          </a:prstGeom>
          <a:noFill/>
          <a:ln>
            <a:noFill/>
          </a:ln>
        </p:spPr>
        <p:txBody>
          <a:bodyPr wrap="square" rtlCol="0" anchor="ctr">
            <a:spAutoFit/>
          </a:bodyPr>
          <a:lstStyle>
            <a:defPPr>
              <a:defRPr lang="en-US"/>
            </a:defPPr>
            <a:lvl1pPr>
              <a:defRPr sz="1200">
                <a:latin typeface="Arial" panose="020F0502020204030204" pitchFamily="34" charset="0"/>
                <a:cs typeface="Arial" panose="020B0604020202020204" pitchFamily="34" charset="0"/>
              </a:defRPr>
            </a:lvl1pPr>
          </a:lstStyle>
          <a:p>
            <a:pPr fontAlgn="ctr"/>
            <a:r>
              <a:rPr lang="en-US" dirty="0">
                <a:latin typeface="Huawei Sans" panose="020C0503030203020204" pitchFamily="34" charset="0"/>
              </a:rPr>
              <a:t>Process logs.</a:t>
            </a:r>
          </a:p>
        </p:txBody>
      </p:sp>
      <p:sp>
        <p:nvSpPr>
          <p:cNvPr id="65" name="Oval 4"/>
          <p:cNvSpPr>
            <a:spLocks noChangeAspect="1"/>
          </p:cNvSpPr>
          <p:nvPr/>
        </p:nvSpPr>
        <p:spPr bwMode="gray">
          <a:xfrm>
            <a:off x="4044151" y="281972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07"/>
          <p:cNvSpPr txBox="1"/>
          <p:nvPr/>
        </p:nvSpPr>
        <p:spPr bwMode="gray">
          <a:xfrm>
            <a:off x="4316863" y="2788909"/>
            <a:ext cx="1587887" cy="276999"/>
          </a:xfrm>
          <a:prstGeom prst="rect">
            <a:avLst/>
          </a:prstGeom>
          <a:noFill/>
          <a:ln>
            <a:noFill/>
          </a:ln>
        </p:spPr>
        <p:txBody>
          <a:bodyPr wrap="square" rtlCol="0" anchor="ctr">
            <a:spAutoFit/>
          </a:bodyPr>
          <a:lstStyle>
            <a:defPPr>
              <a:defRPr lang="en-US"/>
            </a:defPPr>
            <a:lvl1pPr>
              <a:defRPr sz="1200">
                <a:latin typeface="Arial" panose="020F0502020204030204" pitchFamily="34" charset="0"/>
                <a:cs typeface="Arial" panose="020B0604020202020204" pitchFamily="34" charset="0"/>
              </a:defRPr>
            </a:lvl1pPr>
          </a:lstStyle>
          <a:p>
            <a:pPr fontAlgn="ctr"/>
            <a:r>
              <a:rPr lang="en-US" dirty="0">
                <a:latin typeface="Huawei Sans" panose="020C0503030203020204" pitchFamily="34" charset="0"/>
              </a:rPr>
              <a:t>Query logs.</a:t>
            </a:r>
          </a:p>
        </p:txBody>
      </p:sp>
      <p:sp>
        <p:nvSpPr>
          <p:cNvPr id="67" name="Oval 4"/>
          <p:cNvSpPr>
            <a:spLocks noChangeAspect="1"/>
          </p:cNvSpPr>
          <p:nvPr/>
        </p:nvSpPr>
        <p:spPr bwMode="gray">
          <a:xfrm>
            <a:off x="1667290" y="228152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07"/>
          <p:cNvSpPr txBox="1"/>
          <p:nvPr/>
        </p:nvSpPr>
        <p:spPr bwMode="gray">
          <a:xfrm>
            <a:off x="1877384" y="2176452"/>
            <a:ext cx="1243711" cy="461665"/>
          </a:xfrm>
          <a:prstGeom prst="rect">
            <a:avLst/>
          </a:prstGeom>
          <a:noFill/>
          <a:ln>
            <a:noFill/>
          </a:ln>
        </p:spPr>
        <p:txBody>
          <a:bodyPr wrap="square" rtlCol="0" anchor="ctr">
            <a:spAutoFit/>
          </a:bodyPr>
          <a:lstStyle>
            <a:defPPr>
              <a:defRPr lang="en-US"/>
            </a:defPPr>
            <a:lvl1pPr>
              <a:defRPr sz="1200">
                <a:latin typeface="Arial" panose="020F0502020204030204" pitchFamily="34" charset="0"/>
                <a:cs typeface="Arial" panose="020B0604020202020204" pitchFamily="34" charset="0"/>
              </a:defRPr>
            </a:lvl1pPr>
          </a:lstStyle>
          <a:p>
            <a:pPr fontAlgn="ctr"/>
            <a:r>
              <a:rPr lang="en-US" dirty="0">
                <a:latin typeface="Huawei Sans" panose="020C0503030203020204" pitchFamily="34" charset="0"/>
              </a:rPr>
              <a:t>Query logs on the controller.</a:t>
            </a:r>
          </a:p>
        </p:txBody>
      </p:sp>
      <p:sp>
        <p:nvSpPr>
          <p:cNvPr id="48" name="五边形 47"/>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50" name="燕尾形 49"/>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53" name="燕尾形 52"/>
          <p:cNvSpPr/>
          <p:nvPr/>
        </p:nvSpPr>
        <p:spPr bwMode="gray">
          <a:xfrm>
            <a:off x="9642459" y="58815"/>
            <a:ext cx="93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Log</a:t>
            </a:r>
            <a:endParaRPr lang="en-US" altLang="zh-CN" sz="1200" b="1" dirty="0">
              <a:solidFill>
                <a:schemeClr val="bg1"/>
              </a:solidFill>
              <a:latin typeface="Huawei Sans" panose="020C0503030203020204" pitchFamily="34" charset="0"/>
              <a:sym typeface="Huawei Sans" panose="020C0503030203020204" pitchFamily="34" charset="0"/>
            </a:endParaRPr>
          </a:p>
        </p:txBody>
      </p:sp>
      <p:sp>
        <p:nvSpPr>
          <p:cNvPr id="54" name="燕尾形 53"/>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56" name="燕尾形 55"/>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3347556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normAutofit/>
          </a:bodyPr>
          <a:lstStyle/>
          <a:p>
            <a:pPr fontAlgn="ctr"/>
            <a:r>
              <a:rPr lang="en-US" dirty="0">
                <a:latin typeface="Huawei Sans" panose="020C0503030203020204" pitchFamily="34" charset="0"/>
              </a:rPr>
              <a:t>Log Types</a:t>
            </a:r>
          </a:p>
        </p:txBody>
      </p:sp>
      <p:graphicFrame>
        <p:nvGraphicFramePr>
          <p:cNvPr id="12" name="表格 11"/>
          <p:cNvGraphicFramePr>
            <a:graphicFrameLocks noGrp="1"/>
          </p:cNvGraphicFramePr>
          <p:nvPr>
            <p:extLst>
              <p:ext uri="{D42A27DB-BD31-4B8C-83A1-F6EECF244321}">
                <p14:modId xmlns:p14="http://schemas.microsoft.com/office/powerpoint/2010/main" val="2059438499"/>
              </p:ext>
            </p:extLst>
          </p:nvPr>
        </p:nvGraphicFramePr>
        <p:xfrm>
          <a:off x="731839" y="1208900"/>
          <a:ext cx="10728325" cy="2274480"/>
        </p:xfrm>
        <a:graphic>
          <a:graphicData uri="http://schemas.openxmlformats.org/drawingml/2006/table">
            <a:tbl>
              <a:tblPr/>
              <a:tblGrid>
                <a:gridCol w="1944686">
                  <a:extLst>
                    <a:ext uri="{9D8B030D-6E8A-4147-A177-3AD203B41FA5}">
                      <a16:colId xmlns:a16="http://schemas.microsoft.com/office/drawing/2014/main" val="20000"/>
                    </a:ext>
                  </a:extLst>
                </a:gridCol>
                <a:gridCol w="8783639">
                  <a:extLst>
                    <a:ext uri="{9D8B030D-6E8A-4147-A177-3AD203B41FA5}">
                      <a16:colId xmlns:a16="http://schemas.microsoft.com/office/drawing/2014/main" val="20001"/>
                    </a:ext>
                  </a:extLst>
                </a:gridCol>
              </a:tblGrid>
              <a:tr h="360000">
                <a:tc>
                  <a:txBody>
                    <a:bodyPr/>
                    <a:lstStyle/>
                    <a:p>
                      <a:pPr algn="ctr" fontAlgn="ctr">
                        <a:lnSpc>
                          <a:spcPct val="100000"/>
                        </a:lnSpc>
                        <a:spcBef>
                          <a:spcPts val="400"/>
                        </a:spcBef>
                        <a:spcAft>
                          <a:spcPts val="400"/>
                        </a:spcAft>
                      </a:pPr>
                      <a:r>
                        <a:rPr lang="en-US" sz="1200" b="1" dirty="0">
                          <a:latin typeface="Huawei Sans" panose="020C0503030203020204" pitchFamily="34" charset="0"/>
                        </a:rPr>
                        <a:t>Log 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fontAlgn="ctr">
                        <a:lnSpc>
                          <a:spcPct val="100000"/>
                        </a:lnSpc>
                        <a:spcBef>
                          <a:spcPts val="400"/>
                        </a:spcBef>
                        <a:spcAft>
                          <a:spcPts val="400"/>
                        </a:spcAft>
                      </a:pPr>
                      <a:r>
                        <a:rPr lang="en-US" sz="1200" b="1" dirty="0">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60000">
                <a:tc>
                  <a:txBody>
                    <a:bodyPr/>
                    <a:lstStyle/>
                    <a:p>
                      <a:pPr algn="ctr" fontAlgn="ctr">
                        <a:lnSpc>
                          <a:spcPct val="100000"/>
                        </a:lnSpc>
                        <a:spcBef>
                          <a:spcPts val="400"/>
                        </a:spcBef>
                        <a:spcAft>
                          <a:spcPts val="400"/>
                        </a:spcAft>
                      </a:pPr>
                      <a:r>
                        <a:rPr lang="en-US" sz="1200" dirty="0">
                          <a:latin typeface="Huawei Sans" panose="020C0503030203020204" pitchFamily="34" charset="0"/>
                        </a:rPr>
                        <a:t>Operation logs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Record all add, delete, and modify operations triggered by users or iMaster NCE-WAN to facilitate audit.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lnSpc>
                          <a:spcPct val="100000"/>
                        </a:lnSpc>
                        <a:spcBef>
                          <a:spcPts val="400"/>
                        </a:spcBef>
                        <a:spcAft>
                          <a:spcPts val="400"/>
                        </a:spcAft>
                      </a:pPr>
                      <a:r>
                        <a:rPr lang="en-US" sz="1200" dirty="0">
                          <a:latin typeface="Huawei Sans" panose="020C0503030203020204" pitchFamily="34" charset="0"/>
                        </a:rPr>
                        <a:t>Security logs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Record operations related to user accounts, such as login to and logout of iMaster NCE-WAN as well as password change, to facilitate audit.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0000">
                <a:tc>
                  <a:txBody>
                    <a:bodyPr/>
                    <a:lstStyle/>
                    <a:p>
                      <a:pPr algn="ctr" fontAlgn="ctr">
                        <a:lnSpc>
                          <a:spcPct val="100000"/>
                        </a:lnSpc>
                        <a:spcBef>
                          <a:spcPts val="400"/>
                        </a:spcBef>
                        <a:spcAft>
                          <a:spcPts val="400"/>
                        </a:spcAft>
                      </a:pPr>
                      <a:r>
                        <a:rPr lang="en-US" sz="1200" dirty="0">
                          <a:latin typeface="Huawei Sans" panose="020C0503030203020204" pitchFamily="34" charset="0"/>
                        </a:rPr>
                        <a:t>Device login and logout logs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Record device login and logout information to facilitate audit.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26742">
                <a:tc>
                  <a:txBody>
                    <a:bodyPr/>
                    <a:lstStyle/>
                    <a:p>
                      <a:pPr algn="ctr" fontAlgn="ctr">
                        <a:lnSpc>
                          <a:spcPct val="100000"/>
                        </a:lnSpc>
                        <a:spcBef>
                          <a:spcPts val="400"/>
                        </a:spcBef>
                        <a:spcAft>
                          <a:spcPts val="400"/>
                        </a:spcAft>
                      </a:pPr>
                      <a:r>
                        <a:rPr lang="en-US" sz="1200" dirty="0">
                          <a:latin typeface="Huawei Sans" panose="020C0503030203020204" pitchFamily="34" charset="0"/>
                        </a:rPr>
                        <a:t>Device logs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Because the storage space of iMaster NCE-WAN is limited, device logs are not saved. Therefore, tenant administrators cannot view and audit historical logs of devices. To resolve this problem, they need to configure a third-party log server to which devices report logs,</a:t>
                      </a:r>
                      <a:r>
                        <a:rPr lang="en-US" sz="1200" baseline="0" dirty="0">
                          <a:latin typeface="Huawei Sans" panose="020C0503030203020204" pitchFamily="34" charset="0"/>
                        </a:rPr>
                        <a:t> and then can </a:t>
                      </a:r>
                      <a:r>
                        <a:rPr lang="en-US" sz="1200" dirty="0">
                          <a:latin typeface="Huawei Sans" panose="020C0503030203020204" pitchFamily="34" charset="0"/>
                        </a:rPr>
                        <a:t>log in to the log server to view the logs for device management and maintenance.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408987547"/>
              </p:ext>
            </p:extLst>
          </p:nvPr>
        </p:nvGraphicFramePr>
        <p:xfrm>
          <a:off x="731840" y="4322262"/>
          <a:ext cx="10728324" cy="1777331"/>
        </p:xfrm>
        <a:graphic>
          <a:graphicData uri="http://schemas.openxmlformats.org/drawingml/2006/table">
            <a:tbl>
              <a:tblPr/>
              <a:tblGrid>
                <a:gridCol w="1935160">
                  <a:extLst>
                    <a:ext uri="{9D8B030D-6E8A-4147-A177-3AD203B41FA5}">
                      <a16:colId xmlns:a16="http://schemas.microsoft.com/office/drawing/2014/main" val="20000"/>
                    </a:ext>
                  </a:extLst>
                </a:gridCol>
                <a:gridCol w="8793164">
                  <a:extLst>
                    <a:ext uri="{9D8B030D-6E8A-4147-A177-3AD203B41FA5}">
                      <a16:colId xmlns:a16="http://schemas.microsoft.com/office/drawing/2014/main" val="20001"/>
                    </a:ext>
                  </a:extLst>
                </a:gridCol>
              </a:tblGrid>
              <a:tr h="360000">
                <a:tc>
                  <a:txBody>
                    <a:bodyPr/>
                    <a:lstStyle/>
                    <a:p>
                      <a:pPr algn="ctr" fontAlgn="ctr">
                        <a:lnSpc>
                          <a:spcPct val="100000"/>
                        </a:lnSpc>
                        <a:spcBef>
                          <a:spcPts val="400"/>
                        </a:spcBef>
                        <a:spcAft>
                          <a:spcPts val="400"/>
                        </a:spcAft>
                      </a:pPr>
                      <a:r>
                        <a:rPr lang="en-US" sz="1200" b="1" dirty="0">
                          <a:latin typeface="Huawei Sans" panose="020C0503030203020204" pitchFamily="34" charset="0"/>
                        </a:rPr>
                        <a:t>Log Type</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lnSpc>
                          <a:spcPct val="100000"/>
                        </a:lnSpc>
                        <a:spcBef>
                          <a:spcPts val="400"/>
                        </a:spcBef>
                        <a:spcAft>
                          <a:spcPts val="400"/>
                        </a:spcAft>
                      </a:pPr>
                      <a:r>
                        <a:rPr lang="en-US" sz="1200" b="1" dirty="0">
                          <a:latin typeface="Huawei Sans" panose="020C0503030203020204" pitchFamily="34" charset="0"/>
                        </a:rPr>
                        <a:t>Description</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60000">
                <a:tc>
                  <a:txBody>
                    <a:bodyPr/>
                    <a:lstStyle/>
                    <a:p>
                      <a:pPr algn="ctr" fontAlgn="ctr">
                        <a:lnSpc>
                          <a:spcPct val="100000"/>
                        </a:lnSpc>
                        <a:spcBef>
                          <a:spcPts val="400"/>
                        </a:spcBef>
                        <a:spcAft>
                          <a:spcPts val="400"/>
                        </a:spcAft>
                      </a:pPr>
                      <a:r>
                        <a:rPr lang="en-US" sz="1200" dirty="0">
                          <a:latin typeface="Huawei Sans" panose="020C0503030203020204" pitchFamily="34" charset="0"/>
                        </a:rPr>
                        <a:t>Operation logs</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Record all add, delete, and modify operations triggered by users or iMaster NCE-WAN to facilitate audit.</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lnSpc>
                          <a:spcPct val="100000"/>
                        </a:lnSpc>
                        <a:spcBef>
                          <a:spcPts val="400"/>
                        </a:spcBef>
                        <a:spcAft>
                          <a:spcPts val="400"/>
                        </a:spcAft>
                      </a:pPr>
                      <a:r>
                        <a:rPr lang="en-US" sz="1200" dirty="0">
                          <a:latin typeface="Huawei Sans" panose="020C0503030203020204" pitchFamily="34" charset="0"/>
                        </a:rPr>
                        <a:t>Security logs</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Record operations related to user accounts, such as login to and logout of iMaster NCE-WAN as well as password change, to facilitate audit.</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00131">
                <a:tc>
                  <a:txBody>
                    <a:bodyPr/>
                    <a:lstStyle/>
                    <a:p>
                      <a:pPr algn="ctr" fontAlgn="ctr">
                        <a:lnSpc>
                          <a:spcPct val="100000"/>
                        </a:lnSpc>
                        <a:spcBef>
                          <a:spcPts val="400"/>
                        </a:spcBef>
                        <a:spcAft>
                          <a:spcPts val="400"/>
                        </a:spcAft>
                      </a:pPr>
                      <a:r>
                        <a:rPr lang="en-US" sz="1200" dirty="0">
                          <a:latin typeface="Huawei Sans" panose="020C0503030203020204" pitchFamily="34" charset="0"/>
                        </a:rPr>
                        <a:t>Run logs</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dirty="0">
                          <a:latin typeface="Huawei Sans" panose="020C0503030203020204" pitchFamily="34" charset="0"/>
                        </a:rPr>
                        <a:t>Record status information generated during the running of iMaster NCE-WAN and execution of tasks. Run logs can be used to diagnose iMaster NCE-WAN faults.</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7" name="文本框 16"/>
          <p:cNvSpPr txBox="1"/>
          <p:nvPr/>
        </p:nvSpPr>
        <p:spPr bwMode="gray">
          <a:xfrm>
            <a:off x="731841" y="3672495"/>
            <a:ext cx="1801091" cy="523220"/>
          </a:xfrm>
          <a:prstGeom prst="rect">
            <a:avLst/>
          </a:prstGeom>
          <a:solidFill>
            <a:srgbClr val="56C4D2"/>
          </a:solidFill>
        </p:spPr>
        <p:txBody>
          <a:bodyPr wrap="square" rtlCol="0">
            <a:spAutoFit/>
          </a:bodyPr>
          <a:lstStyle/>
          <a:p>
            <a:pPr algn="ctr" fontAlgn="ctr"/>
            <a:r>
              <a:rPr lang="en-US" sz="1400" dirty="0">
                <a:latin typeface="Huawei Sans" panose="020C0503030203020204" pitchFamily="34" charset="0"/>
              </a:rPr>
              <a:t>Tenant administrator</a:t>
            </a:r>
          </a:p>
        </p:txBody>
      </p:sp>
      <p:sp>
        <p:nvSpPr>
          <p:cNvPr id="18" name="文本框 17"/>
          <p:cNvSpPr txBox="1"/>
          <p:nvPr/>
        </p:nvSpPr>
        <p:spPr bwMode="gray">
          <a:xfrm>
            <a:off x="8201891" y="3652087"/>
            <a:ext cx="1801091" cy="523220"/>
          </a:xfrm>
          <a:prstGeom prst="rect">
            <a:avLst/>
          </a:prstGeom>
          <a:solidFill>
            <a:srgbClr val="56C4D2"/>
          </a:solidFill>
        </p:spPr>
        <p:txBody>
          <a:bodyPr wrap="square" rtlCol="0">
            <a:spAutoFit/>
          </a:bodyPr>
          <a:lstStyle>
            <a:defPPr>
              <a:defRPr lang="en-US"/>
            </a:defPPr>
            <a:lvl1pPr algn="ctr"/>
          </a:lstStyle>
          <a:p>
            <a:pPr fontAlgn="ctr"/>
            <a:r>
              <a:rPr lang="en-US" sz="1400" dirty="0">
                <a:latin typeface="Huawei Sans" panose="020C0503030203020204" pitchFamily="34" charset="0"/>
              </a:rPr>
              <a:t>System administrator</a:t>
            </a:r>
          </a:p>
        </p:txBody>
      </p:sp>
      <p:cxnSp>
        <p:nvCxnSpPr>
          <p:cNvPr id="19" name="肘形连接符 18"/>
          <p:cNvCxnSpPr>
            <a:stCxn id="17" idx="3"/>
          </p:cNvCxnSpPr>
          <p:nvPr/>
        </p:nvCxnSpPr>
        <p:spPr bwMode="gray">
          <a:xfrm flipV="1">
            <a:off x="2532932" y="3511955"/>
            <a:ext cx="146100" cy="422150"/>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8" idx="1"/>
          </p:cNvCxnSpPr>
          <p:nvPr/>
        </p:nvCxnSpPr>
        <p:spPr bwMode="gray">
          <a:xfrm rot="10800000" flipV="1">
            <a:off x="8026577" y="3913696"/>
            <a:ext cx="175315" cy="408565"/>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4" name="五边形 23"/>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25" name="燕尾形 24"/>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6" name="燕尾形 25"/>
          <p:cNvSpPr/>
          <p:nvPr/>
        </p:nvSpPr>
        <p:spPr bwMode="gray">
          <a:xfrm>
            <a:off x="9642459" y="58815"/>
            <a:ext cx="93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Log</a:t>
            </a:r>
            <a:endParaRPr lang="en-US" altLang="zh-CN" sz="1200" b="1" dirty="0">
              <a:solidFill>
                <a:schemeClr val="bg1"/>
              </a:solidFill>
              <a:latin typeface="Huawei Sans" panose="020C0503030203020204" pitchFamily="34" charset="0"/>
              <a:sym typeface="Huawei Sans" panose="020C0503030203020204" pitchFamily="34" charset="0"/>
            </a:endParaRPr>
          </a:p>
        </p:txBody>
      </p:sp>
      <p:sp>
        <p:nvSpPr>
          <p:cNvPr id="27" name="燕尾形 26"/>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37981759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Log: Operation Logs</a:t>
            </a:r>
          </a:p>
        </p:txBody>
      </p:sp>
      <p:sp>
        <p:nvSpPr>
          <p:cNvPr id="3" name="文本占位符 2"/>
          <p:cNvSpPr>
            <a:spLocks noGrp="1"/>
          </p:cNvSpPr>
          <p:nvPr>
            <p:ph type="body" sz="quarter" idx="10"/>
          </p:nvPr>
        </p:nvSpPr>
        <p:spPr bwMode="gray">
          <a:xfrm>
            <a:off x="455612" y="1052514"/>
            <a:ext cx="10517188" cy="4875042"/>
          </a:xfrm>
          <a:ln>
            <a:noFill/>
          </a:ln>
        </p:spPr>
        <p:txBody>
          <a:bodyPr/>
          <a:lstStyle/>
          <a:p>
            <a:pPr algn="l"/>
            <a:r>
              <a:rPr lang="en-US" sz="1600" dirty="0">
                <a:latin typeface="Huawei Sans" panose="020C0503030203020204" pitchFamily="34" charset="0"/>
              </a:rPr>
              <a:t>On the </a:t>
            </a:r>
            <a:r>
              <a:rPr lang="en-US" sz="1600" b="1" dirty="0">
                <a:latin typeface="Huawei Sans" panose="020C0503030203020204" pitchFamily="34" charset="0"/>
              </a:rPr>
              <a:t>Log</a:t>
            </a:r>
            <a:r>
              <a:rPr lang="en-US" sz="1600" dirty="0">
                <a:latin typeface="Huawei Sans" panose="020C0503030203020204" pitchFamily="34" charset="0"/>
              </a:rPr>
              <a:t> page, O&amp;M administrators can manage security logs, operation logs, device </a:t>
            </a:r>
            <a:r>
              <a:rPr lang="en-US" sz="1600" dirty="0"/>
              <a:t>login and logout</a:t>
            </a:r>
            <a:r>
              <a:rPr lang="en-US" altLang="zh-CN" sz="1600" dirty="0"/>
              <a:t> logs</a:t>
            </a:r>
            <a:r>
              <a:rPr lang="en-US" sz="1600" dirty="0">
                <a:latin typeface="Huawei Sans" panose="020C0503030203020204" pitchFamily="34" charset="0"/>
              </a:rPr>
              <a:t>, and device system logs.</a:t>
            </a:r>
          </a:p>
          <a:p>
            <a:pPr algn="l"/>
            <a:endParaRPr lang="en-US" altLang="zh-CN" sz="1600" dirty="0">
              <a:latin typeface="Huawei Sans" panose="020C0503030203020204" pitchFamily="34" charset="0"/>
            </a:endParaRPr>
          </a:p>
        </p:txBody>
      </p:sp>
      <p:sp>
        <p:nvSpPr>
          <p:cNvPr id="18" name="文本框 17"/>
          <p:cNvSpPr txBox="1"/>
          <p:nvPr/>
        </p:nvSpPr>
        <p:spPr bwMode="gray">
          <a:xfrm>
            <a:off x="5122803" y="5873726"/>
            <a:ext cx="1393399" cy="276999"/>
          </a:xfrm>
          <a:prstGeom prst="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en-US"/>
            </a:defPPr>
            <a:lvl1pPr algn="ctr" fontAlgn="ctr">
              <a:defRPr sz="1200" b="1" kern="0">
                <a:solidFill>
                  <a:schemeClr val="bg1"/>
                </a:solidFill>
                <a:latin typeface="Arial" panose="020C0503030203020204" pitchFamily="34" charset="0"/>
                <a:ea typeface="方正兰亭黑简体" panose="02000000000000000000" pitchFamily="2" charset="-122"/>
              </a:defRPr>
            </a:lvl1pPr>
          </a:lstStyle>
          <a:p>
            <a:r>
              <a:rPr lang="en-US" sz="1400" dirty="0">
                <a:latin typeface="Huawei Sans" panose="020C0503030203020204" pitchFamily="34" charset="0"/>
              </a:rPr>
              <a:t>Operation logs</a:t>
            </a:r>
          </a:p>
        </p:txBody>
      </p:sp>
      <p:pic>
        <p:nvPicPr>
          <p:cNvPr id="4" name="图片 3"/>
          <p:cNvPicPr>
            <a:picLocks noChangeAspect="1"/>
          </p:cNvPicPr>
          <p:nvPr/>
        </p:nvPicPr>
        <p:blipFill>
          <a:blip r:embed="rId3"/>
          <a:stretch>
            <a:fillRect/>
          </a:stretch>
        </p:blipFill>
        <p:spPr bwMode="gray">
          <a:xfrm>
            <a:off x="850900" y="1971060"/>
            <a:ext cx="9344025" cy="3819525"/>
          </a:xfrm>
          <a:prstGeom prst="rect">
            <a:avLst/>
          </a:prstGeom>
          <a:ln w="12700">
            <a:solidFill>
              <a:schemeClr val="bg1">
                <a:lumMod val="85000"/>
              </a:schemeClr>
            </a:solidFill>
          </a:ln>
        </p:spPr>
      </p:pic>
      <p:sp>
        <p:nvSpPr>
          <p:cNvPr id="13" name="五边形 12"/>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14" name="燕尾形 13"/>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15" name="燕尾形 14"/>
          <p:cNvSpPr/>
          <p:nvPr/>
        </p:nvSpPr>
        <p:spPr bwMode="gray">
          <a:xfrm>
            <a:off x="9642459" y="58815"/>
            <a:ext cx="936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Log</a:t>
            </a:r>
            <a:endParaRPr lang="en-US" altLang="zh-CN" sz="1200" b="1" dirty="0">
              <a:solidFill>
                <a:schemeClr val="bg1"/>
              </a:solidFill>
              <a:latin typeface="Huawei Sans" panose="020C0503030203020204" pitchFamily="34" charset="0"/>
              <a:sym typeface="Huawei Sans" panose="020C0503030203020204" pitchFamily="34" charset="0"/>
            </a:endParaRPr>
          </a:p>
        </p:txBody>
      </p:sp>
      <p:sp>
        <p:nvSpPr>
          <p:cNvPr id="16" name="燕尾形 15"/>
          <p:cNvSpPr/>
          <p:nvPr/>
        </p:nvSpPr>
        <p:spPr bwMode="gray">
          <a:xfrm>
            <a:off x="10462661" y="58815"/>
            <a:ext cx="128642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Device Maintenance</a:t>
            </a:r>
            <a:endParaRPr lang="en-US" altLang="zh-CN" sz="1200" dirty="0">
              <a:latin typeface="Huawei Sans" panose="020C0503030203020204" pitchFamily="34" charset="0"/>
              <a:sym typeface="Huawei Sans" panose="020C0503030203020204" pitchFamily="34" charset="0"/>
            </a:endParaRPr>
          </a:p>
        </p:txBody>
      </p:sp>
      <p:sp>
        <p:nvSpPr>
          <p:cNvPr id="17" name="燕尾形 16"/>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30839831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Device Maintenance</a:t>
            </a:r>
          </a:p>
        </p:txBody>
      </p:sp>
      <p:sp>
        <p:nvSpPr>
          <p:cNvPr id="3" name="文本占位符 2"/>
          <p:cNvSpPr>
            <a:spLocks noGrp="1"/>
          </p:cNvSpPr>
          <p:nvPr>
            <p:ph type="body" sz="quarter" idx="10"/>
          </p:nvPr>
        </p:nvSpPr>
        <p:spPr bwMode="gray"/>
        <p:txBody>
          <a:bodyPr/>
          <a:lstStyle/>
          <a:p>
            <a:pPr algn="l"/>
            <a:r>
              <a:rPr lang="en-US" sz="1600" dirty="0"/>
              <a:t>iMaster NCE-WAN provides the device upgrade, device certificate management, SA upgrade, and device configuration backup functions on the</a:t>
            </a:r>
            <a:r>
              <a:rPr lang="en-US" sz="1600" dirty="0">
                <a:latin typeface="Huawei Sans" panose="020C0503030203020204" pitchFamily="34" charset="0"/>
              </a:rPr>
              <a:t> </a:t>
            </a:r>
            <a:r>
              <a:rPr lang="en-US" sz="1600" b="1" dirty="0">
                <a:latin typeface="Huawei Sans" panose="020C0503030203020204" pitchFamily="34" charset="0"/>
              </a:rPr>
              <a:t>Maintenance</a:t>
            </a:r>
            <a:r>
              <a:rPr lang="en-US" sz="1600" dirty="0">
                <a:latin typeface="Huawei Sans" panose="020C0503030203020204" pitchFamily="34" charset="0"/>
              </a:rPr>
              <a:t> &gt; </a:t>
            </a:r>
            <a:r>
              <a:rPr lang="en-US" sz="1600" b="1" dirty="0">
                <a:latin typeface="Huawei Sans" panose="020C0503030203020204" pitchFamily="34" charset="0"/>
              </a:rPr>
              <a:t>Device Maintenance</a:t>
            </a:r>
            <a:r>
              <a:rPr lang="en-US" sz="1600" dirty="0">
                <a:latin typeface="Huawei Sans" panose="020C0503030203020204" pitchFamily="34" charset="0"/>
              </a:rPr>
              <a:t> </a:t>
            </a:r>
            <a:r>
              <a:rPr lang="en-US" sz="1600" dirty="0"/>
              <a:t>page.</a:t>
            </a:r>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p:txBody>
      </p:sp>
      <p:sp>
        <p:nvSpPr>
          <p:cNvPr id="15" name="文本占位符 2"/>
          <p:cNvSpPr txBox="1">
            <a:spLocks/>
          </p:cNvSpPr>
          <p:nvPr/>
        </p:nvSpPr>
        <p:spPr bwMode="gray">
          <a:xfrm>
            <a:off x="455613" y="5237323"/>
            <a:ext cx="10728326" cy="6045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600" dirty="0">
                <a:latin typeface="Huawei Sans" panose="020C0503030203020204" pitchFamily="34" charset="0"/>
              </a:rPr>
              <a:t>iMaster NCE-WAN also provides multiple device management functions, such as remote device login, indicator blinking, and one-click device restart.</a:t>
            </a:r>
            <a:endParaRPr lang="en-US" altLang="zh-CN" sz="1600" dirty="0">
              <a:latin typeface="Huawei Sans" panose="020C0503030203020204" pitchFamily="34" charset="0"/>
            </a:endParaRPr>
          </a:p>
          <a:p>
            <a:endParaRPr lang="en-US" altLang="zh-CN" sz="1600" dirty="0">
              <a:latin typeface="Huawei Sans" panose="020C0503030203020204" pitchFamily="34" charset="0"/>
            </a:endParaRPr>
          </a:p>
          <a:p>
            <a:endParaRPr lang="en-US" altLang="zh-CN" sz="1600" dirty="0">
              <a:latin typeface="Huawei Sans" panose="020C0503030203020204" pitchFamily="34" charset="0"/>
            </a:endParaRPr>
          </a:p>
        </p:txBody>
      </p:sp>
      <p:sp>
        <p:nvSpPr>
          <p:cNvPr id="21" name="文本框 20"/>
          <p:cNvSpPr txBox="1"/>
          <p:nvPr/>
        </p:nvSpPr>
        <p:spPr bwMode="gray">
          <a:xfrm>
            <a:off x="5427995" y="4797389"/>
            <a:ext cx="1361126" cy="276999"/>
          </a:xfrm>
          <a:prstGeom prst="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en-US"/>
            </a:defPPr>
            <a:lvl1pPr algn="ctr" fontAlgn="ctr">
              <a:defRPr sz="1200" b="1" kern="0">
                <a:solidFill>
                  <a:schemeClr val="bg1"/>
                </a:solidFill>
                <a:latin typeface="Arial" panose="020C0503030203020204" pitchFamily="34" charset="0"/>
                <a:ea typeface="方正兰亭黑简体" panose="02000000000000000000" pitchFamily="2" charset="-122"/>
              </a:defRPr>
            </a:lvl1pPr>
          </a:lstStyle>
          <a:p>
            <a:r>
              <a:rPr lang="en-US" sz="1400" dirty="0">
                <a:latin typeface="Huawei Sans" panose="020C0503030203020204" pitchFamily="34" charset="0"/>
              </a:rPr>
              <a:t>SA upgrade</a:t>
            </a:r>
          </a:p>
        </p:txBody>
      </p:sp>
      <p:pic>
        <p:nvPicPr>
          <p:cNvPr id="4" name="图片 3"/>
          <p:cNvPicPr>
            <a:picLocks noChangeAspect="1"/>
          </p:cNvPicPr>
          <p:nvPr/>
        </p:nvPicPr>
        <p:blipFill>
          <a:blip r:embed="rId3"/>
          <a:stretch>
            <a:fillRect/>
          </a:stretch>
        </p:blipFill>
        <p:spPr bwMode="gray">
          <a:xfrm>
            <a:off x="850900" y="2021264"/>
            <a:ext cx="10065144" cy="2734907"/>
          </a:xfrm>
          <a:prstGeom prst="rect">
            <a:avLst/>
          </a:prstGeom>
          <a:ln w="12700">
            <a:solidFill>
              <a:schemeClr val="bg1">
                <a:lumMod val="85000"/>
              </a:schemeClr>
            </a:solidFill>
          </a:ln>
        </p:spPr>
      </p:pic>
      <p:sp>
        <p:nvSpPr>
          <p:cNvPr id="16" name="五边形 15"/>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17" name="燕尾形 16"/>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18" name="燕尾形 17"/>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10462661" y="58815"/>
            <a:ext cx="128642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Device Maintenance</a:t>
            </a:r>
            <a:endParaRPr lang="en-US" altLang="zh-CN" sz="1200" b="1" dirty="0">
              <a:solidFill>
                <a:schemeClr val="bg1"/>
              </a:solidFill>
              <a:latin typeface="Huawei Sans" panose="020C0503030203020204" pitchFamily="34" charset="0"/>
              <a:sym typeface="Huawei Sans" panose="020C0503030203020204" pitchFamily="34" charset="0"/>
            </a:endParaRPr>
          </a:p>
        </p:txBody>
      </p:sp>
      <p:sp>
        <p:nvSpPr>
          <p:cNvPr id="20" name="燕尾形 19"/>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2627511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bwMode="gray">
          <a:xfrm>
            <a:off x="735314" y="2639216"/>
            <a:ext cx="10537290" cy="3536675"/>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Device Maintenance: Remote Login to a Device</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056203" cy="4875042"/>
          </a:xfrm>
          <a:noFill/>
          <a:ln>
            <a:noFill/>
          </a:ln>
        </p:spPr>
        <p:txBody>
          <a:bodyPr/>
          <a:lstStyle/>
          <a:p>
            <a:pPr algn="l">
              <a:lnSpc>
                <a:spcPct val="100000"/>
              </a:lnSpc>
            </a:pPr>
            <a:r>
              <a:rPr lang="en-US" sz="1200" dirty="0"/>
              <a:t>Choose </a:t>
            </a:r>
            <a:r>
              <a:rPr lang="en-US" sz="1200" b="1" dirty="0"/>
              <a:t>Design</a:t>
            </a:r>
            <a:r>
              <a:rPr lang="en-US" sz="1200" dirty="0"/>
              <a:t> &gt; </a:t>
            </a:r>
            <a:r>
              <a:rPr lang="en-US" sz="1200" b="1" dirty="0"/>
              <a:t>Site Agile Design </a:t>
            </a:r>
            <a:r>
              <a:rPr lang="en-US" sz="1200" dirty="0"/>
              <a:t>&gt; </a:t>
            </a:r>
            <a:r>
              <a:rPr lang="en-US" sz="1200" b="1" dirty="0"/>
              <a:t>Devices Management </a:t>
            </a:r>
            <a:r>
              <a:rPr lang="en-US" sz="1200" dirty="0"/>
              <a:t>from the main menu.</a:t>
            </a:r>
          </a:p>
          <a:p>
            <a:pPr algn="l">
              <a:lnSpc>
                <a:spcPct val="100000"/>
              </a:lnSpc>
            </a:pPr>
            <a:r>
              <a:rPr lang="en-US" sz="1200" dirty="0"/>
              <a:t>Click the name of a device to access the device details page.</a:t>
            </a:r>
          </a:p>
          <a:p>
            <a:pPr algn="l">
              <a:lnSpc>
                <a:spcPct val="100000"/>
              </a:lnSpc>
            </a:pPr>
            <a:r>
              <a:rPr lang="en-US" sz="1200" dirty="0"/>
              <a:t>Click </a:t>
            </a:r>
            <a:r>
              <a:rPr lang="en-US" sz="1200" b="1" dirty="0"/>
              <a:t>Command Line</a:t>
            </a:r>
            <a:r>
              <a:rPr lang="en-US" sz="1200" dirty="0"/>
              <a:t> in the upper right corner to remotely log in to the device's CLI. Select the device administrator authentication mode.</a:t>
            </a:r>
          </a:p>
          <a:p>
            <a:pPr algn="l">
              <a:lnSpc>
                <a:spcPct val="100000"/>
              </a:lnSpc>
            </a:pPr>
            <a:r>
              <a:rPr lang="en-US" sz="1200" dirty="0"/>
              <a:t>Obtain the device's routing table and ARP table with the device entry query function provided by iMaster NCE-WAN.</a:t>
            </a:r>
          </a:p>
        </p:txBody>
      </p:sp>
      <p:pic>
        <p:nvPicPr>
          <p:cNvPr id="17" name="图片 16"/>
          <p:cNvPicPr>
            <a:picLocks noChangeAspect="1"/>
          </p:cNvPicPr>
          <p:nvPr/>
        </p:nvPicPr>
        <p:blipFill>
          <a:blip r:embed="rId4"/>
          <a:stretch>
            <a:fillRect/>
          </a:stretch>
        </p:blipFill>
        <p:spPr bwMode="gray">
          <a:xfrm>
            <a:off x="8573697" y="2177810"/>
            <a:ext cx="3049668" cy="793996"/>
          </a:xfrm>
          <a:prstGeom prst="rect">
            <a:avLst/>
          </a:prstGeom>
          <a:ln>
            <a:solidFill>
              <a:schemeClr val="bg1">
                <a:lumMod val="85000"/>
              </a:schemeClr>
            </a:solidFill>
          </a:ln>
        </p:spPr>
      </p:pic>
      <p:cxnSp>
        <p:nvCxnSpPr>
          <p:cNvPr id="19" name="直接连接符 18"/>
          <p:cNvCxnSpPr/>
          <p:nvPr/>
        </p:nvCxnSpPr>
        <p:spPr bwMode="gray">
          <a:xfrm flipH="1" flipV="1">
            <a:off x="8520783" y="3279938"/>
            <a:ext cx="32327" cy="19138"/>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8553111" y="3299076"/>
            <a:ext cx="1246500" cy="259374"/>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9" name="矩形 28"/>
          <p:cNvSpPr/>
          <p:nvPr/>
        </p:nvSpPr>
        <p:spPr bwMode="gray">
          <a:xfrm>
            <a:off x="7385429" y="3770354"/>
            <a:ext cx="748232" cy="244796"/>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 name="图片 9"/>
          <p:cNvPicPr>
            <a:picLocks noChangeAspect="1"/>
          </p:cNvPicPr>
          <p:nvPr/>
        </p:nvPicPr>
        <p:blipFill>
          <a:blip r:embed="rId5"/>
          <a:stretch>
            <a:fillRect/>
          </a:stretch>
        </p:blipFill>
        <p:spPr bwMode="gray">
          <a:xfrm>
            <a:off x="5684013" y="4269610"/>
            <a:ext cx="4693138" cy="1899990"/>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21" name="五边形 20"/>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22" name="燕尾形 21"/>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3" name="燕尾形 22"/>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10462661" y="58815"/>
            <a:ext cx="128642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Device Maintenance</a:t>
            </a:r>
            <a:endParaRPr lang="en-US" altLang="zh-CN" sz="1200" b="1" dirty="0">
              <a:solidFill>
                <a:schemeClr val="bg1"/>
              </a:solidFill>
              <a:latin typeface="Huawei Sans" panose="020C0503030203020204" pitchFamily="34" charset="0"/>
              <a:sym typeface="Huawei Sans" panose="020C0503030203020204" pitchFamily="34" charset="0"/>
            </a:endParaRPr>
          </a:p>
        </p:txBody>
      </p:sp>
      <p:sp>
        <p:nvSpPr>
          <p:cNvPr id="26" name="燕尾形 25"/>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cxnSp>
        <p:nvCxnSpPr>
          <p:cNvPr id="33" name="直接连接符 32"/>
          <p:cNvCxnSpPr/>
          <p:nvPr/>
        </p:nvCxnSpPr>
        <p:spPr bwMode="gray">
          <a:xfrm flipV="1">
            <a:off x="5639628" y="4015150"/>
            <a:ext cx="1860973" cy="254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8133661" y="4015150"/>
            <a:ext cx="2243490" cy="254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8553111" y="2918114"/>
            <a:ext cx="20586" cy="380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9799611" y="2971806"/>
            <a:ext cx="1712204" cy="30813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3925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810353" y="1076863"/>
            <a:ext cx="10591026" cy="4793352"/>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Device Maintenance: Web Management S</a:t>
            </a:r>
            <a:r>
              <a:rPr lang="en-US" altLang="zh-CN" dirty="0">
                <a:latin typeface="Huawei Sans" panose="020C0503030203020204" pitchFamily="34" charset="0"/>
              </a:rPr>
              <a:t>ystem</a:t>
            </a:r>
            <a:endParaRPr lang="en-US" dirty="0">
              <a:latin typeface="Huawei Sans" panose="020C0503030203020204" pitchFamily="34" charset="0"/>
            </a:endParaRPr>
          </a:p>
        </p:txBody>
      </p:sp>
      <p:cxnSp>
        <p:nvCxnSpPr>
          <p:cNvPr id="14" name="直接连接符 13"/>
          <p:cNvCxnSpPr>
            <a:stCxn id="16" idx="1"/>
          </p:cNvCxnSpPr>
          <p:nvPr/>
        </p:nvCxnSpPr>
        <p:spPr bwMode="gray">
          <a:xfrm flipH="1">
            <a:off x="6094584" y="2015593"/>
            <a:ext cx="3619653" cy="15280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6" idx="3"/>
          </p:cNvCxnSpPr>
          <p:nvPr/>
        </p:nvCxnSpPr>
        <p:spPr bwMode="gray">
          <a:xfrm>
            <a:off x="11222857" y="2015593"/>
            <a:ext cx="65235" cy="1654919"/>
          </a:xfrm>
          <a:prstGeom prst="line">
            <a:avLst/>
          </a:prstGeom>
        </p:spPr>
        <p:style>
          <a:lnRef idx="1">
            <a:schemeClr val="accent1"/>
          </a:lnRef>
          <a:fillRef idx="0">
            <a:schemeClr val="accent1"/>
          </a:fillRef>
          <a:effectRef idx="0">
            <a:schemeClr val="accent1"/>
          </a:effectRef>
          <a:fontRef idx="minor">
            <a:schemeClr val="tx1"/>
          </a:fontRef>
        </p:style>
      </p:cxnSp>
      <p:sp>
        <p:nvSpPr>
          <p:cNvPr id="16" name="矩形 15"/>
          <p:cNvSpPr/>
          <p:nvPr/>
        </p:nvSpPr>
        <p:spPr bwMode="gray">
          <a:xfrm>
            <a:off x="9714237" y="1894535"/>
            <a:ext cx="1508620" cy="242115"/>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7" name="图片 6"/>
          <p:cNvPicPr>
            <a:picLocks noChangeAspect="1"/>
          </p:cNvPicPr>
          <p:nvPr/>
        </p:nvPicPr>
        <p:blipFill>
          <a:blip r:embed="rId4"/>
          <a:stretch>
            <a:fillRect/>
          </a:stretch>
        </p:blipFill>
        <p:spPr bwMode="gray">
          <a:xfrm>
            <a:off x="6038230" y="3543668"/>
            <a:ext cx="5249862" cy="2501673"/>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3" name="五边形 12"/>
          <p:cNvSpPr/>
          <p:nvPr/>
        </p:nvSpPr>
        <p:spPr bwMode="gray">
          <a:xfrm>
            <a:off x="6563360" y="58815"/>
            <a:ext cx="937241"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Alarm</a:t>
            </a:r>
          </a:p>
        </p:txBody>
      </p:sp>
      <p:sp>
        <p:nvSpPr>
          <p:cNvPr id="22" name="燕尾形 21"/>
          <p:cNvSpPr/>
          <p:nvPr/>
        </p:nvSpPr>
        <p:spPr bwMode="gray">
          <a:xfrm>
            <a:off x="7384804" y="58815"/>
            <a:ext cx="135617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Configuration Result</a:t>
            </a:r>
          </a:p>
        </p:txBody>
      </p:sp>
      <p:sp>
        <p:nvSpPr>
          <p:cNvPr id="23" name="燕尾形 22"/>
          <p:cNvSpPr/>
          <p:nvPr/>
        </p:nvSpPr>
        <p:spPr bwMode="gray">
          <a:xfrm>
            <a:off x="9642459" y="58815"/>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Log</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10462661" y="58815"/>
            <a:ext cx="1286426"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Device Maintenance</a:t>
            </a:r>
            <a:endParaRPr lang="en-US" altLang="zh-CN" sz="1200" b="1" dirty="0">
              <a:solidFill>
                <a:schemeClr val="bg1"/>
              </a:solidFill>
              <a:latin typeface="Huawei Sans" panose="020C0503030203020204" pitchFamily="34" charset="0"/>
              <a:sym typeface="Huawei Sans" panose="020C0503030203020204" pitchFamily="34" charset="0"/>
            </a:endParaRPr>
          </a:p>
        </p:txBody>
      </p:sp>
      <p:sp>
        <p:nvSpPr>
          <p:cNvPr id="25" name="燕尾形 24"/>
          <p:cNvSpPr/>
          <p:nvPr/>
        </p:nvSpPr>
        <p:spPr bwMode="gray">
          <a:xfrm>
            <a:off x="8625180" y="58815"/>
            <a:ext cx="113307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Diagnosis</a:t>
            </a:r>
          </a:p>
        </p:txBody>
      </p:sp>
    </p:spTree>
    <p:extLst>
      <p:ext uri="{BB962C8B-B14F-4D97-AF65-F5344CB8AC3E}">
        <p14:creationId xmlns:p14="http://schemas.microsoft.com/office/powerpoint/2010/main" val="20970869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6" y="1816682"/>
            <a:ext cx="10153650" cy="4068812"/>
          </a:xfrm>
          <a:prstGeom prst="rect">
            <a:avLst/>
          </a:prstGeom>
        </p:spPr>
        <p:txBody>
          <a:bodyPr/>
          <a:lstStyle/>
          <a:p>
            <a:pPr marL="355600" indent="-355600" algn="l">
              <a:lnSpc>
                <a:spcPct val="120000"/>
              </a:lnSpc>
              <a:spcBef>
                <a:spcPts val="600"/>
              </a:spcBef>
              <a:spcAft>
                <a:spcPts val="0"/>
              </a:spcAft>
            </a:pPr>
            <a:r>
              <a:rPr lang="en-US" sz="1800" dirty="0">
                <a:latin typeface="Huawei Sans" panose="020C0503030203020204" pitchFamily="34" charset="0"/>
              </a:rPr>
              <a:t>(Single-answer question) Which protocol </a:t>
            </a:r>
            <a:r>
              <a:rPr lang="en-US" sz="1800" dirty="0"/>
              <a:t>does i</a:t>
            </a:r>
            <a:r>
              <a:rPr lang="en-US" sz="1800" dirty="0">
                <a:latin typeface="Huawei Sans" panose="020C0503030203020204" pitchFamily="34" charset="0"/>
              </a:rPr>
              <a:t>Master NCE-WAN use to deliver service configurations to devices?</a:t>
            </a:r>
            <a:endParaRPr lang="en-US" altLang="zh-CN" sz="1800" dirty="0">
              <a:latin typeface="Huawei Sans" panose="020C0503030203020204" pitchFamily="34" charset="0"/>
              <a:sym typeface="Huawei Sans" panose="020C0503030203020204" pitchFamily="34" charset="0"/>
            </a:endParaRPr>
          </a:p>
          <a:p>
            <a:pPr marL="625475" lvl="1" indent="-269875" algn="l">
              <a:lnSpc>
                <a:spcPct val="120000"/>
              </a:lnSpc>
              <a:spcBef>
                <a:spcPts val="600"/>
              </a:spcBef>
            </a:pPr>
            <a:r>
              <a:rPr lang="en-US" sz="1600" dirty="0">
                <a:latin typeface="Huawei Sans" panose="020C0503030203020204" pitchFamily="34" charset="0"/>
              </a:rPr>
              <a:t>NETCONF</a:t>
            </a:r>
          </a:p>
          <a:p>
            <a:pPr marL="625475" lvl="1" indent="-269875" algn="l">
              <a:lnSpc>
                <a:spcPct val="120000"/>
              </a:lnSpc>
              <a:spcBef>
                <a:spcPts val="600"/>
              </a:spcBef>
            </a:pPr>
            <a:r>
              <a:rPr lang="en-US" sz="1600" dirty="0">
                <a:latin typeface="Huawei Sans" panose="020C0503030203020204" pitchFamily="34" charset="0"/>
              </a:rPr>
              <a:t>Telemetry</a:t>
            </a:r>
          </a:p>
          <a:p>
            <a:pPr marL="625475" lvl="1" indent="-269875" algn="l">
              <a:lnSpc>
                <a:spcPct val="120000"/>
              </a:lnSpc>
              <a:spcBef>
                <a:spcPts val="600"/>
              </a:spcBef>
            </a:pPr>
            <a:r>
              <a:rPr lang="en-US" sz="1600" dirty="0">
                <a:latin typeface="Huawei Sans" panose="020C0503030203020204" pitchFamily="34" charset="0"/>
              </a:rPr>
              <a:t>Syslog</a:t>
            </a:r>
          </a:p>
          <a:p>
            <a:pPr marL="625475" lvl="1" indent="-269875" algn="l">
              <a:lnSpc>
                <a:spcPct val="120000"/>
              </a:lnSpc>
              <a:spcBef>
                <a:spcPts val="600"/>
              </a:spcBef>
            </a:pPr>
            <a:r>
              <a:rPr lang="en-US" sz="1600" dirty="0">
                <a:latin typeface="Huawei Sans" panose="020C0503030203020204" pitchFamily="34" charset="0"/>
              </a:rPr>
              <a:t>SSH</a:t>
            </a:r>
            <a:endParaRPr lang="en-US" altLang="zh-CN" sz="1600" dirty="0">
              <a:latin typeface="Huawei Sans" panose="020C0503030203020204" pitchFamily="34" charset="0"/>
              <a:sym typeface="Huawei Sans" panose="020C0503030203020204" pitchFamily="34" charset="0"/>
            </a:endParaRPr>
          </a:p>
          <a:p>
            <a:pPr marL="355600" indent="-355600" algn="l">
              <a:lnSpc>
                <a:spcPct val="120000"/>
              </a:lnSpc>
              <a:spcBef>
                <a:spcPts val="600"/>
              </a:spcBef>
              <a:spcAft>
                <a:spcPts val="0"/>
              </a:spcAft>
            </a:pPr>
            <a:r>
              <a:rPr lang="en-US" sz="1800" dirty="0">
                <a:latin typeface="Huawei Sans" panose="020C0503030203020204" pitchFamily="34" charset="0"/>
              </a:rPr>
              <a:t>(</a:t>
            </a:r>
            <a:r>
              <a:rPr lang="en-US" sz="1800" dirty="0"/>
              <a:t>Multi-answer question) </a:t>
            </a:r>
            <a:r>
              <a:rPr lang="en-US" sz="1800" dirty="0">
                <a:latin typeface="Huawei Sans" panose="020C0503030203020204" pitchFamily="34" charset="0"/>
              </a:rPr>
              <a:t>Which of the following device information can be viewed on the iMaster NCE-WAN web UI?</a:t>
            </a:r>
            <a:endParaRPr lang="en-US" altLang="zh-CN" sz="1800" dirty="0">
              <a:latin typeface="Huawei Sans" panose="020C0503030203020204" pitchFamily="34" charset="0"/>
              <a:sym typeface="Huawei Sans" panose="020C0503030203020204" pitchFamily="34" charset="0"/>
            </a:endParaRPr>
          </a:p>
          <a:p>
            <a:pPr marL="625475" lvl="1" indent="-269875" algn="l">
              <a:lnSpc>
                <a:spcPct val="120000"/>
              </a:lnSpc>
              <a:spcBef>
                <a:spcPts val="600"/>
              </a:spcBef>
            </a:pPr>
            <a:r>
              <a:rPr lang="en-US" sz="1600" dirty="0">
                <a:latin typeface="Huawei Sans" panose="020C0503030203020204" pitchFamily="34" charset="0"/>
              </a:rPr>
              <a:t>CPU usage</a:t>
            </a:r>
          </a:p>
          <a:p>
            <a:pPr marL="625475" lvl="1" indent="-269875" algn="l">
              <a:lnSpc>
                <a:spcPct val="120000"/>
              </a:lnSpc>
              <a:spcBef>
                <a:spcPts val="600"/>
              </a:spcBef>
            </a:pPr>
            <a:r>
              <a:rPr lang="en-US" sz="1600" dirty="0">
                <a:latin typeface="Huawei Sans" panose="020C0503030203020204" pitchFamily="34" charset="0"/>
              </a:rPr>
              <a:t>Memory usage</a:t>
            </a:r>
            <a:endParaRPr lang="en-US" altLang="zh-CN" sz="1600" dirty="0">
              <a:latin typeface="Huawei Sans" panose="020C0503030203020204" pitchFamily="34" charset="0"/>
              <a:sym typeface="Huawei Sans" panose="020C0503030203020204" pitchFamily="34" charset="0"/>
            </a:endParaRPr>
          </a:p>
          <a:p>
            <a:pPr marL="625475" lvl="1" indent="-269875" algn="l">
              <a:lnSpc>
                <a:spcPct val="120000"/>
              </a:lnSpc>
              <a:spcBef>
                <a:spcPts val="600"/>
              </a:spcBef>
            </a:pPr>
            <a:r>
              <a:rPr lang="en-US" sz="1600" dirty="0">
                <a:latin typeface="Huawei Sans" panose="020C0503030203020204" pitchFamily="34" charset="0"/>
              </a:rPr>
              <a:t>Hard disk usage</a:t>
            </a:r>
            <a:endParaRPr lang="en-US" altLang="zh-CN" sz="1600" dirty="0">
              <a:latin typeface="Huawei Sans" panose="020C0503030203020204" pitchFamily="34" charset="0"/>
              <a:sym typeface="Huawei Sans" panose="020C0503030203020204" pitchFamily="34" charset="0"/>
            </a:endParaRPr>
          </a:p>
          <a:p>
            <a:pPr marL="625475" lvl="1" indent="-269875" algn="l">
              <a:lnSpc>
                <a:spcPct val="120000"/>
              </a:lnSpc>
              <a:spcBef>
                <a:spcPts val="600"/>
              </a:spcBef>
            </a:pPr>
            <a:r>
              <a:rPr lang="en-US" sz="1600" dirty="0">
                <a:latin typeface="Huawei Sans" panose="020C0503030203020204" pitchFamily="34" charset="0"/>
              </a:rPr>
              <a:t>Temperature</a:t>
            </a:r>
            <a:endParaRPr lang="en-US" altLang="zh-CN" sz="1600" dirty="0">
              <a:latin typeface="Huawei Sans" panose="020C0503030203020204" pitchFamily="34" charset="0"/>
              <a:sym typeface="Huawei Sans" panose="020C0503030203020204" pitchFamily="34" charset="0"/>
            </a:endParaRPr>
          </a:p>
          <a:p>
            <a:pPr algn="l">
              <a:lnSpc>
                <a:spcPct val="120000"/>
              </a:lnSpc>
              <a:spcBef>
                <a:spcPts val="600"/>
              </a:spcBef>
              <a:spcAft>
                <a:spcPts val="0"/>
              </a:spcAft>
            </a:pPr>
            <a:endParaRPr lang="en-US" altLang="zh-CN" sz="1800" dirty="0">
              <a:latin typeface="Huawei Sans" panose="020C0503030203020204" pitchFamily="34" charset="0"/>
              <a:sym typeface="Huawei Sans" panose="020C0503030203020204" pitchFamily="34" charset="0"/>
            </a:endParaRPr>
          </a:p>
          <a:p>
            <a:pPr algn="l">
              <a:lnSpc>
                <a:spcPct val="120000"/>
              </a:lnSpc>
              <a:spcBef>
                <a:spcPts val="600"/>
              </a:spcBef>
              <a:spcAft>
                <a:spcPts val="0"/>
              </a:spcAft>
            </a:pPr>
            <a:endParaRPr lang="en-US" altLang="zh-CN"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50993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a:latin typeface="Huawei Sans" panose="020C0503030203020204" pitchFamily="34" charset="0"/>
              </a:rPr>
              <a:t>On completion of this course, you will be able to:</a:t>
            </a:r>
            <a:endParaRPr lang="en-US" altLang="zh-CN" dirty="0">
              <a:latin typeface="Huawei Sans" panose="020C0503030203020204" pitchFamily="34" charset="0"/>
              <a:sym typeface="Huawei Sans" panose="020C0503030203020204" pitchFamily="34" charset="0"/>
            </a:endParaRPr>
          </a:p>
          <a:p>
            <a:pPr marL="654050" lvl="1" indent="-336550"/>
            <a:r>
              <a:rPr lang="en-US" dirty="0">
                <a:latin typeface="Huawei Sans" panose="020C0503030203020204" pitchFamily="34" charset="0"/>
              </a:rPr>
              <a:t>Describe visualized monitoring functions provided by iMaster NCE-WAN.</a:t>
            </a:r>
          </a:p>
          <a:p>
            <a:pPr marL="654050" lvl="1" indent="-336550"/>
            <a:r>
              <a:rPr lang="en-US" dirty="0">
                <a:latin typeface="Huawei Sans" panose="020C0503030203020204" pitchFamily="34" charset="0"/>
              </a:rPr>
              <a:t>Describe fault diagnosis methods provided by </a:t>
            </a:r>
            <a:r>
              <a:rPr lang="en-US" dirty="0" err="1">
                <a:latin typeface="Huawei Sans" panose="020C0503030203020204" pitchFamily="34" charset="0"/>
              </a:rPr>
              <a:t>iMaster</a:t>
            </a:r>
            <a:r>
              <a:rPr lang="en-US" dirty="0">
                <a:latin typeface="Huawei Sans" panose="020C0503030203020204" pitchFamily="34" charset="0"/>
              </a:rPr>
              <a:t> NCE-WAN.</a:t>
            </a:r>
            <a:endParaRPr lang="en-US" altLang="zh-CN" dirty="0">
              <a:latin typeface="Huawei Sans" panose="020C0503030203020204" pitchFamily="34" charset="0"/>
            </a:endParaRPr>
          </a:p>
          <a:p>
            <a:pPr lvl="1"/>
            <a:endParaRPr lang="en-US" altLang="zh-CN" dirty="0">
              <a:latin typeface="Huawei Sans" panose="020C0503030203020204" pitchFamily="34" charset="0"/>
            </a:endParaRPr>
          </a:p>
        </p:txBody>
      </p:sp>
    </p:spTree>
    <p:extLst>
      <p:ext uri="{BB962C8B-B14F-4D97-AF65-F5344CB8AC3E}">
        <p14:creationId xmlns:p14="http://schemas.microsoft.com/office/powerpoint/2010/main" val="3284182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bwMode="gray">
          <a:prstGeom prst="rect">
            <a:avLst/>
          </a:prstGeom>
        </p:spPr>
        <p:txBody>
          <a:bodyPr/>
          <a:lstStyle/>
          <a:p>
            <a:pPr algn="l"/>
            <a:r>
              <a:rPr lang="en-US" sz="1600" dirty="0">
                <a:latin typeface="Huawei Sans" panose="020C0503030203020204" pitchFamily="34" charset="0"/>
              </a:rPr>
              <a:t>iMaster NCE-WAN provides multi-dimensional monitoring capabilities, including the dashboard, site monitoring, service (link and application) monitoring, and alarm monitoring. The monitoring data can be sorted, searched, and filtered by date.</a:t>
            </a:r>
          </a:p>
          <a:p>
            <a:pPr algn="l"/>
            <a:r>
              <a:rPr lang="en-US" sz="1600" dirty="0" err="1">
                <a:latin typeface="Huawei Sans" panose="020C0503030203020204" pitchFamily="34" charset="0"/>
              </a:rPr>
              <a:t>iMaster</a:t>
            </a:r>
            <a:r>
              <a:rPr lang="en-US" sz="1600" dirty="0">
                <a:latin typeface="Huawei Sans" panose="020C0503030203020204" pitchFamily="34" charset="0"/>
              </a:rPr>
              <a:t> NCE-WAN provides various O&amp;M tools, such as alarm management, diagnosis, log management, and device maintenance. With the alarm management function, users can learn about alarm information in real time, and rectify faults based on alarm details and handling suggestions to ensure normal service running. They can perform ping and trace operations to check network connectivity, and view operation logs, security logs, as well as device login and logout logs. In addition, they can upgrade the SA signature database or software versions of devices based on actual requirements, and log in to CPEs through SSH.</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These O&amp;M tools are used together to implement intelligent O&amp;M.</a:t>
            </a:r>
            <a:endParaRPr lang="en-US" altLang="zh-CN" sz="16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3915115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2450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Overview of Intelligent O&amp;M</a:t>
            </a:r>
          </a:p>
          <a:p>
            <a:r>
              <a:rPr lang="en-US" dirty="0">
                <a:solidFill>
                  <a:schemeClr val="bg1">
                    <a:lumMod val="50000"/>
                  </a:schemeClr>
                </a:solidFill>
                <a:latin typeface="Huawei Sans" panose="020C0503030203020204" pitchFamily="34" charset="0"/>
              </a:rPr>
              <a:t>Monitoring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Maintenance</a:t>
            </a:r>
            <a:endParaRPr lang="en-US" altLang="zh-CN" dirty="0">
              <a:solidFill>
                <a:schemeClr val="bg1">
                  <a:lumMod val="50000"/>
                </a:schemeClr>
              </a:solidFill>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41227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pPr fontAlgn="ctr"/>
            <a:r>
              <a:rPr lang="en-US" dirty="0">
                <a:latin typeface="Huawei Sans" panose="020C0503030203020204" pitchFamily="34" charset="0"/>
              </a:rPr>
              <a:t>Overall Intelligent O&amp;M Architecture of the SD-WAN Solution</a:t>
            </a:r>
          </a:p>
        </p:txBody>
      </p:sp>
      <p:grpSp>
        <p:nvGrpSpPr>
          <p:cNvPr id="3" name="组合 2"/>
          <p:cNvGrpSpPr/>
          <p:nvPr/>
        </p:nvGrpSpPr>
        <p:grpSpPr bwMode="gray">
          <a:xfrm>
            <a:off x="620350" y="1230852"/>
            <a:ext cx="10811728" cy="4935716"/>
            <a:chOff x="1158240" y="1295400"/>
            <a:chExt cx="9875520" cy="4905375"/>
          </a:xfrm>
        </p:grpSpPr>
        <p:sp>
          <p:nvSpPr>
            <p:cNvPr id="4" name="矩形 3"/>
            <p:cNvSpPr/>
            <p:nvPr/>
          </p:nvSpPr>
          <p:spPr bwMode="gray">
            <a:xfrm>
              <a:off x="1158240" y="1295400"/>
              <a:ext cx="9875520" cy="655320"/>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5" name="矩形 4"/>
            <p:cNvSpPr/>
            <p:nvPr/>
          </p:nvSpPr>
          <p:spPr bwMode="gray">
            <a:xfrm>
              <a:off x="1158240" y="2133599"/>
              <a:ext cx="9875520" cy="1566204"/>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7" name="矩形 6"/>
            <p:cNvSpPr/>
            <p:nvPr/>
          </p:nvSpPr>
          <p:spPr bwMode="gray">
            <a:xfrm>
              <a:off x="1158240" y="3943640"/>
              <a:ext cx="9875520" cy="533400"/>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8" name="文本框 7"/>
            <p:cNvSpPr txBox="1"/>
            <p:nvPr/>
          </p:nvSpPr>
          <p:spPr bwMode="gray">
            <a:xfrm>
              <a:off x="1158240" y="1432560"/>
              <a:ext cx="1317407" cy="523220"/>
            </a:xfrm>
            <a:prstGeom prst="rect">
              <a:avLst/>
            </a:prstGeom>
            <a:noFill/>
          </p:spPr>
          <p:txBody>
            <a:bodyPr wrap="square" rtlCol="0">
              <a:noAutofit/>
            </a:bodyPr>
            <a:lstStyle/>
            <a:p>
              <a:pPr fontAlgn="ctr"/>
              <a:r>
                <a:rPr lang="en-US" sz="1400" dirty="0">
                  <a:latin typeface="Huawei Sans" panose="020C0503030203020204" pitchFamily="34" charset="0"/>
                </a:rPr>
                <a:t>Northbound APIs</a:t>
              </a:r>
            </a:p>
          </p:txBody>
        </p:sp>
        <p:sp>
          <p:nvSpPr>
            <p:cNvPr id="10" name="文本框 9"/>
            <p:cNvSpPr txBox="1"/>
            <p:nvPr/>
          </p:nvSpPr>
          <p:spPr bwMode="gray">
            <a:xfrm>
              <a:off x="1158240" y="2502932"/>
              <a:ext cx="1275203" cy="523220"/>
            </a:xfrm>
            <a:prstGeom prst="rect">
              <a:avLst/>
            </a:prstGeom>
            <a:noFill/>
          </p:spPr>
          <p:txBody>
            <a:bodyPr wrap="square" rtlCol="0">
              <a:noAutofit/>
            </a:bodyPr>
            <a:lstStyle/>
            <a:p>
              <a:pPr fontAlgn="ctr"/>
              <a:r>
                <a:rPr lang="en-US" sz="1400" dirty="0">
                  <a:latin typeface="Huawei Sans" panose="020C0503030203020204" pitchFamily="34" charset="0"/>
                </a:rPr>
                <a:t>iMaster NCE-WAN</a:t>
              </a:r>
              <a:endParaRPr lang="en-US" altLang="zh-CN" sz="1400" dirty="0">
                <a:latin typeface="Huawei Sans" panose="020C0503030203020204" pitchFamily="34" charset="0"/>
              </a:endParaRPr>
            </a:p>
          </p:txBody>
        </p:sp>
        <p:sp>
          <p:nvSpPr>
            <p:cNvPr id="12" name="文本框 11"/>
            <p:cNvSpPr txBox="1"/>
            <p:nvPr/>
          </p:nvSpPr>
          <p:spPr bwMode="gray">
            <a:xfrm>
              <a:off x="1158240" y="3955326"/>
              <a:ext cx="1193003" cy="523220"/>
            </a:xfrm>
            <a:prstGeom prst="rect">
              <a:avLst/>
            </a:prstGeom>
            <a:noFill/>
          </p:spPr>
          <p:txBody>
            <a:bodyPr wrap="square" rtlCol="0">
              <a:noAutofit/>
            </a:bodyPr>
            <a:lstStyle/>
            <a:p>
              <a:pPr fontAlgn="ctr"/>
              <a:r>
                <a:rPr lang="en-US" sz="1400" dirty="0">
                  <a:latin typeface="Huawei Sans" panose="020C0503030203020204" pitchFamily="34" charset="0"/>
                </a:rPr>
                <a:t>Southbound APIs</a:t>
              </a:r>
            </a:p>
          </p:txBody>
        </p:sp>
        <p:sp>
          <p:nvSpPr>
            <p:cNvPr id="13" name="文本框 12"/>
            <p:cNvSpPr txBox="1"/>
            <p:nvPr/>
          </p:nvSpPr>
          <p:spPr bwMode="gray">
            <a:xfrm>
              <a:off x="2407920" y="1475302"/>
              <a:ext cx="1325880" cy="304119"/>
            </a:xfrm>
            <a:prstGeom prst="rect">
              <a:avLst/>
            </a:prstGeom>
            <a:solidFill>
              <a:srgbClr val="30B5C5"/>
            </a:solidFill>
          </p:spPr>
          <p:txBody>
            <a:bodyPr wrap="square" lIns="36000" tIns="36000" rIns="36000" bIns="36000" rtlCol="0" anchor="ctr" anchorCtr="0">
              <a:noAutofit/>
            </a:bodyPr>
            <a:lstStyle/>
            <a:p>
              <a:pPr algn="ctr" fontAlgn="ctr"/>
              <a:r>
                <a:rPr lang="en-US" sz="1100" dirty="0">
                  <a:solidFill>
                    <a:schemeClr val="bg1"/>
                  </a:solidFill>
                  <a:latin typeface="Huawei Sans" panose="020C0503030203020204" pitchFamily="34" charset="0"/>
                </a:rPr>
                <a:t>System Portal</a:t>
              </a:r>
              <a:endParaRPr lang="en-US" altLang="zh-CN" sz="1100" dirty="0">
                <a:solidFill>
                  <a:schemeClr val="bg1"/>
                </a:solidFill>
                <a:latin typeface="Huawei Sans" panose="020C0503030203020204" pitchFamily="34" charset="0"/>
              </a:endParaRPr>
            </a:p>
          </p:txBody>
        </p:sp>
        <p:sp>
          <p:nvSpPr>
            <p:cNvPr id="14" name="文本框 13"/>
            <p:cNvSpPr txBox="1"/>
            <p:nvPr/>
          </p:nvSpPr>
          <p:spPr bwMode="gray">
            <a:xfrm>
              <a:off x="4661178" y="1475302"/>
              <a:ext cx="1325880" cy="304119"/>
            </a:xfrm>
            <a:prstGeom prst="rect">
              <a:avLst/>
            </a:prstGeom>
            <a:solidFill>
              <a:srgbClr val="30B5C5"/>
            </a:solidFill>
          </p:spPr>
          <p:txBody>
            <a:bodyPr wrap="square" lIns="36000" tIns="36000" rIns="36000" bIns="36000" rtlCol="0" anchor="ctr" anchorCtr="0">
              <a:noAutofit/>
            </a:bodyPr>
            <a:lstStyle/>
            <a:p>
              <a:pPr algn="ctr" fontAlgn="ctr"/>
              <a:r>
                <a:rPr lang="en-US" sz="1100" dirty="0">
                  <a:solidFill>
                    <a:schemeClr val="bg1"/>
                  </a:solidFill>
                  <a:latin typeface="Huawei Sans" panose="020C0503030203020204" pitchFamily="34" charset="0"/>
                </a:rPr>
                <a:t>MSP Portal</a:t>
              </a:r>
              <a:endParaRPr lang="en-US" altLang="zh-CN" sz="1100" dirty="0">
                <a:solidFill>
                  <a:schemeClr val="bg1"/>
                </a:solidFill>
                <a:latin typeface="Huawei Sans" panose="020C0503030203020204" pitchFamily="34" charset="0"/>
              </a:endParaRPr>
            </a:p>
          </p:txBody>
        </p:sp>
        <p:sp>
          <p:nvSpPr>
            <p:cNvPr id="15" name="文本框 14"/>
            <p:cNvSpPr txBox="1"/>
            <p:nvPr/>
          </p:nvSpPr>
          <p:spPr bwMode="gray">
            <a:xfrm>
              <a:off x="6914436" y="1475302"/>
              <a:ext cx="1325880" cy="304119"/>
            </a:xfrm>
            <a:prstGeom prst="rect">
              <a:avLst/>
            </a:prstGeom>
            <a:solidFill>
              <a:srgbClr val="30B5C5"/>
            </a:solidFill>
          </p:spPr>
          <p:txBody>
            <a:bodyPr wrap="square" lIns="36000" tIns="36000" rIns="36000" bIns="36000" rtlCol="0" anchor="ctr" anchorCtr="0">
              <a:noAutofit/>
            </a:bodyPr>
            <a:lstStyle/>
            <a:p>
              <a:pPr algn="ctr" fontAlgn="ctr"/>
              <a:r>
                <a:rPr lang="en-US" sz="1100" dirty="0">
                  <a:solidFill>
                    <a:schemeClr val="bg1"/>
                  </a:solidFill>
                  <a:latin typeface="Huawei Sans" panose="020C0503030203020204" pitchFamily="34" charset="0"/>
                </a:rPr>
                <a:t>Tenant Portal</a:t>
              </a:r>
              <a:endParaRPr lang="en-US" altLang="zh-CN" sz="1100" dirty="0">
                <a:solidFill>
                  <a:schemeClr val="bg1"/>
                </a:solidFill>
                <a:latin typeface="Huawei Sans" panose="020C0503030203020204" pitchFamily="34" charset="0"/>
              </a:endParaRPr>
            </a:p>
          </p:txBody>
        </p:sp>
        <p:sp>
          <p:nvSpPr>
            <p:cNvPr id="16" name="文本框 15"/>
            <p:cNvSpPr txBox="1"/>
            <p:nvPr/>
          </p:nvSpPr>
          <p:spPr bwMode="gray">
            <a:xfrm>
              <a:off x="9167694" y="1475302"/>
              <a:ext cx="1325880" cy="304119"/>
            </a:xfrm>
            <a:prstGeom prst="rect">
              <a:avLst/>
            </a:prstGeom>
            <a:solidFill>
              <a:srgbClr val="30B5C5"/>
            </a:solidFill>
          </p:spPr>
          <p:txBody>
            <a:bodyPr wrap="square" lIns="36000" tIns="36000" rIns="36000" bIns="36000" rtlCol="0" anchor="ctr" anchorCtr="0">
              <a:noAutofit/>
            </a:bodyPr>
            <a:lstStyle/>
            <a:p>
              <a:pPr algn="ctr" fontAlgn="ctr"/>
              <a:r>
                <a:rPr lang="en-US" sz="1100" dirty="0">
                  <a:solidFill>
                    <a:schemeClr val="bg1"/>
                  </a:solidFill>
                  <a:latin typeface="Huawei Sans" panose="020C0503030203020204" pitchFamily="34" charset="0"/>
                </a:rPr>
                <a:t>Development API</a:t>
              </a:r>
              <a:endParaRPr lang="en-US" altLang="zh-CN" sz="1100" dirty="0">
                <a:solidFill>
                  <a:schemeClr val="bg1"/>
                </a:solidFill>
                <a:latin typeface="Huawei Sans" panose="020C0503030203020204" pitchFamily="34" charset="0"/>
              </a:endParaRPr>
            </a:p>
          </p:txBody>
        </p:sp>
        <p:sp>
          <p:nvSpPr>
            <p:cNvPr id="17" name="矩形 16"/>
            <p:cNvSpPr/>
            <p:nvPr/>
          </p:nvSpPr>
          <p:spPr bwMode="gray">
            <a:xfrm>
              <a:off x="2351244" y="2159084"/>
              <a:ext cx="8551218" cy="1428178"/>
            </a:xfrm>
            <a:prstGeom prst="rect">
              <a:avLst/>
            </a:prstGeom>
            <a:solidFill>
              <a:srgbClr val="30B5C5"/>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19" name="文本框 18"/>
            <p:cNvSpPr txBox="1"/>
            <p:nvPr/>
          </p:nvSpPr>
          <p:spPr bwMode="gray">
            <a:xfrm>
              <a:off x="2401068" y="2152324"/>
              <a:ext cx="1325880" cy="393436"/>
            </a:xfrm>
            <a:prstGeom prst="rect">
              <a:avLst/>
            </a:prstGeom>
            <a:noFill/>
          </p:spPr>
          <p:txBody>
            <a:bodyPr wrap="square" lIns="36000" tIns="36000" rIns="36000" bIns="36000" rtlCol="0">
              <a:noAutofit/>
            </a:bodyPr>
            <a:lstStyle/>
            <a:p>
              <a:pPr algn="ctr" fontAlgn="ctr"/>
              <a:r>
                <a:rPr lang="en-US" sz="1050" dirty="0">
                  <a:solidFill>
                    <a:schemeClr val="bg1"/>
                  </a:solidFill>
                  <a:latin typeface="Huawei Sans" panose="020C0503030203020204" pitchFamily="34" charset="0"/>
                </a:rPr>
                <a:t>Zero touch provi</a:t>
              </a:r>
              <a:r>
                <a:rPr lang="en-US" altLang="zh-CN" sz="1050" dirty="0">
                  <a:solidFill>
                    <a:schemeClr val="bg1"/>
                  </a:solidFill>
                  <a:latin typeface="Huawei Sans" panose="020C0503030203020204" pitchFamily="34" charset="0"/>
                </a:rPr>
                <a:t>si</a:t>
              </a:r>
              <a:r>
                <a:rPr lang="en-US" sz="1050" dirty="0">
                  <a:solidFill>
                    <a:schemeClr val="bg1"/>
                  </a:solidFill>
                  <a:latin typeface="Huawei Sans" panose="020C0503030203020204" pitchFamily="34" charset="0"/>
                </a:rPr>
                <a:t>oning (ZTP)</a:t>
              </a:r>
              <a:endParaRPr lang="en-US" altLang="zh-CN" sz="1050" dirty="0">
                <a:solidFill>
                  <a:schemeClr val="bg1"/>
                </a:solidFill>
                <a:latin typeface="Huawei Sans" panose="020C0503030203020204" pitchFamily="34" charset="0"/>
              </a:endParaRPr>
            </a:p>
          </p:txBody>
        </p:sp>
        <p:sp>
          <p:nvSpPr>
            <p:cNvPr id="20" name="文本框 19"/>
            <p:cNvSpPr txBox="1"/>
            <p:nvPr/>
          </p:nvSpPr>
          <p:spPr bwMode="gray">
            <a:xfrm>
              <a:off x="2485469" y="2525062"/>
              <a:ext cx="1118012" cy="304119"/>
            </a:xfrm>
            <a:prstGeom prst="rect">
              <a:avLst/>
            </a:prstGeom>
            <a:solidFill>
              <a:schemeClr val="bg1">
                <a:lumMod val="85000"/>
              </a:schemeClr>
            </a:solidFill>
          </p:spPr>
          <p:txBody>
            <a:bodyPr wrap="square" lIns="36000" tIns="0" rIns="36000" bIns="0" rtlCol="0">
              <a:noAutofit/>
            </a:bodyPr>
            <a:lstStyle/>
            <a:p>
              <a:pPr algn="ctr" fontAlgn="ctr"/>
              <a:r>
                <a:rPr lang="en-US" sz="900" dirty="0">
                  <a:latin typeface="Huawei Sans" panose="020C0503030203020204" pitchFamily="34" charset="0"/>
                </a:rPr>
                <a:t>Email-based deployment</a:t>
              </a:r>
            </a:p>
          </p:txBody>
        </p:sp>
        <p:sp>
          <p:nvSpPr>
            <p:cNvPr id="21" name="文本框 20"/>
            <p:cNvSpPr txBox="1"/>
            <p:nvPr/>
          </p:nvSpPr>
          <p:spPr bwMode="gray">
            <a:xfrm>
              <a:off x="2485469" y="3157306"/>
              <a:ext cx="1118012" cy="304119"/>
            </a:xfrm>
            <a:prstGeom prst="rect">
              <a:avLst/>
            </a:prstGeom>
            <a:solidFill>
              <a:schemeClr val="bg1">
                <a:lumMod val="85000"/>
              </a:schemeClr>
            </a:solidFill>
          </p:spPr>
          <p:txBody>
            <a:bodyPr wrap="square" lIns="36000" tIns="0" rIns="36000" bIns="0" rtlCol="0">
              <a:noAutofit/>
            </a:bodyPr>
            <a:lstStyle>
              <a:defPPr>
                <a:defRPr lang="en-US"/>
              </a:defPPr>
              <a:lvl1pPr algn="ctr">
                <a:defRPr sz="1200"/>
              </a:lvl1pPr>
            </a:lstStyle>
            <a:p>
              <a:pPr fontAlgn="ctr"/>
              <a:r>
                <a:rPr lang="en-US" sz="900" dirty="0">
                  <a:latin typeface="Huawei Sans" panose="020C0503030203020204" pitchFamily="34" charset="0"/>
                </a:rPr>
                <a:t>USB-based deployment</a:t>
              </a:r>
            </a:p>
          </p:txBody>
        </p:sp>
        <p:sp>
          <p:nvSpPr>
            <p:cNvPr id="22" name="文本框 21"/>
            <p:cNvSpPr txBox="1"/>
            <p:nvPr/>
          </p:nvSpPr>
          <p:spPr bwMode="gray">
            <a:xfrm>
              <a:off x="2485469" y="2841184"/>
              <a:ext cx="1118012" cy="304119"/>
            </a:xfrm>
            <a:prstGeom prst="rect">
              <a:avLst/>
            </a:prstGeom>
            <a:solidFill>
              <a:schemeClr val="bg1">
                <a:lumMod val="85000"/>
              </a:schemeClr>
            </a:solidFill>
          </p:spPr>
          <p:txBody>
            <a:bodyPr wrap="square" lIns="36000" tIns="0" rIns="36000" bIns="0" rtlCol="0">
              <a:noAutofit/>
            </a:bodyPr>
            <a:lstStyle>
              <a:defPPr>
                <a:defRPr lang="en-US"/>
              </a:defPPr>
              <a:lvl1pPr algn="ctr">
                <a:defRPr sz="1200"/>
              </a:lvl1pPr>
            </a:lstStyle>
            <a:p>
              <a:pPr fontAlgn="ctr"/>
              <a:r>
                <a:rPr lang="en-US" sz="900" dirty="0">
                  <a:latin typeface="Huawei Sans" panose="020C0503030203020204" pitchFamily="34" charset="0"/>
                </a:rPr>
                <a:t>DHCP-based deployment</a:t>
              </a:r>
            </a:p>
          </p:txBody>
        </p:sp>
        <p:sp>
          <p:nvSpPr>
            <p:cNvPr id="18" name="矩形 17"/>
            <p:cNvSpPr/>
            <p:nvPr/>
          </p:nvSpPr>
          <p:spPr bwMode="gray">
            <a:xfrm>
              <a:off x="2433443" y="2190668"/>
              <a:ext cx="1251301" cy="132524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23" name="矩形 22"/>
            <p:cNvSpPr/>
            <p:nvPr/>
          </p:nvSpPr>
          <p:spPr bwMode="gray">
            <a:xfrm>
              <a:off x="3795280" y="2190668"/>
              <a:ext cx="3672396" cy="132524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24" name="文本框 23"/>
            <p:cNvSpPr txBox="1"/>
            <p:nvPr/>
          </p:nvSpPr>
          <p:spPr bwMode="gray">
            <a:xfrm>
              <a:off x="4995017" y="2203887"/>
              <a:ext cx="1366055" cy="241980"/>
            </a:xfrm>
            <a:prstGeom prst="rect">
              <a:avLst/>
            </a:prstGeom>
            <a:noFill/>
          </p:spPr>
          <p:txBody>
            <a:bodyPr wrap="square" lIns="36000" tIns="36000" rIns="36000" bIns="36000" rtlCol="0">
              <a:noAutofit/>
            </a:bodyPr>
            <a:lstStyle/>
            <a:p>
              <a:pPr algn="ctr" fontAlgn="ctr"/>
              <a:r>
                <a:rPr lang="en-US" sz="1100" dirty="0">
                  <a:solidFill>
                    <a:schemeClr val="bg1"/>
                  </a:solidFill>
                  <a:latin typeface="Huawei Sans" panose="020C0503030203020204" pitchFamily="34" charset="0"/>
                </a:rPr>
                <a:t>Monitoring</a:t>
              </a:r>
            </a:p>
          </p:txBody>
        </p:sp>
        <p:sp>
          <p:nvSpPr>
            <p:cNvPr id="25" name="文本框 24"/>
            <p:cNvSpPr txBox="1"/>
            <p:nvPr/>
          </p:nvSpPr>
          <p:spPr bwMode="gray">
            <a:xfrm>
              <a:off x="3881802" y="2461795"/>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Overlay topology</a:t>
              </a:r>
            </a:p>
          </p:txBody>
        </p:sp>
        <p:sp>
          <p:nvSpPr>
            <p:cNvPr id="26" name="文本框 25"/>
            <p:cNvSpPr txBox="1"/>
            <p:nvPr/>
          </p:nvSpPr>
          <p:spPr bwMode="gray">
            <a:xfrm>
              <a:off x="6281022" y="2461795"/>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Alarm</a:t>
              </a:r>
            </a:p>
          </p:txBody>
        </p:sp>
        <p:sp>
          <p:nvSpPr>
            <p:cNvPr id="27" name="文本框 26"/>
            <p:cNvSpPr txBox="1"/>
            <p:nvPr/>
          </p:nvSpPr>
          <p:spPr bwMode="gray">
            <a:xfrm>
              <a:off x="3881802" y="2812866"/>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Site monitoring</a:t>
              </a:r>
            </a:p>
          </p:txBody>
        </p:sp>
        <p:sp>
          <p:nvSpPr>
            <p:cNvPr id="28" name="文本框 27"/>
            <p:cNvSpPr txBox="1"/>
            <p:nvPr/>
          </p:nvSpPr>
          <p:spPr bwMode="gray">
            <a:xfrm>
              <a:off x="6281022" y="2812866"/>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Inter-site monitoring</a:t>
              </a:r>
            </a:p>
          </p:txBody>
        </p:sp>
        <p:sp>
          <p:nvSpPr>
            <p:cNvPr id="29" name="文本框 28"/>
            <p:cNvSpPr txBox="1"/>
            <p:nvPr/>
          </p:nvSpPr>
          <p:spPr bwMode="gray">
            <a:xfrm>
              <a:off x="3881802" y="3163938"/>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Device monitoring</a:t>
              </a:r>
            </a:p>
          </p:txBody>
        </p:sp>
        <p:sp>
          <p:nvSpPr>
            <p:cNvPr id="30" name="文本框 29"/>
            <p:cNvSpPr txBox="1"/>
            <p:nvPr/>
          </p:nvSpPr>
          <p:spPr bwMode="gray">
            <a:xfrm>
              <a:off x="5082259" y="3163938"/>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Link monitoring</a:t>
              </a:r>
            </a:p>
          </p:txBody>
        </p:sp>
        <p:sp>
          <p:nvSpPr>
            <p:cNvPr id="31" name="文本框 30"/>
            <p:cNvSpPr txBox="1"/>
            <p:nvPr/>
          </p:nvSpPr>
          <p:spPr bwMode="gray">
            <a:xfrm>
              <a:off x="6281022" y="3163938"/>
              <a:ext cx="1150894" cy="304119"/>
            </a:xfrm>
            <a:prstGeom prst="rect">
              <a:avLst/>
            </a:prstGeom>
            <a:solidFill>
              <a:srgbClr val="FCC800"/>
            </a:solidFill>
          </p:spPr>
          <p:txBody>
            <a:bodyPr wrap="square" lIns="0" tIns="36000" rIns="0" bIns="36000" rtlCol="0" anchor="ctr" anchorCtr="0">
              <a:noAutofit/>
            </a:bodyPr>
            <a:lstStyle/>
            <a:p>
              <a:pPr algn="ctr" fontAlgn="ctr"/>
              <a:r>
                <a:rPr lang="en-US" sz="900" dirty="0">
                  <a:latin typeface="Huawei Sans" panose="020C0503030203020204" pitchFamily="34" charset="0"/>
                </a:rPr>
                <a:t>Application monitoring</a:t>
              </a:r>
            </a:p>
          </p:txBody>
        </p:sp>
        <p:sp>
          <p:nvSpPr>
            <p:cNvPr id="32" name="矩形 31"/>
            <p:cNvSpPr/>
            <p:nvPr/>
          </p:nvSpPr>
          <p:spPr bwMode="gray">
            <a:xfrm>
              <a:off x="7640040" y="2190668"/>
              <a:ext cx="3135812" cy="132524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33" name="文本框 32"/>
            <p:cNvSpPr txBox="1"/>
            <p:nvPr/>
          </p:nvSpPr>
          <p:spPr bwMode="gray">
            <a:xfrm>
              <a:off x="8595267" y="2203887"/>
              <a:ext cx="1366055" cy="241980"/>
            </a:xfrm>
            <a:prstGeom prst="rect">
              <a:avLst/>
            </a:prstGeom>
            <a:noFill/>
          </p:spPr>
          <p:txBody>
            <a:bodyPr wrap="square" lIns="36000" tIns="36000" rIns="36000" bIns="36000" rtlCol="0">
              <a:noAutofit/>
            </a:bodyPr>
            <a:lstStyle/>
            <a:p>
              <a:pPr algn="ctr" fontAlgn="ctr"/>
              <a:r>
                <a:rPr lang="en-US" sz="1100" dirty="0">
                  <a:solidFill>
                    <a:schemeClr val="bg1"/>
                  </a:solidFill>
                  <a:latin typeface="Huawei Sans" panose="020C0503030203020204" pitchFamily="34" charset="0"/>
                </a:rPr>
                <a:t>Maintenance</a:t>
              </a:r>
            </a:p>
          </p:txBody>
        </p:sp>
        <p:sp>
          <p:nvSpPr>
            <p:cNvPr id="34" name="文本框 33"/>
            <p:cNvSpPr txBox="1"/>
            <p:nvPr/>
          </p:nvSpPr>
          <p:spPr bwMode="gray">
            <a:xfrm>
              <a:off x="7748606" y="2461795"/>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Ping &amp; Traceroute</a:t>
              </a:r>
              <a:endParaRPr lang="en-US" altLang="zh-CN" sz="900" dirty="0">
                <a:latin typeface="Huawei Sans" panose="020C0503030203020204" pitchFamily="34" charset="0"/>
              </a:endParaRPr>
            </a:p>
          </p:txBody>
        </p:sp>
        <p:sp>
          <p:nvSpPr>
            <p:cNvPr id="35" name="文本框 34"/>
            <p:cNvSpPr txBox="1"/>
            <p:nvPr/>
          </p:nvSpPr>
          <p:spPr bwMode="gray">
            <a:xfrm>
              <a:off x="9474702" y="2461795"/>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AQM</a:t>
              </a:r>
              <a:endParaRPr lang="en-US" altLang="zh-CN" sz="900" dirty="0">
                <a:latin typeface="Huawei Sans" panose="020C0503030203020204" pitchFamily="34" charset="0"/>
              </a:endParaRPr>
            </a:p>
          </p:txBody>
        </p:sp>
        <p:sp>
          <p:nvSpPr>
            <p:cNvPr id="36" name="文本框 35"/>
            <p:cNvSpPr txBox="1"/>
            <p:nvPr/>
          </p:nvSpPr>
          <p:spPr bwMode="gray">
            <a:xfrm>
              <a:off x="7764840" y="2812866"/>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Remote SSH</a:t>
              </a:r>
              <a:endParaRPr lang="en-US" altLang="zh-CN" sz="900" dirty="0">
                <a:latin typeface="Huawei Sans" panose="020C0503030203020204" pitchFamily="34" charset="0"/>
              </a:endParaRPr>
            </a:p>
          </p:txBody>
        </p:sp>
        <p:sp>
          <p:nvSpPr>
            <p:cNvPr id="37" name="文本框 36"/>
            <p:cNvSpPr txBox="1"/>
            <p:nvPr/>
          </p:nvSpPr>
          <p:spPr bwMode="gray">
            <a:xfrm>
              <a:off x="9474702" y="2812866"/>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Diagnosis information collection</a:t>
              </a:r>
            </a:p>
          </p:txBody>
        </p:sp>
        <p:sp>
          <p:nvSpPr>
            <p:cNvPr id="38" name="文本框 37"/>
            <p:cNvSpPr txBox="1"/>
            <p:nvPr/>
          </p:nvSpPr>
          <p:spPr bwMode="gray">
            <a:xfrm>
              <a:off x="7766538" y="3163938"/>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Patch upgrade</a:t>
              </a:r>
            </a:p>
          </p:txBody>
        </p:sp>
        <p:sp>
          <p:nvSpPr>
            <p:cNvPr id="40" name="文本框 39"/>
            <p:cNvSpPr txBox="1"/>
            <p:nvPr/>
          </p:nvSpPr>
          <p:spPr bwMode="gray">
            <a:xfrm>
              <a:off x="9474702" y="3163938"/>
              <a:ext cx="115089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Device replacement</a:t>
              </a:r>
            </a:p>
          </p:txBody>
        </p:sp>
        <p:sp>
          <p:nvSpPr>
            <p:cNvPr id="41" name="文本框 40"/>
            <p:cNvSpPr txBox="1"/>
            <p:nvPr/>
          </p:nvSpPr>
          <p:spPr bwMode="gray">
            <a:xfrm>
              <a:off x="2475646" y="4015568"/>
              <a:ext cx="1493699" cy="405683"/>
            </a:xfrm>
            <a:prstGeom prst="rect">
              <a:avLst/>
            </a:prstGeom>
            <a:noFill/>
          </p:spPr>
          <p:txBody>
            <a:bodyPr wrap="square" lIns="36000" tIns="36000" rIns="36000" bIns="36000" rtlCol="0">
              <a:noAutofit/>
            </a:bodyPr>
            <a:lstStyle/>
            <a:p>
              <a:pPr algn="ctr" fontAlgn="ctr"/>
              <a:r>
                <a:rPr lang="en-US" sz="1050" dirty="0">
                  <a:latin typeface="Huawei Sans" panose="020C0503030203020204" pitchFamily="34" charset="0"/>
                </a:rPr>
                <a:t>NETCONF</a:t>
              </a:r>
            </a:p>
            <a:p>
              <a:pPr algn="ctr" fontAlgn="ctr"/>
              <a:r>
                <a:rPr lang="en-US" sz="1050" dirty="0">
                  <a:latin typeface="Huawei Sans" panose="020C0503030203020204" pitchFamily="34" charset="0"/>
                </a:rPr>
                <a:t>RPC &amp; Notification</a:t>
              </a:r>
              <a:endParaRPr lang="en-US" altLang="zh-CN" sz="1050" dirty="0">
                <a:latin typeface="Huawei Sans" panose="020C0503030203020204" pitchFamily="34" charset="0"/>
              </a:endParaRPr>
            </a:p>
          </p:txBody>
        </p:sp>
        <p:sp>
          <p:nvSpPr>
            <p:cNvPr id="42" name="文本框 41"/>
            <p:cNvSpPr txBox="1"/>
            <p:nvPr/>
          </p:nvSpPr>
          <p:spPr bwMode="gray">
            <a:xfrm>
              <a:off x="4307794" y="4015568"/>
              <a:ext cx="1493699" cy="405683"/>
            </a:xfrm>
            <a:prstGeom prst="rect">
              <a:avLst/>
            </a:prstGeom>
            <a:noFill/>
          </p:spPr>
          <p:txBody>
            <a:bodyPr wrap="square" lIns="36000" tIns="36000" rIns="36000" bIns="36000" rtlCol="0">
              <a:noAutofit/>
            </a:bodyPr>
            <a:lstStyle/>
            <a:p>
              <a:pPr algn="ctr" fontAlgn="ctr"/>
              <a:r>
                <a:rPr lang="en-US" sz="1050" dirty="0">
                  <a:latin typeface="Huawei Sans" panose="020C0503030203020204" pitchFamily="34" charset="0"/>
                </a:rPr>
                <a:t>Telemetry</a:t>
              </a:r>
            </a:p>
            <a:p>
              <a:pPr algn="ctr" fontAlgn="ctr"/>
              <a:r>
                <a:rPr lang="en-US" sz="1050" dirty="0">
                  <a:latin typeface="Huawei Sans" panose="020C0503030203020204" pitchFamily="34" charset="0"/>
                </a:rPr>
                <a:t>HTTP/2</a:t>
              </a:r>
              <a:endParaRPr lang="en-US" altLang="zh-CN" sz="1050" dirty="0">
                <a:latin typeface="Huawei Sans" panose="020C0503030203020204" pitchFamily="34" charset="0"/>
              </a:endParaRPr>
            </a:p>
          </p:txBody>
        </p:sp>
        <p:sp>
          <p:nvSpPr>
            <p:cNvPr id="43" name="文本框 42"/>
            <p:cNvSpPr txBox="1"/>
            <p:nvPr/>
          </p:nvSpPr>
          <p:spPr bwMode="gray">
            <a:xfrm>
              <a:off x="6074767" y="4071840"/>
              <a:ext cx="1493699" cy="234286"/>
            </a:xfrm>
            <a:prstGeom prst="rect">
              <a:avLst/>
            </a:prstGeom>
            <a:noFill/>
          </p:spPr>
          <p:txBody>
            <a:bodyPr wrap="square" lIns="36000" tIns="36000" rIns="36000" bIns="36000" rtlCol="0">
              <a:noAutofit/>
            </a:bodyPr>
            <a:lstStyle/>
            <a:p>
              <a:pPr algn="ctr" fontAlgn="ctr"/>
              <a:r>
                <a:rPr lang="en-US" sz="1050" dirty="0">
                  <a:latin typeface="Huawei Sans" panose="020C0503030203020204" pitchFamily="34" charset="0"/>
                </a:rPr>
                <a:t>Syslog</a:t>
              </a:r>
              <a:endParaRPr lang="en-US" altLang="zh-CN" sz="1050" dirty="0">
                <a:latin typeface="Huawei Sans" panose="020C0503030203020204" pitchFamily="34" charset="0"/>
              </a:endParaRPr>
            </a:p>
          </p:txBody>
        </p:sp>
        <p:sp>
          <p:nvSpPr>
            <p:cNvPr id="44" name="文本框 43"/>
            <p:cNvSpPr txBox="1"/>
            <p:nvPr/>
          </p:nvSpPr>
          <p:spPr bwMode="gray">
            <a:xfrm>
              <a:off x="7636277" y="4015568"/>
              <a:ext cx="1331039" cy="393436"/>
            </a:xfrm>
            <a:prstGeom prst="rect">
              <a:avLst/>
            </a:prstGeom>
            <a:noFill/>
          </p:spPr>
          <p:txBody>
            <a:bodyPr wrap="square" lIns="36000" tIns="36000" rIns="36000" bIns="36000" rtlCol="0">
              <a:noAutofit/>
            </a:bodyPr>
            <a:lstStyle/>
            <a:p>
              <a:pPr algn="ctr" fontAlgn="ctr"/>
              <a:r>
                <a:rPr lang="en-US" sz="1050" dirty="0">
                  <a:latin typeface="Huawei Sans" panose="020C0503030203020204" pitchFamily="34" charset="0"/>
                </a:rPr>
                <a:t>HTTPS</a:t>
              </a:r>
            </a:p>
            <a:p>
              <a:pPr algn="ctr" fontAlgn="ctr"/>
              <a:r>
                <a:rPr lang="en-US" sz="1050" dirty="0">
                  <a:latin typeface="Huawei Sans" panose="020C0503030203020204" pitchFamily="34" charset="0"/>
                </a:rPr>
                <a:t>File transfer</a:t>
              </a:r>
            </a:p>
          </p:txBody>
        </p:sp>
        <p:sp>
          <p:nvSpPr>
            <p:cNvPr id="45" name="文本框 44"/>
            <p:cNvSpPr txBox="1"/>
            <p:nvPr/>
          </p:nvSpPr>
          <p:spPr bwMode="gray">
            <a:xfrm>
              <a:off x="9083784" y="4107900"/>
              <a:ext cx="1493699" cy="234286"/>
            </a:xfrm>
            <a:prstGeom prst="rect">
              <a:avLst/>
            </a:prstGeom>
            <a:noFill/>
          </p:spPr>
          <p:txBody>
            <a:bodyPr wrap="square" lIns="36000" tIns="36000" rIns="36000" bIns="36000" rtlCol="0">
              <a:noAutofit/>
            </a:bodyPr>
            <a:lstStyle/>
            <a:p>
              <a:pPr algn="ctr" fontAlgn="ctr"/>
              <a:r>
                <a:rPr lang="en-US" sz="1050" dirty="0">
                  <a:latin typeface="Huawei Sans" panose="020C0503030203020204" pitchFamily="34" charset="0"/>
                </a:rPr>
                <a:t>SSH</a:t>
              </a:r>
              <a:endParaRPr lang="en-US" altLang="zh-CN" sz="1050" dirty="0">
                <a:latin typeface="Huawei Sans" panose="020C0503030203020204" pitchFamily="34" charset="0"/>
              </a:endParaRPr>
            </a:p>
          </p:txBody>
        </p:sp>
        <p:sp>
          <p:nvSpPr>
            <p:cNvPr id="46" name="矩形 45"/>
            <p:cNvSpPr/>
            <p:nvPr/>
          </p:nvSpPr>
          <p:spPr bwMode="gray">
            <a:xfrm>
              <a:off x="1158240" y="4634571"/>
              <a:ext cx="9875520" cy="1566204"/>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47" name="文本框 46"/>
            <p:cNvSpPr txBox="1"/>
            <p:nvPr/>
          </p:nvSpPr>
          <p:spPr bwMode="gray">
            <a:xfrm>
              <a:off x="1158240" y="5206450"/>
              <a:ext cx="726535" cy="305885"/>
            </a:xfrm>
            <a:prstGeom prst="rect">
              <a:avLst/>
            </a:prstGeom>
            <a:noFill/>
          </p:spPr>
          <p:txBody>
            <a:bodyPr wrap="none" rtlCol="0">
              <a:noAutofit/>
            </a:bodyPr>
            <a:lstStyle/>
            <a:p>
              <a:pPr fontAlgn="ctr"/>
              <a:r>
                <a:rPr lang="en-US" sz="1400" dirty="0">
                  <a:latin typeface="Huawei Sans" panose="020C0503030203020204" pitchFamily="34" charset="0"/>
                </a:rPr>
                <a:t>Devices</a:t>
              </a:r>
            </a:p>
          </p:txBody>
        </p:sp>
        <p:sp>
          <p:nvSpPr>
            <p:cNvPr id="48" name="矩形 47"/>
            <p:cNvSpPr/>
            <p:nvPr/>
          </p:nvSpPr>
          <p:spPr bwMode="gray">
            <a:xfrm>
              <a:off x="2351243" y="4660056"/>
              <a:ext cx="8565285" cy="1428178"/>
            </a:xfrm>
            <a:prstGeom prst="rect">
              <a:avLst/>
            </a:prstGeom>
            <a:solidFill>
              <a:srgbClr val="30B5C5"/>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49" name="文本框 48"/>
            <p:cNvSpPr txBox="1"/>
            <p:nvPr/>
          </p:nvSpPr>
          <p:spPr bwMode="gray">
            <a:xfrm>
              <a:off x="2401068" y="4691261"/>
              <a:ext cx="1325880" cy="241980"/>
            </a:xfrm>
            <a:prstGeom prst="rect">
              <a:avLst/>
            </a:prstGeom>
            <a:noFill/>
          </p:spPr>
          <p:txBody>
            <a:bodyPr wrap="square" lIns="36000" tIns="36000" rIns="36000" bIns="36000" rtlCol="0">
              <a:noAutofit/>
            </a:bodyPr>
            <a:lstStyle/>
            <a:p>
              <a:pPr algn="ctr" fontAlgn="ctr"/>
              <a:r>
                <a:rPr lang="en-US" sz="1100" dirty="0">
                  <a:solidFill>
                    <a:schemeClr val="bg1"/>
                  </a:solidFill>
                  <a:latin typeface="Huawei Sans" panose="020C0503030203020204" pitchFamily="34" charset="0"/>
                </a:rPr>
                <a:t>ZTP</a:t>
              </a:r>
              <a:endParaRPr lang="en-US" altLang="zh-CN" sz="1100" dirty="0">
                <a:solidFill>
                  <a:schemeClr val="bg1"/>
                </a:solidFill>
                <a:latin typeface="Huawei Sans" panose="020C0503030203020204" pitchFamily="34" charset="0"/>
              </a:endParaRPr>
            </a:p>
          </p:txBody>
        </p:sp>
        <p:sp>
          <p:nvSpPr>
            <p:cNvPr id="50" name="文本框 49"/>
            <p:cNvSpPr txBox="1"/>
            <p:nvPr/>
          </p:nvSpPr>
          <p:spPr bwMode="gray">
            <a:xfrm>
              <a:off x="2475647" y="4962766"/>
              <a:ext cx="1118012" cy="304119"/>
            </a:xfrm>
            <a:prstGeom prst="rect">
              <a:avLst/>
            </a:prstGeom>
            <a:solidFill>
              <a:schemeClr val="bg1">
                <a:lumMod val="85000"/>
              </a:schemeClr>
            </a:solidFill>
          </p:spPr>
          <p:txBody>
            <a:bodyPr wrap="square" lIns="36000" tIns="0" rIns="36000" bIns="0" rtlCol="0">
              <a:noAutofit/>
            </a:bodyPr>
            <a:lstStyle>
              <a:defPPr>
                <a:defRPr lang="en-US"/>
              </a:defPPr>
              <a:lvl1pPr algn="ctr">
                <a:defRPr sz="1200"/>
              </a:lvl1pPr>
            </a:lstStyle>
            <a:p>
              <a:pPr fontAlgn="ctr"/>
              <a:r>
                <a:rPr lang="en-US" sz="900" dirty="0">
                  <a:latin typeface="Huawei Sans" panose="020C0503030203020204" pitchFamily="34" charset="0"/>
                </a:rPr>
                <a:t>Email-based deployment</a:t>
              </a:r>
            </a:p>
          </p:txBody>
        </p:sp>
        <p:sp>
          <p:nvSpPr>
            <p:cNvPr id="51" name="文本框 50"/>
            <p:cNvSpPr txBox="1"/>
            <p:nvPr/>
          </p:nvSpPr>
          <p:spPr bwMode="gray">
            <a:xfrm>
              <a:off x="2475647" y="5606602"/>
              <a:ext cx="1118012" cy="304119"/>
            </a:xfrm>
            <a:prstGeom prst="rect">
              <a:avLst/>
            </a:prstGeom>
            <a:solidFill>
              <a:schemeClr val="bg1">
                <a:lumMod val="85000"/>
              </a:schemeClr>
            </a:solidFill>
          </p:spPr>
          <p:txBody>
            <a:bodyPr wrap="square" lIns="36000" tIns="0" rIns="36000" bIns="0" rtlCol="0">
              <a:noAutofit/>
            </a:bodyPr>
            <a:lstStyle>
              <a:defPPr>
                <a:defRPr lang="en-US"/>
              </a:defPPr>
              <a:lvl1pPr algn="ctr">
                <a:defRPr sz="1200"/>
              </a:lvl1pPr>
            </a:lstStyle>
            <a:p>
              <a:pPr fontAlgn="ctr"/>
              <a:r>
                <a:rPr lang="en-US" sz="900" dirty="0">
                  <a:latin typeface="Huawei Sans" panose="020C0503030203020204" pitchFamily="34" charset="0"/>
                </a:rPr>
                <a:t>USB-based deployment</a:t>
              </a:r>
            </a:p>
          </p:txBody>
        </p:sp>
        <p:sp>
          <p:nvSpPr>
            <p:cNvPr id="52" name="文本框 51"/>
            <p:cNvSpPr txBox="1"/>
            <p:nvPr/>
          </p:nvSpPr>
          <p:spPr bwMode="gray">
            <a:xfrm>
              <a:off x="2475647" y="5284684"/>
              <a:ext cx="1118012" cy="304119"/>
            </a:xfrm>
            <a:prstGeom prst="rect">
              <a:avLst/>
            </a:prstGeom>
            <a:solidFill>
              <a:schemeClr val="bg1">
                <a:lumMod val="85000"/>
              </a:schemeClr>
            </a:solidFill>
          </p:spPr>
          <p:txBody>
            <a:bodyPr wrap="square" lIns="36000" tIns="0" rIns="36000" bIns="0" rtlCol="0">
              <a:noAutofit/>
            </a:bodyPr>
            <a:lstStyle>
              <a:defPPr>
                <a:defRPr lang="en-US"/>
              </a:defPPr>
              <a:lvl1pPr algn="ctr">
                <a:defRPr sz="1200"/>
              </a:lvl1pPr>
            </a:lstStyle>
            <a:p>
              <a:pPr fontAlgn="ctr"/>
              <a:r>
                <a:rPr lang="en-US" sz="900" dirty="0">
                  <a:latin typeface="Huawei Sans" panose="020C0503030203020204" pitchFamily="34" charset="0"/>
                </a:rPr>
                <a:t>DHCP-based deployment</a:t>
              </a:r>
            </a:p>
          </p:txBody>
        </p:sp>
        <p:sp>
          <p:nvSpPr>
            <p:cNvPr id="53" name="矩形 52"/>
            <p:cNvSpPr/>
            <p:nvPr/>
          </p:nvSpPr>
          <p:spPr bwMode="gray">
            <a:xfrm>
              <a:off x="2433443" y="4710771"/>
              <a:ext cx="1251301" cy="1232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54" name="矩形 53"/>
            <p:cNvSpPr/>
            <p:nvPr/>
          </p:nvSpPr>
          <p:spPr bwMode="gray">
            <a:xfrm>
              <a:off x="3795280" y="4710771"/>
              <a:ext cx="3672396" cy="1232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55" name="文本框 54"/>
            <p:cNvSpPr txBox="1"/>
            <p:nvPr/>
          </p:nvSpPr>
          <p:spPr bwMode="gray">
            <a:xfrm>
              <a:off x="4556761" y="4704859"/>
              <a:ext cx="2250716" cy="241980"/>
            </a:xfrm>
            <a:prstGeom prst="rect">
              <a:avLst/>
            </a:prstGeom>
            <a:noFill/>
          </p:spPr>
          <p:txBody>
            <a:bodyPr wrap="square" lIns="36000" tIns="36000" rIns="36000" bIns="36000" rtlCol="0">
              <a:noAutofit/>
            </a:bodyPr>
            <a:lstStyle/>
            <a:p>
              <a:pPr algn="ctr" fontAlgn="ctr"/>
              <a:r>
                <a:rPr lang="en-US" sz="1100" dirty="0">
                  <a:solidFill>
                    <a:schemeClr val="bg1"/>
                  </a:solidFill>
                  <a:latin typeface="Huawei Sans" panose="020C0503030203020204" pitchFamily="34" charset="0"/>
                </a:rPr>
                <a:t>Monitoring (data collection)</a:t>
              </a:r>
            </a:p>
          </p:txBody>
        </p:sp>
        <p:sp>
          <p:nvSpPr>
            <p:cNvPr id="56" name="文本框 55"/>
            <p:cNvSpPr txBox="1"/>
            <p:nvPr/>
          </p:nvSpPr>
          <p:spPr bwMode="gray">
            <a:xfrm>
              <a:off x="3944200" y="4962766"/>
              <a:ext cx="540000"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Log</a:t>
              </a:r>
            </a:p>
          </p:txBody>
        </p:sp>
        <p:sp>
          <p:nvSpPr>
            <p:cNvPr id="57" name="文本框 56"/>
            <p:cNvSpPr txBox="1"/>
            <p:nvPr/>
          </p:nvSpPr>
          <p:spPr bwMode="gray">
            <a:xfrm>
              <a:off x="6302052" y="4962766"/>
              <a:ext cx="1024069"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Alarm</a:t>
              </a:r>
            </a:p>
          </p:txBody>
        </p:sp>
        <p:sp>
          <p:nvSpPr>
            <p:cNvPr id="58" name="文本框 57"/>
            <p:cNvSpPr txBox="1"/>
            <p:nvPr/>
          </p:nvSpPr>
          <p:spPr bwMode="gray">
            <a:xfrm>
              <a:off x="3944200" y="5284684"/>
              <a:ext cx="1328122"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Interface or tunnel traffic statistics collection</a:t>
              </a:r>
            </a:p>
          </p:txBody>
        </p:sp>
        <p:sp>
          <p:nvSpPr>
            <p:cNvPr id="59" name="文本框 58"/>
            <p:cNvSpPr txBox="1"/>
            <p:nvPr/>
          </p:nvSpPr>
          <p:spPr bwMode="gray">
            <a:xfrm>
              <a:off x="6302052" y="5284684"/>
              <a:ext cx="1024069"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Tunnel quality detection</a:t>
              </a:r>
            </a:p>
          </p:txBody>
        </p:sp>
        <p:sp>
          <p:nvSpPr>
            <p:cNvPr id="60" name="文本框 59"/>
            <p:cNvSpPr txBox="1"/>
            <p:nvPr/>
          </p:nvSpPr>
          <p:spPr bwMode="gray">
            <a:xfrm>
              <a:off x="3944200" y="5606602"/>
              <a:ext cx="103854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Application identification</a:t>
              </a:r>
            </a:p>
          </p:txBody>
        </p:sp>
        <p:sp>
          <p:nvSpPr>
            <p:cNvPr id="61" name="文本框 60"/>
            <p:cNvSpPr txBox="1"/>
            <p:nvPr/>
          </p:nvSpPr>
          <p:spPr bwMode="gray">
            <a:xfrm>
              <a:off x="5128665" y="5606602"/>
              <a:ext cx="1038544"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err="1">
                  <a:latin typeface="Huawei Sans" panose="020C0503030203020204" pitchFamily="34" charset="0"/>
                </a:rPr>
                <a:t>NetStream</a:t>
              </a:r>
              <a:endParaRPr lang="en-US" altLang="zh-CN" sz="900" dirty="0">
                <a:latin typeface="Huawei Sans" panose="020C0503030203020204" pitchFamily="34" charset="0"/>
              </a:endParaRPr>
            </a:p>
          </p:txBody>
        </p:sp>
        <p:sp>
          <p:nvSpPr>
            <p:cNvPr id="62" name="文本框 61"/>
            <p:cNvSpPr txBox="1"/>
            <p:nvPr/>
          </p:nvSpPr>
          <p:spPr bwMode="gray">
            <a:xfrm>
              <a:off x="6302052" y="5606602"/>
              <a:ext cx="1024069"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TCP FPM</a:t>
              </a:r>
              <a:endParaRPr lang="en-US" altLang="zh-CN" sz="900" dirty="0">
                <a:latin typeface="Huawei Sans" panose="020C0503030203020204" pitchFamily="34" charset="0"/>
              </a:endParaRPr>
            </a:p>
          </p:txBody>
        </p:sp>
        <p:sp>
          <p:nvSpPr>
            <p:cNvPr id="63" name="矩形 62"/>
            <p:cNvSpPr/>
            <p:nvPr/>
          </p:nvSpPr>
          <p:spPr bwMode="gray">
            <a:xfrm>
              <a:off x="7640040" y="4710771"/>
              <a:ext cx="3135812" cy="1232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400" dirty="0">
                <a:latin typeface="Huawei Sans" panose="020C0503030203020204" pitchFamily="34" charset="0"/>
              </a:endParaRPr>
            </a:p>
          </p:txBody>
        </p:sp>
        <p:sp>
          <p:nvSpPr>
            <p:cNvPr id="64" name="文本框 63"/>
            <p:cNvSpPr txBox="1"/>
            <p:nvPr/>
          </p:nvSpPr>
          <p:spPr bwMode="gray">
            <a:xfrm>
              <a:off x="8595267" y="4704859"/>
              <a:ext cx="1366055" cy="241980"/>
            </a:xfrm>
            <a:prstGeom prst="rect">
              <a:avLst/>
            </a:prstGeom>
            <a:noFill/>
          </p:spPr>
          <p:txBody>
            <a:bodyPr wrap="square" lIns="36000" tIns="36000" rIns="36000" bIns="36000" rtlCol="0">
              <a:noAutofit/>
            </a:bodyPr>
            <a:lstStyle/>
            <a:p>
              <a:pPr algn="ctr" fontAlgn="ctr"/>
              <a:r>
                <a:rPr lang="en-US" sz="1100" dirty="0">
                  <a:solidFill>
                    <a:schemeClr val="bg1"/>
                  </a:solidFill>
                  <a:latin typeface="Huawei Sans" panose="020C0503030203020204" pitchFamily="34" charset="0"/>
                </a:rPr>
                <a:t>Maintenance</a:t>
              </a:r>
            </a:p>
          </p:txBody>
        </p:sp>
        <p:sp>
          <p:nvSpPr>
            <p:cNvPr id="65" name="文本框 64"/>
            <p:cNvSpPr txBox="1"/>
            <p:nvPr/>
          </p:nvSpPr>
          <p:spPr bwMode="gray">
            <a:xfrm>
              <a:off x="7748616" y="4962766"/>
              <a:ext cx="1118012"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SSH</a:t>
              </a:r>
              <a:endParaRPr lang="en-US" altLang="zh-CN" sz="900" dirty="0">
                <a:latin typeface="Huawei Sans" panose="020C0503030203020204" pitchFamily="34" charset="0"/>
              </a:endParaRPr>
            </a:p>
          </p:txBody>
        </p:sp>
        <p:sp>
          <p:nvSpPr>
            <p:cNvPr id="66" name="文本框 65"/>
            <p:cNvSpPr txBox="1"/>
            <p:nvPr/>
          </p:nvSpPr>
          <p:spPr bwMode="gray">
            <a:xfrm>
              <a:off x="9352527" y="4962766"/>
              <a:ext cx="1118012"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IP FPM</a:t>
              </a:r>
              <a:endParaRPr lang="en-US" altLang="zh-CN" sz="900" dirty="0">
                <a:latin typeface="Huawei Sans" panose="020C0503030203020204" pitchFamily="34" charset="0"/>
              </a:endParaRPr>
            </a:p>
          </p:txBody>
        </p:sp>
        <p:sp>
          <p:nvSpPr>
            <p:cNvPr id="71" name="文本框 70"/>
            <p:cNvSpPr txBox="1"/>
            <p:nvPr/>
          </p:nvSpPr>
          <p:spPr bwMode="gray">
            <a:xfrm>
              <a:off x="4900243" y="4962766"/>
              <a:ext cx="1183777"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Device resource usage</a:t>
              </a:r>
            </a:p>
          </p:txBody>
        </p:sp>
        <p:sp>
          <p:nvSpPr>
            <p:cNvPr id="72" name="文本框 71"/>
            <p:cNvSpPr txBox="1"/>
            <p:nvPr/>
          </p:nvSpPr>
          <p:spPr bwMode="gray">
            <a:xfrm>
              <a:off x="7764846" y="5606602"/>
              <a:ext cx="1118012"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Patch upgrade</a:t>
              </a:r>
            </a:p>
          </p:txBody>
        </p:sp>
        <p:sp>
          <p:nvSpPr>
            <p:cNvPr id="73" name="文本框 72"/>
            <p:cNvSpPr txBox="1"/>
            <p:nvPr/>
          </p:nvSpPr>
          <p:spPr bwMode="gray">
            <a:xfrm>
              <a:off x="9366616" y="5606602"/>
              <a:ext cx="1118012" cy="304119"/>
            </a:xfrm>
            <a:prstGeom prst="rect">
              <a:avLst/>
            </a:prstGeom>
            <a:solidFill>
              <a:srgbClr val="FCC800"/>
            </a:solidFill>
          </p:spPr>
          <p:txBody>
            <a:bodyPr wrap="square" lIns="36000" tIns="36000" rIns="36000" bIns="36000" rtlCol="0" anchor="ctr" anchorCtr="0">
              <a:noAutofit/>
            </a:bodyPr>
            <a:lstStyle/>
            <a:p>
              <a:pPr algn="ctr" fontAlgn="ctr"/>
              <a:r>
                <a:rPr lang="en-US" sz="900" dirty="0">
                  <a:latin typeface="Huawei Sans" panose="020C0503030203020204" pitchFamily="34" charset="0"/>
                </a:rPr>
                <a:t>Diagnosis file</a:t>
              </a:r>
            </a:p>
          </p:txBody>
        </p:sp>
        <p:cxnSp>
          <p:nvCxnSpPr>
            <p:cNvPr id="75" name="直接箭头连接符 74"/>
            <p:cNvCxnSpPr/>
            <p:nvPr/>
          </p:nvCxnSpPr>
          <p:spPr bwMode="gray">
            <a:xfrm>
              <a:off x="2475647" y="3629463"/>
              <a:ext cx="0" cy="934768"/>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bwMode="gray">
            <a:xfrm>
              <a:off x="4660911" y="3629463"/>
              <a:ext cx="0" cy="934768"/>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bwMode="gray">
            <a:xfrm>
              <a:off x="8767394" y="3629463"/>
              <a:ext cx="0" cy="934768"/>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bwMode="gray">
            <a:xfrm>
              <a:off x="10328907" y="3629463"/>
              <a:ext cx="0" cy="934768"/>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bwMode="gray">
            <a:xfrm>
              <a:off x="6543406" y="3971430"/>
              <a:ext cx="0" cy="592801"/>
            </a:xfrm>
            <a:prstGeom prst="straightConnector1">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5779341" y="3694431"/>
              <a:ext cx="1493699" cy="241980"/>
            </a:xfrm>
            <a:prstGeom prst="rect">
              <a:avLst/>
            </a:prstGeom>
            <a:noFill/>
          </p:spPr>
          <p:txBody>
            <a:bodyPr wrap="square" lIns="36000" tIns="36000" rIns="36000" bIns="36000" rtlCol="0">
              <a:noAutofit/>
            </a:bodyPr>
            <a:lstStyle/>
            <a:p>
              <a:pPr algn="ctr" fontAlgn="ctr"/>
              <a:r>
                <a:rPr lang="en-US" sz="1100" dirty="0">
                  <a:latin typeface="Huawei Sans" panose="020C0503030203020204" pitchFamily="34" charset="0"/>
                </a:rPr>
                <a:t>Log server</a:t>
              </a:r>
            </a:p>
          </p:txBody>
        </p:sp>
      </p:grpSp>
    </p:spTree>
    <p:extLst>
      <p:ext uri="{BB962C8B-B14F-4D97-AF65-F5344CB8AC3E}">
        <p14:creationId xmlns:p14="http://schemas.microsoft.com/office/powerpoint/2010/main" val="3779059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Overview of Intelligent O&amp;M</a:t>
            </a:r>
          </a:p>
          <a:p>
            <a:r>
              <a:rPr lang="en-US" b="1" dirty="0">
                <a:latin typeface="Huawei Sans" panose="020C0503030203020204" pitchFamily="34" charset="0"/>
              </a:rPr>
              <a:t>Monitoring</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Maintenance</a:t>
            </a:r>
            <a:endParaRPr lang="en-US" altLang="zh-CN" dirty="0">
              <a:solidFill>
                <a:schemeClr val="bg1">
                  <a:lumMod val="50000"/>
                </a:schemeClr>
              </a:solidFill>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404368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bwMode="gray">
          <a:xfrm>
            <a:off x="1185717" y="2634686"/>
            <a:ext cx="9863853" cy="3322023"/>
          </a:xfrm>
          <a:prstGeom prst="rect">
            <a:avLst/>
          </a:prstGeom>
          <a:ln w="12700">
            <a:solidFill>
              <a:schemeClr val="bg1">
                <a:lumMod val="85000"/>
              </a:schemeClr>
            </a:solidFill>
          </a:ln>
        </p:spPr>
      </p:pic>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Monitoring Overview</a:t>
            </a:r>
          </a:p>
        </p:txBody>
      </p:sp>
      <p:sp>
        <p:nvSpPr>
          <p:cNvPr id="3" name="文本占位符 2"/>
          <p:cNvSpPr>
            <a:spLocks noGrp="1"/>
          </p:cNvSpPr>
          <p:nvPr>
            <p:ph type="body" sz="quarter" idx="10"/>
          </p:nvPr>
        </p:nvSpPr>
        <p:spPr bwMode="gray"/>
        <p:txBody>
          <a:bodyPr/>
          <a:lstStyle/>
          <a:p>
            <a:pPr algn="l"/>
            <a:r>
              <a:rPr lang="en-US" sz="1400" dirty="0"/>
              <a:t>Monitoring is the basis of visualized O&amp;M. </a:t>
            </a:r>
            <a:r>
              <a:rPr lang="en-US" sz="1400" dirty="0" err="1"/>
              <a:t>iMaster</a:t>
            </a:r>
            <a:r>
              <a:rPr lang="en-US" sz="1400" dirty="0"/>
              <a:t> NCE-WAN can monitor network and service status and statistics, providing basis for subsequent fault diagnosis, fault analysis, and policy application.</a:t>
            </a:r>
            <a:endParaRPr lang="en-US" altLang="zh-CN" sz="1400" dirty="0"/>
          </a:p>
          <a:p>
            <a:pPr algn="l"/>
            <a:r>
              <a:rPr lang="en-US" sz="1400" dirty="0"/>
              <a:t>iMaster NCE-WAN provides multi-dimensional monitoring capabilities, including the dashboard, site monitoring, service (link and application) monitoring, and alarm monitoring. The monitoring data can be sorted, searched, and filtered by date.</a:t>
            </a:r>
          </a:p>
          <a:p>
            <a:pPr algn="l"/>
            <a:endParaRPr lang="en-US" altLang="zh-CN" sz="1400" dirty="0"/>
          </a:p>
        </p:txBody>
      </p:sp>
      <p:sp>
        <p:nvSpPr>
          <p:cNvPr id="5" name="矩形 4"/>
          <p:cNvSpPr/>
          <p:nvPr/>
        </p:nvSpPr>
        <p:spPr bwMode="gray">
          <a:xfrm>
            <a:off x="5609771" y="3059612"/>
            <a:ext cx="1944083" cy="2842466"/>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 name="矩形 9"/>
          <p:cNvSpPr/>
          <p:nvPr/>
        </p:nvSpPr>
        <p:spPr bwMode="gray">
          <a:xfrm>
            <a:off x="8072751" y="3059612"/>
            <a:ext cx="1944083" cy="2842466"/>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 name="矩形 4">
            <a:extLst>
              <a:ext uri="{FF2B5EF4-FFF2-40B4-BE49-F238E27FC236}">
                <a16:creationId xmlns:a16="http://schemas.microsoft.com/office/drawing/2014/main" id="{CFB79F80-1FD3-41FE-9B76-3A7BD9D549E0}"/>
              </a:ext>
            </a:extLst>
          </p:cNvPr>
          <p:cNvSpPr/>
          <p:nvPr/>
        </p:nvSpPr>
        <p:spPr bwMode="gray">
          <a:xfrm>
            <a:off x="3751118" y="4665516"/>
            <a:ext cx="1196899" cy="10514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610393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Customizing Information Displayed on the Dashboard</a:t>
            </a:r>
          </a:p>
        </p:txBody>
      </p:sp>
      <p:sp>
        <p:nvSpPr>
          <p:cNvPr id="4" name="文本占位符 3"/>
          <p:cNvSpPr>
            <a:spLocks noGrp="1"/>
          </p:cNvSpPr>
          <p:nvPr>
            <p:ph type="body" sz="quarter" idx="10"/>
          </p:nvPr>
        </p:nvSpPr>
        <p:spPr bwMode="gray"/>
        <p:txBody>
          <a:bodyPr/>
          <a:lstStyle/>
          <a:p>
            <a:pPr algn="l"/>
            <a:r>
              <a:rPr lang="en-US" altLang="zh-CN" sz="1800" dirty="0"/>
              <a:t>Information displayed on the dashboard, such as alarm information, site health status, top worst links, and task information, can be customized based on customer requirements.</a:t>
            </a:r>
          </a:p>
          <a:p>
            <a:pPr marL="0" indent="0" algn="l">
              <a:buNone/>
            </a:pPr>
            <a:endParaRPr lang="zh-CN" altLang="en-US" sz="1800" dirty="0"/>
          </a:p>
        </p:txBody>
      </p:sp>
      <p:pic>
        <p:nvPicPr>
          <p:cNvPr id="3" name="图片 2"/>
          <p:cNvPicPr>
            <a:picLocks noChangeAspect="1"/>
          </p:cNvPicPr>
          <p:nvPr/>
        </p:nvPicPr>
        <p:blipFill>
          <a:blip r:embed="rId3"/>
          <a:stretch>
            <a:fillRect/>
          </a:stretch>
        </p:blipFill>
        <p:spPr bwMode="gray">
          <a:xfrm>
            <a:off x="1591467" y="1948865"/>
            <a:ext cx="9021763" cy="4206651"/>
          </a:xfrm>
          <a:prstGeom prst="rect">
            <a:avLst/>
          </a:prstGeom>
          <a:ln w="12700">
            <a:solidFill>
              <a:schemeClr val="bg1">
                <a:lumMod val="85000"/>
              </a:schemeClr>
            </a:solidFill>
          </a:ln>
        </p:spPr>
      </p:pic>
    </p:spTree>
    <p:extLst>
      <p:ext uri="{BB962C8B-B14F-4D97-AF65-F5344CB8AC3E}">
        <p14:creationId xmlns:p14="http://schemas.microsoft.com/office/powerpoint/2010/main" val="246418128"/>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D76D53-0FBD-4C12-9B46-61AC7EAC9AE6}"/>
</file>

<file path=customXml/itemProps2.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3.xml><?xml version="1.0" encoding="utf-8"?>
<ds:datastoreItem xmlns:ds="http://schemas.openxmlformats.org/officeDocument/2006/customXml" ds:itemID="{DA5960F2-6186-408B-A0DC-5CA5E58B604F}">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475f1e55-3009-46d8-9566-5d569a2b3a98"/>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4660</TotalTime>
  <Words>3879</Words>
  <Application>Microsoft Office PowerPoint</Application>
  <PresentationFormat>Widescreen</PresentationFormat>
  <Paragraphs>516</Paragraphs>
  <Slides>41</Slides>
  <Notes>41</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41</vt:i4>
      </vt:variant>
    </vt:vector>
  </HeadingPairs>
  <TitlesOfParts>
    <vt:vector size="49"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SD-WAN Intelligent O&amp;M</vt:lpstr>
      <vt:lpstr>PowerPoint Presentation</vt:lpstr>
      <vt:lpstr>PowerPoint Presentation</vt:lpstr>
      <vt:lpstr>PowerPoint Presentation</vt:lpstr>
      <vt:lpstr>Overall Intelligent O&amp;M Architecture of the SD-WAN Solution</vt:lpstr>
      <vt:lpstr>PowerPoint Presentation</vt:lpstr>
      <vt:lpstr>Monitoring Overview</vt:lpstr>
      <vt:lpstr>Customizing Information Displayed on the Dashboard</vt:lpstr>
      <vt:lpstr>Overlay Topology Monitoring</vt:lpstr>
      <vt:lpstr>Customizing AQM and LQM</vt:lpstr>
      <vt:lpstr>Site Monitoring (1)</vt:lpstr>
      <vt:lpstr>Site Monitoring (2)</vt:lpstr>
      <vt:lpstr>Inter-Site Monitoring</vt:lpstr>
      <vt:lpstr>Application Monitoring</vt:lpstr>
      <vt:lpstr>PowerPoint Presentation</vt:lpstr>
      <vt:lpstr>Overview of Maintenance Tools</vt:lpstr>
      <vt:lpstr>Alarm Classification</vt:lpstr>
      <vt:lpstr>Alarm Severities and Status</vt:lpstr>
      <vt:lpstr>Alarm and Event Types</vt:lpstr>
      <vt:lpstr>Internal Alarm Handling Process</vt:lpstr>
      <vt:lpstr>Description of the Internal Alarm Handling Process</vt:lpstr>
      <vt:lpstr>Alarm Management on iMaster NCE-WAN</vt:lpstr>
      <vt:lpstr>Customizing Alarm Items on iMaster NCE-WAN</vt:lpstr>
      <vt:lpstr>Setting Alarm Masking Rules on iMaster NCE-WAN</vt:lpstr>
      <vt:lpstr>Alarm Settings on iMaster NCE-WAN</vt:lpstr>
      <vt:lpstr>Configuring Alarm Notification on iMaster NCE-WAN</vt:lpstr>
      <vt:lpstr>Viewing Configuration Results</vt:lpstr>
      <vt:lpstr>Diagnosis Overview</vt:lpstr>
      <vt:lpstr>Diagnosis: Ping and Trace</vt:lpstr>
      <vt:lpstr>Diagnosis: AQM</vt:lpstr>
      <vt:lpstr>Diagnosis: Fault Information Collection</vt:lpstr>
      <vt:lpstr>Log Management Overview</vt:lpstr>
      <vt:lpstr>Log Types</vt:lpstr>
      <vt:lpstr>Log: Operation Logs</vt:lpstr>
      <vt:lpstr>Device Maintenance</vt:lpstr>
      <vt:lpstr>Device Maintenance: Remote Login to a Device</vt:lpstr>
      <vt:lpstr>Device Maintenance: Web Management System</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269</cp:revision>
  <cp:lastPrinted>2020-07-31T09:33:18Z</cp:lastPrinted>
  <dcterms:created xsi:type="dcterms:W3CDTF">2018-11-29T10:16:29Z</dcterms:created>
  <dcterms:modified xsi:type="dcterms:W3CDTF">2021-02-03T03:20:14Z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(3)dUGgHqyXeOgkHzNjnUTVjHLuQ2LyrZcAKQ67of8YG9qAdpWZaTgJ/hQZfiYuXWRPtPEXPfk1
DQWCxFmAlRQxWXxBIrnAwo5yS4sbhhrhXQA9WpfdFW5ZLI+J7vObjQd1rz7f+aF+31gz/IIz
diCmLqyvQ/wE5qyXDvfMrXIIQ4vogolqiVpy60Vw8fW29dKYCb63bwUD9f9DR4nTrqHyJ5NQ
SZNDm0KQBvD/dygDLa</vt:lpwstr>
  </property>
  <property fmtid="{D5CDD505-2E9C-101B-9397-08002B2CF9AE}" pid="3" name="_2015_ms_pID_7253431">
    <vt:lpwstr>lZPSbmu9yRU85X5Xw8ZEisfVBZIAcc2CECJh21rKq1oavaHH2Ezh2s
j1U/9RR/Jw3F40ye8s4lpiQ1z9bXO31inynZwp4rbKloT2H41LwwwbTl8wvlm6peYlUZN4aL
J1zp0vXCtF9vh8NMkQgSpGFPZ7rR8BuUSQroOr7fsrT/qhWYhgg6oKUAbSVmLVmsNaxZfe+K
Zkg/KtTiL8WJKLUcQwVqllSYdyM/J75eMHFY</vt:lpwstr>
  </property>
  <property fmtid="{D5CDD505-2E9C-101B-9397-08002B2CF9AE}" pid="4" name="_2015_ms_pID_7253432">
    <vt:lpwstr>MQLXLzvxIB9XLEx0hlndxjU=</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1611052493</vt:lpwstr>
  </property>
</Properties>
</file>