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33"/>
  </p:notesMasterIdLst>
  <p:handoutMasterIdLst>
    <p:handoutMasterId r:id="rId34"/>
  </p:handoutMasterIdLst>
  <p:sldIdLst>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ijiongjian" initials="w" lastIdx="2" clrIdx="0">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EBEBEB"/>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493" autoAdjust="0"/>
  </p:normalViewPr>
  <p:slideViewPr>
    <p:cSldViewPr snapToGrid="0" snapToObjects="1">
      <p:cViewPr varScale="1">
        <p:scale>
          <a:sx n="93" d="100"/>
          <a:sy n="93" d="100"/>
        </p:scale>
        <p:origin x="1188"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348"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commentAuthors" Target="commentAuthors.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49972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13432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62190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WLAN classification:</a:t>
            </a:r>
            <a:endParaRPr lang="en-US" altLang="zh-CN" dirty="0">
              <a:latin typeface="Huawei Sans" panose="020C0503030203020204" pitchFamily="34" charset="0"/>
            </a:endParaRPr>
          </a:p>
          <a:p>
            <a:pPr marL="363538" lvl="1" indent="-187325"/>
            <a:r>
              <a:rPr dirty="0">
                <a:latin typeface="Huawei Sans" panose="020C0503030203020204" pitchFamily="34" charset="0"/>
              </a:rPr>
              <a:t>WPAN</a:t>
            </a:r>
            <a:endParaRPr lang="en-US" altLang="zh-CN" dirty="0">
              <a:latin typeface="Huawei Sans" panose="020C0503030203020204" pitchFamily="34" charset="0"/>
            </a:endParaRPr>
          </a:p>
          <a:p>
            <a:pPr marL="363538" lvl="1" indent="-187325"/>
            <a:r>
              <a:rPr dirty="0">
                <a:latin typeface="Huawei Sans" panose="020C0503030203020204" pitchFamily="34" charset="0"/>
              </a:rPr>
              <a:t>WLAN</a:t>
            </a:r>
            <a:endParaRPr lang="en-US" altLang="zh-CN" dirty="0">
              <a:latin typeface="Huawei Sans" panose="020C0503030203020204" pitchFamily="34" charset="0"/>
            </a:endParaRPr>
          </a:p>
          <a:p>
            <a:pPr marL="363538" lvl="1" indent="-187325"/>
            <a:r>
              <a:rPr dirty="0">
                <a:latin typeface="Huawei Sans" panose="020C0503030203020204" pitchFamily="34" charset="0"/>
              </a:rPr>
              <a:t>WMAN</a:t>
            </a:r>
            <a:endParaRPr lang="en-US" altLang="zh-CN" dirty="0">
              <a:latin typeface="Huawei Sans" panose="020C0503030203020204" pitchFamily="34" charset="0"/>
            </a:endParaRPr>
          </a:p>
          <a:p>
            <a:pPr marL="363538" lvl="1" indent="-187325"/>
            <a:r>
              <a:rPr dirty="0">
                <a:latin typeface="Huawei Sans" panose="020C0503030203020204" pitchFamily="34" charset="0"/>
              </a:rPr>
              <a:t>WWAN</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95236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STA</a:t>
            </a:r>
          </a:p>
          <a:p>
            <a:pPr marL="363538" lvl="1" indent="-187325"/>
            <a:r>
              <a:rPr dirty="0">
                <a:latin typeface="Huawei Sans" panose="020C0503030203020204" pitchFamily="34" charset="0"/>
              </a:rPr>
              <a:t>STAs refer to access terminals, including laptops, desktop computers with wireless NICs installed, mobile phones, and PDA.</a:t>
            </a:r>
          </a:p>
          <a:p>
            <a:r>
              <a:rPr dirty="0">
                <a:latin typeface="Huawei Sans" panose="020C0503030203020204" pitchFamily="34" charset="0"/>
              </a:rPr>
              <a:t>AP</a:t>
            </a:r>
          </a:p>
          <a:p>
            <a:pPr marL="363538" lvl="1" indent="-187325"/>
            <a:r>
              <a:rPr dirty="0">
                <a:latin typeface="Huawei Sans" panose="020C0503030203020204" pitchFamily="34" charset="0"/>
              </a:rPr>
              <a:t>APs are main devices of the WLAN and key components for wireless technologies. They provide wired connections to upstream devices and wireless access to STAs, bridging the wired and wireless networks.</a:t>
            </a:r>
          </a:p>
          <a:p>
            <a:pPr marL="363538" lvl="1" indent="-187325"/>
            <a:r>
              <a:rPr dirty="0">
                <a:latin typeface="Huawei Sans" panose="020C0503030203020204" pitchFamily="34" charset="0"/>
              </a:rPr>
              <a:t>Fat APs are traditional APs. In addition to wireless access, a Fat AP provides security, management, and performance enhancement functions. A Fat AP cannot associate with an AC.</a:t>
            </a:r>
          </a:p>
          <a:p>
            <a:pPr marL="363538" lvl="1" indent="-187325"/>
            <a:r>
              <a:rPr dirty="0">
                <a:latin typeface="Huawei Sans" panose="020C0503030203020204" pitchFamily="34" charset="0"/>
              </a:rPr>
              <a:t>Different from traditional Fat APs, Fit APs provide only reliable and high-performance wireless connections. Fit APs must work with ACs.</a:t>
            </a:r>
          </a:p>
          <a:p>
            <a:r>
              <a:rPr dirty="0">
                <a:latin typeface="Huawei Sans" panose="020C0503030203020204" pitchFamily="34" charset="0"/>
              </a:rPr>
              <a:t>AC</a:t>
            </a:r>
          </a:p>
          <a:p>
            <a:pPr marL="363538" lvl="1" indent="-187325"/>
            <a:r>
              <a:rPr dirty="0">
                <a:latin typeface="Huawei Sans" panose="020C0503030203020204" pitchFamily="34" charset="0"/>
              </a:rPr>
              <a:t>An AC controls and manages all APs on a WLAN. It can exchange with an authentication server to authenticate WLAN users.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57636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26500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09173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94784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AAA servers include the RADIUS server, TACACS server, and accounting server.</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17112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02115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19679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29111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Confidentiality: When a switch stores, handles, and transmits data, the data will not be leaked to unauthorized users, entities, or procedures. Information can only be accessed by authorized users. </a:t>
            </a:r>
          </a:p>
          <a:p>
            <a:r>
              <a:rPr>
                <a:latin typeface="Huawei Sans" panose="020C0503030203020204" pitchFamily="34" charset="0"/>
              </a:rPr>
              <a:t>Integrity: Data cannot be modified without permission. Information stored or transmitted by switches is free from corruption or loss caused by accidental or malicious deletion, modification, falsification, disordering, relocation, or insertion.</a:t>
            </a:r>
          </a:p>
          <a:p>
            <a:r>
              <a:rPr>
                <a:latin typeface="Huawei Sans" panose="020C0503030203020204" pitchFamily="34" charset="0"/>
              </a:rPr>
              <a:t>Availability: The given functions of a switch can be executed under the specified conditions and at the specified time or time period when the required external resources are ensured. Services are always available and meet carrier-class QoS requirements.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91432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95032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13455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B</a:t>
            </a:r>
          </a:p>
          <a:p>
            <a:pPr lvl="0"/>
            <a:r>
              <a:rPr>
                <a:latin typeface="Huawei Sans" panose="020C0503030203020204" pitchFamily="34" charset="0"/>
              </a:rPr>
              <a:t>2. B</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92147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p:txBody>
          <a:bodyPr/>
          <a:lstStyle/>
          <a:p>
            <a:endParaRPr lang="zh-CN" altLang="zh-CN">
              <a:latin typeface="Huawei Sans" panose="020C0503030203020204" pitchFamily="34" charset="0"/>
            </a:endParaRPr>
          </a:p>
          <a:p>
            <a:endParaRPr lang="zh-CN" altLang="zh-CN"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62508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98675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24062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4" name="备注占位符 3"/>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52225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66384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01064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06426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64648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17058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652624407"/>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351652230"/>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6.png"/><Relationship Id="rId12"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29.png"/><Relationship Id="rId5" Type="http://schemas.openxmlformats.org/officeDocument/2006/relationships/image" Target="../media/image10.png"/><Relationship Id="rId10"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7.png"/><Relationship Id="rId10" Type="http://schemas.openxmlformats.org/officeDocument/2006/relationships/image" Target="../media/image29.png"/><Relationship Id="rId4" Type="http://schemas.openxmlformats.org/officeDocument/2006/relationships/image" Target="../media/image6.png"/><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0.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0.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png"/><Relationship Id="rId7"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Text Placeholder 9">
            <a:extLst>
              <a:ext uri="{FF2B5EF4-FFF2-40B4-BE49-F238E27FC236}">
                <a16:creationId xmlns:a16="http://schemas.microsoft.com/office/drawing/2014/main" id="{A04A7D3F-9A71-4FA1-9742-85D33A6D7E77}"/>
              </a:ext>
            </a:extLst>
          </p:cNvPr>
          <p:cNvSpPr>
            <a:spLocks noGrp="1"/>
          </p:cNvSpPr>
          <p:nvPr>
            <p:ph type="body" sz="quarter" idx="17"/>
          </p:nvPr>
        </p:nvSpPr>
        <p:spPr bwMode="gray">
          <a:xfrm>
            <a:off x="1007139" y="1969626"/>
            <a:ext cx="3119030" cy="504887"/>
          </a:xfrm>
        </p:spPr>
        <p:txBody>
          <a:bodyPr/>
          <a:lstStyle/>
          <a:p>
            <a:pPr fontAlgn="ctr"/>
            <a:endParaRPr lang="en-US" dirty="0">
              <a:latin typeface="Huawei Sans" panose="020C0503030203020204" pitchFamily="34" charset="0"/>
            </a:endParaRPr>
          </a:p>
        </p:txBody>
      </p:sp>
      <p:sp>
        <p:nvSpPr>
          <p:cNvPr id="31" name="Text Placeholder 10">
            <a:extLst>
              <a:ext uri="{FF2B5EF4-FFF2-40B4-BE49-F238E27FC236}">
                <a16:creationId xmlns:a16="http://schemas.microsoft.com/office/drawing/2014/main" id="{552EBBC1-46A2-4B61-9259-2BD5C226A1A4}"/>
              </a:ext>
            </a:extLst>
          </p:cNvPr>
          <p:cNvSpPr>
            <a:spLocks noGrp="1"/>
          </p:cNvSpPr>
          <p:nvPr>
            <p:ph type="body" sz="quarter" idx="18"/>
          </p:nvPr>
        </p:nvSpPr>
        <p:spPr bwMode="gray">
          <a:xfrm>
            <a:off x="4126170" y="1969626"/>
            <a:ext cx="1967450" cy="504887"/>
          </a:xfrm>
        </p:spPr>
        <p:txBody>
          <a:bodyPr/>
          <a:lstStyle/>
          <a:p>
            <a:pPr fontAlgn="ctr"/>
            <a:endParaRPr lang="en-US" dirty="0">
              <a:latin typeface="Huawei Sans" panose="020C0503030203020204" pitchFamily="34" charset="0"/>
            </a:endParaRPr>
          </a:p>
        </p:txBody>
      </p:sp>
      <p:sp>
        <p:nvSpPr>
          <p:cNvPr id="32" name="Text Placeholder 11">
            <a:extLst>
              <a:ext uri="{FF2B5EF4-FFF2-40B4-BE49-F238E27FC236}">
                <a16:creationId xmlns:a16="http://schemas.microsoft.com/office/drawing/2014/main" id="{43F087D3-7CC0-4FE8-AE0A-70E32A2F77A6}"/>
              </a:ext>
            </a:extLst>
          </p:cNvPr>
          <p:cNvSpPr>
            <a:spLocks noGrp="1"/>
          </p:cNvSpPr>
          <p:nvPr>
            <p:ph type="body" sz="quarter" idx="19"/>
          </p:nvPr>
        </p:nvSpPr>
        <p:spPr bwMode="gray">
          <a:xfrm>
            <a:off x="6093619" y="1969626"/>
            <a:ext cx="3023155" cy="504887"/>
          </a:xfrm>
        </p:spPr>
        <p:txBody>
          <a:bodyPr/>
          <a:lstStyle/>
          <a:p>
            <a:pPr fontAlgn="ctr"/>
            <a:endParaRPr lang="en-US" dirty="0">
              <a:latin typeface="Huawei Sans" panose="020C0503030203020204" pitchFamily="34" charset="0"/>
            </a:endParaRPr>
          </a:p>
        </p:txBody>
      </p:sp>
      <p:sp>
        <p:nvSpPr>
          <p:cNvPr id="33" name="Text Placeholder 12">
            <a:extLst>
              <a:ext uri="{FF2B5EF4-FFF2-40B4-BE49-F238E27FC236}">
                <a16:creationId xmlns:a16="http://schemas.microsoft.com/office/drawing/2014/main" id="{9E46F9DC-04B5-480B-BA63-49C53D9946B7}"/>
              </a:ext>
            </a:extLst>
          </p:cNvPr>
          <p:cNvSpPr>
            <a:spLocks noGrp="1"/>
          </p:cNvSpPr>
          <p:nvPr>
            <p:ph type="body" sz="quarter" idx="20"/>
          </p:nvPr>
        </p:nvSpPr>
        <p:spPr bwMode="gray">
          <a:xfrm>
            <a:off x="9116775" y="1969626"/>
            <a:ext cx="2084625" cy="504887"/>
          </a:xfrm>
        </p:spPr>
        <p:txBody>
          <a:bodyPr/>
          <a:lstStyle/>
          <a:p>
            <a:pPr fontAlgn="ctr"/>
            <a:endParaRPr lang="en-US" dirty="0">
              <a:latin typeface="Huawei Sans" panose="020C0503030203020204" pitchFamily="34" charset="0"/>
            </a:endParaRPr>
          </a:p>
        </p:txBody>
      </p:sp>
      <p:sp>
        <p:nvSpPr>
          <p:cNvPr id="34" name="文本占位符 2"/>
          <p:cNvSpPr>
            <a:spLocks noGrp="1"/>
          </p:cNvSpPr>
          <p:nvPr>
            <p:ph type="body" sz="quarter" idx="13"/>
          </p:nvPr>
        </p:nvSpPr>
        <p:spPr bwMode="gray">
          <a:xfrm>
            <a:off x="1007042" y="3276496"/>
            <a:ext cx="3119128" cy="468052"/>
          </a:xfrm>
        </p:spPr>
        <p:txBody>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35" name="文本占位符 3"/>
          <p:cNvSpPr>
            <a:spLocks noGrp="1"/>
          </p:cNvSpPr>
          <p:nvPr>
            <p:ph type="body" sz="quarter" idx="14"/>
          </p:nvPr>
        </p:nvSpPr>
        <p:spPr bwMode="gray">
          <a:xfrm>
            <a:off x="4126170" y="3276496"/>
            <a:ext cx="1967450" cy="468052"/>
          </a:xfrm>
        </p:spPr>
        <p:txBody>
          <a:bodyPr/>
          <a:lstStyle/>
          <a:p>
            <a:r>
              <a:rPr lang="en-US" dirty="0">
                <a:latin typeface="Huawei Sans" panose="020C0503030203020204" pitchFamily="34" charset="0"/>
              </a:rPr>
              <a:t>2020-05-30</a:t>
            </a:r>
            <a:endParaRPr lang="en-US" altLang="zh-CN" dirty="0">
              <a:latin typeface="Huawei Sans" panose="020C0503030203020204" pitchFamily="34" charset="0"/>
            </a:endParaRPr>
          </a:p>
        </p:txBody>
      </p:sp>
      <p:sp>
        <p:nvSpPr>
          <p:cNvPr id="36" name="文本占位符 5"/>
          <p:cNvSpPr>
            <a:spLocks noGrp="1"/>
          </p:cNvSpPr>
          <p:nvPr>
            <p:ph type="body" sz="quarter" idx="15"/>
          </p:nvPr>
        </p:nvSpPr>
        <p:spPr bwMode="gray">
          <a:xfrm>
            <a:off x="6093619" y="3276496"/>
            <a:ext cx="3023155" cy="468052"/>
          </a:xfrm>
        </p:spPr>
        <p:txBody>
          <a:bodyPr/>
          <a:lstStyle/>
          <a:p>
            <a:pPr fontAlgn="ctr"/>
            <a:r>
              <a:rPr lang="en-US" dirty="0">
                <a:latin typeface="Huawei Sans" panose="020C0503030203020204" pitchFamily="34" charset="0"/>
              </a:rPr>
              <a:t>New</a:t>
            </a:r>
            <a:endParaRPr lang="en-US" altLang="zh-CN" dirty="0">
              <a:latin typeface="Huawei Sans" panose="020C0503030203020204" pitchFamily="34" charset="0"/>
            </a:endParaRPr>
          </a:p>
        </p:txBody>
      </p:sp>
      <p:sp>
        <p:nvSpPr>
          <p:cNvPr id="37" name="Text Placeholder 4">
            <a:extLst>
              <a:ext uri="{FF2B5EF4-FFF2-40B4-BE49-F238E27FC236}">
                <a16:creationId xmlns:a16="http://schemas.microsoft.com/office/drawing/2014/main" id="{D4E7911D-A4DE-469C-A2ED-1413A5C8B0F3}"/>
              </a:ext>
            </a:extLst>
          </p:cNvPr>
          <p:cNvSpPr>
            <a:spLocks noGrp="1"/>
          </p:cNvSpPr>
          <p:nvPr>
            <p:ph type="body" sz="quarter" idx="16"/>
          </p:nvPr>
        </p:nvSpPr>
        <p:spPr bwMode="gray">
          <a:xfrm>
            <a:off x="9116775" y="3240492"/>
            <a:ext cx="2056050" cy="504056"/>
          </a:xfrm>
        </p:spPr>
        <p:txBody>
          <a:bodyPr/>
          <a:lstStyle/>
          <a:p>
            <a:endParaRPr lang="en-US" dirty="0">
              <a:latin typeface="Huawei Sans" panose="020C0503030203020204" pitchFamily="34" charset="0"/>
            </a:endParaRPr>
          </a:p>
        </p:txBody>
      </p:sp>
      <p:sp>
        <p:nvSpPr>
          <p:cNvPr id="38" name="Text Placeholder 13">
            <a:extLst>
              <a:ext uri="{FF2B5EF4-FFF2-40B4-BE49-F238E27FC236}">
                <a16:creationId xmlns:a16="http://schemas.microsoft.com/office/drawing/2014/main" id="{180C352A-14A7-4776-8987-E715C1DB6B99}"/>
              </a:ext>
            </a:extLst>
          </p:cNvPr>
          <p:cNvSpPr>
            <a:spLocks noGrp="1"/>
          </p:cNvSpPr>
          <p:nvPr>
            <p:ph type="body" sz="quarter" idx="21"/>
          </p:nvPr>
        </p:nvSpPr>
        <p:spPr bwMode="gray">
          <a:xfrm>
            <a:off x="1007042" y="3780552"/>
            <a:ext cx="3119128" cy="468052"/>
          </a:xfrm>
        </p:spPr>
        <p:txBody>
          <a:bodyPr/>
          <a:lstStyle/>
          <a:p>
            <a:pPr fontAlgn="ctr"/>
            <a:endParaRPr lang="en-US" dirty="0">
              <a:latin typeface="Huawei Sans" panose="020C0503030203020204" pitchFamily="34" charset="0"/>
            </a:endParaRPr>
          </a:p>
        </p:txBody>
      </p:sp>
      <p:sp>
        <p:nvSpPr>
          <p:cNvPr id="39" name="Text Placeholder 14">
            <a:extLst>
              <a:ext uri="{FF2B5EF4-FFF2-40B4-BE49-F238E27FC236}">
                <a16:creationId xmlns:a16="http://schemas.microsoft.com/office/drawing/2014/main" id="{87BE9D4D-8D7D-45C9-940D-F5BCF8E43FEF}"/>
              </a:ext>
            </a:extLst>
          </p:cNvPr>
          <p:cNvSpPr>
            <a:spLocks noGrp="1"/>
          </p:cNvSpPr>
          <p:nvPr>
            <p:ph type="body" sz="quarter" idx="22"/>
          </p:nvPr>
        </p:nvSpPr>
        <p:spPr bwMode="gray">
          <a:xfrm>
            <a:off x="4126170" y="3780552"/>
            <a:ext cx="1967450" cy="468052"/>
          </a:xfrm>
        </p:spPr>
        <p:txBody>
          <a:bodyPr/>
          <a:lstStyle/>
          <a:p>
            <a:endParaRPr lang="en-US" dirty="0">
              <a:latin typeface="Huawei Sans" panose="020C0503030203020204" pitchFamily="34" charset="0"/>
            </a:endParaRPr>
          </a:p>
        </p:txBody>
      </p:sp>
      <p:sp>
        <p:nvSpPr>
          <p:cNvPr id="40" name="Text Placeholder 15">
            <a:extLst>
              <a:ext uri="{FF2B5EF4-FFF2-40B4-BE49-F238E27FC236}">
                <a16:creationId xmlns:a16="http://schemas.microsoft.com/office/drawing/2014/main" id="{B2593589-48D9-4463-A38A-BEF03FB2BC16}"/>
              </a:ext>
            </a:extLst>
          </p:cNvPr>
          <p:cNvSpPr>
            <a:spLocks noGrp="1"/>
          </p:cNvSpPr>
          <p:nvPr>
            <p:ph type="body" sz="quarter" idx="23"/>
          </p:nvPr>
        </p:nvSpPr>
        <p:spPr bwMode="gray">
          <a:xfrm>
            <a:off x="6093619" y="3780552"/>
            <a:ext cx="3023155" cy="468052"/>
          </a:xfrm>
        </p:spPr>
        <p:txBody>
          <a:bodyPr/>
          <a:lstStyle/>
          <a:p>
            <a:pPr fontAlgn="ctr"/>
            <a:endParaRPr lang="en-US" dirty="0">
              <a:latin typeface="Huawei Sans" panose="020C0503030203020204" pitchFamily="34" charset="0"/>
            </a:endParaRPr>
          </a:p>
        </p:txBody>
      </p:sp>
      <p:sp>
        <p:nvSpPr>
          <p:cNvPr id="41" name="Text Placeholder 16">
            <a:extLst>
              <a:ext uri="{FF2B5EF4-FFF2-40B4-BE49-F238E27FC236}">
                <a16:creationId xmlns:a16="http://schemas.microsoft.com/office/drawing/2014/main" id="{118EE29F-3690-4853-BF04-7D96F5270EB0}"/>
              </a:ext>
            </a:extLst>
          </p:cNvPr>
          <p:cNvSpPr>
            <a:spLocks noGrp="1"/>
          </p:cNvSpPr>
          <p:nvPr>
            <p:ph type="body" sz="quarter" idx="24"/>
          </p:nvPr>
        </p:nvSpPr>
        <p:spPr bwMode="gray">
          <a:xfrm>
            <a:off x="9116775" y="3744548"/>
            <a:ext cx="2084625" cy="504056"/>
          </a:xfrm>
        </p:spPr>
        <p:txBody>
          <a:bodyPr/>
          <a:lstStyle/>
          <a:p>
            <a:endParaRPr lang="en-US" dirty="0">
              <a:latin typeface="Huawei Sans" panose="020C0503030203020204" pitchFamily="34" charset="0"/>
            </a:endParaRPr>
          </a:p>
        </p:txBody>
      </p:sp>
      <p:sp>
        <p:nvSpPr>
          <p:cNvPr id="42" name="Text Placeholder 17">
            <a:extLst>
              <a:ext uri="{FF2B5EF4-FFF2-40B4-BE49-F238E27FC236}">
                <a16:creationId xmlns:a16="http://schemas.microsoft.com/office/drawing/2014/main" id="{0ADC1E0F-8D02-43D7-A083-D3D5AE4235A1}"/>
              </a:ext>
            </a:extLst>
          </p:cNvPr>
          <p:cNvSpPr>
            <a:spLocks noGrp="1"/>
          </p:cNvSpPr>
          <p:nvPr>
            <p:ph type="body" sz="quarter" idx="25"/>
          </p:nvPr>
        </p:nvSpPr>
        <p:spPr bwMode="gray">
          <a:xfrm>
            <a:off x="1007042" y="4248604"/>
            <a:ext cx="3119128" cy="468052"/>
          </a:xfrm>
        </p:spPr>
        <p:txBody>
          <a:bodyPr/>
          <a:lstStyle/>
          <a:p>
            <a:pPr fontAlgn="ctr"/>
            <a:endParaRPr lang="en-US" dirty="0">
              <a:latin typeface="Huawei Sans" panose="020C0503030203020204" pitchFamily="34" charset="0"/>
            </a:endParaRPr>
          </a:p>
        </p:txBody>
      </p:sp>
      <p:sp>
        <p:nvSpPr>
          <p:cNvPr id="43" name="Text Placeholder 18">
            <a:extLst>
              <a:ext uri="{FF2B5EF4-FFF2-40B4-BE49-F238E27FC236}">
                <a16:creationId xmlns:a16="http://schemas.microsoft.com/office/drawing/2014/main" id="{F84ADA0E-9836-47D1-9F8E-A4F766413181}"/>
              </a:ext>
            </a:extLst>
          </p:cNvPr>
          <p:cNvSpPr>
            <a:spLocks noGrp="1"/>
          </p:cNvSpPr>
          <p:nvPr>
            <p:ph type="body" sz="quarter" idx="26"/>
          </p:nvPr>
        </p:nvSpPr>
        <p:spPr bwMode="gray">
          <a:xfrm>
            <a:off x="4126170" y="4248604"/>
            <a:ext cx="1967450" cy="468052"/>
          </a:xfrm>
        </p:spPr>
        <p:txBody>
          <a:bodyPr/>
          <a:lstStyle/>
          <a:p>
            <a:endParaRPr lang="en-US" dirty="0">
              <a:latin typeface="Huawei Sans" panose="020C0503030203020204" pitchFamily="34" charset="0"/>
            </a:endParaRPr>
          </a:p>
        </p:txBody>
      </p:sp>
      <p:sp>
        <p:nvSpPr>
          <p:cNvPr id="44" name="Text Placeholder 19">
            <a:extLst>
              <a:ext uri="{FF2B5EF4-FFF2-40B4-BE49-F238E27FC236}">
                <a16:creationId xmlns:a16="http://schemas.microsoft.com/office/drawing/2014/main" id="{A077EC00-5AD9-4733-8698-6CFEB34190C5}"/>
              </a:ext>
            </a:extLst>
          </p:cNvPr>
          <p:cNvSpPr>
            <a:spLocks noGrp="1"/>
          </p:cNvSpPr>
          <p:nvPr>
            <p:ph type="body" sz="quarter" idx="27"/>
          </p:nvPr>
        </p:nvSpPr>
        <p:spPr bwMode="gray">
          <a:xfrm>
            <a:off x="6093619" y="4248604"/>
            <a:ext cx="3023155" cy="468052"/>
          </a:xfrm>
        </p:spPr>
        <p:txBody>
          <a:bodyPr/>
          <a:lstStyle/>
          <a:p>
            <a:pPr fontAlgn="ctr"/>
            <a:endParaRPr lang="en-US" dirty="0">
              <a:latin typeface="Huawei Sans" panose="020C0503030203020204" pitchFamily="34" charset="0"/>
            </a:endParaRPr>
          </a:p>
        </p:txBody>
      </p:sp>
      <p:sp>
        <p:nvSpPr>
          <p:cNvPr id="45" name="Text Placeholder 20">
            <a:extLst>
              <a:ext uri="{FF2B5EF4-FFF2-40B4-BE49-F238E27FC236}">
                <a16:creationId xmlns:a16="http://schemas.microsoft.com/office/drawing/2014/main" id="{88CD4CD7-7800-4C31-8E5C-8FB35C3D3ECB}"/>
              </a:ext>
            </a:extLst>
          </p:cNvPr>
          <p:cNvSpPr>
            <a:spLocks noGrp="1"/>
          </p:cNvSpPr>
          <p:nvPr>
            <p:ph type="body" sz="quarter" idx="28"/>
          </p:nvPr>
        </p:nvSpPr>
        <p:spPr bwMode="gray">
          <a:xfrm>
            <a:off x="9116775" y="4248604"/>
            <a:ext cx="2056050" cy="468052"/>
          </a:xfrm>
        </p:spPr>
        <p:txBody>
          <a:bodyPr/>
          <a:lstStyle/>
          <a:p>
            <a:endParaRPr lang="en-US" dirty="0">
              <a:latin typeface="Huawei Sans" panose="020C0503030203020204" pitchFamily="34" charset="0"/>
            </a:endParaRPr>
          </a:p>
        </p:txBody>
      </p:sp>
      <p:sp>
        <p:nvSpPr>
          <p:cNvPr id="46" name="Text Placeholder 21">
            <a:extLst>
              <a:ext uri="{FF2B5EF4-FFF2-40B4-BE49-F238E27FC236}">
                <a16:creationId xmlns:a16="http://schemas.microsoft.com/office/drawing/2014/main" id="{B2BFC33B-8C74-4ABF-A7CC-15DB4A8061B1}"/>
              </a:ext>
            </a:extLst>
          </p:cNvPr>
          <p:cNvSpPr>
            <a:spLocks noGrp="1"/>
          </p:cNvSpPr>
          <p:nvPr>
            <p:ph type="body" sz="quarter" idx="29"/>
          </p:nvPr>
        </p:nvSpPr>
        <p:spPr bwMode="gray">
          <a:xfrm>
            <a:off x="1007042" y="4788664"/>
            <a:ext cx="3119128" cy="468052"/>
          </a:xfrm>
        </p:spPr>
        <p:txBody>
          <a:bodyPr/>
          <a:lstStyle/>
          <a:p>
            <a:pPr fontAlgn="ctr"/>
            <a:endParaRPr lang="en-US" dirty="0">
              <a:latin typeface="Huawei Sans" panose="020C0503030203020204" pitchFamily="34" charset="0"/>
            </a:endParaRPr>
          </a:p>
        </p:txBody>
      </p:sp>
      <p:sp>
        <p:nvSpPr>
          <p:cNvPr id="47" name="Text Placeholder 22">
            <a:extLst>
              <a:ext uri="{FF2B5EF4-FFF2-40B4-BE49-F238E27FC236}">
                <a16:creationId xmlns:a16="http://schemas.microsoft.com/office/drawing/2014/main" id="{78EAD726-5C30-4B4C-9F41-6B00B0ACC94A}"/>
              </a:ext>
            </a:extLst>
          </p:cNvPr>
          <p:cNvSpPr>
            <a:spLocks noGrp="1"/>
          </p:cNvSpPr>
          <p:nvPr>
            <p:ph type="body" sz="quarter" idx="30"/>
          </p:nvPr>
        </p:nvSpPr>
        <p:spPr bwMode="gray">
          <a:xfrm>
            <a:off x="4126170" y="4788664"/>
            <a:ext cx="1967450" cy="468052"/>
          </a:xfrm>
        </p:spPr>
        <p:txBody>
          <a:bodyPr/>
          <a:lstStyle/>
          <a:p>
            <a:endParaRPr lang="en-US" dirty="0">
              <a:latin typeface="Huawei Sans" panose="020C0503030203020204" pitchFamily="34" charset="0"/>
            </a:endParaRPr>
          </a:p>
        </p:txBody>
      </p:sp>
      <p:sp>
        <p:nvSpPr>
          <p:cNvPr id="48" name="Text Placeholder 23">
            <a:extLst>
              <a:ext uri="{FF2B5EF4-FFF2-40B4-BE49-F238E27FC236}">
                <a16:creationId xmlns:a16="http://schemas.microsoft.com/office/drawing/2014/main" id="{C07C0D8C-9C9B-4754-8C0C-67BECBC23ACE}"/>
              </a:ext>
            </a:extLst>
          </p:cNvPr>
          <p:cNvSpPr>
            <a:spLocks noGrp="1"/>
          </p:cNvSpPr>
          <p:nvPr>
            <p:ph type="body" sz="quarter" idx="31"/>
          </p:nvPr>
        </p:nvSpPr>
        <p:spPr bwMode="gray">
          <a:xfrm>
            <a:off x="6093619" y="4788664"/>
            <a:ext cx="3023155" cy="468052"/>
          </a:xfrm>
        </p:spPr>
        <p:txBody>
          <a:bodyPr/>
          <a:lstStyle/>
          <a:p>
            <a:pPr fontAlgn="ctr"/>
            <a:endParaRPr lang="en-US" dirty="0">
              <a:latin typeface="Huawei Sans" panose="020C0503030203020204" pitchFamily="34" charset="0"/>
            </a:endParaRPr>
          </a:p>
        </p:txBody>
      </p:sp>
      <p:sp>
        <p:nvSpPr>
          <p:cNvPr id="49" name="Text Placeholder 24">
            <a:extLst>
              <a:ext uri="{FF2B5EF4-FFF2-40B4-BE49-F238E27FC236}">
                <a16:creationId xmlns:a16="http://schemas.microsoft.com/office/drawing/2014/main" id="{E1B65538-65B2-44D0-945D-B4D4C9C65984}"/>
              </a:ext>
            </a:extLst>
          </p:cNvPr>
          <p:cNvSpPr>
            <a:spLocks noGrp="1"/>
          </p:cNvSpPr>
          <p:nvPr>
            <p:ph type="body" sz="quarter" idx="32"/>
          </p:nvPr>
        </p:nvSpPr>
        <p:spPr bwMode="gray">
          <a:xfrm>
            <a:off x="9116775" y="4788664"/>
            <a:ext cx="2084625" cy="468052"/>
          </a:xfrm>
        </p:spPr>
        <p:txBody>
          <a:bodyPr/>
          <a:lstStyle/>
          <a:p>
            <a:endParaRPr lang="en-US" dirty="0">
              <a:latin typeface="Huawei Sans" panose="020C0503030203020204" pitchFamily="34" charset="0"/>
            </a:endParaRPr>
          </a:p>
        </p:txBody>
      </p:sp>
      <p:sp>
        <p:nvSpPr>
          <p:cNvPr id="50" name="Text Placeholder 25">
            <a:extLst>
              <a:ext uri="{FF2B5EF4-FFF2-40B4-BE49-F238E27FC236}">
                <a16:creationId xmlns:a16="http://schemas.microsoft.com/office/drawing/2014/main" id="{E2AFF3C2-4B48-4A72-9737-93ADD5B37442}"/>
              </a:ext>
            </a:extLst>
          </p:cNvPr>
          <p:cNvSpPr>
            <a:spLocks noGrp="1"/>
          </p:cNvSpPr>
          <p:nvPr>
            <p:ph type="body" sz="quarter" idx="33"/>
          </p:nvPr>
        </p:nvSpPr>
        <p:spPr bwMode="gray">
          <a:xfrm>
            <a:off x="1007042" y="5256716"/>
            <a:ext cx="3119128" cy="468052"/>
          </a:xfrm>
        </p:spPr>
        <p:txBody>
          <a:bodyPr/>
          <a:lstStyle/>
          <a:p>
            <a:pPr fontAlgn="ctr"/>
            <a:endParaRPr lang="en-US" dirty="0">
              <a:latin typeface="Huawei Sans" panose="020C0503030203020204" pitchFamily="34" charset="0"/>
            </a:endParaRPr>
          </a:p>
        </p:txBody>
      </p:sp>
      <p:sp>
        <p:nvSpPr>
          <p:cNvPr id="51" name="Text Placeholder 26">
            <a:extLst>
              <a:ext uri="{FF2B5EF4-FFF2-40B4-BE49-F238E27FC236}">
                <a16:creationId xmlns:a16="http://schemas.microsoft.com/office/drawing/2014/main" id="{05707322-5124-4FC1-87A5-85630B3A6C74}"/>
              </a:ext>
            </a:extLst>
          </p:cNvPr>
          <p:cNvSpPr>
            <a:spLocks noGrp="1"/>
          </p:cNvSpPr>
          <p:nvPr>
            <p:ph type="body" sz="quarter" idx="34"/>
          </p:nvPr>
        </p:nvSpPr>
        <p:spPr bwMode="gray">
          <a:xfrm>
            <a:off x="4126170" y="5256716"/>
            <a:ext cx="1967450" cy="468052"/>
          </a:xfrm>
        </p:spPr>
        <p:txBody>
          <a:bodyPr/>
          <a:lstStyle/>
          <a:p>
            <a:endParaRPr lang="en-US" dirty="0">
              <a:latin typeface="Huawei Sans" panose="020C0503030203020204" pitchFamily="34" charset="0"/>
            </a:endParaRPr>
          </a:p>
        </p:txBody>
      </p:sp>
      <p:sp>
        <p:nvSpPr>
          <p:cNvPr id="52" name="Text Placeholder 27">
            <a:extLst>
              <a:ext uri="{FF2B5EF4-FFF2-40B4-BE49-F238E27FC236}">
                <a16:creationId xmlns:a16="http://schemas.microsoft.com/office/drawing/2014/main" id="{E95828F4-72EE-4437-85E4-DF954EFC1A9A}"/>
              </a:ext>
            </a:extLst>
          </p:cNvPr>
          <p:cNvSpPr>
            <a:spLocks noGrp="1"/>
          </p:cNvSpPr>
          <p:nvPr>
            <p:ph type="body" sz="quarter" idx="35"/>
          </p:nvPr>
        </p:nvSpPr>
        <p:spPr bwMode="gray">
          <a:xfrm>
            <a:off x="6093619" y="5256716"/>
            <a:ext cx="3023155" cy="468052"/>
          </a:xfrm>
        </p:spPr>
        <p:txBody>
          <a:bodyPr/>
          <a:lstStyle/>
          <a:p>
            <a:pPr fontAlgn="ctr"/>
            <a:endParaRPr lang="en-US" dirty="0">
              <a:latin typeface="Huawei Sans" panose="020C0503030203020204" pitchFamily="34" charset="0"/>
            </a:endParaRPr>
          </a:p>
        </p:txBody>
      </p:sp>
      <p:sp>
        <p:nvSpPr>
          <p:cNvPr id="53" name="Text Placeholder 28">
            <a:extLst>
              <a:ext uri="{FF2B5EF4-FFF2-40B4-BE49-F238E27FC236}">
                <a16:creationId xmlns:a16="http://schemas.microsoft.com/office/drawing/2014/main" id="{1A909ABB-F3A0-454F-B7FC-97BA7A7DD7FD}"/>
              </a:ext>
            </a:extLst>
          </p:cNvPr>
          <p:cNvSpPr>
            <a:spLocks noGrp="1"/>
          </p:cNvSpPr>
          <p:nvPr>
            <p:ph type="body" sz="quarter" idx="36"/>
          </p:nvPr>
        </p:nvSpPr>
        <p:spPr bwMode="gray">
          <a:xfrm>
            <a:off x="9116775" y="5256716"/>
            <a:ext cx="2084625" cy="468052"/>
          </a:xfrm>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3231270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Voice Features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An AR router can function as an IP PBX or a SIP gateway (SIP AG).</a:t>
            </a:r>
            <a:endParaRPr lang="en-US" altLang="zh-CN" sz="1600" dirty="0">
              <a:latin typeface="Huawei Sans" panose="020C0503030203020204" pitchFamily="34" charset="0"/>
            </a:endParaRPr>
          </a:p>
          <a:p>
            <a:pPr marL="539750" lvl="1" indent="-231775"/>
            <a:r>
              <a:rPr lang="en-US" sz="1400" dirty="0">
                <a:latin typeface="Huawei Sans" panose="020C0503030203020204" pitchFamily="34" charset="0"/>
              </a:rPr>
              <a:t>As an IP PBX, the AR router can connect to and control voice devices, and can also connect to traditional PBX devices.</a:t>
            </a:r>
            <a:endParaRPr lang="en-US" altLang="zh-CN" sz="1400" dirty="0">
              <a:latin typeface="Huawei Sans" panose="020C0503030203020204" pitchFamily="34" charset="0"/>
            </a:endParaRPr>
          </a:p>
          <a:p>
            <a:pPr marL="539750" lvl="1" indent="-231775"/>
            <a:r>
              <a:rPr lang="en-US" sz="1400" dirty="0">
                <a:latin typeface="Huawei Sans" panose="020C0503030203020204" pitchFamily="34" charset="0"/>
              </a:rPr>
              <a:t>As a SIP AG, the AR router does not provide access and control functions for voice devices, but can directly connect users to the IMS network for control.</a:t>
            </a:r>
          </a:p>
        </p:txBody>
      </p:sp>
      <p:grpSp>
        <p:nvGrpSpPr>
          <p:cNvPr id="24" name="Group 23">
            <a:extLst>
              <a:ext uri="{FF2B5EF4-FFF2-40B4-BE49-F238E27FC236}">
                <a16:creationId xmlns:a16="http://schemas.microsoft.com/office/drawing/2014/main" id="{2AA4E685-206E-4D7F-BB85-69921934504F}"/>
              </a:ext>
            </a:extLst>
          </p:cNvPr>
          <p:cNvGrpSpPr/>
          <p:nvPr/>
        </p:nvGrpSpPr>
        <p:grpSpPr bwMode="gray">
          <a:xfrm>
            <a:off x="1936602" y="2420888"/>
            <a:ext cx="8335862" cy="3722730"/>
            <a:chOff x="1720578" y="2456892"/>
            <a:chExt cx="8335862" cy="3722730"/>
          </a:xfrm>
        </p:grpSpPr>
        <p:sp>
          <p:nvSpPr>
            <p:cNvPr id="86" name="Freeform 159"/>
            <p:cNvSpPr/>
            <p:nvPr/>
          </p:nvSpPr>
          <p:spPr bwMode="gray">
            <a:xfrm flipH="1">
              <a:off x="7028743" y="2461846"/>
              <a:ext cx="3027697" cy="1582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sp>
          <p:nvSpPr>
            <p:cNvPr id="85" name="Freeform 159"/>
            <p:cNvSpPr/>
            <p:nvPr/>
          </p:nvSpPr>
          <p:spPr bwMode="gray">
            <a:xfrm flipH="1">
              <a:off x="5691098" y="4261747"/>
              <a:ext cx="3546352" cy="185378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sp>
          <p:nvSpPr>
            <p:cNvPr id="84" name="Freeform 159"/>
            <p:cNvSpPr/>
            <p:nvPr/>
          </p:nvSpPr>
          <p:spPr bwMode="gray">
            <a:xfrm flipH="1">
              <a:off x="1720578" y="4052346"/>
              <a:ext cx="3931402" cy="2055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4" name="Picture 12" descr="E:\2016.01\1.12 扁平化图标\蓝色\AR-蓝色最新-40.png"/>
            <p:cNvPicPr>
              <a:picLocks noChangeAspect="1" noChangeArrowheads="1"/>
            </p:cNvPicPr>
            <p:nvPr/>
          </p:nvPicPr>
          <p:blipFill>
            <a:blip r:embed="rId3" cstate="print"/>
            <a:srcRect/>
            <a:stretch>
              <a:fillRect/>
            </a:stretch>
          </p:blipFill>
          <p:spPr bwMode="gray">
            <a:xfrm>
              <a:off x="3398072" y="4195066"/>
              <a:ext cx="540000" cy="441818"/>
            </a:xfrm>
            <a:prstGeom prst="rect">
              <a:avLst/>
            </a:prstGeom>
            <a:noFill/>
          </p:spPr>
        </p:pic>
        <p:pic>
          <p:nvPicPr>
            <p:cNvPr id="5" name="Picture 12" descr="E:\2016.01\1.12 扁平化图标\蓝色\AR-蓝色最新-40.png"/>
            <p:cNvPicPr>
              <a:picLocks noChangeAspect="1" noChangeArrowheads="1"/>
            </p:cNvPicPr>
            <p:nvPr/>
          </p:nvPicPr>
          <p:blipFill>
            <a:blip r:embed="rId3" cstate="print"/>
            <a:srcRect/>
            <a:stretch>
              <a:fillRect/>
            </a:stretch>
          </p:blipFill>
          <p:spPr bwMode="gray">
            <a:xfrm>
              <a:off x="6602805" y="4195947"/>
              <a:ext cx="540000" cy="441818"/>
            </a:xfrm>
            <a:prstGeom prst="rect">
              <a:avLst/>
            </a:prstGeom>
            <a:noFill/>
          </p:spPr>
        </p:pic>
        <p:pic>
          <p:nvPicPr>
            <p:cNvPr id="6" name="Picture 12" descr="E:\2016.01\1.12 扁平化图标\蓝色\AR-蓝色最新-40.png"/>
            <p:cNvPicPr>
              <a:picLocks noChangeAspect="1" noChangeArrowheads="1"/>
            </p:cNvPicPr>
            <p:nvPr/>
          </p:nvPicPr>
          <p:blipFill>
            <a:blip r:embed="rId3" cstate="print"/>
            <a:srcRect/>
            <a:stretch>
              <a:fillRect/>
            </a:stretch>
          </p:blipFill>
          <p:spPr bwMode="gray">
            <a:xfrm>
              <a:off x="6872805" y="3010649"/>
              <a:ext cx="540000" cy="441818"/>
            </a:xfrm>
            <a:prstGeom prst="rect">
              <a:avLst/>
            </a:prstGeom>
            <a:noFill/>
          </p:spPr>
        </p:pic>
        <p:pic>
          <p:nvPicPr>
            <p:cNvPr id="7" name="图片 71" descr="电话.png"/>
            <p:cNvPicPr>
              <a:picLocks noChangeAspect="1"/>
            </p:cNvPicPr>
            <p:nvPr/>
          </p:nvPicPr>
          <p:blipFill>
            <a:blip r:embed="rId4" cstate="print"/>
            <a:stretch>
              <a:fillRect/>
            </a:stretch>
          </p:blipFill>
          <p:spPr bwMode="gray">
            <a:xfrm>
              <a:off x="2723024" y="5337212"/>
              <a:ext cx="483542" cy="439200"/>
            </a:xfrm>
            <a:prstGeom prst="rect">
              <a:avLst/>
            </a:prstGeom>
          </p:spPr>
        </p:pic>
        <p:pic>
          <p:nvPicPr>
            <p:cNvPr id="8" name="图片 66" descr="传真机.png"/>
            <p:cNvPicPr>
              <a:picLocks noChangeAspect="1"/>
            </p:cNvPicPr>
            <p:nvPr/>
          </p:nvPicPr>
          <p:blipFill>
            <a:blip r:embed="rId5" cstate="print"/>
            <a:stretch>
              <a:fillRect/>
            </a:stretch>
          </p:blipFill>
          <p:spPr bwMode="gray">
            <a:xfrm>
              <a:off x="4250099" y="5344761"/>
              <a:ext cx="379674" cy="439200"/>
            </a:xfrm>
            <a:prstGeom prst="rect">
              <a:avLst/>
            </a:prstGeom>
          </p:spPr>
        </p:pic>
        <p:pic>
          <p:nvPicPr>
            <p:cNvPr id="9" name="图片 50" descr="internet-蓝.png"/>
            <p:cNvPicPr>
              <a:picLocks noChangeAspect="1"/>
            </p:cNvPicPr>
            <p:nvPr/>
          </p:nvPicPr>
          <p:blipFill>
            <a:blip r:embed="rId6" cstate="print"/>
            <a:stretch>
              <a:fillRect/>
            </a:stretch>
          </p:blipFill>
          <p:spPr bwMode="gray">
            <a:xfrm>
              <a:off x="4899201" y="3027342"/>
              <a:ext cx="804674" cy="408433"/>
            </a:xfrm>
            <a:prstGeom prst="rect">
              <a:avLst/>
            </a:prstGeom>
          </p:spPr>
        </p:pic>
        <p:pic>
          <p:nvPicPr>
            <p:cNvPr id="12" name="图片 52" descr="PSTN-蓝.png"/>
            <p:cNvPicPr>
              <a:picLocks noChangeAspect="1"/>
            </p:cNvPicPr>
            <p:nvPr/>
          </p:nvPicPr>
          <p:blipFill>
            <a:blip r:embed="rId7" cstate="print"/>
            <a:stretch>
              <a:fillRect/>
            </a:stretch>
          </p:blipFill>
          <p:spPr bwMode="gray">
            <a:xfrm>
              <a:off x="1852543" y="3214866"/>
              <a:ext cx="804674" cy="408433"/>
            </a:xfrm>
            <a:prstGeom prst="rect">
              <a:avLst/>
            </a:prstGeom>
          </p:spPr>
        </p:pic>
        <p:pic>
          <p:nvPicPr>
            <p:cNvPr id="13" name="图片 17" descr="SOC服务器.png"/>
            <p:cNvPicPr>
              <a:picLocks noChangeAspect="1"/>
            </p:cNvPicPr>
            <p:nvPr/>
          </p:nvPicPr>
          <p:blipFill>
            <a:blip r:embed="rId8" cstate="print"/>
            <a:stretch>
              <a:fillRect/>
            </a:stretch>
          </p:blipFill>
          <p:spPr bwMode="gray">
            <a:xfrm>
              <a:off x="1931624" y="5344761"/>
              <a:ext cx="539607" cy="441818"/>
            </a:xfrm>
            <a:prstGeom prst="rect">
              <a:avLst/>
            </a:prstGeom>
          </p:spPr>
        </p:pic>
        <p:pic>
          <p:nvPicPr>
            <p:cNvPr id="14" name="图片 60" descr="云管理平台蓝.png"/>
            <p:cNvPicPr>
              <a:picLocks noChangeAspect="1"/>
            </p:cNvPicPr>
            <p:nvPr/>
          </p:nvPicPr>
          <p:blipFill>
            <a:blip r:embed="rId9" cstate="print"/>
            <a:stretch>
              <a:fillRect/>
            </a:stretch>
          </p:blipFill>
          <p:spPr bwMode="gray">
            <a:xfrm>
              <a:off x="3899936" y="2456892"/>
              <a:ext cx="540000" cy="441818"/>
            </a:xfrm>
            <a:prstGeom prst="rect">
              <a:avLst/>
            </a:prstGeom>
          </p:spPr>
        </p:pic>
        <p:pic>
          <p:nvPicPr>
            <p:cNvPr id="15" name="图片 73" descr="PC.png"/>
            <p:cNvPicPr>
              <a:picLocks noChangeAspect="1"/>
            </p:cNvPicPr>
            <p:nvPr/>
          </p:nvPicPr>
          <p:blipFill>
            <a:blip r:embed="rId10" cstate="print"/>
            <a:stretch>
              <a:fillRect/>
            </a:stretch>
          </p:blipFill>
          <p:spPr bwMode="gray">
            <a:xfrm>
              <a:off x="4881566" y="5357361"/>
              <a:ext cx="539063" cy="414000"/>
            </a:xfrm>
            <a:prstGeom prst="rect">
              <a:avLst/>
            </a:prstGeom>
          </p:spPr>
        </p:pic>
        <p:pic>
          <p:nvPicPr>
            <p:cNvPr id="16" name="图片 76" descr="IP电话.png"/>
            <p:cNvPicPr>
              <a:picLocks noChangeAspect="1"/>
            </p:cNvPicPr>
            <p:nvPr/>
          </p:nvPicPr>
          <p:blipFill>
            <a:blip r:embed="rId11" cstate="print"/>
            <a:stretch>
              <a:fillRect/>
            </a:stretch>
          </p:blipFill>
          <p:spPr bwMode="gray">
            <a:xfrm>
              <a:off x="3458359" y="5337212"/>
              <a:ext cx="539947" cy="507600"/>
            </a:xfrm>
            <a:prstGeom prst="rect">
              <a:avLst/>
            </a:prstGeom>
          </p:spPr>
        </p:pic>
        <p:pic>
          <p:nvPicPr>
            <p:cNvPr id="17" name="图片 76" descr="IP电话.png"/>
            <p:cNvPicPr>
              <a:picLocks noChangeAspect="1"/>
            </p:cNvPicPr>
            <p:nvPr/>
          </p:nvPicPr>
          <p:blipFill>
            <a:blip r:embed="rId11" cstate="print"/>
            <a:stretch>
              <a:fillRect/>
            </a:stretch>
          </p:blipFill>
          <p:spPr bwMode="gray">
            <a:xfrm>
              <a:off x="8325960" y="3501008"/>
              <a:ext cx="539947" cy="507600"/>
            </a:xfrm>
            <a:prstGeom prst="rect">
              <a:avLst/>
            </a:prstGeom>
          </p:spPr>
        </p:pic>
        <p:pic>
          <p:nvPicPr>
            <p:cNvPr id="18" name="图片 73" descr="PC.png"/>
            <p:cNvPicPr>
              <a:picLocks noChangeAspect="1"/>
            </p:cNvPicPr>
            <p:nvPr/>
          </p:nvPicPr>
          <p:blipFill>
            <a:blip r:embed="rId10" cstate="print"/>
            <a:stretch>
              <a:fillRect/>
            </a:stretch>
          </p:blipFill>
          <p:spPr bwMode="gray">
            <a:xfrm>
              <a:off x="8957845" y="3024558"/>
              <a:ext cx="539063" cy="414000"/>
            </a:xfrm>
            <a:prstGeom prst="rect">
              <a:avLst/>
            </a:prstGeom>
          </p:spPr>
        </p:pic>
        <p:pic>
          <p:nvPicPr>
            <p:cNvPr id="19" name="图片 71" descr="电话.png"/>
            <p:cNvPicPr>
              <a:picLocks noChangeAspect="1"/>
            </p:cNvPicPr>
            <p:nvPr/>
          </p:nvPicPr>
          <p:blipFill>
            <a:blip r:embed="rId4" cstate="print"/>
            <a:stretch>
              <a:fillRect/>
            </a:stretch>
          </p:blipFill>
          <p:spPr bwMode="gray">
            <a:xfrm>
              <a:off x="6078708" y="5373216"/>
              <a:ext cx="483542" cy="439200"/>
            </a:xfrm>
            <a:prstGeom prst="rect">
              <a:avLst/>
            </a:prstGeom>
          </p:spPr>
        </p:pic>
        <p:pic>
          <p:nvPicPr>
            <p:cNvPr id="20" name="图片 66" descr="传真机.png"/>
            <p:cNvPicPr>
              <a:picLocks noChangeAspect="1"/>
            </p:cNvPicPr>
            <p:nvPr/>
          </p:nvPicPr>
          <p:blipFill>
            <a:blip r:embed="rId5" cstate="print"/>
            <a:stretch>
              <a:fillRect/>
            </a:stretch>
          </p:blipFill>
          <p:spPr bwMode="gray">
            <a:xfrm>
              <a:off x="7605783" y="5380765"/>
              <a:ext cx="379674" cy="439200"/>
            </a:xfrm>
            <a:prstGeom prst="rect">
              <a:avLst/>
            </a:prstGeom>
          </p:spPr>
        </p:pic>
        <p:pic>
          <p:nvPicPr>
            <p:cNvPr id="21" name="图片 73" descr="PC.png"/>
            <p:cNvPicPr>
              <a:picLocks noChangeAspect="1"/>
            </p:cNvPicPr>
            <p:nvPr/>
          </p:nvPicPr>
          <p:blipFill>
            <a:blip r:embed="rId10" cstate="print"/>
            <a:stretch>
              <a:fillRect/>
            </a:stretch>
          </p:blipFill>
          <p:spPr bwMode="gray">
            <a:xfrm>
              <a:off x="8237250" y="5393365"/>
              <a:ext cx="539063" cy="414000"/>
            </a:xfrm>
            <a:prstGeom prst="rect">
              <a:avLst/>
            </a:prstGeom>
          </p:spPr>
        </p:pic>
        <p:pic>
          <p:nvPicPr>
            <p:cNvPr id="22" name="图片 76" descr="IP电话.png"/>
            <p:cNvPicPr>
              <a:picLocks noChangeAspect="1"/>
            </p:cNvPicPr>
            <p:nvPr/>
          </p:nvPicPr>
          <p:blipFill>
            <a:blip r:embed="rId11" cstate="print"/>
            <a:stretch>
              <a:fillRect/>
            </a:stretch>
          </p:blipFill>
          <p:spPr bwMode="gray">
            <a:xfrm>
              <a:off x="6814043" y="5373216"/>
              <a:ext cx="539947" cy="507600"/>
            </a:xfrm>
            <a:prstGeom prst="rect">
              <a:avLst/>
            </a:prstGeom>
          </p:spPr>
        </p:pic>
        <p:pic>
          <p:nvPicPr>
            <p:cNvPr id="23" name="图片 71" descr="电话.png"/>
            <p:cNvPicPr>
              <a:picLocks noChangeAspect="1"/>
            </p:cNvPicPr>
            <p:nvPr/>
          </p:nvPicPr>
          <p:blipFill>
            <a:blip r:embed="rId4" cstate="print"/>
            <a:stretch>
              <a:fillRect/>
            </a:stretch>
          </p:blipFill>
          <p:spPr bwMode="gray">
            <a:xfrm>
              <a:off x="8094791" y="2621784"/>
              <a:ext cx="483542" cy="439200"/>
            </a:xfrm>
            <a:prstGeom prst="rect">
              <a:avLst/>
            </a:prstGeom>
          </p:spPr>
        </p:pic>
        <p:cxnSp>
          <p:nvCxnSpPr>
            <p:cNvPr id="25" name="Straight Connector 24"/>
            <p:cNvCxnSpPr>
              <a:stCxn id="4" idx="2"/>
              <a:endCxn id="7" idx="0"/>
            </p:cNvCxnSpPr>
            <p:nvPr/>
          </p:nvCxnSpPr>
          <p:spPr bwMode="gray">
            <a:xfrm flipH="1">
              <a:off x="2964795" y="4636884"/>
              <a:ext cx="703277" cy="70032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Connector 26"/>
            <p:cNvCxnSpPr>
              <a:stCxn id="4" idx="2"/>
              <a:endCxn id="16" idx="0"/>
            </p:cNvCxnSpPr>
            <p:nvPr/>
          </p:nvCxnSpPr>
          <p:spPr bwMode="gray">
            <a:xfrm>
              <a:off x="3668072" y="4636884"/>
              <a:ext cx="60261" cy="70032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0" name="Straight Connector 29"/>
            <p:cNvCxnSpPr>
              <a:stCxn id="4" idx="2"/>
              <a:endCxn id="8" idx="0"/>
            </p:cNvCxnSpPr>
            <p:nvPr/>
          </p:nvCxnSpPr>
          <p:spPr bwMode="gray">
            <a:xfrm>
              <a:off x="3668072" y="4636884"/>
              <a:ext cx="771864" cy="70787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3" name="Straight Connector 32"/>
            <p:cNvCxnSpPr>
              <a:stCxn id="4" idx="2"/>
              <a:endCxn id="15" idx="0"/>
            </p:cNvCxnSpPr>
            <p:nvPr/>
          </p:nvCxnSpPr>
          <p:spPr bwMode="gray">
            <a:xfrm>
              <a:off x="3668072" y="4636884"/>
              <a:ext cx="1483026" cy="72047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6" name="Straight Connector 35"/>
            <p:cNvCxnSpPr>
              <a:stCxn id="5" idx="2"/>
              <a:endCxn id="20" idx="0"/>
            </p:cNvCxnSpPr>
            <p:nvPr/>
          </p:nvCxnSpPr>
          <p:spPr bwMode="gray">
            <a:xfrm>
              <a:off x="6872805" y="4637765"/>
              <a:ext cx="922815" cy="74300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7" name="Straight Connector 36"/>
            <p:cNvCxnSpPr>
              <a:stCxn id="5" idx="2"/>
              <a:endCxn id="21" idx="0"/>
            </p:cNvCxnSpPr>
            <p:nvPr/>
          </p:nvCxnSpPr>
          <p:spPr bwMode="gray">
            <a:xfrm>
              <a:off x="6872805" y="4637765"/>
              <a:ext cx="1633977" cy="75560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2" name="Straight Connector 41"/>
            <p:cNvCxnSpPr>
              <a:stCxn id="5" idx="2"/>
              <a:endCxn id="19" idx="0"/>
            </p:cNvCxnSpPr>
            <p:nvPr/>
          </p:nvCxnSpPr>
          <p:spPr bwMode="gray">
            <a:xfrm flipH="1">
              <a:off x="6320479" y="4637765"/>
              <a:ext cx="552326" cy="73545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5" idx="2"/>
              <a:endCxn id="22" idx="0"/>
            </p:cNvCxnSpPr>
            <p:nvPr/>
          </p:nvCxnSpPr>
          <p:spPr bwMode="gray">
            <a:xfrm>
              <a:off x="6872805" y="4637765"/>
              <a:ext cx="211212" cy="73545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8" name="Straight Connector 47"/>
            <p:cNvCxnSpPr>
              <a:stCxn id="6" idx="3"/>
              <a:endCxn id="18" idx="1"/>
            </p:cNvCxnSpPr>
            <p:nvPr/>
          </p:nvCxnSpPr>
          <p:spPr bwMode="gray">
            <a:xfrm>
              <a:off x="7412805" y="3231558"/>
              <a:ext cx="1545040"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9" name="Straight Connector 48"/>
            <p:cNvCxnSpPr>
              <a:stCxn id="6" idx="3"/>
              <a:endCxn id="23" idx="1"/>
            </p:cNvCxnSpPr>
            <p:nvPr/>
          </p:nvCxnSpPr>
          <p:spPr bwMode="gray">
            <a:xfrm flipV="1">
              <a:off x="7412805" y="2841384"/>
              <a:ext cx="681986" cy="39017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0" name="Straight Connector 49"/>
            <p:cNvCxnSpPr>
              <a:stCxn id="6" idx="3"/>
              <a:endCxn id="17" idx="1"/>
            </p:cNvCxnSpPr>
            <p:nvPr/>
          </p:nvCxnSpPr>
          <p:spPr bwMode="gray">
            <a:xfrm>
              <a:off x="7412805" y="3231558"/>
              <a:ext cx="913155" cy="52325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8" name="Straight Connector 57"/>
            <p:cNvCxnSpPr>
              <a:stCxn id="4" idx="2"/>
              <a:endCxn id="13" idx="0"/>
            </p:cNvCxnSpPr>
            <p:nvPr/>
          </p:nvCxnSpPr>
          <p:spPr bwMode="gray">
            <a:xfrm flipH="1">
              <a:off x="2201428" y="4636884"/>
              <a:ext cx="1466644" cy="70787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1" name="Straight Connector 60"/>
            <p:cNvCxnSpPr>
              <a:stCxn id="4" idx="3"/>
              <a:endCxn id="5" idx="1"/>
            </p:cNvCxnSpPr>
            <p:nvPr/>
          </p:nvCxnSpPr>
          <p:spPr bwMode="gray">
            <a:xfrm>
              <a:off x="3938072" y="4415975"/>
              <a:ext cx="2664733" cy="88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4" name="Straight Connector 63"/>
            <p:cNvCxnSpPr>
              <a:stCxn id="4" idx="0"/>
              <a:endCxn id="9" idx="2"/>
            </p:cNvCxnSpPr>
            <p:nvPr/>
          </p:nvCxnSpPr>
          <p:spPr bwMode="gray">
            <a:xfrm flipV="1">
              <a:off x="3668072" y="3435775"/>
              <a:ext cx="1633466" cy="75929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7" name="Straight Connector 66"/>
            <p:cNvCxnSpPr>
              <a:stCxn id="6" idx="1"/>
              <a:endCxn id="9" idx="3"/>
            </p:cNvCxnSpPr>
            <p:nvPr/>
          </p:nvCxnSpPr>
          <p:spPr bwMode="gray">
            <a:xfrm flipH="1">
              <a:off x="5703875" y="3231558"/>
              <a:ext cx="1168930" cy="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8" name="Straight Connector 77"/>
            <p:cNvCxnSpPr>
              <a:stCxn id="14" idx="3"/>
              <a:endCxn id="9" idx="0"/>
            </p:cNvCxnSpPr>
            <p:nvPr/>
          </p:nvCxnSpPr>
          <p:spPr bwMode="gray">
            <a:xfrm>
              <a:off x="4439936" y="2677801"/>
              <a:ext cx="861602" cy="34954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81" name="Straight Connector 80"/>
            <p:cNvCxnSpPr>
              <a:stCxn id="4" idx="1"/>
              <a:endCxn id="12" idx="3"/>
            </p:cNvCxnSpPr>
            <p:nvPr/>
          </p:nvCxnSpPr>
          <p:spPr bwMode="gray">
            <a:xfrm flipH="1" flipV="1">
              <a:off x="2657217" y="3419083"/>
              <a:ext cx="740855" cy="99689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87" name="TextBox 86"/>
            <p:cNvSpPr txBox="1"/>
            <p:nvPr/>
          </p:nvSpPr>
          <p:spPr bwMode="gray">
            <a:xfrm>
              <a:off x="3398072" y="2522261"/>
              <a:ext cx="52999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IMS</a:t>
              </a:r>
              <a:endParaRPr lang="en-US" altLang="zh-CN" sz="1200" dirty="0">
                <a:latin typeface="Huawei Sans" panose="020C0503030203020204" pitchFamily="34" charset="0"/>
              </a:endParaRPr>
            </a:p>
          </p:txBody>
        </p:sp>
        <p:sp>
          <p:nvSpPr>
            <p:cNvPr id="88" name="TextBox 87"/>
            <p:cNvSpPr txBox="1"/>
            <p:nvPr/>
          </p:nvSpPr>
          <p:spPr bwMode="gray">
            <a:xfrm>
              <a:off x="2733809" y="4365703"/>
              <a:ext cx="74841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IP PBX</a:t>
              </a:r>
              <a:endParaRPr lang="en-US" altLang="zh-CN" sz="1200" dirty="0">
                <a:latin typeface="Huawei Sans" panose="020C0503030203020204" pitchFamily="34" charset="0"/>
              </a:endParaRPr>
            </a:p>
          </p:txBody>
        </p:sp>
        <p:sp>
          <p:nvSpPr>
            <p:cNvPr id="89" name="TextBox 88"/>
            <p:cNvSpPr txBox="1"/>
            <p:nvPr/>
          </p:nvSpPr>
          <p:spPr bwMode="gray">
            <a:xfrm>
              <a:off x="6998787" y="4371708"/>
              <a:ext cx="74841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IP PBX</a:t>
              </a:r>
              <a:endParaRPr lang="en-US" altLang="zh-CN" sz="1200" dirty="0">
                <a:latin typeface="Huawei Sans" panose="020C0503030203020204" pitchFamily="34" charset="0"/>
              </a:endParaRPr>
            </a:p>
          </p:txBody>
        </p:sp>
        <p:sp>
          <p:nvSpPr>
            <p:cNvPr id="90" name="TextBox 89"/>
            <p:cNvSpPr txBox="1"/>
            <p:nvPr/>
          </p:nvSpPr>
          <p:spPr bwMode="gray">
            <a:xfrm>
              <a:off x="6747513" y="2741488"/>
              <a:ext cx="78879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SIP AG</a:t>
              </a:r>
              <a:endParaRPr lang="en-US" altLang="zh-CN" sz="1200" dirty="0">
                <a:latin typeface="Huawei Sans" panose="020C0503030203020204" pitchFamily="34" charset="0"/>
              </a:endParaRPr>
            </a:p>
          </p:txBody>
        </p:sp>
        <p:sp>
          <p:nvSpPr>
            <p:cNvPr id="91" name="TextBox 90"/>
            <p:cNvSpPr txBox="1"/>
            <p:nvPr/>
          </p:nvSpPr>
          <p:spPr bwMode="gray">
            <a:xfrm>
              <a:off x="8092237" y="4059284"/>
              <a:ext cx="106076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SIP phone</a:t>
              </a:r>
              <a:endParaRPr lang="en-US" altLang="zh-CN" sz="1200" dirty="0">
                <a:latin typeface="Huawei Sans" panose="020C0503030203020204" pitchFamily="34" charset="0"/>
              </a:endParaRPr>
            </a:p>
          </p:txBody>
        </p:sp>
        <p:sp>
          <p:nvSpPr>
            <p:cNvPr id="92" name="TextBox 91"/>
            <p:cNvSpPr txBox="1"/>
            <p:nvPr/>
          </p:nvSpPr>
          <p:spPr bwMode="gray">
            <a:xfrm>
              <a:off x="1933886" y="5695253"/>
              <a:ext cx="59283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TDM PBX</a:t>
              </a:r>
              <a:endParaRPr lang="en-US" altLang="zh-CN" sz="1200" dirty="0">
                <a:latin typeface="Huawei Sans" panose="020C0503030203020204" pitchFamily="34" charset="0"/>
              </a:endParaRPr>
            </a:p>
          </p:txBody>
        </p:sp>
        <p:sp>
          <p:nvSpPr>
            <p:cNvPr id="93" name="TextBox 92"/>
            <p:cNvSpPr txBox="1"/>
            <p:nvPr/>
          </p:nvSpPr>
          <p:spPr bwMode="gray">
            <a:xfrm>
              <a:off x="2638686" y="5787585"/>
              <a:ext cx="72080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POTS</a:t>
              </a:r>
              <a:endParaRPr lang="en-US" altLang="zh-CN" sz="1200" dirty="0">
                <a:latin typeface="Huawei Sans" panose="020C0503030203020204" pitchFamily="34" charset="0"/>
              </a:endParaRPr>
            </a:p>
          </p:txBody>
        </p:sp>
        <p:sp>
          <p:nvSpPr>
            <p:cNvPr id="94" name="TextBox 93"/>
            <p:cNvSpPr txBox="1"/>
            <p:nvPr/>
          </p:nvSpPr>
          <p:spPr bwMode="gray">
            <a:xfrm>
              <a:off x="3210482" y="5787585"/>
              <a:ext cx="106076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SIP phone</a:t>
              </a:r>
              <a:endParaRPr lang="en-US" altLang="zh-CN" sz="1200" dirty="0">
                <a:latin typeface="Huawei Sans" panose="020C0503030203020204" pitchFamily="34" charset="0"/>
              </a:endParaRPr>
            </a:p>
          </p:txBody>
        </p:sp>
        <p:sp>
          <p:nvSpPr>
            <p:cNvPr id="95" name="TextBox 94"/>
            <p:cNvSpPr txBox="1"/>
            <p:nvPr/>
          </p:nvSpPr>
          <p:spPr bwMode="gray">
            <a:xfrm>
              <a:off x="4119624" y="5695253"/>
              <a:ext cx="810293"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Fax machine</a:t>
              </a:r>
              <a:endParaRPr lang="en-US" altLang="zh-CN" sz="1200" dirty="0">
                <a:latin typeface="Huawei Sans" panose="020C0503030203020204" pitchFamily="34" charset="0"/>
              </a:endParaRPr>
            </a:p>
          </p:txBody>
        </p:sp>
        <p:sp>
          <p:nvSpPr>
            <p:cNvPr id="96" name="TextBox 95"/>
            <p:cNvSpPr txBox="1"/>
            <p:nvPr/>
          </p:nvSpPr>
          <p:spPr bwMode="gray">
            <a:xfrm>
              <a:off x="4938100" y="5787585"/>
              <a:ext cx="42599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PC</a:t>
              </a:r>
              <a:endParaRPr lang="en-US" altLang="zh-CN" sz="1200" dirty="0">
                <a:latin typeface="Huawei Sans" panose="020C0503030203020204" pitchFamily="34" charset="0"/>
              </a:endParaRPr>
            </a:p>
          </p:txBody>
        </p:sp>
        <p:sp>
          <p:nvSpPr>
            <p:cNvPr id="97" name="TextBox 96"/>
            <p:cNvSpPr txBox="1"/>
            <p:nvPr/>
          </p:nvSpPr>
          <p:spPr bwMode="gray">
            <a:xfrm>
              <a:off x="5972265" y="5813964"/>
              <a:ext cx="72080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POTS</a:t>
              </a:r>
              <a:endParaRPr lang="en-US" altLang="zh-CN" sz="1200" dirty="0">
                <a:latin typeface="Huawei Sans" panose="020C0503030203020204" pitchFamily="34" charset="0"/>
              </a:endParaRPr>
            </a:p>
          </p:txBody>
        </p:sp>
        <p:sp>
          <p:nvSpPr>
            <p:cNvPr id="98" name="TextBox 97"/>
            <p:cNvSpPr txBox="1"/>
            <p:nvPr/>
          </p:nvSpPr>
          <p:spPr bwMode="gray">
            <a:xfrm>
              <a:off x="6544061" y="5813964"/>
              <a:ext cx="106076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SIP phone</a:t>
              </a:r>
              <a:endParaRPr lang="en-US" altLang="zh-CN" sz="1200" dirty="0">
                <a:latin typeface="Huawei Sans" panose="020C0503030203020204" pitchFamily="34" charset="0"/>
              </a:endParaRPr>
            </a:p>
          </p:txBody>
        </p:sp>
        <p:sp>
          <p:nvSpPr>
            <p:cNvPr id="99" name="TextBox 98"/>
            <p:cNvSpPr txBox="1"/>
            <p:nvPr/>
          </p:nvSpPr>
          <p:spPr bwMode="gray">
            <a:xfrm>
              <a:off x="7441665" y="5721631"/>
              <a:ext cx="81029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Fax machine</a:t>
              </a:r>
              <a:endParaRPr lang="en-US" altLang="zh-CN" sz="1200" dirty="0">
                <a:latin typeface="Huawei Sans" panose="020C0503030203020204" pitchFamily="34" charset="0"/>
              </a:endParaRPr>
            </a:p>
          </p:txBody>
        </p:sp>
        <p:sp>
          <p:nvSpPr>
            <p:cNvPr id="100" name="TextBox 99"/>
            <p:cNvSpPr txBox="1"/>
            <p:nvPr/>
          </p:nvSpPr>
          <p:spPr bwMode="gray">
            <a:xfrm>
              <a:off x="8271679" y="5813964"/>
              <a:ext cx="42599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PC</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138016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Functions and Features of AR Routers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WLAN Service Features of AR Routers</a:t>
            </a:r>
          </a:p>
          <a:p>
            <a:r>
              <a:rPr lang="en-US" dirty="0">
                <a:solidFill>
                  <a:schemeClr val="bg1">
                    <a:lumMod val="50000"/>
                  </a:schemeClr>
                </a:solidFill>
                <a:latin typeface="Huawei Sans" panose="020C0503030203020204" pitchFamily="34" charset="0"/>
              </a:rPr>
              <a:t>Security Service Features of AR Routers</a:t>
            </a:r>
          </a:p>
        </p:txBody>
      </p:sp>
    </p:spTree>
    <p:extLst>
      <p:ext uri="{BB962C8B-B14F-4D97-AF65-F5344CB8AC3E}">
        <p14:creationId xmlns:p14="http://schemas.microsoft.com/office/powerpoint/2010/main" val="1882132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WLAN Technology</a:t>
            </a:r>
          </a:p>
        </p:txBody>
      </p:sp>
      <p:sp>
        <p:nvSpPr>
          <p:cNvPr id="34" name="Text Placeholder 33"/>
          <p:cNvSpPr>
            <a:spLocks noGrp="1"/>
          </p:cNvSpPr>
          <p:nvPr>
            <p:ph type="body" sz="quarter" idx="10"/>
          </p:nvPr>
        </p:nvSpPr>
        <p:spPr bwMode="gray"/>
        <p:txBody>
          <a:bodyPr/>
          <a:lstStyle/>
          <a:p>
            <a:pPr algn="l"/>
            <a:r>
              <a:rPr lang="en-US" sz="1800" dirty="0">
                <a:latin typeface="Huawei Sans" panose="020C0503030203020204" pitchFamily="34" charset="0"/>
              </a:rPr>
              <a:t>With rapid development of the Internet, the communication network has developed from the traditional cabling network to the wireless network. As one of the wireless networks, the Wireless Local Area Network (WLAN) meets people's demands of mobile office.</a:t>
            </a:r>
            <a:endParaRPr lang="en-US" altLang="zh-CN" sz="1800" dirty="0">
              <a:latin typeface="Huawei Sans" panose="020C0503030203020204" pitchFamily="34" charset="0"/>
            </a:endParaRPr>
          </a:p>
          <a:p>
            <a:pPr algn="l"/>
            <a:r>
              <a:rPr lang="en-US" sz="1800" dirty="0">
                <a:latin typeface="Huawei Sans" panose="020C0503030203020204" pitchFamily="34" charset="0"/>
              </a:rPr>
              <a:t>Wireless networks can be classified into the Wireless Personal Area Network (WPAN), WLAN, Wireless Metro Area Network (WMAN), and Wireless Wide Area Network (WWAN) based on the application scope. WLAN technology is also known as Wi-Fi.</a:t>
            </a:r>
            <a:endParaRPr lang="en-US" altLang="zh-CN" dirty="0">
              <a:latin typeface="Huawei Sans" panose="020C0503030203020204" pitchFamily="34" charset="0"/>
            </a:endParaRPr>
          </a:p>
        </p:txBody>
      </p:sp>
      <p:grpSp>
        <p:nvGrpSpPr>
          <p:cNvPr id="43" name="Group 42"/>
          <p:cNvGrpSpPr/>
          <p:nvPr/>
        </p:nvGrpSpPr>
        <p:grpSpPr bwMode="gray">
          <a:xfrm>
            <a:off x="2089250" y="3728109"/>
            <a:ext cx="8018299" cy="2400245"/>
            <a:chOff x="2100501" y="2580296"/>
            <a:chExt cx="8018299" cy="2400245"/>
          </a:xfrm>
        </p:grpSpPr>
        <p:cxnSp>
          <p:nvCxnSpPr>
            <p:cNvPr id="14" name="Straight Connector 13"/>
            <p:cNvCxnSpPr/>
            <p:nvPr/>
          </p:nvCxnSpPr>
          <p:spPr bwMode="gray">
            <a:xfrm>
              <a:off x="2106127" y="3135464"/>
              <a:ext cx="79568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Straight Connector 15"/>
            <p:cNvCxnSpPr/>
            <p:nvPr/>
          </p:nvCxnSpPr>
          <p:spPr bwMode="gray">
            <a:xfrm>
              <a:off x="2106127" y="2991448"/>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Straight Connector 16"/>
            <p:cNvCxnSpPr/>
            <p:nvPr/>
          </p:nvCxnSpPr>
          <p:spPr bwMode="gray">
            <a:xfrm>
              <a:off x="3708305" y="2991448"/>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Straight Connector 17"/>
            <p:cNvCxnSpPr/>
            <p:nvPr/>
          </p:nvCxnSpPr>
          <p:spPr bwMode="gray">
            <a:xfrm>
              <a:off x="5436497" y="2991448"/>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18"/>
            <p:cNvCxnSpPr/>
            <p:nvPr/>
          </p:nvCxnSpPr>
          <p:spPr bwMode="gray">
            <a:xfrm>
              <a:off x="7524729" y="2991448"/>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Straight Connector 19"/>
            <p:cNvCxnSpPr/>
            <p:nvPr/>
          </p:nvCxnSpPr>
          <p:spPr bwMode="gray">
            <a:xfrm>
              <a:off x="10062639" y="2982506"/>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TextBox 20"/>
            <p:cNvSpPr txBox="1"/>
            <p:nvPr/>
          </p:nvSpPr>
          <p:spPr bwMode="gray">
            <a:xfrm>
              <a:off x="2901593" y="2824007"/>
              <a:ext cx="84096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&lt; 10 m</a:t>
              </a:r>
            </a:p>
          </p:txBody>
        </p:sp>
        <p:sp>
          <p:nvSpPr>
            <p:cNvPr id="22" name="TextBox 21"/>
            <p:cNvSpPr txBox="1"/>
            <p:nvPr/>
          </p:nvSpPr>
          <p:spPr bwMode="gray">
            <a:xfrm>
              <a:off x="4531665" y="2824007"/>
              <a:ext cx="956378"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&lt; 100 m</a:t>
              </a:r>
            </a:p>
          </p:txBody>
        </p:sp>
        <p:sp>
          <p:nvSpPr>
            <p:cNvPr id="23" name="TextBox 22"/>
            <p:cNvSpPr txBox="1"/>
            <p:nvPr/>
          </p:nvSpPr>
          <p:spPr bwMode="gray">
            <a:xfrm>
              <a:off x="6724274" y="2824007"/>
              <a:ext cx="834550"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&lt; 5 km</a:t>
              </a:r>
            </a:p>
          </p:txBody>
        </p:sp>
        <p:sp>
          <p:nvSpPr>
            <p:cNvPr id="24" name="TextBox 23"/>
            <p:cNvSpPr txBox="1"/>
            <p:nvPr/>
          </p:nvSpPr>
          <p:spPr bwMode="gray">
            <a:xfrm>
              <a:off x="9168834" y="2824007"/>
              <a:ext cx="949966"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&lt; 15 km</a:t>
              </a:r>
            </a:p>
          </p:txBody>
        </p:sp>
        <p:sp>
          <p:nvSpPr>
            <p:cNvPr id="25" name="TextBox 24"/>
            <p:cNvSpPr txBox="1"/>
            <p:nvPr/>
          </p:nvSpPr>
          <p:spPr bwMode="gray">
            <a:xfrm>
              <a:off x="2100501" y="3126522"/>
              <a:ext cx="784857"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WPAN</a:t>
              </a:r>
              <a:endParaRPr lang="en-US" altLang="zh-CN" sz="1600" dirty="0">
                <a:latin typeface="Huawei Sans" panose="020C0503030203020204" pitchFamily="34" charset="0"/>
              </a:endParaRPr>
            </a:p>
          </p:txBody>
        </p:sp>
        <p:sp>
          <p:nvSpPr>
            <p:cNvPr id="26" name="TextBox 25"/>
            <p:cNvSpPr txBox="1"/>
            <p:nvPr/>
          </p:nvSpPr>
          <p:spPr bwMode="gray">
            <a:xfrm>
              <a:off x="3709861" y="3112039"/>
              <a:ext cx="77203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WLAN</a:t>
              </a:r>
              <a:endParaRPr lang="en-US" altLang="zh-CN" sz="1600" dirty="0">
                <a:latin typeface="Huawei Sans" panose="020C0503030203020204" pitchFamily="34" charset="0"/>
              </a:endParaRPr>
            </a:p>
          </p:txBody>
        </p:sp>
        <p:sp>
          <p:nvSpPr>
            <p:cNvPr id="27" name="TextBox 26"/>
            <p:cNvSpPr txBox="1"/>
            <p:nvPr/>
          </p:nvSpPr>
          <p:spPr bwMode="gray">
            <a:xfrm>
              <a:off x="5432573" y="3126521"/>
              <a:ext cx="858596"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WMAN</a:t>
              </a:r>
              <a:endParaRPr lang="en-US" altLang="zh-CN" sz="1600" dirty="0">
                <a:latin typeface="Huawei Sans" panose="020C0503030203020204" pitchFamily="34" charset="0"/>
              </a:endParaRPr>
            </a:p>
          </p:txBody>
        </p:sp>
        <p:sp>
          <p:nvSpPr>
            <p:cNvPr id="28" name="TextBox 27"/>
            <p:cNvSpPr txBox="1"/>
            <p:nvPr/>
          </p:nvSpPr>
          <p:spPr bwMode="gray">
            <a:xfrm>
              <a:off x="7524358" y="3112039"/>
              <a:ext cx="866610"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WWAN</a:t>
              </a:r>
              <a:endParaRPr lang="en-US" altLang="zh-CN" sz="1600" dirty="0">
                <a:latin typeface="Huawei Sans" panose="020C0503030203020204" pitchFamily="34" charset="0"/>
              </a:endParaRPr>
            </a:p>
          </p:txBody>
        </p:sp>
        <p:sp>
          <p:nvSpPr>
            <p:cNvPr id="29" name="TextBox 28"/>
            <p:cNvSpPr txBox="1"/>
            <p:nvPr/>
          </p:nvSpPr>
          <p:spPr bwMode="gray">
            <a:xfrm>
              <a:off x="2100501" y="3414554"/>
              <a:ext cx="1094237" cy="13197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solidFill>
                    <a:schemeClr val="bg1">
                      <a:lumMod val="50000"/>
                    </a:schemeClr>
                  </a:solidFill>
                  <a:latin typeface="Huawei Sans" panose="020C0503030203020204" pitchFamily="34" charset="0"/>
                </a:rPr>
                <a:t>Bluetooth</a:t>
              </a:r>
            </a:p>
            <a:p>
              <a:pPr fontAlgn="ctr"/>
              <a:r>
                <a:rPr lang="en-US" sz="1600" dirty="0">
                  <a:solidFill>
                    <a:schemeClr val="bg1">
                      <a:lumMod val="50000"/>
                    </a:schemeClr>
                  </a:solidFill>
                  <a:latin typeface="Huawei Sans" panose="020C0503030203020204" pitchFamily="34" charset="0"/>
                </a:rPr>
                <a:t>ZigBee</a:t>
              </a:r>
              <a:endParaRPr lang="en-US" altLang="zh-CN" sz="1600" dirty="0">
                <a:solidFill>
                  <a:schemeClr val="bg1">
                    <a:lumMod val="50000"/>
                  </a:schemeClr>
                </a:solidFill>
                <a:latin typeface="Huawei Sans" panose="020C0503030203020204" pitchFamily="34" charset="0"/>
              </a:endParaRPr>
            </a:p>
            <a:p>
              <a:pPr fontAlgn="ctr"/>
              <a:r>
                <a:rPr lang="en-US" sz="1600" dirty="0">
                  <a:solidFill>
                    <a:schemeClr val="bg1">
                      <a:lumMod val="50000"/>
                    </a:schemeClr>
                  </a:solidFill>
                  <a:latin typeface="Huawei Sans" panose="020C0503030203020204" pitchFamily="34" charset="0"/>
                </a:rPr>
                <a:t>NFC</a:t>
              </a:r>
            </a:p>
            <a:p>
              <a:pPr fontAlgn="ctr"/>
              <a:r>
                <a:rPr lang="en-US" sz="1600" dirty="0" err="1">
                  <a:solidFill>
                    <a:schemeClr val="bg1">
                      <a:lumMod val="50000"/>
                    </a:schemeClr>
                  </a:solidFill>
                  <a:latin typeface="Huawei Sans" panose="020C0503030203020204" pitchFamily="34" charset="0"/>
                </a:rPr>
                <a:t>HomeRF</a:t>
              </a:r>
              <a:endParaRPr lang="en-US" altLang="zh-CN" sz="1600" dirty="0">
                <a:solidFill>
                  <a:schemeClr val="bg1">
                    <a:lumMod val="50000"/>
                  </a:schemeClr>
                </a:solidFill>
                <a:latin typeface="Huawei Sans" panose="020C0503030203020204" pitchFamily="34" charset="0"/>
              </a:endParaRPr>
            </a:p>
            <a:p>
              <a:pPr fontAlgn="ctr"/>
              <a:r>
                <a:rPr lang="en-US" sz="1600" dirty="0">
                  <a:solidFill>
                    <a:schemeClr val="bg1">
                      <a:lumMod val="50000"/>
                    </a:schemeClr>
                  </a:solidFill>
                  <a:latin typeface="Huawei Sans" panose="020C0503030203020204" pitchFamily="34" charset="0"/>
                </a:rPr>
                <a:t>UWB</a:t>
              </a:r>
            </a:p>
          </p:txBody>
        </p:sp>
        <p:sp>
          <p:nvSpPr>
            <p:cNvPr id="30" name="TextBox 29"/>
            <p:cNvSpPr txBox="1"/>
            <p:nvPr/>
          </p:nvSpPr>
          <p:spPr bwMode="gray">
            <a:xfrm>
              <a:off x="3708305" y="3414554"/>
              <a:ext cx="671044"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solidFill>
                    <a:srgbClr val="56C4D2"/>
                  </a:solidFill>
                  <a:latin typeface="Huawei Sans" panose="020C0503030203020204" pitchFamily="34" charset="0"/>
                </a:rPr>
                <a:t>Wi-Fi</a:t>
              </a:r>
              <a:endParaRPr lang="en-US" altLang="zh-CN" sz="1600" dirty="0">
                <a:solidFill>
                  <a:srgbClr val="56C4D2"/>
                </a:solidFill>
                <a:latin typeface="Huawei Sans" panose="020C0503030203020204" pitchFamily="34" charset="0"/>
              </a:endParaRPr>
            </a:p>
          </p:txBody>
        </p:sp>
        <p:sp>
          <p:nvSpPr>
            <p:cNvPr id="31" name="TextBox 30"/>
            <p:cNvSpPr txBox="1"/>
            <p:nvPr/>
          </p:nvSpPr>
          <p:spPr bwMode="gray">
            <a:xfrm>
              <a:off x="5432573" y="3414554"/>
              <a:ext cx="832948"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err="1">
                  <a:solidFill>
                    <a:schemeClr val="bg1">
                      <a:lumMod val="50000"/>
                    </a:schemeClr>
                  </a:solidFill>
                  <a:latin typeface="Huawei Sans" panose="020C0503030203020204" pitchFamily="34" charset="0"/>
                </a:rPr>
                <a:t>WiMax</a:t>
              </a:r>
              <a:endParaRPr lang="en-US" altLang="zh-CN" sz="1600" dirty="0">
                <a:solidFill>
                  <a:schemeClr val="bg1">
                    <a:lumMod val="50000"/>
                  </a:schemeClr>
                </a:solidFill>
                <a:latin typeface="Huawei Sans" panose="020C0503030203020204" pitchFamily="34" charset="0"/>
              </a:endParaRPr>
            </a:p>
          </p:txBody>
        </p:sp>
        <p:sp>
          <p:nvSpPr>
            <p:cNvPr id="32" name="TextBox 31"/>
            <p:cNvSpPr txBox="1"/>
            <p:nvPr/>
          </p:nvSpPr>
          <p:spPr bwMode="gray">
            <a:xfrm>
              <a:off x="7524358" y="3414554"/>
              <a:ext cx="1230492" cy="156598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solidFill>
                    <a:schemeClr val="bg1">
                      <a:lumMod val="50000"/>
                    </a:schemeClr>
                  </a:solidFill>
                  <a:latin typeface="Huawei Sans" panose="020C0503030203020204" pitchFamily="34" charset="0"/>
                </a:rPr>
                <a:t>GSM</a:t>
              </a:r>
            </a:p>
            <a:p>
              <a:pPr fontAlgn="ctr"/>
              <a:r>
                <a:rPr lang="en-US" sz="1600" dirty="0">
                  <a:solidFill>
                    <a:schemeClr val="bg1">
                      <a:lumMod val="50000"/>
                    </a:schemeClr>
                  </a:solidFill>
                  <a:latin typeface="Huawei Sans" panose="020C0503030203020204" pitchFamily="34" charset="0"/>
                </a:rPr>
                <a:t>CDMA</a:t>
              </a:r>
            </a:p>
            <a:p>
              <a:pPr fontAlgn="ctr"/>
              <a:r>
                <a:rPr lang="en-US" sz="1600" dirty="0">
                  <a:solidFill>
                    <a:schemeClr val="bg1">
                      <a:lumMod val="50000"/>
                    </a:schemeClr>
                  </a:solidFill>
                  <a:latin typeface="Huawei Sans" panose="020C0503030203020204" pitchFamily="34" charset="0"/>
                </a:rPr>
                <a:t>WCDMA</a:t>
              </a:r>
            </a:p>
            <a:p>
              <a:pPr fontAlgn="ctr"/>
              <a:r>
                <a:rPr lang="en-US" sz="1600" dirty="0">
                  <a:solidFill>
                    <a:schemeClr val="bg1">
                      <a:lumMod val="50000"/>
                    </a:schemeClr>
                  </a:solidFill>
                  <a:latin typeface="Huawei Sans" panose="020C0503030203020204" pitchFamily="34" charset="0"/>
                </a:rPr>
                <a:t>TD-SCDMA</a:t>
              </a:r>
            </a:p>
            <a:p>
              <a:pPr fontAlgn="ctr"/>
              <a:r>
                <a:rPr lang="en-US" sz="1600" dirty="0">
                  <a:solidFill>
                    <a:schemeClr val="bg1">
                      <a:lumMod val="50000"/>
                    </a:schemeClr>
                  </a:solidFill>
                  <a:latin typeface="Huawei Sans" panose="020C0503030203020204" pitchFamily="34" charset="0"/>
                </a:rPr>
                <a:t>LTE</a:t>
              </a:r>
            </a:p>
            <a:p>
              <a:pPr fontAlgn="ctr"/>
              <a:r>
                <a:rPr lang="en-US" sz="1600" dirty="0">
                  <a:solidFill>
                    <a:schemeClr val="bg1">
                      <a:lumMod val="50000"/>
                    </a:schemeClr>
                  </a:solidFill>
                  <a:latin typeface="Huawei Sans" panose="020C0503030203020204" pitchFamily="34" charset="0"/>
                </a:rPr>
                <a:t>5G</a:t>
              </a:r>
            </a:p>
          </p:txBody>
        </p:sp>
        <p:sp>
          <p:nvSpPr>
            <p:cNvPr id="33" name="big-bluetooth-logo_81073"/>
            <p:cNvSpPr>
              <a:spLocks noChangeAspect="1"/>
            </p:cNvSpPr>
            <p:nvPr/>
          </p:nvSpPr>
          <p:spPr bwMode="gray">
            <a:xfrm>
              <a:off x="2180707" y="2647691"/>
              <a:ext cx="241150" cy="417368"/>
            </a:xfrm>
            <a:custGeom>
              <a:avLst/>
              <a:gdLst>
                <a:gd name="T0" fmla="*/ 2045 w 2223"/>
                <a:gd name="T1" fmla="*/ 2440 h 3853"/>
                <a:gd name="T2" fmla="*/ 1434 w 2223"/>
                <a:gd name="T3" fmla="*/ 1933 h 3853"/>
                <a:gd name="T4" fmla="*/ 2045 w 2223"/>
                <a:gd name="T5" fmla="*/ 1426 h 3853"/>
                <a:gd name="T6" fmla="*/ 2223 w 2223"/>
                <a:gd name="T7" fmla="*/ 1061 h 3853"/>
                <a:gd name="T8" fmla="*/ 2045 w 2223"/>
                <a:gd name="T9" fmla="*/ 696 h 3853"/>
                <a:gd name="T10" fmla="*/ 1273 w 2223"/>
                <a:gd name="T11" fmla="*/ 56 h 3853"/>
                <a:gd name="T12" fmla="*/ 1075 w 2223"/>
                <a:gd name="T13" fmla="*/ 31 h 3853"/>
                <a:gd name="T14" fmla="*/ 967 w 2223"/>
                <a:gd name="T15" fmla="*/ 200 h 3853"/>
                <a:gd name="T16" fmla="*/ 967 w 2223"/>
                <a:gd name="T17" fmla="*/ 1545 h 3853"/>
                <a:gd name="T18" fmla="*/ 329 w 2223"/>
                <a:gd name="T19" fmla="*/ 1014 h 3853"/>
                <a:gd name="T20" fmla="*/ 66 w 2223"/>
                <a:gd name="T21" fmla="*/ 1038 h 3853"/>
                <a:gd name="T22" fmla="*/ 90 w 2223"/>
                <a:gd name="T23" fmla="*/ 1301 h 3853"/>
                <a:gd name="T24" fmla="*/ 848 w 2223"/>
                <a:gd name="T25" fmla="*/ 1931 h 3853"/>
                <a:gd name="T26" fmla="*/ 90 w 2223"/>
                <a:gd name="T27" fmla="*/ 2564 h 3853"/>
                <a:gd name="T28" fmla="*/ 67 w 2223"/>
                <a:gd name="T29" fmla="*/ 2827 h 3853"/>
                <a:gd name="T30" fmla="*/ 210 w 2223"/>
                <a:gd name="T31" fmla="*/ 2894 h 3853"/>
                <a:gd name="T32" fmla="*/ 330 w 2223"/>
                <a:gd name="T33" fmla="*/ 2850 h 3853"/>
                <a:gd name="T34" fmla="*/ 967 w 2223"/>
                <a:gd name="T35" fmla="*/ 2317 h 3853"/>
                <a:gd name="T36" fmla="*/ 967 w 2223"/>
                <a:gd name="T37" fmla="*/ 3666 h 3853"/>
                <a:gd name="T38" fmla="*/ 1075 w 2223"/>
                <a:gd name="T39" fmla="*/ 3835 h 3853"/>
                <a:gd name="T40" fmla="*/ 1154 w 2223"/>
                <a:gd name="T41" fmla="*/ 3853 h 3853"/>
                <a:gd name="T42" fmla="*/ 1273 w 2223"/>
                <a:gd name="T43" fmla="*/ 3810 h 3853"/>
                <a:gd name="T44" fmla="*/ 2045 w 2223"/>
                <a:gd name="T45" fmla="*/ 3170 h 3853"/>
                <a:gd name="T46" fmla="*/ 2223 w 2223"/>
                <a:gd name="T47" fmla="*/ 2805 h 3853"/>
                <a:gd name="T48" fmla="*/ 2045 w 2223"/>
                <a:gd name="T49" fmla="*/ 2440 h 3853"/>
                <a:gd name="T50" fmla="*/ 1341 w 2223"/>
                <a:gd name="T51" fmla="*/ 597 h 3853"/>
                <a:gd name="T52" fmla="*/ 1807 w 2223"/>
                <a:gd name="T53" fmla="*/ 984 h 3853"/>
                <a:gd name="T54" fmla="*/ 1849 w 2223"/>
                <a:gd name="T55" fmla="*/ 1061 h 3853"/>
                <a:gd name="T56" fmla="*/ 1807 w 2223"/>
                <a:gd name="T57" fmla="*/ 1139 h 3853"/>
                <a:gd name="T58" fmla="*/ 1341 w 2223"/>
                <a:gd name="T59" fmla="*/ 1525 h 3853"/>
                <a:gd name="T60" fmla="*/ 1341 w 2223"/>
                <a:gd name="T61" fmla="*/ 597 h 3853"/>
                <a:gd name="T62" fmla="*/ 1807 w 2223"/>
                <a:gd name="T63" fmla="*/ 2882 h 3853"/>
                <a:gd name="T64" fmla="*/ 1341 w 2223"/>
                <a:gd name="T65" fmla="*/ 3269 h 3853"/>
                <a:gd name="T66" fmla="*/ 1341 w 2223"/>
                <a:gd name="T67" fmla="*/ 2341 h 3853"/>
                <a:gd name="T68" fmla="*/ 1807 w 2223"/>
                <a:gd name="T69" fmla="*/ 2727 h 3853"/>
                <a:gd name="T70" fmla="*/ 1849 w 2223"/>
                <a:gd name="T71" fmla="*/ 2805 h 3853"/>
                <a:gd name="T72" fmla="*/ 1807 w 2223"/>
                <a:gd name="T73" fmla="*/ 2882 h 3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3" h="3853">
                  <a:moveTo>
                    <a:pt x="2045" y="2440"/>
                  </a:moveTo>
                  <a:lnTo>
                    <a:pt x="1434" y="1933"/>
                  </a:lnTo>
                  <a:lnTo>
                    <a:pt x="2045" y="1426"/>
                  </a:lnTo>
                  <a:cubicBezTo>
                    <a:pt x="2158" y="1332"/>
                    <a:pt x="2223" y="1199"/>
                    <a:pt x="2223" y="1061"/>
                  </a:cubicBezTo>
                  <a:cubicBezTo>
                    <a:pt x="2223" y="923"/>
                    <a:pt x="2158" y="790"/>
                    <a:pt x="2045" y="696"/>
                  </a:cubicBezTo>
                  <a:lnTo>
                    <a:pt x="1273" y="56"/>
                  </a:lnTo>
                  <a:cubicBezTo>
                    <a:pt x="1218" y="10"/>
                    <a:pt x="1140" y="0"/>
                    <a:pt x="1075" y="31"/>
                  </a:cubicBezTo>
                  <a:cubicBezTo>
                    <a:pt x="1009" y="62"/>
                    <a:pt x="967" y="127"/>
                    <a:pt x="967" y="200"/>
                  </a:cubicBezTo>
                  <a:lnTo>
                    <a:pt x="967" y="1545"/>
                  </a:lnTo>
                  <a:lnTo>
                    <a:pt x="329" y="1014"/>
                  </a:lnTo>
                  <a:cubicBezTo>
                    <a:pt x="250" y="948"/>
                    <a:pt x="132" y="959"/>
                    <a:pt x="66" y="1038"/>
                  </a:cubicBezTo>
                  <a:cubicBezTo>
                    <a:pt x="0" y="1117"/>
                    <a:pt x="11" y="1235"/>
                    <a:pt x="90" y="1301"/>
                  </a:cubicBezTo>
                  <a:lnTo>
                    <a:pt x="848" y="1931"/>
                  </a:lnTo>
                  <a:cubicBezTo>
                    <a:pt x="579" y="2154"/>
                    <a:pt x="328" y="2363"/>
                    <a:pt x="90" y="2564"/>
                  </a:cubicBezTo>
                  <a:cubicBezTo>
                    <a:pt x="11" y="2631"/>
                    <a:pt x="1" y="2748"/>
                    <a:pt x="67" y="2827"/>
                  </a:cubicBezTo>
                  <a:cubicBezTo>
                    <a:pt x="104" y="2871"/>
                    <a:pt x="157" y="2894"/>
                    <a:pt x="210" y="2894"/>
                  </a:cubicBezTo>
                  <a:cubicBezTo>
                    <a:pt x="252" y="2894"/>
                    <a:pt x="295" y="2879"/>
                    <a:pt x="330" y="2850"/>
                  </a:cubicBezTo>
                  <a:cubicBezTo>
                    <a:pt x="533" y="2679"/>
                    <a:pt x="744" y="2503"/>
                    <a:pt x="967" y="2317"/>
                  </a:cubicBezTo>
                  <a:lnTo>
                    <a:pt x="967" y="3666"/>
                  </a:lnTo>
                  <a:cubicBezTo>
                    <a:pt x="967" y="3739"/>
                    <a:pt x="1009" y="3805"/>
                    <a:pt x="1075" y="3835"/>
                  </a:cubicBezTo>
                  <a:cubicBezTo>
                    <a:pt x="1100" y="3847"/>
                    <a:pt x="1127" y="3853"/>
                    <a:pt x="1154" y="3853"/>
                  </a:cubicBezTo>
                  <a:cubicBezTo>
                    <a:pt x="1197" y="3853"/>
                    <a:pt x="1239" y="3838"/>
                    <a:pt x="1273" y="3810"/>
                  </a:cubicBezTo>
                  <a:lnTo>
                    <a:pt x="2045" y="3170"/>
                  </a:lnTo>
                  <a:cubicBezTo>
                    <a:pt x="2158" y="3076"/>
                    <a:pt x="2223" y="2943"/>
                    <a:pt x="2223" y="2805"/>
                  </a:cubicBezTo>
                  <a:cubicBezTo>
                    <a:pt x="2223" y="2667"/>
                    <a:pt x="2158" y="2534"/>
                    <a:pt x="2045" y="2440"/>
                  </a:cubicBezTo>
                  <a:close/>
                  <a:moveTo>
                    <a:pt x="1341" y="597"/>
                  </a:moveTo>
                  <a:lnTo>
                    <a:pt x="1807" y="984"/>
                  </a:lnTo>
                  <a:cubicBezTo>
                    <a:pt x="1834" y="1007"/>
                    <a:pt x="1849" y="1034"/>
                    <a:pt x="1849" y="1061"/>
                  </a:cubicBezTo>
                  <a:cubicBezTo>
                    <a:pt x="1849" y="1088"/>
                    <a:pt x="1834" y="1116"/>
                    <a:pt x="1807" y="1139"/>
                  </a:cubicBezTo>
                  <a:lnTo>
                    <a:pt x="1341" y="1525"/>
                  </a:lnTo>
                  <a:lnTo>
                    <a:pt x="1341" y="597"/>
                  </a:lnTo>
                  <a:close/>
                  <a:moveTo>
                    <a:pt x="1807" y="2882"/>
                  </a:moveTo>
                  <a:lnTo>
                    <a:pt x="1341" y="3269"/>
                  </a:lnTo>
                  <a:lnTo>
                    <a:pt x="1341" y="2341"/>
                  </a:lnTo>
                  <a:lnTo>
                    <a:pt x="1807" y="2727"/>
                  </a:lnTo>
                  <a:cubicBezTo>
                    <a:pt x="1834" y="2750"/>
                    <a:pt x="1849" y="2778"/>
                    <a:pt x="1849" y="2805"/>
                  </a:cubicBezTo>
                  <a:cubicBezTo>
                    <a:pt x="1849" y="2832"/>
                    <a:pt x="1834" y="2859"/>
                    <a:pt x="1807" y="2882"/>
                  </a:cubicBezTo>
                  <a:close/>
                </a:path>
              </a:pathLst>
            </a:custGeom>
            <a:solidFill>
              <a:srgbClr val="0070C0"/>
            </a:solidFill>
            <a:ln>
              <a:noFill/>
            </a:ln>
          </p:spPr>
        </p:sp>
        <p:sp>
          <p:nvSpPr>
            <p:cNvPr id="36" name="nfc_152766"/>
            <p:cNvSpPr>
              <a:spLocks noChangeAspect="1"/>
            </p:cNvSpPr>
            <p:nvPr/>
          </p:nvSpPr>
          <p:spPr bwMode="gray">
            <a:xfrm>
              <a:off x="2531930" y="2659776"/>
              <a:ext cx="405994" cy="40528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4110" h="603052">
                  <a:moveTo>
                    <a:pt x="302055" y="274147"/>
                  </a:moveTo>
                  <a:cubicBezTo>
                    <a:pt x="286955" y="274147"/>
                    <a:pt x="274600" y="286483"/>
                    <a:pt x="274600" y="301562"/>
                  </a:cubicBezTo>
                  <a:cubicBezTo>
                    <a:pt x="274600" y="316640"/>
                    <a:pt x="286955" y="328976"/>
                    <a:pt x="302055" y="328976"/>
                  </a:cubicBezTo>
                  <a:cubicBezTo>
                    <a:pt x="317155" y="328976"/>
                    <a:pt x="329510" y="316640"/>
                    <a:pt x="329510" y="301562"/>
                  </a:cubicBezTo>
                  <a:cubicBezTo>
                    <a:pt x="329510" y="286483"/>
                    <a:pt x="317155" y="274147"/>
                    <a:pt x="302055" y="274147"/>
                  </a:cubicBezTo>
                  <a:close/>
                  <a:moveTo>
                    <a:pt x="137325" y="109659"/>
                  </a:moveTo>
                  <a:lnTo>
                    <a:pt x="173978" y="109659"/>
                  </a:lnTo>
                  <a:cubicBezTo>
                    <a:pt x="189078" y="109659"/>
                    <a:pt x="201432" y="121996"/>
                    <a:pt x="201432" y="137074"/>
                  </a:cubicBezTo>
                  <a:cubicBezTo>
                    <a:pt x="201432" y="152152"/>
                    <a:pt x="189078" y="164488"/>
                    <a:pt x="173978" y="164488"/>
                  </a:cubicBezTo>
                  <a:lnTo>
                    <a:pt x="164780" y="164488"/>
                  </a:lnTo>
                  <a:lnTo>
                    <a:pt x="164780" y="438635"/>
                  </a:lnTo>
                  <a:lnTo>
                    <a:pt x="439329" y="438635"/>
                  </a:lnTo>
                  <a:lnTo>
                    <a:pt x="439329" y="164488"/>
                  </a:lnTo>
                  <a:lnTo>
                    <a:pt x="329510" y="164488"/>
                  </a:lnTo>
                  <a:lnTo>
                    <a:pt x="329510" y="223978"/>
                  </a:lnTo>
                  <a:cubicBezTo>
                    <a:pt x="361495" y="235355"/>
                    <a:pt x="384420" y="265785"/>
                    <a:pt x="384420" y="301562"/>
                  </a:cubicBezTo>
                  <a:cubicBezTo>
                    <a:pt x="384420" y="346933"/>
                    <a:pt x="347493" y="383805"/>
                    <a:pt x="302055" y="383805"/>
                  </a:cubicBezTo>
                  <a:cubicBezTo>
                    <a:pt x="256617" y="383805"/>
                    <a:pt x="219690" y="346933"/>
                    <a:pt x="219690" y="301562"/>
                  </a:cubicBezTo>
                  <a:cubicBezTo>
                    <a:pt x="219690" y="265785"/>
                    <a:pt x="242615" y="235355"/>
                    <a:pt x="274600" y="223978"/>
                  </a:cubicBezTo>
                  <a:lnTo>
                    <a:pt x="274600" y="137074"/>
                  </a:lnTo>
                  <a:cubicBezTo>
                    <a:pt x="274600" y="121996"/>
                    <a:pt x="286955" y="109659"/>
                    <a:pt x="302055" y="109659"/>
                  </a:cubicBezTo>
                  <a:lnTo>
                    <a:pt x="466784" y="109659"/>
                  </a:lnTo>
                  <a:cubicBezTo>
                    <a:pt x="481885" y="109659"/>
                    <a:pt x="494239" y="121996"/>
                    <a:pt x="494239" y="137074"/>
                  </a:cubicBezTo>
                  <a:lnTo>
                    <a:pt x="494239" y="466049"/>
                  </a:lnTo>
                  <a:cubicBezTo>
                    <a:pt x="494239" y="481127"/>
                    <a:pt x="481885" y="493464"/>
                    <a:pt x="466784" y="493464"/>
                  </a:cubicBezTo>
                  <a:lnTo>
                    <a:pt x="137325" y="493464"/>
                  </a:lnTo>
                  <a:cubicBezTo>
                    <a:pt x="122225" y="493464"/>
                    <a:pt x="109870" y="481127"/>
                    <a:pt x="109870" y="466049"/>
                  </a:cubicBezTo>
                  <a:lnTo>
                    <a:pt x="109870" y="137074"/>
                  </a:lnTo>
                  <a:cubicBezTo>
                    <a:pt x="109870" y="121996"/>
                    <a:pt x="122225" y="109659"/>
                    <a:pt x="137325" y="109659"/>
                  </a:cubicBezTo>
                  <a:close/>
                  <a:moveTo>
                    <a:pt x="54919" y="54823"/>
                  </a:moveTo>
                  <a:lnTo>
                    <a:pt x="54919" y="548229"/>
                  </a:lnTo>
                  <a:lnTo>
                    <a:pt x="549191" y="548229"/>
                  </a:lnTo>
                  <a:lnTo>
                    <a:pt x="549191" y="54823"/>
                  </a:lnTo>
                  <a:close/>
                  <a:moveTo>
                    <a:pt x="27459" y="0"/>
                  </a:moveTo>
                  <a:lnTo>
                    <a:pt x="576651" y="0"/>
                  </a:lnTo>
                  <a:cubicBezTo>
                    <a:pt x="591753" y="0"/>
                    <a:pt x="604110" y="12335"/>
                    <a:pt x="604110" y="27411"/>
                  </a:cubicBezTo>
                  <a:lnTo>
                    <a:pt x="604110" y="575641"/>
                  </a:lnTo>
                  <a:cubicBezTo>
                    <a:pt x="604110" y="590717"/>
                    <a:pt x="591753" y="603052"/>
                    <a:pt x="576651" y="603052"/>
                  </a:cubicBezTo>
                  <a:lnTo>
                    <a:pt x="27459" y="603052"/>
                  </a:lnTo>
                  <a:cubicBezTo>
                    <a:pt x="12357" y="603052"/>
                    <a:pt x="0" y="590717"/>
                    <a:pt x="0" y="575641"/>
                  </a:cubicBezTo>
                  <a:lnTo>
                    <a:pt x="0" y="27411"/>
                  </a:lnTo>
                  <a:cubicBezTo>
                    <a:pt x="0" y="12335"/>
                    <a:pt x="12357" y="0"/>
                    <a:pt x="27459" y="0"/>
                  </a:cubicBezTo>
                  <a:close/>
                </a:path>
              </a:pathLst>
            </a:custGeom>
            <a:solidFill>
              <a:srgbClr val="0070C0"/>
            </a:solidFill>
            <a:ln>
              <a:noFill/>
            </a:ln>
          </p:spPr>
        </p:sp>
        <p:pic>
          <p:nvPicPr>
            <p:cNvPr id="37" name="图片 12" descr="数据中心-蓝.png"/>
            <p:cNvPicPr>
              <a:picLocks noChangeAspect="1"/>
            </p:cNvPicPr>
            <p:nvPr/>
          </p:nvPicPr>
          <p:blipFill>
            <a:blip r:embed="rId3" cstate="print"/>
            <a:stretch>
              <a:fillRect/>
            </a:stretch>
          </p:blipFill>
          <p:spPr bwMode="gray">
            <a:xfrm>
              <a:off x="3764612" y="2667085"/>
              <a:ext cx="484006" cy="405283"/>
            </a:xfrm>
            <a:prstGeom prst="rect">
              <a:avLst/>
            </a:prstGeom>
          </p:spPr>
        </p:pic>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486793" y="2580296"/>
              <a:ext cx="1052565" cy="515119"/>
            </a:xfrm>
            <a:prstGeom prst="rect">
              <a:avLst/>
            </a:prstGeom>
          </p:spPr>
        </p:pic>
        <p:sp>
          <p:nvSpPr>
            <p:cNvPr id="41" name="router_181167"/>
            <p:cNvSpPr>
              <a:spLocks noChangeAspect="1"/>
            </p:cNvSpPr>
            <p:nvPr/>
          </p:nvSpPr>
          <p:spPr bwMode="gray">
            <a:xfrm>
              <a:off x="7604491" y="2666601"/>
              <a:ext cx="545901" cy="430643"/>
            </a:xfrm>
            <a:custGeom>
              <a:avLst/>
              <a:gdLst>
                <a:gd name="connsiteX0" fmla="*/ 125651 w 608897"/>
                <a:gd name="connsiteY0" fmla="*/ 144306 h 480339"/>
                <a:gd name="connsiteX1" fmla="*/ 199771 w 608897"/>
                <a:gd name="connsiteY1" fmla="*/ 172395 h 480339"/>
                <a:gd name="connsiteX2" fmla="*/ 159433 w 608897"/>
                <a:gd name="connsiteY2" fmla="*/ 305991 h 480339"/>
                <a:gd name="connsiteX3" fmla="*/ 198964 w 608897"/>
                <a:gd name="connsiteY3" fmla="*/ 440293 h 480339"/>
                <a:gd name="connsiteX4" fmla="*/ 106289 w 608897"/>
                <a:gd name="connsiteY4" fmla="*/ 474623 h 480339"/>
                <a:gd name="connsiteX5" fmla="*/ 0 w 608897"/>
                <a:gd name="connsiteY5" fmla="*/ 448850 h 480339"/>
                <a:gd name="connsiteX6" fmla="*/ 22387 w 608897"/>
                <a:gd name="connsiteY6" fmla="*/ 383411 h 480339"/>
                <a:gd name="connsiteX7" fmla="*/ 101852 w 608897"/>
                <a:gd name="connsiteY7" fmla="*/ 405258 h 480339"/>
                <a:gd name="connsiteX8" fmla="*/ 138559 w 608897"/>
                <a:gd name="connsiteY8" fmla="*/ 379384 h 480339"/>
                <a:gd name="connsiteX9" fmla="*/ 118693 w 608897"/>
                <a:gd name="connsiteY9" fmla="*/ 336295 h 480339"/>
                <a:gd name="connsiteX10" fmla="*/ 65044 w 608897"/>
                <a:gd name="connsiteY10" fmla="*/ 349685 h 480339"/>
                <a:gd name="connsiteX11" fmla="*/ 45682 w 608897"/>
                <a:gd name="connsiteY11" fmla="*/ 289682 h 480339"/>
                <a:gd name="connsiteX12" fmla="*/ 133617 w 608897"/>
                <a:gd name="connsiteY12" fmla="*/ 240552 h 480339"/>
                <a:gd name="connsiteX13" fmla="*/ 107297 w 608897"/>
                <a:gd name="connsiteY13" fmla="*/ 215786 h 480339"/>
                <a:gd name="connsiteX14" fmla="*/ 40236 w 608897"/>
                <a:gd name="connsiteY14" fmla="*/ 245485 h 480339"/>
                <a:gd name="connsiteX15" fmla="*/ 504 w 608897"/>
                <a:gd name="connsiteY15" fmla="*/ 191926 h 480339"/>
                <a:gd name="connsiteX16" fmla="*/ 125651 w 608897"/>
                <a:gd name="connsiteY16" fmla="*/ 144306 h 480339"/>
                <a:gd name="connsiteX17" fmla="*/ 338869 w 608897"/>
                <a:gd name="connsiteY17" fmla="*/ 138591 h 480339"/>
                <a:gd name="connsiteX18" fmla="*/ 463967 w 608897"/>
                <a:gd name="connsiteY18" fmla="*/ 204122 h 480339"/>
                <a:gd name="connsiteX19" fmla="*/ 401872 w 608897"/>
                <a:gd name="connsiteY19" fmla="*/ 249722 h 480339"/>
                <a:gd name="connsiteX20" fmla="*/ 337861 w 608897"/>
                <a:gd name="connsiteY20" fmla="*/ 210061 h 480339"/>
                <a:gd name="connsiteX21" fmla="*/ 274758 w 608897"/>
                <a:gd name="connsiteY21" fmla="*/ 305288 h 480339"/>
                <a:gd name="connsiteX22" fmla="*/ 341792 w 608897"/>
                <a:gd name="connsiteY22" fmla="*/ 411889 h 480339"/>
                <a:gd name="connsiteX23" fmla="*/ 376570 w 608897"/>
                <a:gd name="connsiteY23" fmla="*/ 405950 h 480339"/>
                <a:gd name="connsiteX24" fmla="*/ 376570 w 608897"/>
                <a:gd name="connsiteY24" fmla="*/ 304281 h 480339"/>
                <a:gd name="connsiteX25" fmla="*/ 462455 w 608897"/>
                <a:gd name="connsiteY25" fmla="*/ 304281 h 480339"/>
                <a:gd name="connsiteX26" fmla="*/ 462455 w 608897"/>
                <a:gd name="connsiteY26" fmla="*/ 446617 h 480339"/>
                <a:gd name="connsiteX27" fmla="*/ 339272 w 608897"/>
                <a:gd name="connsiteY27" fmla="*/ 480339 h 480339"/>
                <a:gd name="connsiteX28" fmla="*/ 186857 w 608897"/>
                <a:gd name="connsiteY28" fmla="*/ 310220 h 480339"/>
                <a:gd name="connsiteX29" fmla="*/ 338869 w 608897"/>
                <a:gd name="connsiteY29" fmla="*/ 138591 h 480339"/>
                <a:gd name="connsiteX30" fmla="*/ 423658 w 608897"/>
                <a:gd name="connsiteY30" fmla="*/ 87307 h 480339"/>
                <a:gd name="connsiteX31" fmla="*/ 500918 w 608897"/>
                <a:gd name="connsiteY31" fmla="*/ 123163 h 480339"/>
                <a:gd name="connsiteX32" fmla="*/ 511408 w 608897"/>
                <a:gd name="connsiteY32" fmla="*/ 225635 h 480339"/>
                <a:gd name="connsiteX33" fmla="*/ 505961 w 608897"/>
                <a:gd name="connsiteY33" fmla="*/ 234896 h 480339"/>
                <a:gd name="connsiteX34" fmla="*/ 484074 w 608897"/>
                <a:gd name="connsiteY34" fmla="*/ 239425 h 480339"/>
                <a:gd name="connsiteX35" fmla="*/ 480443 w 608897"/>
                <a:gd name="connsiteY35" fmla="*/ 236003 h 480339"/>
                <a:gd name="connsiteX36" fmla="*/ 479636 w 608897"/>
                <a:gd name="connsiteY36" fmla="*/ 217481 h 480339"/>
                <a:gd name="connsiteX37" fmla="*/ 483166 w 608897"/>
                <a:gd name="connsiteY37" fmla="*/ 211341 h 480339"/>
                <a:gd name="connsiteX38" fmla="*/ 476207 w 608897"/>
                <a:gd name="connsiteY38" fmla="*/ 142892 h 480339"/>
                <a:gd name="connsiteX39" fmla="*/ 404997 w 608897"/>
                <a:gd name="connsiteY39" fmla="*/ 122458 h 480339"/>
                <a:gd name="connsiteX40" fmla="*/ 384723 w 608897"/>
                <a:gd name="connsiteY40" fmla="*/ 112895 h 480339"/>
                <a:gd name="connsiteX41" fmla="*/ 385429 w 608897"/>
                <a:gd name="connsiteY41" fmla="*/ 100816 h 480339"/>
                <a:gd name="connsiteX42" fmla="*/ 394406 w 608897"/>
                <a:gd name="connsiteY42" fmla="*/ 92763 h 480339"/>
                <a:gd name="connsiteX43" fmla="*/ 423658 w 608897"/>
                <a:gd name="connsiteY43" fmla="*/ 87307 h 480339"/>
                <a:gd name="connsiteX44" fmla="*/ 429648 w 608897"/>
                <a:gd name="connsiteY44" fmla="*/ 42852 h 480339"/>
                <a:gd name="connsiteX45" fmla="*/ 535810 w 608897"/>
                <a:gd name="connsiteY45" fmla="*/ 95497 h 480339"/>
                <a:gd name="connsiteX46" fmla="*/ 556276 w 608897"/>
                <a:gd name="connsiteY46" fmla="*/ 234212 h 480339"/>
                <a:gd name="connsiteX47" fmla="*/ 549118 w 608897"/>
                <a:gd name="connsiteY47" fmla="*/ 249513 h 480339"/>
                <a:gd name="connsiteX48" fmla="*/ 539540 w 608897"/>
                <a:gd name="connsiteY48" fmla="*/ 257062 h 480339"/>
                <a:gd name="connsiteX49" fmla="*/ 527643 w 608897"/>
                <a:gd name="connsiteY49" fmla="*/ 255754 h 480339"/>
                <a:gd name="connsiteX50" fmla="*/ 522804 w 608897"/>
                <a:gd name="connsiteY50" fmla="*/ 251727 h 480339"/>
                <a:gd name="connsiteX51" fmla="*/ 521393 w 608897"/>
                <a:gd name="connsiteY51" fmla="*/ 234312 h 480339"/>
                <a:gd name="connsiteX52" fmla="*/ 526938 w 608897"/>
                <a:gd name="connsiteY52" fmla="*/ 222535 h 480339"/>
                <a:gd name="connsiteX53" fmla="*/ 511008 w 608897"/>
                <a:gd name="connsiteY53" fmla="*/ 115227 h 480339"/>
                <a:gd name="connsiteX54" fmla="*/ 397286 w 608897"/>
                <a:gd name="connsiteY54" fmla="*/ 78485 h 480339"/>
                <a:gd name="connsiteX55" fmla="*/ 377727 w 608897"/>
                <a:gd name="connsiteY55" fmla="*/ 67513 h 480339"/>
                <a:gd name="connsiteX56" fmla="*/ 388716 w 608897"/>
                <a:gd name="connsiteY56" fmla="*/ 47984 h 480339"/>
                <a:gd name="connsiteX57" fmla="*/ 429648 w 608897"/>
                <a:gd name="connsiteY57" fmla="*/ 42852 h 480339"/>
                <a:gd name="connsiteX58" fmla="*/ 430680 w 608897"/>
                <a:gd name="connsiteY58" fmla="*/ 49 h 480339"/>
                <a:gd name="connsiteX59" fmla="*/ 569273 w 608897"/>
                <a:gd name="connsiteY59" fmla="*/ 68883 h 480339"/>
                <a:gd name="connsiteX60" fmla="*/ 589841 w 608897"/>
                <a:gd name="connsiteY60" fmla="*/ 263831 h 480339"/>
                <a:gd name="connsiteX61" fmla="*/ 586615 w 608897"/>
                <a:gd name="connsiteY61" fmla="*/ 269974 h 480339"/>
                <a:gd name="connsiteX62" fmla="*/ 577238 w 608897"/>
                <a:gd name="connsiteY62" fmla="*/ 277526 h 480339"/>
                <a:gd name="connsiteX63" fmla="*/ 565240 w 608897"/>
                <a:gd name="connsiteY63" fmla="*/ 276217 h 480339"/>
                <a:gd name="connsiteX64" fmla="*/ 560401 w 608897"/>
                <a:gd name="connsiteY64" fmla="*/ 272189 h 480339"/>
                <a:gd name="connsiteX65" fmla="*/ 558889 w 608897"/>
                <a:gd name="connsiteY65" fmla="*/ 254869 h 480339"/>
                <a:gd name="connsiteX66" fmla="*/ 561510 w 608897"/>
                <a:gd name="connsiteY66" fmla="*/ 249935 h 480339"/>
                <a:gd name="connsiteX67" fmla="*/ 544572 w 608897"/>
                <a:gd name="connsiteY67" fmla="*/ 88619 h 480339"/>
                <a:gd name="connsiteX68" fmla="*/ 385774 w 608897"/>
                <a:gd name="connsiteY68" fmla="*/ 37264 h 480339"/>
                <a:gd name="connsiteX69" fmla="*/ 369037 w 608897"/>
                <a:gd name="connsiteY69" fmla="*/ 31726 h 480339"/>
                <a:gd name="connsiteX70" fmla="*/ 366214 w 608897"/>
                <a:gd name="connsiteY70" fmla="*/ 26288 h 480339"/>
                <a:gd name="connsiteX71" fmla="*/ 367727 w 608897"/>
                <a:gd name="connsiteY71" fmla="*/ 14305 h 480339"/>
                <a:gd name="connsiteX72" fmla="*/ 377204 w 608897"/>
                <a:gd name="connsiteY72" fmla="*/ 6753 h 480339"/>
                <a:gd name="connsiteX73" fmla="*/ 430680 w 608897"/>
                <a:gd name="connsiteY73" fmla="*/ 49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8897" h="480339">
                  <a:moveTo>
                    <a:pt x="125651" y="144306"/>
                  </a:moveTo>
                  <a:cubicBezTo>
                    <a:pt x="159030" y="144306"/>
                    <a:pt x="184140" y="155079"/>
                    <a:pt x="199771" y="172395"/>
                  </a:cubicBezTo>
                  <a:cubicBezTo>
                    <a:pt x="175367" y="203302"/>
                    <a:pt x="159433" y="246794"/>
                    <a:pt x="159433" y="305991"/>
                  </a:cubicBezTo>
                  <a:cubicBezTo>
                    <a:pt x="159433" y="361866"/>
                    <a:pt x="173350" y="407271"/>
                    <a:pt x="198964" y="440293"/>
                  </a:cubicBezTo>
                  <a:cubicBezTo>
                    <a:pt x="180308" y="460931"/>
                    <a:pt x="150257" y="474623"/>
                    <a:pt x="106289" y="474623"/>
                  </a:cubicBezTo>
                  <a:cubicBezTo>
                    <a:pt x="66052" y="474623"/>
                    <a:pt x="24303" y="462240"/>
                    <a:pt x="0" y="448850"/>
                  </a:cubicBezTo>
                  <a:lnTo>
                    <a:pt x="22387" y="383411"/>
                  </a:lnTo>
                  <a:cubicBezTo>
                    <a:pt x="46186" y="395794"/>
                    <a:pt x="82490" y="405258"/>
                    <a:pt x="101852" y="405258"/>
                  </a:cubicBezTo>
                  <a:cubicBezTo>
                    <a:pt x="123231" y="405258"/>
                    <a:pt x="138559" y="397304"/>
                    <a:pt x="138559" y="379384"/>
                  </a:cubicBezTo>
                  <a:cubicBezTo>
                    <a:pt x="138559" y="364585"/>
                    <a:pt x="131197" y="351698"/>
                    <a:pt x="118693" y="336295"/>
                  </a:cubicBezTo>
                  <a:cubicBezTo>
                    <a:pt x="103869" y="341228"/>
                    <a:pt x="86423" y="345758"/>
                    <a:pt x="65044" y="349685"/>
                  </a:cubicBezTo>
                  <a:lnTo>
                    <a:pt x="45682" y="289682"/>
                  </a:lnTo>
                  <a:cubicBezTo>
                    <a:pt x="93381" y="279715"/>
                    <a:pt x="133617" y="268339"/>
                    <a:pt x="133617" y="240552"/>
                  </a:cubicBezTo>
                  <a:cubicBezTo>
                    <a:pt x="133617" y="222229"/>
                    <a:pt x="121718" y="215786"/>
                    <a:pt x="107297" y="215786"/>
                  </a:cubicBezTo>
                  <a:cubicBezTo>
                    <a:pt x="88944" y="215786"/>
                    <a:pt x="61111" y="230183"/>
                    <a:pt x="40236" y="245485"/>
                  </a:cubicBezTo>
                  <a:lnTo>
                    <a:pt x="504" y="191926"/>
                  </a:lnTo>
                  <a:cubicBezTo>
                    <a:pt x="17446" y="176623"/>
                    <a:pt x="61615" y="144306"/>
                    <a:pt x="125651" y="144306"/>
                  </a:cubicBezTo>
                  <a:close/>
                  <a:moveTo>
                    <a:pt x="338869" y="138591"/>
                  </a:moveTo>
                  <a:cubicBezTo>
                    <a:pt x="381510" y="138591"/>
                    <a:pt x="426267" y="150067"/>
                    <a:pt x="463967" y="204122"/>
                  </a:cubicBezTo>
                  <a:lnTo>
                    <a:pt x="401872" y="249722"/>
                  </a:lnTo>
                  <a:cubicBezTo>
                    <a:pt x="379594" y="220430"/>
                    <a:pt x="360139" y="210061"/>
                    <a:pt x="337861" y="210061"/>
                  </a:cubicBezTo>
                  <a:cubicBezTo>
                    <a:pt x="299152" y="210061"/>
                    <a:pt x="274758" y="242273"/>
                    <a:pt x="274758" y="305288"/>
                  </a:cubicBezTo>
                  <a:cubicBezTo>
                    <a:pt x="274758" y="370215"/>
                    <a:pt x="294112" y="411889"/>
                    <a:pt x="341792" y="411889"/>
                  </a:cubicBezTo>
                  <a:cubicBezTo>
                    <a:pt x="352780" y="411889"/>
                    <a:pt x="369111" y="409372"/>
                    <a:pt x="376570" y="405950"/>
                  </a:cubicBezTo>
                  <a:lnTo>
                    <a:pt x="376570" y="304281"/>
                  </a:lnTo>
                  <a:lnTo>
                    <a:pt x="462455" y="304281"/>
                  </a:lnTo>
                  <a:lnTo>
                    <a:pt x="462455" y="446617"/>
                  </a:lnTo>
                  <a:cubicBezTo>
                    <a:pt x="434633" y="466448"/>
                    <a:pt x="389473" y="480339"/>
                    <a:pt x="339272" y="480339"/>
                  </a:cubicBezTo>
                  <a:cubicBezTo>
                    <a:pt x="246432" y="480339"/>
                    <a:pt x="186857" y="424774"/>
                    <a:pt x="186857" y="310220"/>
                  </a:cubicBezTo>
                  <a:cubicBezTo>
                    <a:pt x="186857" y="181775"/>
                    <a:pt x="267298" y="138591"/>
                    <a:pt x="338869" y="138591"/>
                  </a:cubicBezTo>
                  <a:close/>
                  <a:moveTo>
                    <a:pt x="423658" y="87307"/>
                  </a:moveTo>
                  <a:cubicBezTo>
                    <a:pt x="453071" y="86491"/>
                    <a:pt x="481931" y="99306"/>
                    <a:pt x="500918" y="123163"/>
                  </a:cubicBezTo>
                  <a:cubicBezTo>
                    <a:pt x="524218" y="152254"/>
                    <a:pt x="528252" y="192518"/>
                    <a:pt x="511408" y="225635"/>
                  </a:cubicBezTo>
                  <a:cubicBezTo>
                    <a:pt x="509794" y="228755"/>
                    <a:pt x="507979" y="231876"/>
                    <a:pt x="505961" y="234896"/>
                  </a:cubicBezTo>
                  <a:cubicBezTo>
                    <a:pt x="501221" y="242143"/>
                    <a:pt x="491336" y="244156"/>
                    <a:pt x="484074" y="239425"/>
                  </a:cubicBezTo>
                  <a:cubicBezTo>
                    <a:pt x="482460" y="238318"/>
                    <a:pt x="481351" y="237311"/>
                    <a:pt x="480443" y="236003"/>
                  </a:cubicBezTo>
                  <a:cubicBezTo>
                    <a:pt x="476106" y="230668"/>
                    <a:pt x="475803" y="223219"/>
                    <a:pt x="479636" y="217481"/>
                  </a:cubicBezTo>
                  <a:cubicBezTo>
                    <a:pt x="480846" y="215569"/>
                    <a:pt x="482057" y="213455"/>
                    <a:pt x="483166" y="211341"/>
                  </a:cubicBezTo>
                  <a:cubicBezTo>
                    <a:pt x="494463" y="189196"/>
                    <a:pt x="491740" y="162320"/>
                    <a:pt x="476207" y="142892"/>
                  </a:cubicBezTo>
                  <a:cubicBezTo>
                    <a:pt x="459262" y="121552"/>
                    <a:pt x="430616" y="113399"/>
                    <a:pt x="404997" y="122458"/>
                  </a:cubicBezTo>
                  <a:cubicBezTo>
                    <a:pt x="397029" y="125377"/>
                    <a:pt x="387648" y="120948"/>
                    <a:pt x="384723" y="112895"/>
                  </a:cubicBezTo>
                  <a:cubicBezTo>
                    <a:pt x="383311" y="108869"/>
                    <a:pt x="383513" y="104641"/>
                    <a:pt x="385429" y="100816"/>
                  </a:cubicBezTo>
                  <a:cubicBezTo>
                    <a:pt x="387144" y="97092"/>
                    <a:pt x="390372" y="94173"/>
                    <a:pt x="394406" y="92763"/>
                  </a:cubicBezTo>
                  <a:cubicBezTo>
                    <a:pt x="403988" y="89366"/>
                    <a:pt x="413854" y="87579"/>
                    <a:pt x="423658" y="87307"/>
                  </a:cubicBezTo>
                  <a:close/>
                  <a:moveTo>
                    <a:pt x="429648" y="42852"/>
                  </a:moveTo>
                  <a:cubicBezTo>
                    <a:pt x="470423" y="43781"/>
                    <a:pt x="509496" y="62505"/>
                    <a:pt x="535810" y="95497"/>
                  </a:cubicBezTo>
                  <a:cubicBezTo>
                    <a:pt x="566962" y="134655"/>
                    <a:pt x="574826" y="187806"/>
                    <a:pt x="556276" y="234212"/>
                  </a:cubicBezTo>
                  <a:cubicBezTo>
                    <a:pt x="554259" y="239345"/>
                    <a:pt x="551840" y="244580"/>
                    <a:pt x="549118" y="249513"/>
                  </a:cubicBezTo>
                  <a:cubicBezTo>
                    <a:pt x="547000" y="253237"/>
                    <a:pt x="543673" y="255955"/>
                    <a:pt x="539540" y="257062"/>
                  </a:cubicBezTo>
                  <a:cubicBezTo>
                    <a:pt x="535810" y="258270"/>
                    <a:pt x="531475" y="257868"/>
                    <a:pt x="527643" y="255754"/>
                  </a:cubicBezTo>
                  <a:cubicBezTo>
                    <a:pt x="525728" y="254747"/>
                    <a:pt x="524115" y="253338"/>
                    <a:pt x="522804" y="251727"/>
                  </a:cubicBezTo>
                  <a:cubicBezTo>
                    <a:pt x="518872" y="246795"/>
                    <a:pt x="518267" y="239949"/>
                    <a:pt x="521393" y="234312"/>
                  </a:cubicBezTo>
                  <a:cubicBezTo>
                    <a:pt x="523409" y="230487"/>
                    <a:pt x="525325" y="226561"/>
                    <a:pt x="526938" y="222535"/>
                  </a:cubicBezTo>
                  <a:cubicBezTo>
                    <a:pt x="541254" y="186598"/>
                    <a:pt x="535104" y="145426"/>
                    <a:pt x="511008" y="115227"/>
                  </a:cubicBezTo>
                  <a:cubicBezTo>
                    <a:pt x="483888" y="81203"/>
                    <a:pt x="439226" y="66707"/>
                    <a:pt x="397286" y="78485"/>
                  </a:cubicBezTo>
                  <a:cubicBezTo>
                    <a:pt x="389220" y="80599"/>
                    <a:pt x="380046" y="75566"/>
                    <a:pt x="377727" y="67513"/>
                  </a:cubicBezTo>
                  <a:cubicBezTo>
                    <a:pt x="375408" y="59057"/>
                    <a:pt x="380348" y="50400"/>
                    <a:pt x="388716" y="47984"/>
                  </a:cubicBezTo>
                  <a:cubicBezTo>
                    <a:pt x="402276" y="44209"/>
                    <a:pt x="416057" y="42542"/>
                    <a:pt x="429648" y="42852"/>
                  </a:cubicBezTo>
                  <a:close/>
                  <a:moveTo>
                    <a:pt x="430680" y="49"/>
                  </a:moveTo>
                  <a:cubicBezTo>
                    <a:pt x="483939" y="1271"/>
                    <a:pt x="534943" y="25759"/>
                    <a:pt x="569273" y="68883"/>
                  </a:cubicBezTo>
                  <a:cubicBezTo>
                    <a:pt x="613233" y="124165"/>
                    <a:pt x="621399" y="200694"/>
                    <a:pt x="589841" y="263831"/>
                  </a:cubicBezTo>
                  <a:cubicBezTo>
                    <a:pt x="588833" y="266046"/>
                    <a:pt x="587724" y="268060"/>
                    <a:pt x="586615" y="269974"/>
                  </a:cubicBezTo>
                  <a:cubicBezTo>
                    <a:pt x="584699" y="273599"/>
                    <a:pt x="581372" y="276318"/>
                    <a:pt x="577238" y="277526"/>
                  </a:cubicBezTo>
                  <a:cubicBezTo>
                    <a:pt x="573205" y="278734"/>
                    <a:pt x="568971" y="278231"/>
                    <a:pt x="565240" y="276217"/>
                  </a:cubicBezTo>
                  <a:cubicBezTo>
                    <a:pt x="563325" y="275210"/>
                    <a:pt x="561712" y="273800"/>
                    <a:pt x="560401" y="272189"/>
                  </a:cubicBezTo>
                  <a:cubicBezTo>
                    <a:pt x="556469" y="267255"/>
                    <a:pt x="555864" y="260407"/>
                    <a:pt x="558889" y="254869"/>
                  </a:cubicBezTo>
                  <a:cubicBezTo>
                    <a:pt x="559897" y="253157"/>
                    <a:pt x="560703" y="251546"/>
                    <a:pt x="561510" y="249935"/>
                  </a:cubicBezTo>
                  <a:cubicBezTo>
                    <a:pt x="587623" y="197573"/>
                    <a:pt x="580969" y="134235"/>
                    <a:pt x="544572" y="88619"/>
                  </a:cubicBezTo>
                  <a:cubicBezTo>
                    <a:pt x="506662" y="41090"/>
                    <a:pt x="444353" y="20951"/>
                    <a:pt x="385774" y="37264"/>
                  </a:cubicBezTo>
                  <a:cubicBezTo>
                    <a:pt x="379725" y="38875"/>
                    <a:pt x="372970" y="36760"/>
                    <a:pt x="369037" y="31726"/>
                  </a:cubicBezTo>
                  <a:cubicBezTo>
                    <a:pt x="367727" y="30114"/>
                    <a:pt x="366819" y="28302"/>
                    <a:pt x="366214" y="26288"/>
                  </a:cubicBezTo>
                  <a:cubicBezTo>
                    <a:pt x="365105" y="22260"/>
                    <a:pt x="365609" y="17930"/>
                    <a:pt x="367727" y="14305"/>
                  </a:cubicBezTo>
                  <a:cubicBezTo>
                    <a:pt x="369743" y="10579"/>
                    <a:pt x="373171" y="7961"/>
                    <a:pt x="377204" y="6753"/>
                  </a:cubicBezTo>
                  <a:cubicBezTo>
                    <a:pt x="394924" y="1819"/>
                    <a:pt x="412927" y="-359"/>
                    <a:pt x="430680" y="49"/>
                  </a:cubicBezTo>
                  <a:close/>
                </a:path>
              </a:pathLst>
            </a:custGeom>
            <a:solidFill>
              <a:srgbClr val="0070C0"/>
            </a:solidFill>
            <a:ln>
              <a:noFill/>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endParaRPr lang="en-US" altLang="zh-CN" dirty="0">
                <a:latin typeface="Huawei Sans" panose="020C0503030203020204" pitchFamily="34" charset="0"/>
              </a:endParaRPr>
            </a:p>
          </p:txBody>
        </p:sp>
        <p:sp>
          <p:nvSpPr>
            <p:cNvPr id="42" name="4g-internet-connection_73627"/>
            <p:cNvSpPr>
              <a:spLocks noChangeAspect="1"/>
            </p:cNvSpPr>
            <p:nvPr/>
          </p:nvSpPr>
          <p:spPr bwMode="gray">
            <a:xfrm>
              <a:off x="8260088" y="2682442"/>
              <a:ext cx="387449" cy="425126"/>
            </a:xfrm>
            <a:custGeom>
              <a:avLst/>
              <a:gdLst>
                <a:gd name="connsiteX0" fmla="*/ 157723 w 553595"/>
                <a:gd name="connsiteY0" fmla="*/ 374934 h 607427"/>
                <a:gd name="connsiteX1" fmla="*/ 89132 w 553595"/>
                <a:gd name="connsiteY1" fmla="*/ 459434 h 607427"/>
                <a:gd name="connsiteX2" fmla="*/ 157723 w 553595"/>
                <a:gd name="connsiteY2" fmla="*/ 459434 h 607427"/>
                <a:gd name="connsiteX3" fmla="*/ 411545 w 553595"/>
                <a:gd name="connsiteY3" fmla="*/ 314792 h 607427"/>
                <a:gd name="connsiteX4" fmla="*/ 435449 w 553595"/>
                <a:gd name="connsiteY4" fmla="*/ 338660 h 607427"/>
                <a:gd name="connsiteX5" fmla="*/ 411545 w 553595"/>
                <a:gd name="connsiteY5" fmla="*/ 362527 h 607427"/>
                <a:gd name="connsiteX6" fmla="*/ 332420 w 553595"/>
                <a:gd name="connsiteY6" fmla="*/ 457758 h 607427"/>
                <a:gd name="connsiteX7" fmla="*/ 411545 w 553595"/>
                <a:gd name="connsiteY7" fmla="*/ 552989 h 607427"/>
                <a:gd name="connsiteX8" fmla="*/ 489474 w 553595"/>
                <a:gd name="connsiteY8" fmla="*/ 475897 h 607427"/>
                <a:gd name="connsiteX9" fmla="*/ 425170 w 553595"/>
                <a:gd name="connsiteY9" fmla="*/ 481386 h 607427"/>
                <a:gd name="connsiteX10" fmla="*/ 398158 w 553595"/>
                <a:gd name="connsiteY10" fmla="*/ 461099 h 607427"/>
                <a:gd name="connsiteX11" fmla="*/ 418477 w 553595"/>
                <a:gd name="connsiteY11" fmla="*/ 434129 h 607427"/>
                <a:gd name="connsiteX12" fmla="*/ 529155 w 553595"/>
                <a:gd name="connsiteY12" fmla="*/ 437470 h 607427"/>
                <a:gd name="connsiteX13" fmla="*/ 538717 w 553595"/>
                <a:gd name="connsiteY13" fmla="*/ 457758 h 607427"/>
                <a:gd name="connsiteX14" fmla="*/ 411545 w 553595"/>
                <a:gd name="connsiteY14" fmla="*/ 600723 h 607427"/>
                <a:gd name="connsiteX15" fmla="*/ 284611 w 553595"/>
                <a:gd name="connsiteY15" fmla="*/ 457758 h 607427"/>
                <a:gd name="connsiteX16" fmla="*/ 411545 w 553595"/>
                <a:gd name="connsiteY16" fmla="*/ 314792 h 607427"/>
                <a:gd name="connsiteX17" fmla="*/ 167282 w 553595"/>
                <a:gd name="connsiteY17" fmla="*/ 300638 h 607427"/>
                <a:gd name="connsiteX18" fmla="*/ 183773 w 553595"/>
                <a:gd name="connsiteY18" fmla="*/ 301653 h 607427"/>
                <a:gd name="connsiteX19" fmla="*/ 205521 w 553595"/>
                <a:gd name="connsiteY19" fmla="*/ 339368 h 607427"/>
                <a:gd name="connsiteX20" fmla="*/ 205521 w 553595"/>
                <a:gd name="connsiteY20" fmla="*/ 459434 h 607427"/>
                <a:gd name="connsiteX21" fmla="*/ 235873 w 553595"/>
                <a:gd name="connsiteY21" fmla="*/ 459434 h 607427"/>
                <a:gd name="connsiteX22" fmla="*/ 259772 w 553595"/>
                <a:gd name="connsiteY22" fmla="*/ 483304 h 607427"/>
                <a:gd name="connsiteX23" fmla="*/ 235873 w 553595"/>
                <a:gd name="connsiteY23" fmla="*/ 507173 h 607427"/>
                <a:gd name="connsiteX24" fmla="*/ 235634 w 553595"/>
                <a:gd name="connsiteY24" fmla="*/ 507173 h 607427"/>
                <a:gd name="connsiteX25" fmla="*/ 205521 w 553595"/>
                <a:gd name="connsiteY25" fmla="*/ 507173 h 607427"/>
                <a:gd name="connsiteX26" fmla="*/ 205521 w 553595"/>
                <a:gd name="connsiteY26" fmla="*/ 583557 h 607427"/>
                <a:gd name="connsiteX27" fmla="*/ 181622 w 553595"/>
                <a:gd name="connsiteY27" fmla="*/ 607427 h 607427"/>
                <a:gd name="connsiteX28" fmla="*/ 157723 w 553595"/>
                <a:gd name="connsiteY28" fmla="*/ 583557 h 607427"/>
                <a:gd name="connsiteX29" fmla="*/ 157723 w 553595"/>
                <a:gd name="connsiteY29" fmla="*/ 507173 h 607427"/>
                <a:gd name="connsiteX30" fmla="*/ 70730 w 553595"/>
                <a:gd name="connsiteY30" fmla="*/ 506935 h 607427"/>
                <a:gd name="connsiteX31" fmla="*/ 32731 w 553595"/>
                <a:gd name="connsiteY31" fmla="*/ 486168 h 607427"/>
                <a:gd name="connsiteX32" fmla="*/ 40378 w 553595"/>
                <a:gd name="connsiteY32" fmla="*/ 443441 h 607427"/>
                <a:gd name="connsiteX33" fmla="*/ 142905 w 553595"/>
                <a:gd name="connsiteY33" fmla="*/ 317169 h 607427"/>
                <a:gd name="connsiteX34" fmla="*/ 167282 w 553595"/>
                <a:gd name="connsiteY34" fmla="*/ 300638 h 607427"/>
                <a:gd name="connsiteX35" fmla="*/ 276286 w 553595"/>
                <a:gd name="connsiteY35" fmla="*/ 158702 h 607427"/>
                <a:gd name="connsiteX36" fmla="*/ 455306 w 553595"/>
                <a:gd name="connsiteY36" fmla="*/ 222681 h 607427"/>
                <a:gd name="connsiteX37" fmla="*/ 456740 w 553595"/>
                <a:gd name="connsiteY37" fmla="*/ 256342 h 607427"/>
                <a:gd name="connsiteX38" fmla="*/ 439053 w 553595"/>
                <a:gd name="connsiteY38" fmla="*/ 264220 h 607427"/>
                <a:gd name="connsiteX39" fmla="*/ 423039 w 553595"/>
                <a:gd name="connsiteY39" fmla="*/ 258013 h 607427"/>
                <a:gd name="connsiteX40" fmla="*/ 276286 w 553595"/>
                <a:gd name="connsiteY40" fmla="*/ 206447 h 607427"/>
                <a:gd name="connsiteX41" fmla="*/ 130489 w 553595"/>
                <a:gd name="connsiteY41" fmla="*/ 257058 h 607427"/>
                <a:gd name="connsiteX42" fmla="*/ 96788 w 553595"/>
                <a:gd name="connsiteY42" fmla="*/ 255148 h 607427"/>
                <a:gd name="connsiteX43" fmla="*/ 98461 w 553595"/>
                <a:gd name="connsiteY43" fmla="*/ 221487 h 607427"/>
                <a:gd name="connsiteX44" fmla="*/ 276286 w 553595"/>
                <a:gd name="connsiteY44" fmla="*/ 158702 h 607427"/>
                <a:gd name="connsiteX45" fmla="*/ 275786 w 553595"/>
                <a:gd name="connsiteY45" fmla="*/ 0 h 607427"/>
                <a:gd name="connsiteX46" fmla="*/ 545869 w 553595"/>
                <a:gd name="connsiteY46" fmla="*/ 100482 h 607427"/>
                <a:gd name="connsiteX47" fmla="*/ 547303 w 553595"/>
                <a:gd name="connsiteY47" fmla="*/ 134135 h 607427"/>
                <a:gd name="connsiteX48" fmla="*/ 529616 w 553595"/>
                <a:gd name="connsiteY48" fmla="*/ 141772 h 607427"/>
                <a:gd name="connsiteX49" fmla="*/ 513602 w 553595"/>
                <a:gd name="connsiteY49" fmla="*/ 135567 h 607427"/>
                <a:gd name="connsiteX50" fmla="*/ 275786 w 553595"/>
                <a:gd name="connsiteY50" fmla="*/ 47735 h 607427"/>
                <a:gd name="connsiteX51" fmla="*/ 39883 w 553595"/>
                <a:gd name="connsiteY51" fmla="*/ 134135 h 607427"/>
                <a:gd name="connsiteX52" fmla="*/ 6182 w 553595"/>
                <a:gd name="connsiteY52" fmla="*/ 132225 h 607427"/>
                <a:gd name="connsiteX53" fmla="*/ 7855 w 553595"/>
                <a:gd name="connsiteY53" fmla="*/ 98572 h 607427"/>
                <a:gd name="connsiteX54" fmla="*/ 275786 w 553595"/>
                <a:gd name="connsiteY54"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53595" h="607427">
                  <a:moveTo>
                    <a:pt x="157723" y="374934"/>
                  </a:moveTo>
                  <a:lnTo>
                    <a:pt x="89132" y="459434"/>
                  </a:lnTo>
                  <a:lnTo>
                    <a:pt x="157723" y="459434"/>
                  </a:lnTo>
                  <a:close/>
                  <a:moveTo>
                    <a:pt x="411545" y="314792"/>
                  </a:moveTo>
                  <a:cubicBezTo>
                    <a:pt x="424692" y="314792"/>
                    <a:pt x="435449" y="325533"/>
                    <a:pt x="435449" y="338660"/>
                  </a:cubicBezTo>
                  <a:cubicBezTo>
                    <a:pt x="435449" y="352025"/>
                    <a:pt x="424692" y="362527"/>
                    <a:pt x="411545" y="362527"/>
                  </a:cubicBezTo>
                  <a:cubicBezTo>
                    <a:pt x="367799" y="362527"/>
                    <a:pt x="332420" y="405250"/>
                    <a:pt x="332420" y="457758"/>
                  </a:cubicBezTo>
                  <a:cubicBezTo>
                    <a:pt x="332420" y="510266"/>
                    <a:pt x="367799" y="552989"/>
                    <a:pt x="411545" y="552989"/>
                  </a:cubicBezTo>
                  <a:cubicBezTo>
                    <a:pt x="450270" y="552989"/>
                    <a:pt x="482302" y="519813"/>
                    <a:pt x="489474" y="475897"/>
                  </a:cubicBezTo>
                  <a:cubicBezTo>
                    <a:pt x="472979" y="476136"/>
                    <a:pt x="446445" y="478522"/>
                    <a:pt x="425170" y="481386"/>
                  </a:cubicBezTo>
                  <a:cubicBezTo>
                    <a:pt x="412023" y="483296"/>
                    <a:pt x="399831" y="474226"/>
                    <a:pt x="398158" y="461099"/>
                  </a:cubicBezTo>
                  <a:cubicBezTo>
                    <a:pt x="396246" y="448211"/>
                    <a:pt x="405329" y="436038"/>
                    <a:pt x="418477" y="434129"/>
                  </a:cubicBezTo>
                  <a:cubicBezTo>
                    <a:pt x="510510" y="421241"/>
                    <a:pt x="522701" y="431742"/>
                    <a:pt x="529155" y="437470"/>
                  </a:cubicBezTo>
                  <a:cubicBezTo>
                    <a:pt x="535131" y="442721"/>
                    <a:pt x="538717" y="450120"/>
                    <a:pt x="538717" y="457758"/>
                  </a:cubicBezTo>
                  <a:cubicBezTo>
                    <a:pt x="538717" y="536520"/>
                    <a:pt x="481585" y="600723"/>
                    <a:pt x="411545" y="600723"/>
                  </a:cubicBezTo>
                  <a:cubicBezTo>
                    <a:pt x="341504" y="600723"/>
                    <a:pt x="284611" y="536520"/>
                    <a:pt x="284611" y="457758"/>
                  </a:cubicBezTo>
                  <a:cubicBezTo>
                    <a:pt x="284611" y="378995"/>
                    <a:pt x="341504" y="314792"/>
                    <a:pt x="411545" y="314792"/>
                  </a:cubicBezTo>
                  <a:close/>
                  <a:moveTo>
                    <a:pt x="167282" y="300638"/>
                  </a:moveTo>
                  <a:cubicBezTo>
                    <a:pt x="174512" y="299087"/>
                    <a:pt x="180427" y="300459"/>
                    <a:pt x="183773" y="301653"/>
                  </a:cubicBezTo>
                  <a:cubicBezTo>
                    <a:pt x="190226" y="304040"/>
                    <a:pt x="205521" y="312394"/>
                    <a:pt x="205521" y="339368"/>
                  </a:cubicBezTo>
                  <a:lnTo>
                    <a:pt x="205521" y="459434"/>
                  </a:lnTo>
                  <a:lnTo>
                    <a:pt x="235873" y="459434"/>
                  </a:lnTo>
                  <a:cubicBezTo>
                    <a:pt x="249017" y="459434"/>
                    <a:pt x="259772" y="470175"/>
                    <a:pt x="259772" y="483304"/>
                  </a:cubicBezTo>
                  <a:cubicBezTo>
                    <a:pt x="259533" y="496671"/>
                    <a:pt x="249017" y="507173"/>
                    <a:pt x="235873" y="507173"/>
                  </a:cubicBezTo>
                  <a:lnTo>
                    <a:pt x="235634" y="507173"/>
                  </a:lnTo>
                  <a:lnTo>
                    <a:pt x="205521" y="507173"/>
                  </a:lnTo>
                  <a:lnTo>
                    <a:pt x="205521" y="583557"/>
                  </a:lnTo>
                  <a:cubicBezTo>
                    <a:pt x="205521" y="596686"/>
                    <a:pt x="194766" y="607427"/>
                    <a:pt x="181622" y="607427"/>
                  </a:cubicBezTo>
                  <a:cubicBezTo>
                    <a:pt x="168477" y="607427"/>
                    <a:pt x="157723" y="596686"/>
                    <a:pt x="157723" y="583557"/>
                  </a:cubicBezTo>
                  <a:lnTo>
                    <a:pt x="157723" y="507173"/>
                  </a:lnTo>
                  <a:lnTo>
                    <a:pt x="70730" y="506935"/>
                  </a:lnTo>
                  <a:cubicBezTo>
                    <a:pt x="45397" y="506935"/>
                    <a:pt x="35599" y="492374"/>
                    <a:pt x="32731" y="486168"/>
                  </a:cubicBezTo>
                  <a:cubicBezTo>
                    <a:pt x="29624" y="479723"/>
                    <a:pt x="24366" y="463014"/>
                    <a:pt x="40378" y="443441"/>
                  </a:cubicBezTo>
                  <a:lnTo>
                    <a:pt x="142905" y="317169"/>
                  </a:lnTo>
                  <a:cubicBezTo>
                    <a:pt x="151509" y="306666"/>
                    <a:pt x="160053" y="302190"/>
                    <a:pt x="167282" y="300638"/>
                  </a:cubicBezTo>
                  <a:close/>
                  <a:moveTo>
                    <a:pt x="276286" y="158702"/>
                  </a:moveTo>
                  <a:cubicBezTo>
                    <a:pt x="341297" y="158702"/>
                    <a:pt x="413240" y="184484"/>
                    <a:pt x="455306" y="222681"/>
                  </a:cubicBezTo>
                  <a:cubicBezTo>
                    <a:pt x="465105" y="231514"/>
                    <a:pt x="465822" y="246792"/>
                    <a:pt x="456740" y="256342"/>
                  </a:cubicBezTo>
                  <a:cubicBezTo>
                    <a:pt x="452198" y="261594"/>
                    <a:pt x="445745" y="264220"/>
                    <a:pt x="439053" y="264220"/>
                  </a:cubicBezTo>
                  <a:cubicBezTo>
                    <a:pt x="433317" y="264220"/>
                    <a:pt x="427580" y="262071"/>
                    <a:pt x="423039" y="258013"/>
                  </a:cubicBezTo>
                  <a:cubicBezTo>
                    <a:pt x="390294" y="228172"/>
                    <a:pt x="328630" y="206447"/>
                    <a:pt x="276286" y="206447"/>
                  </a:cubicBezTo>
                  <a:cubicBezTo>
                    <a:pt x="224420" y="206447"/>
                    <a:pt x="162995" y="227694"/>
                    <a:pt x="130489" y="257058"/>
                  </a:cubicBezTo>
                  <a:cubicBezTo>
                    <a:pt x="120689" y="265891"/>
                    <a:pt x="105632" y="264936"/>
                    <a:pt x="96788" y="255148"/>
                  </a:cubicBezTo>
                  <a:cubicBezTo>
                    <a:pt x="87945" y="245360"/>
                    <a:pt x="88662" y="230320"/>
                    <a:pt x="98461" y="221487"/>
                  </a:cubicBezTo>
                  <a:cubicBezTo>
                    <a:pt x="140288" y="184007"/>
                    <a:pt x="211753" y="158702"/>
                    <a:pt x="276286" y="158702"/>
                  </a:cubicBezTo>
                  <a:close/>
                  <a:moveTo>
                    <a:pt x="275786" y="0"/>
                  </a:moveTo>
                  <a:cubicBezTo>
                    <a:pt x="373064" y="0"/>
                    <a:pt x="478946" y="39381"/>
                    <a:pt x="545869" y="100482"/>
                  </a:cubicBezTo>
                  <a:cubicBezTo>
                    <a:pt x="555668" y="109313"/>
                    <a:pt x="556146" y="124349"/>
                    <a:pt x="547303" y="134135"/>
                  </a:cubicBezTo>
                  <a:cubicBezTo>
                    <a:pt x="542522" y="139147"/>
                    <a:pt x="536069" y="141772"/>
                    <a:pt x="529616" y="141772"/>
                  </a:cubicBezTo>
                  <a:cubicBezTo>
                    <a:pt x="523880" y="141772"/>
                    <a:pt x="518143" y="139863"/>
                    <a:pt x="513602" y="135567"/>
                  </a:cubicBezTo>
                  <a:cubicBezTo>
                    <a:pt x="455045" y="82342"/>
                    <a:pt x="361830" y="47735"/>
                    <a:pt x="275786" y="47735"/>
                  </a:cubicBezTo>
                  <a:cubicBezTo>
                    <a:pt x="190699" y="47735"/>
                    <a:pt x="98201" y="81626"/>
                    <a:pt x="39883" y="134135"/>
                  </a:cubicBezTo>
                  <a:cubicBezTo>
                    <a:pt x="30083" y="142966"/>
                    <a:pt x="15026" y="142011"/>
                    <a:pt x="6182" y="132225"/>
                  </a:cubicBezTo>
                  <a:cubicBezTo>
                    <a:pt x="-2661" y="122440"/>
                    <a:pt x="-1944" y="107403"/>
                    <a:pt x="7855" y="98572"/>
                  </a:cubicBezTo>
                  <a:cubicBezTo>
                    <a:pt x="74539" y="38665"/>
                    <a:pt x="179704" y="0"/>
                    <a:pt x="275786" y="0"/>
                  </a:cubicBezTo>
                  <a:close/>
                </a:path>
              </a:pathLst>
            </a:custGeom>
            <a:solidFill>
              <a:srgbClr val="0070C0"/>
            </a:solidFill>
            <a:ln>
              <a:noFill/>
            </a:ln>
          </p:spPr>
        </p:sp>
      </p:grpSp>
    </p:spTree>
    <p:extLst>
      <p:ext uri="{BB962C8B-B14F-4D97-AF65-F5344CB8AC3E}">
        <p14:creationId xmlns:p14="http://schemas.microsoft.com/office/powerpoint/2010/main" val="2460463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WLAN Devices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A WLAN consists of STAs, APs, ACs, network devices, and backend servers.</a:t>
            </a:r>
            <a:endParaRPr lang="en-US" altLang="zh-CN" sz="1800" dirty="0">
              <a:latin typeface="Huawei Sans" panose="020C0503030203020204" pitchFamily="34" charset="0"/>
            </a:endParaRPr>
          </a:p>
          <a:p>
            <a:pPr marL="539750" lvl="1" indent="-231775"/>
            <a:r>
              <a:rPr lang="en-US" sz="1600" dirty="0">
                <a:latin typeface="Huawei Sans" panose="020C0503030203020204" pitchFamily="34" charset="0"/>
              </a:rPr>
              <a:t>The AP and AC are main devices on the WLAN and are used to control and send wireless signals.</a:t>
            </a:r>
            <a:endParaRPr lang="en-US" altLang="zh-CN" sz="1600" dirty="0">
              <a:latin typeface="Huawei Sans" panose="020C0503030203020204" pitchFamily="34" charset="0"/>
            </a:endParaRPr>
          </a:p>
          <a:p>
            <a:pPr marL="539750" lvl="1" indent="-231775"/>
            <a:r>
              <a:rPr lang="en-US" sz="1600" dirty="0">
                <a:latin typeface="Huawei Sans" panose="020C0503030203020204" pitchFamily="34" charset="0"/>
              </a:rPr>
              <a:t>Backend servers are used for authentication, IP address distribution, and network monitoring.</a:t>
            </a:r>
            <a:endParaRPr lang="en-US" altLang="zh-CN" sz="1600" dirty="0">
              <a:latin typeface="Huawei Sans" panose="020C0503030203020204" pitchFamily="34" charset="0"/>
            </a:endParaRPr>
          </a:p>
          <a:p>
            <a:pPr marL="539750" lvl="1" indent="-231775"/>
            <a:r>
              <a:rPr lang="en-US" sz="1600" dirty="0">
                <a:latin typeface="Huawei Sans" panose="020C0503030203020204" pitchFamily="34" charset="0"/>
              </a:rPr>
              <a:t>Network devices are used to forward STA data.</a:t>
            </a:r>
            <a:endParaRPr lang="en-US" altLang="zh-CN" sz="1600" dirty="0">
              <a:latin typeface="Huawei Sans" panose="020C0503030203020204" pitchFamily="34" charset="0"/>
            </a:endParaRPr>
          </a:p>
          <a:p>
            <a:pPr marL="539750" lvl="1" indent="-231775"/>
            <a:r>
              <a:rPr lang="en-US" sz="1600" dirty="0">
                <a:latin typeface="Huawei Sans" panose="020C0503030203020204" pitchFamily="34" charset="0"/>
              </a:rPr>
              <a:t>The STA is a wireless terminal.</a:t>
            </a:r>
          </a:p>
        </p:txBody>
      </p:sp>
      <p:grpSp>
        <p:nvGrpSpPr>
          <p:cNvPr id="4" name="Group 3">
            <a:extLst>
              <a:ext uri="{FF2B5EF4-FFF2-40B4-BE49-F238E27FC236}">
                <a16:creationId xmlns:a16="http://schemas.microsoft.com/office/drawing/2014/main" id="{FED4261F-2C9A-4E8B-8C38-724B2B790C50}"/>
              </a:ext>
            </a:extLst>
          </p:cNvPr>
          <p:cNvGrpSpPr/>
          <p:nvPr/>
        </p:nvGrpSpPr>
        <p:grpSpPr bwMode="gray">
          <a:xfrm>
            <a:off x="2279576" y="3320988"/>
            <a:ext cx="8141413" cy="2710068"/>
            <a:chOff x="2279576" y="3275216"/>
            <a:chExt cx="8141413" cy="2710068"/>
          </a:xfrm>
        </p:grpSpPr>
        <p:cxnSp>
          <p:nvCxnSpPr>
            <p:cNvPr id="33" name="Straight Connector 32"/>
            <p:cNvCxnSpPr/>
            <p:nvPr/>
          </p:nvCxnSpPr>
          <p:spPr bwMode="gray">
            <a:xfrm>
              <a:off x="2279576" y="3614569"/>
              <a:ext cx="79568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Straight Connector 33"/>
            <p:cNvCxnSpPr/>
            <p:nvPr/>
          </p:nvCxnSpPr>
          <p:spPr bwMode="gray">
            <a:xfrm>
              <a:off x="2279576" y="3470553"/>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Straight Connector 34"/>
            <p:cNvCxnSpPr/>
            <p:nvPr/>
          </p:nvCxnSpPr>
          <p:spPr bwMode="gray">
            <a:xfrm>
              <a:off x="3870878" y="3470553"/>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Straight Connector 35"/>
            <p:cNvCxnSpPr/>
            <p:nvPr/>
          </p:nvCxnSpPr>
          <p:spPr bwMode="gray">
            <a:xfrm>
              <a:off x="5462180" y="3470553"/>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Straight Connector 36"/>
            <p:cNvCxnSpPr/>
            <p:nvPr/>
          </p:nvCxnSpPr>
          <p:spPr bwMode="gray">
            <a:xfrm>
              <a:off x="7053482" y="3470553"/>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8" name="Straight Connector 37"/>
            <p:cNvCxnSpPr/>
            <p:nvPr/>
          </p:nvCxnSpPr>
          <p:spPr bwMode="gray">
            <a:xfrm>
              <a:off x="10236088" y="3461611"/>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7" name="TextBox 56"/>
            <p:cNvSpPr txBox="1"/>
            <p:nvPr/>
          </p:nvSpPr>
          <p:spPr bwMode="gray">
            <a:xfrm>
              <a:off x="2279576" y="3284909"/>
              <a:ext cx="53639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STA</a:t>
              </a:r>
              <a:endParaRPr lang="en-US" altLang="zh-CN" sz="1600" dirty="0">
                <a:latin typeface="Huawei Sans" panose="020C0503030203020204" pitchFamily="34" charset="0"/>
              </a:endParaRPr>
            </a:p>
          </p:txBody>
        </p:sp>
        <p:sp>
          <p:nvSpPr>
            <p:cNvPr id="58" name="TextBox 57"/>
            <p:cNvSpPr txBox="1"/>
            <p:nvPr/>
          </p:nvSpPr>
          <p:spPr bwMode="gray">
            <a:xfrm>
              <a:off x="3881975" y="3284908"/>
              <a:ext cx="428991"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AP</a:t>
              </a:r>
              <a:endParaRPr lang="en-US" altLang="zh-CN" sz="1600" dirty="0">
                <a:latin typeface="Huawei Sans" panose="020C0503030203020204" pitchFamily="34" charset="0"/>
              </a:endParaRPr>
            </a:p>
          </p:txBody>
        </p:sp>
        <p:sp>
          <p:nvSpPr>
            <p:cNvPr id="59" name="TextBox 58"/>
            <p:cNvSpPr txBox="1"/>
            <p:nvPr/>
          </p:nvSpPr>
          <p:spPr bwMode="gray">
            <a:xfrm>
              <a:off x="5483932" y="3284907"/>
              <a:ext cx="1634449"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Network device</a:t>
              </a:r>
            </a:p>
          </p:txBody>
        </p:sp>
        <p:cxnSp>
          <p:nvCxnSpPr>
            <p:cNvPr id="60" name="Straight Connector 59"/>
            <p:cNvCxnSpPr/>
            <p:nvPr/>
          </p:nvCxnSpPr>
          <p:spPr bwMode="gray">
            <a:xfrm>
              <a:off x="8644784" y="3455445"/>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TextBox 60"/>
            <p:cNvSpPr txBox="1"/>
            <p:nvPr/>
          </p:nvSpPr>
          <p:spPr bwMode="gray">
            <a:xfrm>
              <a:off x="7068108" y="3284907"/>
              <a:ext cx="43700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AC</a:t>
              </a:r>
              <a:endParaRPr lang="en-US" altLang="zh-CN" sz="1600" dirty="0">
                <a:latin typeface="Huawei Sans" panose="020C0503030203020204" pitchFamily="34" charset="0"/>
              </a:endParaRPr>
            </a:p>
          </p:txBody>
        </p:sp>
        <p:sp>
          <p:nvSpPr>
            <p:cNvPr id="62" name="TextBox 61"/>
            <p:cNvSpPr txBox="1"/>
            <p:nvPr/>
          </p:nvSpPr>
          <p:spPr bwMode="gray">
            <a:xfrm>
              <a:off x="8653047" y="3275216"/>
              <a:ext cx="158956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Backend server</a:t>
              </a:r>
            </a:p>
          </p:txBody>
        </p:sp>
        <p:pic>
          <p:nvPicPr>
            <p:cNvPr id="63" name="图片 157" descr="故障链路.png"/>
            <p:cNvPicPr>
              <a:picLocks noChangeAspect="1"/>
            </p:cNvPicPr>
            <p:nvPr/>
          </p:nvPicPr>
          <p:blipFill>
            <a:blip r:embed="rId3" cstate="print"/>
            <a:stretch>
              <a:fillRect/>
            </a:stretch>
          </p:blipFill>
          <p:spPr bwMode="gray">
            <a:xfrm>
              <a:off x="2348171" y="4391340"/>
              <a:ext cx="540000" cy="402667"/>
            </a:xfrm>
            <a:prstGeom prst="rect">
              <a:avLst/>
            </a:prstGeom>
          </p:spPr>
        </p:pic>
        <p:pic>
          <p:nvPicPr>
            <p:cNvPr id="64" name="图片 158" descr="SAN网络-蓝.png"/>
            <p:cNvPicPr>
              <a:picLocks noChangeAspect="1"/>
            </p:cNvPicPr>
            <p:nvPr/>
          </p:nvPicPr>
          <p:blipFill>
            <a:blip r:embed="rId4" cstate="print"/>
            <a:stretch>
              <a:fillRect/>
            </a:stretch>
          </p:blipFill>
          <p:spPr bwMode="gray">
            <a:xfrm>
              <a:off x="2484290" y="4967404"/>
              <a:ext cx="267540" cy="438311"/>
            </a:xfrm>
            <a:prstGeom prst="rect">
              <a:avLst/>
            </a:prstGeom>
          </p:spPr>
        </p:pic>
        <p:pic>
          <p:nvPicPr>
            <p:cNvPr id="65" name="图片 45" descr="笔记本电脑.png"/>
            <p:cNvPicPr>
              <a:picLocks noChangeAspect="1"/>
            </p:cNvPicPr>
            <p:nvPr/>
          </p:nvPicPr>
          <p:blipFill>
            <a:blip r:embed="rId5" cstate="print"/>
            <a:stretch>
              <a:fillRect/>
            </a:stretch>
          </p:blipFill>
          <p:spPr bwMode="gray">
            <a:xfrm>
              <a:off x="2348171" y="3923557"/>
              <a:ext cx="539779" cy="338400"/>
            </a:xfrm>
            <a:prstGeom prst="rect">
              <a:avLst/>
            </a:prstGeom>
          </p:spPr>
        </p:pic>
        <p:grpSp>
          <p:nvGrpSpPr>
            <p:cNvPr id="70" name="Group 69"/>
            <p:cNvGrpSpPr/>
            <p:nvPr/>
          </p:nvGrpSpPr>
          <p:grpSpPr bwMode="gray">
            <a:xfrm>
              <a:off x="4054247" y="4498604"/>
              <a:ext cx="540000" cy="387191"/>
              <a:chOff x="3897480" y="4067803"/>
              <a:chExt cx="540000" cy="387191"/>
            </a:xfrm>
          </p:grpSpPr>
          <p:sp>
            <p:nvSpPr>
              <p:cNvPr id="69" name="Rounded Rectangle 68"/>
              <p:cNvSpPr/>
              <p:nvPr/>
            </p:nvSpPr>
            <p:spPr bwMode="gray">
              <a:xfrm>
                <a:off x="3897480" y="4067803"/>
                <a:ext cx="540000" cy="387191"/>
              </a:xfrm>
              <a:prstGeom prst="roundRect">
                <a:avLst>
                  <a:gd name="adj" fmla="val 8527"/>
                </a:avLst>
              </a:prstGeom>
              <a:solidFill>
                <a:srgbClr val="165E9F"/>
              </a:solidFill>
              <a:ln>
                <a:solidFill>
                  <a:schemeClr val="accent3"/>
                </a:solidFill>
              </a:ln>
            </p:spPr>
            <p:txBody>
              <a:bodyPr wrap="square" rtlCol="0" anchor="ctr">
                <a:sp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67" name="router_161974"/>
              <p:cNvSpPr>
                <a:spLocks noChangeAspect="1"/>
              </p:cNvSpPr>
              <p:nvPr/>
            </p:nvSpPr>
            <p:spPr bwMode="gray">
              <a:xfrm>
                <a:off x="3979317" y="4069666"/>
                <a:ext cx="376326" cy="383465"/>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090" h="605360">
                    <a:moveTo>
                      <a:pt x="481952" y="512143"/>
                    </a:moveTo>
                    <a:lnTo>
                      <a:pt x="495401" y="512143"/>
                    </a:lnTo>
                    <a:cubicBezTo>
                      <a:pt x="501615" y="512143"/>
                      <a:pt x="507365" y="517331"/>
                      <a:pt x="507365" y="524186"/>
                    </a:cubicBezTo>
                    <a:cubicBezTo>
                      <a:pt x="507365" y="530855"/>
                      <a:pt x="502078" y="536135"/>
                      <a:pt x="495401" y="536135"/>
                    </a:cubicBezTo>
                    <a:lnTo>
                      <a:pt x="481952" y="536135"/>
                    </a:lnTo>
                    <a:cubicBezTo>
                      <a:pt x="475274" y="536135"/>
                      <a:pt x="469895" y="530855"/>
                      <a:pt x="469895" y="524186"/>
                    </a:cubicBezTo>
                    <a:cubicBezTo>
                      <a:pt x="469895" y="517516"/>
                      <a:pt x="475274" y="512143"/>
                      <a:pt x="481952" y="512143"/>
                    </a:cubicBezTo>
                    <a:close/>
                    <a:moveTo>
                      <a:pt x="417879" y="512143"/>
                    </a:moveTo>
                    <a:lnTo>
                      <a:pt x="431446" y="512143"/>
                    </a:lnTo>
                    <a:cubicBezTo>
                      <a:pt x="438136" y="512143"/>
                      <a:pt x="443433" y="517331"/>
                      <a:pt x="443433" y="524186"/>
                    </a:cubicBezTo>
                    <a:cubicBezTo>
                      <a:pt x="443433" y="530855"/>
                      <a:pt x="438136" y="536135"/>
                      <a:pt x="431446" y="536135"/>
                    </a:cubicBezTo>
                    <a:lnTo>
                      <a:pt x="417879" y="536135"/>
                    </a:lnTo>
                    <a:cubicBezTo>
                      <a:pt x="411189" y="536135"/>
                      <a:pt x="405892" y="530855"/>
                      <a:pt x="405892" y="524186"/>
                    </a:cubicBezTo>
                    <a:cubicBezTo>
                      <a:pt x="405892" y="517516"/>
                      <a:pt x="411189" y="512143"/>
                      <a:pt x="417879" y="512143"/>
                    </a:cubicBezTo>
                    <a:close/>
                    <a:moveTo>
                      <a:pt x="353924" y="512143"/>
                    </a:moveTo>
                    <a:lnTo>
                      <a:pt x="367373" y="512143"/>
                    </a:lnTo>
                    <a:cubicBezTo>
                      <a:pt x="374236" y="512143"/>
                      <a:pt x="379430" y="517331"/>
                      <a:pt x="379430" y="524186"/>
                    </a:cubicBezTo>
                    <a:cubicBezTo>
                      <a:pt x="379430" y="530855"/>
                      <a:pt x="374051" y="536135"/>
                      <a:pt x="367373" y="536135"/>
                    </a:cubicBezTo>
                    <a:lnTo>
                      <a:pt x="353924" y="536135"/>
                    </a:lnTo>
                    <a:cubicBezTo>
                      <a:pt x="347247" y="536135"/>
                      <a:pt x="341960" y="530855"/>
                      <a:pt x="341960" y="524186"/>
                    </a:cubicBezTo>
                    <a:cubicBezTo>
                      <a:pt x="341960" y="517516"/>
                      <a:pt x="347247" y="512143"/>
                      <a:pt x="353924" y="512143"/>
                    </a:cubicBezTo>
                    <a:close/>
                    <a:moveTo>
                      <a:pt x="289952" y="512143"/>
                    </a:moveTo>
                    <a:lnTo>
                      <a:pt x="303410" y="512143"/>
                    </a:lnTo>
                    <a:cubicBezTo>
                      <a:pt x="310185" y="512143"/>
                      <a:pt x="315568" y="517331"/>
                      <a:pt x="315382" y="524186"/>
                    </a:cubicBezTo>
                    <a:cubicBezTo>
                      <a:pt x="315382" y="530855"/>
                      <a:pt x="310092" y="536135"/>
                      <a:pt x="303410" y="536135"/>
                    </a:cubicBezTo>
                    <a:lnTo>
                      <a:pt x="289952" y="536135"/>
                    </a:lnTo>
                    <a:cubicBezTo>
                      <a:pt x="283269" y="536135"/>
                      <a:pt x="277886" y="530855"/>
                      <a:pt x="277886" y="524186"/>
                    </a:cubicBezTo>
                    <a:cubicBezTo>
                      <a:pt x="277886" y="517516"/>
                      <a:pt x="283269" y="512143"/>
                      <a:pt x="289952" y="512143"/>
                    </a:cubicBezTo>
                    <a:close/>
                    <a:moveTo>
                      <a:pt x="226082" y="512143"/>
                    </a:moveTo>
                    <a:lnTo>
                      <a:pt x="239531" y="512143"/>
                    </a:lnTo>
                    <a:cubicBezTo>
                      <a:pt x="246208" y="512143"/>
                      <a:pt x="251495" y="517331"/>
                      <a:pt x="251495" y="524186"/>
                    </a:cubicBezTo>
                    <a:cubicBezTo>
                      <a:pt x="251495" y="530855"/>
                      <a:pt x="246208" y="536135"/>
                      <a:pt x="239531" y="536135"/>
                    </a:cubicBezTo>
                    <a:lnTo>
                      <a:pt x="226082" y="536135"/>
                    </a:lnTo>
                    <a:cubicBezTo>
                      <a:pt x="219404" y="536135"/>
                      <a:pt x="214025" y="530855"/>
                      <a:pt x="214025" y="524186"/>
                    </a:cubicBezTo>
                    <a:cubicBezTo>
                      <a:pt x="214025" y="517516"/>
                      <a:pt x="219404" y="512143"/>
                      <a:pt x="226082" y="512143"/>
                    </a:cubicBezTo>
                    <a:close/>
                    <a:moveTo>
                      <a:pt x="162009" y="512143"/>
                    </a:moveTo>
                    <a:lnTo>
                      <a:pt x="175576" y="512143"/>
                    </a:lnTo>
                    <a:cubicBezTo>
                      <a:pt x="182266" y="512143"/>
                      <a:pt x="187563" y="517331"/>
                      <a:pt x="187563" y="524186"/>
                    </a:cubicBezTo>
                    <a:cubicBezTo>
                      <a:pt x="187563" y="530855"/>
                      <a:pt x="182266" y="536135"/>
                      <a:pt x="175576" y="536135"/>
                    </a:cubicBezTo>
                    <a:lnTo>
                      <a:pt x="162009" y="536135"/>
                    </a:lnTo>
                    <a:cubicBezTo>
                      <a:pt x="155319" y="536135"/>
                      <a:pt x="150022" y="530855"/>
                      <a:pt x="150022" y="524186"/>
                    </a:cubicBezTo>
                    <a:cubicBezTo>
                      <a:pt x="150022" y="517516"/>
                      <a:pt x="155319" y="512143"/>
                      <a:pt x="162009" y="512143"/>
                    </a:cubicBezTo>
                    <a:close/>
                    <a:moveTo>
                      <a:pt x="98500" y="512143"/>
                    </a:moveTo>
                    <a:lnTo>
                      <a:pt x="112067" y="512143"/>
                    </a:lnTo>
                    <a:cubicBezTo>
                      <a:pt x="118200" y="512143"/>
                      <a:pt x="124054" y="517331"/>
                      <a:pt x="124054" y="524186"/>
                    </a:cubicBezTo>
                    <a:cubicBezTo>
                      <a:pt x="124054" y="530855"/>
                      <a:pt x="118757" y="536135"/>
                      <a:pt x="112067" y="536135"/>
                    </a:cubicBezTo>
                    <a:lnTo>
                      <a:pt x="98500" y="536135"/>
                    </a:lnTo>
                    <a:cubicBezTo>
                      <a:pt x="91810" y="536135"/>
                      <a:pt x="86513" y="530855"/>
                      <a:pt x="86513" y="524186"/>
                    </a:cubicBezTo>
                    <a:cubicBezTo>
                      <a:pt x="86513" y="517516"/>
                      <a:pt x="91810" y="512143"/>
                      <a:pt x="98500" y="512143"/>
                    </a:cubicBezTo>
                    <a:close/>
                    <a:moveTo>
                      <a:pt x="71209" y="492479"/>
                    </a:moveTo>
                    <a:cubicBezTo>
                      <a:pt x="53477" y="492479"/>
                      <a:pt x="39458" y="506844"/>
                      <a:pt x="39458" y="524175"/>
                    </a:cubicBezTo>
                    <a:cubicBezTo>
                      <a:pt x="39458" y="541783"/>
                      <a:pt x="53848" y="555778"/>
                      <a:pt x="71209" y="555778"/>
                    </a:cubicBezTo>
                    <a:lnTo>
                      <a:pt x="522231" y="555778"/>
                    </a:lnTo>
                    <a:cubicBezTo>
                      <a:pt x="540057" y="555778"/>
                      <a:pt x="554076" y="541413"/>
                      <a:pt x="554540" y="524175"/>
                    </a:cubicBezTo>
                    <a:cubicBezTo>
                      <a:pt x="554540" y="506473"/>
                      <a:pt x="540242" y="492479"/>
                      <a:pt x="522881" y="492479"/>
                    </a:cubicBezTo>
                    <a:close/>
                    <a:moveTo>
                      <a:pt x="0" y="442989"/>
                    </a:moveTo>
                    <a:lnTo>
                      <a:pt x="594090" y="442989"/>
                    </a:lnTo>
                    <a:lnTo>
                      <a:pt x="594090" y="605360"/>
                    </a:lnTo>
                    <a:lnTo>
                      <a:pt x="0" y="605360"/>
                    </a:lnTo>
                    <a:close/>
                    <a:moveTo>
                      <a:pt x="516126" y="161998"/>
                    </a:moveTo>
                    <a:cubicBezTo>
                      <a:pt x="533774" y="161998"/>
                      <a:pt x="547799" y="176366"/>
                      <a:pt x="547799" y="193607"/>
                    </a:cubicBezTo>
                    <a:lnTo>
                      <a:pt x="547428" y="193607"/>
                    </a:lnTo>
                    <a:lnTo>
                      <a:pt x="547428" y="418856"/>
                    </a:lnTo>
                    <a:lnTo>
                      <a:pt x="484361" y="418856"/>
                    </a:lnTo>
                    <a:lnTo>
                      <a:pt x="484361" y="193607"/>
                    </a:lnTo>
                    <a:cubicBezTo>
                      <a:pt x="484361" y="175995"/>
                      <a:pt x="498293" y="161998"/>
                      <a:pt x="516126" y="161998"/>
                    </a:cubicBezTo>
                    <a:close/>
                    <a:moveTo>
                      <a:pt x="464108" y="94265"/>
                    </a:moveTo>
                    <a:cubicBezTo>
                      <a:pt x="470232" y="91856"/>
                      <a:pt x="477468" y="94822"/>
                      <a:pt x="479880" y="100938"/>
                    </a:cubicBezTo>
                    <a:cubicBezTo>
                      <a:pt x="482385" y="107148"/>
                      <a:pt x="479509" y="114470"/>
                      <a:pt x="473200" y="116787"/>
                    </a:cubicBezTo>
                    <a:cubicBezTo>
                      <a:pt x="441471" y="129298"/>
                      <a:pt x="426071" y="165351"/>
                      <a:pt x="438595" y="196955"/>
                    </a:cubicBezTo>
                    <a:cubicBezTo>
                      <a:pt x="441100" y="203165"/>
                      <a:pt x="438224" y="210486"/>
                      <a:pt x="431916" y="212803"/>
                    </a:cubicBezTo>
                    <a:cubicBezTo>
                      <a:pt x="424401" y="215769"/>
                      <a:pt x="418556" y="210950"/>
                      <a:pt x="416608" y="206131"/>
                    </a:cubicBezTo>
                    <a:cubicBezTo>
                      <a:pt x="399259" y="162478"/>
                      <a:pt x="420412" y="112616"/>
                      <a:pt x="464108" y="94265"/>
                    </a:cubicBezTo>
                    <a:close/>
                    <a:moveTo>
                      <a:pt x="446086" y="49197"/>
                    </a:moveTo>
                    <a:cubicBezTo>
                      <a:pt x="452304" y="46694"/>
                      <a:pt x="459450" y="49661"/>
                      <a:pt x="461956" y="55873"/>
                    </a:cubicBezTo>
                    <a:cubicBezTo>
                      <a:pt x="464462" y="61992"/>
                      <a:pt x="461585" y="69316"/>
                      <a:pt x="455274" y="71634"/>
                    </a:cubicBezTo>
                    <a:cubicBezTo>
                      <a:pt x="398569" y="94257"/>
                      <a:pt x="370634" y="158601"/>
                      <a:pt x="392815" y="215343"/>
                    </a:cubicBezTo>
                    <a:cubicBezTo>
                      <a:pt x="395228" y="221463"/>
                      <a:pt x="392444" y="228787"/>
                      <a:pt x="386133" y="231105"/>
                    </a:cubicBezTo>
                    <a:cubicBezTo>
                      <a:pt x="378709" y="234257"/>
                      <a:pt x="372769" y="229251"/>
                      <a:pt x="370727" y="224429"/>
                    </a:cubicBezTo>
                    <a:cubicBezTo>
                      <a:pt x="343442" y="155356"/>
                      <a:pt x="377038" y="76455"/>
                      <a:pt x="446086" y="49197"/>
                    </a:cubicBezTo>
                    <a:close/>
                    <a:moveTo>
                      <a:pt x="427050" y="837"/>
                    </a:moveTo>
                    <a:cubicBezTo>
                      <a:pt x="433270" y="-1573"/>
                      <a:pt x="440418" y="1393"/>
                      <a:pt x="442924" y="7510"/>
                    </a:cubicBezTo>
                    <a:cubicBezTo>
                      <a:pt x="445338" y="13720"/>
                      <a:pt x="442553" y="21042"/>
                      <a:pt x="436240" y="23359"/>
                    </a:cubicBezTo>
                    <a:cubicBezTo>
                      <a:pt x="395766" y="39671"/>
                      <a:pt x="364017" y="70350"/>
                      <a:pt x="346193" y="110204"/>
                    </a:cubicBezTo>
                    <a:cubicBezTo>
                      <a:pt x="329391" y="150058"/>
                      <a:pt x="328370" y="194269"/>
                      <a:pt x="344708" y="234587"/>
                    </a:cubicBezTo>
                    <a:cubicBezTo>
                      <a:pt x="347215" y="240704"/>
                      <a:pt x="344337" y="248026"/>
                      <a:pt x="338024" y="250343"/>
                    </a:cubicBezTo>
                    <a:cubicBezTo>
                      <a:pt x="330505" y="253309"/>
                      <a:pt x="324564" y="248397"/>
                      <a:pt x="322614" y="244319"/>
                    </a:cubicBezTo>
                    <a:cubicBezTo>
                      <a:pt x="304419" y="197699"/>
                      <a:pt x="304883" y="146814"/>
                      <a:pt x="324564" y="101214"/>
                    </a:cubicBezTo>
                    <a:cubicBezTo>
                      <a:pt x="344337" y="55150"/>
                      <a:pt x="380913" y="19651"/>
                      <a:pt x="427050" y="837"/>
                    </a:cubicBezTo>
                    <a:close/>
                  </a:path>
                </a:pathLst>
              </a:custGeom>
              <a:solidFill>
                <a:schemeClr val="bg1"/>
              </a:solidFill>
              <a:ln>
                <a:noFill/>
              </a:ln>
            </p:spPr>
          </p:sp>
        </p:grpSp>
        <p:pic>
          <p:nvPicPr>
            <p:cNvPr id="68" name="图片 32" descr="AP.png"/>
            <p:cNvPicPr>
              <a:picLocks noChangeAspect="1"/>
            </p:cNvPicPr>
            <p:nvPr/>
          </p:nvPicPr>
          <p:blipFill>
            <a:blip r:embed="rId6" cstate="print"/>
            <a:stretch>
              <a:fillRect/>
            </a:stretch>
          </p:blipFill>
          <p:spPr bwMode="gray">
            <a:xfrm>
              <a:off x="4061054" y="3877809"/>
              <a:ext cx="540000" cy="441818"/>
            </a:xfrm>
            <a:prstGeom prst="rect">
              <a:avLst/>
            </a:prstGeom>
          </p:spPr>
        </p:pic>
        <p:pic>
          <p:nvPicPr>
            <p:cNvPr id="71" name="图片 16" descr="通用交换机.png"/>
            <p:cNvPicPr>
              <a:picLocks noChangeAspect="1"/>
            </p:cNvPicPr>
            <p:nvPr/>
          </p:nvPicPr>
          <p:blipFill>
            <a:blip r:embed="rId7" cstate="print"/>
            <a:stretch>
              <a:fillRect/>
            </a:stretch>
          </p:blipFill>
          <p:spPr bwMode="gray">
            <a:xfrm>
              <a:off x="5503069" y="3871848"/>
              <a:ext cx="540000" cy="441817"/>
            </a:xfrm>
            <a:prstGeom prst="rect">
              <a:avLst/>
            </a:prstGeom>
          </p:spPr>
        </p:pic>
        <p:pic>
          <p:nvPicPr>
            <p:cNvPr id="72" name="Picture 12" descr="E:\2016.01\1.12 扁平化图标\蓝色\AR-蓝色最新-40.png"/>
            <p:cNvPicPr>
              <a:picLocks noChangeAspect="1" noChangeArrowheads="1"/>
            </p:cNvPicPr>
            <p:nvPr/>
          </p:nvPicPr>
          <p:blipFill>
            <a:blip r:embed="rId8" cstate="print"/>
            <a:srcRect/>
            <a:stretch>
              <a:fillRect/>
            </a:stretch>
          </p:blipFill>
          <p:spPr bwMode="gray">
            <a:xfrm>
              <a:off x="5505667" y="4463348"/>
              <a:ext cx="540000" cy="441818"/>
            </a:xfrm>
            <a:prstGeom prst="rect">
              <a:avLst/>
            </a:prstGeom>
            <a:noFill/>
          </p:spPr>
        </p:pic>
        <p:pic>
          <p:nvPicPr>
            <p:cNvPr id="73" name="图片 28" descr="AC-蓝.png"/>
            <p:cNvPicPr>
              <a:picLocks noChangeAspect="1"/>
            </p:cNvPicPr>
            <p:nvPr/>
          </p:nvPicPr>
          <p:blipFill>
            <a:blip r:embed="rId9" cstate="print"/>
            <a:stretch>
              <a:fillRect/>
            </a:stretch>
          </p:blipFill>
          <p:spPr bwMode="gray">
            <a:xfrm>
              <a:off x="7096821" y="3871848"/>
              <a:ext cx="540000" cy="441818"/>
            </a:xfrm>
            <a:prstGeom prst="rect">
              <a:avLst/>
            </a:prstGeom>
          </p:spPr>
        </p:pic>
        <p:pic>
          <p:nvPicPr>
            <p:cNvPr id="74" name="图片 31" descr="交换机.png"/>
            <p:cNvPicPr>
              <a:picLocks noChangeAspect="1"/>
            </p:cNvPicPr>
            <p:nvPr/>
          </p:nvPicPr>
          <p:blipFill>
            <a:blip r:embed="rId10" cstate="print"/>
            <a:stretch>
              <a:fillRect/>
            </a:stretch>
          </p:blipFill>
          <p:spPr bwMode="gray">
            <a:xfrm>
              <a:off x="8692061" y="4997442"/>
              <a:ext cx="540000" cy="441817"/>
            </a:xfrm>
            <a:prstGeom prst="rect">
              <a:avLst/>
            </a:prstGeom>
          </p:spPr>
        </p:pic>
        <p:pic>
          <p:nvPicPr>
            <p:cNvPr id="75" name="图片 73" descr="交换机.png"/>
            <p:cNvPicPr>
              <a:picLocks noChangeAspect="1"/>
            </p:cNvPicPr>
            <p:nvPr/>
          </p:nvPicPr>
          <p:blipFill>
            <a:blip r:embed="rId11" cstate="print"/>
            <a:stretch>
              <a:fillRect/>
            </a:stretch>
          </p:blipFill>
          <p:spPr bwMode="gray">
            <a:xfrm>
              <a:off x="8691647" y="4436882"/>
              <a:ext cx="540000" cy="441817"/>
            </a:xfrm>
            <a:prstGeom prst="rect">
              <a:avLst/>
            </a:prstGeom>
          </p:spPr>
        </p:pic>
        <p:pic>
          <p:nvPicPr>
            <p:cNvPr id="76" name="图片 36" descr="交换机.png"/>
            <p:cNvPicPr>
              <a:picLocks noChangeAspect="1"/>
            </p:cNvPicPr>
            <p:nvPr/>
          </p:nvPicPr>
          <p:blipFill>
            <a:blip r:embed="rId12" cstate="print"/>
            <a:stretch>
              <a:fillRect/>
            </a:stretch>
          </p:blipFill>
          <p:spPr bwMode="gray">
            <a:xfrm>
              <a:off x="8690573" y="5543468"/>
              <a:ext cx="539999" cy="441816"/>
            </a:xfrm>
            <a:prstGeom prst="rect">
              <a:avLst/>
            </a:prstGeom>
          </p:spPr>
        </p:pic>
        <p:pic>
          <p:nvPicPr>
            <p:cNvPr id="77" name="图片 16" descr="通用网管-蓝.png"/>
            <p:cNvPicPr>
              <a:picLocks noChangeAspect="1"/>
            </p:cNvPicPr>
            <p:nvPr/>
          </p:nvPicPr>
          <p:blipFill>
            <a:blip r:embed="rId13" cstate="print"/>
            <a:stretch>
              <a:fillRect/>
            </a:stretch>
          </p:blipFill>
          <p:spPr bwMode="gray">
            <a:xfrm>
              <a:off x="8690573" y="3878963"/>
              <a:ext cx="540000" cy="441818"/>
            </a:xfrm>
            <a:prstGeom prst="rect">
              <a:avLst/>
            </a:prstGeom>
          </p:spPr>
        </p:pic>
        <p:sp>
          <p:nvSpPr>
            <p:cNvPr id="78" name="TextBox 77"/>
            <p:cNvSpPr txBox="1"/>
            <p:nvPr/>
          </p:nvSpPr>
          <p:spPr bwMode="gray">
            <a:xfrm>
              <a:off x="2887950" y="3978788"/>
              <a:ext cx="66142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Laptop</a:t>
              </a:r>
            </a:p>
          </p:txBody>
        </p:sp>
        <p:sp>
          <p:nvSpPr>
            <p:cNvPr id="79" name="TextBox 78"/>
            <p:cNvSpPr txBox="1"/>
            <p:nvPr/>
          </p:nvSpPr>
          <p:spPr bwMode="gray">
            <a:xfrm>
              <a:off x="2887950" y="4496246"/>
              <a:ext cx="61654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Tablet</a:t>
              </a:r>
            </a:p>
          </p:txBody>
        </p:sp>
        <p:sp>
          <p:nvSpPr>
            <p:cNvPr id="80" name="TextBox 79"/>
            <p:cNvSpPr txBox="1"/>
            <p:nvPr/>
          </p:nvSpPr>
          <p:spPr bwMode="gray">
            <a:xfrm>
              <a:off x="2887950" y="5073169"/>
              <a:ext cx="114393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Mobile phone</a:t>
              </a:r>
            </a:p>
          </p:txBody>
        </p:sp>
        <p:sp>
          <p:nvSpPr>
            <p:cNvPr id="81" name="TextBox 80"/>
            <p:cNvSpPr txBox="1"/>
            <p:nvPr/>
          </p:nvSpPr>
          <p:spPr bwMode="gray">
            <a:xfrm>
              <a:off x="4584268" y="3963209"/>
              <a:ext cx="59089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Fit AP</a:t>
              </a:r>
              <a:endParaRPr lang="en-US" altLang="zh-CN" sz="1200" dirty="0">
                <a:latin typeface="Huawei Sans" panose="020C0503030203020204" pitchFamily="34" charset="0"/>
              </a:endParaRPr>
            </a:p>
          </p:txBody>
        </p:sp>
        <p:sp>
          <p:nvSpPr>
            <p:cNvPr id="82" name="TextBox 81"/>
            <p:cNvSpPr txBox="1"/>
            <p:nvPr/>
          </p:nvSpPr>
          <p:spPr bwMode="gray">
            <a:xfrm>
              <a:off x="4584268" y="4573875"/>
              <a:ext cx="63738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Fat AP</a:t>
              </a:r>
              <a:endParaRPr lang="en-US" altLang="zh-CN" sz="1200" dirty="0">
                <a:latin typeface="Huawei Sans" panose="020C0503030203020204" pitchFamily="34" charset="0"/>
              </a:endParaRPr>
            </a:p>
          </p:txBody>
        </p:sp>
        <p:sp>
          <p:nvSpPr>
            <p:cNvPr id="83" name="TextBox 82"/>
            <p:cNvSpPr txBox="1"/>
            <p:nvPr/>
          </p:nvSpPr>
          <p:spPr bwMode="gray">
            <a:xfrm>
              <a:off x="6022701" y="3977750"/>
              <a:ext cx="63898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Switch</a:t>
              </a:r>
            </a:p>
          </p:txBody>
        </p:sp>
        <p:sp>
          <p:nvSpPr>
            <p:cNvPr id="84" name="TextBox 83"/>
            <p:cNvSpPr txBox="1"/>
            <p:nvPr/>
          </p:nvSpPr>
          <p:spPr bwMode="gray">
            <a:xfrm>
              <a:off x="6022701" y="4541922"/>
              <a:ext cx="64539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Router</a:t>
              </a:r>
            </a:p>
          </p:txBody>
        </p:sp>
        <p:sp>
          <p:nvSpPr>
            <p:cNvPr id="85" name="TextBox 84"/>
            <p:cNvSpPr txBox="1"/>
            <p:nvPr/>
          </p:nvSpPr>
          <p:spPr bwMode="gray">
            <a:xfrm>
              <a:off x="7567470" y="3964165"/>
              <a:ext cx="37288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a:t>
              </a:r>
              <a:endParaRPr lang="en-US" altLang="zh-CN" sz="1200" dirty="0">
                <a:latin typeface="Huawei Sans" panose="020C0503030203020204" pitchFamily="34" charset="0"/>
              </a:endParaRPr>
            </a:p>
          </p:txBody>
        </p:sp>
        <p:sp>
          <p:nvSpPr>
            <p:cNvPr id="86" name="TextBox 85"/>
            <p:cNvSpPr txBox="1"/>
            <p:nvPr/>
          </p:nvSpPr>
          <p:spPr bwMode="gray">
            <a:xfrm>
              <a:off x="9230572" y="3956093"/>
              <a:ext cx="51875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NMS</a:t>
              </a:r>
              <a:endParaRPr lang="en-US" altLang="zh-CN" sz="1200" dirty="0">
                <a:latin typeface="Huawei Sans" panose="020C0503030203020204" pitchFamily="34" charset="0"/>
              </a:endParaRPr>
            </a:p>
          </p:txBody>
        </p:sp>
        <p:sp>
          <p:nvSpPr>
            <p:cNvPr id="87" name="TextBox 86"/>
            <p:cNvSpPr txBox="1"/>
            <p:nvPr/>
          </p:nvSpPr>
          <p:spPr bwMode="gray">
            <a:xfrm>
              <a:off x="9230572" y="4521126"/>
              <a:ext cx="107820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Portal server</a:t>
              </a:r>
            </a:p>
          </p:txBody>
        </p:sp>
        <p:sp>
          <p:nvSpPr>
            <p:cNvPr id="88" name="TextBox 87"/>
            <p:cNvSpPr txBox="1"/>
            <p:nvPr/>
          </p:nvSpPr>
          <p:spPr bwMode="gray">
            <a:xfrm>
              <a:off x="9230572" y="5088083"/>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RADIUS server</a:t>
              </a:r>
            </a:p>
          </p:txBody>
        </p:sp>
        <p:sp>
          <p:nvSpPr>
            <p:cNvPr id="89" name="TextBox 88"/>
            <p:cNvSpPr txBox="1"/>
            <p:nvPr/>
          </p:nvSpPr>
          <p:spPr bwMode="gray">
            <a:xfrm>
              <a:off x="9217342" y="5624187"/>
              <a:ext cx="107339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DHCP server</a:t>
              </a:r>
            </a:p>
          </p:txBody>
        </p:sp>
      </p:grpSp>
    </p:spTree>
    <p:extLst>
      <p:ext uri="{BB962C8B-B14F-4D97-AF65-F5344CB8AC3E}">
        <p14:creationId xmlns:p14="http://schemas.microsoft.com/office/powerpoint/2010/main" val="1351461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Introduction to AR WLAN Features</a:t>
            </a:r>
          </a:p>
        </p:txBody>
      </p:sp>
      <p:sp>
        <p:nvSpPr>
          <p:cNvPr id="4" name="Text Placeholder 3"/>
          <p:cNvSpPr>
            <a:spLocks noGrp="1"/>
          </p:cNvSpPr>
          <p:nvPr>
            <p:ph type="body" sz="quarter" idx="10"/>
          </p:nvPr>
        </p:nvSpPr>
        <p:spPr bwMode="gray">
          <a:xfrm>
            <a:off x="455612" y="1052514"/>
            <a:ext cx="11256963" cy="4875042"/>
          </a:xfrm>
        </p:spPr>
        <p:txBody>
          <a:bodyPr/>
          <a:lstStyle/>
          <a:p>
            <a:pPr algn="l"/>
            <a:r>
              <a:rPr lang="en-US" sz="1800" dirty="0">
                <a:latin typeface="Huawei Sans" panose="020C0503030203020204" pitchFamily="34" charset="0"/>
              </a:rPr>
              <a:t>AR routers with a "W" in their name support the WLAN feature., for example, AR6120-VW or AR651W.</a:t>
            </a:r>
          </a:p>
          <a:p>
            <a:pPr algn="l"/>
            <a:r>
              <a:rPr lang="en-US" sz="1800" dirty="0">
                <a:latin typeface="Huawei Sans" panose="020C0503030203020204" pitchFamily="34" charset="0"/>
              </a:rPr>
              <a:t>WLAN-capable AR routers have built-in antennas to support Fat AP features.</a:t>
            </a:r>
            <a:endParaRPr lang="en-US" altLang="zh-CN" sz="1800" dirty="0">
              <a:latin typeface="Huawei Sans" panose="020C0503030203020204" pitchFamily="34" charset="0"/>
            </a:endParaRPr>
          </a:p>
          <a:p>
            <a:pPr algn="l"/>
            <a:r>
              <a:rPr lang="en-US" sz="1800" dirty="0">
                <a:latin typeface="Huawei Sans" panose="020C0503030203020204" pitchFamily="34" charset="0"/>
              </a:rPr>
              <a:t>An AR router can function as a Fat AP or an AC.</a:t>
            </a:r>
            <a:endParaRPr lang="en-US" altLang="zh-CN" sz="1800" dirty="0">
              <a:latin typeface="Huawei Sans" panose="020C0503030203020204" pitchFamily="34" charset="0"/>
            </a:endParaRPr>
          </a:p>
          <a:p>
            <a:pPr marL="625475" lvl="1" indent="-317500"/>
            <a:r>
              <a:rPr lang="en-US" sz="1600" dirty="0">
                <a:latin typeface="Huawei Sans" panose="020C0503030203020204" pitchFamily="34" charset="0"/>
              </a:rPr>
              <a:t>AR routers support Fat AP without a license.</a:t>
            </a:r>
            <a:endParaRPr lang="en-US" altLang="zh-CN" sz="1600" dirty="0">
              <a:latin typeface="Huawei Sans" panose="020C0503030203020204" pitchFamily="34" charset="0"/>
            </a:endParaRPr>
          </a:p>
          <a:p>
            <a:pPr marL="625475" lvl="1" indent="-317500"/>
            <a:r>
              <a:rPr lang="en-US" sz="1600" dirty="0">
                <a:latin typeface="Huawei Sans" panose="020C0503030203020204" pitchFamily="34" charset="0"/>
              </a:rPr>
              <a:t>When the AR650 functions as an AC, no license is required. In this case, the AR650 can connect to a maximum of 16 APs.</a:t>
            </a:r>
            <a:endParaRPr lang="en-US" altLang="zh-CN" sz="1600" dirty="0">
              <a:latin typeface="Huawei Sans" panose="020C0503030203020204" pitchFamily="34" charset="0"/>
            </a:endParaRPr>
          </a:p>
          <a:p>
            <a:pPr marL="625475" lvl="1" indent="-317500"/>
            <a:r>
              <a:rPr lang="en-US" sz="1600" dirty="0">
                <a:latin typeface="Huawei Sans" panose="020C0503030203020204" pitchFamily="34" charset="0"/>
              </a:rPr>
              <a:t>When the AR6100, AR6200, or AR6300 functions as an AC, it can connect to a maximum of four APs if no license is loaded.</a:t>
            </a:r>
            <a:endParaRPr lang="en-US" altLang="zh-CN" sz="1600" dirty="0">
              <a:latin typeface="Huawei Sans" panose="020C0503030203020204" pitchFamily="34" charset="0"/>
            </a:endParaRPr>
          </a:p>
        </p:txBody>
      </p:sp>
      <p:pic>
        <p:nvPicPr>
          <p:cNvPr id="6"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3916472" y="4727821"/>
            <a:ext cx="4371753" cy="648072"/>
          </a:xfrm>
          <a:prstGeom prst="rect">
            <a:avLst/>
          </a:prstGeom>
        </p:spPr>
      </p:pic>
    </p:spTree>
    <p:extLst>
      <p:ext uri="{BB962C8B-B14F-4D97-AF65-F5344CB8AC3E}">
        <p14:creationId xmlns:p14="http://schemas.microsoft.com/office/powerpoint/2010/main" val="1174873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AR Router - Fat AP</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When an AR router functions as a Fat AP, it is similar to a home wireless router. All configurations are performed locally, and wireless signals are directly sent by the AR router.</a:t>
            </a:r>
            <a:endParaRPr lang="en-US" altLang="zh-CN" sz="1800" dirty="0">
              <a:latin typeface="Huawei Sans" panose="020C0503030203020204" pitchFamily="34" charset="0"/>
            </a:endParaRPr>
          </a:p>
          <a:p>
            <a:pPr algn="l"/>
            <a:r>
              <a:rPr lang="en-US" sz="1800" dirty="0">
                <a:latin typeface="Huawei Sans" panose="020C0503030203020204" pitchFamily="34" charset="0"/>
              </a:rPr>
              <a:t>Fat APs support pre-shared key, 802.1X, and Portal authentication modes. The built-in Portal server of the AR router can be used for Portal authentication.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p:txBody>
      </p:sp>
      <p:grpSp>
        <p:nvGrpSpPr>
          <p:cNvPr id="4" name="Group 3"/>
          <p:cNvGrpSpPr/>
          <p:nvPr/>
        </p:nvGrpSpPr>
        <p:grpSpPr bwMode="gray">
          <a:xfrm>
            <a:off x="4329476" y="3284984"/>
            <a:ext cx="3530720" cy="2746817"/>
            <a:chOff x="2099556" y="3570995"/>
            <a:chExt cx="3530720" cy="2746817"/>
          </a:xfrm>
        </p:grpSpPr>
        <p:pic>
          <p:nvPicPr>
            <p:cNvPr id="5" name="Picture 12" descr="E:\2016.01\1.12 扁平化图标\蓝色\AR-蓝色最新-40.png"/>
            <p:cNvPicPr>
              <a:picLocks noChangeAspect="1" noChangeArrowheads="1"/>
            </p:cNvPicPr>
            <p:nvPr/>
          </p:nvPicPr>
          <p:blipFill>
            <a:blip r:embed="rId3" cstate="print"/>
            <a:srcRect/>
            <a:stretch>
              <a:fillRect/>
            </a:stretch>
          </p:blipFill>
          <p:spPr bwMode="gray">
            <a:xfrm>
              <a:off x="3741348" y="4583267"/>
              <a:ext cx="540000" cy="441818"/>
            </a:xfrm>
            <a:prstGeom prst="rect">
              <a:avLst/>
            </a:prstGeom>
            <a:noFill/>
          </p:spPr>
        </p:pic>
        <p:pic>
          <p:nvPicPr>
            <p:cNvPr id="6" name="图片 63" descr="笔记本电脑.png"/>
            <p:cNvPicPr>
              <a:picLocks noChangeAspect="1"/>
            </p:cNvPicPr>
            <p:nvPr/>
          </p:nvPicPr>
          <p:blipFill>
            <a:blip r:embed="rId4" cstate="print"/>
            <a:stretch>
              <a:fillRect/>
            </a:stretch>
          </p:blipFill>
          <p:spPr bwMode="gray">
            <a:xfrm>
              <a:off x="2099556" y="5528141"/>
              <a:ext cx="539779" cy="338400"/>
            </a:xfrm>
            <a:prstGeom prst="rect">
              <a:avLst/>
            </a:prstGeom>
          </p:spPr>
        </p:pic>
        <p:pic>
          <p:nvPicPr>
            <p:cNvPr id="7" name="图片 63" descr="笔记本电脑.png"/>
            <p:cNvPicPr>
              <a:picLocks noChangeAspect="1"/>
            </p:cNvPicPr>
            <p:nvPr/>
          </p:nvPicPr>
          <p:blipFill>
            <a:blip r:embed="rId4" cstate="print"/>
            <a:stretch>
              <a:fillRect/>
            </a:stretch>
          </p:blipFill>
          <p:spPr bwMode="gray">
            <a:xfrm>
              <a:off x="4235395" y="5737837"/>
              <a:ext cx="539779" cy="338400"/>
            </a:xfrm>
            <a:prstGeom prst="rect">
              <a:avLst/>
            </a:prstGeom>
          </p:spPr>
        </p:pic>
        <p:pic>
          <p:nvPicPr>
            <p:cNvPr id="8" name="图片 63" descr="笔记本电脑.png"/>
            <p:cNvPicPr>
              <a:picLocks noChangeAspect="1"/>
            </p:cNvPicPr>
            <p:nvPr/>
          </p:nvPicPr>
          <p:blipFill>
            <a:blip r:embed="rId4" cstate="print"/>
            <a:stretch>
              <a:fillRect/>
            </a:stretch>
          </p:blipFill>
          <p:spPr bwMode="gray">
            <a:xfrm>
              <a:off x="3102224" y="5979412"/>
              <a:ext cx="539779" cy="338400"/>
            </a:xfrm>
            <a:prstGeom prst="rect">
              <a:avLst/>
            </a:prstGeom>
          </p:spPr>
        </p:pic>
        <p:pic>
          <p:nvPicPr>
            <p:cNvPr id="9" name="图片 63" descr="笔记本电脑.png"/>
            <p:cNvPicPr>
              <a:picLocks noChangeAspect="1"/>
            </p:cNvPicPr>
            <p:nvPr/>
          </p:nvPicPr>
          <p:blipFill>
            <a:blip r:embed="rId4" cstate="print"/>
            <a:stretch>
              <a:fillRect/>
            </a:stretch>
          </p:blipFill>
          <p:spPr bwMode="gray">
            <a:xfrm>
              <a:off x="5090497" y="4709957"/>
              <a:ext cx="539779" cy="338400"/>
            </a:xfrm>
            <a:prstGeom prst="rect">
              <a:avLst/>
            </a:prstGeom>
          </p:spPr>
        </p:pic>
        <p:pic>
          <p:nvPicPr>
            <p:cNvPr id="10"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10429" y="3570995"/>
              <a:ext cx="810701" cy="408398"/>
            </a:xfrm>
            <a:prstGeom prst="rect">
              <a:avLst/>
            </a:prstGeom>
          </p:spPr>
        </p:pic>
        <p:cxnSp>
          <p:nvCxnSpPr>
            <p:cNvPr id="11" name="Straight Connector 10"/>
            <p:cNvCxnSpPr>
              <a:stCxn id="6" idx="0"/>
            </p:cNvCxnSpPr>
            <p:nvPr/>
          </p:nvCxnSpPr>
          <p:spPr bwMode="gray">
            <a:xfrm flipV="1">
              <a:off x="2369446" y="4892038"/>
              <a:ext cx="1371902" cy="63610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2" name="Straight Connector 11"/>
            <p:cNvCxnSpPr>
              <a:stCxn id="8" idx="0"/>
            </p:cNvCxnSpPr>
            <p:nvPr/>
          </p:nvCxnSpPr>
          <p:spPr bwMode="gray">
            <a:xfrm flipV="1">
              <a:off x="3372114" y="5008788"/>
              <a:ext cx="476631" cy="9706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3" name="Straight Connector 12"/>
            <p:cNvCxnSpPr>
              <a:stCxn id="5" idx="0"/>
              <a:endCxn id="10" idx="2"/>
            </p:cNvCxnSpPr>
            <p:nvPr/>
          </p:nvCxnSpPr>
          <p:spPr bwMode="gray">
            <a:xfrm flipV="1">
              <a:off x="4011348" y="3979393"/>
              <a:ext cx="4432" cy="60387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4" name="TextBox 13"/>
            <p:cNvSpPr txBox="1"/>
            <p:nvPr/>
          </p:nvSpPr>
          <p:spPr bwMode="gray">
            <a:xfrm>
              <a:off x="2798659" y="4461000"/>
              <a:ext cx="964393" cy="51954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AR router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(Fat AP)</a:t>
              </a:r>
            </a:p>
          </p:txBody>
        </p:sp>
        <p:pic>
          <p:nvPicPr>
            <p:cNvPr id="15" name="图片 12" descr="数据中心-蓝.png"/>
            <p:cNvPicPr>
              <a:picLocks noChangeAspect="1"/>
            </p:cNvPicPr>
            <p:nvPr/>
          </p:nvPicPr>
          <p:blipFill>
            <a:blip r:embed="rId6" cstate="print">
              <a:grayscl/>
            </a:blip>
            <a:stretch>
              <a:fillRect/>
            </a:stretch>
          </p:blipFill>
          <p:spPr bwMode="gray">
            <a:xfrm rot="9637893">
              <a:off x="4041473" y="5123349"/>
              <a:ext cx="527638" cy="441818"/>
            </a:xfrm>
            <a:prstGeom prst="rect">
              <a:avLst/>
            </a:prstGeom>
          </p:spPr>
        </p:pic>
        <p:pic>
          <p:nvPicPr>
            <p:cNvPr id="16" name="图片 12" descr="数据中心-蓝.png"/>
            <p:cNvPicPr>
              <a:picLocks noChangeAspect="1"/>
            </p:cNvPicPr>
            <p:nvPr/>
          </p:nvPicPr>
          <p:blipFill>
            <a:blip r:embed="rId6" cstate="print">
              <a:grayscl/>
            </a:blip>
            <a:stretch>
              <a:fillRect/>
            </a:stretch>
          </p:blipFill>
          <p:spPr bwMode="gray">
            <a:xfrm rot="5400000">
              <a:off x="4317705" y="4637706"/>
              <a:ext cx="527638" cy="441818"/>
            </a:xfrm>
            <a:prstGeom prst="rect">
              <a:avLst/>
            </a:prstGeom>
          </p:spPr>
        </p:pic>
        <p:pic>
          <p:nvPicPr>
            <p:cNvPr id="17" name="图片 32" descr="AP.png"/>
            <p:cNvPicPr>
              <a:picLocks noChangeAspect="1"/>
            </p:cNvPicPr>
            <p:nvPr/>
          </p:nvPicPr>
          <p:blipFill>
            <a:blip r:embed="rId7" cstate="print">
              <a:duotone>
                <a:schemeClr val="accent6">
                  <a:shade val="45000"/>
                  <a:satMod val="135000"/>
                </a:schemeClr>
                <a:prstClr val="white"/>
              </a:duotone>
            </a:blip>
            <a:stretch>
              <a:fillRect/>
            </a:stretch>
          </p:blipFill>
          <p:spPr bwMode="gray">
            <a:xfrm>
              <a:off x="4065054" y="4485589"/>
              <a:ext cx="319496" cy="261406"/>
            </a:xfrm>
            <a:prstGeom prst="rect">
              <a:avLst/>
            </a:prstGeom>
          </p:spPr>
        </p:pic>
      </p:grpSp>
    </p:spTree>
    <p:extLst>
      <p:ext uri="{BB962C8B-B14F-4D97-AF65-F5344CB8AC3E}">
        <p14:creationId xmlns:p14="http://schemas.microsoft.com/office/powerpoint/2010/main" val="4134936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AR Router - AC</a:t>
            </a:r>
            <a:endParaRPr lang="en-US" altLang="zh-CN" dirty="0">
              <a:latin typeface="Huawei Sans" panose="020C0503030203020204" pitchFamily="34" charset="0"/>
            </a:endParaRP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When functioning as an AC, an AR router can connect to most Huawei APs. The working principle is the same as that of a dedicated wireless AC.</a:t>
            </a:r>
            <a:endParaRPr lang="en-US" altLang="zh-CN" sz="1800" dirty="0">
              <a:latin typeface="Huawei Sans" panose="020C0503030203020204" pitchFamily="34" charset="0"/>
            </a:endParaRPr>
          </a:p>
          <a:p>
            <a:pPr algn="l"/>
            <a:r>
              <a:rPr lang="en-US" sz="1800" dirty="0">
                <a:latin typeface="Huawei Sans" panose="020C0503030203020204" pitchFamily="34" charset="0"/>
              </a:rPr>
              <a:t>AR routers support the following AC functions: basic wireless functions, roaming, radio management, wireless security, and wireless distribution system (WDS).</a:t>
            </a:r>
            <a:endParaRPr lang="en-US" altLang="zh-CN" sz="1800" dirty="0">
              <a:latin typeface="Huawei Sans" panose="020C0503030203020204" pitchFamily="34" charset="0"/>
            </a:endParaRPr>
          </a:p>
          <a:p>
            <a:pPr algn="l"/>
            <a:r>
              <a:rPr lang="en-US" sz="1800" dirty="0">
                <a:latin typeface="Huawei Sans" panose="020C0503030203020204" pitchFamily="34" charset="0"/>
              </a:rPr>
              <a:t>AR routers do not support inter-AC roaming or mesh technologies.</a:t>
            </a:r>
            <a:endParaRPr lang="en-US" altLang="zh-CN" sz="1800" dirty="0">
              <a:latin typeface="Huawei Sans" panose="020C0503030203020204" pitchFamily="34" charset="0"/>
            </a:endParaRPr>
          </a:p>
        </p:txBody>
      </p:sp>
      <p:grpSp>
        <p:nvGrpSpPr>
          <p:cNvPr id="4" name="Group 3"/>
          <p:cNvGrpSpPr/>
          <p:nvPr/>
        </p:nvGrpSpPr>
        <p:grpSpPr bwMode="gray">
          <a:xfrm>
            <a:off x="2567608" y="4051760"/>
            <a:ext cx="6670372" cy="1117625"/>
            <a:chOff x="2589103" y="4524331"/>
            <a:chExt cx="6670372" cy="1117625"/>
          </a:xfrm>
        </p:grpSpPr>
        <p:pic>
          <p:nvPicPr>
            <p:cNvPr id="5" name="Picture 12" descr="E:\2016.01\1.12 扁平化图标\蓝色\AR-蓝色最新-40.png"/>
            <p:cNvPicPr>
              <a:picLocks noChangeAspect="1" noChangeArrowheads="1"/>
            </p:cNvPicPr>
            <p:nvPr/>
          </p:nvPicPr>
          <p:blipFill>
            <a:blip r:embed="rId3" cstate="print"/>
            <a:srcRect/>
            <a:stretch>
              <a:fillRect/>
            </a:stretch>
          </p:blipFill>
          <p:spPr bwMode="gray">
            <a:xfrm>
              <a:off x="8595893" y="5121187"/>
              <a:ext cx="540000" cy="441818"/>
            </a:xfrm>
            <a:prstGeom prst="rect">
              <a:avLst/>
            </a:prstGeom>
            <a:noFill/>
          </p:spPr>
        </p:pic>
        <p:pic>
          <p:nvPicPr>
            <p:cNvPr id="6" name="图片 16" descr="通用交换机.png"/>
            <p:cNvPicPr>
              <a:picLocks noChangeAspect="1"/>
            </p:cNvPicPr>
            <p:nvPr/>
          </p:nvPicPr>
          <p:blipFill>
            <a:blip r:embed="rId4" cstate="print"/>
            <a:stretch>
              <a:fillRect/>
            </a:stretch>
          </p:blipFill>
          <p:spPr bwMode="gray">
            <a:xfrm>
              <a:off x="5411924" y="5121188"/>
              <a:ext cx="540000" cy="441817"/>
            </a:xfrm>
            <a:prstGeom prst="rect">
              <a:avLst/>
            </a:prstGeom>
          </p:spPr>
        </p:pic>
        <p:pic>
          <p:nvPicPr>
            <p:cNvPr id="7" name="图片 32" descr="AP.png"/>
            <p:cNvPicPr>
              <a:picLocks noChangeAspect="1"/>
            </p:cNvPicPr>
            <p:nvPr/>
          </p:nvPicPr>
          <p:blipFill>
            <a:blip r:embed="rId5" cstate="print"/>
            <a:stretch>
              <a:fillRect/>
            </a:stretch>
          </p:blipFill>
          <p:spPr bwMode="gray">
            <a:xfrm>
              <a:off x="3731427" y="5121187"/>
              <a:ext cx="540000" cy="441818"/>
            </a:xfrm>
            <a:prstGeom prst="rect">
              <a:avLst/>
            </a:prstGeom>
          </p:spPr>
        </p:pic>
        <p:pic>
          <p:nvPicPr>
            <p:cNvPr id="9" name="图片 28" descr="AC-蓝.png"/>
            <p:cNvPicPr>
              <a:picLocks noChangeAspect="1"/>
            </p:cNvPicPr>
            <p:nvPr/>
          </p:nvPicPr>
          <p:blipFill>
            <a:blip r:embed="rId6" cstate="print">
              <a:duotone>
                <a:schemeClr val="accent6">
                  <a:shade val="45000"/>
                  <a:satMod val="135000"/>
                </a:schemeClr>
                <a:prstClr val="white"/>
              </a:duotone>
            </a:blip>
            <a:stretch>
              <a:fillRect/>
            </a:stretch>
          </p:blipFill>
          <p:spPr bwMode="gray">
            <a:xfrm>
              <a:off x="8937243" y="5013821"/>
              <a:ext cx="322232" cy="263645"/>
            </a:xfrm>
            <a:prstGeom prst="rect">
              <a:avLst/>
            </a:prstGeom>
          </p:spPr>
        </p:pic>
        <p:cxnSp>
          <p:nvCxnSpPr>
            <p:cNvPr id="10" name="Straight Connector 9"/>
            <p:cNvCxnSpPr>
              <a:stCxn id="7" idx="3"/>
              <a:endCxn id="6" idx="1"/>
            </p:cNvCxnSpPr>
            <p:nvPr/>
          </p:nvCxnSpPr>
          <p:spPr bwMode="gray">
            <a:xfrm>
              <a:off x="4271427" y="5342096"/>
              <a:ext cx="1140497" cy="1"/>
            </a:xfrm>
            <a:prstGeom prst="line">
              <a:avLst/>
            </a:prstGeom>
            <a:solidFill>
              <a:schemeClr val="accent1"/>
            </a:solidFill>
            <a:ln w="19050" cap="flat" cmpd="sng" algn="ctr">
              <a:solidFill>
                <a:srgbClr val="0070C0"/>
              </a:solidFill>
              <a:prstDash val="solid"/>
              <a:round/>
              <a:headEnd type="none" w="med" len="med"/>
              <a:tailEnd type="none" w="med" len="med"/>
            </a:ln>
            <a:effectLst/>
          </p:spPr>
        </p:cxnSp>
        <p:cxnSp>
          <p:nvCxnSpPr>
            <p:cNvPr id="11" name="Straight Connector 10"/>
            <p:cNvCxnSpPr>
              <a:stCxn id="6" idx="3"/>
            </p:cNvCxnSpPr>
            <p:nvPr/>
          </p:nvCxnSpPr>
          <p:spPr bwMode="gray">
            <a:xfrm>
              <a:off x="5951924" y="5342097"/>
              <a:ext cx="1087986" cy="927"/>
            </a:xfrm>
            <a:prstGeom prst="line">
              <a:avLst/>
            </a:prstGeom>
            <a:solidFill>
              <a:schemeClr val="accent1"/>
            </a:solidFill>
            <a:ln w="19050" cap="flat" cmpd="sng" algn="ctr">
              <a:solidFill>
                <a:srgbClr val="0070C0"/>
              </a:solidFill>
              <a:prstDash val="solid"/>
              <a:round/>
              <a:headEnd type="none" w="med" len="med"/>
              <a:tailEnd type="none" w="med" len="med"/>
            </a:ln>
            <a:effectLst/>
          </p:spPr>
        </p:cxnSp>
        <p:cxnSp>
          <p:nvCxnSpPr>
            <p:cNvPr id="12" name="Straight Connector 11"/>
            <p:cNvCxnSpPr>
              <a:endCxn id="5" idx="1"/>
            </p:cNvCxnSpPr>
            <p:nvPr/>
          </p:nvCxnSpPr>
          <p:spPr bwMode="gray">
            <a:xfrm>
              <a:off x="7750119" y="5342095"/>
              <a:ext cx="845774" cy="1"/>
            </a:xfrm>
            <a:prstGeom prst="line">
              <a:avLst/>
            </a:prstGeom>
            <a:solidFill>
              <a:schemeClr val="accent1"/>
            </a:solidFill>
            <a:ln w="19050" cap="flat" cmpd="sng" algn="ctr">
              <a:solidFill>
                <a:srgbClr val="0070C0"/>
              </a:solidFill>
              <a:prstDash val="solid"/>
              <a:round/>
              <a:headEnd type="none" w="med" len="med"/>
              <a:tailEnd type="none" w="med" len="med"/>
            </a:ln>
            <a:effectLst/>
          </p:spPr>
        </p:cxnSp>
        <p:pic>
          <p:nvPicPr>
            <p:cNvPr id="13" name="图片 63" descr="笔记本电脑.png"/>
            <p:cNvPicPr>
              <a:picLocks noChangeAspect="1"/>
            </p:cNvPicPr>
            <p:nvPr/>
          </p:nvPicPr>
          <p:blipFill>
            <a:blip r:embed="rId7" cstate="print"/>
            <a:stretch>
              <a:fillRect/>
            </a:stretch>
          </p:blipFill>
          <p:spPr bwMode="gray">
            <a:xfrm>
              <a:off x="2589103" y="5172894"/>
              <a:ext cx="539779" cy="338400"/>
            </a:xfrm>
            <a:prstGeom prst="rect">
              <a:avLst/>
            </a:prstGeom>
          </p:spPr>
        </p:pic>
        <p:pic>
          <p:nvPicPr>
            <p:cNvPr id="14" name="图片 12" descr="数据中心-蓝.png"/>
            <p:cNvPicPr>
              <a:picLocks noChangeAspect="1"/>
            </p:cNvPicPr>
            <p:nvPr/>
          </p:nvPicPr>
          <p:blipFill>
            <a:blip r:embed="rId8" cstate="print"/>
            <a:stretch>
              <a:fillRect/>
            </a:stretch>
          </p:blipFill>
          <p:spPr bwMode="gray">
            <a:xfrm rot="16200000">
              <a:off x="3175211" y="5121185"/>
              <a:ext cx="527638" cy="441818"/>
            </a:xfrm>
            <a:prstGeom prst="rect">
              <a:avLst/>
            </a:prstGeom>
          </p:spPr>
        </p:pic>
        <p:sp>
          <p:nvSpPr>
            <p:cNvPr id="15" name="Freeform 14"/>
            <p:cNvSpPr/>
            <p:nvPr/>
          </p:nvSpPr>
          <p:spPr bwMode="gray">
            <a:xfrm>
              <a:off x="4314825" y="4657655"/>
              <a:ext cx="4248150" cy="495370"/>
            </a:xfrm>
            <a:custGeom>
              <a:avLst/>
              <a:gdLst>
                <a:gd name="connsiteX0" fmla="*/ 0 w 4248150"/>
                <a:gd name="connsiteY0" fmla="*/ 466795 h 495370"/>
                <a:gd name="connsiteX1" fmla="*/ 2143125 w 4248150"/>
                <a:gd name="connsiteY1" fmla="*/ 70 h 495370"/>
                <a:gd name="connsiteX2" fmla="*/ 4248150 w 4248150"/>
                <a:gd name="connsiteY2" fmla="*/ 495370 h 495370"/>
              </a:gdLst>
              <a:ahLst/>
              <a:cxnLst>
                <a:cxn ang="0">
                  <a:pos x="connsiteX0" y="connsiteY0"/>
                </a:cxn>
                <a:cxn ang="0">
                  <a:pos x="connsiteX1" y="connsiteY1"/>
                </a:cxn>
                <a:cxn ang="0">
                  <a:pos x="connsiteX2" y="connsiteY2"/>
                </a:cxn>
              </a:cxnLst>
              <a:rect l="l" t="t" r="r" b="b"/>
              <a:pathLst>
                <a:path w="4248150" h="495370">
                  <a:moveTo>
                    <a:pt x="0" y="466795"/>
                  </a:moveTo>
                  <a:cubicBezTo>
                    <a:pt x="717550" y="231051"/>
                    <a:pt x="1435100" y="-4693"/>
                    <a:pt x="2143125" y="70"/>
                  </a:cubicBezTo>
                  <a:cubicBezTo>
                    <a:pt x="2851150" y="4832"/>
                    <a:pt x="3549650" y="250101"/>
                    <a:pt x="4248150" y="495370"/>
                  </a:cubicBezTo>
                </a:path>
              </a:pathLst>
            </a:custGeom>
            <a:noFill/>
            <a:ln w="28575">
              <a:solidFill>
                <a:srgbClr val="F46D4C"/>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6" name="TextBox 15"/>
            <p:cNvSpPr txBox="1"/>
            <p:nvPr/>
          </p:nvSpPr>
          <p:spPr bwMode="gray">
            <a:xfrm>
              <a:off x="5678646" y="4524331"/>
              <a:ext cx="1669715" cy="334881"/>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CAPWAP tunnel</a:t>
              </a:r>
            </a:p>
          </p:txBody>
        </p:sp>
        <p:sp>
          <p:nvSpPr>
            <p:cNvPr id="8" name="Freeform 159"/>
            <p:cNvSpPr/>
            <p:nvPr/>
          </p:nvSpPr>
          <p:spPr bwMode="gray">
            <a:xfrm flipH="1">
              <a:off x="6709087" y="5013821"/>
              <a:ext cx="1201646" cy="6281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Campus network</a:t>
              </a:r>
            </a:p>
          </p:txBody>
        </p:sp>
      </p:grpSp>
      <p:sp>
        <p:nvSpPr>
          <p:cNvPr id="17" name="TextBox 16"/>
          <p:cNvSpPr txBox="1"/>
          <p:nvPr/>
        </p:nvSpPr>
        <p:spPr bwMode="gray">
          <a:xfrm>
            <a:off x="8039381" y="5090303"/>
            <a:ext cx="1672510"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AR router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(AC)</a:t>
            </a:r>
          </a:p>
        </p:txBody>
      </p:sp>
      <p:sp>
        <p:nvSpPr>
          <p:cNvPr id="18" name="TextBox 17"/>
          <p:cNvSpPr txBox="1"/>
          <p:nvPr/>
        </p:nvSpPr>
        <p:spPr bwMode="gray">
          <a:xfrm>
            <a:off x="3781466" y="5169385"/>
            <a:ext cx="3969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AP</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4072785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AR Router - NAC</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An AR router provides Wi-Fi access authentication through the built-in network admission control (NAC) feature.</a:t>
            </a:r>
            <a:endParaRPr lang="en-US" altLang="zh-CN" sz="1800" dirty="0">
              <a:latin typeface="Huawei Sans" panose="020C0503030203020204" pitchFamily="34" charset="0"/>
            </a:endParaRPr>
          </a:p>
          <a:p>
            <a:pPr algn="l"/>
            <a:r>
              <a:rPr lang="en-US" sz="1800" dirty="0">
                <a:latin typeface="Huawei Sans" panose="020C0503030203020204" pitchFamily="34" charset="0"/>
              </a:rPr>
              <a:t>NAC provides three authentication modes: 802.1X authentication, MAC address authentication, and Portal authentication. NAC needs to be used with the AAA server to implement access authentication.</a:t>
            </a:r>
            <a:endParaRPr lang="en-US" altLang="zh-CN" sz="1800" dirty="0">
              <a:latin typeface="Huawei Sans" panose="020C0503030203020204" pitchFamily="34" charset="0"/>
            </a:endParaRPr>
          </a:p>
          <a:p>
            <a:pPr algn="l"/>
            <a:r>
              <a:rPr lang="en-US" sz="1800" dirty="0">
                <a:latin typeface="Huawei Sans" panose="020C0503030203020204" pitchFamily="34" charset="0"/>
              </a:rPr>
              <a:t>An AR router provides 802.1X authentication, MAC address authentication, and Portal authentication. Portal authentication can be implemented by an external or internal Portal server.</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p:txBody>
      </p:sp>
      <p:pic>
        <p:nvPicPr>
          <p:cNvPr id="5" name="Picture 12" descr="E:\2016.01\1.12 扁平化图标\蓝色\AR-蓝色最新-40.png"/>
          <p:cNvPicPr>
            <a:picLocks noChangeAspect="1" noChangeArrowheads="1"/>
          </p:cNvPicPr>
          <p:nvPr/>
        </p:nvPicPr>
        <p:blipFill>
          <a:blip r:embed="rId3" cstate="print"/>
          <a:srcRect/>
          <a:stretch>
            <a:fillRect/>
          </a:stretch>
        </p:blipFill>
        <p:spPr bwMode="gray">
          <a:xfrm>
            <a:off x="8415873" y="4254079"/>
            <a:ext cx="540000" cy="441818"/>
          </a:xfrm>
          <a:prstGeom prst="rect">
            <a:avLst/>
          </a:prstGeom>
          <a:noFill/>
        </p:spPr>
      </p:pic>
      <p:pic>
        <p:nvPicPr>
          <p:cNvPr id="6" name="图片 16" descr="通用交换机.png"/>
          <p:cNvPicPr>
            <a:picLocks noChangeAspect="1"/>
          </p:cNvPicPr>
          <p:nvPr/>
        </p:nvPicPr>
        <p:blipFill>
          <a:blip r:embed="rId4" cstate="print"/>
          <a:stretch>
            <a:fillRect/>
          </a:stretch>
        </p:blipFill>
        <p:spPr bwMode="gray">
          <a:xfrm>
            <a:off x="5231904" y="4254080"/>
            <a:ext cx="540000" cy="441817"/>
          </a:xfrm>
          <a:prstGeom prst="rect">
            <a:avLst/>
          </a:prstGeom>
        </p:spPr>
      </p:pic>
      <p:pic>
        <p:nvPicPr>
          <p:cNvPr id="7" name="图片 32" descr="AP.png"/>
          <p:cNvPicPr>
            <a:picLocks noChangeAspect="1"/>
          </p:cNvPicPr>
          <p:nvPr/>
        </p:nvPicPr>
        <p:blipFill>
          <a:blip r:embed="rId5" cstate="print"/>
          <a:stretch>
            <a:fillRect/>
          </a:stretch>
        </p:blipFill>
        <p:spPr bwMode="gray">
          <a:xfrm>
            <a:off x="3551407" y="4254079"/>
            <a:ext cx="540000" cy="441818"/>
          </a:xfrm>
          <a:prstGeom prst="rect">
            <a:avLst/>
          </a:prstGeom>
        </p:spPr>
      </p:pic>
      <p:pic>
        <p:nvPicPr>
          <p:cNvPr id="8" name="图片 28" descr="AC-蓝.png"/>
          <p:cNvPicPr>
            <a:picLocks noChangeAspect="1"/>
          </p:cNvPicPr>
          <p:nvPr/>
        </p:nvPicPr>
        <p:blipFill>
          <a:blip r:embed="rId6" cstate="print">
            <a:duotone>
              <a:schemeClr val="accent6">
                <a:shade val="45000"/>
                <a:satMod val="135000"/>
              </a:schemeClr>
              <a:prstClr val="white"/>
            </a:duotone>
          </a:blip>
          <a:stretch>
            <a:fillRect/>
          </a:stretch>
        </p:blipFill>
        <p:spPr bwMode="gray">
          <a:xfrm>
            <a:off x="8757223" y="4146713"/>
            <a:ext cx="322232" cy="263645"/>
          </a:xfrm>
          <a:prstGeom prst="rect">
            <a:avLst/>
          </a:prstGeom>
        </p:spPr>
      </p:pic>
      <p:cxnSp>
        <p:nvCxnSpPr>
          <p:cNvPr id="9" name="Straight Connector 8"/>
          <p:cNvCxnSpPr>
            <a:stCxn id="7" idx="3"/>
            <a:endCxn id="6" idx="1"/>
          </p:cNvCxnSpPr>
          <p:nvPr/>
        </p:nvCxnSpPr>
        <p:spPr bwMode="gray">
          <a:xfrm>
            <a:off x="4091407" y="4474988"/>
            <a:ext cx="1140497" cy="1"/>
          </a:xfrm>
          <a:prstGeom prst="line">
            <a:avLst/>
          </a:prstGeom>
          <a:solidFill>
            <a:schemeClr val="accent1"/>
          </a:solidFill>
          <a:ln w="19050" cap="flat" cmpd="sng" algn="ctr">
            <a:solidFill>
              <a:srgbClr val="0070C0"/>
            </a:solidFill>
            <a:prstDash val="solid"/>
            <a:round/>
            <a:headEnd type="none" w="med" len="med"/>
            <a:tailEnd type="none" w="med" len="med"/>
          </a:ln>
          <a:effectLst/>
        </p:spPr>
      </p:cxnSp>
      <p:cxnSp>
        <p:nvCxnSpPr>
          <p:cNvPr id="10" name="Straight Connector 9"/>
          <p:cNvCxnSpPr>
            <a:stCxn id="6" idx="3"/>
          </p:cNvCxnSpPr>
          <p:nvPr/>
        </p:nvCxnSpPr>
        <p:spPr bwMode="gray">
          <a:xfrm>
            <a:off x="5771904" y="4474989"/>
            <a:ext cx="1087986" cy="927"/>
          </a:xfrm>
          <a:prstGeom prst="line">
            <a:avLst/>
          </a:prstGeom>
          <a:solidFill>
            <a:schemeClr val="accent1"/>
          </a:solidFill>
          <a:ln w="19050" cap="flat" cmpd="sng" algn="ctr">
            <a:solidFill>
              <a:srgbClr val="0070C0"/>
            </a:solidFill>
            <a:prstDash val="solid"/>
            <a:round/>
            <a:headEnd type="none" w="med" len="med"/>
            <a:tailEnd type="none" w="med" len="med"/>
          </a:ln>
          <a:effectLst/>
        </p:spPr>
      </p:cxnSp>
      <p:cxnSp>
        <p:nvCxnSpPr>
          <p:cNvPr id="11" name="Straight Connector 10"/>
          <p:cNvCxnSpPr>
            <a:endCxn id="5" idx="1"/>
          </p:cNvCxnSpPr>
          <p:nvPr/>
        </p:nvCxnSpPr>
        <p:spPr bwMode="gray">
          <a:xfrm>
            <a:off x="7570099" y="4474987"/>
            <a:ext cx="845774" cy="1"/>
          </a:xfrm>
          <a:prstGeom prst="line">
            <a:avLst/>
          </a:prstGeom>
          <a:solidFill>
            <a:schemeClr val="accent1"/>
          </a:solidFill>
          <a:ln w="19050" cap="flat" cmpd="sng" algn="ctr">
            <a:solidFill>
              <a:srgbClr val="0070C0"/>
            </a:solidFill>
            <a:prstDash val="solid"/>
            <a:round/>
            <a:headEnd type="none" w="med" len="med"/>
            <a:tailEnd type="none" w="med" len="med"/>
          </a:ln>
          <a:effectLst/>
        </p:spPr>
      </p:cxnSp>
      <p:pic>
        <p:nvPicPr>
          <p:cNvPr id="12" name="图片 63" descr="笔记本电脑.png"/>
          <p:cNvPicPr>
            <a:picLocks noChangeAspect="1"/>
          </p:cNvPicPr>
          <p:nvPr/>
        </p:nvPicPr>
        <p:blipFill>
          <a:blip r:embed="rId7" cstate="print"/>
          <a:stretch>
            <a:fillRect/>
          </a:stretch>
        </p:blipFill>
        <p:spPr bwMode="gray">
          <a:xfrm>
            <a:off x="2409083" y="4305786"/>
            <a:ext cx="539779" cy="338400"/>
          </a:xfrm>
          <a:prstGeom prst="rect">
            <a:avLst/>
          </a:prstGeom>
        </p:spPr>
      </p:pic>
      <p:pic>
        <p:nvPicPr>
          <p:cNvPr id="13" name="图片 12" descr="数据中心-蓝.png"/>
          <p:cNvPicPr>
            <a:picLocks noChangeAspect="1"/>
          </p:cNvPicPr>
          <p:nvPr/>
        </p:nvPicPr>
        <p:blipFill>
          <a:blip r:embed="rId8" cstate="print"/>
          <a:stretch>
            <a:fillRect/>
          </a:stretch>
        </p:blipFill>
        <p:spPr bwMode="gray">
          <a:xfrm rot="16200000">
            <a:off x="2995191" y="4254077"/>
            <a:ext cx="527638" cy="441818"/>
          </a:xfrm>
          <a:prstGeom prst="rect">
            <a:avLst/>
          </a:prstGeom>
        </p:spPr>
      </p:pic>
      <p:sp>
        <p:nvSpPr>
          <p:cNvPr id="14" name="Freeform 13"/>
          <p:cNvSpPr/>
          <p:nvPr/>
        </p:nvSpPr>
        <p:spPr bwMode="gray">
          <a:xfrm>
            <a:off x="4134805" y="3790547"/>
            <a:ext cx="4248150" cy="495370"/>
          </a:xfrm>
          <a:custGeom>
            <a:avLst/>
            <a:gdLst>
              <a:gd name="connsiteX0" fmla="*/ 0 w 4248150"/>
              <a:gd name="connsiteY0" fmla="*/ 466795 h 495370"/>
              <a:gd name="connsiteX1" fmla="*/ 2143125 w 4248150"/>
              <a:gd name="connsiteY1" fmla="*/ 70 h 495370"/>
              <a:gd name="connsiteX2" fmla="*/ 4248150 w 4248150"/>
              <a:gd name="connsiteY2" fmla="*/ 495370 h 495370"/>
            </a:gdLst>
            <a:ahLst/>
            <a:cxnLst>
              <a:cxn ang="0">
                <a:pos x="connsiteX0" y="connsiteY0"/>
              </a:cxn>
              <a:cxn ang="0">
                <a:pos x="connsiteX1" y="connsiteY1"/>
              </a:cxn>
              <a:cxn ang="0">
                <a:pos x="connsiteX2" y="connsiteY2"/>
              </a:cxn>
            </a:cxnLst>
            <a:rect l="l" t="t" r="r" b="b"/>
            <a:pathLst>
              <a:path w="4248150" h="495370">
                <a:moveTo>
                  <a:pt x="0" y="466795"/>
                </a:moveTo>
                <a:cubicBezTo>
                  <a:pt x="717550" y="231051"/>
                  <a:pt x="1435100" y="-4693"/>
                  <a:pt x="2143125" y="70"/>
                </a:cubicBezTo>
                <a:cubicBezTo>
                  <a:pt x="2851150" y="4832"/>
                  <a:pt x="3549650" y="250101"/>
                  <a:pt x="4248150" y="495370"/>
                </a:cubicBezTo>
              </a:path>
            </a:pathLst>
          </a:custGeom>
          <a:noFill/>
          <a:ln w="28575">
            <a:solidFill>
              <a:srgbClr val="F46D4C"/>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5" name="TextBox 14"/>
          <p:cNvSpPr txBox="1"/>
          <p:nvPr/>
        </p:nvSpPr>
        <p:spPr bwMode="gray">
          <a:xfrm>
            <a:off x="5303118" y="3703175"/>
            <a:ext cx="1888492" cy="33488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CAPWAP tunnel</a:t>
            </a:r>
          </a:p>
        </p:txBody>
      </p:sp>
      <p:sp>
        <p:nvSpPr>
          <p:cNvPr id="16" name="Freeform 159"/>
          <p:cNvSpPr/>
          <p:nvPr/>
        </p:nvSpPr>
        <p:spPr bwMode="gray">
          <a:xfrm flipH="1">
            <a:off x="6529067" y="4146713"/>
            <a:ext cx="1201646" cy="6281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rPr>
              <a:t>Campus network</a:t>
            </a:r>
          </a:p>
        </p:txBody>
      </p:sp>
      <p:pic>
        <p:nvPicPr>
          <p:cNvPr id="17" name="图片 31" descr="交换机.png"/>
          <p:cNvPicPr>
            <a:picLocks noChangeAspect="1"/>
          </p:cNvPicPr>
          <p:nvPr/>
        </p:nvPicPr>
        <p:blipFill>
          <a:blip r:embed="rId9" cstate="print"/>
          <a:stretch>
            <a:fillRect/>
          </a:stretch>
        </p:blipFill>
        <p:spPr bwMode="gray">
          <a:xfrm>
            <a:off x="6319890" y="5501859"/>
            <a:ext cx="540000" cy="441817"/>
          </a:xfrm>
          <a:prstGeom prst="rect">
            <a:avLst/>
          </a:prstGeom>
        </p:spPr>
      </p:pic>
      <p:pic>
        <p:nvPicPr>
          <p:cNvPr id="18" name="图片 73" descr="交换机.png"/>
          <p:cNvPicPr>
            <a:picLocks noChangeAspect="1"/>
          </p:cNvPicPr>
          <p:nvPr/>
        </p:nvPicPr>
        <p:blipFill>
          <a:blip r:embed="rId10" cstate="print"/>
          <a:stretch>
            <a:fillRect/>
          </a:stretch>
        </p:blipFill>
        <p:spPr bwMode="gray">
          <a:xfrm>
            <a:off x="7385799" y="5501859"/>
            <a:ext cx="540000" cy="441817"/>
          </a:xfrm>
          <a:prstGeom prst="rect">
            <a:avLst/>
          </a:prstGeom>
        </p:spPr>
      </p:pic>
      <p:sp>
        <p:nvSpPr>
          <p:cNvPr id="19" name="TextBox 18"/>
          <p:cNvSpPr txBox="1"/>
          <p:nvPr/>
        </p:nvSpPr>
        <p:spPr bwMode="gray">
          <a:xfrm>
            <a:off x="7191609" y="5971353"/>
            <a:ext cx="107820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Portal server</a:t>
            </a:r>
          </a:p>
        </p:txBody>
      </p:sp>
      <p:sp>
        <p:nvSpPr>
          <p:cNvPr id="20" name="TextBox 19"/>
          <p:cNvSpPr txBox="1"/>
          <p:nvPr/>
        </p:nvSpPr>
        <p:spPr bwMode="gray">
          <a:xfrm>
            <a:off x="6032352" y="5968719"/>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RADIUS server</a:t>
            </a:r>
          </a:p>
        </p:txBody>
      </p:sp>
      <p:cxnSp>
        <p:nvCxnSpPr>
          <p:cNvPr id="21" name="Straight Connector 20"/>
          <p:cNvCxnSpPr>
            <a:stCxn id="17" idx="0"/>
            <a:endCxn id="16" idx="18"/>
          </p:cNvCxnSpPr>
          <p:nvPr/>
        </p:nvCxnSpPr>
        <p:spPr bwMode="gray">
          <a:xfrm flipV="1">
            <a:off x="6589890" y="4774848"/>
            <a:ext cx="113483" cy="727011"/>
          </a:xfrm>
          <a:prstGeom prst="line">
            <a:avLst/>
          </a:prstGeom>
          <a:solidFill>
            <a:schemeClr val="accent1"/>
          </a:solidFill>
          <a:ln w="19050" cap="flat" cmpd="sng" algn="ctr">
            <a:solidFill>
              <a:srgbClr val="0070C0"/>
            </a:solidFill>
            <a:prstDash val="solid"/>
            <a:round/>
            <a:headEnd type="none" w="med" len="med"/>
            <a:tailEnd type="none" w="med" len="med"/>
          </a:ln>
          <a:effectLst/>
        </p:spPr>
      </p:cxnSp>
      <p:cxnSp>
        <p:nvCxnSpPr>
          <p:cNvPr id="24" name="Straight Connector 23"/>
          <p:cNvCxnSpPr>
            <a:stCxn id="18" idx="0"/>
            <a:endCxn id="16" idx="12"/>
          </p:cNvCxnSpPr>
          <p:nvPr/>
        </p:nvCxnSpPr>
        <p:spPr bwMode="gray">
          <a:xfrm flipH="1" flipV="1">
            <a:off x="7533280" y="4774848"/>
            <a:ext cx="122519" cy="727011"/>
          </a:xfrm>
          <a:prstGeom prst="line">
            <a:avLst/>
          </a:prstGeom>
          <a:solidFill>
            <a:schemeClr val="accent1"/>
          </a:solidFill>
          <a:ln w="19050" cap="flat" cmpd="sng" algn="ctr">
            <a:solidFill>
              <a:srgbClr val="0070C0"/>
            </a:solidFill>
            <a:prstDash val="solid"/>
            <a:round/>
            <a:headEnd type="none" w="med" len="med"/>
            <a:tailEnd type="none" w="med" len="med"/>
          </a:ln>
          <a:effectLst/>
        </p:spPr>
      </p:cxnSp>
      <p:pic>
        <p:nvPicPr>
          <p:cNvPr id="28" name="图片 73" descr="交换机.png"/>
          <p:cNvPicPr>
            <a:picLocks noChangeAspect="1"/>
          </p:cNvPicPr>
          <p:nvPr/>
        </p:nvPicPr>
        <p:blipFill>
          <a:blip r:embed="rId10" cstate="print">
            <a:duotone>
              <a:schemeClr val="accent6">
                <a:shade val="45000"/>
                <a:satMod val="135000"/>
              </a:schemeClr>
              <a:prstClr val="white"/>
            </a:duotone>
          </a:blip>
          <a:stretch>
            <a:fillRect/>
          </a:stretch>
        </p:blipFill>
        <p:spPr bwMode="gray">
          <a:xfrm>
            <a:off x="8757223" y="4539620"/>
            <a:ext cx="322232" cy="263644"/>
          </a:xfrm>
          <a:prstGeom prst="rect">
            <a:avLst/>
          </a:prstGeom>
        </p:spPr>
      </p:pic>
      <p:sp>
        <p:nvSpPr>
          <p:cNvPr id="29" name="TextBox 28"/>
          <p:cNvSpPr txBox="1"/>
          <p:nvPr/>
        </p:nvSpPr>
        <p:spPr bwMode="gray">
          <a:xfrm>
            <a:off x="9079455" y="4068629"/>
            <a:ext cx="1497210" cy="7349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AR router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(AC/built-in Portal server)</a:t>
            </a:r>
          </a:p>
        </p:txBody>
      </p:sp>
      <p:sp>
        <p:nvSpPr>
          <p:cNvPr id="30" name="TextBox 29"/>
          <p:cNvSpPr txBox="1"/>
          <p:nvPr/>
        </p:nvSpPr>
        <p:spPr bwMode="gray">
          <a:xfrm>
            <a:off x="3627848" y="4695897"/>
            <a:ext cx="3969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AP</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838131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Functions and Features of AR Routers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WLAN Service Features of AR Routers</a:t>
            </a:r>
          </a:p>
          <a:p>
            <a:r>
              <a:rPr lang="en-US" b="1" dirty="0">
                <a:latin typeface="Huawei Sans" panose="020C0503030203020204" pitchFamily="34" charset="0"/>
              </a:rPr>
              <a:t>Security Service Features of AR Routers</a:t>
            </a:r>
          </a:p>
        </p:txBody>
      </p:sp>
    </p:spTree>
    <p:extLst>
      <p:ext uri="{BB962C8B-B14F-4D97-AF65-F5344CB8AC3E}">
        <p14:creationId xmlns:p14="http://schemas.microsoft.com/office/powerpoint/2010/main" val="6319000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Introduction to AR Security Features</a:t>
            </a:r>
          </a:p>
        </p:txBody>
      </p:sp>
      <p:sp>
        <p:nvSpPr>
          <p:cNvPr id="4" name="Text Placeholder 3"/>
          <p:cNvSpPr>
            <a:spLocks noGrp="1"/>
          </p:cNvSpPr>
          <p:nvPr>
            <p:ph type="body" sz="quarter" idx="10"/>
          </p:nvPr>
        </p:nvSpPr>
        <p:spPr bwMode="gray">
          <a:xfrm>
            <a:off x="455612" y="1052514"/>
            <a:ext cx="5724028" cy="4875042"/>
          </a:xfrm>
        </p:spPr>
        <p:txBody>
          <a:bodyPr/>
          <a:lstStyle/>
          <a:p>
            <a:pPr algn="l"/>
            <a:r>
              <a:rPr lang="en-US" sz="1600" dirty="0">
                <a:latin typeface="Huawei Sans" panose="020C0503030203020204" pitchFamily="34" charset="0"/>
              </a:rPr>
              <a:t>All AR series routers support security features.</a:t>
            </a:r>
            <a:endParaRPr lang="en-US" altLang="zh-CN" sz="1600" dirty="0">
              <a:latin typeface="Huawei Sans" panose="020C0503030203020204" pitchFamily="34" charset="0"/>
            </a:endParaRPr>
          </a:p>
          <a:p>
            <a:pPr algn="l"/>
            <a:r>
              <a:rPr lang="en-US" sz="1600" dirty="0">
                <a:latin typeface="Huawei Sans" panose="020C0503030203020204" pitchFamily="34" charset="0"/>
              </a:rPr>
              <a:t>AR routers support the following security features:</a:t>
            </a:r>
            <a:endParaRPr lang="en-US" altLang="zh-CN" sz="1600" dirty="0">
              <a:latin typeface="Huawei Sans" panose="020C0503030203020204" pitchFamily="34" charset="0"/>
            </a:endParaRPr>
          </a:p>
          <a:p>
            <a:pPr marL="539750" lvl="1" indent="-231775"/>
            <a:r>
              <a:rPr lang="en-US" sz="1400" dirty="0">
                <a:latin typeface="Huawei Sans" panose="020C0503030203020204" pitchFamily="34" charset="0"/>
              </a:rPr>
              <a:t>Access security</a:t>
            </a:r>
            <a:endParaRPr lang="en-US" altLang="zh-CN" sz="1400" dirty="0">
              <a:latin typeface="Huawei Sans" panose="020C0503030203020204" pitchFamily="34" charset="0"/>
            </a:endParaRPr>
          </a:p>
          <a:p>
            <a:pPr marL="722313" lvl="2" indent="-182563"/>
            <a:r>
              <a:rPr lang="en-US" sz="1200" dirty="0">
                <a:latin typeface="Huawei Sans" panose="020C0503030203020204" pitchFamily="34" charset="0"/>
              </a:rPr>
              <a:t>Common access security technologies include NAC, port security, ARP security, traffic suppression, and IP source guard (IPSG).</a:t>
            </a:r>
            <a:endParaRPr lang="en-US" altLang="zh-CN" sz="1200" dirty="0">
              <a:latin typeface="Huawei Sans" panose="020C0503030203020204" pitchFamily="34" charset="0"/>
            </a:endParaRPr>
          </a:p>
          <a:p>
            <a:pPr marL="539750" lvl="1" indent="-231775"/>
            <a:r>
              <a:rPr lang="en-US" sz="1400" dirty="0">
                <a:latin typeface="Huawei Sans" panose="020C0503030203020204" pitchFamily="34" charset="0"/>
              </a:rPr>
              <a:t>Local security features</a:t>
            </a:r>
            <a:endParaRPr lang="en-US" altLang="zh-CN" sz="1400" dirty="0">
              <a:latin typeface="Huawei Sans" panose="020C0503030203020204" pitchFamily="34" charset="0"/>
            </a:endParaRPr>
          </a:p>
          <a:p>
            <a:pPr marL="722313" lvl="2" indent="-182563"/>
            <a:r>
              <a:rPr lang="en-US" sz="1200" dirty="0">
                <a:latin typeface="Huawei Sans" panose="020C0503030203020204" pitchFamily="34" charset="0"/>
              </a:rPr>
              <a:t>Common local security technologies include CPU attack defense and attack source tracing.</a:t>
            </a:r>
            <a:endParaRPr lang="en-US" altLang="zh-CN" sz="1200" dirty="0">
              <a:latin typeface="Huawei Sans" panose="020C0503030203020204" pitchFamily="34" charset="0"/>
            </a:endParaRPr>
          </a:p>
          <a:p>
            <a:pPr marL="539750" lvl="1" indent="-231775"/>
            <a:r>
              <a:rPr lang="en-US" sz="1400" dirty="0">
                <a:latin typeface="Huawei Sans" panose="020C0503030203020204" pitchFamily="34" charset="0"/>
              </a:rPr>
              <a:t>Firewall features</a:t>
            </a:r>
            <a:endParaRPr lang="en-US" altLang="zh-CN" sz="1400" dirty="0">
              <a:latin typeface="Huawei Sans" panose="020C0503030203020204" pitchFamily="34" charset="0"/>
            </a:endParaRPr>
          </a:p>
          <a:p>
            <a:pPr marL="722313" lvl="2" indent="-182563"/>
            <a:r>
              <a:rPr lang="en-US" sz="1200" dirty="0">
                <a:latin typeface="Huawei Sans" panose="020C0503030203020204" pitchFamily="34" charset="0"/>
              </a:rPr>
              <a:t>Common firewall technologies include packet filtering, </a:t>
            </a:r>
            <a:r>
              <a:rPr lang="en-US" sz="1200" dirty="0" err="1">
                <a:latin typeface="Huawei Sans" panose="020C0503030203020204" pitchFamily="34" charset="0"/>
              </a:rPr>
              <a:t>stateful</a:t>
            </a:r>
            <a:r>
              <a:rPr lang="en-US" sz="1200" dirty="0">
                <a:latin typeface="Huawei Sans" panose="020C0503030203020204" pitchFamily="34" charset="0"/>
              </a:rPr>
              <a:t> firewall, and blacklist and whitelist.</a:t>
            </a:r>
            <a:endParaRPr lang="en-US" altLang="zh-CN" sz="1200" dirty="0">
              <a:latin typeface="Huawei Sans" panose="020C0503030203020204" pitchFamily="34" charset="0"/>
            </a:endParaRPr>
          </a:p>
          <a:p>
            <a:pPr marL="539750" lvl="1" indent="-231775"/>
            <a:r>
              <a:rPr lang="en-US" sz="1400" dirty="0">
                <a:latin typeface="Huawei Sans" panose="020C0503030203020204" pitchFamily="34" charset="0"/>
              </a:rPr>
              <a:t>In-depth security defense</a:t>
            </a:r>
            <a:endParaRPr lang="en-US" altLang="zh-CN" sz="1400" dirty="0">
              <a:latin typeface="Huawei Sans" panose="020C0503030203020204" pitchFamily="34" charset="0"/>
            </a:endParaRPr>
          </a:p>
          <a:p>
            <a:pPr marL="722313" lvl="2" indent="-182563"/>
            <a:r>
              <a:rPr lang="en-US" sz="1200" dirty="0">
                <a:latin typeface="Huawei Sans" panose="020C0503030203020204" pitchFamily="34" charset="0"/>
              </a:rPr>
              <a:t>Common in-depth security technologies include intrusion prevention system (IPS) and URL filtering.</a:t>
            </a:r>
          </a:p>
        </p:txBody>
      </p:sp>
      <p:grpSp>
        <p:nvGrpSpPr>
          <p:cNvPr id="49" name="Group 48">
            <a:extLst>
              <a:ext uri="{FF2B5EF4-FFF2-40B4-BE49-F238E27FC236}">
                <a16:creationId xmlns:a16="http://schemas.microsoft.com/office/drawing/2014/main" id="{5AEF9CB2-D8EB-47BC-84CA-2472F189C757}"/>
              </a:ext>
            </a:extLst>
          </p:cNvPr>
          <p:cNvGrpSpPr/>
          <p:nvPr/>
        </p:nvGrpSpPr>
        <p:grpSpPr bwMode="gray">
          <a:xfrm>
            <a:off x="5990122" y="1282148"/>
            <a:ext cx="5724027" cy="4637713"/>
            <a:chOff x="5287433" y="1289685"/>
            <a:chExt cx="5724027" cy="4637713"/>
          </a:xfrm>
        </p:grpSpPr>
        <p:pic>
          <p:nvPicPr>
            <p:cNvPr id="5" name="Picture 12" descr="E:\2016.01\1.12 扁平化图标\蓝色\AR-蓝色最新-40.png">
              <a:extLst>
                <a:ext uri="{FF2B5EF4-FFF2-40B4-BE49-F238E27FC236}">
                  <a16:creationId xmlns:a16="http://schemas.microsoft.com/office/drawing/2014/main" id="{B44C193A-638F-4A25-9E72-C130FA21AB5A}"/>
                </a:ext>
              </a:extLst>
            </p:cNvPr>
            <p:cNvPicPr>
              <a:picLocks noChangeAspect="1" noChangeArrowheads="1"/>
            </p:cNvPicPr>
            <p:nvPr/>
          </p:nvPicPr>
          <p:blipFill>
            <a:blip r:embed="rId3" cstate="print"/>
            <a:srcRect/>
            <a:stretch>
              <a:fillRect/>
            </a:stretch>
          </p:blipFill>
          <p:spPr bwMode="gray">
            <a:xfrm>
              <a:off x="7841409" y="2259139"/>
              <a:ext cx="540000" cy="441818"/>
            </a:xfrm>
            <a:prstGeom prst="rect">
              <a:avLst/>
            </a:prstGeom>
            <a:noFill/>
          </p:spPr>
        </p:pic>
        <p:pic>
          <p:nvPicPr>
            <p:cNvPr id="8" name="图片 63" descr="笔记本电脑.png">
              <a:extLst>
                <a:ext uri="{FF2B5EF4-FFF2-40B4-BE49-F238E27FC236}">
                  <a16:creationId xmlns:a16="http://schemas.microsoft.com/office/drawing/2014/main" id="{567CEC6D-2701-45EF-962B-97E5A31E0562}"/>
                </a:ext>
              </a:extLst>
            </p:cNvPr>
            <p:cNvPicPr>
              <a:picLocks noChangeAspect="1"/>
            </p:cNvPicPr>
            <p:nvPr/>
          </p:nvPicPr>
          <p:blipFill>
            <a:blip r:embed="rId4" cstate="print"/>
            <a:stretch>
              <a:fillRect/>
            </a:stretch>
          </p:blipFill>
          <p:spPr bwMode="gray">
            <a:xfrm>
              <a:off x="6205704" y="5322068"/>
              <a:ext cx="539779" cy="338400"/>
            </a:xfrm>
            <a:prstGeom prst="rect">
              <a:avLst/>
            </a:prstGeom>
          </p:spPr>
        </p:pic>
        <p:pic>
          <p:nvPicPr>
            <p:cNvPr id="9" name="图片 63" descr="笔记本电脑.png">
              <a:extLst>
                <a:ext uri="{FF2B5EF4-FFF2-40B4-BE49-F238E27FC236}">
                  <a16:creationId xmlns:a16="http://schemas.microsoft.com/office/drawing/2014/main" id="{4D3871C2-63B1-49EB-98F2-B10B3D15123F}"/>
                </a:ext>
              </a:extLst>
            </p:cNvPr>
            <p:cNvPicPr>
              <a:picLocks noChangeAspect="1"/>
            </p:cNvPicPr>
            <p:nvPr/>
          </p:nvPicPr>
          <p:blipFill>
            <a:blip r:embed="rId4" cstate="print"/>
            <a:stretch>
              <a:fillRect/>
            </a:stretch>
          </p:blipFill>
          <p:spPr bwMode="gray">
            <a:xfrm>
              <a:off x="7841630" y="5316582"/>
              <a:ext cx="539779" cy="338400"/>
            </a:xfrm>
            <a:prstGeom prst="rect">
              <a:avLst/>
            </a:prstGeom>
          </p:spPr>
        </p:pic>
        <p:pic>
          <p:nvPicPr>
            <p:cNvPr id="10" name="图片 63" descr="笔记本电脑.png">
              <a:extLst>
                <a:ext uri="{FF2B5EF4-FFF2-40B4-BE49-F238E27FC236}">
                  <a16:creationId xmlns:a16="http://schemas.microsoft.com/office/drawing/2014/main" id="{8013DB60-A667-4FB0-B44E-CA24535D30FB}"/>
                </a:ext>
              </a:extLst>
            </p:cNvPr>
            <p:cNvPicPr>
              <a:picLocks noChangeAspect="1"/>
            </p:cNvPicPr>
            <p:nvPr/>
          </p:nvPicPr>
          <p:blipFill>
            <a:blip r:embed="rId4" cstate="print"/>
            <a:stretch>
              <a:fillRect/>
            </a:stretch>
          </p:blipFill>
          <p:spPr bwMode="gray">
            <a:xfrm>
              <a:off x="9450993" y="5316582"/>
              <a:ext cx="539779" cy="338400"/>
            </a:xfrm>
            <a:prstGeom prst="rect">
              <a:avLst/>
            </a:prstGeom>
          </p:spPr>
        </p:pic>
        <p:sp>
          <p:nvSpPr>
            <p:cNvPr id="11" name="Freeform 159">
              <a:extLst>
                <a:ext uri="{FF2B5EF4-FFF2-40B4-BE49-F238E27FC236}">
                  <a16:creationId xmlns:a16="http://schemas.microsoft.com/office/drawing/2014/main" id="{23045BAA-BDD3-45DB-A2E3-02CBAD386EC9}"/>
                </a:ext>
              </a:extLst>
            </p:cNvPr>
            <p:cNvSpPr/>
            <p:nvPr/>
          </p:nvSpPr>
          <p:spPr bwMode="gray">
            <a:xfrm flipH="1">
              <a:off x="7635805" y="3077279"/>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12" name="Straight Connector 11">
              <a:extLst>
                <a:ext uri="{FF2B5EF4-FFF2-40B4-BE49-F238E27FC236}">
                  <a16:creationId xmlns:a16="http://schemas.microsoft.com/office/drawing/2014/main" id="{23F9AFD0-70F4-487C-9187-BF963A665F02}"/>
                </a:ext>
              </a:extLst>
            </p:cNvPr>
            <p:cNvCxnSpPr>
              <a:stCxn id="5" idx="2"/>
            </p:cNvCxnSpPr>
            <p:nvPr/>
          </p:nvCxnSpPr>
          <p:spPr bwMode="gray">
            <a:xfrm>
              <a:off x="8111409" y="2700957"/>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E1191EC2-7F9F-4222-946B-F4C07578A619}"/>
                </a:ext>
              </a:extLst>
            </p:cNvPr>
            <p:cNvCxnSpPr>
              <a:cxnSpLocks/>
              <a:endCxn id="31" idx="0"/>
            </p:cNvCxnSpPr>
            <p:nvPr/>
          </p:nvCxnSpPr>
          <p:spPr bwMode="gray">
            <a:xfrm>
              <a:off x="8099110" y="3573689"/>
              <a:ext cx="0"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89D8A4CC-E65A-4FDF-BC7B-0F2582C1C011}"/>
                </a:ext>
              </a:extLst>
            </p:cNvPr>
            <p:cNvCxnSpPr>
              <a:cxnSpLocks/>
              <a:stCxn id="11" idx="15"/>
              <a:endCxn id="2" idx="0"/>
            </p:cNvCxnSpPr>
            <p:nvPr/>
          </p:nvCxnSpPr>
          <p:spPr bwMode="gray">
            <a:xfrm flipH="1">
              <a:off x="6766588" y="3574503"/>
              <a:ext cx="1016539"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a:extLst>
                <a:ext uri="{FF2B5EF4-FFF2-40B4-BE49-F238E27FC236}">
                  <a16:creationId xmlns:a16="http://schemas.microsoft.com/office/drawing/2014/main" id="{542957A9-D711-4017-91D9-6A6BF1DBB3B6}"/>
                </a:ext>
              </a:extLst>
            </p:cNvPr>
            <p:cNvCxnSpPr>
              <a:cxnSpLocks/>
              <a:stCxn id="42" idx="0"/>
              <a:endCxn id="11" idx="9"/>
            </p:cNvCxnSpPr>
            <p:nvPr/>
          </p:nvCxnSpPr>
          <p:spPr bwMode="gray">
            <a:xfrm flipH="1" flipV="1">
              <a:off x="8446703" y="3573689"/>
              <a:ext cx="1014990" cy="398772"/>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6" name="Straight Connector 15">
              <a:extLst>
                <a:ext uri="{FF2B5EF4-FFF2-40B4-BE49-F238E27FC236}">
                  <a16:creationId xmlns:a16="http://schemas.microsoft.com/office/drawing/2014/main" id="{68CB9433-10BE-4232-91AE-BA5E6A964B3A}"/>
                </a:ext>
              </a:extLst>
            </p:cNvPr>
            <p:cNvCxnSpPr>
              <a:cxnSpLocks/>
              <a:stCxn id="2" idx="2"/>
              <a:endCxn id="8" idx="0"/>
            </p:cNvCxnSpPr>
            <p:nvPr/>
          </p:nvCxnSpPr>
          <p:spPr bwMode="gray">
            <a:xfrm flipH="1">
              <a:off x="6475594" y="4418255"/>
              <a:ext cx="290994" cy="903813"/>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D97DE009-8271-4C0E-82C1-394CF5AAD861}"/>
                </a:ext>
              </a:extLst>
            </p:cNvPr>
            <p:cNvCxnSpPr>
              <a:cxnSpLocks/>
              <a:stCxn id="42" idx="2"/>
              <a:endCxn id="10" idx="0"/>
            </p:cNvCxnSpPr>
            <p:nvPr/>
          </p:nvCxnSpPr>
          <p:spPr bwMode="gray">
            <a:xfrm>
              <a:off x="9461693" y="4414279"/>
              <a:ext cx="259190" cy="902303"/>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8" name="TextBox 17">
              <a:extLst>
                <a:ext uri="{FF2B5EF4-FFF2-40B4-BE49-F238E27FC236}">
                  <a16:creationId xmlns:a16="http://schemas.microsoft.com/office/drawing/2014/main" id="{4BF0D676-15EA-479F-B3D8-35BE7631678C}"/>
                </a:ext>
              </a:extLst>
            </p:cNvPr>
            <p:cNvSpPr txBox="1"/>
            <p:nvPr/>
          </p:nvSpPr>
          <p:spPr bwMode="gray">
            <a:xfrm>
              <a:off x="8466368" y="2348016"/>
              <a:ext cx="1972682"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Egress (built-in firewall/IPS)</a:t>
              </a:r>
            </a:p>
          </p:txBody>
        </p:sp>
        <p:sp>
          <p:nvSpPr>
            <p:cNvPr id="20" name="TextBox 19">
              <a:extLst>
                <a:ext uri="{FF2B5EF4-FFF2-40B4-BE49-F238E27FC236}">
                  <a16:creationId xmlns:a16="http://schemas.microsoft.com/office/drawing/2014/main" id="{07B921D5-4347-4D3A-BC69-32005F9DD883}"/>
                </a:ext>
              </a:extLst>
            </p:cNvPr>
            <p:cNvSpPr txBox="1"/>
            <p:nvPr/>
          </p:nvSpPr>
          <p:spPr bwMode="gray">
            <a:xfrm>
              <a:off x="5876191" y="5669461"/>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sp>
          <p:nvSpPr>
            <p:cNvPr id="21" name="TextBox 20">
              <a:extLst>
                <a:ext uri="{FF2B5EF4-FFF2-40B4-BE49-F238E27FC236}">
                  <a16:creationId xmlns:a16="http://schemas.microsoft.com/office/drawing/2014/main" id="{90479FCB-1E21-4A30-8AC0-EF57A07E5524}"/>
                </a:ext>
              </a:extLst>
            </p:cNvPr>
            <p:cNvSpPr txBox="1"/>
            <p:nvPr/>
          </p:nvSpPr>
          <p:spPr bwMode="gray">
            <a:xfrm>
              <a:off x="7561242" y="5669461"/>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sp>
          <p:nvSpPr>
            <p:cNvPr id="22" name="TextBox 21">
              <a:extLst>
                <a:ext uri="{FF2B5EF4-FFF2-40B4-BE49-F238E27FC236}">
                  <a16:creationId xmlns:a16="http://schemas.microsoft.com/office/drawing/2014/main" id="{FF4A58C7-E1CE-4683-A641-76CE6DE5FA29}"/>
                </a:ext>
              </a:extLst>
            </p:cNvPr>
            <p:cNvSpPr txBox="1"/>
            <p:nvPr/>
          </p:nvSpPr>
          <p:spPr bwMode="gray">
            <a:xfrm>
              <a:off x="9121480" y="5662676"/>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pic>
          <p:nvPicPr>
            <p:cNvPr id="23" name="图片 50" descr="internet-蓝.png">
              <a:extLst>
                <a:ext uri="{FF2B5EF4-FFF2-40B4-BE49-F238E27FC236}">
                  <a16:creationId xmlns:a16="http://schemas.microsoft.com/office/drawing/2014/main" id="{CA649CA3-4083-4070-ACAA-CA67B94E32AD}"/>
                </a:ext>
              </a:extLst>
            </p:cNvPr>
            <p:cNvPicPr>
              <a:picLocks noChangeAspect="1"/>
            </p:cNvPicPr>
            <p:nvPr/>
          </p:nvPicPr>
          <p:blipFill>
            <a:blip r:embed="rId5" cstate="print"/>
            <a:stretch>
              <a:fillRect/>
            </a:stretch>
          </p:blipFill>
          <p:spPr bwMode="gray">
            <a:xfrm>
              <a:off x="7613026" y="1289685"/>
              <a:ext cx="996544" cy="505822"/>
            </a:xfrm>
            <a:prstGeom prst="rect">
              <a:avLst/>
            </a:prstGeom>
          </p:spPr>
        </p:pic>
        <p:cxnSp>
          <p:nvCxnSpPr>
            <p:cNvPr id="24" name="Straight Connector 23">
              <a:extLst>
                <a:ext uri="{FF2B5EF4-FFF2-40B4-BE49-F238E27FC236}">
                  <a16:creationId xmlns:a16="http://schemas.microsoft.com/office/drawing/2014/main" id="{205691B9-DA85-4D34-95D6-339B8AF02A75}"/>
                </a:ext>
              </a:extLst>
            </p:cNvPr>
            <p:cNvCxnSpPr>
              <a:stCxn id="23" idx="2"/>
              <a:endCxn id="5" idx="0"/>
            </p:cNvCxnSpPr>
            <p:nvPr/>
          </p:nvCxnSpPr>
          <p:spPr bwMode="gray">
            <a:xfrm>
              <a:off x="8111298" y="1795507"/>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5" name="图片 243">
              <a:extLst>
                <a:ext uri="{FF2B5EF4-FFF2-40B4-BE49-F238E27FC236}">
                  <a16:creationId xmlns:a16="http://schemas.microsoft.com/office/drawing/2014/main" id="{23E1E08D-3C0E-4090-9101-2E229CB9C5DE}"/>
                </a:ext>
              </a:extLst>
            </p:cNvPr>
            <p:cNvPicPr>
              <a:picLocks/>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651524" y="2502603"/>
              <a:ext cx="361703" cy="296596"/>
            </a:xfrm>
            <a:prstGeom prst="rect">
              <a:avLst/>
            </a:prstGeom>
            <a:ln w="19050">
              <a:noFill/>
            </a:ln>
          </p:spPr>
        </p:pic>
        <p:sp>
          <p:nvSpPr>
            <p:cNvPr id="26" name="Rectangular Callout 40">
              <a:extLst>
                <a:ext uri="{FF2B5EF4-FFF2-40B4-BE49-F238E27FC236}">
                  <a16:creationId xmlns:a16="http://schemas.microsoft.com/office/drawing/2014/main" id="{3BA74851-A0E6-4B20-9FD0-14618B2272AC}"/>
                </a:ext>
              </a:extLst>
            </p:cNvPr>
            <p:cNvSpPr/>
            <p:nvPr/>
          </p:nvSpPr>
          <p:spPr bwMode="gray">
            <a:xfrm>
              <a:off x="6196080" y="2081917"/>
              <a:ext cx="1279794" cy="602361"/>
            </a:xfrm>
            <a:prstGeom prst="wedgeRectCallout">
              <a:avLst>
                <a:gd name="adj1" fmla="val 68482"/>
                <a:gd name="adj2" fmla="val 115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Deploy firewall and in-depth security features</a:t>
              </a:r>
            </a:p>
          </p:txBody>
        </p:sp>
        <p:pic>
          <p:nvPicPr>
            <p:cNvPr id="27" name="图片 51">
              <a:extLst>
                <a:ext uri="{FF2B5EF4-FFF2-40B4-BE49-F238E27FC236}">
                  <a16:creationId xmlns:a16="http://schemas.microsoft.com/office/drawing/2014/main" id="{FCE07A2A-6167-48C8-B8B2-E6969D519FAF}"/>
                </a:ext>
              </a:extLst>
            </p:cNvPr>
            <p:cNvPicPr>
              <a:picLocks noChangeAspect="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648456" y="2142265"/>
              <a:ext cx="362506" cy="296596"/>
            </a:xfrm>
            <a:prstGeom prst="rect">
              <a:avLst/>
            </a:prstGeom>
          </p:spPr>
        </p:pic>
        <p:pic>
          <p:nvPicPr>
            <p:cNvPr id="31" name="图片 32" descr="AP.png">
              <a:extLst>
                <a:ext uri="{FF2B5EF4-FFF2-40B4-BE49-F238E27FC236}">
                  <a16:creationId xmlns:a16="http://schemas.microsoft.com/office/drawing/2014/main" id="{BC9D0BB7-0355-4632-A2E0-A26989D09C66}"/>
                </a:ext>
              </a:extLst>
            </p:cNvPr>
            <p:cNvPicPr>
              <a:picLocks noChangeAspect="1"/>
            </p:cNvPicPr>
            <p:nvPr/>
          </p:nvPicPr>
          <p:blipFill>
            <a:blip r:embed="rId8" cstate="print"/>
            <a:stretch>
              <a:fillRect/>
            </a:stretch>
          </p:blipFill>
          <p:spPr bwMode="gray">
            <a:xfrm>
              <a:off x="7829110" y="3976437"/>
              <a:ext cx="540000" cy="441818"/>
            </a:xfrm>
            <a:prstGeom prst="rect">
              <a:avLst/>
            </a:prstGeom>
          </p:spPr>
        </p:pic>
        <p:pic>
          <p:nvPicPr>
            <p:cNvPr id="32" name="图片 12" descr="数据中心-蓝.png">
              <a:extLst>
                <a:ext uri="{FF2B5EF4-FFF2-40B4-BE49-F238E27FC236}">
                  <a16:creationId xmlns:a16="http://schemas.microsoft.com/office/drawing/2014/main" id="{336BF8A7-E29C-493E-BD67-753F5B316E4F}"/>
                </a:ext>
              </a:extLst>
            </p:cNvPr>
            <p:cNvPicPr>
              <a:picLocks noChangeAspect="1"/>
            </p:cNvPicPr>
            <p:nvPr/>
          </p:nvPicPr>
          <p:blipFill>
            <a:blip r:embed="rId9" cstate="print"/>
            <a:stretch>
              <a:fillRect/>
            </a:stretch>
          </p:blipFill>
          <p:spPr bwMode="gray">
            <a:xfrm rot="10800000" flipH="1">
              <a:off x="7841472" y="4541741"/>
              <a:ext cx="527638" cy="441818"/>
            </a:xfrm>
            <a:prstGeom prst="rect">
              <a:avLst/>
            </a:prstGeom>
          </p:spPr>
        </p:pic>
        <p:pic>
          <p:nvPicPr>
            <p:cNvPr id="2" name="Picture 12" descr="E:\2016.01\1.12 扁平化图标\蓝色\AR-蓝色最新-40.png">
              <a:extLst>
                <a:ext uri="{FF2B5EF4-FFF2-40B4-BE49-F238E27FC236}">
                  <a16:creationId xmlns:a16="http://schemas.microsoft.com/office/drawing/2014/main" id="{64DFE2E8-F8A3-4293-A21C-91FDA2D034F7}"/>
                </a:ext>
              </a:extLst>
            </p:cNvPr>
            <p:cNvPicPr>
              <a:picLocks noChangeAspect="1" noChangeArrowheads="1"/>
            </p:cNvPicPr>
            <p:nvPr/>
          </p:nvPicPr>
          <p:blipFill>
            <a:blip r:embed="rId3" cstate="print"/>
            <a:srcRect/>
            <a:stretch>
              <a:fillRect/>
            </a:stretch>
          </p:blipFill>
          <p:spPr bwMode="gray">
            <a:xfrm>
              <a:off x="6496588" y="3976437"/>
              <a:ext cx="540000" cy="441818"/>
            </a:xfrm>
            <a:prstGeom prst="rect">
              <a:avLst/>
            </a:prstGeom>
            <a:noFill/>
          </p:spPr>
        </p:pic>
        <p:sp>
          <p:nvSpPr>
            <p:cNvPr id="38" name="Oval 41">
              <a:extLst>
                <a:ext uri="{FF2B5EF4-FFF2-40B4-BE49-F238E27FC236}">
                  <a16:creationId xmlns:a16="http://schemas.microsoft.com/office/drawing/2014/main" id="{DCC25D64-9D17-4FD6-BE91-FE3A74B26AD5}"/>
                </a:ext>
              </a:extLst>
            </p:cNvPr>
            <p:cNvSpPr>
              <a:spLocks noChangeAspect="1"/>
            </p:cNvSpPr>
            <p:nvPr/>
          </p:nvSpPr>
          <p:spPr bwMode="gray">
            <a:xfrm>
              <a:off x="6671750" y="43407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0" name="Rectangular Callout 33">
              <a:extLst>
                <a:ext uri="{FF2B5EF4-FFF2-40B4-BE49-F238E27FC236}">
                  <a16:creationId xmlns:a16="http://schemas.microsoft.com/office/drawing/2014/main" id="{3CB9537C-A6C4-4362-A3C5-4C2663D2BB95}"/>
                </a:ext>
              </a:extLst>
            </p:cNvPr>
            <p:cNvSpPr/>
            <p:nvPr/>
          </p:nvSpPr>
          <p:spPr bwMode="gray">
            <a:xfrm>
              <a:off x="5287433" y="4282293"/>
              <a:ext cx="1241961" cy="441819"/>
            </a:xfrm>
            <a:prstGeom prst="wedgeRectCallout">
              <a:avLst>
                <a:gd name="adj1" fmla="val 65944"/>
                <a:gd name="adj2" fmla="val -197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Deploy access security features</a:t>
              </a:r>
            </a:p>
          </p:txBody>
        </p:sp>
        <p:pic>
          <p:nvPicPr>
            <p:cNvPr id="42" name="Picture 12" descr="E:\2016.01\1.12 扁平化图标\蓝色\AR-蓝色最新-40.png">
              <a:extLst>
                <a:ext uri="{FF2B5EF4-FFF2-40B4-BE49-F238E27FC236}">
                  <a16:creationId xmlns:a16="http://schemas.microsoft.com/office/drawing/2014/main" id="{E4281B8D-CA0B-4087-BC3B-D4EEE44EC9F5}"/>
                </a:ext>
              </a:extLst>
            </p:cNvPr>
            <p:cNvPicPr>
              <a:picLocks noChangeAspect="1" noChangeArrowheads="1"/>
            </p:cNvPicPr>
            <p:nvPr/>
          </p:nvPicPr>
          <p:blipFill>
            <a:blip r:embed="rId3" cstate="print"/>
            <a:srcRect/>
            <a:stretch>
              <a:fillRect/>
            </a:stretch>
          </p:blipFill>
          <p:spPr bwMode="gray">
            <a:xfrm>
              <a:off x="9191693" y="3972461"/>
              <a:ext cx="540000" cy="441818"/>
            </a:xfrm>
            <a:prstGeom prst="rect">
              <a:avLst/>
            </a:prstGeom>
            <a:noFill/>
          </p:spPr>
        </p:pic>
        <p:sp>
          <p:nvSpPr>
            <p:cNvPr id="46" name="Oval 41">
              <a:extLst>
                <a:ext uri="{FF2B5EF4-FFF2-40B4-BE49-F238E27FC236}">
                  <a16:creationId xmlns:a16="http://schemas.microsoft.com/office/drawing/2014/main" id="{D3A03A0C-E0B1-4DF2-905A-AAE5F8A32CC6}"/>
                </a:ext>
              </a:extLst>
            </p:cNvPr>
            <p:cNvSpPr>
              <a:spLocks noChangeAspect="1"/>
            </p:cNvSpPr>
            <p:nvPr/>
          </p:nvSpPr>
          <p:spPr bwMode="gray">
            <a:xfrm>
              <a:off x="9366855" y="410436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8" name="Rectangular Callout 33">
              <a:extLst>
                <a:ext uri="{FF2B5EF4-FFF2-40B4-BE49-F238E27FC236}">
                  <a16:creationId xmlns:a16="http://schemas.microsoft.com/office/drawing/2014/main" id="{02478BEB-91BF-4F16-AE42-F4998A756892}"/>
                </a:ext>
              </a:extLst>
            </p:cNvPr>
            <p:cNvSpPr/>
            <p:nvPr/>
          </p:nvSpPr>
          <p:spPr bwMode="gray">
            <a:xfrm>
              <a:off x="9770401" y="3963082"/>
              <a:ext cx="1241059" cy="441819"/>
            </a:xfrm>
            <a:prstGeom prst="wedgeRectCallout">
              <a:avLst>
                <a:gd name="adj1" fmla="val -75637"/>
                <a:gd name="adj2" fmla="val 439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Deploy local security features</a:t>
              </a:r>
            </a:p>
          </p:txBody>
        </p:sp>
      </p:grpSp>
    </p:spTree>
    <p:extLst>
      <p:ext uri="{BB962C8B-B14F-4D97-AF65-F5344CB8AC3E}">
        <p14:creationId xmlns:p14="http://schemas.microsoft.com/office/powerpoint/2010/main" val="3960939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bwMode="gray">
          <a:prstGeom prst="rect">
            <a:avLst/>
          </a:prstGeom>
        </p:spPr>
        <p:txBody>
          <a:bodyPr/>
          <a:lstStyle/>
          <a:p>
            <a:pPr fontAlgn="ctr"/>
            <a:r>
              <a:rPr lang="en-US" dirty="0">
                <a:latin typeface="Huawei Sans" panose="020C0503030203020204" pitchFamily="34" charset="0"/>
              </a:rPr>
              <a:t>Introduction to Multi-service Gateways</a:t>
            </a:r>
          </a:p>
        </p:txBody>
      </p:sp>
    </p:spTree>
    <p:extLst>
      <p:ext uri="{BB962C8B-B14F-4D97-AF65-F5344CB8AC3E}">
        <p14:creationId xmlns:p14="http://schemas.microsoft.com/office/powerpoint/2010/main" val="236581298"/>
      </p:ext>
    </p:extLst>
  </p:cSld>
  <p:clrMapOvr>
    <a:masterClrMapping/>
  </p:clrMapOvr>
  <p:transition advClick="0" advTm="8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Access Security Features</a:t>
            </a:r>
          </a:p>
        </p:txBody>
      </p:sp>
      <p:sp>
        <p:nvSpPr>
          <p:cNvPr id="3" name="Text Placeholder 2"/>
          <p:cNvSpPr>
            <a:spLocks noGrp="1"/>
          </p:cNvSpPr>
          <p:nvPr>
            <p:ph type="body" sz="quarter" idx="10"/>
          </p:nvPr>
        </p:nvSpPr>
        <p:spPr bwMode="gray">
          <a:xfrm>
            <a:off x="455612" y="1052514"/>
            <a:ext cx="6085668" cy="4875042"/>
          </a:xfrm>
        </p:spPr>
        <p:txBody>
          <a:bodyPr/>
          <a:lstStyle/>
          <a:p>
            <a:pPr algn="l"/>
            <a:r>
              <a:rPr lang="en-US" sz="1600" dirty="0">
                <a:latin typeface="Huawei Sans" panose="020C0503030203020204" pitchFamily="34" charset="0"/>
              </a:rPr>
              <a:t>The network has become an important tool for information exchange. The cyber security issue needs to be resolved urgently with the wide use of network. The </a:t>
            </a:r>
            <a:r>
              <a:rPr lang="en-US" altLang="zh-CN" sz="1600" dirty="0">
                <a:latin typeface="Huawei Sans" panose="020C0503030203020204" pitchFamily="34" charset="0"/>
              </a:rPr>
              <a:t>access </a:t>
            </a:r>
            <a:r>
              <a:rPr lang="en-US" sz="1600" dirty="0">
                <a:latin typeface="Huawei Sans" panose="020C0503030203020204" pitchFamily="34" charset="0"/>
              </a:rPr>
              <a:t>switches that play an important role on the network are prone to hackers' attacks. </a:t>
            </a:r>
            <a:endParaRPr lang="en-US" altLang="zh-CN" sz="1600" dirty="0">
              <a:latin typeface="Huawei Sans" panose="020C0503030203020204" pitchFamily="34" charset="0"/>
            </a:endParaRPr>
          </a:p>
          <a:p>
            <a:pPr algn="l"/>
            <a:r>
              <a:rPr lang="en-US" sz="1600" dirty="0">
                <a:latin typeface="Huawei Sans" panose="020C0503030203020204" pitchFamily="34" charset="0"/>
              </a:rPr>
              <a:t>Access security involves the following:</a:t>
            </a:r>
            <a:endParaRPr lang="en-US" altLang="zh-CN" sz="1600" dirty="0">
              <a:latin typeface="Huawei Sans" panose="020C0503030203020204" pitchFamily="34" charset="0"/>
            </a:endParaRPr>
          </a:p>
          <a:p>
            <a:pPr marL="539750" lvl="1" indent="-231775"/>
            <a:r>
              <a:rPr lang="en-US" sz="1400" dirty="0">
                <a:latin typeface="Huawei Sans" panose="020C0503030203020204" pitchFamily="34" charset="0"/>
              </a:rPr>
              <a:t>Confidentiality</a:t>
            </a:r>
            <a:endParaRPr lang="en-US" altLang="zh-CN" sz="1400" dirty="0">
              <a:latin typeface="Huawei Sans" panose="020C0503030203020204" pitchFamily="34" charset="0"/>
            </a:endParaRPr>
          </a:p>
          <a:p>
            <a:pPr marL="539750" lvl="1" indent="-231775"/>
            <a:r>
              <a:rPr lang="en-US" sz="1400" dirty="0">
                <a:latin typeface="Huawei Sans" panose="020C0503030203020204" pitchFamily="34" charset="0"/>
              </a:rPr>
              <a:t>Integrity</a:t>
            </a:r>
            <a:endParaRPr lang="en-US" altLang="zh-CN" sz="1400" dirty="0">
              <a:latin typeface="Huawei Sans" panose="020C0503030203020204" pitchFamily="34" charset="0"/>
            </a:endParaRPr>
          </a:p>
          <a:p>
            <a:pPr marL="539750" lvl="1" indent="-231775"/>
            <a:r>
              <a:rPr lang="en-US" sz="1400" dirty="0">
                <a:latin typeface="Huawei Sans" panose="020C0503030203020204" pitchFamily="34" charset="0"/>
              </a:rPr>
              <a:t>Availability</a:t>
            </a:r>
            <a:endParaRPr lang="en-US" altLang="zh-CN" sz="1400" dirty="0">
              <a:latin typeface="Huawei Sans" panose="020C0503030203020204" pitchFamily="34" charset="0"/>
            </a:endParaRPr>
          </a:p>
          <a:p>
            <a:pPr algn="l"/>
            <a:r>
              <a:rPr lang="en-US" sz="1600" dirty="0">
                <a:latin typeface="Huawei Sans" panose="020C0503030203020204" pitchFamily="34" charset="0"/>
              </a:rPr>
              <a:t>Common access security technologies are as follows:</a:t>
            </a:r>
            <a:endParaRPr lang="en-US" altLang="zh-CN" sz="1600" dirty="0">
              <a:latin typeface="Huawei Sans" panose="020C0503030203020204" pitchFamily="34" charset="0"/>
            </a:endParaRPr>
          </a:p>
          <a:p>
            <a:pPr marL="539750" lvl="1" indent="-231775"/>
            <a:r>
              <a:rPr lang="en-US" sz="1400" dirty="0">
                <a:latin typeface="Huawei Sans" panose="020C0503030203020204" pitchFamily="34" charset="0"/>
              </a:rPr>
              <a:t>NAC, port security, ARP security, traffic suppression, and IPSG</a:t>
            </a:r>
          </a:p>
        </p:txBody>
      </p:sp>
      <p:pic>
        <p:nvPicPr>
          <p:cNvPr id="52" name="Picture 12" descr="E:\2016.01\1.12 扁平化图标\蓝色\AR-蓝色最新-40.png"/>
          <p:cNvPicPr>
            <a:picLocks noChangeAspect="1" noChangeArrowheads="1"/>
          </p:cNvPicPr>
          <p:nvPr/>
        </p:nvPicPr>
        <p:blipFill>
          <a:blip r:embed="rId3" cstate="print"/>
          <a:srcRect/>
          <a:stretch>
            <a:fillRect/>
          </a:stretch>
        </p:blipFill>
        <p:spPr bwMode="gray">
          <a:xfrm>
            <a:off x="8760296" y="2276872"/>
            <a:ext cx="540000" cy="441818"/>
          </a:xfrm>
          <a:prstGeom prst="rect">
            <a:avLst/>
          </a:prstGeom>
          <a:noFill/>
        </p:spPr>
      </p:pic>
      <p:pic>
        <p:nvPicPr>
          <p:cNvPr id="53" name="图片 16" descr="通用交换机.png"/>
          <p:cNvPicPr>
            <a:picLocks noChangeAspect="1"/>
          </p:cNvPicPr>
          <p:nvPr/>
        </p:nvPicPr>
        <p:blipFill>
          <a:blip r:embed="rId4" cstate="print"/>
          <a:stretch>
            <a:fillRect/>
          </a:stretch>
        </p:blipFill>
        <p:spPr bwMode="gray">
          <a:xfrm>
            <a:off x="7420712" y="3994170"/>
            <a:ext cx="540000" cy="441817"/>
          </a:xfrm>
          <a:prstGeom prst="rect">
            <a:avLst/>
          </a:prstGeom>
        </p:spPr>
      </p:pic>
      <p:pic>
        <p:nvPicPr>
          <p:cNvPr id="54" name="图片 16" descr="通用交换机.png"/>
          <p:cNvPicPr>
            <a:picLocks noChangeAspect="1"/>
          </p:cNvPicPr>
          <p:nvPr/>
        </p:nvPicPr>
        <p:blipFill>
          <a:blip r:embed="rId4" cstate="print"/>
          <a:stretch>
            <a:fillRect/>
          </a:stretch>
        </p:blipFill>
        <p:spPr bwMode="gray">
          <a:xfrm>
            <a:off x="10099881" y="3994170"/>
            <a:ext cx="540000" cy="441817"/>
          </a:xfrm>
          <a:prstGeom prst="rect">
            <a:avLst/>
          </a:prstGeom>
        </p:spPr>
      </p:pic>
      <p:pic>
        <p:nvPicPr>
          <p:cNvPr id="56" name="图片 63" descr="笔记本电脑.png"/>
          <p:cNvPicPr>
            <a:picLocks noChangeAspect="1"/>
          </p:cNvPicPr>
          <p:nvPr/>
        </p:nvPicPr>
        <p:blipFill>
          <a:blip r:embed="rId5" cstate="print">
            <a:duotone>
              <a:prstClr val="black"/>
              <a:schemeClr val="accent2">
                <a:tint val="45000"/>
                <a:satMod val="400000"/>
              </a:schemeClr>
            </a:duotone>
          </a:blip>
          <a:stretch>
            <a:fillRect/>
          </a:stretch>
        </p:blipFill>
        <p:spPr bwMode="gray">
          <a:xfrm>
            <a:off x="7124591" y="5339801"/>
            <a:ext cx="539779" cy="338400"/>
          </a:xfrm>
          <a:prstGeom prst="rect">
            <a:avLst/>
          </a:prstGeom>
        </p:spPr>
      </p:pic>
      <p:pic>
        <p:nvPicPr>
          <p:cNvPr id="58" name="图片 63" descr="笔记本电脑.png"/>
          <p:cNvPicPr>
            <a:picLocks noChangeAspect="1"/>
          </p:cNvPicPr>
          <p:nvPr/>
        </p:nvPicPr>
        <p:blipFill>
          <a:blip r:embed="rId5" cstate="print"/>
          <a:stretch>
            <a:fillRect/>
          </a:stretch>
        </p:blipFill>
        <p:spPr bwMode="gray">
          <a:xfrm>
            <a:off x="10369880" y="5334315"/>
            <a:ext cx="539779" cy="338400"/>
          </a:xfrm>
          <a:prstGeom prst="rect">
            <a:avLst/>
          </a:prstGeom>
        </p:spPr>
      </p:pic>
      <p:sp>
        <p:nvSpPr>
          <p:cNvPr id="59" name="Freeform 159"/>
          <p:cNvSpPr/>
          <p:nvPr/>
        </p:nvSpPr>
        <p:spPr bwMode="gray">
          <a:xfrm flipH="1">
            <a:off x="8554692" y="3095012"/>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60" name="Straight Connector 59"/>
          <p:cNvCxnSpPr>
            <a:stCxn id="52" idx="2"/>
          </p:cNvCxnSpPr>
          <p:nvPr/>
        </p:nvCxnSpPr>
        <p:spPr bwMode="gray">
          <a:xfrm>
            <a:off x="9030296" y="2718690"/>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2" name="Straight Connector 61"/>
          <p:cNvCxnSpPr>
            <a:stCxn id="59" idx="15"/>
            <a:endCxn id="53" idx="0"/>
          </p:cNvCxnSpPr>
          <p:nvPr/>
        </p:nvCxnSpPr>
        <p:spPr bwMode="gray">
          <a:xfrm flipH="1">
            <a:off x="7690712" y="3592236"/>
            <a:ext cx="1011302"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3" name="Straight Connector 62"/>
          <p:cNvCxnSpPr>
            <a:stCxn id="54" idx="0"/>
            <a:endCxn id="59" idx="9"/>
          </p:cNvCxnSpPr>
          <p:nvPr/>
        </p:nvCxnSpPr>
        <p:spPr bwMode="gray">
          <a:xfrm flipH="1" flipV="1">
            <a:off x="9365590" y="3591422"/>
            <a:ext cx="1004291"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4" name="Straight Connector 63"/>
          <p:cNvCxnSpPr>
            <a:stCxn id="53" idx="2"/>
            <a:endCxn id="56" idx="0"/>
          </p:cNvCxnSpPr>
          <p:nvPr/>
        </p:nvCxnSpPr>
        <p:spPr bwMode="gray">
          <a:xfrm flipH="1">
            <a:off x="7394481" y="4435987"/>
            <a:ext cx="296231" cy="90381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6" name="Straight Connector 65"/>
          <p:cNvCxnSpPr>
            <a:stCxn id="54" idx="2"/>
            <a:endCxn id="58" idx="0"/>
          </p:cNvCxnSpPr>
          <p:nvPr/>
        </p:nvCxnSpPr>
        <p:spPr bwMode="gray">
          <a:xfrm>
            <a:off x="10369881" y="4435987"/>
            <a:ext cx="269889" cy="898328"/>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67" name="TextBox 66"/>
          <p:cNvSpPr txBox="1"/>
          <p:nvPr/>
        </p:nvSpPr>
        <p:spPr bwMode="gray">
          <a:xfrm>
            <a:off x="9320333" y="2365749"/>
            <a:ext cx="58127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Egress</a:t>
            </a:r>
          </a:p>
        </p:txBody>
      </p:sp>
      <p:sp>
        <p:nvSpPr>
          <p:cNvPr id="71" name="TextBox 70"/>
          <p:cNvSpPr txBox="1"/>
          <p:nvPr/>
        </p:nvSpPr>
        <p:spPr bwMode="gray">
          <a:xfrm>
            <a:off x="10681447" y="4086109"/>
            <a:ext cx="1038131"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Access switch</a:t>
            </a:r>
          </a:p>
        </p:txBody>
      </p:sp>
      <p:sp>
        <p:nvSpPr>
          <p:cNvPr id="72" name="TextBox 71"/>
          <p:cNvSpPr txBox="1"/>
          <p:nvPr/>
        </p:nvSpPr>
        <p:spPr bwMode="gray">
          <a:xfrm>
            <a:off x="7076575" y="5680409"/>
            <a:ext cx="717530"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Attacker</a:t>
            </a:r>
          </a:p>
        </p:txBody>
      </p:sp>
      <p:sp>
        <p:nvSpPr>
          <p:cNvPr id="74" name="TextBox 73"/>
          <p:cNvSpPr txBox="1"/>
          <p:nvPr/>
        </p:nvSpPr>
        <p:spPr bwMode="gray">
          <a:xfrm>
            <a:off x="10058165" y="5695530"/>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pic>
        <p:nvPicPr>
          <p:cNvPr id="76" name="图片 50" descr="internet-蓝.png"/>
          <p:cNvPicPr>
            <a:picLocks noChangeAspect="1"/>
          </p:cNvPicPr>
          <p:nvPr/>
        </p:nvPicPr>
        <p:blipFill>
          <a:blip r:embed="rId6" cstate="print"/>
          <a:stretch>
            <a:fillRect/>
          </a:stretch>
        </p:blipFill>
        <p:spPr bwMode="gray">
          <a:xfrm>
            <a:off x="8531913" y="1307418"/>
            <a:ext cx="996544" cy="505822"/>
          </a:xfrm>
          <a:prstGeom prst="rect">
            <a:avLst/>
          </a:prstGeom>
        </p:spPr>
      </p:pic>
      <p:cxnSp>
        <p:nvCxnSpPr>
          <p:cNvPr id="77" name="Straight Connector 76"/>
          <p:cNvCxnSpPr>
            <a:stCxn id="76" idx="2"/>
            <a:endCxn id="52" idx="0"/>
          </p:cNvCxnSpPr>
          <p:nvPr/>
        </p:nvCxnSpPr>
        <p:spPr bwMode="gray">
          <a:xfrm>
            <a:off x="9030185" y="1813240"/>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1" name="Oval 41"/>
          <p:cNvSpPr>
            <a:spLocks noChangeAspect="1"/>
          </p:cNvSpPr>
          <p:nvPr/>
        </p:nvSpPr>
        <p:spPr bwMode="gray">
          <a:xfrm>
            <a:off x="7589875" y="43517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3" name="Oval 41"/>
          <p:cNvSpPr>
            <a:spLocks noChangeAspect="1"/>
          </p:cNvSpPr>
          <p:nvPr/>
        </p:nvSpPr>
        <p:spPr bwMode="gray">
          <a:xfrm>
            <a:off x="10290139" y="43517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4" name="Rectangular Callout 33"/>
          <p:cNvSpPr/>
          <p:nvPr/>
        </p:nvSpPr>
        <p:spPr bwMode="gray">
          <a:xfrm>
            <a:off x="6134524" y="4293240"/>
            <a:ext cx="1340982" cy="475661"/>
          </a:xfrm>
          <a:prstGeom prst="wedgeRectCallout">
            <a:avLst>
              <a:gd name="adj1" fmla="val 64420"/>
              <a:gd name="adj2" fmla="val -17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Deploy access security features</a:t>
            </a:r>
          </a:p>
        </p:txBody>
      </p:sp>
      <p:sp>
        <p:nvSpPr>
          <p:cNvPr id="4" name="Freeform 3"/>
          <p:cNvSpPr/>
          <p:nvPr/>
        </p:nvSpPr>
        <p:spPr bwMode="gray">
          <a:xfrm>
            <a:off x="9153047" y="2143125"/>
            <a:ext cx="1621801" cy="3124200"/>
          </a:xfrm>
          <a:custGeom>
            <a:avLst/>
            <a:gdLst>
              <a:gd name="connsiteX0" fmla="*/ 1619728 w 1621801"/>
              <a:gd name="connsiteY0" fmla="*/ 3124200 h 3124200"/>
              <a:gd name="connsiteX1" fmla="*/ 1400653 w 1621801"/>
              <a:gd name="connsiteY1" fmla="*/ 2209800 h 3124200"/>
              <a:gd name="connsiteX2" fmla="*/ 229078 w 1621801"/>
              <a:gd name="connsiteY2" fmla="*/ 1571625 h 3124200"/>
              <a:gd name="connsiteX3" fmla="*/ 478 w 1621801"/>
              <a:gd name="connsiteY3" fmla="*/ 0 h 3124200"/>
            </a:gdLst>
            <a:ahLst/>
            <a:cxnLst>
              <a:cxn ang="0">
                <a:pos x="connsiteX0" y="connsiteY0"/>
              </a:cxn>
              <a:cxn ang="0">
                <a:pos x="connsiteX1" y="connsiteY1"/>
              </a:cxn>
              <a:cxn ang="0">
                <a:pos x="connsiteX2" y="connsiteY2"/>
              </a:cxn>
              <a:cxn ang="0">
                <a:pos x="connsiteX3" y="connsiteY3"/>
              </a:cxn>
            </a:cxnLst>
            <a:rect l="l" t="t" r="r" b="b"/>
            <a:pathLst>
              <a:path w="1621801" h="3124200">
                <a:moveTo>
                  <a:pt x="1619728" y="3124200"/>
                </a:moveTo>
                <a:cubicBezTo>
                  <a:pt x="1626078" y="2796381"/>
                  <a:pt x="1632428" y="2468562"/>
                  <a:pt x="1400653" y="2209800"/>
                </a:cubicBezTo>
                <a:cubicBezTo>
                  <a:pt x="1168878" y="1951037"/>
                  <a:pt x="462440" y="1939925"/>
                  <a:pt x="229078" y="1571625"/>
                </a:cubicBezTo>
                <a:cubicBezTo>
                  <a:pt x="-4284" y="1203325"/>
                  <a:pt x="-1903" y="601662"/>
                  <a:pt x="478" y="0"/>
                </a:cubicBezTo>
              </a:path>
            </a:pathLst>
          </a:custGeom>
          <a:noFill/>
          <a:ln w="19050">
            <a:solidFill>
              <a:srgbClr val="00B0F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6" name="Straight Arrow Connector 5"/>
          <p:cNvCxnSpPr/>
          <p:nvPr/>
        </p:nvCxnSpPr>
        <p:spPr bwMode="gray">
          <a:xfrm flipV="1">
            <a:off x="7538435" y="4471620"/>
            <a:ext cx="288089" cy="826057"/>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38" name="图片 63" descr="笔记本电脑.png">
            <a:extLst>
              <a:ext uri="{FF2B5EF4-FFF2-40B4-BE49-F238E27FC236}">
                <a16:creationId xmlns:a16="http://schemas.microsoft.com/office/drawing/2014/main" id="{3038753E-11BD-4816-A8D0-31F7A011F892}"/>
              </a:ext>
            </a:extLst>
          </p:cNvPr>
          <p:cNvPicPr>
            <a:picLocks noChangeAspect="1"/>
          </p:cNvPicPr>
          <p:nvPr/>
        </p:nvPicPr>
        <p:blipFill>
          <a:blip r:embed="rId5" cstate="print"/>
          <a:stretch>
            <a:fillRect/>
          </a:stretch>
        </p:blipFill>
        <p:spPr bwMode="gray">
          <a:xfrm>
            <a:off x="8744010" y="5342655"/>
            <a:ext cx="539779" cy="338400"/>
          </a:xfrm>
          <a:prstGeom prst="rect">
            <a:avLst/>
          </a:prstGeom>
        </p:spPr>
      </p:pic>
      <p:cxnSp>
        <p:nvCxnSpPr>
          <p:cNvPr id="39" name="Straight Connector 38">
            <a:extLst>
              <a:ext uri="{FF2B5EF4-FFF2-40B4-BE49-F238E27FC236}">
                <a16:creationId xmlns:a16="http://schemas.microsoft.com/office/drawing/2014/main" id="{627F6ED2-ACA4-4C64-A791-C775A151C240}"/>
              </a:ext>
            </a:extLst>
          </p:cNvPr>
          <p:cNvCxnSpPr>
            <a:cxnSpLocks/>
            <a:endCxn id="43" idx="0"/>
          </p:cNvCxnSpPr>
          <p:nvPr/>
        </p:nvCxnSpPr>
        <p:spPr bwMode="gray">
          <a:xfrm>
            <a:off x="9001490" y="3599762"/>
            <a:ext cx="0"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42" name="TextBox 41">
            <a:extLst>
              <a:ext uri="{FF2B5EF4-FFF2-40B4-BE49-F238E27FC236}">
                <a16:creationId xmlns:a16="http://schemas.microsoft.com/office/drawing/2014/main" id="{2EF99348-D708-4A5A-BE8E-0AD847521F68}"/>
              </a:ext>
            </a:extLst>
          </p:cNvPr>
          <p:cNvSpPr txBox="1"/>
          <p:nvPr/>
        </p:nvSpPr>
        <p:spPr bwMode="gray">
          <a:xfrm>
            <a:off x="8452110" y="5695534"/>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pic>
        <p:nvPicPr>
          <p:cNvPr id="43" name="图片 32" descr="AP.png">
            <a:extLst>
              <a:ext uri="{FF2B5EF4-FFF2-40B4-BE49-F238E27FC236}">
                <a16:creationId xmlns:a16="http://schemas.microsoft.com/office/drawing/2014/main" id="{115DAA13-1F21-4D77-8606-44D46E35E141}"/>
              </a:ext>
            </a:extLst>
          </p:cNvPr>
          <p:cNvPicPr>
            <a:picLocks noChangeAspect="1"/>
          </p:cNvPicPr>
          <p:nvPr/>
        </p:nvPicPr>
        <p:blipFill>
          <a:blip r:embed="rId7" cstate="print"/>
          <a:stretch>
            <a:fillRect/>
          </a:stretch>
        </p:blipFill>
        <p:spPr bwMode="gray">
          <a:xfrm>
            <a:off x="8731490" y="4002510"/>
            <a:ext cx="540000" cy="441818"/>
          </a:xfrm>
          <a:prstGeom prst="rect">
            <a:avLst/>
          </a:prstGeom>
        </p:spPr>
      </p:pic>
      <p:pic>
        <p:nvPicPr>
          <p:cNvPr id="44" name="图片 12" descr="数据中心-蓝.png">
            <a:extLst>
              <a:ext uri="{FF2B5EF4-FFF2-40B4-BE49-F238E27FC236}">
                <a16:creationId xmlns:a16="http://schemas.microsoft.com/office/drawing/2014/main" id="{0D276EC8-3669-4979-834A-9550F5C67829}"/>
              </a:ext>
            </a:extLst>
          </p:cNvPr>
          <p:cNvPicPr>
            <a:picLocks noChangeAspect="1"/>
          </p:cNvPicPr>
          <p:nvPr/>
        </p:nvPicPr>
        <p:blipFill>
          <a:blip r:embed="rId8" cstate="print"/>
          <a:stretch>
            <a:fillRect/>
          </a:stretch>
        </p:blipFill>
        <p:spPr bwMode="gray">
          <a:xfrm rot="10800000" flipH="1">
            <a:off x="8743852" y="4567814"/>
            <a:ext cx="527638" cy="441818"/>
          </a:xfrm>
          <a:prstGeom prst="rect">
            <a:avLst/>
          </a:prstGeom>
        </p:spPr>
      </p:pic>
      <p:sp>
        <p:nvSpPr>
          <p:cNvPr id="32" name="Multiply 39"/>
          <p:cNvSpPr/>
          <p:nvPr/>
        </p:nvSpPr>
        <p:spPr bwMode="gray">
          <a:xfrm>
            <a:off x="7604859" y="4672558"/>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1882924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Introduction to Local Security Features</a:t>
            </a:r>
          </a:p>
        </p:txBody>
      </p:sp>
      <p:sp>
        <p:nvSpPr>
          <p:cNvPr id="3" name="Text Placeholder 2"/>
          <p:cNvSpPr>
            <a:spLocks noGrp="1"/>
          </p:cNvSpPr>
          <p:nvPr>
            <p:ph type="body" sz="quarter" idx="10"/>
          </p:nvPr>
        </p:nvSpPr>
        <p:spPr bwMode="gray">
          <a:xfrm>
            <a:off x="455612" y="1052514"/>
            <a:ext cx="5607727" cy="4875042"/>
          </a:xfrm>
        </p:spPr>
        <p:txBody>
          <a:bodyPr/>
          <a:lstStyle/>
          <a:p>
            <a:pPr algn="l"/>
            <a:r>
              <a:rPr lang="en-US" sz="1600" dirty="0">
                <a:latin typeface="Huawei Sans" panose="020C0503030203020204" pitchFamily="34" charset="0"/>
              </a:rPr>
              <a:t>Device CPUs need to process a large number of packets including valid packets and malicious attack packets on a network. </a:t>
            </a:r>
            <a:endParaRPr lang="en-US" altLang="zh-CN" sz="1600" dirty="0">
              <a:latin typeface="Huawei Sans" panose="020C0503030203020204" pitchFamily="34" charset="0"/>
            </a:endParaRPr>
          </a:p>
          <a:p>
            <a:pPr algn="l"/>
            <a:r>
              <a:rPr lang="en-US" sz="1600" dirty="0">
                <a:latin typeface="Huawei Sans" panose="020C0503030203020204" pitchFamily="34" charset="0"/>
              </a:rPr>
              <a:t>To ensure that the CPU can properly process and respond to normal services, the device provides the local attack </a:t>
            </a:r>
            <a:r>
              <a:rPr lang="en-US" sz="1600">
                <a:latin typeface="Huawei Sans" panose="020C0503030203020204" pitchFamily="34" charset="0"/>
              </a:rPr>
              <a:t>defense function</a:t>
            </a:r>
            <a:r>
              <a:rPr lang="en-US" sz="1600"/>
              <a:t>.</a:t>
            </a:r>
            <a:endParaRPr lang="en-US" altLang="zh-CN" sz="1600" dirty="0">
              <a:latin typeface="Huawei Sans" panose="020C0503030203020204" pitchFamily="34" charset="0"/>
            </a:endParaRPr>
          </a:p>
          <a:p>
            <a:pPr algn="l"/>
            <a:r>
              <a:rPr lang="en-US" sz="1600" dirty="0">
                <a:latin typeface="Huawei Sans" panose="020C0503030203020204" pitchFamily="34" charset="0"/>
              </a:rPr>
              <a:t>Common local security technologies are as follows:</a:t>
            </a:r>
            <a:endParaRPr lang="en-US" altLang="zh-CN" sz="1600" dirty="0">
              <a:latin typeface="Huawei Sans" panose="020C0503030203020204" pitchFamily="34" charset="0"/>
            </a:endParaRPr>
          </a:p>
          <a:p>
            <a:pPr marL="539750" lvl="1" indent="-231775"/>
            <a:r>
              <a:rPr lang="en-US" sz="1400" dirty="0">
                <a:latin typeface="Huawei Sans" panose="020C0503030203020204" pitchFamily="34" charset="0"/>
              </a:rPr>
              <a:t>CPU attack defense and attack source tracing</a:t>
            </a:r>
          </a:p>
        </p:txBody>
      </p:sp>
      <p:pic>
        <p:nvPicPr>
          <p:cNvPr id="52" name="Picture 12" descr="E:\2016.01\1.12 扁平化图标\蓝色\AR-蓝色最新-40.png"/>
          <p:cNvPicPr>
            <a:picLocks noChangeAspect="1" noChangeArrowheads="1"/>
          </p:cNvPicPr>
          <p:nvPr/>
        </p:nvPicPr>
        <p:blipFill>
          <a:blip r:embed="rId3" cstate="print"/>
          <a:srcRect/>
          <a:stretch>
            <a:fillRect/>
          </a:stretch>
        </p:blipFill>
        <p:spPr bwMode="gray">
          <a:xfrm>
            <a:off x="8760296" y="2276872"/>
            <a:ext cx="540000" cy="441818"/>
          </a:xfrm>
          <a:prstGeom prst="rect">
            <a:avLst/>
          </a:prstGeom>
          <a:noFill/>
        </p:spPr>
      </p:pic>
      <p:pic>
        <p:nvPicPr>
          <p:cNvPr id="53" name="图片 16" descr="通用交换机.png"/>
          <p:cNvPicPr>
            <a:picLocks noChangeAspect="1"/>
          </p:cNvPicPr>
          <p:nvPr/>
        </p:nvPicPr>
        <p:blipFill>
          <a:blip r:embed="rId4" cstate="print"/>
          <a:stretch>
            <a:fillRect/>
          </a:stretch>
        </p:blipFill>
        <p:spPr bwMode="gray">
          <a:xfrm>
            <a:off x="7420712" y="3994170"/>
            <a:ext cx="540000" cy="441817"/>
          </a:xfrm>
          <a:prstGeom prst="rect">
            <a:avLst/>
          </a:prstGeom>
        </p:spPr>
      </p:pic>
      <p:pic>
        <p:nvPicPr>
          <p:cNvPr id="54" name="图片 16" descr="通用交换机.png"/>
          <p:cNvPicPr>
            <a:picLocks noChangeAspect="1"/>
          </p:cNvPicPr>
          <p:nvPr/>
        </p:nvPicPr>
        <p:blipFill>
          <a:blip r:embed="rId4" cstate="print"/>
          <a:stretch>
            <a:fillRect/>
          </a:stretch>
        </p:blipFill>
        <p:spPr bwMode="gray">
          <a:xfrm>
            <a:off x="10099881" y="3994170"/>
            <a:ext cx="540000" cy="441817"/>
          </a:xfrm>
          <a:prstGeom prst="rect">
            <a:avLst/>
          </a:prstGeom>
        </p:spPr>
      </p:pic>
      <p:pic>
        <p:nvPicPr>
          <p:cNvPr id="56" name="图片 63" descr="笔记本电脑.png"/>
          <p:cNvPicPr>
            <a:picLocks noChangeAspect="1"/>
          </p:cNvPicPr>
          <p:nvPr/>
        </p:nvPicPr>
        <p:blipFill>
          <a:blip r:embed="rId5" cstate="print">
            <a:duotone>
              <a:prstClr val="black"/>
              <a:schemeClr val="accent2">
                <a:tint val="45000"/>
                <a:satMod val="400000"/>
              </a:schemeClr>
            </a:duotone>
          </a:blip>
          <a:stretch>
            <a:fillRect/>
          </a:stretch>
        </p:blipFill>
        <p:spPr bwMode="gray">
          <a:xfrm>
            <a:off x="7124591" y="5339801"/>
            <a:ext cx="539779" cy="338400"/>
          </a:xfrm>
          <a:prstGeom prst="rect">
            <a:avLst/>
          </a:prstGeom>
        </p:spPr>
      </p:pic>
      <p:pic>
        <p:nvPicPr>
          <p:cNvPr id="58" name="图片 63" descr="笔记本电脑.png"/>
          <p:cNvPicPr>
            <a:picLocks noChangeAspect="1"/>
          </p:cNvPicPr>
          <p:nvPr/>
        </p:nvPicPr>
        <p:blipFill>
          <a:blip r:embed="rId5" cstate="print"/>
          <a:stretch>
            <a:fillRect/>
          </a:stretch>
        </p:blipFill>
        <p:spPr bwMode="gray">
          <a:xfrm>
            <a:off x="10369880" y="5334315"/>
            <a:ext cx="539779" cy="338400"/>
          </a:xfrm>
          <a:prstGeom prst="rect">
            <a:avLst/>
          </a:prstGeom>
        </p:spPr>
      </p:pic>
      <p:sp>
        <p:nvSpPr>
          <p:cNvPr id="59" name="Freeform 159"/>
          <p:cNvSpPr/>
          <p:nvPr/>
        </p:nvSpPr>
        <p:spPr bwMode="gray">
          <a:xfrm flipH="1">
            <a:off x="8554692" y="3095012"/>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60" name="Straight Connector 59"/>
          <p:cNvCxnSpPr>
            <a:stCxn id="52" idx="2"/>
          </p:cNvCxnSpPr>
          <p:nvPr/>
        </p:nvCxnSpPr>
        <p:spPr bwMode="gray">
          <a:xfrm>
            <a:off x="9030296" y="2718690"/>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2" name="Straight Connector 61"/>
          <p:cNvCxnSpPr>
            <a:stCxn id="59" idx="15"/>
            <a:endCxn id="53" idx="0"/>
          </p:cNvCxnSpPr>
          <p:nvPr/>
        </p:nvCxnSpPr>
        <p:spPr bwMode="gray">
          <a:xfrm flipH="1">
            <a:off x="7690712" y="3592236"/>
            <a:ext cx="1011302"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3" name="Straight Connector 62"/>
          <p:cNvCxnSpPr>
            <a:stCxn id="54" idx="0"/>
            <a:endCxn id="59" idx="9"/>
          </p:cNvCxnSpPr>
          <p:nvPr/>
        </p:nvCxnSpPr>
        <p:spPr bwMode="gray">
          <a:xfrm flipH="1" flipV="1">
            <a:off x="9365590" y="3591422"/>
            <a:ext cx="1004291"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4" name="Straight Connector 63"/>
          <p:cNvCxnSpPr>
            <a:stCxn id="53" idx="2"/>
            <a:endCxn id="56" idx="0"/>
          </p:cNvCxnSpPr>
          <p:nvPr/>
        </p:nvCxnSpPr>
        <p:spPr bwMode="gray">
          <a:xfrm flipH="1">
            <a:off x="7394481" y="4435987"/>
            <a:ext cx="296231" cy="90381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6" name="Straight Connector 65"/>
          <p:cNvCxnSpPr>
            <a:stCxn id="54" idx="2"/>
            <a:endCxn id="58" idx="0"/>
          </p:cNvCxnSpPr>
          <p:nvPr/>
        </p:nvCxnSpPr>
        <p:spPr bwMode="gray">
          <a:xfrm>
            <a:off x="10369881" y="4435987"/>
            <a:ext cx="269889" cy="898328"/>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67" name="TextBox 66"/>
          <p:cNvSpPr txBox="1"/>
          <p:nvPr/>
        </p:nvSpPr>
        <p:spPr bwMode="gray">
          <a:xfrm>
            <a:off x="9300296" y="2365749"/>
            <a:ext cx="58127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100" dirty="0">
                <a:latin typeface="Huawei Sans" panose="020C0503030203020204" pitchFamily="34" charset="0"/>
              </a:rPr>
              <a:t>Egress</a:t>
            </a:r>
          </a:p>
        </p:txBody>
      </p:sp>
      <p:sp>
        <p:nvSpPr>
          <p:cNvPr id="71" name="TextBox 70"/>
          <p:cNvSpPr txBox="1"/>
          <p:nvPr/>
        </p:nvSpPr>
        <p:spPr bwMode="gray">
          <a:xfrm>
            <a:off x="10639769" y="4086109"/>
            <a:ext cx="1038132"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100" dirty="0">
                <a:latin typeface="Huawei Sans" panose="020C0503030203020204" pitchFamily="34" charset="0"/>
              </a:rPr>
              <a:t>Access switch</a:t>
            </a:r>
          </a:p>
        </p:txBody>
      </p:sp>
      <p:sp>
        <p:nvSpPr>
          <p:cNvPr id="72" name="TextBox 71"/>
          <p:cNvSpPr txBox="1"/>
          <p:nvPr/>
        </p:nvSpPr>
        <p:spPr bwMode="gray">
          <a:xfrm>
            <a:off x="7051728" y="5680409"/>
            <a:ext cx="717531"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100" dirty="0">
                <a:latin typeface="Huawei Sans" panose="020C0503030203020204" pitchFamily="34" charset="0"/>
              </a:rPr>
              <a:t>Attacker</a:t>
            </a:r>
          </a:p>
        </p:txBody>
      </p:sp>
      <p:sp>
        <p:nvSpPr>
          <p:cNvPr id="74" name="TextBox 73"/>
          <p:cNvSpPr txBox="1"/>
          <p:nvPr/>
        </p:nvSpPr>
        <p:spPr bwMode="gray">
          <a:xfrm>
            <a:off x="10059133" y="5695530"/>
            <a:ext cx="1188814"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pic>
        <p:nvPicPr>
          <p:cNvPr id="76" name="图片 50" descr="internet-蓝.png"/>
          <p:cNvPicPr>
            <a:picLocks noChangeAspect="1"/>
          </p:cNvPicPr>
          <p:nvPr/>
        </p:nvPicPr>
        <p:blipFill>
          <a:blip r:embed="rId6" cstate="print"/>
          <a:stretch>
            <a:fillRect/>
          </a:stretch>
        </p:blipFill>
        <p:spPr bwMode="gray">
          <a:xfrm>
            <a:off x="8531913" y="1307418"/>
            <a:ext cx="996544" cy="505822"/>
          </a:xfrm>
          <a:prstGeom prst="rect">
            <a:avLst/>
          </a:prstGeom>
        </p:spPr>
      </p:pic>
      <p:cxnSp>
        <p:nvCxnSpPr>
          <p:cNvPr id="77" name="Straight Connector 76"/>
          <p:cNvCxnSpPr>
            <a:stCxn id="76" idx="2"/>
            <a:endCxn id="52" idx="0"/>
          </p:cNvCxnSpPr>
          <p:nvPr/>
        </p:nvCxnSpPr>
        <p:spPr bwMode="gray">
          <a:xfrm>
            <a:off x="9030185" y="1813240"/>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1" name="Oval 41"/>
          <p:cNvSpPr>
            <a:spLocks noChangeAspect="1"/>
          </p:cNvSpPr>
          <p:nvPr/>
        </p:nvSpPr>
        <p:spPr bwMode="gray">
          <a:xfrm>
            <a:off x="7611081" y="413226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4" name="Rectangular Callout 33"/>
          <p:cNvSpPr/>
          <p:nvPr/>
        </p:nvSpPr>
        <p:spPr bwMode="gray">
          <a:xfrm>
            <a:off x="6096000" y="3985588"/>
            <a:ext cx="1261596" cy="475661"/>
          </a:xfrm>
          <a:prstGeom prst="wedgeRectCallout">
            <a:avLst>
              <a:gd name="adj1" fmla="val 65314"/>
              <a:gd name="adj2" fmla="val -216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Deploy local security features</a:t>
            </a:r>
          </a:p>
        </p:txBody>
      </p:sp>
      <p:cxnSp>
        <p:nvCxnSpPr>
          <p:cNvPr id="6" name="Straight Arrow Connector 5"/>
          <p:cNvCxnSpPr>
            <a:cxnSpLocks/>
          </p:cNvCxnSpPr>
          <p:nvPr/>
        </p:nvCxnSpPr>
        <p:spPr bwMode="gray">
          <a:xfrm flipV="1">
            <a:off x="7538435" y="4321040"/>
            <a:ext cx="231907" cy="97663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38" name="图片 63" descr="笔记本电脑.png">
            <a:extLst>
              <a:ext uri="{FF2B5EF4-FFF2-40B4-BE49-F238E27FC236}">
                <a16:creationId xmlns:a16="http://schemas.microsoft.com/office/drawing/2014/main" id="{3038753E-11BD-4816-A8D0-31F7A011F892}"/>
              </a:ext>
            </a:extLst>
          </p:cNvPr>
          <p:cNvPicPr>
            <a:picLocks noChangeAspect="1"/>
          </p:cNvPicPr>
          <p:nvPr/>
        </p:nvPicPr>
        <p:blipFill>
          <a:blip r:embed="rId5" cstate="print"/>
          <a:stretch>
            <a:fillRect/>
          </a:stretch>
        </p:blipFill>
        <p:spPr bwMode="gray">
          <a:xfrm>
            <a:off x="8744010" y="5342655"/>
            <a:ext cx="539779" cy="338400"/>
          </a:xfrm>
          <a:prstGeom prst="rect">
            <a:avLst/>
          </a:prstGeom>
        </p:spPr>
      </p:pic>
      <p:cxnSp>
        <p:nvCxnSpPr>
          <p:cNvPr id="39" name="Straight Connector 38">
            <a:extLst>
              <a:ext uri="{FF2B5EF4-FFF2-40B4-BE49-F238E27FC236}">
                <a16:creationId xmlns:a16="http://schemas.microsoft.com/office/drawing/2014/main" id="{627F6ED2-ACA4-4C64-A791-C775A151C240}"/>
              </a:ext>
            </a:extLst>
          </p:cNvPr>
          <p:cNvCxnSpPr>
            <a:cxnSpLocks/>
            <a:endCxn id="43" idx="0"/>
          </p:cNvCxnSpPr>
          <p:nvPr/>
        </p:nvCxnSpPr>
        <p:spPr bwMode="gray">
          <a:xfrm>
            <a:off x="9001490" y="3599762"/>
            <a:ext cx="0"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42" name="TextBox 41">
            <a:extLst>
              <a:ext uri="{FF2B5EF4-FFF2-40B4-BE49-F238E27FC236}">
                <a16:creationId xmlns:a16="http://schemas.microsoft.com/office/drawing/2014/main" id="{2EF99348-D708-4A5A-BE8E-0AD847521F68}"/>
              </a:ext>
            </a:extLst>
          </p:cNvPr>
          <p:cNvSpPr txBox="1"/>
          <p:nvPr/>
        </p:nvSpPr>
        <p:spPr bwMode="gray">
          <a:xfrm>
            <a:off x="8435582" y="5695534"/>
            <a:ext cx="1188814"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pic>
        <p:nvPicPr>
          <p:cNvPr id="43" name="图片 32" descr="AP.png">
            <a:extLst>
              <a:ext uri="{FF2B5EF4-FFF2-40B4-BE49-F238E27FC236}">
                <a16:creationId xmlns:a16="http://schemas.microsoft.com/office/drawing/2014/main" id="{115DAA13-1F21-4D77-8606-44D46E35E141}"/>
              </a:ext>
            </a:extLst>
          </p:cNvPr>
          <p:cNvPicPr>
            <a:picLocks noChangeAspect="1"/>
          </p:cNvPicPr>
          <p:nvPr/>
        </p:nvPicPr>
        <p:blipFill>
          <a:blip r:embed="rId7" cstate="print"/>
          <a:stretch>
            <a:fillRect/>
          </a:stretch>
        </p:blipFill>
        <p:spPr bwMode="gray">
          <a:xfrm>
            <a:off x="8731490" y="4002510"/>
            <a:ext cx="540000" cy="441818"/>
          </a:xfrm>
          <a:prstGeom prst="rect">
            <a:avLst/>
          </a:prstGeom>
        </p:spPr>
      </p:pic>
      <p:pic>
        <p:nvPicPr>
          <p:cNvPr id="44" name="图片 12" descr="数据中心-蓝.png">
            <a:extLst>
              <a:ext uri="{FF2B5EF4-FFF2-40B4-BE49-F238E27FC236}">
                <a16:creationId xmlns:a16="http://schemas.microsoft.com/office/drawing/2014/main" id="{0D276EC8-3669-4979-834A-9550F5C67829}"/>
              </a:ext>
            </a:extLst>
          </p:cNvPr>
          <p:cNvPicPr>
            <a:picLocks noChangeAspect="1"/>
          </p:cNvPicPr>
          <p:nvPr/>
        </p:nvPicPr>
        <p:blipFill>
          <a:blip r:embed="rId8" cstate="print"/>
          <a:stretch>
            <a:fillRect/>
          </a:stretch>
        </p:blipFill>
        <p:spPr bwMode="gray">
          <a:xfrm rot="10800000" flipH="1">
            <a:off x="8743852" y="4567814"/>
            <a:ext cx="527638" cy="441818"/>
          </a:xfrm>
          <a:prstGeom prst="rect">
            <a:avLst/>
          </a:prstGeom>
        </p:spPr>
      </p:pic>
      <p:sp>
        <p:nvSpPr>
          <p:cNvPr id="30" name="Multiply 39"/>
          <p:cNvSpPr/>
          <p:nvPr/>
        </p:nvSpPr>
        <p:spPr bwMode="gray">
          <a:xfrm>
            <a:off x="7551361" y="4613461"/>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3289381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55613" y="447468"/>
            <a:ext cx="8245255" cy="1001920"/>
          </a:xfrm>
        </p:spPr>
        <p:txBody>
          <a:bodyPr>
            <a:normAutofit/>
          </a:bodyPr>
          <a:lstStyle/>
          <a:p>
            <a:pPr fontAlgn="ctr"/>
            <a:r>
              <a:rPr lang="en-US" dirty="0">
                <a:latin typeface="Huawei Sans" panose="020C0503030203020204" pitchFamily="34" charset="0"/>
              </a:rPr>
              <a:t>Introduction to Firewall and In-Depth Security Defense Features</a:t>
            </a:r>
          </a:p>
        </p:txBody>
      </p:sp>
      <p:sp>
        <p:nvSpPr>
          <p:cNvPr id="3" name="Text Placeholder 2"/>
          <p:cNvSpPr>
            <a:spLocks noGrp="1"/>
          </p:cNvSpPr>
          <p:nvPr>
            <p:ph type="body" sz="quarter" idx="10"/>
          </p:nvPr>
        </p:nvSpPr>
        <p:spPr bwMode="gray">
          <a:xfrm>
            <a:off x="455613" y="1484312"/>
            <a:ext cx="6409212" cy="4443243"/>
          </a:xfrm>
        </p:spPr>
        <p:txBody>
          <a:bodyPr/>
          <a:lstStyle/>
          <a:p>
            <a:pPr algn="l"/>
            <a:r>
              <a:rPr lang="en-US" sz="1600" dirty="0">
                <a:latin typeface="Huawei Sans" panose="020C0503030203020204" pitchFamily="34" charset="0"/>
              </a:rPr>
              <a:t>Access security features are used to protect the internal network and focus more on validity of access devices or users.</a:t>
            </a:r>
            <a:endParaRPr lang="en-US" altLang="zh-CN" sz="1600" dirty="0">
              <a:latin typeface="Huawei Sans" panose="020C0503030203020204" pitchFamily="34" charset="0"/>
            </a:endParaRPr>
          </a:p>
          <a:p>
            <a:pPr algn="l"/>
            <a:r>
              <a:rPr lang="en-US" sz="1600" dirty="0">
                <a:latin typeface="Huawei Sans" panose="020C0503030203020204" pitchFamily="34" charset="0"/>
              </a:rPr>
              <a:t>Firewall and in-depth security defense features focus more on validity of traffic between the intranet and extranet and validity of services carried over the traffic.</a:t>
            </a:r>
            <a:endParaRPr lang="en-US" altLang="zh-CN" sz="1600" dirty="0">
              <a:latin typeface="Huawei Sans" panose="020C0503030203020204" pitchFamily="34" charset="0"/>
            </a:endParaRPr>
          </a:p>
          <a:p>
            <a:pPr algn="l"/>
            <a:r>
              <a:rPr lang="en-US" sz="1600" dirty="0">
                <a:latin typeface="Huawei Sans" panose="020C0503030203020204" pitchFamily="34" charset="0"/>
              </a:rPr>
              <a:t>Common firewall and in-depth security defense technologies are as follows:</a:t>
            </a:r>
            <a:endParaRPr lang="en-US" altLang="zh-CN" sz="1600" dirty="0">
              <a:latin typeface="Huawei Sans" panose="020C0503030203020204" pitchFamily="34" charset="0"/>
            </a:endParaRPr>
          </a:p>
          <a:p>
            <a:pPr marL="539750" lvl="1" indent="-231775"/>
            <a:r>
              <a:rPr lang="en-US" sz="1400" dirty="0">
                <a:latin typeface="Huawei Sans" panose="020C0503030203020204" pitchFamily="34" charset="0"/>
              </a:rPr>
              <a:t>Firewall and connection control technology</a:t>
            </a:r>
            <a:endParaRPr lang="en-US" altLang="zh-CN" sz="1400" dirty="0">
              <a:latin typeface="Huawei Sans" panose="020C0503030203020204" pitchFamily="34" charset="0"/>
            </a:endParaRPr>
          </a:p>
          <a:p>
            <a:pPr marL="539750" lvl="1" indent="-231775"/>
            <a:r>
              <a:rPr lang="en-US" sz="1400" dirty="0">
                <a:latin typeface="Huawei Sans" panose="020C0503030203020204" pitchFamily="34" charset="0"/>
              </a:rPr>
              <a:t>IPS</a:t>
            </a:r>
            <a:endParaRPr lang="en-US" altLang="zh-CN" sz="1400" dirty="0">
              <a:latin typeface="Huawei Sans" panose="020C0503030203020204" pitchFamily="34" charset="0"/>
            </a:endParaRPr>
          </a:p>
          <a:p>
            <a:pPr marL="539750" lvl="1" indent="-231775"/>
            <a:r>
              <a:rPr lang="en-US" sz="1400" dirty="0">
                <a:latin typeface="Huawei Sans" panose="020C0503030203020204" pitchFamily="34" charset="0"/>
              </a:rPr>
              <a:t>URL filtering</a:t>
            </a:r>
            <a:endParaRPr lang="en-US" altLang="zh-CN" sz="1400" dirty="0">
              <a:latin typeface="Huawei Sans" panose="020C0503030203020204" pitchFamily="34" charset="0"/>
            </a:endParaRPr>
          </a:p>
          <a:p>
            <a:pPr marL="539750" lvl="1" indent="-231775"/>
            <a:r>
              <a:rPr lang="en-US" sz="1400" dirty="0">
                <a:latin typeface="Huawei Sans" panose="020C0503030203020204" pitchFamily="34" charset="0"/>
              </a:rPr>
              <a:t>Attack defense</a:t>
            </a:r>
          </a:p>
        </p:txBody>
      </p:sp>
      <p:pic>
        <p:nvPicPr>
          <p:cNvPr id="5" name="Picture 12" descr="E:\2016.01\1.12 扁平化图标\蓝色\AR-蓝色最新-40.png"/>
          <p:cNvPicPr>
            <a:picLocks noChangeAspect="1" noChangeArrowheads="1"/>
          </p:cNvPicPr>
          <p:nvPr/>
        </p:nvPicPr>
        <p:blipFill>
          <a:blip r:embed="rId3" cstate="print"/>
          <a:srcRect/>
          <a:stretch>
            <a:fillRect/>
          </a:stretch>
        </p:blipFill>
        <p:spPr bwMode="gray">
          <a:xfrm>
            <a:off x="8700647" y="2382230"/>
            <a:ext cx="540000" cy="441818"/>
          </a:xfrm>
          <a:prstGeom prst="rect">
            <a:avLst/>
          </a:prstGeom>
          <a:noFill/>
        </p:spPr>
      </p:pic>
      <p:pic>
        <p:nvPicPr>
          <p:cNvPr id="6" name="图片 16" descr="通用交换机.png"/>
          <p:cNvPicPr>
            <a:picLocks noChangeAspect="1"/>
          </p:cNvPicPr>
          <p:nvPr/>
        </p:nvPicPr>
        <p:blipFill>
          <a:blip r:embed="rId4" cstate="print"/>
          <a:stretch>
            <a:fillRect/>
          </a:stretch>
        </p:blipFill>
        <p:spPr bwMode="gray">
          <a:xfrm>
            <a:off x="7361063" y="4099528"/>
            <a:ext cx="540000" cy="441817"/>
          </a:xfrm>
          <a:prstGeom prst="rect">
            <a:avLst/>
          </a:prstGeom>
        </p:spPr>
      </p:pic>
      <p:pic>
        <p:nvPicPr>
          <p:cNvPr id="7" name="图片 16" descr="通用交换机.png"/>
          <p:cNvPicPr>
            <a:picLocks noChangeAspect="1"/>
          </p:cNvPicPr>
          <p:nvPr/>
        </p:nvPicPr>
        <p:blipFill>
          <a:blip r:embed="rId4" cstate="print"/>
          <a:stretch>
            <a:fillRect/>
          </a:stretch>
        </p:blipFill>
        <p:spPr bwMode="gray">
          <a:xfrm>
            <a:off x="10040232" y="4099528"/>
            <a:ext cx="540000" cy="441817"/>
          </a:xfrm>
          <a:prstGeom prst="rect">
            <a:avLst/>
          </a:prstGeom>
        </p:spPr>
      </p:pic>
      <p:pic>
        <p:nvPicPr>
          <p:cNvPr id="9" name="图片 63" descr="笔记本电脑.png"/>
          <p:cNvPicPr>
            <a:picLocks noChangeAspect="1"/>
          </p:cNvPicPr>
          <p:nvPr/>
        </p:nvPicPr>
        <p:blipFill>
          <a:blip r:embed="rId5" cstate="print"/>
          <a:stretch>
            <a:fillRect/>
          </a:stretch>
        </p:blipFill>
        <p:spPr bwMode="gray">
          <a:xfrm>
            <a:off x="7064942" y="5445159"/>
            <a:ext cx="539779" cy="338400"/>
          </a:xfrm>
          <a:prstGeom prst="rect">
            <a:avLst/>
          </a:prstGeom>
        </p:spPr>
      </p:pic>
      <p:pic>
        <p:nvPicPr>
          <p:cNvPr id="10" name="图片 63" descr="笔记本电脑.png"/>
          <p:cNvPicPr>
            <a:picLocks noChangeAspect="1"/>
          </p:cNvPicPr>
          <p:nvPr/>
        </p:nvPicPr>
        <p:blipFill>
          <a:blip r:embed="rId5" cstate="print"/>
          <a:stretch>
            <a:fillRect/>
          </a:stretch>
        </p:blipFill>
        <p:spPr bwMode="gray">
          <a:xfrm>
            <a:off x="8700868" y="5439673"/>
            <a:ext cx="539779" cy="338400"/>
          </a:xfrm>
          <a:prstGeom prst="rect">
            <a:avLst/>
          </a:prstGeom>
        </p:spPr>
      </p:pic>
      <p:pic>
        <p:nvPicPr>
          <p:cNvPr id="11" name="图片 63" descr="笔记本电脑.png"/>
          <p:cNvPicPr>
            <a:picLocks noChangeAspect="1"/>
          </p:cNvPicPr>
          <p:nvPr/>
        </p:nvPicPr>
        <p:blipFill>
          <a:blip r:embed="rId5" cstate="print"/>
          <a:stretch>
            <a:fillRect/>
          </a:stretch>
        </p:blipFill>
        <p:spPr bwMode="gray">
          <a:xfrm>
            <a:off x="10310231" y="5439673"/>
            <a:ext cx="539779" cy="338400"/>
          </a:xfrm>
          <a:prstGeom prst="rect">
            <a:avLst/>
          </a:prstGeom>
        </p:spPr>
      </p:pic>
      <p:sp>
        <p:nvSpPr>
          <p:cNvPr id="12" name="Freeform 159"/>
          <p:cNvSpPr/>
          <p:nvPr/>
        </p:nvSpPr>
        <p:spPr bwMode="gray">
          <a:xfrm flipH="1">
            <a:off x="8495043" y="3200370"/>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13" name="Straight Connector 12"/>
          <p:cNvCxnSpPr>
            <a:stCxn id="5" idx="2"/>
          </p:cNvCxnSpPr>
          <p:nvPr/>
        </p:nvCxnSpPr>
        <p:spPr bwMode="gray">
          <a:xfrm>
            <a:off x="8970647" y="2824048"/>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4" name="Straight Connector 13"/>
          <p:cNvCxnSpPr>
            <a:cxnSpLocks/>
            <a:endCxn id="32" idx="0"/>
          </p:cNvCxnSpPr>
          <p:nvPr/>
        </p:nvCxnSpPr>
        <p:spPr bwMode="gray">
          <a:xfrm>
            <a:off x="8958348" y="3696780"/>
            <a:ext cx="0"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12" idx="15"/>
            <a:endCxn id="6" idx="0"/>
          </p:cNvCxnSpPr>
          <p:nvPr/>
        </p:nvCxnSpPr>
        <p:spPr bwMode="gray">
          <a:xfrm flipH="1">
            <a:off x="7631063" y="3697594"/>
            <a:ext cx="1011302"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6" name="Straight Connector 15"/>
          <p:cNvCxnSpPr>
            <a:stCxn id="7" idx="0"/>
            <a:endCxn id="12" idx="9"/>
          </p:cNvCxnSpPr>
          <p:nvPr/>
        </p:nvCxnSpPr>
        <p:spPr bwMode="gray">
          <a:xfrm flipH="1" flipV="1">
            <a:off x="9305941" y="3696780"/>
            <a:ext cx="1004291"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7" name="Straight Connector 16"/>
          <p:cNvCxnSpPr>
            <a:stCxn id="6" idx="2"/>
            <a:endCxn id="9" idx="0"/>
          </p:cNvCxnSpPr>
          <p:nvPr/>
        </p:nvCxnSpPr>
        <p:spPr bwMode="gray">
          <a:xfrm flipH="1">
            <a:off x="7334832" y="4541345"/>
            <a:ext cx="296231" cy="90381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9" name="Straight Connector 18"/>
          <p:cNvCxnSpPr>
            <a:stCxn id="7" idx="2"/>
            <a:endCxn id="11" idx="0"/>
          </p:cNvCxnSpPr>
          <p:nvPr/>
        </p:nvCxnSpPr>
        <p:spPr bwMode="gray">
          <a:xfrm>
            <a:off x="10310232" y="4541345"/>
            <a:ext cx="269889" cy="898328"/>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0" name="TextBox 19"/>
          <p:cNvSpPr txBox="1"/>
          <p:nvPr/>
        </p:nvSpPr>
        <p:spPr bwMode="gray">
          <a:xfrm>
            <a:off x="9325606" y="2471107"/>
            <a:ext cx="1972682"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Egress (built-in firewall/IPS)</a:t>
            </a:r>
          </a:p>
        </p:txBody>
      </p:sp>
      <p:sp>
        <p:nvSpPr>
          <p:cNvPr id="24" name="TextBox 23"/>
          <p:cNvSpPr txBox="1"/>
          <p:nvPr/>
        </p:nvSpPr>
        <p:spPr bwMode="gray">
          <a:xfrm>
            <a:off x="10621798" y="4191467"/>
            <a:ext cx="1038131"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Access switch</a:t>
            </a:r>
          </a:p>
        </p:txBody>
      </p:sp>
      <p:sp>
        <p:nvSpPr>
          <p:cNvPr id="25" name="TextBox 24"/>
          <p:cNvSpPr txBox="1"/>
          <p:nvPr/>
        </p:nvSpPr>
        <p:spPr bwMode="gray">
          <a:xfrm>
            <a:off x="6725800" y="5789160"/>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sp>
        <p:nvSpPr>
          <p:cNvPr id="26" name="TextBox 25"/>
          <p:cNvSpPr txBox="1"/>
          <p:nvPr/>
        </p:nvSpPr>
        <p:spPr bwMode="gray">
          <a:xfrm>
            <a:off x="8410851" y="5789160"/>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sp>
        <p:nvSpPr>
          <p:cNvPr id="27" name="TextBox 26"/>
          <p:cNvSpPr txBox="1"/>
          <p:nvPr/>
        </p:nvSpPr>
        <p:spPr bwMode="gray">
          <a:xfrm>
            <a:off x="9971089" y="5789160"/>
            <a:ext cx="118881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Authorized user</a:t>
            </a:r>
          </a:p>
        </p:txBody>
      </p:sp>
      <p:pic>
        <p:nvPicPr>
          <p:cNvPr id="29" name="图片 50" descr="internet-蓝.png"/>
          <p:cNvPicPr>
            <a:picLocks noChangeAspect="1"/>
          </p:cNvPicPr>
          <p:nvPr/>
        </p:nvPicPr>
        <p:blipFill>
          <a:blip r:embed="rId6" cstate="print"/>
          <a:stretch>
            <a:fillRect/>
          </a:stretch>
        </p:blipFill>
        <p:spPr bwMode="gray">
          <a:xfrm>
            <a:off x="8472264" y="1412776"/>
            <a:ext cx="996544" cy="505822"/>
          </a:xfrm>
          <a:prstGeom prst="rect">
            <a:avLst/>
          </a:prstGeom>
        </p:spPr>
      </p:pic>
      <p:cxnSp>
        <p:nvCxnSpPr>
          <p:cNvPr id="30" name="Straight Connector 29"/>
          <p:cNvCxnSpPr>
            <a:stCxn id="29" idx="2"/>
            <a:endCxn id="5" idx="0"/>
          </p:cNvCxnSpPr>
          <p:nvPr/>
        </p:nvCxnSpPr>
        <p:spPr bwMode="gray">
          <a:xfrm>
            <a:off x="8970536" y="1918598"/>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5" name="图片 243"/>
          <p:cNvPicPr>
            <a:picLocks/>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510762" y="2625694"/>
            <a:ext cx="361703" cy="296596"/>
          </a:xfrm>
          <a:prstGeom prst="rect">
            <a:avLst/>
          </a:prstGeom>
          <a:ln w="19050">
            <a:noFill/>
          </a:ln>
        </p:spPr>
      </p:pic>
      <p:sp>
        <p:nvSpPr>
          <p:cNvPr id="41" name="Rectangular Callout 40"/>
          <p:cNvSpPr/>
          <p:nvPr/>
        </p:nvSpPr>
        <p:spPr bwMode="gray">
          <a:xfrm>
            <a:off x="7064943" y="2327760"/>
            <a:ext cx="1279794" cy="594530"/>
          </a:xfrm>
          <a:prstGeom prst="wedgeRectCallout">
            <a:avLst>
              <a:gd name="adj1" fmla="val 64721"/>
              <a:gd name="adj2" fmla="val -46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Deploy network and service security features</a:t>
            </a:r>
          </a:p>
        </p:txBody>
      </p:sp>
      <p:pic>
        <p:nvPicPr>
          <p:cNvPr id="42" name="图片 51"/>
          <p:cNvPicPr>
            <a:picLocks noChangeAspect="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507694" y="2265356"/>
            <a:ext cx="362506" cy="296596"/>
          </a:xfrm>
          <a:prstGeom prst="rect">
            <a:avLst/>
          </a:prstGeom>
        </p:spPr>
      </p:pic>
      <p:sp>
        <p:nvSpPr>
          <p:cNvPr id="43" name="Freeform 42"/>
          <p:cNvSpPr/>
          <p:nvPr/>
        </p:nvSpPr>
        <p:spPr bwMode="gray">
          <a:xfrm>
            <a:off x="9128883" y="1493017"/>
            <a:ext cx="1621801" cy="3785421"/>
          </a:xfrm>
          <a:custGeom>
            <a:avLst/>
            <a:gdLst>
              <a:gd name="connsiteX0" fmla="*/ 1619728 w 1621801"/>
              <a:gd name="connsiteY0" fmla="*/ 3124200 h 3124200"/>
              <a:gd name="connsiteX1" fmla="*/ 1400653 w 1621801"/>
              <a:gd name="connsiteY1" fmla="*/ 2209800 h 3124200"/>
              <a:gd name="connsiteX2" fmla="*/ 229078 w 1621801"/>
              <a:gd name="connsiteY2" fmla="*/ 1571625 h 3124200"/>
              <a:gd name="connsiteX3" fmla="*/ 478 w 1621801"/>
              <a:gd name="connsiteY3" fmla="*/ 0 h 3124200"/>
            </a:gdLst>
            <a:ahLst/>
            <a:cxnLst>
              <a:cxn ang="0">
                <a:pos x="connsiteX0" y="connsiteY0"/>
              </a:cxn>
              <a:cxn ang="0">
                <a:pos x="connsiteX1" y="connsiteY1"/>
              </a:cxn>
              <a:cxn ang="0">
                <a:pos x="connsiteX2" y="connsiteY2"/>
              </a:cxn>
              <a:cxn ang="0">
                <a:pos x="connsiteX3" y="connsiteY3"/>
              </a:cxn>
            </a:cxnLst>
            <a:rect l="l" t="t" r="r" b="b"/>
            <a:pathLst>
              <a:path w="1621801" h="3124200">
                <a:moveTo>
                  <a:pt x="1619728" y="3124200"/>
                </a:moveTo>
                <a:cubicBezTo>
                  <a:pt x="1626078" y="2796381"/>
                  <a:pt x="1632428" y="2468562"/>
                  <a:pt x="1400653" y="2209800"/>
                </a:cubicBezTo>
                <a:cubicBezTo>
                  <a:pt x="1168878" y="1951037"/>
                  <a:pt x="462440" y="1939925"/>
                  <a:pt x="229078" y="1571625"/>
                </a:cubicBezTo>
                <a:cubicBezTo>
                  <a:pt x="-4284" y="1203325"/>
                  <a:pt x="-1903" y="601662"/>
                  <a:pt x="478" y="0"/>
                </a:cubicBezTo>
              </a:path>
            </a:pathLst>
          </a:custGeom>
          <a:noFill/>
          <a:ln w="19050">
            <a:solidFill>
              <a:srgbClr val="00B0F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47" name="Straight Arrow Connector 46"/>
          <p:cNvCxnSpPr/>
          <p:nvPr/>
        </p:nvCxnSpPr>
        <p:spPr bwMode="gray">
          <a:xfrm>
            <a:off x="8897728" y="1477629"/>
            <a:ext cx="0" cy="881937"/>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8" name="Multiply 47"/>
          <p:cNvSpPr/>
          <p:nvPr/>
        </p:nvSpPr>
        <p:spPr bwMode="gray">
          <a:xfrm>
            <a:off x="8767854" y="1964540"/>
            <a:ext cx="252028" cy="252000"/>
          </a:xfrm>
          <a:prstGeom prst="mathMultiply">
            <a:avLst/>
          </a:prstGeom>
          <a:solidFill>
            <a:srgbClr val="EC7061"/>
          </a:solidFill>
        </p:spPr>
        <p:txBody>
          <a:bodyPr wrap="square" rtlCol="0" anchor="ctr">
            <a:noAutofit/>
          </a:bodyPr>
          <a:lstStyle/>
          <a:p>
            <a:pPr marL="342900" indent="-342900" algn="ctr" fontAlgn="ctr">
              <a:buFont typeface="+mj-lt"/>
              <a:buAutoNum type="arabicPeriod"/>
            </a:pPr>
            <a:endParaRPr lang="en-US" altLang="zh-CN" sz="1600" dirty="0">
              <a:latin typeface="Huawei Sans" panose="020C0503030203020204" pitchFamily="34" charset="0"/>
              <a:ea typeface="+mn-ea"/>
              <a:cs typeface="Courier New" panose="02070309020205020404" pitchFamily="49" charset="0"/>
            </a:endParaRPr>
          </a:p>
        </p:txBody>
      </p:sp>
      <p:pic>
        <p:nvPicPr>
          <p:cNvPr id="32" name="图片 32" descr="AP.png">
            <a:extLst>
              <a:ext uri="{FF2B5EF4-FFF2-40B4-BE49-F238E27FC236}">
                <a16:creationId xmlns:a16="http://schemas.microsoft.com/office/drawing/2014/main" id="{D046EC85-E3CE-4D4E-ADF0-0FC771789797}"/>
              </a:ext>
            </a:extLst>
          </p:cNvPr>
          <p:cNvPicPr>
            <a:picLocks noChangeAspect="1"/>
          </p:cNvPicPr>
          <p:nvPr/>
        </p:nvPicPr>
        <p:blipFill>
          <a:blip r:embed="rId9" cstate="print"/>
          <a:stretch>
            <a:fillRect/>
          </a:stretch>
        </p:blipFill>
        <p:spPr bwMode="gray">
          <a:xfrm>
            <a:off x="8688348" y="4099528"/>
            <a:ext cx="540000" cy="441818"/>
          </a:xfrm>
          <a:prstGeom prst="rect">
            <a:avLst/>
          </a:prstGeom>
        </p:spPr>
      </p:pic>
      <p:pic>
        <p:nvPicPr>
          <p:cNvPr id="36" name="图片 12" descr="数据中心-蓝.png">
            <a:extLst>
              <a:ext uri="{FF2B5EF4-FFF2-40B4-BE49-F238E27FC236}">
                <a16:creationId xmlns:a16="http://schemas.microsoft.com/office/drawing/2014/main" id="{126336AB-6201-45FD-981A-449A69EEBA2C}"/>
              </a:ext>
            </a:extLst>
          </p:cNvPr>
          <p:cNvPicPr>
            <a:picLocks noChangeAspect="1"/>
          </p:cNvPicPr>
          <p:nvPr/>
        </p:nvPicPr>
        <p:blipFill>
          <a:blip r:embed="rId10" cstate="print"/>
          <a:stretch>
            <a:fillRect/>
          </a:stretch>
        </p:blipFill>
        <p:spPr bwMode="gray">
          <a:xfrm rot="10800000" flipH="1">
            <a:off x="8700710" y="4664832"/>
            <a:ext cx="527638" cy="441818"/>
          </a:xfrm>
          <a:prstGeom prst="rect">
            <a:avLst/>
          </a:prstGeom>
        </p:spPr>
      </p:pic>
      <p:cxnSp>
        <p:nvCxnSpPr>
          <p:cNvPr id="37" name="Straight Arrow Connector 36">
            <a:extLst>
              <a:ext uri="{FF2B5EF4-FFF2-40B4-BE49-F238E27FC236}">
                <a16:creationId xmlns:a16="http://schemas.microsoft.com/office/drawing/2014/main" id="{D9F99C9A-AE0D-4427-96A0-6352B63A7370}"/>
              </a:ext>
            </a:extLst>
          </p:cNvPr>
          <p:cNvCxnSpPr>
            <a:cxnSpLocks/>
          </p:cNvCxnSpPr>
          <p:nvPr/>
        </p:nvCxnSpPr>
        <p:spPr bwMode="gray">
          <a:xfrm flipV="1">
            <a:off x="9017571" y="1500124"/>
            <a:ext cx="0" cy="3778314"/>
          </a:xfrm>
          <a:prstGeom prst="straightConnector1">
            <a:avLst/>
          </a:prstGeom>
          <a:ln w="19050">
            <a:solidFill>
              <a:srgbClr val="00B0F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0648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pPr marL="355600" indent="-355600" algn="l"/>
            <a:r>
              <a:rPr lang="en-US" dirty="0">
                <a:latin typeface="Huawei Sans" panose="020C0503030203020204" pitchFamily="34" charset="0"/>
              </a:rPr>
              <a:t>(True or false) Huawei AR routers can be used as Fat APs or Fit APs.</a:t>
            </a:r>
            <a:endParaRPr lang="en-US" altLang="zh-CN" dirty="0">
              <a:latin typeface="Huawei Sans" panose="020C0503030203020204" pitchFamily="34" charset="0"/>
            </a:endParaRPr>
          </a:p>
          <a:p>
            <a:pPr marL="625475" lvl="1" indent="-269875" algn="l">
              <a:buAutoNum type="alphaUcPeriod"/>
            </a:pPr>
            <a:r>
              <a:rPr lang="en-US" dirty="0">
                <a:latin typeface="Huawei Sans" panose="020C0503030203020204" pitchFamily="34" charset="0"/>
              </a:rPr>
              <a:t>True</a:t>
            </a:r>
            <a:endParaRPr lang="en-US" altLang="zh-CN" dirty="0">
              <a:latin typeface="Huawei Sans" panose="020C0503030203020204" pitchFamily="34" charset="0"/>
            </a:endParaRPr>
          </a:p>
          <a:p>
            <a:pPr marL="625475" lvl="1" indent="-269875" algn="l">
              <a:buAutoNum type="alphaUcPeriod"/>
            </a:pPr>
            <a:r>
              <a:rPr lang="en-US" dirty="0">
                <a:latin typeface="Huawei Sans" panose="020C0503030203020204" pitchFamily="34" charset="0"/>
              </a:rPr>
              <a:t>False</a:t>
            </a:r>
          </a:p>
          <a:p>
            <a:pPr marL="355600" indent="-355600" algn="l"/>
            <a:r>
              <a:rPr lang="en-US" dirty="0">
                <a:latin typeface="Huawei Sans" panose="020C0503030203020204" pitchFamily="34" charset="0"/>
              </a:rPr>
              <a:t>(True or false) Huawei AR routers can be used as firewalls, but do not support firewall hot standby.</a:t>
            </a:r>
            <a:endParaRPr lang="en-US" altLang="zh-CN" dirty="0">
              <a:latin typeface="Huawei Sans" panose="020C0503030203020204" pitchFamily="34" charset="0"/>
            </a:endParaRPr>
          </a:p>
          <a:p>
            <a:pPr marL="625475" lvl="1" indent="-269875" algn="l">
              <a:buAutoNum type="alphaUcPeriod"/>
            </a:pPr>
            <a:r>
              <a:rPr lang="en-US" dirty="0">
                <a:latin typeface="Huawei Sans" panose="020C0503030203020204" pitchFamily="34" charset="0"/>
              </a:rPr>
              <a:t>True</a:t>
            </a:r>
            <a:endParaRPr lang="en-US" altLang="zh-CN" dirty="0">
              <a:latin typeface="Huawei Sans" panose="020C0503030203020204" pitchFamily="34" charset="0"/>
            </a:endParaRPr>
          </a:p>
          <a:p>
            <a:pPr marL="625475" lvl="1" indent="-269875" algn="l">
              <a:buAutoNum type="alphaUcPeriod"/>
            </a:pPr>
            <a:r>
              <a:rPr lang="en-US" dirty="0">
                <a:latin typeface="Huawei Sans" panose="020C0503030203020204" pitchFamily="34" charset="0"/>
              </a:rPr>
              <a:t>False</a:t>
            </a:r>
          </a:p>
        </p:txBody>
      </p:sp>
    </p:spTree>
    <p:extLst>
      <p:ext uri="{BB962C8B-B14F-4D97-AF65-F5344CB8AC3E}">
        <p14:creationId xmlns:p14="http://schemas.microsoft.com/office/powerpoint/2010/main" val="2017711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sz="quarter" idx="10"/>
          </p:nvPr>
        </p:nvSpPr>
        <p:spPr bwMode="gray">
          <a:prstGeom prst="rect">
            <a:avLst/>
          </a:prstGeom>
        </p:spPr>
        <p:txBody>
          <a:bodyPr/>
          <a:lstStyle/>
          <a:p>
            <a:pPr algn="l"/>
            <a:r>
              <a:rPr lang="en-US" dirty="0">
                <a:latin typeface="Huawei Sans" panose="020C0503030203020204" pitchFamily="34" charset="0"/>
              </a:rPr>
              <a:t>AR routers provide routing, switching, security, voice, and WLAN functions.</a:t>
            </a:r>
            <a:endParaRPr lang="en-US" altLang="zh-CN" dirty="0">
              <a:latin typeface="Huawei Sans" panose="020C0503030203020204" pitchFamily="34" charset="0"/>
            </a:endParaRPr>
          </a:p>
          <a:p>
            <a:pPr marL="625475" lvl="1" indent="-327025" algn="l"/>
            <a:r>
              <a:rPr lang="en-US" dirty="0">
                <a:latin typeface="Huawei Sans" panose="020C0503030203020204" pitchFamily="34" charset="0"/>
              </a:rPr>
              <a:t>Routing and switching functions: It has similar functions of a Huawei switch.</a:t>
            </a:r>
            <a:endParaRPr lang="en-US" altLang="zh-CN" dirty="0">
              <a:latin typeface="Huawei Sans" panose="020C0503030203020204" pitchFamily="34" charset="0"/>
            </a:endParaRPr>
          </a:p>
          <a:p>
            <a:pPr marL="625475" lvl="1" indent="-327025" algn="l"/>
            <a:r>
              <a:rPr lang="en-US" dirty="0">
                <a:latin typeface="Huawei Sans" panose="020C0503030203020204" pitchFamily="34" charset="0"/>
              </a:rPr>
              <a:t>Security functions: It provides similar functions of a Huawei firewall, such as IPS and URL filtering.</a:t>
            </a:r>
            <a:endParaRPr lang="en-US" altLang="zh-CN" dirty="0">
              <a:latin typeface="Huawei Sans" panose="020C0503030203020204" pitchFamily="34" charset="0"/>
            </a:endParaRPr>
          </a:p>
          <a:p>
            <a:pPr marL="625475" lvl="1" indent="-327025" algn="l"/>
            <a:r>
              <a:rPr lang="en-US" dirty="0">
                <a:latin typeface="Huawei Sans" panose="020C0503030203020204" pitchFamily="34" charset="0"/>
              </a:rPr>
              <a:t>WLAN function: It can be used as a Fat AP or an AC.</a:t>
            </a:r>
            <a:endParaRPr lang="en-US" altLang="zh-CN" dirty="0">
              <a:latin typeface="Huawei Sans" panose="020C0503030203020204" pitchFamily="34" charset="0"/>
            </a:endParaRPr>
          </a:p>
          <a:p>
            <a:pPr marL="625475" lvl="1" indent="-327025" algn="l"/>
            <a:r>
              <a:rPr lang="en-US" dirty="0">
                <a:latin typeface="Huawei Sans" panose="020C0503030203020204" pitchFamily="34" charset="0"/>
              </a:rPr>
              <a:t>Voice capability: It can be used as an IP PBX or SIP AG.</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67845221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7147166"/>
      </p:ext>
    </p:extLst>
  </p:cSld>
  <p:clrMapOvr>
    <a:masterClrMapping/>
  </p:clrMapOvr>
  <p:transition advClick="0" advTm="8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bwMode="gray">
          <a:prstGeom prst="rect">
            <a:avLst/>
          </a:prstGeom>
        </p:spPr>
        <p:txBody>
          <a:bodyPr/>
          <a:lstStyle/>
          <a:p>
            <a:pPr algn="l"/>
            <a:r>
              <a:rPr lang="en-US" sz="2000" dirty="0">
                <a:latin typeface="Huawei Sans" panose="020C0503030203020204" pitchFamily="34" charset="0"/>
              </a:rPr>
              <a:t>Huawei's next-generation </a:t>
            </a:r>
            <a:r>
              <a:rPr lang="en-US" sz="2000" dirty="0" err="1">
                <a:latin typeface="Huawei Sans" panose="020C0503030203020204" pitchFamily="34" charset="0"/>
              </a:rPr>
              <a:t>NetEngine</a:t>
            </a:r>
            <a:r>
              <a:rPr lang="en-US" sz="2000" dirty="0">
                <a:latin typeface="Huawei Sans" panose="020C0503030203020204" pitchFamily="34" charset="0"/>
              </a:rPr>
              <a:t> AR routers, including the AR650, AR6100, AR6200, and AR6300 series apply to different industries, network scales, and scenarios.</a:t>
            </a:r>
            <a:endParaRPr lang="en-US" altLang="zh-CN" sz="2000" dirty="0">
              <a:latin typeface="Huawei Sans" panose="020C0503030203020204" pitchFamily="34" charset="0"/>
            </a:endParaRPr>
          </a:p>
          <a:p>
            <a:pPr algn="l"/>
            <a:r>
              <a:rPr lang="en-US" sz="2000" dirty="0">
                <a:latin typeface="Huawei Sans" panose="020C0503030203020204" pitchFamily="34" charset="0"/>
              </a:rPr>
              <a:t>AR routers use leading hardware platforms and software architectures. They provide integrated network solutions to enterprise customers with the minimum investment; therefore, they can meet various application requirements of future business expansion and cope with IT industry development.</a:t>
            </a:r>
            <a:endParaRPr lang="en-US" altLang="zh-CN" sz="2000" dirty="0">
              <a:latin typeface="Huawei Sans" panose="020C0503030203020204" pitchFamily="34" charset="0"/>
            </a:endParaRPr>
          </a:p>
          <a:p>
            <a:pPr algn="l"/>
            <a:r>
              <a:rPr lang="en-US" sz="2000" dirty="0">
                <a:latin typeface="Huawei Sans" panose="020C0503030203020204" pitchFamily="34" charset="0"/>
              </a:rPr>
              <a:t>This course describes WLAN and security functions of AR routers.</a:t>
            </a:r>
          </a:p>
        </p:txBody>
      </p:sp>
    </p:spTree>
    <p:extLst>
      <p:ext uri="{BB962C8B-B14F-4D97-AF65-F5344CB8AC3E}">
        <p14:creationId xmlns:p14="http://schemas.microsoft.com/office/powerpoint/2010/main" val="3319438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r>
              <a:rPr lang="en-US" dirty="0">
                <a:latin typeface="Huawei Sans" panose="020C0503030203020204" pitchFamily="34" charset="0"/>
              </a:rPr>
              <a:t>Upon completion of this course, you will be able to:</a:t>
            </a:r>
            <a:endParaRPr lang="en-US" altLang="zh-CN" dirty="0">
              <a:latin typeface="Huawei Sans" panose="020C0503030203020204" pitchFamily="34" charset="0"/>
            </a:endParaRPr>
          </a:p>
          <a:p>
            <a:pPr marL="654050" lvl="1" indent="-328613"/>
            <a:r>
              <a:rPr lang="en-US" dirty="0">
                <a:latin typeface="Huawei Sans" panose="020C0503030203020204" pitchFamily="34" charset="0"/>
              </a:rPr>
              <a:t>Describe functions and features supported by AR routers.</a:t>
            </a:r>
            <a:endParaRPr lang="en-US" altLang="zh-CN" dirty="0">
              <a:latin typeface="Huawei Sans" panose="020C0503030203020204" pitchFamily="34" charset="0"/>
            </a:endParaRPr>
          </a:p>
          <a:p>
            <a:pPr marL="654050" lvl="1" indent="-328613"/>
            <a:r>
              <a:rPr lang="en-US" dirty="0">
                <a:latin typeface="Huawei Sans" panose="020C0503030203020204" pitchFamily="34" charset="0"/>
              </a:rPr>
              <a:t>Describe WLAN service features of AR routers.</a:t>
            </a:r>
            <a:endParaRPr lang="en-US" altLang="zh-CN" dirty="0">
              <a:latin typeface="Huawei Sans" panose="020C0503030203020204" pitchFamily="34" charset="0"/>
            </a:endParaRPr>
          </a:p>
          <a:p>
            <a:pPr marL="654050" lvl="1" indent="-328613"/>
            <a:r>
              <a:rPr lang="en-US" dirty="0">
                <a:latin typeface="Huawei Sans" panose="020C0503030203020204" pitchFamily="34" charset="0"/>
              </a:rPr>
              <a:t>Describe security service features of AR routers.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350450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Functions and Features of AR Routers</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WLAN Service Features of AR Routers</a:t>
            </a:r>
          </a:p>
          <a:p>
            <a:r>
              <a:rPr lang="en-US" dirty="0">
                <a:solidFill>
                  <a:schemeClr val="bg1">
                    <a:lumMod val="50000"/>
                  </a:schemeClr>
                </a:solidFill>
                <a:latin typeface="Huawei Sans" panose="020C0503030203020204" pitchFamily="34" charset="0"/>
              </a:rPr>
              <a:t>Security Service Features of AR Routers</a:t>
            </a:r>
          </a:p>
        </p:txBody>
      </p:sp>
    </p:spTree>
    <p:extLst>
      <p:ext uri="{BB962C8B-B14F-4D97-AF65-F5344CB8AC3E}">
        <p14:creationId xmlns:p14="http://schemas.microsoft.com/office/powerpoint/2010/main" val="3458341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a:extLst>
              <a:ext uri="{FF2B5EF4-FFF2-40B4-BE49-F238E27FC236}">
                <a16:creationId xmlns:a16="http://schemas.microsoft.com/office/drawing/2014/main" id="{AD7F700B-E211-431B-BA28-279EA6D5B873}"/>
              </a:ext>
            </a:extLst>
          </p:cNvPr>
          <p:cNvSpPr/>
          <p:nvPr/>
        </p:nvSpPr>
        <p:spPr bwMode="gray">
          <a:xfrm flipV="1">
            <a:off x="4658989" y="3002348"/>
            <a:ext cx="3093195" cy="1817845"/>
          </a:xfrm>
          <a:prstGeom prst="trapezoid">
            <a:avLst>
              <a:gd name="adj" fmla="val 42470"/>
            </a:avLst>
          </a:prstGeom>
          <a:gradFill>
            <a:gsLst>
              <a:gs pos="0">
                <a:schemeClr val="bg1"/>
              </a:gs>
              <a:gs pos="100000">
                <a:srgbClr val="94DAE2">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 name="Title 2"/>
          <p:cNvSpPr>
            <a:spLocks noGrp="1"/>
          </p:cNvSpPr>
          <p:nvPr>
            <p:ph type="title"/>
          </p:nvPr>
        </p:nvSpPr>
        <p:spPr bwMode="gray"/>
        <p:txBody>
          <a:bodyPr/>
          <a:lstStyle/>
          <a:p>
            <a:pPr fontAlgn="ctr"/>
            <a:r>
              <a:rPr lang="en-US" dirty="0">
                <a:latin typeface="Huawei Sans" panose="020C0503030203020204" pitchFamily="34" charset="0"/>
              </a:rPr>
              <a:t>Overview of AR Routers</a:t>
            </a:r>
          </a:p>
        </p:txBody>
      </p:sp>
      <p:sp>
        <p:nvSpPr>
          <p:cNvPr id="4" name="Text Placeholder 3"/>
          <p:cNvSpPr>
            <a:spLocks noGrp="1"/>
          </p:cNvSpPr>
          <p:nvPr>
            <p:ph type="body" sz="quarter" idx="10"/>
          </p:nvPr>
        </p:nvSpPr>
        <p:spPr bwMode="gray">
          <a:xfrm>
            <a:off x="455612" y="1052514"/>
            <a:ext cx="10623066" cy="4875042"/>
          </a:xfrm>
        </p:spPr>
        <p:txBody>
          <a:bodyPr/>
          <a:lstStyle/>
          <a:p>
            <a:pPr algn="l"/>
            <a:r>
              <a:rPr lang="en-US" sz="1800" dirty="0">
                <a:latin typeface="Huawei Sans" panose="020C0503030203020204" pitchFamily="34" charset="0"/>
              </a:rPr>
              <a:t>AR routers are mainly oriented to enterprise users. As enterprise gateways, AR routers provide all-in-one advantages.</a:t>
            </a:r>
            <a:endParaRPr lang="en-US" altLang="zh-CN" sz="1800" dirty="0">
              <a:latin typeface="Huawei Sans" panose="020C0503030203020204" pitchFamily="34" charset="0"/>
            </a:endParaRPr>
          </a:p>
          <a:p>
            <a:pPr algn="l"/>
            <a:r>
              <a:rPr lang="en-US" sz="1800" dirty="0">
                <a:latin typeface="Huawei Sans" panose="020C0503030203020204" pitchFamily="34" charset="0"/>
              </a:rPr>
              <a:t>AR routers provide routing, switching, security, voice, and WLAN functions, reducing initial investment of enterprise users.</a:t>
            </a:r>
          </a:p>
        </p:txBody>
      </p:sp>
      <p:pic>
        <p:nvPicPr>
          <p:cNvPr id="78"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92592" y="4820194"/>
            <a:ext cx="2399434" cy="1507523"/>
          </a:xfrm>
          <a:prstGeom prst="rect">
            <a:avLst/>
          </a:prstGeom>
        </p:spPr>
      </p:pic>
      <p:pic>
        <p:nvPicPr>
          <p:cNvPr id="5" name="Picture 12" descr="E:\2016.01\1.12 扁平化图标\蓝色\AR-蓝色最新-40.png"/>
          <p:cNvPicPr>
            <a:picLocks noChangeAspect="1" noChangeArrowheads="1"/>
          </p:cNvPicPr>
          <p:nvPr/>
        </p:nvPicPr>
        <p:blipFill>
          <a:blip r:embed="rId4" cstate="print"/>
          <a:srcRect/>
          <a:stretch>
            <a:fillRect/>
          </a:stretch>
        </p:blipFill>
        <p:spPr bwMode="gray">
          <a:xfrm>
            <a:off x="4804647" y="2792502"/>
            <a:ext cx="540000" cy="441818"/>
          </a:xfrm>
          <a:prstGeom prst="rect">
            <a:avLst/>
          </a:prstGeom>
          <a:noFill/>
        </p:spPr>
      </p:pic>
      <p:pic>
        <p:nvPicPr>
          <p:cNvPr id="8" name="图片 16" descr="通用交换机.png"/>
          <p:cNvPicPr>
            <a:picLocks noChangeAspect="1"/>
          </p:cNvPicPr>
          <p:nvPr/>
        </p:nvPicPr>
        <p:blipFill>
          <a:blip r:embed="rId5" cstate="print"/>
          <a:stretch>
            <a:fillRect/>
          </a:stretch>
        </p:blipFill>
        <p:spPr bwMode="gray">
          <a:xfrm>
            <a:off x="5195900" y="3585439"/>
            <a:ext cx="540000" cy="441817"/>
          </a:xfrm>
          <a:prstGeom prst="rect">
            <a:avLst/>
          </a:prstGeom>
        </p:spPr>
      </p:pic>
      <p:pic>
        <p:nvPicPr>
          <p:cNvPr id="10" name="图片 32" descr="AP.png"/>
          <p:cNvPicPr>
            <a:picLocks noChangeAspect="1"/>
          </p:cNvPicPr>
          <p:nvPr/>
        </p:nvPicPr>
        <p:blipFill>
          <a:blip r:embed="rId6" cstate="print"/>
          <a:stretch>
            <a:fillRect/>
          </a:stretch>
        </p:blipFill>
        <p:spPr bwMode="gray">
          <a:xfrm>
            <a:off x="6434454" y="3952630"/>
            <a:ext cx="540000" cy="441818"/>
          </a:xfrm>
          <a:prstGeom prst="rect">
            <a:avLst/>
          </a:prstGeom>
        </p:spPr>
      </p:pic>
      <p:pic>
        <p:nvPicPr>
          <p:cNvPr id="11" name="图片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669108" y="3123088"/>
            <a:ext cx="541200" cy="442800"/>
          </a:xfrm>
          <a:prstGeom prst="rect">
            <a:avLst/>
          </a:prstGeom>
        </p:spPr>
      </p:pic>
      <p:pic>
        <p:nvPicPr>
          <p:cNvPr id="12" name="图片 54" descr="交换机.png"/>
          <p:cNvPicPr>
            <a:picLocks noChangeAspect="1"/>
          </p:cNvPicPr>
          <p:nvPr/>
        </p:nvPicPr>
        <p:blipFill>
          <a:blip r:embed="rId8" cstate="print"/>
          <a:stretch>
            <a:fillRect/>
          </a:stretch>
        </p:blipFill>
        <p:spPr bwMode="gray">
          <a:xfrm>
            <a:off x="5557787" y="4359707"/>
            <a:ext cx="538213" cy="441816"/>
          </a:xfrm>
          <a:prstGeom prst="rect">
            <a:avLst/>
          </a:prstGeom>
        </p:spPr>
      </p:pic>
    </p:spTree>
    <p:extLst>
      <p:ext uri="{BB962C8B-B14F-4D97-AF65-F5344CB8AC3E}">
        <p14:creationId xmlns:p14="http://schemas.microsoft.com/office/powerpoint/2010/main" val="3292834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Routing and Switching Features</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The AR router can function as the egress router of a medium-sized network. It supports multiple router protocols, MPLS, multicast routing protocols, and WAN interconnection.</a:t>
            </a:r>
            <a:endParaRPr lang="en-US" altLang="zh-CN" sz="1400" dirty="0">
              <a:latin typeface="Huawei Sans" panose="020C0503030203020204" pitchFamily="34" charset="0"/>
            </a:endParaRPr>
          </a:p>
          <a:p>
            <a:pPr algn="l"/>
            <a:r>
              <a:rPr lang="en-US" sz="1400" dirty="0">
                <a:latin typeface="Huawei Sans" panose="020C0503030203020204" pitchFamily="34" charset="0"/>
              </a:rPr>
              <a:t>On a small-scale network, an AR router also provides the switching function. For example, after a switching card is installed on an AR router, the AR router can function as a switch and supports multiple Layer 2 technologies such as Virtual Local Area Network (VLAN) and Spanning Tree Protocol (STP).</a:t>
            </a:r>
          </a:p>
        </p:txBody>
      </p:sp>
      <p:grpSp>
        <p:nvGrpSpPr>
          <p:cNvPr id="66" name="Group 65"/>
          <p:cNvGrpSpPr/>
          <p:nvPr/>
        </p:nvGrpSpPr>
        <p:grpSpPr bwMode="gray">
          <a:xfrm>
            <a:off x="2442009" y="3191487"/>
            <a:ext cx="2507835" cy="2948030"/>
            <a:chOff x="2711828" y="3344638"/>
            <a:chExt cx="2507835" cy="3047989"/>
          </a:xfrm>
        </p:grpSpPr>
        <p:pic>
          <p:nvPicPr>
            <p:cNvPr id="4" name="Picture 12" descr="E:\2016.01\1.12 扁平化图标\蓝色\AR-蓝色最新-40.png"/>
            <p:cNvPicPr>
              <a:picLocks noChangeAspect="1" noChangeArrowheads="1"/>
            </p:cNvPicPr>
            <p:nvPr/>
          </p:nvPicPr>
          <p:blipFill>
            <a:blip r:embed="rId3" cstate="print"/>
            <a:srcRect/>
            <a:stretch>
              <a:fillRect/>
            </a:stretch>
          </p:blipFill>
          <p:spPr bwMode="gray">
            <a:xfrm>
              <a:off x="3603059" y="4067302"/>
              <a:ext cx="540000" cy="441818"/>
            </a:xfrm>
            <a:prstGeom prst="rect">
              <a:avLst/>
            </a:prstGeom>
            <a:noFill/>
          </p:spPr>
        </p:pic>
        <p:pic>
          <p:nvPicPr>
            <p:cNvPr id="9" name="图片 16" descr="通用交换机.png"/>
            <p:cNvPicPr>
              <a:picLocks noChangeAspect="1"/>
            </p:cNvPicPr>
            <p:nvPr/>
          </p:nvPicPr>
          <p:blipFill>
            <a:blip r:embed="rId4" cstate="print"/>
            <a:stretch>
              <a:fillRect/>
            </a:stretch>
          </p:blipFill>
          <p:spPr bwMode="gray">
            <a:xfrm>
              <a:off x="2711828" y="5327443"/>
              <a:ext cx="540000" cy="441817"/>
            </a:xfrm>
            <a:prstGeom prst="rect">
              <a:avLst/>
            </a:prstGeom>
          </p:spPr>
        </p:pic>
        <p:pic>
          <p:nvPicPr>
            <p:cNvPr id="10" name="图片 16" descr="通用交换机.png"/>
            <p:cNvPicPr>
              <a:picLocks noChangeAspect="1"/>
            </p:cNvPicPr>
            <p:nvPr/>
          </p:nvPicPr>
          <p:blipFill>
            <a:blip r:embed="rId4" cstate="print"/>
            <a:stretch>
              <a:fillRect/>
            </a:stretch>
          </p:blipFill>
          <p:spPr bwMode="gray">
            <a:xfrm>
              <a:off x="4422688" y="5327443"/>
              <a:ext cx="540000" cy="441817"/>
            </a:xfrm>
            <a:prstGeom prst="rect">
              <a:avLst/>
            </a:prstGeom>
          </p:spPr>
        </p:pic>
        <p:pic>
          <p:nvPicPr>
            <p:cNvPr id="12" name="图片 63" descr="笔记本电脑.png"/>
            <p:cNvPicPr>
              <a:picLocks noChangeAspect="1"/>
            </p:cNvPicPr>
            <p:nvPr/>
          </p:nvPicPr>
          <p:blipFill>
            <a:blip r:embed="rId5" cstate="print"/>
            <a:stretch>
              <a:fillRect/>
            </a:stretch>
          </p:blipFill>
          <p:spPr bwMode="gray">
            <a:xfrm>
              <a:off x="2712049" y="6054227"/>
              <a:ext cx="539779" cy="338400"/>
            </a:xfrm>
            <a:prstGeom prst="rect">
              <a:avLst/>
            </a:prstGeom>
          </p:spPr>
        </p:pic>
        <p:pic>
          <p:nvPicPr>
            <p:cNvPr id="13" name="图片 63" descr="笔记本电脑.png"/>
            <p:cNvPicPr>
              <a:picLocks noChangeAspect="1"/>
            </p:cNvPicPr>
            <p:nvPr/>
          </p:nvPicPr>
          <p:blipFill>
            <a:blip r:embed="rId5" cstate="print"/>
            <a:stretch>
              <a:fillRect/>
            </a:stretch>
          </p:blipFill>
          <p:spPr bwMode="gray">
            <a:xfrm>
              <a:off x="4422688" y="6054227"/>
              <a:ext cx="539779" cy="338400"/>
            </a:xfrm>
            <a:prstGeom prst="rect">
              <a:avLst/>
            </a:prstGeom>
          </p:spPr>
        </p:pic>
        <p:sp>
          <p:nvSpPr>
            <p:cNvPr id="15" name="Freeform 159"/>
            <p:cNvSpPr/>
            <p:nvPr/>
          </p:nvSpPr>
          <p:spPr bwMode="gray">
            <a:xfrm flipH="1">
              <a:off x="3488777" y="4797152"/>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00" dirty="0">
                  <a:solidFill>
                    <a:schemeClr val="tx1"/>
                  </a:solidFill>
                  <a:latin typeface="Huawei Sans" panose="020C0503030203020204" pitchFamily="34" charset="0"/>
                </a:rPr>
                <a:t>Campus network</a:t>
              </a:r>
            </a:p>
          </p:txBody>
        </p:sp>
        <p:cxnSp>
          <p:nvCxnSpPr>
            <p:cNvPr id="17" name="Straight Connector 16"/>
            <p:cNvCxnSpPr>
              <a:stCxn id="9" idx="0"/>
              <a:endCxn id="15" idx="20"/>
            </p:cNvCxnSpPr>
            <p:nvPr/>
          </p:nvCxnSpPr>
          <p:spPr bwMode="gray">
            <a:xfrm flipV="1">
              <a:off x="2981828" y="5187669"/>
              <a:ext cx="599899" cy="13977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9" name="Straight Connector 18"/>
            <p:cNvCxnSpPr>
              <a:stCxn id="10" idx="0"/>
              <a:endCxn id="15" idx="11"/>
            </p:cNvCxnSpPr>
            <p:nvPr/>
          </p:nvCxnSpPr>
          <p:spPr bwMode="gray">
            <a:xfrm flipH="1" flipV="1">
              <a:off x="4129503" y="5190055"/>
              <a:ext cx="563185" cy="13738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2" name="Straight Connector 21"/>
            <p:cNvCxnSpPr>
              <a:stCxn id="4" idx="2"/>
            </p:cNvCxnSpPr>
            <p:nvPr/>
          </p:nvCxnSpPr>
          <p:spPr bwMode="gray">
            <a:xfrm>
              <a:off x="3873059" y="4509120"/>
              <a:ext cx="0" cy="31189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Connector 26"/>
            <p:cNvCxnSpPr>
              <a:stCxn id="12" idx="0"/>
              <a:endCxn id="9" idx="2"/>
            </p:cNvCxnSpPr>
            <p:nvPr/>
          </p:nvCxnSpPr>
          <p:spPr bwMode="gray">
            <a:xfrm flipH="1" flipV="1">
              <a:off x="2981828" y="5769260"/>
              <a:ext cx="111" cy="28496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0" name="Straight Connector 29"/>
            <p:cNvCxnSpPr>
              <a:stCxn id="13" idx="0"/>
              <a:endCxn id="10" idx="2"/>
            </p:cNvCxnSpPr>
            <p:nvPr/>
          </p:nvCxnSpPr>
          <p:spPr bwMode="gray">
            <a:xfrm flipV="1">
              <a:off x="4692578" y="5769260"/>
              <a:ext cx="110" cy="28496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33"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467708" y="3344638"/>
              <a:ext cx="810701" cy="408398"/>
            </a:xfrm>
            <a:prstGeom prst="rect">
              <a:avLst/>
            </a:prstGeom>
          </p:spPr>
        </p:pic>
        <p:cxnSp>
          <p:nvCxnSpPr>
            <p:cNvPr id="34" name="Straight Connector 33"/>
            <p:cNvCxnSpPr>
              <a:stCxn id="33" idx="2"/>
              <a:endCxn id="4" idx="0"/>
            </p:cNvCxnSpPr>
            <p:nvPr/>
          </p:nvCxnSpPr>
          <p:spPr bwMode="gray">
            <a:xfrm>
              <a:off x="3873059" y="3753036"/>
              <a:ext cx="0" cy="31426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7" name="TextBox 36"/>
            <p:cNvSpPr txBox="1"/>
            <p:nvPr/>
          </p:nvSpPr>
          <p:spPr bwMode="gray">
            <a:xfrm>
              <a:off x="4143059" y="4102231"/>
              <a:ext cx="1076604"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AR router</a:t>
              </a:r>
            </a:p>
          </p:txBody>
        </p:sp>
      </p:grpSp>
      <p:grpSp>
        <p:nvGrpSpPr>
          <p:cNvPr id="65" name="Group 64"/>
          <p:cNvGrpSpPr/>
          <p:nvPr/>
        </p:nvGrpSpPr>
        <p:grpSpPr bwMode="gray">
          <a:xfrm>
            <a:off x="6512902" y="2815083"/>
            <a:ext cx="4165290" cy="3258836"/>
            <a:chOff x="6717080" y="3068740"/>
            <a:chExt cx="4165290" cy="3258836"/>
          </a:xfrm>
        </p:grpSpPr>
        <p:cxnSp>
          <p:nvCxnSpPr>
            <p:cNvPr id="51" name="Straight Connector 50"/>
            <p:cNvCxnSpPr>
              <a:stCxn id="45" idx="0"/>
            </p:cNvCxnSpPr>
            <p:nvPr/>
          </p:nvCxnSpPr>
          <p:spPr bwMode="gray">
            <a:xfrm flipV="1">
              <a:off x="7989638" y="4982548"/>
              <a:ext cx="476631" cy="9706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4" name="Straight Connector 53"/>
            <p:cNvCxnSpPr>
              <a:stCxn id="43" idx="0"/>
            </p:cNvCxnSpPr>
            <p:nvPr/>
          </p:nvCxnSpPr>
          <p:spPr bwMode="gray">
            <a:xfrm flipH="1" flipV="1">
              <a:off x="8750542" y="5018552"/>
              <a:ext cx="440256" cy="9706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1026" name="Picture 2" descr="http://localhost:7890/pages/AZI0822H/02/AZI0822H/02/resources/dc/images/fig_dc_ar_hw_0200770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6717080" y="3584754"/>
              <a:ext cx="1414492" cy="5550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unistar.huawei.com/unistar/resource/rsfiles/sct/productimg_02/icons/common/EW049558_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8628873" y="3068740"/>
              <a:ext cx="2253497" cy="1503082"/>
            </a:xfrm>
            <a:prstGeom prst="rect">
              <a:avLst/>
            </a:prstGeom>
            <a:noFill/>
            <a:extLst>
              <a:ext uri="{909E8E84-426E-40DD-AFC4-6F175D3DCCD1}">
                <a14:hiddenFill xmlns:a14="http://schemas.microsoft.com/office/drawing/2010/main">
                  <a:solidFill>
                    <a:srgbClr val="FFFFFF"/>
                  </a:solidFill>
                </a14:hiddenFill>
              </a:ext>
            </a:extLst>
          </p:spPr>
        </p:pic>
        <p:sp>
          <p:nvSpPr>
            <p:cNvPr id="38" name="Plus 37"/>
            <p:cNvSpPr/>
            <p:nvPr/>
          </p:nvSpPr>
          <p:spPr bwMode="gray">
            <a:xfrm>
              <a:off x="8141779" y="3565919"/>
              <a:ext cx="414000" cy="414000"/>
            </a:xfrm>
            <a:prstGeom prst="mathPlus">
              <a:avLst/>
            </a:prstGeom>
            <a:solidFill>
              <a:srgbClr val="BEE9EE"/>
            </a:solidFill>
            <a:ln>
              <a:solidFill>
                <a:srgbClr val="94DAE2"/>
              </a:solidFill>
            </a:ln>
          </p:spPr>
          <p:txBody>
            <a:bodyPr wrap="non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pic>
          <p:nvPicPr>
            <p:cNvPr id="41" name="Picture 12" descr="E:\2016.01\1.12 扁平化图标\蓝色\AR-蓝色最新-40.png"/>
            <p:cNvPicPr>
              <a:picLocks noChangeAspect="1" noChangeArrowheads="1"/>
            </p:cNvPicPr>
            <p:nvPr/>
          </p:nvPicPr>
          <p:blipFill>
            <a:blip r:embed="rId3" cstate="print"/>
            <a:srcRect/>
            <a:stretch>
              <a:fillRect/>
            </a:stretch>
          </p:blipFill>
          <p:spPr bwMode="gray">
            <a:xfrm>
              <a:off x="8358872" y="4718791"/>
              <a:ext cx="540000" cy="441818"/>
            </a:xfrm>
            <a:prstGeom prst="rect">
              <a:avLst/>
            </a:prstGeom>
            <a:noFill/>
          </p:spPr>
        </p:pic>
        <p:pic>
          <p:nvPicPr>
            <p:cNvPr id="42" name="图片 63" descr="笔记本电脑.png"/>
            <p:cNvPicPr>
              <a:picLocks noChangeAspect="1"/>
            </p:cNvPicPr>
            <p:nvPr/>
          </p:nvPicPr>
          <p:blipFill>
            <a:blip r:embed="rId5" cstate="print"/>
            <a:stretch>
              <a:fillRect/>
            </a:stretch>
          </p:blipFill>
          <p:spPr bwMode="gray">
            <a:xfrm>
              <a:off x="6717080" y="5663665"/>
              <a:ext cx="539779" cy="338400"/>
            </a:xfrm>
            <a:prstGeom prst="rect">
              <a:avLst/>
            </a:prstGeom>
          </p:spPr>
        </p:pic>
        <p:pic>
          <p:nvPicPr>
            <p:cNvPr id="43" name="图片 63" descr="笔记本电脑.png"/>
            <p:cNvPicPr>
              <a:picLocks noChangeAspect="1"/>
            </p:cNvPicPr>
            <p:nvPr/>
          </p:nvPicPr>
          <p:blipFill>
            <a:blip r:embed="rId5" cstate="print"/>
            <a:stretch>
              <a:fillRect/>
            </a:stretch>
          </p:blipFill>
          <p:spPr bwMode="gray">
            <a:xfrm>
              <a:off x="8920908" y="5989176"/>
              <a:ext cx="539779" cy="338400"/>
            </a:xfrm>
            <a:prstGeom prst="rect">
              <a:avLst/>
            </a:prstGeom>
          </p:spPr>
        </p:pic>
        <p:sp>
          <p:nvSpPr>
            <p:cNvPr id="39" name="Down Arrow 38"/>
            <p:cNvSpPr/>
            <p:nvPr/>
          </p:nvSpPr>
          <p:spPr bwMode="gray">
            <a:xfrm>
              <a:off x="8466269" y="4320115"/>
              <a:ext cx="325207" cy="320400"/>
            </a:xfrm>
            <a:prstGeom prst="downArrow">
              <a:avLst/>
            </a:prstGeom>
            <a:solidFill>
              <a:srgbClr val="BEE9EE"/>
            </a:solidFill>
            <a:ln>
              <a:solidFill>
                <a:srgbClr val="94DAE2"/>
              </a:solidFill>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pic>
          <p:nvPicPr>
            <p:cNvPr id="45" name="图片 63" descr="笔记本电脑.png"/>
            <p:cNvPicPr>
              <a:picLocks noChangeAspect="1"/>
            </p:cNvPicPr>
            <p:nvPr/>
          </p:nvPicPr>
          <p:blipFill>
            <a:blip r:embed="rId5" cstate="print"/>
            <a:stretch>
              <a:fillRect/>
            </a:stretch>
          </p:blipFill>
          <p:spPr bwMode="gray">
            <a:xfrm>
              <a:off x="7719748" y="5953172"/>
              <a:ext cx="539779" cy="338400"/>
            </a:xfrm>
            <a:prstGeom prst="rect">
              <a:avLst/>
            </a:prstGeom>
          </p:spPr>
        </p:pic>
        <p:pic>
          <p:nvPicPr>
            <p:cNvPr id="46" name="图片 63" descr="笔记本电脑.png"/>
            <p:cNvPicPr>
              <a:picLocks noChangeAspect="1"/>
            </p:cNvPicPr>
            <p:nvPr/>
          </p:nvPicPr>
          <p:blipFill>
            <a:blip r:embed="rId5" cstate="print"/>
            <a:stretch>
              <a:fillRect/>
            </a:stretch>
          </p:blipFill>
          <p:spPr bwMode="gray">
            <a:xfrm>
              <a:off x="9821738" y="5663665"/>
              <a:ext cx="539779" cy="338400"/>
            </a:xfrm>
            <a:prstGeom prst="rect">
              <a:avLst/>
            </a:prstGeom>
          </p:spPr>
        </p:pic>
        <p:pic>
          <p:nvPicPr>
            <p:cNvPr id="47"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755305" y="4304726"/>
              <a:ext cx="810701" cy="408398"/>
            </a:xfrm>
            <a:prstGeom prst="rect">
              <a:avLst/>
            </a:prstGeom>
          </p:spPr>
        </p:pic>
        <p:cxnSp>
          <p:nvCxnSpPr>
            <p:cNvPr id="48" name="Straight Connector 47"/>
            <p:cNvCxnSpPr>
              <a:stCxn id="42" idx="0"/>
            </p:cNvCxnSpPr>
            <p:nvPr/>
          </p:nvCxnSpPr>
          <p:spPr bwMode="gray">
            <a:xfrm flipV="1">
              <a:off x="6986970" y="5027562"/>
              <a:ext cx="1371902" cy="63610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7" name="Straight Connector 56"/>
            <p:cNvCxnSpPr>
              <a:stCxn id="46" idx="0"/>
            </p:cNvCxnSpPr>
            <p:nvPr/>
          </p:nvCxnSpPr>
          <p:spPr bwMode="gray">
            <a:xfrm flipH="1" flipV="1">
              <a:off x="8898872" y="5061698"/>
              <a:ext cx="1192756" cy="60196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0" name="Straight Connector 59"/>
            <p:cNvCxnSpPr>
              <a:stCxn id="41" idx="0"/>
              <a:endCxn id="47" idx="1"/>
            </p:cNvCxnSpPr>
            <p:nvPr/>
          </p:nvCxnSpPr>
          <p:spPr bwMode="gray">
            <a:xfrm flipV="1">
              <a:off x="8628872" y="4508925"/>
              <a:ext cx="1126433" cy="20986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61" name="TextBox 60"/>
            <p:cNvSpPr txBox="1"/>
            <p:nvPr/>
          </p:nvSpPr>
          <p:spPr bwMode="gray">
            <a:xfrm>
              <a:off x="7034344" y="3287942"/>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SFU</a:t>
              </a:r>
            </a:p>
          </p:txBody>
        </p:sp>
        <p:sp>
          <p:nvSpPr>
            <p:cNvPr id="64" name="TextBox 63"/>
            <p:cNvSpPr txBox="1"/>
            <p:nvPr/>
          </p:nvSpPr>
          <p:spPr bwMode="gray">
            <a:xfrm>
              <a:off x="8898872" y="4743287"/>
              <a:ext cx="1076604"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AR router</a:t>
              </a:r>
            </a:p>
          </p:txBody>
        </p:sp>
      </p:grpSp>
      <p:sp>
        <p:nvSpPr>
          <p:cNvPr id="5" name="圆角矩形 75">
            <a:extLst>
              <a:ext uri="{FF2B5EF4-FFF2-40B4-BE49-F238E27FC236}">
                <a16:creationId xmlns:a16="http://schemas.microsoft.com/office/drawing/2014/main" id="{0C69ECD4-6CA8-4A16-A092-5285BF83F8D8}"/>
              </a:ext>
            </a:extLst>
          </p:cNvPr>
          <p:cNvSpPr/>
          <p:nvPr/>
        </p:nvSpPr>
        <p:spPr bwMode="gray">
          <a:xfrm>
            <a:off x="1886720" y="2719924"/>
            <a:ext cx="342437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Usage scenario of routing features</a:t>
            </a:r>
          </a:p>
        </p:txBody>
      </p:sp>
      <p:sp>
        <p:nvSpPr>
          <p:cNvPr id="6" name="圆角矩形 75">
            <a:extLst>
              <a:ext uri="{FF2B5EF4-FFF2-40B4-BE49-F238E27FC236}">
                <a16:creationId xmlns:a16="http://schemas.microsoft.com/office/drawing/2014/main" id="{EA6B4E86-2B26-41B7-8671-91B1C9CD6D25}"/>
              </a:ext>
            </a:extLst>
          </p:cNvPr>
          <p:cNvSpPr/>
          <p:nvPr/>
        </p:nvSpPr>
        <p:spPr bwMode="gray">
          <a:xfrm>
            <a:off x="1886720" y="3154213"/>
            <a:ext cx="3424371" cy="30213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a:extLst>
              <a:ext uri="{FF2B5EF4-FFF2-40B4-BE49-F238E27FC236}">
                <a16:creationId xmlns:a16="http://schemas.microsoft.com/office/drawing/2014/main" id="{B94BE234-BE93-4289-BA4C-5543A69C9E7D}"/>
              </a:ext>
            </a:extLst>
          </p:cNvPr>
          <p:cNvSpPr/>
          <p:nvPr/>
        </p:nvSpPr>
        <p:spPr bwMode="gray">
          <a:xfrm>
            <a:off x="6300053" y="2618323"/>
            <a:ext cx="456032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Usage scenario of switching features</a:t>
            </a:r>
          </a:p>
        </p:txBody>
      </p:sp>
      <p:sp>
        <p:nvSpPr>
          <p:cNvPr id="8" name="圆角矩形 75">
            <a:extLst>
              <a:ext uri="{FF2B5EF4-FFF2-40B4-BE49-F238E27FC236}">
                <a16:creationId xmlns:a16="http://schemas.microsoft.com/office/drawing/2014/main" id="{DFE44561-5BB8-4D1C-B78C-F91FD49B453A}"/>
              </a:ext>
            </a:extLst>
          </p:cNvPr>
          <p:cNvSpPr/>
          <p:nvPr/>
        </p:nvSpPr>
        <p:spPr bwMode="gray">
          <a:xfrm>
            <a:off x="6300053" y="3052611"/>
            <a:ext cx="4560321" cy="31069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43904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Security Features</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AR routers provide access security features, such as port security and access authentication. They support network security features, such as firewall, IPS, and URL filtering. In firewall hot standby scenarios, AR routers also support firewall hot standby.</a:t>
            </a:r>
          </a:p>
        </p:txBody>
      </p:sp>
      <p:grpSp>
        <p:nvGrpSpPr>
          <p:cNvPr id="7" name="Group 6">
            <a:extLst>
              <a:ext uri="{FF2B5EF4-FFF2-40B4-BE49-F238E27FC236}">
                <a16:creationId xmlns:a16="http://schemas.microsoft.com/office/drawing/2014/main" id="{E39CA470-7736-467F-9D15-D4559AB206AE}"/>
              </a:ext>
            </a:extLst>
          </p:cNvPr>
          <p:cNvGrpSpPr/>
          <p:nvPr/>
        </p:nvGrpSpPr>
        <p:grpSpPr bwMode="gray">
          <a:xfrm>
            <a:off x="4979876" y="2600909"/>
            <a:ext cx="2250860" cy="3329208"/>
            <a:chOff x="4903903" y="2693220"/>
            <a:chExt cx="2250860" cy="3329208"/>
          </a:xfrm>
        </p:grpSpPr>
        <p:pic>
          <p:nvPicPr>
            <p:cNvPr id="4" name="Picture 12" descr="E:\2016.01\1.12 扁平化图标\蓝色\AR-蓝色最新-40.png"/>
            <p:cNvPicPr>
              <a:picLocks noChangeAspect="1" noChangeArrowheads="1"/>
            </p:cNvPicPr>
            <p:nvPr/>
          </p:nvPicPr>
          <p:blipFill>
            <a:blip r:embed="rId3" cstate="print"/>
            <a:srcRect/>
            <a:stretch>
              <a:fillRect/>
            </a:stretch>
          </p:blipFill>
          <p:spPr bwMode="gray">
            <a:xfrm>
              <a:off x="6360737" y="3539165"/>
              <a:ext cx="540000" cy="441818"/>
            </a:xfrm>
            <a:prstGeom prst="rect">
              <a:avLst/>
            </a:prstGeom>
            <a:noFill/>
          </p:spPr>
        </p:pic>
        <p:pic>
          <p:nvPicPr>
            <p:cNvPr id="9" name="图片 16" descr="通用交换机.png"/>
            <p:cNvPicPr>
              <a:picLocks noChangeAspect="1"/>
            </p:cNvPicPr>
            <p:nvPr/>
          </p:nvPicPr>
          <p:blipFill>
            <a:blip r:embed="rId4" cstate="print"/>
            <a:stretch>
              <a:fillRect/>
            </a:stretch>
          </p:blipFill>
          <p:spPr bwMode="gray">
            <a:xfrm>
              <a:off x="4903903" y="4957244"/>
              <a:ext cx="540000" cy="441817"/>
            </a:xfrm>
            <a:prstGeom prst="rect">
              <a:avLst/>
            </a:prstGeom>
          </p:spPr>
        </p:pic>
        <p:pic>
          <p:nvPicPr>
            <p:cNvPr id="10" name="图片 16" descr="通用交换机.png"/>
            <p:cNvPicPr>
              <a:picLocks noChangeAspect="1"/>
            </p:cNvPicPr>
            <p:nvPr/>
          </p:nvPicPr>
          <p:blipFill>
            <a:blip r:embed="rId4" cstate="print"/>
            <a:stretch>
              <a:fillRect/>
            </a:stretch>
          </p:blipFill>
          <p:spPr bwMode="gray">
            <a:xfrm>
              <a:off x="6614763" y="4957244"/>
              <a:ext cx="540000" cy="441817"/>
            </a:xfrm>
            <a:prstGeom prst="rect">
              <a:avLst/>
            </a:prstGeom>
          </p:spPr>
        </p:pic>
        <p:pic>
          <p:nvPicPr>
            <p:cNvPr id="12" name="图片 63" descr="笔记本电脑.png"/>
            <p:cNvPicPr>
              <a:picLocks noChangeAspect="1"/>
            </p:cNvPicPr>
            <p:nvPr/>
          </p:nvPicPr>
          <p:blipFill>
            <a:blip r:embed="rId5" cstate="print"/>
            <a:stretch>
              <a:fillRect/>
            </a:stretch>
          </p:blipFill>
          <p:spPr bwMode="gray">
            <a:xfrm>
              <a:off x="4904124" y="5684028"/>
              <a:ext cx="539779" cy="338400"/>
            </a:xfrm>
            <a:prstGeom prst="rect">
              <a:avLst/>
            </a:prstGeom>
          </p:spPr>
        </p:pic>
        <p:pic>
          <p:nvPicPr>
            <p:cNvPr id="13" name="图片 63" descr="笔记本电脑.png"/>
            <p:cNvPicPr>
              <a:picLocks noChangeAspect="1"/>
            </p:cNvPicPr>
            <p:nvPr/>
          </p:nvPicPr>
          <p:blipFill>
            <a:blip r:embed="rId5" cstate="print"/>
            <a:stretch>
              <a:fillRect/>
            </a:stretch>
          </p:blipFill>
          <p:spPr bwMode="gray">
            <a:xfrm>
              <a:off x="6614763" y="5684028"/>
              <a:ext cx="539779" cy="338400"/>
            </a:xfrm>
            <a:prstGeom prst="rect">
              <a:avLst/>
            </a:prstGeom>
          </p:spPr>
        </p:pic>
        <p:sp>
          <p:nvSpPr>
            <p:cNvPr id="15" name="Freeform 159"/>
            <p:cNvSpPr/>
            <p:nvPr/>
          </p:nvSpPr>
          <p:spPr bwMode="gray">
            <a:xfrm flipH="1">
              <a:off x="5680852" y="427058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00" dirty="0">
                  <a:solidFill>
                    <a:schemeClr val="tx1"/>
                  </a:solidFill>
                  <a:latin typeface="Huawei Sans" panose="020C0503030203020204" pitchFamily="34" charset="0"/>
                </a:rPr>
                <a:t>Campus network</a:t>
              </a:r>
            </a:p>
          </p:txBody>
        </p:sp>
        <p:cxnSp>
          <p:nvCxnSpPr>
            <p:cNvPr id="17" name="Straight Connector 16"/>
            <p:cNvCxnSpPr>
              <a:stCxn id="9" idx="0"/>
              <a:endCxn id="15" idx="20"/>
            </p:cNvCxnSpPr>
            <p:nvPr/>
          </p:nvCxnSpPr>
          <p:spPr bwMode="gray">
            <a:xfrm flipV="1">
              <a:off x="5173903" y="4661103"/>
              <a:ext cx="599899" cy="29614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9" name="Straight Connector 18"/>
            <p:cNvCxnSpPr>
              <a:stCxn id="10" idx="0"/>
              <a:endCxn id="15" idx="11"/>
            </p:cNvCxnSpPr>
            <p:nvPr/>
          </p:nvCxnSpPr>
          <p:spPr bwMode="gray">
            <a:xfrm flipH="1" flipV="1">
              <a:off x="6321578" y="4663489"/>
              <a:ext cx="563185" cy="2937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2" name="Straight Connector 21"/>
            <p:cNvCxnSpPr>
              <a:stCxn id="4" idx="2"/>
              <a:endCxn id="15" idx="5"/>
            </p:cNvCxnSpPr>
            <p:nvPr/>
          </p:nvCxnSpPr>
          <p:spPr bwMode="gray">
            <a:xfrm flipH="1">
              <a:off x="6343004" y="3980983"/>
              <a:ext cx="287733" cy="43280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Connector 26"/>
            <p:cNvCxnSpPr>
              <a:stCxn id="12" idx="0"/>
              <a:endCxn id="9" idx="2"/>
            </p:cNvCxnSpPr>
            <p:nvPr/>
          </p:nvCxnSpPr>
          <p:spPr bwMode="gray">
            <a:xfrm flipH="1" flipV="1">
              <a:off x="5173903" y="5399061"/>
              <a:ext cx="111" cy="28496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0" name="Straight Connector 29"/>
            <p:cNvCxnSpPr>
              <a:stCxn id="13" idx="0"/>
              <a:endCxn id="10" idx="2"/>
            </p:cNvCxnSpPr>
            <p:nvPr/>
          </p:nvCxnSpPr>
          <p:spPr bwMode="gray">
            <a:xfrm flipV="1">
              <a:off x="6884653" y="5399061"/>
              <a:ext cx="110" cy="28496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33"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659783" y="2693220"/>
              <a:ext cx="810701" cy="408398"/>
            </a:xfrm>
            <a:prstGeom prst="rect">
              <a:avLst/>
            </a:prstGeom>
          </p:spPr>
        </p:pic>
        <p:cxnSp>
          <p:nvCxnSpPr>
            <p:cNvPr id="34" name="Straight Connector 33"/>
            <p:cNvCxnSpPr>
              <a:stCxn id="33" idx="3"/>
              <a:endCxn id="4" idx="0"/>
            </p:cNvCxnSpPr>
            <p:nvPr/>
          </p:nvCxnSpPr>
          <p:spPr bwMode="gray">
            <a:xfrm>
              <a:off x="6470484" y="2897419"/>
              <a:ext cx="160253" cy="64174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0" name="Picture 12" descr="E:\2016.01\1.12 扁平化图标\蓝色\AR-蓝色最新-40.png"/>
            <p:cNvPicPr>
              <a:picLocks noChangeAspect="1" noChangeArrowheads="1"/>
            </p:cNvPicPr>
            <p:nvPr/>
          </p:nvPicPr>
          <p:blipFill>
            <a:blip r:embed="rId3" cstate="print"/>
            <a:srcRect/>
            <a:stretch>
              <a:fillRect/>
            </a:stretch>
          </p:blipFill>
          <p:spPr bwMode="gray">
            <a:xfrm>
              <a:off x="5151693" y="3539165"/>
              <a:ext cx="540000" cy="441818"/>
            </a:xfrm>
            <a:prstGeom prst="rect">
              <a:avLst/>
            </a:prstGeom>
            <a:noFill/>
          </p:spPr>
        </p:pic>
        <p:cxnSp>
          <p:nvCxnSpPr>
            <p:cNvPr id="44" name="Straight Connector 43"/>
            <p:cNvCxnSpPr>
              <a:stCxn id="40" idx="2"/>
              <a:endCxn id="15" idx="24"/>
            </p:cNvCxnSpPr>
            <p:nvPr/>
          </p:nvCxnSpPr>
          <p:spPr bwMode="gray">
            <a:xfrm>
              <a:off x="5421693" y="3980983"/>
              <a:ext cx="371583" cy="43948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9" name="Straight Connector 48"/>
            <p:cNvCxnSpPr>
              <a:stCxn id="33" idx="1"/>
              <a:endCxn id="40" idx="0"/>
            </p:cNvCxnSpPr>
            <p:nvPr/>
          </p:nvCxnSpPr>
          <p:spPr bwMode="gray">
            <a:xfrm flipH="1">
              <a:off x="5421693" y="2897419"/>
              <a:ext cx="238090" cy="64174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0" name="Straight Connector 49"/>
            <p:cNvCxnSpPr>
              <a:stCxn id="40" idx="3"/>
              <a:endCxn id="4" idx="1"/>
            </p:cNvCxnSpPr>
            <p:nvPr/>
          </p:nvCxnSpPr>
          <p:spPr bwMode="gray">
            <a:xfrm>
              <a:off x="5691693" y="3760074"/>
              <a:ext cx="669044"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3" name="Rectangle 22"/>
            <p:cNvSpPr/>
            <p:nvPr/>
          </p:nvSpPr>
          <p:spPr bwMode="gray">
            <a:xfrm>
              <a:off x="5054107" y="3430669"/>
              <a:ext cx="1944216" cy="628997"/>
            </a:xfrm>
            <a:prstGeom prst="rect">
              <a:avLst/>
            </a:prstGeom>
            <a:ln>
              <a:solidFill>
                <a:schemeClr val="tx1"/>
              </a:solidFill>
              <a:prstDash val="dash"/>
            </a:ln>
          </p:spPr>
          <p:txBody>
            <a:bodyPr wrap="squar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pic>
          <p:nvPicPr>
            <p:cNvPr id="55" name="图片 51"/>
            <p:cNvPicPr>
              <a:picLocks noChangeAspect="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65192" y="3460482"/>
              <a:ext cx="298676" cy="244371"/>
            </a:xfrm>
            <a:prstGeom prst="rect">
              <a:avLst/>
            </a:prstGeom>
          </p:spPr>
        </p:pic>
        <p:pic>
          <p:nvPicPr>
            <p:cNvPr id="56" name="图片 51"/>
            <p:cNvPicPr>
              <a:picLocks noChangeAspect="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532592" y="3470795"/>
              <a:ext cx="298676" cy="244371"/>
            </a:xfrm>
            <a:prstGeom prst="rect">
              <a:avLst/>
            </a:prstGeom>
          </p:spPr>
        </p:pic>
      </p:grpSp>
      <p:sp>
        <p:nvSpPr>
          <p:cNvPr id="5" name="圆角矩形 75">
            <a:extLst>
              <a:ext uri="{FF2B5EF4-FFF2-40B4-BE49-F238E27FC236}">
                <a16:creationId xmlns:a16="http://schemas.microsoft.com/office/drawing/2014/main" id="{7FF657FB-2551-47D7-B4D7-EDA13A3489B8}"/>
              </a:ext>
            </a:extLst>
          </p:cNvPr>
          <p:cNvSpPr/>
          <p:nvPr/>
        </p:nvSpPr>
        <p:spPr bwMode="gray">
          <a:xfrm>
            <a:off x="3707027" y="2060849"/>
            <a:ext cx="47779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Usage scenario of security features</a:t>
            </a:r>
          </a:p>
        </p:txBody>
      </p:sp>
      <p:sp>
        <p:nvSpPr>
          <p:cNvPr id="6" name="圆角矩形 75">
            <a:extLst>
              <a:ext uri="{FF2B5EF4-FFF2-40B4-BE49-F238E27FC236}">
                <a16:creationId xmlns:a16="http://schemas.microsoft.com/office/drawing/2014/main" id="{5B1FEDDB-2D2A-453F-8F20-0623E410C1B2}"/>
              </a:ext>
            </a:extLst>
          </p:cNvPr>
          <p:cNvSpPr/>
          <p:nvPr/>
        </p:nvSpPr>
        <p:spPr bwMode="gray">
          <a:xfrm>
            <a:off x="3707027" y="2495137"/>
            <a:ext cx="4777946" cy="35592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27">
            <a:extLst>
              <a:ext uri="{FF2B5EF4-FFF2-40B4-BE49-F238E27FC236}">
                <a16:creationId xmlns:a16="http://schemas.microsoft.com/office/drawing/2014/main" id="{881966EA-5999-4C2B-8A28-D86DF0390A2E}"/>
              </a:ext>
            </a:extLst>
          </p:cNvPr>
          <p:cNvSpPr txBox="1"/>
          <p:nvPr/>
        </p:nvSpPr>
        <p:spPr bwMode="gray">
          <a:xfrm>
            <a:off x="4064045" y="3501602"/>
            <a:ext cx="1076604"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AR router</a:t>
            </a:r>
          </a:p>
        </p:txBody>
      </p:sp>
    </p:spTree>
    <p:extLst>
      <p:ext uri="{BB962C8B-B14F-4D97-AF65-F5344CB8AC3E}">
        <p14:creationId xmlns:p14="http://schemas.microsoft.com/office/powerpoint/2010/main" val="4024887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WLAN Features</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The AR router supports two working modes: Fat access point (AP) and access controller (AC). The working mode varies according to the usage scenario.</a:t>
            </a:r>
          </a:p>
          <a:p>
            <a:pPr marL="539750" lvl="1" indent="-231775"/>
            <a:r>
              <a:rPr lang="en-US" sz="1200" dirty="0">
                <a:latin typeface="Huawei Sans" panose="020C0503030203020204" pitchFamily="34" charset="0"/>
              </a:rPr>
              <a:t>An AR router functions as a Fat AP and independently provides WLAN access for stations (STAs).</a:t>
            </a:r>
            <a:endParaRPr lang="en-US" altLang="zh-CN" sz="1200" dirty="0">
              <a:latin typeface="Huawei Sans" panose="020C0503030203020204" pitchFamily="34" charset="0"/>
            </a:endParaRPr>
          </a:p>
          <a:p>
            <a:pPr marL="539750" lvl="1" indent="-231775"/>
            <a:r>
              <a:rPr lang="en-US" sz="1200" dirty="0">
                <a:latin typeface="Huawei Sans" panose="020C0503030203020204" pitchFamily="34" charset="0"/>
              </a:rPr>
              <a:t>An AR router functions as an AC and provides access to downlink Fit APs. The AR router and Fit APs together provide WLAN access for STAs.</a:t>
            </a:r>
          </a:p>
        </p:txBody>
      </p:sp>
      <p:grpSp>
        <p:nvGrpSpPr>
          <p:cNvPr id="11" name="Group 10"/>
          <p:cNvGrpSpPr/>
          <p:nvPr/>
        </p:nvGrpSpPr>
        <p:grpSpPr bwMode="gray">
          <a:xfrm>
            <a:off x="2005574" y="3028390"/>
            <a:ext cx="3530720" cy="2746817"/>
            <a:chOff x="2099556" y="3570995"/>
            <a:chExt cx="3530720" cy="2746817"/>
          </a:xfrm>
        </p:grpSpPr>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3741348" y="4583267"/>
              <a:ext cx="540000" cy="441818"/>
            </a:xfrm>
            <a:prstGeom prst="rect">
              <a:avLst/>
            </a:prstGeom>
            <a:noFill/>
          </p:spPr>
        </p:pic>
        <p:pic>
          <p:nvPicPr>
            <p:cNvPr id="35" name="图片 63" descr="笔记本电脑.png"/>
            <p:cNvPicPr>
              <a:picLocks noChangeAspect="1"/>
            </p:cNvPicPr>
            <p:nvPr/>
          </p:nvPicPr>
          <p:blipFill>
            <a:blip r:embed="rId4" cstate="print"/>
            <a:stretch>
              <a:fillRect/>
            </a:stretch>
          </p:blipFill>
          <p:spPr bwMode="gray">
            <a:xfrm>
              <a:off x="2099556" y="5528141"/>
              <a:ext cx="539779" cy="338400"/>
            </a:xfrm>
            <a:prstGeom prst="rect">
              <a:avLst/>
            </a:prstGeom>
          </p:spPr>
        </p:pic>
        <p:pic>
          <p:nvPicPr>
            <p:cNvPr id="36" name="图片 63" descr="笔记本电脑.png"/>
            <p:cNvPicPr>
              <a:picLocks noChangeAspect="1"/>
            </p:cNvPicPr>
            <p:nvPr/>
          </p:nvPicPr>
          <p:blipFill>
            <a:blip r:embed="rId4" cstate="print"/>
            <a:stretch>
              <a:fillRect/>
            </a:stretch>
          </p:blipFill>
          <p:spPr bwMode="gray">
            <a:xfrm>
              <a:off x="4235395" y="5737837"/>
              <a:ext cx="539779" cy="338400"/>
            </a:xfrm>
            <a:prstGeom prst="rect">
              <a:avLst/>
            </a:prstGeom>
          </p:spPr>
        </p:pic>
        <p:pic>
          <p:nvPicPr>
            <p:cNvPr id="38" name="图片 63" descr="笔记本电脑.png"/>
            <p:cNvPicPr>
              <a:picLocks noChangeAspect="1"/>
            </p:cNvPicPr>
            <p:nvPr/>
          </p:nvPicPr>
          <p:blipFill>
            <a:blip r:embed="rId4" cstate="print"/>
            <a:stretch>
              <a:fillRect/>
            </a:stretch>
          </p:blipFill>
          <p:spPr bwMode="gray">
            <a:xfrm>
              <a:off x="3102224" y="5979412"/>
              <a:ext cx="539779" cy="338400"/>
            </a:xfrm>
            <a:prstGeom prst="rect">
              <a:avLst/>
            </a:prstGeom>
          </p:spPr>
        </p:pic>
        <p:pic>
          <p:nvPicPr>
            <p:cNvPr id="39" name="图片 63" descr="笔记本电脑.png"/>
            <p:cNvPicPr>
              <a:picLocks noChangeAspect="1"/>
            </p:cNvPicPr>
            <p:nvPr/>
          </p:nvPicPr>
          <p:blipFill>
            <a:blip r:embed="rId4" cstate="print"/>
            <a:stretch>
              <a:fillRect/>
            </a:stretch>
          </p:blipFill>
          <p:spPr bwMode="gray">
            <a:xfrm>
              <a:off x="5090497" y="4709957"/>
              <a:ext cx="539779" cy="338400"/>
            </a:xfrm>
            <a:prstGeom prst="rect">
              <a:avLst/>
            </a:prstGeom>
          </p:spPr>
        </p:pic>
        <p:pic>
          <p:nvPicPr>
            <p:cNvPr id="41"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10429" y="3570995"/>
              <a:ext cx="810701" cy="408398"/>
            </a:xfrm>
            <a:prstGeom prst="rect">
              <a:avLst/>
            </a:prstGeom>
          </p:spPr>
        </p:pic>
        <p:cxnSp>
          <p:nvCxnSpPr>
            <p:cNvPr id="42" name="Straight Connector 41"/>
            <p:cNvCxnSpPr>
              <a:stCxn id="35" idx="0"/>
            </p:cNvCxnSpPr>
            <p:nvPr/>
          </p:nvCxnSpPr>
          <p:spPr bwMode="gray">
            <a:xfrm flipV="1">
              <a:off x="2369446" y="4892038"/>
              <a:ext cx="1371902" cy="63610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38" idx="0"/>
            </p:cNvCxnSpPr>
            <p:nvPr/>
          </p:nvCxnSpPr>
          <p:spPr bwMode="gray">
            <a:xfrm flipV="1">
              <a:off x="3372114" y="5008788"/>
              <a:ext cx="476631" cy="9706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7" name="Straight Connector 46"/>
            <p:cNvCxnSpPr>
              <a:stCxn id="32" idx="0"/>
              <a:endCxn id="41" idx="2"/>
            </p:cNvCxnSpPr>
            <p:nvPr/>
          </p:nvCxnSpPr>
          <p:spPr bwMode="gray">
            <a:xfrm flipV="1">
              <a:off x="4011348" y="3979393"/>
              <a:ext cx="4432" cy="60387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51" name="TextBox 50"/>
            <p:cNvSpPr txBox="1"/>
            <p:nvPr/>
          </p:nvSpPr>
          <p:spPr bwMode="gray">
            <a:xfrm>
              <a:off x="2800164" y="4613541"/>
              <a:ext cx="96599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AR router</a:t>
              </a:r>
            </a:p>
          </p:txBody>
        </p:sp>
        <p:pic>
          <p:nvPicPr>
            <p:cNvPr id="52" name="图片 12" descr="数据中心-蓝.png"/>
            <p:cNvPicPr>
              <a:picLocks noChangeAspect="1"/>
            </p:cNvPicPr>
            <p:nvPr/>
          </p:nvPicPr>
          <p:blipFill>
            <a:blip r:embed="rId6" cstate="print">
              <a:grayscl/>
            </a:blip>
            <a:stretch>
              <a:fillRect/>
            </a:stretch>
          </p:blipFill>
          <p:spPr bwMode="gray">
            <a:xfrm rot="9637893">
              <a:off x="4041473" y="5123349"/>
              <a:ext cx="527638" cy="441818"/>
            </a:xfrm>
            <a:prstGeom prst="rect">
              <a:avLst/>
            </a:prstGeom>
          </p:spPr>
        </p:pic>
        <p:pic>
          <p:nvPicPr>
            <p:cNvPr id="53" name="图片 12" descr="数据中心-蓝.png"/>
            <p:cNvPicPr>
              <a:picLocks noChangeAspect="1"/>
            </p:cNvPicPr>
            <p:nvPr/>
          </p:nvPicPr>
          <p:blipFill>
            <a:blip r:embed="rId6" cstate="print">
              <a:grayscl/>
            </a:blip>
            <a:stretch>
              <a:fillRect/>
            </a:stretch>
          </p:blipFill>
          <p:spPr bwMode="gray">
            <a:xfrm rot="5400000">
              <a:off x="4317705" y="4637706"/>
              <a:ext cx="527638" cy="441818"/>
            </a:xfrm>
            <a:prstGeom prst="rect">
              <a:avLst/>
            </a:prstGeom>
          </p:spPr>
        </p:pic>
        <p:pic>
          <p:nvPicPr>
            <p:cNvPr id="54" name="图片 32" descr="AP.png"/>
            <p:cNvPicPr>
              <a:picLocks noChangeAspect="1"/>
            </p:cNvPicPr>
            <p:nvPr/>
          </p:nvPicPr>
          <p:blipFill>
            <a:blip r:embed="rId7" cstate="print">
              <a:duotone>
                <a:schemeClr val="accent6">
                  <a:shade val="45000"/>
                  <a:satMod val="135000"/>
                </a:schemeClr>
                <a:prstClr val="white"/>
              </a:duotone>
            </a:blip>
            <a:stretch>
              <a:fillRect/>
            </a:stretch>
          </p:blipFill>
          <p:spPr bwMode="gray">
            <a:xfrm>
              <a:off x="4065054" y="4485589"/>
              <a:ext cx="319496" cy="261406"/>
            </a:xfrm>
            <a:prstGeom prst="rect">
              <a:avLst/>
            </a:prstGeom>
          </p:spPr>
        </p:pic>
      </p:grpSp>
      <p:grpSp>
        <p:nvGrpSpPr>
          <p:cNvPr id="20" name="Group 19"/>
          <p:cNvGrpSpPr/>
          <p:nvPr/>
        </p:nvGrpSpPr>
        <p:grpSpPr bwMode="gray">
          <a:xfrm>
            <a:off x="6766825" y="2934912"/>
            <a:ext cx="3493116" cy="3188626"/>
            <a:chOff x="7064079" y="3308334"/>
            <a:chExt cx="3493116" cy="3188626"/>
          </a:xfrm>
        </p:grpSpPr>
        <p:pic>
          <p:nvPicPr>
            <p:cNvPr id="62" name="Picture 12" descr="E:\2016.01\1.12 扁平化图标\蓝色\AR-蓝色最新-40.png"/>
            <p:cNvPicPr>
              <a:picLocks noChangeAspect="1" noChangeArrowheads="1"/>
            </p:cNvPicPr>
            <p:nvPr/>
          </p:nvPicPr>
          <p:blipFill>
            <a:blip r:embed="rId3" cstate="print"/>
            <a:srcRect/>
            <a:stretch>
              <a:fillRect/>
            </a:stretch>
          </p:blipFill>
          <p:spPr bwMode="gray">
            <a:xfrm>
              <a:off x="8030075" y="4030998"/>
              <a:ext cx="540000" cy="441818"/>
            </a:xfrm>
            <a:prstGeom prst="rect">
              <a:avLst/>
            </a:prstGeom>
            <a:noFill/>
          </p:spPr>
        </p:pic>
        <p:pic>
          <p:nvPicPr>
            <p:cNvPr id="63" name="图片 16" descr="通用交换机.png"/>
            <p:cNvPicPr>
              <a:picLocks noChangeAspect="1"/>
            </p:cNvPicPr>
            <p:nvPr/>
          </p:nvPicPr>
          <p:blipFill>
            <a:blip r:embed="rId8" cstate="print"/>
            <a:stretch>
              <a:fillRect/>
            </a:stretch>
          </p:blipFill>
          <p:spPr bwMode="gray">
            <a:xfrm>
              <a:off x="7138844" y="5291139"/>
              <a:ext cx="540000" cy="441817"/>
            </a:xfrm>
            <a:prstGeom prst="rect">
              <a:avLst/>
            </a:prstGeom>
          </p:spPr>
        </p:pic>
        <p:pic>
          <p:nvPicPr>
            <p:cNvPr id="64" name="图片 16" descr="通用交换机.png"/>
            <p:cNvPicPr>
              <a:picLocks noChangeAspect="1"/>
            </p:cNvPicPr>
            <p:nvPr/>
          </p:nvPicPr>
          <p:blipFill>
            <a:blip r:embed="rId8" cstate="print"/>
            <a:stretch>
              <a:fillRect/>
            </a:stretch>
          </p:blipFill>
          <p:spPr bwMode="gray">
            <a:xfrm>
              <a:off x="8849704" y="5291139"/>
              <a:ext cx="540000" cy="441817"/>
            </a:xfrm>
            <a:prstGeom prst="rect">
              <a:avLst/>
            </a:prstGeom>
          </p:spPr>
        </p:pic>
        <p:pic>
          <p:nvPicPr>
            <p:cNvPr id="65" name="图片 63" descr="笔记本电脑.png"/>
            <p:cNvPicPr>
              <a:picLocks noChangeAspect="1"/>
            </p:cNvPicPr>
            <p:nvPr/>
          </p:nvPicPr>
          <p:blipFill>
            <a:blip r:embed="rId4" cstate="print"/>
            <a:stretch>
              <a:fillRect/>
            </a:stretch>
          </p:blipFill>
          <p:spPr bwMode="gray">
            <a:xfrm>
              <a:off x="7139065" y="6017923"/>
              <a:ext cx="539779" cy="338400"/>
            </a:xfrm>
            <a:prstGeom prst="rect">
              <a:avLst/>
            </a:prstGeom>
          </p:spPr>
        </p:pic>
        <p:pic>
          <p:nvPicPr>
            <p:cNvPr id="66" name="图片 63" descr="笔记本电脑.png"/>
            <p:cNvPicPr>
              <a:picLocks noChangeAspect="1"/>
            </p:cNvPicPr>
            <p:nvPr/>
          </p:nvPicPr>
          <p:blipFill>
            <a:blip r:embed="rId4" cstate="print"/>
            <a:stretch>
              <a:fillRect/>
            </a:stretch>
          </p:blipFill>
          <p:spPr bwMode="gray">
            <a:xfrm>
              <a:off x="10017416" y="6055462"/>
              <a:ext cx="539779" cy="338400"/>
            </a:xfrm>
            <a:prstGeom prst="rect">
              <a:avLst/>
            </a:prstGeom>
          </p:spPr>
        </p:pic>
        <p:sp>
          <p:nvSpPr>
            <p:cNvPr id="67" name="Freeform 159"/>
            <p:cNvSpPr/>
            <p:nvPr/>
          </p:nvSpPr>
          <p:spPr bwMode="gray">
            <a:xfrm flipH="1">
              <a:off x="7915793" y="4760848"/>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00" dirty="0">
                  <a:solidFill>
                    <a:schemeClr val="tx1"/>
                  </a:solidFill>
                  <a:latin typeface="Huawei Sans" panose="020C0503030203020204" pitchFamily="34" charset="0"/>
                </a:rPr>
                <a:t>Campus network</a:t>
              </a:r>
            </a:p>
          </p:txBody>
        </p:sp>
        <p:cxnSp>
          <p:nvCxnSpPr>
            <p:cNvPr id="68" name="Straight Connector 67"/>
            <p:cNvCxnSpPr>
              <a:stCxn id="63" idx="0"/>
              <a:endCxn id="67" idx="20"/>
            </p:cNvCxnSpPr>
            <p:nvPr/>
          </p:nvCxnSpPr>
          <p:spPr bwMode="gray">
            <a:xfrm flipV="1">
              <a:off x="7408844" y="5151365"/>
              <a:ext cx="599899" cy="13977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64" idx="0"/>
              <a:endCxn id="67" idx="11"/>
            </p:cNvCxnSpPr>
            <p:nvPr/>
          </p:nvCxnSpPr>
          <p:spPr bwMode="gray">
            <a:xfrm flipH="1" flipV="1">
              <a:off x="8556519" y="5153751"/>
              <a:ext cx="563185" cy="13738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0" name="Straight Connector 69"/>
            <p:cNvCxnSpPr>
              <a:stCxn id="62" idx="2"/>
            </p:cNvCxnSpPr>
            <p:nvPr/>
          </p:nvCxnSpPr>
          <p:spPr bwMode="gray">
            <a:xfrm>
              <a:off x="8300075" y="4472816"/>
              <a:ext cx="0" cy="31189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1" name="Straight Connector 70"/>
            <p:cNvCxnSpPr>
              <a:stCxn id="65" idx="0"/>
              <a:endCxn id="63" idx="2"/>
            </p:cNvCxnSpPr>
            <p:nvPr/>
          </p:nvCxnSpPr>
          <p:spPr bwMode="gray">
            <a:xfrm flipH="1" flipV="1">
              <a:off x="7408844" y="5732956"/>
              <a:ext cx="111" cy="28496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2" name="Straight Connector 71"/>
            <p:cNvCxnSpPr>
              <a:stCxn id="77" idx="0"/>
              <a:endCxn id="64" idx="2"/>
            </p:cNvCxnSpPr>
            <p:nvPr/>
          </p:nvCxnSpPr>
          <p:spPr bwMode="gray">
            <a:xfrm flipH="1" flipV="1">
              <a:off x="9119704" y="5732956"/>
              <a:ext cx="6114" cy="27079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73"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894724" y="3308334"/>
              <a:ext cx="810701" cy="408398"/>
            </a:xfrm>
            <a:prstGeom prst="rect">
              <a:avLst/>
            </a:prstGeom>
          </p:spPr>
        </p:pic>
        <p:cxnSp>
          <p:nvCxnSpPr>
            <p:cNvPr id="74" name="Straight Connector 73"/>
            <p:cNvCxnSpPr>
              <a:stCxn id="73" idx="2"/>
              <a:endCxn id="62" idx="0"/>
            </p:cNvCxnSpPr>
            <p:nvPr/>
          </p:nvCxnSpPr>
          <p:spPr bwMode="gray">
            <a:xfrm>
              <a:off x="8300075" y="3716732"/>
              <a:ext cx="0" cy="31426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75" name="TextBox 74"/>
            <p:cNvSpPr txBox="1"/>
            <p:nvPr/>
          </p:nvSpPr>
          <p:spPr bwMode="gray">
            <a:xfrm>
              <a:off x="7064079" y="4109223"/>
              <a:ext cx="96599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AR router</a:t>
              </a:r>
            </a:p>
          </p:txBody>
        </p:sp>
        <p:pic>
          <p:nvPicPr>
            <p:cNvPr id="76" name="图片 28" descr="AC-蓝.png"/>
            <p:cNvPicPr>
              <a:picLocks noChangeAspect="1"/>
            </p:cNvPicPr>
            <p:nvPr/>
          </p:nvPicPr>
          <p:blipFill>
            <a:blip r:embed="rId9" cstate="print">
              <a:duotone>
                <a:schemeClr val="accent6">
                  <a:shade val="45000"/>
                  <a:satMod val="135000"/>
                </a:schemeClr>
                <a:prstClr val="white"/>
              </a:duotone>
            </a:blip>
            <a:stretch>
              <a:fillRect/>
            </a:stretch>
          </p:blipFill>
          <p:spPr bwMode="gray">
            <a:xfrm>
              <a:off x="8408959" y="3918733"/>
              <a:ext cx="322232" cy="263645"/>
            </a:xfrm>
            <a:prstGeom prst="rect">
              <a:avLst/>
            </a:prstGeom>
          </p:spPr>
        </p:pic>
        <p:pic>
          <p:nvPicPr>
            <p:cNvPr id="77" name="图片 32" descr="AP.png"/>
            <p:cNvPicPr>
              <a:picLocks noChangeAspect="1"/>
            </p:cNvPicPr>
            <p:nvPr/>
          </p:nvPicPr>
          <p:blipFill>
            <a:blip r:embed="rId7" cstate="print"/>
            <a:stretch>
              <a:fillRect/>
            </a:stretch>
          </p:blipFill>
          <p:spPr bwMode="gray">
            <a:xfrm>
              <a:off x="8855818" y="6003753"/>
              <a:ext cx="540000" cy="441818"/>
            </a:xfrm>
            <a:prstGeom prst="rect">
              <a:avLst/>
            </a:prstGeom>
          </p:spPr>
        </p:pic>
        <p:pic>
          <p:nvPicPr>
            <p:cNvPr id="78" name="图片 12" descr="数据中心-蓝.png"/>
            <p:cNvPicPr>
              <a:picLocks noChangeAspect="1"/>
            </p:cNvPicPr>
            <p:nvPr/>
          </p:nvPicPr>
          <p:blipFill>
            <a:blip r:embed="rId6" cstate="print">
              <a:grayscl/>
            </a:blip>
            <a:stretch>
              <a:fillRect/>
            </a:stretch>
          </p:blipFill>
          <p:spPr bwMode="gray">
            <a:xfrm rot="5400000">
              <a:off x="9427696" y="6012232"/>
              <a:ext cx="527638" cy="441818"/>
            </a:xfrm>
            <a:prstGeom prst="rect">
              <a:avLst/>
            </a:prstGeom>
          </p:spPr>
        </p:pic>
        <p:sp>
          <p:nvSpPr>
            <p:cNvPr id="18" name="Freeform 17"/>
            <p:cNvSpPr/>
            <p:nvPr/>
          </p:nvSpPr>
          <p:spPr bwMode="gray">
            <a:xfrm>
              <a:off x="8363402" y="4514850"/>
              <a:ext cx="867302" cy="1581150"/>
            </a:xfrm>
            <a:custGeom>
              <a:avLst/>
              <a:gdLst>
                <a:gd name="connsiteX0" fmla="*/ 28123 w 867302"/>
                <a:gd name="connsiteY0" fmla="*/ 0 h 1581150"/>
                <a:gd name="connsiteX1" fmla="*/ 85273 w 867302"/>
                <a:gd name="connsiteY1" fmla="*/ 419100 h 1581150"/>
                <a:gd name="connsiteX2" fmla="*/ 742498 w 867302"/>
                <a:gd name="connsiteY2" fmla="*/ 752475 h 1581150"/>
                <a:gd name="connsiteX3" fmla="*/ 866323 w 867302"/>
                <a:gd name="connsiteY3" fmla="*/ 1581150 h 1581150"/>
              </a:gdLst>
              <a:ahLst/>
              <a:cxnLst>
                <a:cxn ang="0">
                  <a:pos x="connsiteX0" y="connsiteY0"/>
                </a:cxn>
                <a:cxn ang="0">
                  <a:pos x="connsiteX1" y="connsiteY1"/>
                </a:cxn>
                <a:cxn ang="0">
                  <a:pos x="connsiteX2" y="connsiteY2"/>
                </a:cxn>
                <a:cxn ang="0">
                  <a:pos x="connsiteX3" y="connsiteY3"/>
                </a:cxn>
              </a:cxnLst>
              <a:rect l="l" t="t" r="r" b="b"/>
              <a:pathLst>
                <a:path w="867302" h="1581150">
                  <a:moveTo>
                    <a:pt x="28123" y="0"/>
                  </a:moveTo>
                  <a:cubicBezTo>
                    <a:pt x="-2833" y="146844"/>
                    <a:pt x="-33789" y="293688"/>
                    <a:pt x="85273" y="419100"/>
                  </a:cubicBezTo>
                  <a:cubicBezTo>
                    <a:pt x="204335" y="544512"/>
                    <a:pt x="612323" y="558800"/>
                    <a:pt x="742498" y="752475"/>
                  </a:cubicBezTo>
                  <a:cubicBezTo>
                    <a:pt x="872673" y="946150"/>
                    <a:pt x="869498" y="1263650"/>
                    <a:pt x="866323" y="1581150"/>
                  </a:cubicBezTo>
                </a:path>
              </a:pathLst>
            </a:custGeom>
            <a:noFill/>
            <a:ln w="28575">
              <a:solidFill>
                <a:srgbClr val="F46D4C"/>
              </a:solidFill>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79" name="TextBox 78"/>
            <p:cNvSpPr txBox="1"/>
            <p:nvPr/>
          </p:nvSpPr>
          <p:spPr bwMode="gray">
            <a:xfrm rot="1052884">
              <a:off x="8598437" y="4871338"/>
              <a:ext cx="74638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100" dirty="0">
                  <a:latin typeface="Huawei Sans" panose="020C0503030203020204" pitchFamily="34" charset="0"/>
                </a:rPr>
                <a:t>CAPWAP</a:t>
              </a:r>
              <a:endParaRPr lang="en-US" altLang="zh-CN" sz="1100" dirty="0">
                <a:latin typeface="Huawei Sans" panose="020C0503030203020204" pitchFamily="34" charset="0"/>
              </a:endParaRPr>
            </a:p>
          </p:txBody>
        </p:sp>
      </p:grpSp>
      <p:sp>
        <p:nvSpPr>
          <p:cNvPr id="4" name="圆角矩形 75">
            <a:extLst>
              <a:ext uri="{FF2B5EF4-FFF2-40B4-BE49-F238E27FC236}">
                <a16:creationId xmlns:a16="http://schemas.microsoft.com/office/drawing/2014/main" id="{887B37D5-48DE-4D96-8912-D2C4F500DC5D}"/>
              </a:ext>
            </a:extLst>
          </p:cNvPr>
          <p:cNvSpPr/>
          <p:nvPr/>
        </p:nvSpPr>
        <p:spPr bwMode="gray">
          <a:xfrm>
            <a:off x="1790663" y="2424065"/>
            <a:ext cx="394068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Usage scenario of a Fat AP</a:t>
            </a:r>
          </a:p>
        </p:txBody>
      </p:sp>
      <p:sp>
        <p:nvSpPr>
          <p:cNvPr id="5" name="圆角矩形 75">
            <a:extLst>
              <a:ext uri="{FF2B5EF4-FFF2-40B4-BE49-F238E27FC236}">
                <a16:creationId xmlns:a16="http://schemas.microsoft.com/office/drawing/2014/main" id="{A37BA30E-A9C6-46A2-9C1B-F29E9F6CDE35}"/>
              </a:ext>
            </a:extLst>
          </p:cNvPr>
          <p:cNvSpPr/>
          <p:nvPr/>
        </p:nvSpPr>
        <p:spPr bwMode="gray">
          <a:xfrm>
            <a:off x="1790663" y="2858353"/>
            <a:ext cx="3940689" cy="30321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a16="http://schemas.microsoft.com/office/drawing/2014/main" id="{9DAA41D1-1412-42A9-8D25-7D5EA5DC373D}"/>
              </a:ext>
            </a:extLst>
          </p:cNvPr>
          <p:cNvSpPr/>
          <p:nvPr/>
        </p:nvSpPr>
        <p:spPr bwMode="gray">
          <a:xfrm>
            <a:off x="6453908" y="2424065"/>
            <a:ext cx="394068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Usage scenario of </a:t>
            </a:r>
            <a:r>
              <a:rPr lang="en-US" sz="1600" dirty="0" err="1">
                <a:solidFill>
                  <a:srgbClr val="30B5C5"/>
                </a:solidFill>
                <a:latin typeface="Huawei Sans" panose="020C0503030203020204" pitchFamily="34" charset="0"/>
              </a:rPr>
              <a:t>AC+Fit</a:t>
            </a:r>
            <a:r>
              <a:rPr lang="en-US" sz="1600" dirty="0">
                <a:solidFill>
                  <a:srgbClr val="30B5C5"/>
                </a:solidFill>
                <a:latin typeface="Huawei Sans" panose="020C0503030203020204" pitchFamily="34" charset="0"/>
              </a:rPr>
              <a:t> AP</a:t>
            </a:r>
          </a:p>
        </p:txBody>
      </p:sp>
      <p:sp>
        <p:nvSpPr>
          <p:cNvPr id="7" name="圆角矩形 75">
            <a:extLst>
              <a:ext uri="{FF2B5EF4-FFF2-40B4-BE49-F238E27FC236}">
                <a16:creationId xmlns:a16="http://schemas.microsoft.com/office/drawing/2014/main" id="{57B287F0-A11B-4113-BA76-C7981DA0F6A6}"/>
              </a:ext>
            </a:extLst>
          </p:cNvPr>
          <p:cNvSpPr/>
          <p:nvPr/>
        </p:nvSpPr>
        <p:spPr bwMode="gray">
          <a:xfrm>
            <a:off x="6453908" y="2858353"/>
            <a:ext cx="3940689" cy="334246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14300347"/>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9C881E8-143C-4BAC-8CE1-7A3D0CC379DD}"/>
</file>

<file path=customXml/itemProps2.xml><?xml version="1.0" encoding="utf-8"?>
<ds:datastoreItem xmlns:ds="http://schemas.openxmlformats.org/officeDocument/2006/customXml" ds:itemID="{DA5960F2-6186-408B-A0DC-5CA5E58B604F}">
  <ds:schemaRef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http://www.w3.org/XML/1998/namespace"/>
    <ds:schemaRef ds:uri="http://purl.org/dc/elements/1.1/"/>
    <ds:schemaRef ds:uri="475f1e55-3009-46d8-9566-5d569a2b3a98"/>
    <ds:schemaRef ds:uri="http://purl.org/dc/terms/"/>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1282</TotalTime>
  <Words>1990</Words>
  <Application>Microsoft Office PowerPoint</Application>
  <PresentationFormat>Widescreen</PresentationFormat>
  <Paragraphs>265</Paragraphs>
  <Slides>25</Slides>
  <Notes>25</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25</vt:i4>
      </vt:variant>
    </vt:vector>
  </HeadingPairs>
  <TitlesOfParts>
    <vt:vector size="33"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Introduction to Multi-service Gateways</vt:lpstr>
      <vt:lpstr>PowerPoint Presentation</vt:lpstr>
      <vt:lpstr>PowerPoint Presentation</vt:lpstr>
      <vt:lpstr>PowerPoint Presentation</vt:lpstr>
      <vt:lpstr>Overview of AR Routers</vt:lpstr>
      <vt:lpstr>Introduction to Routing and Switching Features</vt:lpstr>
      <vt:lpstr>Introduction to Security Features</vt:lpstr>
      <vt:lpstr>Introduction to WLAN Features</vt:lpstr>
      <vt:lpstr>Introduction to Voice Features</vt:lpstr>
      <vt:lpstr>PowerPoint Presentation</vt:lpstr>
      <vt:lpstr>Introduction to WLAN Technology</vt:lpstr>
      <vt:lpstr>Introduction to WLAN Devices</vt:lpstr>
      <vt:lpstr>Introduction to AR WLAN Features</vt:lpstr>
      <vt:lpstr>AR Router - Fat AP</vt:lpstr>
      <vt:lpstr>AR Router - AC</vt:lpstr>
      <vt:lpstr>AR Router - NAC</vt:lpstr>
      <vt:lpstr>PowerPoint Presentation</vt:lpstr>
      <vt:lpstr>Introduction to AR Security Features</vt:lpstr>
      <vt:lpstr>Introduction to Access Security Features</vt:lpstr>
      <vt:lpstr>Introduction to Local Security Features</vt:lpstr>
      <vt:lpstr>Introduction to Firewall and In-Depth Security Defense Features</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207</cp:revision>
  <cp:lastPrinted>2020-07-31T09:33:18Z</cp:lastPrinted>
  <dcterms:created xsi:type="dcterms:W3CDTF">2018-11-29T10:16:29Z</dcterms:created>
  <dcterms:modified xsi:type="dcterms:W3CDTF">2021-02-02T03:03:11Z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(3)ncyMBGLch4i61+rAbcJVyNxCN3B8snvCgVRgW1K36qYBhlx1MNVPLIbULP7VQXOgryx8CBN+
tgT/jbc5clElAdmEg0vEOGQTgOm9ARPyqnnlBjE8HtgnOmk/skGbdEp55eEsjoQ11QSMeW+M
jBJ3wncGxXXjNKmWVWi1FTttSrsMPr9a7oYX0nmmCoUsILuVRVfPtbZEsiSZFXLqvtnaKAkk
RSMfJ7UwqCH0/+yuNR</vt:lpwstr>
  </property>
  <property fmtid="{D5CDD505-2E9C-101B-9397-08002B2CF9AE}" pid="3" name="_2015_ms_pID_7253431">
    <vt:lpwstr>SzfoMYOXK/WiWOg6dXtcuNt+dKJK2eU130xyKzwhm3Kj3/hVEo9VZR
Jb6Ag+ToD6Cim5UoYc108AOUSq4MZFISlAzhHFT40j2d1UPr6LP4t83klqzxjQh56S4qFvOZ
EOjrMCzJ9yDX8xDFm69/1pJxQsGtcrBZz98JVQNAQK/YsgTpvRJ5w7wkt/yoeQhvSmDyVcfY
VsnRPirn0jvq5r3DdEhShXKHqFHE78IVeTTJ</vt:lpwstr>
  </property>
  <property fmtid="{D5CDD505-2E9C-101B-9397-08002B2CF9AE}" pid="4" name="_2015_ms_pID_7253432">
    <vt:lpwstr>ig==</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1610782375</vt:lpwstr>
  </property>
</Properties>
</file>