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57"/>
  </p:notesMasterIdLst>
  <p:handoutMasterIdLst>
    <p:handoutMasterId r:id="rId58"/>
  </p:handoutMasterIdLst>
  <p:sldIdLst>
    <p:sldId id="289" r:id="rId8"/>
    <p:sldId id="290" r:id="rId9"/>
    <p:sldId id="277" r:id="rId10"/>
    <p:sldId id="278" r:id="rId11"/>
    <p:sldId id="279" r:id="rId12"/>
    <p:sldId id="280" r:id="rId13"/>
    <p:sldId id="293" r:id="rId14"/>
    <p:sldId id="294" r:id="rId15"/>
    <p:sldId id="291" r:id="rId16"/>
    <p:sldId id="344" r:id="rId17"/>
    <p:sldId id="292" r:id="rId18"/>
    <p:sldId id="296" r:id="rId19"/>
    <p:sldId id="281" r:id="rId20"/>
    <p:sldId id="297" r:id="rId21"/>
    <p:sldId id="298" r:id="rId22"/>
    <p:sldId id="301" r:id="rId23"/>
    <p:sldId id="1472" r:id="rId24"/>
    <p:sldId id="1473" r:id="rId25"/>
    <p:sldId id="1475" r:id="rId26"/>
    <p:sldId id="334" r:id="rId27"/>
    <p:sldId id="1476" r:id="rId28"/>
    <p:sldId id="1477" r:id="rId29"/>
    <p:sldId id="1478" r:id="rId30"/>
    <p:sldId id="1479" r:id="rId31"/>
    <p:sldId id="1481" r:id="rId32"/>
    <p:sldId id="1480" r:id="rId33"/>
    <p:sldId id="1482" r:id="rId34"/>
    <p:sldId id="1483" r:id="rId35"/>
    <p:sldId id="1484" r:id="rId36"/>
    <p:sldId id="314" r:id="rId37"/>
    <p:sldId id="548" r:id="rId38"/>
    <p:sldId id="546" r:id="rId39"/>
    <p:sldId id="554" r:id="rId40"/>
    <p:sldId id="441" r:id="rId41"/>
    <p:sldId id="319" r:id="rId42"/>
    <p:sldId id="318" r:id="rId43"/>
    <p:sldId id="328" r:id="rId44"/>
    <p:sldId id="329" r:id="rId45"/>
    <p:sldId id="320" r:id="rId46"/>
    <p:sldId id="321" r:id="rId47"/>
    <p:sldId id="322" r:id="rId48"/>
    <p:sldId id="323" r:id="rId49"/>
    <p:sldId id="324" r:id="rId50"/>
    <p:sldId id="332" r:id="rId51"/>
    <p:sldId id="331" r:id="rId52"/>
    <p:sldId id="533" r:id="rId53"/>
    <p:sldId id="1485" r:id="rId54"/>
    <p:sldId id="1486" r:id="rId55"/>
    <p:sldId id="1487" r:id="rId56"/>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1" clrIdx="0">
    <p:extLst>
      <p:ext uri="{19B8F6BF-5375-455C-9EA6-DF929625EA0E}">
        <p15:presenceInfo xmlns:p15="http://schemas.microsoft.com/office/powerpoint/2012/main" userId="S-1-5-21-147214757-305610072-1517763936-5682676" providerId="AD"/>
      </p:ext>
    </p:extLst>
  </p:cmAuthor>
  <p:cmAuthor id="2" name="tangyanmei (A)" initials="t(" lastIdx="3" clrIdx="1">
    <p:extLst>
      <p:ext uri="{19B8F6BF-5375-455C-9EA6-DF929625EA0E}">
        <p15:presenceInfo xmlns:p15="http://schemas.microsoft.com/office/powerpoint/2012/main" userId="S-1-5-21-147214757-305610072-1517763936-3058042" providerId="AD"/>
      </p:ext>
    </p:extLst>
  </p:cmAuthor>
  <p:cmAuthor id="3" name="weijiongjian" initials="w" lastIdx="6" clrIdx="2">
    <p:extLst>
      <p:ext uri="{19B8F6BF-5375-455C-9EA6-DF929625EA0E}">
        <p15:presenceInfo xmlns:p15="http://schemas.microsoft.com/office/powerpoint/2012/main" userId="S-1-5-21-147214757-305610072-1517763936-74832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D9D9D9"/>
    <a:srgbClr val="56C4D2"/>
    <a:srgbClr val="404040"/>
    <a:srgbClr val="EBEBEB"/>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914" autoAdjust="0"/>
  </p:normalViewPr>
  <p:slideViewPr>
    <p:cSldViewPr snapToGrid="0" snapToObjects="1">
      <p:cViewPr varScale="1">
        <p:scale>
          <a:sx n="90" d="100"/>
          <a:sy n="90" d="100"/>
        </p:scale>
        <p:origin x="804" y="96"/>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8" d="100"/>
          <a:sy n="78" d="100"/>
        </p:scale>
        <p:origin x="3336" y="114"/>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commentAuthors" Target="commentAuthor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notesMaster" Target="notesMasters/notesMaster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hf sldNum="0" hdr="0" ftr="0" dt="0"/>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BFFBF6-A961-4C8D-BC2E-F6E8611EA333}"/>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a16="http://schemas.microsoft.com/office/drawing/2014/main" id="{AC461B49-C133-4673-8933-14F521D8E587}"/>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193017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RR site: A CPE functions as an RR and distributes EVPN routes between CPE gateways at edge sites based on the VPN topology policy.</a:t>
            </a:r>
            <a:endParaRPr lang="en-US" altLang="zh-CN" dirty="0">
              <a:latin typeface="Huawei Sans" panose="020C0503030203020204" pitchFamily="34" charset="0"/>
            </a:endParaRPr>
          </a:p>
          <a:p>
            <a:r>
              <a:rPr dirty="0">
                <a:latin typeface="Huawei Sans" panose="020C0503030203020204" pitchFamily="34" charset="0"/>
              </a:rPr>
              <a:t>If</a:t>
            </a:r>
            <a:r>
              <a:rPr baseline="0" dirty="0">
                <a:latin typeface="Huawei Sans" panose="020C0503030203020204" pitchFamily="34" charset="0"/>
              </a:rPr>
              <a:t> an</a:t>
            </a:r>
            <a:r>
              <a:rPr dirty="0">
                <a:latin typeface="Huawei Sans" panose="020C0503030203020204" pitchFamily="34" charset="0"/>
              </a:rPr>
              <a:t> egress CPE at a site is configured as both the gateway</a:t>
            </a:r>
            <a:r>
              <a:rPr baseline="0" dirty="0">
                <a:latin typeface="Huawei Sans" panose="020C0503030203020204" pitchFamily="34" charset="0"/>
              </a:rPr>
              <a:t> and </a:t>
            </a:r>
            <a:r>
              <a:rPr dirty="0">
                <a:latin typeface="Huawei Sans" panose="020C0503030203020204" pitchFamily="34" charset="0"/>
              </a:rPr>
              <a:t>RR, this site is an RR site. If no device takes</a:t>
            </a:r>
            <a:r>
              <a:rPr baseline="0" dirty="0">
                <a:latin typeface="Huawei Sans" panose="020C0503030203020204" pitchFamily="34" charset="0"/>
              </a:rPr>
              <a:t> the role of the </a:t>
            </a:r>
            <a:r>
              <a:rPr dirty="0">
                <a:latin typeface="Huawei Sans" panose="020C0503030203020204" pitchFamily="34" charset="0"/>
              </a:rPr>
              <a:t>gateway</a:t>
            </a:r>
            <a:r>
              <a:rPr baseline="0" dirty="0">
                <a:latin typeface="Huawei Sans" panose="020C0503030203020204" pitchFamily="34" charset="0"/>
              </a:rPr>
              <a:t> or </a:t>
            </a:r>
            <a:r>
              <a:rPr dirty="0">
                <a:latin typeface="Huawei Sans" panose="020C0503030203020204" pitchFamily="34" charset="0"/>
              </a:rPr>
              <a:t>RR at a site, the site is an edge site.</a:t>
            </a:r>
            <a:endParaRPr lang="en-US" altLang="zh-CN" dirty="0">
              <a:latin typeface="Huawei Sans" panose="020C0503030203020204" pitchFamily="34" charset="0"/>
            </a:endParaRPr>
          </a:p>
          <a:p>
            <a:r>
              <a:rPr dirty="0">
                <a:latin typeface="Huawei Sans" panose="020C0503030203020204" pitchFamily="34" charset="0"/>
              </a:rPr>
              <a:t>One edge site can establish IBGP peer relationships with two RRs simultaneously, and the two RRs back up each other.</a:t>
            </a:r>
            <a:endParaRPr lang="en-US" altLang="zh-CN" dirty="0">
              <a:latin typeface="Huawei Sans" panose="020C0503030203020204" pitchFamily="34" charset="0"/>
            </a:endParaRPr>
          </a:p>
          <a:p>
            <a:r>
              <a:rPr dirty="0">
                <a:latin typeface="Huawei Sans" panose="020C0503030203020204" pitchFamily="34" charset="0"/>
              </a:rPr>
              <a:t>Multiple RRs can be deployed for a tenant. All RRs are connected in full-mesh mode on the control plane.</a:t>
            </a:r>
            <a:endParaRPr lang="en-US"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10E032A7-A439-4072-B6DF-1439671E66C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24677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A gateway's role name varies depending on the service scenario. For example, a gateway connecting</a:t>
            </a:r>
            <a:r>
              <a:rPr baseline="0" dirty="0">
                <a:latin typeface="Huawei Sans" panose="020C0503030203020204" pitchFamily="34" charset="0"/>
              </a:rPr>
              <a:t> </a:t>
            </a:r>
            <a:r>
              <a:rPr dirty="0">
                <a:latin typeface="Huawei Sans" panose="020C0503030203020204" pitchFamily="34" charset="0"/>
              </a:rPr>
              <a:t>SD-WAN sites</a:t>
            </a:r>
            <a:r>
              <a:rPr baseline="0" dirty="0">
                <a:latin typeface="Huawei Sans" panose="020C0503030203020204" pitchFamily="34" charset="0"/>
              </a:rPr>
              <a:t> to </a:t>
            </a:r>
            <a:r>
              <a:rPr dirty="0">
                <a:latin typeface="Huawei Sans" panose="020C0503030203020204" pitchFamily="34" charset="0"/>
              </a:rPr>
              <a:t>legacy sites is an interworking gateway (IWG), as shown in the </a:t>
            </a:r>
            <a:r>
              <a:rPr lang="en-US" dirty="0">
                <a:latin typeface="Huawei Sans" panose="020C0503030203020204" pitchFamily="34" charset="0"/>
              </a:rPr>
              <a:t>above </a:t>
            </a:r>
            <a:r>
              <a:rPr dirty="0">
                <a:latin typeface="Huawei Sans" panose="020C0503030203020204" pitchFamily="34" charset="0"/>
              </a:rPr>
              <a:t>figure. A gateway connecting SD-WAN sites to a cloud is called a cloud gateway. In addition, functions of a gateway can be extended. A gateway that connects Point of Presence (POP) sites for building a POP network is referred to as a POP gateway.</a:t>
            </a:r>
          </a:p>
        </p:txBody>
      </p:sp>
      <p:sp>
        <p:nvSpPr>
          <p:cNvPr id="5" name="Slide Image Placeholder 4">
            <a:extLst>
              <a:ext uri="{FF2B5EF4-FFF2-40B4-BE49-F238E27FC236}">
                <a16:creationId xmlns:a16="http://schemas.microsoft.com/office/drawing/2014/main" id="{305D98F4-C863-4666-B409-8BE47EAFDD4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138462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F7C81E-D6F3-49CF-A2CA-C7C22F4E758A}"/>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32F03CFC-22AB-4F07-AFBD-76D12E957C3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669416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F2D1C9D-8090-4982-97B7-B5494453816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3CB481D1-FBD4-407C-9651-777D9E54801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9543601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91A727F-C530-4B68-A20C-7B59AB09520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291F6131-86DC-4E6D-BC95-0BA7AA2B0A3B}"/>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088144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 same IP address or domain name must</a:t>
            </a:r>
            <a:r>
              <a:rPr baseline="0" dirty="0">
                <a:latin typeface="Huawei Sans" panose="020C0503030203020204" pitchFamily="34" charset="0"/>
              </a:rPr>
              <a:t> be</a:t>
            </a:r>
            <a:r>
              <a:rPr dirty="0">
                <a:latin typeface="Huawei Sans" panose="020C0503030203020204" pitchFamily="34" charset="0"/>
              </a:rPr>
              <a:t> configured for the southbound and northbound APIs</a:t>
            </a:r>
            <a:r>
              <a:rPr baseline="0" dirty="0">
                <a:latin typeface="Huawei Sans" panose="020C0503030203020204" pitchFamily="34" charset="0"/>
              </a:rPr>
              <a:t> </a:t>
            </a:r>
            <a:r>
              <a:rPr dirty="0">
                <a:latin typeface="Huawei Sans" panose="020C0503030203020204" pitchFamily="34" charset="0"/>
              </a:rPr>
              <a:t>of the active and standby controller clusters.</a:t>
            </a:r>
            <a:endParaRPr lang="en-US" altLang="zh-CN" dirty="0">
              <a:latin typeface="Huawei Sans" panose="020C0503030203020204" pitchFamily="34" charset="0"/>
            </a:endParaRPr>
          </a:p>
          <a:p>
            <a:r>
              <a:rPr dirty="0">
                <a:latin typeface="Huawei Sans" panose="020C0503030203020204" pitchFamily="34" charset="0"/>
              </a:rPr>
              <a:t>Administrators access the controller through the domain name (based on the DNS record) or IP address, and the network uses BGP to control access traffic.</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4D0A719F-3990-478E-A342-0D4A7D8A3328}"/>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7789324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EA111A-6C9D-4836-BBD6-98607412E359}"/>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FE44D939-3277-4EF1-996B-721404C76C4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584621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ZTP: Multiple ZTP modes are available to enable CPEs to quickly register with </a:t>
            </a:r>
            <a:r>
              <a:rPr dirty="0" err="1">
                <a:latin typeface="Huawei Sans" panose="020C0503030203020204" pitchFamily="34" charset="0"/>
              </a:rPr>
              <a:t>iMaster</a:t>
            </a:r>
            <a:r>
              <a:rPr dirty="0">
                <a:latin typeface="Huawei Sans" panose="020C0503030203020204" pitchFamily="34" charset="0"/>
              </a:rPr>
              <a:t> NCE-WAN.</a:t>
            </a:r>
            <a:endParaRPr lang="en-US" altLang="zh-CN" dirty="0">
              <a:latin typeface="Huawei Sans" panose="020C0503030203020204" pitchFamily="34" charset="0"/>
            </a:endParaRPr>
          </a:p>
          <a:p>
            <a:r>
              <a:rPr dirty="0">
                <a:latin typeface="Huawei Sans" panose="020C0503030203020204" pitchFamily="34" charset="0"/>
              </a:rPr>
              <a:t>Forwarding-control separation</a:t>
            </a:r>
            <a:r>
              <a:rPr baseline="0" dirty="0">
                <a:latin typeface="Huawei Sans" panose="020C0503030203020204" pitchFamily="34" charset="0"/>
              </a:rPr>
              <a:t>, achieving </a:t>
            </a:r>
            <a:r>
              <a:rPr dirty="0">
                <a:latin typeface="Huawei Sans" panose="020C0503030203020204" pitchFamily="34" charset="0"/>
              </a:rPr>
              <a:t>flexible networking: CPEs establish management channels</a:t>
            </a:r>
            <a:r>
              <a:rPr baseline="0" dirty="0">
                <a:latin typeface="Huawei Sans" panose="020C0503030203020204" pitchFamily="34" charset="0"/>
              </a:rPr>
              <a:t> </a:t>
            </a:r>
            <a:r>
              <a:rPr dirty="0">
                <a:latin typeface="Huawei Sans" panose="020C0503030203020204" pitchFamily="34" charset="0"/>
              </a:rPr>
              <a:t>with </a:t>
            </a:r>
            <a:r>
              <a:rPr dirty="0" err="1">
                <a:latin typeface="Huawei Sans" panose="020C0503030203020204" pitchFamily="34" charset="0"/>
              </a:rPr>
              <a:t>iMaster</a:t>
            </a:r>
            <a:r>
              <a:rPr dirty="0">
                <a:latin typeface="Huawei Sans" panose="020C0503030203020204" pitchFamily="34" charset="0"/>
              </a:rPr>
              <a:t> NCE-WAN through NETCONF, and </a:t>
            </a:r>
            <a:r>
              <a:rPr dirty="0" err="1">
                <a:latin typeface="Huawei Sans" panose="020C0503030203020204" pitchFamily="34" charset="0"/>
              </a:rPr>
              <a:t>iMaster</a:t>
            </a:r>
            <a:r>
              <a:rPr dirty="0">
                <a:latin typeface="Huawei Sans" panose="020C0503030203020204" pitchFamily="34" charset="0"/>
              </a:rPr>
              <a:t> NCE-WAN delivers configurations to CPEs to establish IP overlay tunnels.</a:t>
            </a:r>
            <a:endParaRPr lang="en-US" altLang="zh-CN" dirty="0">
              <a:latin typeface="Huawei Sans" panose="020C0503030203020204" pitchFamily="34" charset="0"/>
            </a:endParaRPr>
          </a:p>
          <a:p>
            <a:pPr marL="18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Application optimization</a:t>
            </a:r>
            <a:r>
              <a:rPr lang="en-US" dirty="0">
                <a:latin typeface="Huawei Sans" panose="020C0503030203020204" pitchFamily="34" charset="0"/>
              </a:rPr>
              <a:t>,</a:t>
            </a:r>
            <a:r>
              <a:rPr lang="en-US" baseline="0" dirty="0">
                <a:latin typeface="Huawei Sans" panose="020C0503030203020204" pitchFamily="34" charset="0"/>
              </a:rPr>
              <a:t> </a:t>
            </a:r>
            <a:r>
              <a:rPr lang="en-US" sz="1600" dirty="0">
                <a:latin typeface="Huawei Sans" panose="020C0503030203020204" pitchFamily="34" charset="0"/>
                <a:cs typeface="Huawei Sans" panose="020C0503030203020204" pitchFamily="34" charset="0"/>
              </a:rPr>
              <a:t>making services controllable and visible</a:t>
            </a:r>
            <a:r>
              <a:rPr dirty="0">
                <a:latin typeface="Huawei Sans" panose="020C0503030203020204" pitchFamily="34" charset="0"/>
              </a:rPr>
              <a:t>: Service awareness (SA) technology is used to identify applications. TCP Flow Performance Monitor (FPM) and </a:t>
            </a:r>
            <a:r>
              <a:rPr lang="en-US" dirty="0">
                <a:latin typeface="Huawei Sans" panose="020C0503030203020204" pitchFamily="34" charset="0"/>
              </a:rPr>
              <a:t>IP FPM </a:t>
            </a:r>
            <a:r>
              <a:rPr dirty="0">
                <a:latin typeface="Huawei Sans" panose="020C0503030203020204" pitchFamily="34" charset="0"/>
              </a:rPr>
              <a:t>technologies are used to implement application quality detection, and IP FPM technology is used </a:t>
            </a:r>
            <a:r>
              <a:rPr lang="en-US" dirty="0">
                <a:latin typeface="Huawei Sans" panose="020C0503030203020204" pitchFamily="34" charset="0"/>
              </a:rPr>
              <a:t>to</a:t>
            </a:r>
            <a:r>
              <a:rPr lang="en-US" baseline="0" dirty="0">
                <a:latin typeface="Huawei Sans" panose="020C0503030203020204" pitchFamily="34" charset="0"/>
              </a:rPr>
              <a:t> implement </a:t>
            </a:r>
            <a:r>
              <a:rPr dirty="0">
                <a:latin typeface="Huawei Sans" panose="020C0503030203020204" pitchFamily="34" charset="0"/>
              </a:rPr>
              <a:t>link quality measurement. Smart Policy Routing (SPR) technology implements intelligent link switching based on the application quality. </a:t>
            </a:r>
            <a:endParaRPr lang="en-US" altLang="zh-CN" dirty="0">
              <a:latin typeface="Huawei Sans" panose="020C0503030203020204" pitchFamily="34" charset="0"/>
            </a:endParaRPr>
          </a:p>
          <a:p>
            <a:pPr lvl="0"/>
            <a:r>
              <a:rPr lang="en-US" sz="1100" dirty="0">
                <a:latin typeface="Huawei Sans" panose="020C0503030203020204" pitchFamily="34" charset="0"/>
                <a:cs typeface="Huawei Sans" panose="020C0503030203020204" pitchFamily="34" charset="0"/>
              </a:rPr>
              <a:t>Comprehensive </a:t>
            </a:r>
            <a:r>
              <a:rPr dirty="0">
                <a:latin typeface="Huawei Sans" panose="020C0503030203020204" pitchFamily="34" charset="0"/>
              </a:rPr>
              <a:t>security defense system, ensuring</a:t>
            </a:r>
            <a:r>
              <a:rPr baseline="0" dirty="0">
                <a:latin typeface="Huawei Sans" panose="020C0503030203020204" pitchFamily="34" charset="0"/>
              </a:rPr>
              <a:t> </a:t>
            </a:r>
            <a:r>
              <a:rPr dirty="0">
                <a:latin typeface="Huawei Sans" panose="020C0503030203020204" pitchFamily="34" charset="0"/>
              </a:rPr>
              <a:t>service security: Multiple VPN technologies, such as IPsec and MPLS, are used to provide E2E security protection. The firewall function provides comprehensive security </a:t>
            </a:r>
            <a:r>
              <a:rPr lang="en-US" sz="1100" b="0" i="0" kern="1200" baseline="0" dirty="0">
                <a:solidFill>
                  <a:schemeClr val="tx1"/>
                </a:solidFill>
                <a:effectLst/>
                <a:latin typeface="Huawei Sans" panose="020C0503030203020204" pitchFamily="34" charset="0"/>
                <a:ea typeface="方正兰亭黑简体" panose="02000000000000000000" pitchFamily="2" charset="-122"/>
                <a:cs typeface="+mn-cs"/>
              </a:rPr>
              <a:t>assurance </a:t>
            </a:r>
            <a:r>
              <a:rPr dirty="0">
                <a:latin typeface="Huawei Sans" panose="020C0503030203020204" pitchFamily="34" charset="0"/>
              </a:rPr>
              <a:t>at the hardware, pipe, and application levels.</a:t>
            </a:r>
          </a:p>
        </p:txBody>
      </p:sp>
      <p:sp>
        <p:nvSpPr>
          <p:cNvPr id="5" name="Slide Image Placeholder 4">
            <a:extLst>
              <a:ext uri="{FF2B5EF4-FFF2-40B4-BE49-F238E27FC236}">
                <a16:creationId xmlns:a16="http://schemas.microsoft.com/office/drawing/2014/main" id="{DB6B337A-472C-4583-86DA-A21DCA91E30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643071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ZTP: Zero Touch Provisioning</a:t>
            </a:r>
            <a:endParaRPr lang="en-US" altLang="zh-CN" dirty="0">
              <a:latin typeface="Huawei Sans" panose="020C0503030203020204" pitchFamily="34" charset="0"/>
            </a:endParaRPr>
          </a:p>
          <a:p>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FDBCC92F-6F3D-4B6F-B66A-41D5455BBC1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193873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Files for USB-based, email-based, and DHCP-based deployment can be generated through </a:t>
            </a:r>
            <a:r>
              <a:rPr dirty="0" err="1">
                <a:latin typeface="Huawei Sans" panose="020C0503030203020204" pitchFamily="34" charset="0"/>
              </a:rPr>
              <a:t>iMaster</a:t>
            </a:r>
            <a:r>
              <a:rPr dirty="0">
                <a:latin typeface="Huawei Sans" panose="020C0503030203020204" pitchFamily="34" charset="0"/>
              </a:rPr>
              <a:t> NCE-WAN.</a:t>
            </a:r>
            <a:endParaRPr lang="en-US" altLang="zh-CN" dirty="0">
              <a:latin typeface="Huawei Sans" panose="020C0503030203020204" pitchFamily="34" charset="0"/>
            </a:endParaRPr>
          </a:p>
          <a:p>
            <a:r>
              <a:rPr dirty="0">
                <a:latin typeface="Huawei Sans" panose="020C0503030203020204" pitchFamily="34" charset="0"/>
              </a:rPr>
              <a:t>For details about each deployment mode, learn the course </a:t>
            </a:r>
            <a:r>
              <a:rPr i="1" dirty="0">
                <a:latin typeface="Huawei Sans" panose="020C0503030203020204" pitchFamily="34" charset="0"/>
              </a:rPr>
              <a:t>Management and O&amp;M</a:t>
            </a:r>
            <a:r>
              <a:rPr dirty="0">
                <a:latin typeface="Huawei Sans" panose="020C0503030203020204" pitchFamily="34" charset="0"/>
              </a:rPr>
              <a:t>.</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31E01CD1-5D27-49AC-B542-8DD0A2932668}"/>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16503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DBF1D4-5C5A-4FB5-B9DD-9770A1D13FED}"/>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8F09C2E4-5E05-453D-B96D-D73AD4C93C0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4094812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Management channel:</a:t>
            </a:r>
          </a:p>
          <a:p>
            <a:pPr lvl="1"/>
            <a:r>
              <a:rPr dirty="0" err="1">
                <a:latin typeface="Huawei Sans" panose="020C0503030203020204" pitchFamily="34" charset="0"/>
              </a:rPr>
              <a:t>iMaster</a:t>
            </a:r>
            <a:r>
              <a:rPr dirty="0">
                <a:latin typeface="Huawei Sans" panose="020C0503030203020204" pitchFamily="34" charset="0"/>
              </a:rPr>
              <a:t> NCE-WAN establish</a:t>
            </a:r>
            <a:r>
              <a:rPr lang="en-US" dirty="0">
                <a:latin typeface="Huawei Sans" panose="020C0503030203020204" pitchFamily="34" charset="0"/>
              </a:rPr>
              <a:t>es</a:t>
            </a:r>
            <a:r>
              <a:rPr dirty="0">
                <a:latin typeface="Huawei Sans" panose="020C0503030203020204" pitchFamily="34" charset="0"/>
              </a:rPr>
              <a:t> management channels with all managed devices through NETCONF for</a:t>
            </a:r>
            <a:r>
              <a:rPr lang="en-US" dirty="0">
                <a:latin typeface="Huawei Sans" panose="020C0503030203020204" pitchFamily="34" charset="0"/>
              </a:rPr>
              <a:t> network-wide</a:t>
            </a:r>
            <a:r>
              <a:rPr dirty="0">
                <a:latin typeface="Huawei Sans" panose="020C0503030203020204" pitchFamily="34" charset="0"/>
              </a:rPr>
              <a:t> </a:t>
            </a:r>
            <a:r>
              <a:rPr lang="en-US" dirty="0">
                <a:latin typeface="Huawei Sans" panose="020C0503030203020204" pitchFamily="34" charset="0"/>
              </a:rPr>
              <a:t>device </a:t>
            </a:r>
            <a:r>
              <a:rPr dirty="0">
                <a:latin typeface="Huawei Sans" panose="020C0503030203020204" pitchFamily="34" charset="0"/>
              </a:rPr>
              <a:t>management and service orchestration.</a:t>
            </a:r>
          </a:p>
          <a:p>
            <a:r>
              <a:rPr dirty="0">
                <a:latin typeface="Huawei Sans" panose="020C0503030203020204" pitchFamily="34" charset="0"/>
              </a:rPr>
              <a:t>Control channel:</a:t>
            </a:r>
          </a:p>
          <a:p>
            <a:pPr lvl="1"/>
            <a:r>
              <a:rPr dirty="0">
                <a:latin typeface="Huawei Sans" panose="020C0503030203020204" pitchFamily="34" charset="0"/>
              </a:rPr>
              <a:t>Control channels are established between CPEs and RRs.</a:t>
            </a:r>
            <a:endParaRPr lang="en-US" altLang="zh-CN" dirty="0">
              <a:latin typeface="Huawei Sans" panose="020C0503030203020204" pitchFamily="34" charset="0"/>
            </a:endParaRPr>
          </a:p>
          <a:p>
            <a:pPr lvl="1"/>
            <a:r>
              <a:rPr dirty="0">
                <a:latin typeface="Huawei Sans" panose="020C0503030203020204" pitchFamily="34" charset="0"/>
              </a:rPr>
              <a:t>RRs centrally control and distribute service routes between branch sites.</a:t>
            </a:r>
          </a:p>
          <a:p>
            <a:pPr lvl="1"/>
            <a:r>
              <a:rPr dirty="0">
                <a:latin typeface="Huawei Sans" panose="020C0503030203020204" pitchFamily="34" charset="0"/>
              </a:rPr>
              <a:t>The enhanced BGP EVPN protocol is used to implement separate transmission of tenants' VPN route</a:t>
            </a:r>
            <a:r>
              <a:rPr lang="en-US" dirty="0">
                <a:latin typeface="Huawei Sans" panose="020C0503030203020204" pitchFamily="34" charset="0"/>
              </a:rPr>
              <a:t>s</a:t>
            </a:r>
            <a:r>
              <a:rPr dirty="0">
                <a:latin typeface="Huawei Sans" panose="020C0503030203020204" pitchFamily="34" charset="0"/>
              </a:rPr>
              <a:t> and next-hop information, and implement IPsec SA negotiation.</a:t>
            </a:r>
          </a:p>
          <a:p>
            <a:r>
              <a:rPr dirty="0">
                <a:latin typeface="Huawei Sans" panose="020C0503030203020204" pitchFamily="34" charset="0"/>
              </a:rPr>
              <a:t>Data channel:</a:t>
            </a:r>
          </a:p>
          <a:p>
            <a:pPr lvl="1"/>
            <a:r>
              <a:rPr dirty="0">
                <a:latin typeface="Huawei Sans" panose="020C0503030203020204" pitchFamily="34" charset="0"/>
              </a:rPr>
              <a:t>Data channels are established between CPEs.</a:t>
            </a:r>
            <a:endParaRPr lang="en-US" altLang="zh-CN" dirty="0">
              <a:latin typeface="Huawei Sans" panose="020C0503030203020204" pitchFamily="34" charset="0"/>
            </a:endParaRPr>
          </a:p>
          <a:p>
            <a:pPr lvl="1"/>
            <a:r>
              <a:rPr dirty="0">
                <a:latin typeface="Huawei Sans" panose="020C0503030203020204" pitchFamily="34" charset="0"/>
              </a:rPr>
              <a:t>Data is forwarded over GRE or GRE over IPsec </a:t>
            </a:r>
            <a:r>
              <a:rPr lang="en-US" dirty="0">
                <a:latin typeface="Huawei Sans" panose="020C0503030203020204" pitchFamily="34" charset="0"/>
              </a:rPr>
              <a:t>data </a:t>
            </a:r>
            <a:r>
              <a:rPr dirty="0">
                <a:latin typeface="Huawei Sans" panose="020C0503030203020204" pitchFamily="34" charset="0"/>
              </a:rPr>
              <a:t>tunnels. </a:t>
            </a:r>
            <a:r>
              <a:rPr lang="en-US" dirty="0">
                <a:latin typeface="Huawei Sans" panose="020C0503030203020204" pitchFamily="34" charset="0"/>
              </a:rPr>
              <a:t>The</a:t>
            </a:r>
            <a:r>
              <a:rPr dirty="0">
                <a:latin typeface="Huawei Sans" panose="020C0503030203020204" pitchFamily="34" charset="0"/>
              </a:rPr>
              <a:t> extended GRE </a:t>
            </a:r>
            <a:r>
              <a:rPr lang="en-US" dirty="0">
                <a:latin typeface="Huawei Sans" panose="020C0503030203020204" pitchFamily="34" charset="0"/>
              </a:rPr>
              <a:t>header</a:t>
            </a:r>
            <a:r>
              <a:rPr lang="en-US" baseline="0" dirty="0">
                <a:latin typeface="Huawei Sans" panose="020C0503030203020204" pitchFamily="34" charset="0"/>
              </a:rPr>
              <a:t> </a:t>
            </a:r>
            <a:r>
              <a:rPr dirty="0">
                <a:latin typeface="Huawei Sans" panose="020C0503030203020204" pitchFamily="34" charset="0"/>
              </a:rPr>
              <a:t>carries VN IDs to differentiate tenants or departments, thereby transmitting data of multiple VNs over the same </a:t>
            </a:r>
            <a:r>
              <a:rPr lang="en-US" dirty="0">
                <a:latin typeface="Huawei Sans" panose="020C0503030203020204" pitchFamily="34" charset="0"/>
              </a:rPr>
              <a:t>data </a:t>
            </a:r>
            <a:r>
              <a:rPr dirty="0">
                <a:latin typeface="Huawei Sans" panose="020C0503030203020204" pitchFamily="34" charset="0"/>
              </a:rPr>
              <a:t>tunnel.</a:t>
            </a:r>
          </a:p>
        </p:txBody>
      </p:sp>
      <p:sp>
        <p:nvSpPr>
          <p:cNvPr id="5" name="Slide Image Placeholder 4">
            <a:extLst>
              <a:ext uri="{FF2B5EF4-FFF2-40B4-BE49-F238E27FC236}">
                <a16:creationId xmlns:a16="http://schemas.microsoft.com/office/drawing/2014/main" id="{9EBCCC47-7EF3-4FB9-A0E1-BD9496F70D1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8842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C0493F0-F5E2-4C94-8D2E-9CEE40CFFE7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D50FD211-A514-4D1E-A835-17C78869BF48}"/>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717170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 TNP is a WAN port on a CPE used</a:t>
            </a:r>
            <a:r>
              <a:rPr baseline="0" dirty="0">
                <a:latin typeface="Huawei Sans" panose="020C0503030203020204" pitchFamily="34" charset="0"/>
              </a:rPr>
              <a:t> </a:t>
            </a:r>
            <a:r>
              <a:rPr dirty="0">
                <a:latin typeface="Huawei Sans" panose="020C0503030203020204" pitchFamily="34" charset="0"/>
              </a:rPr>
              <a:t>for connecting</a:t>
            </a:r>
            <a:r>
              <a:rPr baseline="0" dirty="0">
                <a:latin typeface="Huawei Sans" panose="020C0503030203020204" pitchFamily="34" charset="0"/>
              </a:rPr>
              <a:t> to</a:t>
            </a:r>
            <a:r>
              <a:rPr dirty="0">
                <a:latin typeface="Huawei Sans" panose="020C0503030203020204" pitchFamily="34" charset="0"/>
              </a:rPr>
              <a:t> a transport network. The key </a:t>
            </a:r>
            <a:r>
              <a:rPr lang="en-US" dirty="0">
                <a:latin typeface="Huawei Sans" panose="020C0503030203020204" pitchFamily="34" charset="0"/>
              </a:rPr>
              <a:t>TNP </a:t>
            </a:r>
            <a:r>
              <a:rPr dirty="0">
                <a:latin typeface="Huawei Sans" panose="020C0503030203020204" pitchFamily="34" charset="0"/>
              </a:rPr>
              <a:t>information includes the site ID, CPE router ID, transport network ID, public IP address, private IP address, and tunnel encapsulation mode.</a:t>
            </a:r>
          </a:p>
        </p:txBody>
      </p:sp>
      <p:sp>
        <p:nvSpPr>
          <p:cNvPr id="5" name="Slide Image Placeholder 4">
            <a:extLst>
              <a:ext uri="{FF2B5EF4-FFF2-40B4-BE49-F238E27FC236}">
                <a16:creationId xmlns:a16="http://schemas.microsoft.com/office/drawing/2014/main" id="{12E6265E-913F-49E7-BEB5-CE69CAC8B33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857652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5A95515-0ED3-49B3-9EB9-4BFE03CCDFF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A66EB546-2722-4F99-BEC3-704E2FCFB1B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8942641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3A4B87B-E906-4409-A88C-C47ADCA23012}"/>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F9AE7E59-A94A-41D7-B75F-16C32E0755B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5538241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For details about SAC and SPR, learn the course </a:t>
            </a:r>
            <a:r>
              <a:rPr i="1" dirty="0">
                <a:latin typeface="Huawei Sans" panose="020C0503030203020204" pitchFamily="34" charset="0"/>
              </a:rPr>
              <a:t>HA Technologies</a:t>
            </a:r>
            <a:r>
              <a:rPr dirty="0">
                <a:latin typeface="Huawei Sans" panose="020C0503030203020204" pitchFamily="34" charset="0"/>
              </a:rPr>
              <a:t>.</a:t>
            </a:r>
            <a:endParaRPr lang="zh-CN" alt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4AE5A487-4CC3-4041-BCF2-0A6251D9860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33902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5B7CB4D-5BAF-4E80-BC4C-E51FD736EA30}"/>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4C061E74-6A31-412D-B6CB-98658FD67646}"/>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8711701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A2D9B68-2A6F-44FF-98A2-002195D81EB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5AF3EF27-28F2-4039-ADFF-BF8C0013E73B}"/>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7979827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DCC21EF-CF72-4C4A-B4EB-7540ECD1F8D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5BC0EBF1-134B-46E5-901A-C2113B6AD40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8423676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1DC2256-DF9B-4DEC-96FB-0D0351453B5E}"/>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C4B58731-75E1-420B-96A4-54F9D6977FDB}"/>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450881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62E0CE-74D0-45DB-AA70-7E773D13E01D}"/>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C1883B0C-9832-4403-980F-D09D0CE6E15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7200391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361918-3792-4AB3-8438-E9D69E70CA25}"/>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D14DCDBE-A020-419B-828C-8724510C36FC}"/>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7025869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Image Placeholder 4">
            <a:extLst>
              <a:ext uri="{FF2B5EF4-FFF2-40B4-BE49-F238E27FC236}">
                <a16:creationId xmlns:a16="http://schemas.microsoft.com/office/drawing/2014/main" id="{BE797A22-3B56-4BC7-BCD0-C01FF790BBFC}"/>
              </a:ext>
            </a:extLst>
          </p:cNvPr>
          <p:cNvSpPr>
            <a:spLocks noGrp="1" noRot="1" noChangeAspect="1"/>
          </p:cNvSpPr>
          <p:nvPr>
            <p:ph type="sldImg"/>
          </p:nvPr>
        </p:nvSpPr>
        <p:spPr>
          <a:xfrm>
            <a:off x="742950" y="717550"/>
            <a:ext cx="5557838" cy="3125788"/>
          </a:xfrm>
        </p:spPr>
      </p:sp>
      <p:sp>
        <p:nvSpPr>
          <p:cNvPr id="6" name="Notes Placeholder 5">
            <a:extLst>
              <a:ext uri="{FF2B5EF4-FFF2-40B4-BE49-F238E27FC236}">
                <a16:creationId xmlns:a16="http://schemas.microsoft.com/office/drawing/2014/main" id="{1D595BF7-107A-443E-9BF7-904EB6653B8E}"/>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624607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527021A-8695-4E4D-801D-8BA8CDAFC37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B031F401-7F28-40B9-A06D-DD03F1BD6025}"/>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2201043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Image Placeholder 4">
            <a:extLst>
              <a:ext uri="{FF2B5EF4-FFF2-40B4-BE49-F238E27FC236}">
                <a16:creationId xmlns:a16="http://schemas.microsoft.com/office/drawing/2014/main" id="{FA91F70A-B486-4D18-BB62-775078CC39DF}"/>
              </a:ext>
            </a:extLst>
          </p:cNvPr>
          <p:cNvSpPr>
            <a:spLocks noGrp="1" noRot="1" noChangeAspect="1"/>
          </p:cNvSpPr>
          <p:nvPr>
            <p:ph type="sldImg"/>
          </p:nvPr>
        </p:nvSpPr>
        <p:spPr>
          <a:xfrm>
            <a:off x="742950" y="717550"/>
            <a:ext cx="5557838" cy="3125788"/>
          </a:xfrm>
        </p:spPr>
      </p:sp>
      <p:sp>
        <p:nvSpPr>
          <p:cNvPr id="6" name="Notes Placeholder 5">
            <a:extLst>
              <a:ext uri="{FF2B5EF4-FFF2-40B4-BE49-F238E27FC236}">
                <a16:creationId xmlns:a16="http://schemas.microsoft.com/office/drawing/2014/main" id="{70BBC302-4D20-4C6A-A7EF-61CDAB11936C}"/>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565318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54B61CB-FB24-475C-9908-5345F15C91B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8A4EDF82-EAE0-44DE-BAFB-95A3C4A60A80}"/>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8319293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4349DCB-DB5E-4E0B-99F6-BDC9FF70D9D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1CFEBA79-8BAD-43FF-B366-3E9C0058B1F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4533854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2E99D16-34B8-458E-9625-04194353BB8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A009AB9D-DC67-4E8D-9CB7-588F456CC49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6016213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A433C42-2D0E-4FE8-8D30-38B9E69935E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258B51DB-1A3A-465F-8FD6-EEFD8246F937}"/>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7090911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AFDAFF1-22B6-47FB-BEDF-3C802E335AAE}"/>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1AEDBDDD-A9C6-41AA-A7E2-95838C4CCA32}"/>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3117706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DE8A9A49-6FB2-43D3-96BC-EB4904BC477A}"/>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5A919C64-2D0D-4A18-B68B-C7AA456F6BF3}"/>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261081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EE747D-634F-4FCA-9D37-89D23594C304}"/>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BC6E72A5-46B3-437B-8EBF-D88806C546D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2358416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57FFAD0-BE5E-4A0D-AAC3-878120D385CC}"/>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CB19066E-3464-413D-B4D4-AFB6C3C3697B}"/>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8711682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C83FDDC-C110-4820-BD94-8BE514B0ACFA}"/>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94E65494-2BF0-460F-A149-06BF7D5BF93C}"/>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5887061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A8DC34D-A6CD-4D41-9446-1795C31F79AA}"/>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90F1826E-C670-4EBE-AEE1-301397E55794}"/>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5690489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ECDE45A-D465-48CA-848F-AB45D011191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E3978560-CDC1-4E70-B8E0-DAB15787BFDA}"/>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3925920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014E623-A2CB-4B09-A979-591999FF49D2}"/>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151A2F81-E831-46AF-8232-7DF415515742}"/>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7712624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CA8B815-21CE-4CAD-9AB0-6925308E1FE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B9527154-8CEA-42D5-9914-45C5FB8BF864}"/>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832309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5009402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1. ABC</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E4F6E5E8-776F-4F68-AD80-A33C007A652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7627139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74D4F1E-889B-495B-AB4E-1B216937FB8C}"/>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494D7989-3EC3-4860-A47E-C3EC78C2DEE0}"/>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8413602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0AF7FCA-AAB7-4786-97AB-CAC373E0F05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CBB645DF-76E2-4497-B765-B6E69F3FA743}"/>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78804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F1B3C9-E89D-46F5-866F-8771A628158D}"/>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3E39E9E2-5028-45FA-BE70-AC7B51B054C7}"/>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583927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From the perspective</a:t>
            </a:r>
            <a:r>
              <a:rPr baseline="0" dirty="0">
                <a:latin typeface="Huawei Sans" panose="020C0503030203020204" pitchFamily="34" charset="0"/>
              </a:rPr>
              <a:t> </a:t>
            </a:r>
            <a:r>
              <a:rPr dirty="0">
                <a:latin typeface="Huawei Sans" panose="020C0503030203020204" pitchFamily="34" charset="0"/>
              </a:rPr>
              <a:t>of functions, the overall architecture of the SD-WAN Solution consists of the network layer, control layer, and service </a:t>
            </a:r>
            <a:r>
              <a:rPr lang="en-US" sz="1100" b="0" dirty="0">
                <a:latin typeface="Huawei Sans" panose="020C0503030203020204" pitchFamily="34" charset="0"/>
              </a:rPr>
              <a:t>presentation</a:t>
            </a:r>
            <a:r>
              <a:rPr lang="en-US" sz="1100" b="1" dirty="0">
                <a:latin typeface="Huawei Sans" panose="020C0503030203020204" pitchFamily="34" charset="0"/>
              </a:rPr>
              <a:t> </a:t>
            </a:r>
            <a:r>
              <a:rPr dirty="0">
                <a:latin typeface="Huawei Sans" panose="020C0503030203020204" pitchFamily="34" charset="0"/>
              </a:rPr>
              <a:t>layer. These layers are associated with each other through standard interfaces and communication protocols.</a:t>
            </a:r>
            <a:endParaRPr lang="en-US" altLang="zh-CN" dirty="0">
              <a:latin typeface="Huawei Sans" panose="020C0503030203020204" pitchFamily="34" charset="0"/>
            </a:endParaRPr>
          </a:p>
          <a:p>
            <a:r>
              <a:rPr dirty="0" err="1">
                <a:latin typeface="Huawei Sans" panose="020C0503030203020204" pitchFamily="34" charset="0"/>
              </a:rPr>
              <a:t>iMaster</a:t>
            </a:r>
            <a:r>
              <a:rPr dirty="0">
                <a:latin typeface="Huawei Sans" panose="020C0503030203020204" pitchFamily="34" charset="0"/>
              </a:rPr>
              <a:t> NCE-WAN is Huawei's SD-WAN controller,</a:t>
            </a:r>
            <a:r>
              <a:rPr baseline="0" dirty="0">
                <a:latin typeface="Huawei Sans" panose="020C0503030203020204" pitchFamily="34" charset="0"/>
              </a:rPr>
              <a:t> and </a:t>
            </a:r>
            <a:r>
              <a:rPr dirty="0">
                <a:latin typeface="Huawei Sans" panose="020C0503030203020204" pitchFamily="34" charset="0"/>
              </a:rPr>
              <a:t>consists of the service layer (built-in Portal) and control layer.</a:t>
            </a:r>
            <a:endParaRPr lang="en-US" altLang="zh-CN" dirty="0">
              <a:latin typeface="Huawei Sans" panose="020C0503030203020204" pitchFamily="34" charset="0"/>
            </a:endParaRPr>
          </a:p>
          <a:p>
            <a:r>
              <a:rPr dirty="0">
                <a:latin typeface="Huawei Sans" panose="020C0503030203020204" pitchFamily="34" charset="0"/>
              </a:rPr>
              <a:t>The </a:t>
            </a:r>
            <a:r>
              <a:rPr lang="en-US" baseline="0" dirty="0">
                <a:latin typeface="Huawei Sans" panose="020C0503030203020204" pitchFamily="34" charset="0"/>
              </a:rPr>
              <a:t>e</a:t>
            </a:r>
            <a:r>
              <a:rPr lang="en-US" dirty="0">
                <a:latin typeface="Huawei Sans" panose="020C0503030203020204" pitchFamily="34" charset="0"/>
              </a:rPr>
              <a:t>nterprise </a:t>
            </a:r>
            <a:r>
              <a:rPr dirty="0">
                <a:latin typeface="Huawei Sans" panose="020C0503030203020204" pitchFamily="34" charset="0"/>
              </a:rPr>
              <a:t>HQ,</a:t>
            </a:r>
            <a:r>
              <a:rPr baseline="0" dirty="0">
                <a:latin typeface="Huawei Sans" panose="020C0503030203020204" pitchFamily="34" charset="0"/>
              </a:rPr>
              <a:t> </a:t>
            </a:r>
            <a:r>
              <a:rPr dirty="0">
                <a:latin typeface="Huawei Sans" panose="020C0503030203020204" pitchFamily="34" charset="0"/>
              </a:rPr>
              <a:t>branches, DCs, and IT infrastructures</a:t>
            </a:r>
            <a:r>
              <a:rPr lang="en-US" baseline="0" dirty="0">
                <a:latin typeface="Huawei Sans" panose="020C0503030203020204" pitchFamily="34" charset="0"/>
              </a:rPr>
              <a:t> </a:t>
            </a:r>
            <a:r>
              <a:rPr dirty="0">
                <a:latin typeface="Huawei Sans" panose="020C0503030203020204" pitchFamily="34" charset="0"/>
              </a:rPr>
              <a:t>deployed on the cloud are referred to as enterprise sites.</a:t>
            </a:r>
            <a:endParaRPr lang="zh-CN" alt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B421F3D4-FB7D-4F0D-B814-7FE7B3D5779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61798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D9EFA58B-D8DB-45A0-AF81-0BB9D4C29381}"/>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52465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Multiple overlay networks can be deployed to provide different services under the same tenant (for example, services of multiple departments) or provide different services for different tenants.</a:t>
            </a:r>
            <a:endParaRPr lang="en-US" altLang="zh-CN" dirty="0">
              <a:latin typeface="Huawei Sans" panose="020C0503030203020204" pitchFamily="34" charset="0"/>
            </a:endParaRPr>
          </a:p>
          <a:p>
            <a:r>
              <a:rPr dirty="0">
                <a:latin typeface="Huawei Sans" panose="020C0503030203020204" pitchFamily="34" charset="0"/>
              </a:rPr>
              <a:t>From the perspective of network device functions, the SD-WAN network layer consists of two types of NEs: CPE and gateway.</a:t>
            </a:r>
          </a:p>
        </p:txBody>
      </p:sp>
      <p:sp>
        <p:nvSpPr>
          <p:cNvPr id="5" name="Slide Image Placeholder 4">
            <a:extLst>
              <a:ext uri="{FF2B5EF4-FFF2-40B4-BE49-F238E27FC236}">
                <a16:creationId xmlns:a16="http://schemas.microsoft.com/office/drawing/2014/main" id="{3DF686B5-F25F-43DC-A74B-8FD6C1DAE72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28513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A404026-50C9-4FF9-A778-FEDF6F8C5850}"/>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DAA12577-6553-4133-9F39-AD483869661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3917371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zh-CN" altLang="en-US" dirty="0"/>
              <a:t>单击此处添加标题</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zh-CN" altLang="en-US" dirty="0"/>
              <a:t>单击此处添加文本</a:t>
            </a:r>
            <a:endParaRPr lang="en-US" dirty="0"/>
          </a:p>
        </p:txBody>
      </p:sp>
    </p:spTree>
    <p:extLst>
      <p:ext uri="{BB962C8B-B14F-4D97-AF65-F5344CB8AC3E}">
        <p14:creationId xmlns:p14="http://schemas.microsoft.com/office/powerpoint/2010/main" val="3555043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baseline="0" dirty="0">
                <a:solidFill>
                  <a:schemeClr val="tx1"/>
                </a:solidFill>
                <a:latin typeface="Huawei Sans" panose="020C0503030203020204" pitchFamily="34" charset="0"/>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63"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64"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65" name="Group 3"/>
          <p:cNvGraphicFramePr>
            <a:graphicFrameLocks noGrp="1"/>
          </p:cNvGraphicFramePr>
          <p:nvPr userDrawn="1">
            <p:extLst>
              <p:ext uri="{D42A27DB-BD31-4B8C-83A1-F6EECF244321}">
                <p14:modId xmlns:p14="http://schemas.microsoft.com/office/powerpoint/2010/main" val="1760547427"/>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66" name="Group 21"/>
          <p:cNvGraphicFramePr>
            <a:graphicFrameLocks noGrp="1"/>
          </p:cNvGraphicFramePr>
          <p:nvPr userDrawn="1">
            <p:extLst>
              <p:ext uri="{D42A27DB-BD31-4B8C-83A1-F6EECF244321}">
                <p14:modId xmlns:p14="http://schemas.microsoft.com/office/powerpoint/2010/main" val="209047372"/>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67"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 id="2147483872" r:id="rId11"/>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rPr>
              <a:t>Copyright © 2020 Huawei Technologies Co., Ltd.</a:t>
            </a:r>
            <a:br>
              <a:rPr kumimoji="1" lang="en-US" altLang="zh-CN" sz="850" b="1" baseline="0" dirty="0">
                <a:solidFill>
                  <a:srgbClr val="1D1D1B"/>
                </a:solidFill>
                <a:latin typeface="Huawei Sans" panose="020C0503030203020204" pitchFamily="34" charset="0"/>
              </a:rPr>
            </a:br>
            <a:r>
              <a:rPr kumimoji="1" lang="en-US" altLang="zh-CN" sz="850" b="1" baseline="0" dirty="0">
                <a:solidFill>
                  <a:srgbClr val="1D1D1B"/>
                </a:solidFill>
                <a:latin typeface="Huawei Sans" panose="020C0503030203020204" pitchFamily="34" charset="0"/>
              </a:rPr>
              <a:t>All Rights Reserved.</a:t>
            </a:r>
            <a:br>
              <a:rPr kumimoji="1" lang="en-US" altLang="zh-CN" sz="779" dirty="0">
                <a:solidFill>
                  <a:srgbClr val="1D1D1B"/>
                </a:solidFill>
                <a:latin typeface="Huawei Sans" panose="020C0503030203020204" pitchFamily="34" charset="0"/>
              </a:rPr>
            </a:br>
            <a:br>
              <a:rPr kumimoji="1" lang="en-US" altLang="zh-CN" sz="779" dirty="0">
                <a:solidFill>
                  <a:srgbClr val="1D1D1B"/>
                </a:solidFill>
                <a:latin typeface="Huawei Sans" panose="020C0503030203020204" pitchFamily="34" charset="0"/>
              </a:rPr>
            </a:br>
            <a:r>
              <a:rPr kumimoji="1" lang="en-US" altLang="zh-CN" sz="850" baseline="0" dirty="0">
                <a:solidFill>
                  <a:srgbClr val="1D1D1B"/>
                </a:solidFill>
                <a:latin typeface="Huawei Sans" panose="020C0503030203020204" pitchFamily="34" charset="0"/>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cs typeface="Arial" panose="020B0604020202020204" pitchFamily="34" charset="0"/>
              </a:rPr>
            </a:br>
            <a:r>
              <a:rPr kumimoji="1" lang="en-US" altLang="zh-CN" sz="850" baseline="0" dirty="0">
                <a:solidFill>
                  <a:srgbClr val="1D1D1B"/>
                </a:solidFill>
                <a:latin typeface="Huawei Sans" panose="020C0503030203020204" pitchFamily="34" charset="0"/>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cs typeface="Arial" panose="020B0604020202020204" pitchFamily="34" charset="0"/>
              </a:rPr>
            </a:br>
            <a:r>
              <a:rPr kumimoji="1" lang="en-US" altLang="zh-CN" sz="850" baseline="0" dirty="0">
                <a:solidFill>
                  <a:srgbClr val="1D1D1B"/>
                </a:solidFill>
                <a:latin typeface="Huawei Sans" panose="020C0503030203020204" pitchFamily="34" charset="0"/>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cs typeface="Arial" panose="020B0604020202020204" pitchFamily="34" charset="0"/>
              </a:rPr>
            </a:br>
            <a:r>
              <a:rPr kumimoji="1" lang="en-US" altLang="zh-CN" sz="850" baseline="0" dirty="0">
                <a:solidFill>
                  <a:srgbClr val="1D1D1B"/>
                </a:solidFill>
                <a:latin typeface="Huawei Sans" panose="020C0503030203020204" pitchFamily="34" charset="0"/>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cs typeface="Arial" panose="020B0604020202020204" pitchFamily="34" charset="0"/>
              </a:rPr>
            </a:br>
            <a:r>
              <a:rPr kumimoji="1" lang="en-US" altLang="zh-CN" sz="850" baseline="0" dirty="0">
                <a:solidFill>
                  <a:srgbClr val="1D1D1B"/>
                </a:solidFill>
                <a:latin typeface="Huawei Sans" panose="020C0503030203020204" pitchFamily="34" charset="0"/>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cs typeface="Arial" panose="020B0604020202020204" pitchFamily="34" charset="0"/>
              </a:rPr>
            </a:br>
            <a:r>
              <a:rPr kumimoji="1" lang="en-US" altLang="zh-CN" sz="850" baseline="0" dirty="0">
                <a:solidFill>
                  <a:srgbClr val="1D1D1B"/>
                </a:solidFill>
                <a:latin typeface="Huawei Sans" panose="020C0503030203020204" pitchFamily="34" charset="0"/>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cs typeface="Arial" panose="020B0604020202020204" pitchFamily="34" charset="0"/>
              </a:rPr>
            </a:br>
            <a:r>
              <a:rPr kumimoji="1" lang="en-US" altLang="zh-CN" sz="850" baseline="0" dirty="0">
                <a:solidFill>
                  <a:srgbClr val="1D1D1B"/>
                </a:solidFill>
                <a:latin typeface="Huawei Sans" panose="020C0503030203020204" pitchFamily="34" charset="0"/>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cs typeface="Arial" panose="020B0604020202020204" pitchFamily="34" charset="0"/>
              </a:rPr>
            </a:br>
            <a:r>
              <a:rPr kumimoji="1" lang="en-US" altLang="zh-CN" sz="850" baseline="0" dirty="0">
                <a:solidFill>
                  <a:srgbClr val="1D1D1B"/>
                </a:solidFill>
                <a:latin typeface="Huawei Sans" panose="020C0503030203020204" pitchFamily="34" charset="0"/>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cs typeface="Arial" panose="020B0604020202020204" pitchFamily="34" charset="0"/>
              </a:rPr>
            </a:br>
            <a:r>
              <a:rPr kumimoji="1" lang="en-US" altLang="zh-CN" sz="850" baseline="0" dirty="0">
                <a:solidFill>
                  <a:srgbClr val="1D1D1B"/>
                </a:solidFill>
                <a:latin typeface="Huawei Sans" panose="020C0503030203020204" pitchFamily="34" charset="0"/>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Microsoft YaHei"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Microsoft YaHei" charset="-122"/>
                <a:cs typeface="Microsoft YaHei" charset="-122"/>
              </a:rPr>
            </a:br>
            <a:r>
              <a:rPr kumimoji="1" lang="zh-CN" altLang="en-US" sz="1300" dirty="0">
                <a:solidFill>
                  <a:srgbClr val="1D1D1B"/>
                </a:solidFill>
                <a:latin typeface="Huawei Sans" panose="020C0503030203020204" pitchFamily="34" charset="0"/>
                <a:ea typeface="Microsoft YaHei"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cs typeface="Arial" panose="020B0604020202020204" pitchFamily="34" charset="0"/>
              </a:rPr>
            </a:br>
            <a:r>
              <a:rPr kumimoji="1" lang="en-US" altLang="zh-CN" sz="1200" dirty="0">
                <a:solidFill>
                  <a:srgbClr val="1D1D1B"/>
                </a:solidFill>
                <a:latin typeface="Huawei Sans" panose="020C0503030203020204" pitchFamily="34" charset="0"/>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cs typeface="Arial" panose="020B0604020202020204" pitchFamily="34" charset="0"/>
              </a:rPr>
            </a:br>
            <a:r>
              <a:rPr kumimoji="1" lang="en-US" altLang="zh-CN" sz="1200" dirty="0">
                <a:solidFill>
                  <a:srgbClr val="1D1D1B"/>
                </a:solidFill>
                <a:latin typeface="Huawei Sans" panose="020C0503030203020204" pitchFamily="34" charset="0"/>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Microsoft YaHei"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23.png"/><Relationship Id="rId4" Type="http://schemas.openxmlformats.org/officeDocument/2006/relationships/image" Target="../media/image22.emf"/></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14.emf"/><Relationship Id="rId13" Type="http://schemas.openxmlformats.org/officeDocument/2006/relationships/image" Target="../media/image9.png"/><Relationship Id="rId3" Type="http://schemas.openxmlformats.org/officeDocument/2006/relationships/notesSlide" Target="../notesSlides/notesSlide17.xml"/><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slideLayout" Target="../slideLayouts/slideLayout14.xml"/><Relationship Id="rId1" Type="http://schemas.openxmlformats.org/officeDocument/2006/relationships/tags" Target="../tags/tag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7.emf"/><Relationship Id="rId9"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29.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4.xml"/><Relationship Id="rId5" Type="http://schemas.openxmlformats.org/officeDocument/2006/relationships/image" Target="../media/image22.emf"/><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22.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7.xml"/><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8.xml"/><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tiff"/><Relationship Id="rId9" Type="http://schemas.openxmlformats.org/officeDocument/2006/relationships/image" Target="../media/image40.png"/></Relationships>
</file>

<file path=ppt/slides/_rels/slide32.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60.jpeg"/></Relationships>
</file>

<file path=ppt/slides/_rels/slide36.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1.png"/><Relationship Id="rId7" Type="http://schemas.openxmlformats.org/officeDocument/2006/relationships/image" Target="../media/image65.jpeg"/><Relationship Id="rId2" Type="http://schemas.openxmlformats.org/officeDocument/2006/relationships/notesSlide" Target="../notesSlides/notesSlide36.xml"/><Relationship Id="rId1" Type="http://schemas.openxmlformats.org/officeDocument/2006/relationships/slideLayout" Target="../slideLayouts/slideLayout14.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37.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7.png"/><Relationship Id="rId7" Type="http://schemas.openxmlformats.org/officeDocument/2006/relationships/image" Target="../media/image70.png"/><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69.png"/><Relationship Id="rId4" Type="http://schemas.openxmlformats.org/officeDocument/2006/relationships/image" Target="../media/image68.png"/></Relationships>
</file>

<file path=ppt/slides/_rels/slide38.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jpeg"/><Relationship Id="rId7" Type="http://schemas.openxmlformats.org/officeDocument/2006/relationships/image" Target="../media/image76.png"/><Relationship Id="rId2" Type="http://schemas.openxmlformats.org/officeDocument/2006/relationships/notesSlide" Target="../notesSlides/notesSlide38.xml"/><Relationship Id="rId1" Type="http://schemas.openxmlformats.org/officeDocument/2006/relationships/slideLayout" Target="../slideLayouts/slideLayout14.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9.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jpeg"/><Relationship Id="rId7" Type="http://schemas.openxmlformats.org/officeDocument/2006/relationships/image" Target="../media/image82.png"/><Relationship Id="rId12" Type="http://schemas.openxmlformats.org/officeDocument/2006/relationships/image" Target="../media/image86.png"/><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image" Target="../media/image81.png"/><Relationship Id="rId11" Type="http://schemas.openxmlformats.org/officeDocument/2006/relationships/image" Target="../media/image85.png"/><Relationship Id="rId5" Type="http://schemas.openxmlformats.org/officeDocument/2006/relationships/image" Target="../media/image80.png"/><Relationship Id="rId10" Type="http://schemas.openxmlformats.org/officeDocument/2006/relationships/image" Target="../media/image12.png"/><Relationship Id="rId4" Type="http://schemas.openxmlformats.org/officeDocument/2006/relationships/image" Target="../media/image79.png"/><Relationship Id="rId9" Type="http://schemas.openxmlformats.org/officeDocument/2006/relationships/image" Target="../media/image8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1.xml"/><Relationship Id="rId1" Type="http://schemas.openxmlformats.org/officeDocument/2006/relationships/slideLayout" Target="../slideLayouts/slideLayout14.xml"/><Relationship Id="rId4" Type="http://schemas.openxmlformats.org/officeDocument/2006/relationships/image" Target="../media/image85.png"/></Relationships>
</file>

<file path=ppt/slides/_rels/slide4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image" Target="../media/image88.png"/></Relationships>
</file>

<file path=ppt/slides/_rels/slide43.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43.xml"/><Relationship Id="rId1" Type="http://schemas.openxmlformats.org/officeDocument/2006/relationships/slideLayout" Target="../slideLayouts/slideLayout14.xml"/><Relationship Id="rId6" Type="http://schemas.openxmlformats.org/officeDocument/2006/relationships/image" Target="../media/image92.png"/><Relationship Id="rId11" Type="http://schemas.openxmlformats.org/officeDocument/2006/relationships/image" Target="../media/image96.png"/><Relationship Id="rId5" Type="http://schemas.openxmlformats.org/officeDocument/2006/relationships/image" Target="../media/image91.png"/><Relationship Id="rId10" Type="http://schemas.openxmlformats.org/officeDocument/2006/relationships/image" Target="../media/image95.png"/><Relationship Id="rId4" Type="http://schemas.openxmlformats.org/officeDocument/2006/relationships/image" Target="../media/image90.png"/><Relationship Id="rId9" Type="http://schemas.openxmlformats.org/officeDocument/2006/relationships/image" Target="../media/image12.png"/></Relationships>
</file>

<file path=ppt/slides/_rels/slide4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45.xml.rels><?xml version="1.0" encoding="UTF-8" standalone="yes"?>
<Relationships xmlns="http://schemas.openxmlformats.org/package/2006/relationships"><Relationship Id="rId8" Type="http://schemas.openxmlformats.org/officeDocument/2006/relationships/image" Target="../media/image98.png"/><Relationship Id="rId3" Type="http://schemas.microsoft.com/office/2007/relationships/media" Target="../media/media2.mp4"/><Relationship Id="rId7" Type="http://schemas.openxmlformats.org/officeDocument/2006/relationships/image" Target="../media/image9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45.xml"/><Relationship Id="rId5" Type="http://schemas.openxmlformats.org/officeDocument/2006/relationships/slideLayout" Target="../slideLayouts/slideLayout13.xml"/><Relationship Id="rId4" Type="http://schemas.openxmlformats.org/officeDocument/2006/relationships/video" Target="../media/media2.mp4"/><Relationship Id="rId9" Type="http://schemas.openxmlformats.org/officeDocument/2006/relationships/image" Target="../media/image99.png"/></Relationships>
</file>

<file path=ppt/slides/_rels/slide46.xml.rels><?xml version="1.0" encoding="UTF-8" standalone="yes"?>
<Relationships xmlns="http://schemas.openxmlformats.org/package/2006/relationships"><Relationship Id="rId3" Type="http://schemas.openxmlformats.org/officeDocument/2006/relationships/image" Target="../media/image100.tiff"/><Relationship Id="rId7"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14.xml"/><Relationship Id="rId6" Type="http://schemas.openxmlformats.org/officeDocument/2006/relationships/image" Target="../media/image102.png"/><Relationship Id="rId5" Type="http://schemas.microsoft.com/office/2007/relationships/hdphoto" Target="../media/hdphoto2.wdp"/><Relationship Id="rId4" Type="http://schemas.openxmlformats.org/officeDocument/2006/relationships/image" Target="../media/image101.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notesSlide" Target="../notesSlides/notesSlide6.xml"/><Relationship Id="rId7" Type="http://schemas.openxmlformats.org/officeDocument/2006/relationships/image" Target="../media/image7.emf"/><Relationship Id="rId2" Type="http://schemas.openxmlformats.org/officeDocument/2006/relationships/slideLayout" Target="../slideLayouts/slideLayout14.xml"/><Relationship Id="rId1" Type="http://schemas.openxmlformats.org/officeDocument/2006/relationships/tags" Target="../tags/tag1.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pn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emf"/><Relationship Id="rId7"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7.emf"/><Relationship Id="rId7" Type="http://schemas.openxmlformats.org/officeDocument/2006/relationships/image" Target="../media/image14.emf"/><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9.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7.emf"/><Relationship Id="rId5" Type="http://schemas.openxmlformats.org/officeDocument/2006/relationships/image" Target="../media/image9.png"/><Relationship Id="rId4" Type="http://schemas.openxmlformats.org/officeDocument/2006/relationships/image" Target="../media/image20.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D89228B5-24F8-4057-98BE-B7C2C5BDE4E1}"/>
              </a:ext>
            </a:extLst>
          </p:cNvPr>
          <p:cNvSpPr>
            <a:spLocks noGrp="1"/>
          </p:cNvSpPr>
          <p:nvPr>
            <p:ph type="body" sz="quarter" idx="4294967295"/>
          </p:nvPr>
        </p:nvSpPr>
        <p:spPr bwMode="gray">
          <a:xfrm>
            <a:off x="1065011" y="1946473"/>
            <a:ext cx="3119030" cy="504887"/>
          </a:xfrm>
          <a:prstGeom prst="rect">
            <a:avLst/>
          </a:prstGeom>
        </p:spPr>
        <p:txBody>
          <a:bodyPr/>
          <a:lstStyle/>
          <a:p>
            <a:pPr marL="0" indent="0" algn="ctr">
              <a:buNone/>
            </a:pPr>
            <a:r>
              <a:rPr lang="en-US" sz="1600" dirty="0">
                <a:latin typeface="Huawei Sans" panose="020C0503030203020204" pitchFamily="34" charset="0"/>
                <a:sym typeface="Huawei Sans" panose="020C0503030203020204" pitchFamily="34" charset="0"/>
              </a:rPr>
              <a:t>Course code</a:t>
            </a:r>
          </a:p>
        </p:txBody>
      </p:sp>
      <p:sp>
        <p:nvSpPr>
          <p:cNvPr id="28" name="文本占位符 78"/>
          <p:cNvSpPr>
            <a:spLocks noGrp="1"/>
          </p:cNvSpPr>
          <p:nvPr>
            <p:ph type="body" sz="quarter" idx="4294967295"/>
          </p:nvPr>
        </p:nvSpPr>
        <p:spPr bwMode="gray">
          <a:xfrm>
            <a:off x="4184042" y="1946473"/>
            <a:ext cx="1967450" cy="504887"/>
          </a:xfrm>
          <a:prstGeom prst="rect">
            <a:avLst/>
          </a:prstGeom>
        </p:spPr>
        <p:txBody>
          <a:bodyPr/>
          <a:lstStyle/>
          <a:p>
            <a:pPr marL="0" indent="0" algn="ctr">
              <a:buNone/>
            </a:pPr>
            <a:r>
              <a:rPr lang="en-US" sz="1600" dirty="0">
                <a:latin typeface="Huawei Sans" panose="020C0503030203020204" pitchFamily="34" charset="0"/>
              </a:rPr>
              <a:t>SD-WAN</a:t>
            </a:r>
            <a:endParaRPr lang="en-US" altLang="zh-CN" sz="1600" dirty="0">
              <a:latin typeface="Huawei Sans" panose="020C0503030203020204" pitchFamily="34" charset="0"/>
              <a:sym typeface="Huawei Sans" panose="020C0503030203020204" pitchFamily="34" charset="0"/>
            </a:endParaRPr>
          </a:p>
        </p:txBody>
      </p:sp>
      <p:sp>
        <p:nvSpPr>
          <p:cNvPr id="29" name="文本占位符 79"/>
          <p:cNvSpPr>
            <a:spLocks noGrp="1"/>
          </p:cNvSpPr>
          <p:nvPr>
            <p:ph type="body" sz="quarter" idx="4294967295"/>
          </p:nvPr>
        </p:nvSpPr>
        <p:spPr bwMode="gray">
          <a:xfrm>
            <a:off x="6151491" y="1946473"/>
            <a:ext cx="3023155" cy="504887"/>
          </a:xfrm>
          <a:prstGeom prst="rect">
            <a:avLst/>
          </a:prstGeom>
        </p:spPr>
        <p:txBody>
          <a:bodyPr/>
          <a:lstStyle/>
          <a:p>
            <a:pPr marL="0" indent="0" algn="ctr">
              <a:buNone/>
            </a:pPr>
            <a:r>
              <a:rPr lang="en-US" sz="1600" dirty="0">
                <a:latin typeface="Huawei Sans" panose="020C0503030203020204" pitchFamily="34" charset="0"/>
              </a:rPr>
              <a:t>V100R019C10</a:t>
            </a:r>
            <a:endParaRPr lang="en-US" altLang="zh-CN" sz="1600" dirty="0">
              <a:latin typeface="Huawei Sans" panose="020C0503030203020204" pitchFamily="34" charset="0"/>
              <a:sym typeface="Huawei Sans" panose="020C0503030203020204" pitchFamily="34" charset="0"/>
            </a:endParaRPr>
          </a:p>
        </p:txBody>
      </p:sp>
      <p:sp>
        <p:nvSpPr>
          <p:cNvPr id="30" name="Text Placeholder 4">
            <a:extLst>
              <a:ext uri="{FF2B5EF4-FFF2-40B4-BE49-F238E27FC236}">
                <a16:creationId xmlns:a16="http://schemas.microsoft.com/office/drawing/2014/main" id="{66923969-1DB4-421B-B5DD-0AD9DABA62EA}"/>
              </a:ext>
            </a:extLst>
          </p:cNvPr>
          <p:cNvSpPr>
            <a:spLocks noGrp="1"/>
          </p:cNvSpPr>
          <p:nvPr>
            <p:ph type="body" sz="quarter" idx="4294967295"/>
          </p:nvPr>
        </p:nvSpPr>
        <p:spPr bwMode="gray">
          <a:xfrm>
            <a:off x="9032494" y="1946473"/>
            <a:ext cx="2143492" cy="504887"/>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31" name="文本占位符 73"/>
          <p:cNvSpPr>
            <a:spLocks noGrp="1"/>
          </p:cNvSpPr>
          <p:nvPr>
            <p:ph type="body" sz="quarter" idx="4294967295"/>
          </p:nvPr>
        </p:nvSpPr>
        <p:spPr bwMode="gray">
          <a:xfrm>
            <a:off x="1064914" y="3265198"/>
            <a:ext cx="3119128" cy="468052"/>
          </a:xfrm>
          <a:prstGeom prst="rect">
            <a:avLst/>
          </a:prstGeom>
        </p:spPr>
        <p:txBody>
          <a:bodyPr/>
          <a:lstStyle/>
          <a:p>
            <a:pPr marL="0" indent="0" algn="ctr">
              <a:buNone/>
            </a:pPr>
            <a:r>
              <a:rPr lang="en-US" sz="1600" dirty="0">
                <a:latin typeface="Huawei Sans" panose="020C0503030203020204" pitchFamily="34" charset="0"/>
              </a:rPr>
              <a:t>Chen Yong/00255710</a:t>
            </a:r>
            <a:endParaRPr lang="en-US" altLang="zh-CN" sz="1600" dirty="0">
              <a:latin typeface="Huawei Sans" panose="020C0503030203020204" pitchFamily="34" charset="0"/>
              <a:sym typeface="Huawei Sans" panose="020C0503030203020204" pitchFamily="34" charset="0"/>
            </a:endParaRPr>
          </a:p>
        </p:txBody>
      </p:sp>
      <p:sp>
        <p:nvSpPr>
          <p:cNvPr id="32" name="文本占位符 74"/>
          <p:cNvSpPr>
            <a:spLocks noGrp="1"/>
          </p:cNvSpPr>
          <p:nvPr>
            <p:ph type="body" sz="quarter" idx="4294967295"/>
          </p:nvPr>
        </p:nvSpPr>
        <p:spPr bwMode="gray">
          <a:xfrm>
            <a:off x="4184042" y="3265198"/>
            <a:ext cx="1967450" cy="468052"/>
          </a:xfrm>
          <a:prstGeom prst="rect">
            <a:avLst/>
          </a:prstGeom>
        </p:spPr>
        <p:txBody>
          <a:bodyPr/>
          <a:lstStyle/>
          <a:p>
            <a:pPr marL="0" indent="0" algn="ctr">
              <a:buNone/>
            </a:pPr>
            <a:r>
              <a:rPr lang="en-US" sz="1600" dirty="0">
                <a:latin typeface="Huawei Sans" panose="020C0503030203020204" pitchFamily="34" charset="0"/>
              </a:rPr>
              <a:t>2019-12-16</a:t>
            </a:r>
            <a:endParaRPr lang="en-US" altLang="zh-CN" sz="1600" dirty="0">
              <a:latin typeface="Huawei Sans" panose="020C0503030203020204" pitchFamily="34" charset="0"/>
              <a:sym typeface="Huawei Sans" panose="020C0503030203020204" pitchFamily="34" charset="0"/>
            </a:endParaRPr>
          </a:p>
        </p:txBody>
      </p:sp>
      <p:sp>
        <p:nvSpPr>
          <p:cNvPr id="33" name="Text Placeholder 1">
            <a:extLst>
              <a:ext uri="{FF2B5EF4-FFF2-40B4-BE49-F238E27FC236}">
                <a16:creationId xmlns:a16="http://schemas.microsoft.com/office/drawing/2014/main" id="{57C7F8FE-BCB2-4740-9109-7D589E2D16F8}"/>
              </a:ext>
            </a:extLst>
          </p:cNvPr>
          <p:cNvSpPr>
            <a:spLocks noGrp="1"/>
          </p:cNvSpPr>
          <p:nvPr>
            <p:ph type="body" sz="quarter" idx="4294967295"/>
          </p:nvPr>
        </p:nvSpPr>
        <p:spPr bwMode="gray">
          <a:xfrm>
            <a:off x="6151491" y="3265198"/>
            <a:ext cx="3023155"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34" name="Text Placeholder 2">
            <a:extLst>
              <a:ext uri="{FF2B5EF4-FFF2-40B4-BE49-F238E27FC236}">
                <a16:creationId xmlns:a16="http://schemas.microsoft.com/office/drawing/2014/main" id="{85B1E58A-2975-44FC-A969-9697BFACA9F0}"/>
              </a:ext>
            </a:extLst>
          </p:cNvPr>
          <p:cNvSpPr>
            <a:spLocks noGrp="1"/>
          </p:cNvSpPr>
          <p:nvPr>
            <p:ph type="body" sz="quarter" idx="4294967295"/>
          </p:nvPr>
        </p:nvSpPr>
        <p:spPr bwMode="gray">
          <a:xfrm>
            <a:off x="9174647" y="3229194"/>
            <a:ext cx="2056050" cy="504056"/>
          </a:xfrm>
          <a:prstGeom prst="rect">
            <a:avLst/>
          </a:prstGeom>
        </p:spPr>
        <p:txBody>
          <a:bodyPr/>
          <a:lstStyle/>
          <a:p>
            <a:pPr marL="0" indent="0" algn="ctr">
              <a:buNone/>
            </a:pPr>
            <a:r>
              <a:rPr lang="en-US" sz="1600" dirty="0">
                <a:latin typeface="Huawei Sans" panose="020C0503030203020204" pitchFamily="34" charset="0"/>
                <a:sym typeface="Huawei Sans" panose="020C0503030203020204" pitchFamily="34" charset="0"/>
              </a:rPr>
              <a:t>New</a:t>
            </a:r>
          </a:p>
        </p:txBody>
      </p:sp>
      <p:sp>
        <p:nvSpPr>
          <p:cNvPr id="35" name="Text Placeholder 5">
            <a:extLst>
              <a:ext uri="{FF2B5EF4-FFF2-40B4-BE49-F238E27FC236}">
                <a16:creationId xmlns:a16="http://schemas.microsoft.com/office/drawing/2014/main" id="{1FFC5EE2-DF4E-43CB-8AD8-F1D924143B5A}"/>
              </a:ext>
            </a:extLst>
          </p:cNvPr>
          <p:cNvSpPr>
            <a:spLocks noGrp="1"/>
          </p:cNvSpPr>
          <p:nvPr>
            <p:ph type="body" sz="quarter" idx="4294967295"/>
          </p:nvPr>
        </p:nvSpPr>
        <p:spPr bwMode="gray">
          <a:xfrm>
            <a:off x="1064914" y="3769254"/>
            <a:ext cx="3119128" cy="468052"/>
          </a:xfrm>
          <a:prstGeom prst="rect">
            <a:avLst/>
          </a:prstGeom>
        </p:spPr>
        <p:txBody>
          <a:bodyPr/>
          <a:lstStyle/>
          <a:p>
            <a:pPr marL="0" indent="0" algn="ctr">
              <a:buNone/>
            </a:pPr>
            <a:r>
              <a:rPr lang="en-US" sz="1600" dirty="0">
                <a:latin typeface="Huawei Sans" panose="020C0503030203020204" pitchFamily="34" charset="0"/>
              </a:rPr>
              <a:t>Wu </a:t>
            </a:r>
            <a:r>
              <a:rPr lang="en-US" sz="1600" dirty="0" err="1">
                <a:latin typeface="Huawei Sans" panose="020C0503030203020204" pitchFamily="34" charset="0"/>
              </a:rPr>
              <a:t>Yue</a:t>
            </a:r>
            <a:r>
              <a:rPr lang="en-US" sz="1600" dirty="0">
                <a:latin typeface="Huawei Sans" panose="020C0503030203020204" pitchFamily="34" charset="0"/>
              </a:rPr>
              <a:t>/WX291773</a:t>
            </a:r>
            <a:endParaRPr lang="en-US" sz="1600" dirty="0">
              <a:latin typeface="Huawei Sans" panose="020C0503030203020204" pitchFamily="34" charset="0"/>
              <a:sym typeface="Huawei Sans" panose="020C0503030203020204" pitchFamily="34" charset="0"/>
            </a:endParaRPr>
          </a:p>
        </p:txBody>
      </p:sp>
      <p:sp>
        <p:nvSpPr>
          <p:cNvPr id="36" name="Text Placeholder 6">
            <a:extLst>
              <a:ext uri="{FF2B5EF4-FFF2-40B4-BE49-F238E27FC236}">
                <a16:creationId xmlns:a16="http://schemas.microsoft.com/office/drawing/2014/main" id="{C1C1A794-D415-4887-A6C6-1EE8A2C27987}"/>
              </a:ext>
            </a:extLst>
          </p:cNvPr>
          <p:cNvSpPr>
            <a:spLocks noGrp="1"/>
          </p:cNvSpPr>
          <p:nvPr>
            <p:ph type="body" sz="quarter" idx="4294967295"/>
          </p:nvPr>
        </p:nvSpPr>
        <p:spPr bwMode="gray">
          <a:xfrm>
            <a:off x="4184042" y="3769254"/>
            <a:ext cx="1967450" cy="468052"/>
          </a:xfrm>
          <a:prstGeom prst="rect">
            <a:avLst/>
          </a:prstGeom>
        </p:spPr>
        <p:txBody>
          <a:bodyPr/>
          <a:lstStyle/>
          <a:p>
            <a:pPr marL="0" indent="0" algn="ctr">
              <a:buNone/>
            </a:pPr>
            <a:r>
              <a:rPr lang="en-US" sz="1600" dirty="0">
                <a:latin typeface="Huawei Sans" panose="020C0503030203020204" pitchFamily="34" charset="0"/>
              </a:rPr>
              <a:t>2020-09-04</a:t>
            </a:r>
          </a:p>
        </p:txBody>
      </p:sp>
      <p:sp>
        <p:nvSpPr>
          <p:cNvPr id="37" name="Text Placeholder 7">
            <a:extLst>
              <a:ext uri="{FF2B5EF4-FFF2-40B4-BE49-F238E27FC236}">
                <a16:creationId xmlns:a16="http://schemas.microsoft.com/office/drawing/2014/main" id="{11E448EB-2C74-4631-B17B-B975AE4EF39B}"/>
              </a:ext>
            </a:extLst>
          </p:cNvPr>
          <p:cNvSpPr>
            <a:spLocks noGrp="1"/>
          </p:cNvSpPr>
          <p:nvPr>
            <p:ph type="body" sz="quarter" idx="4294967295"/>
          </p:nvPr>
        </p:nvSpPr>
        <p:spPr bwMode="gray">
          <a:xfrm>
            <a:off x="6151491" y="3769254"/>
            <a:ext cx="3023155"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38" name="Text Placeholder 9">
            <a:extLst>
              <a:ext uri="{FF2B5EF4-FFF2-40B4-BE49-F238E27FC236}">
                <a16:creationId xmlns:a16="http://schemas.microsoft.com/office/drawing/2014/main" id="{1DE2F1EC-585F-4D1C-B4E0-077DE6EADCCA}"/>
              </a:ext>
            </a:extLst>
          </p:cNvPr>
          <p:cNvSpPr>
            <a:spLocks noGrp="1"/>
          </p:cNvSpPr>
          <p:nvPr>
            <p:ph type="body" sz="quarter" idx="4294967295"/>
          </p:nvPr>
        </p:nvSpPr>
        <p:spPr bwMode="gray">
          <a:xfrm>
            <a:off x="1064914" y="4237306"/>
            <a:ext cx="3119128"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39" name="Text Placeholder 10">
            <a:extLst>
              <a:ext uri="{FF2B5EF4-FFF2-40B4-BE49-F238E27FC236}">
                <a16:creationId xmlns:a16="http://schemas.microsoft.com/office/drawing/2014/main" id="{06A68677-F7A7-4274-B836-D5EC1B1D8990}"/>
              </a:ext>
            </a:extLst>
          </p:cNvPr>
          <p:cNvSpPr>
            <a:spLocks noGrp="1"/>
          </p:cNvSpPr>
          <p:nvPr>
            <p:ph type="body" sz="quarter" idx="4294967295"/>
          </p:nvPr>
        </p:nvSpPr>
        <p:spPr bwMode="gray">
          <a:xfrm>
            <a:off x="4068084" y="4237306"/>
            <a:ext cx="2199366"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40" name="Text Placeholder 11">
            <a:extLst>
              <a:ext uri="{FF2B5EF4-FFF2-40B4-BE49-F238E27FC236}">
                <a16:creationId xmlns:a16="http://schemas.microsoft.com/office/drawing/2014/main" id="{0DE61588-A8D7-4174-ABEA-9560589A0AC8}"/>
              </a:ext>
            </a:extLst>
          </p:cNvPr>
          <p:cNvSpPr>
            <a:spLocks noGrp="1"/>
          </p:cNvSpPr>
          <p:nvPr>
            <p:ph type="body" sz="quarter" idx="4294967295"/>
          </p:nvPr>
        </p:nvSpPr>
        <p:spPr bwMode="gray">
          <a:xfrm>
            <a:off x="6151491" y="4237306"/>
            <a:ext cx="3023155"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41" name="Text Placeholder 12">
            <a:extLst>
              <a:ext uri="{FF2B5EF4-FFF2-40B4-BE49-F238E27FC236}">
                <a16:creationId xmlns:a16="http://schemas.microsoft.com/office/drawing/2014/main" id="{D637670B-DC86-4BF4-B15F-82D284203E5E}"/>
              </a:ext>
            </a:extLst>
          </p:cNvPr>
          <p:cNvSpPr>
            <a:spLocks noGrp="1"/>
          </p:cNvSpPr>
          <p:nvPr>
            <p:ph type="body" sz="quarter" idx="4294967295"/>
          </p:nvPr>
        </p:nvSpPr>
        <p:spPr bwMode="gray">
          <a:xfrm>
            <a:off x="9003919" y="4237306"/>
            <a:ext cx="2283206"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42" name="Text Placeholder 13">
            <a:extLst>
              <a:ext uri="{FF2B5EF4-FFF2-40B4-BE49-F238E27FC236}">
                <a16:creationId xmlns:a16="http://schemas.microsoft.com/office/drawing/2014/main" id="{F56B043F-8F64-4330-9306-341EB743BEAC}"/>
              </a:ext>
            </a:extLst>
          </p:cNvPr>
          <p:cNvSpPr>
            <a:spLocks noGrp="1"/>
          </p:cNvSpPr>
          <p:nvPr>
            <p:ph type="body" sz="quarter" idx="4294967295"/>
          </p:nvPr>
        </p:nvSpPr>
        <p:spPr bwMode="gray">
          <a:xfrm>
            <a:off x="1064914" y="4777366"/>
            <a:ext cx="3119128"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43" name="Text Placeholder 14">
            <a:extLst>
              <a:ext uri="{FF2B5EF4-FFF2-40B4-BE49-F238E27FC236}">
                <a16:creationId xmlns:a16="http://schemas.microsoft.com/office/drawing/2014/main" id="{907423C4-6395-4054-81A4-BF5FB473394E}"/>
              </a:ext>
            </a:extLst>
          </p:cNvPr>
          <p:cNvSpPr>
            <a:spLocks noGrp="1"/>
          </p:cNvSpPr>
          <p:nvPr>
            <p:ph type="body" sz="quarter" idx="4294967295"/>
          </p:nvPr>
        </p:nvSpPr>
        <p:spPr bwMode="gray">
          <a:xfrm>
            <a:off x="4068084" y="4777366"/>
            <a:ext cx="2199366"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44" name="Text Placeholder 15">
            <a:extLst>
              <a:ext uri="{FF2B5EF4-FFF2-40B4-BE49-F238E27FC236}">
                <a16:creationId xmlns:a16="http://schemas.microsoft.com/office/drawing/2014/main" id="{EE583AC8-3AC1-40E1-B21A-444C6931804D}"/>
              </a:ext>
            </a:extLst>
          </p:cNvPr>
          <p:cNvSpPr>
            <a:spLocks noGrp="1"/>
          </p:cNvSpPr>
          <p:nvPr>
            <p:ph type="body" sz="quarter" idx="4294967295"/>
          </p:nvPr>
        </p:nvSpPr>
        <p:spPr bwMode="gray">
          <a:xfrm>
            <a:off x="6151491" y="4777366"/>
            <a:ext cx="3023155"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45" name="Text Placeholder 16">
            <a:extLst>
              <a:ext uri="{FF2B5EF4-FFF2-40B4-BE49-F238E27FC236}">
                <a16:creationId xmlns:a16="http://schemas.microsoft.com/office/drawing/2014/main" id="{85326059-810B-477F-9779-FF403C8670E4}"/>
              </a:ext>
            </a:extLst>
          </p:cNvPr>
          <p:cNvSpPr>
            <a:spLocks noGrp="1"/>
          </p:cNvSpPr>
          <p:nvPr>
            <p:ph type="body" sz="quarter" idx="4294967295"/>
          </p:nvPr>
        </p:nvSpPr>
        <p:spPr bwMode="gray">
          <a:xfrm>
            <a:off x="9002340" y="4777366"/>
            <a:ext cx="2314940"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46" name="Text Placeholder 17">
            <a:extLst>
              <a:ext uri="{FF2B5EF4-FFF2-40B4-BE49-F238E27FC236}">
                <a16:creationId xmlns:a16="http://schemas.microsoft.com/office/drawing/2014/main" id="{0FAD3842-0F2A-44AE-92F3-21FC40F5BDA4}"/>
              </a:ext>
            </a:extLst>
          </p:cNvPr>
          <p:cNvSpPr>
            <a:spLocks noGrp="1"/>
          </p:cNvSpPr>
          <p:nvPr>
            <p:ph type="body" sz="quarter" idx="4294967295"/>
          </p:nvPr>
        </p:nvSpPr>
        <p:spPr bwMode="gray">
          <a:xfrm>
            <a:off x="1064914" y="5245418"/>
            <a:ext cx="3119128"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47" name="Text Placeholder 18">
            <a:extLst>
              <a:ext uri="{FF2B5EF4-FFF2-40B4-BE49-F238E27FC236}">
                <a16:creationId xmlns:a16="http://schemas.microsoft.com/office/drawing/2014/main" id="{81F9D50C-E5A5-4F78-9BF6-F76D8F6CF87E}"/>
              </a:ext>
            </a:extLst>
          </p:cNvPr>
          <p:cNvSpPr>
            <a:spLocks noGrp="1"/>
          </p:cNvSpPr>
          <p:nvPr>
            <p:ph type="body" sz="quarter" idx="4294967295"/>
          </p:nvPr>
        </p:nvSpPr>
        <p:spPr bwMode="gray">
          <a:xfrm>
            <a:off x="4068084" y="5245418"/>
            <a:ext cx="2199366"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48" name="Text Placeholder 19">
            <a:extLst>
              <a:ext uri="{FF2B5EF4-FFF2-40B4-BE49-F238E27FC236}">
                <a16:creationId xmlns:a16="http://schemas.microsoft.com/office/drawing/2014/main" id="{11C9BFDA-234E-4AF5-BC59-FE5A289036C8}"/>
              </a:ext>
            </a:extLst>
          </p:cNvPr>
          <p:cNvSpPr>
            <a:spLocks noGrp="1"/>
          </p:cNvSpPr>
          <p:nvPr>
            <p:ph type="body" sz="quarter" idx="4294967295"/>
          </p:nvPr>
        </p:nvSpPr>
        <p:spPr bwMode="gray">
          <a:xfrm>
            <a:off x="6151491" y="5245418"/>
            <a:ext cx="3023155"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49" name="Text Placeholder 20">
            <a:extLst>
              <a:ext uri="{FF2B5EF4-FFF2-40B4-BE49-F238E27FC236}">
                <a16:creationId xmlns:a16="http://schemas.microsoft.com/office/drawing/2014/main" id="{6184F8B9-1CE2-4017-9D90-44F4141CB995}"/>
              </a:ext>
            </a:extLst>
          </p:cNvPr>
          <p:cNvSpPr>
            <a:spLocks noGrp="1"/>
          </p:cNvSpPr>
          <p:nvPr>
            <p:ph type="body" sz="quarter" idx="4294967295"/>
          </p:nvPr>
        </p:nvSpPr>
        <p:spPr bwMode="gray">
          <a:xfrm>
            <a:off x="9002340" y="5245418"/>
            <a:ext cx="2314940" cy="468052"/>
          </a:xfrm>
          <a:prstGeom prst="rect">
            <a:avLst/>
          </a:prstGeom>
        </p:spPr>
        <p:txBody>
          <a:bodyPr/>
          <a:lstStyle/>
          <a:p>
            <a:pPr marL="0" indent="0" algn="ctr">
              <a:buNone/>
            </a:pPr>
            <a:endParaRPr lang="en-US" sz="1600" dirty="0">
              <a:latin typeface="Huawei Sans" panose="020C0503030203020204" pitchFamily="34" charset="0"/>
              <a:sym typeface="Huawei Sans" panose="020C0503030203020204" pitchFamily="34" charset="0"/>
            </a:endParaRPr>
          </a:p>
        </p:txBody>
      </p:sp>
      <p:sp>
        <p:nvSpPr>
          <p:cNvPr id="50" name="Text Placeholder 2">
            <a:extLst>
              <a:ext uri="{FF2B5EF4-FFF2-40B4-BE49-F238E27FC236}">
                <a16:creationId xmlns:a16="http://schemas.microsoft.com/office/drawing/2014/main" id="{85B1E58A-2975-44FC-A969-9697BFACA9F0}"/>
              </a:ext>
            </a:extLst>
          </p:cNvPr>
          <p:cNvSpPr>
            <a:spLocks noGrp="1"/>
          </p:cNvSpPr>
          <p:nvPr>
            <p:ph type="body" sz="quarter" idx="4294967295"/>
          </p:nvPr>
        </p:nvSpPr>
        <p:spPr bwMode="gray">
          <a:xfrm>
            <a:off x="9176574" y="3740410"/>
            <a:ext cx="2056050" cy="504056"/>
          </a:xfrm>
          <a:prstGeom prst="rect">
            <a:avLst/>
          </a:prstGeom>
        </p:spPr>
        <p:txBody>
          <a:bodyPr/>
          <a:lstStyle/>
          <a:p>
            <a:pPr marL="0" indent="0" algn="ctr">
              <a:buNone/>
            </a:pPr>
            <a:r>
              <a:rPr lang="en-US" sz="1600" dirty="0">
                <a:latin typeface="Huawei Sans" panose="020C0503030203020204" pitchFamily="34" charset="0"/>
                <a:sym typeface="Huawei Sans" panose="020C0503030203020204" pitchFamily="34" charset="0"/>
              </a:rPr>
              <a:t>Update</a:t>
            </a:r>
          </a:p>
        </p:txBody>
      </p:sp>
    </p:spTree>
    <p:extLst>
      <p:ext uri="{BB962C8B-B14F-4D97-AF65-F5344CB8AC3E}">
        <p14:creationId xmlns:p14="http://schemas.microsoft.com/office/powerpoint/2010/main" val="3037797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RR Overview</a:t>
            </a:r>
          </a:p>
        </p:txBody>
      </p:sp>
      <p:sp>
        <p:nvSpPr>
          <p:cNvPr id="4" name="Text Placeholder 3">
            <a:extLst>
              <a:ext uri="{FF2B5EF4-FFF2-40B4-BE49-F238E27FC236}">
                <a16:creationId xmlns:a16="http://schemas.microsoft.com/office/drawing/2014/main" id="{D7A0A4F8-E2DA-4AB4-A2CA-6678695CB8EF}"/>
              </a:ext>
            </a:extLst>
          </p:cNvPr>
          <p:cNvSpPr>
            <a:spLocks noGrp="1"/>
          </p:cNvSpPr>
          <p:nvPr>
            <p:ph type="body" sz="quarter" idx="10"/>
          </p:nvPr>
        </p:nvSpPr>
        <p:spPr bwMode="gray">
          <a:xfrm>
            <a:off x="6237514" y="1052514"/>
            <a:ext cx="5306786" cy="4875042"/>
          </a:xfrm>
        </p:spPr>
        <p:txBody>
          <a:bodyPr/>
          <a:lstStyle/>
          <a:p>
            <a:pPr algn="l"/>
            <a:r>
              <a:rPr lang="en-US" sz="1400" dirty="0">
                <a:latin typeface="Huawei Sans" panose="020C0503030203020204" pitchFamily="34" charset="0"/>
              </a:rPr>
              <a:t>A router reflector (RR) transfers BGP routes and reduces the number of BGP peers.</a:t>
            </a:r>
          </a:p>
          <a:p>
            <a:pPr algn="l"/>
            <a:r>
              <a:rPr lang="en-US" sz="1400" dirty="0">
                <a:latin typeface="Huawei Sans" panose="020C0503030203020204" pitchFamily="34" charset="0"/>
              </a:rPr>
              <a:t>In Huawei SD-WAN Solution, an RR also controls routes and the network topology. Therefore, an RR is also called an area controller </a:t>
            </a:r>
            <a:r>
              <a:rPr lang="en-US" altLang="zh-CN" sz="1400" dirty="0">
                <a:latin typeface="Huawei Sans" panose="020C0503030203020204" pitchFamily="34" charset="0"/>
              </a:rPr>
              <a:t>on SD-WAN networks.</a:t>
            </a:r>
            <a:endParaRPr lang="en-US" sz="1400" dirty="0">
              <a:latin typeface="Huawei Sans" panose="020C0503030203020204" pitchFamily="34" charset="0"/>
            </a:endParaRPr>
          </a:p>
          <a:p>
            <a:pPr algn="l"/>
            <a:r>
              <a:rPr lang="en-US" sz="1400" dirty="0">
                <a:latin typeface="Huawei Sans" panose="020C0503030203020204" pitchFamily="34" charset="0"/>
              </a:rPr>
              <a:t>Both CPEs at edge sites and RRs are managed by </a:t>
            </a:r>
            <a:r>
              <a:rPr lang="en-US" sz="1400" dirty="0" err="1">
                <a:latin typeface="Huawei Sans" panose="020C0503030203020204" pitchFamily="34" charset="0"/>
              </a:rPr>
              <a:t>iMaster</a:t>
            </a:r>
            <a:r>
              <a:rPr lang="en-US" sz="1400" dirty="0">
                <a:latin typeface="Huawei Sans" panose="020C0503030203020204" pitchFamily="34" charset="0"/>
              </a:rPr>
              <a:t> NCE-WAN.</a:t>
            </a:r>
          </a:p>
          <a:p>
            <a:pPr algn="l"/>
            <a:r>
              <a:rPr lang="en-US" sz="1400" dirty="0">
                <a:latin typeface="Huawei Sans" panose="020C0503030203020204" pitchFamily="34" charset="0"/>
              </a:rPr>
              <a:t>Control channels are established between RRs and between RRs and edge sites.</a:t>
            </a:r>
          </a:p>
          <a:p>
            <a:pPr algn="l"/>
            <a:r>
              <a:rPr lang="en-US" sz="1400" dirty="0">
                <a:latin typeface="Huawei Sans" panose="020C0503030203020204" pitchFamily="34" charset="0"/>
              </a:rPr>
              <a:t>RRs are managed by </a:t>
            </a:r>
            <a:r>
              <a:rPr lang="en-US" sz="1400" dirty="0" err="1">
                <a:latin typeface="Huawei Sans" panose="020C0503030203020204" pitchFamily="34" charset="0"/>
              </a:rPr>
              <a:t>iMaster</a:t>
            </a:r>
            <a:r>
              <a:rPr lang="en-US" sz="1400" dirty="0">
                <a:latin typeface="Huawei Sans" panose="020C0503030203020204" pitchFamily="34" charset="0"/>
              </a:rPr>
              <a:t> NCE-WAN, and control route sending and receiving at edge sites based on the overlay network topology model. In this manner, sites can communicate with each other based on the designed overlay topology model.</a:t>
            </a:r>
          </a:p>
          <a:p>
            <a:pPr algn="l"/>
            <a:endParaRPr lang="en-US" sz="1800" dirty="0">
              <a:latin typeface="Huawei Sans" panose="020C0503030203020204" pitchFamily="34" charset="0"/>
            </a:endParaRPr>
          </a:p>
        </p:txBody>
      </p:sp>
      <p:grpSp>
        <p:nvGrpSpPr>
          <p:cNvPr id="3" name="Group 2">
            <a:extLst>
              <a:ext uri="{FF2B5EF4-FFF2-40B4-BE49-F238E27FC236}">
                <a16:creationId xmlns:a16="http://schemas.microsoft.com/office/drawing/2014/main" id="{DC1D58DA-E145-4A51-B584-3236673CA796}"/>
              </a:ext>
            </a:extLst>
          </p:cNvPr>
          <p:cNvGrpSpPr/>
          <p:nvPr/>
        </p:nvGrpSpPr>
        <p:grpSpPr bwMode="gray">
          <a:xfrm>
            <a:off x="564438" y="1481827"/>
            <a:ext cx="5419412" cy="4457477"/>
            <a:chOff x="735055" y="1481827"/>
            <a:chExt cx="5419412" cy="4457477"/>
          </a:xfrm>
        </p:grpSpPr>
        <p:sp>
          <p:nvSpPr>
            <p:cNvPr id="45" name="Freeform 159">
              <a:extLst>
                <a:ext uri="{FF2B5EF4-FFF2-40B4-BE49-F238E27FC236}">
                  <a16:creationId xmlns:a16="http://schemas.microsoft.com/office/drawing/2014/main" id="{E0D98754-7F88-4B17-AE07-66524767C3C6}"/>
                </a:ext>
              </a:extLst>
            </p:cNvPr>
            <p:cNvSpPr/>
            <p:nvPr/>
          </p:nvSpPr>
          <p:spPr bwMode="gray">
            <a:xfrm flipH="1">
              <a:off x="735055" y="3438448"/>
              <a:ext cx="1391166" cy="7272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65000"/>
                    </a:schemeClr>
                  </a:solidFill>
                  <a:latin typeface="Huawei Sans" panose="020C0503030203020204" pitchFamily="34" charset="0"/>
                  <a:cs typeface="Huawei Sans" panose="020C0503030203020204" pitchFamily="34" charset="0"/>
                </a:rPr>
                <a:t>HQ/DC site</a:t>
              </a:r>
            </a:p>
          </p:txBody>
        </p:sp>
        <p:sp>
          <p:nvSpPr>
            <p:cNvPr id="46" name="Freeform 159">
              <a:extLst>
                <a:ext uri="{FF2B5EF4-FFF2-40B4-BE49-F238E27FC236}">
                  <a16:creationId xmlns:a16="http://schemas.microsoft.com/office/drawing/2014/main" id="{46EC5659-358E-4D22-8443-A5C200FCD93C}"/>
                </a:ext>
              </a:extLst>
            </p:cNvPr>
            <p:cNvSpPr/>
            <p:nvPr/>
          </p:nvSpPr>
          <p:spPr bwMode="gray">
            <a:xfrm flipH="1">
              <a:off x="4945907" y="4527163"/>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bg1">
                      <a:lumMod val="65000"/>
                    </a:schemeClr>
                  </a:solidFill>
                  <a:latin typeface="Huawei Sans" panose="020C0503030203020204" pitchFamily="34" charset="0"/>
                  <a:cs typeface="Huawei Sans" panose="020C0503030203020204" pitchFamily="34" charset="0"/>
                </a:rPr>
                <a:t>Branch site</a:t>
              </a:r>
            </a:p>
          </p:txBody>
        </p:sp>
        <p:sp>
          <p:nvSpPr>
            <p:cNvPr id="47" name="Freeform 159">
              <a:extLst>
                <a:ext uri="{FF2B5EF4-FFF2-40B4-BE49-F238E27FC236}">
                  <a16:creationId xmlns:a16="http://schemas.microsoft.com/office/drawing/2014/main" id="{6E406490-6115-45F1-A8F1-3D3A693DF7E9}"/>
                </a:ext>
              </a:extLst>
            </p:cNvPr>
            <p:cNvSpPr/>
            <p:nvPr/>
          </p:nvSpPr>
          <p:spPr bwMode="gray">
            <a:xfrm flipH="1">
              <a:off x="5116524" y="2926158"/>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bg1">
                      <a:lumMod val="65000"/>
                    </a:schemeClr>
                  </a:solidFill>
                  <a:latin typeface="Huawei Sans" panose="020C0503030203020204" pitchFamily="34" charset="0"/>
                  <a:cs typeface="Huawei Sans" panose="020C0503030203020204" pitchFamily="34" charset="0"/>
                </a:rPr>
                <a:t>Branch site</a:t>
              </a:r>
            </a:p>
          </p:txBody>
        </p:sp>
        <p:cxnSp>
          <p:nvCxnSpPr>
            <p:cNvPr id="48" name="直接箭头连接符 34">
              <a:extLst>
                <a:ext uri="{FF2B5EF4-FFF2-40B4-BE49-F238E27FC236}">
                  <a16:creationId xmlns:a16="http://schemas.microsoft.com/office/drawing/2014/main" id="{483A6A1D-D26C-4C23-9290-C901473A16CB}"/>
                </a:ext>
              </a:extLst>
            </p:cNvPr>
            <p:cNvCxnSpPr>
              <a:cxnSpLocks/>
            </p:cNvCxnSpPr>
            <p:nvPr/>
          </p:nvCxnSpPr>
          <p:spPr bwMode="gray">
            <a:xfrm>
              <a:off x="4596909" y="1927339"/>
              <a:ext cx="0" cy="270000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35">
              <a:extLst>
                <a:ext uri="{FF2B5EF4-FFF2-40B4-BE49-F238E27FC236}">
                  <a16:creationId xmlns:a16="http://schemas.microsoft.com/office/drawing/2014/main" id="{A25A36CF-1B06-4DF3-81B0-64CB2BA6FB91}"/>
                </a:ext>
              </a:extLst>
            </p:cNvPr>
            <p:cNvCxnSpPr/>
            <p:nvPr/>
          </p:nvCxnSpPr>
          <p:spPr bwMode="gray">
            <a:xfrm>
              <a:off x="2265088" y="1950489"/>
              <a:ext cx="0" cy="176400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36">
              <a:extLst>
                <a:ext uri="{FF2B5EF4-FFF2-40B4-BE49-F238E27FC236}">
                  <a16:creationId xmlns:a16="http://schemas.microsoft.com/office/drawing/2014/main" id="{4673DF74-ADCD-4905-8073-782FE88B56AE}"/>
                </a:ext>
              </a:extLst>
            </p:cNvPr>
            <p:cNvCxnSpPr>
              <a:cxnSpLocks/>
            </p:cNvCxnSpPr>
            <p:nvPr/>
          </p:nvCxnSpPr>
          <p:spPr bwMode="gray">
            <a:xfrm>
              <a:off x="4877700" y="1950490"/>
              <a:ext cx="0" cy="122400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51" name="图片 39">
              <a:extLst>
                <a:ext uri="{FF2B5EF4-FFF2-40B4-BE49-F238E27FC236}">
                  <a16:creationId xmlns:a16="http://schemas.microsoft.com/office/drawing/2014/main" id="{E396C6A2-889F-48CB-95B3-43D8218E4D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52632" y="4622797"/>
              <a:ext cx="490909" cy="402545"/>
            </a:xfrm>
            <a:prstGeom prst="rect">
              <a:avLst/>
            </a:prstGeom>
          </p:spPr>
        </p:pic>
        <p:sp>
          <p:nvSpPr>
            <p:cNvPr id="52" name="圆角矩形 44">
              <a:extLst>
                <a:ext uri="{FF2B5EF4-FFF2-40B4-BE49-F238E27FC236}">
                  <a16:creationId xmlns:a16="http://schemas.microsoft.com/office/drawing/2014/main" id="{72A710B5-C765-4133-B6B4-9F41D5B44832}"/>
                </a:ext>
              </a:extLst>
            </p:cNvPr>
            <p:cNvSpPr/>
            <p:nvPr/>
          </p:nvSpPr>
          <p:spPr bwMode="gray">
            <a:xfrm>
              <a:off x="2183893" y="1481827"/>
              <a:ext cx="2729420" cy="455246"/>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3" name="直接箭头连接符 45">
              <a:extLst>
                <a:ext uri="{FF2B5EF4-FFF2-40B4-BE49-F238E27FC236}">
                  <a16:creationId xmlns:a16="http://schemas.microsoft.com/office/drawing/2014/main" id="{5A17FF47-B4D8-4DE8-8536-64F812561112}"/>
                </a:ext>
              </a:extLst>
            </p:cNvPr>
            <p:cNvCxnSpPr>
              <a:stCxn id="66" idx="1"/>
              <a:endCxn id="56" idx="3"/>
            </p:cNvCxnSpPr>
            <p:nvPr/>
          </p:nvCxnSpPr>
          <p:spPr bwMode="gray">
            <a:xfrm flipH="1">
              <a:off x="2463888" y="3004256"/>
              <a:ext cx="643772" cy="876329"/>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46">
              <a:extLst>
                <a:ext uri="{FF2B5EF4-FFF2-40B4-BE49-F238E27FC236}">
                  <a16:creationId xmlns:a16="http://schemas.microsoft.com/office/drawing/2014/main" id="{99438BA8-B249-4117-AA59-BB7785DC6393}"/>
                </a:ext>
              </a:extLst>
            </p:cNvPr>
            <p:cNvCxnSpPr>
              <a:stCxn id="66" idx="3"/>
              <a:endCxn id="57" idx="1"/>
            </p:cNvCxnSpPr>
            <p:nvPr/>
          </p:nvCxnSpPr>
          <p:spPr bwMode="gray">
            <a:xfrm>
              <a:off x="3587227" y="3004256"/>
              <a:ext cx="1168172" cy="263501"/>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47">
              <a:extLst>
                <a:ext uri="{FF2B5EF4-FFF2-40B4-BE49-F238E27FC236}">
                  <a16:creationId xmlns:a16="http://schemas.microsoft.com/office/drawing/2014/main" id="{B54D5600-402B-4145-B877-C8FD8E81656A}"/>
                </a:ext>
              </a:extLst>
            </p:cNvPr>
            <p:cNvCxnSpPr>
              <a:cxnSpLocks/>
              <a:stCxn id="66" idx="3"/>
              <a:endCxn id="51" idx="1"/>
            </p:cNvCxnSpPr>
            <p:nvPr/>
          </p:nvCxnSpPr>
          <p:spPr bwMode="gray">
            <a:xfrm>
              <a:off x="3587227" y="3004256"/>
              <a:ext cx="965405" cy="1819814"/>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pic>
          <p:nvPicPr>
            <p:cNvPr id="56" name="图片 48">
              <a:extLst>
                <a:ext uri="{FF2B5EF4-FFF2-40B4-BE49-F238E27FC236}">
                  <a16:creationId xmlns:a16="http://schemas.microsoft.com/office/drawing/2014/main" id="{B9860039-F22A-42BE-A90E-0D33DD7BDA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72979" y="3679312"/>
              <a:ext cx="490909" cy="402545"/>
            </a:xfrm>
            <a:prstGeom prst="rect">
              <a:avLst/>
            </a:prstGeom>
          </p:spPr>
        </p:pic>
        <p:pic>
          <p:nvPicPr>
            <p:cNvPr id="57" name="图片 49">
              <a:extLst>
                <a:ext uri="{FF2B5EF4-FFF2-40B4-BE49-F238E27FC236}">
                  <a16:creationId xmlns:a16="http://schemas.microsoft.com/office/drawing/2014/main" id="{2DE36CE3-D0FA-41A3-953E-1792300123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55399" y="3066484"/>
              <a:ext cx="490909" cy="402545"/>
            </a:xfrm>
            <a:prstGeom prst="rect">
              <a:avLst/>
            </a:prstGeom>
          </p:spPr>
        </p:pic>
        <p:cxnSp>
          <p:nvCxnSpPr>
            <p:cNvPr id="58" name="直接箭头连接符 50">
              <a:extLst>
                <a:ext uri="{FF2B5EF4-FFF2-40B4-BE49-F238E27FC236}">
                  <a16:creationId xmlns:a16="http://schemas.microsoft.com/office/drawing/2014/main" id="{FF04FEDC-94C3-4D18-9364-EA8E4B169BEC}"/>
                </a:ext>
              </a:extLst>
            </p:cNvPr>
            <p:cNvCxnSpPr/>
            <p:nvPr/>
          </p:nvCxnSpPr>
          <p:spPr bwMode="gray">
            <a:xfrm>
              <a:off x="1931676" y="5557822"/>
              <a:ext cx="344277" cy="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1" name="文本框 51">
              <a:extLst>
                <a:ext uri="{FF2B5EF4-FFF2-40B4-BE49-F238E27FC236}">
                  <a16:creationId xmlns:a16="http://schemas.microsoft.com/office/drawing/2014/main" id="{21E67128-8F70-486D-9FDE-2AAB96C40D62}"/>
                </a:ext>
              </a:extLst>
            </p:cNvPr>
            <p:cNvSpPr txBox="1"/>
            <p:nvPr/>
          </p:nvSpPr>
          <p:spPr bwMode="gray">
            <a:xfrm>
              <a:off x="2258530" y="5430864"/>
              <a:ext cx="1523174" cy="253916"/>
            </a:xfrm>
            <a:prstGeom prst="rect">
              <a:avLst/>
            </a:prstGeom>
            <a:noFill/>
          </p:spPr>
          <p:txBody>
            <a:bodyPr wrap="none" rtlCol="0">
              <a:spAutoFit/>
            </a:bodyPr>
            <a:lstStyle/>
            <a:p>
              <a:pPr fontAlgn="ctr"/>
              <a:r>
                <a:rPr lang="en-US" sz="1050" dirty="0">
                  <a:latin typeface="Huawei Sans" panose="020C0503030203020204" pitchFamily="34" charset="0"/>
                  <a:cs typeface="Huawei Sans" panose="020C0503030203020204" pitchFamily="34" charset="0"/>
                </a:rPr>
                <a:t>Management channel</a:t>
              </a:r>
            </a:p>
          </p:txBody>
        </p:sp>
        <p:cxnSp>
          <p:nvCxnSpPr>
            <p:cNvPr id="63" name="直接箭头连接符 52">
              <a:extLst>
                <a:ext uri="{FF2B5EF4-FFF2-40B4-BE49-F238E27FC236}">
                  <a16:creationId xmlns:a16="http://schemas.microsoft.com/office/drawing/2014/main" id="{19121546-F410-45E1-B3EE-958FBB2CA23F}"/>
                </a:ext>
              </a:extLst>
            </p:cNvPr>
            <p:cNvCxnSpPr/>
            <p:nvPr/>
          </p:nvCxnSpPr>
          <p:spPr bwMode="gray">
            <a:xfrm>
              <a:off x="1918470" y="5812346"/>
              <a:ext cx="344277" cy="0"/>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4" name="文本框 53">
              <a:extLst>
                <a:ext uri="{FF2B5EF4-FFF2-40B4-BE49-F238E27FC236}">
                  <a16:creationId xmlns:a16="http://schemas.microsoft.com/office/drawing/2014/main" id="{C7F66436-EE9B-4630-9617-A86BB677A45F}"/>
                </a:ext>
              </a:extLst>
            </p:cNvPr>
            <p:cNvSpPr txBox="1"/>
            <p:nvPr/>
          </p:nvSpPr>
          <p:spPr bwMode="gray">
            <a:xfrm>
              <a:off x="2258530" y="5685388"/>
              <a:ext cx="1885453" cy="253916"/>
            </a:xfrm>
            <a:prstGeom prst="rect">
              <a:avLst/>
            </a:prstGeom>
            <a:noFill/>
          </p:spPr>
          <p:txBody>
            <a:bodyPr wrap="none" rtlCol="0">
              <a:spAutoFit/>
            </a:bodyPr>
            <a:lstStyle/>
            <a:p>
              <a:pPr fontAlgn="ctr"/>
              <a:r>
                <a:rPr lang="en-US" sz="1050" dirty="0">
                  <a:latin typeface="Huawei Sans" panose="020C0503030203020204" pitchFamily="34" charset="0"/>
                  <a:cs typeface="Huawei Sans" panose="020C0503030203020204" pitchFamily="34" charset="0"/>
                </a:rPr>
                <a:t>BGP EVPN peer relationship</a:t>
              </a:r>
            </a:p>
          </p:txBody>
        </p:sp>
        <p:sp>
          <p:nvSpPr>
            <p:cNvPr id="65" name="文本框 54">
              <a:extLst>
                <a:ext uri="{FF2B5EF4-FFF2-40B4-BE49-F238E27FC236}">
                  <a16:creationId xmlns:a16="http://schemas.microsoft.com/office/drawing/2014/main" id="{4ADDD50B-A61F-4ADA-9741-E131CC83A854}"/>
                </a:ext>
              </a:extLst>
            </p:cNvPr>
            <p:cNvSpPr txBox="1"/>
            <p:nvPr/>
          </p:nvSpPr>
          <p:spPr bwMode="gray">
            <a:xfrm>
              <a:off x="2775878" y="2662810"/>
              <a:ext cx="383438" cy="461665"/>
            </a:xfrm>
            <a:prstGeom prst="rect">
              <a:avLst/>
            </a:prstGeom>
            <a:noFill/>
          </p:spPr>
          <p:txBody>
            <a:bodyPr wrap="none" rtlCol="0">
              <a:spAutoFit/>
            </a:bodyPr>
            <a:lstStyle/>
            <a:p>
              <a:pPr algn="ctr" fontAlgn="ctr"/>
              <a:r>
                <a:rPr lang="en-US" sz="1200" b="1" dirty="0">
                  <a:solidFill>
                    <a:srgbClr val="C7000B"/>
                  </a:solidFill>
                  <a:latin typeface="Huawei Sans" panose="020C0503030203020204" pitchFamily="34" charset="0"/>
                  <a:cs typeface="Huawei Sans" panose="020C0503030203020204" pitchFamily="34" charset="0"/>
                </a:rPr>
                <a:t>RR</a:t>
              </a:r>
            </a:p>
            <a:p>
              <a:pPr algn="ctr" fontAlgn="ctr"/>
              <a:endParaRPr lang="en-US" sz="1200" b="1" dirty="0">
                <a:solidFill>
                  <a:srgbClr val="C7000B"/>
                </a:solidFill>
                <a:latin typeface="Huawei Sans" panose="020C0503030203020204" pitchFamily="34" charset="0"/>
                <a:cs typeface="Huawei Sans" panose="020C0503030203020204" pitchFamily="34" charset="0"/>
              </a:endParaRPr>
            </a:p>
          </p:txBody>
        </p:sp>
        <p:pic>
          <p:nvPicPr>
            <p:cNvPr id="66" name="图片 55">
              <a:extLst>
                <a:ext uri="{FF2B5EF4-FFF2-40B4-BE49-F238E27FC236}">
                  <a16:creationId xmlns:a16="http://schemas.microsoft.com/office/drawing/2014/main" id="{25F10E5B-3FDD-4870-9B3B-1B3AB8FBAF71}"/>
                </a:ext>
              </a:extLst>
            </p:cNvPr>
            <p:cNvPicPr>
              <a:picLocks noChangeAspect="1"/>
            </p:cNvPicPr>
            <p:nvPr/>
          </p:nvPicPr>
          <p:blipFill>
            <a:blip r:embed="rId4"/>
            <a:stretch>
              <a:fillRect/>
            </a:stretch>
          </p:blipFill>
          <p:spPr bwMode="gray">
            <a:xfrm>
              <a:off x="3107660" y="2813378"/>
              <a:ext cx="479567" cy="381755"/>
            </a:xfrm>
            <a:prstGeom prst="rect">
              <a:avLst/>
            </a:prstGeom>
          </p:spPr>
        </p:pic>
        <p:sp>
          <p:nvSpPr>
            <p:cNvPr id="67" name="文本框 56">
              <a:extLst>
                <a:ext uri="{FF2B5EF4-FFF2-40B4-BE49-F238E27FC236}">
                  <a16:creationId xmlns:a16="http://schemas.microsoft.com/office/drawing/2014/main" id="{DE355EF9-50A0-42A1-A09B-644B79BCFE2A}"/>
                </a:ext>
              </a:extLst>
            </p:cNvPr>
            <p:cNvSpPr txBox="1"/>
            <p:nvPr/>
          </p:nvSpPr>
          <p:spPr bwMode="gray">
            <a:xfrm>
              <a:off x="1713055" y="4074148"/>
              <a:ext cx="993099"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a:p>
              <a:pPr algn="ctr" fontAlgn="ctr"/>
              <a:r>
                <a:rPr lang="en-US" sz="1200" dirty="0">
                  <a:solidFill>
                    <a:srgbClr val="000000"/>
                  </a:solidFill>
                  <a:latin typeface="Huawei Sans" panose="020C0503030203020204" pitchFamily="34" charset="0"/>
                  <a:cs typeface="Huawei Sans" panose="020C0503030203020204" pitchFamily="34" charset="0"/>
                </a:rPr>
                <a:t>(HQ edge)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68" name="直接连接符 57">
              <a:extLst>
                <a:ext uri="{FF2B5EF4-FFF2-40B4-BE49-F238E27FC236}">
                  <a16:creationId xmlns:a16="http://schemas.microsoft.com/office/drawing/2014/main" id="{3D6A8A3F-AC99-4F5D-AC50-B265416B9924}"/>
                </a:ext>
              </a:extLst>
            </p:cNvPr>
            <p:cNvCxnSpPr>
              <a:cxnSpLocks/>
              <a:stCxn id="56" idx="3"/>
              <a:endCxn id="94" idx="21"/>
            </p:cNvCxnSpPr>
            <p:nvPr/>
          </p:nvCxnSpPr>
          <p:spPr bwMode="gray">
            <a:xfrm flipV="1">
              <a:off x="2463888" y="3725711"/>
              <a:ext cx="378921" cy="1548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58">
              <a:extLst>
                <a:ext uri="{FF2B5EF4-FFF2-40B4-BE49-F238E27FC236}">
                  <a16:creationId xmlns:a16="http://schemas.microsoft.com/office/drawing/2014/main" id="{D467D422-A732-4500-9384-E2295B041683}"/>
                </a:ext>
              </a:extLst>
            </p:cNvPr>
            <p:cNvCxnSpPr>
              <a:cxnSpLocks/>
              <a:stCxn id="56" idx="3"/>
              <a:endCxn id="97" idx="21"/>
            </p:cNvCxnSpPr>
            <p:nvPr/>
          </p:nvCxnSpPr>
          <p:spPr bwMode="gray">
            <a:xfrm>
              <a:off x="2463888" y="3880585"/>
              <a:ext cx="379975" cy="49917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2" name="文本框 59">
              <a:extLst>
                <a:ext uri="{FF2B5EF4-FFF2-40B4-BE49-F238E27FC236}">
                  <a16:creationId xmlns:a16="http://schemas.microsoft.com/office/drawing/2014/main" id="{89FD8252-D163-489C-9275-19975D2B8901}"/>
                </a:ext>
              </a:extLst>
            </p:cNvPr>
            <p:cNvSpPr txBox="1"/>
            <p:nvPr/>
          </p:nvSpPr>
          <p:spPr bwMode="gray">
            <a:xfrm>
              <a:off x="4528293" y="3446070"/>
              <a:ext cx="1196867"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a:p>
              <a:pPr algn="ctr" fontAlgn="ctr"/>
              <a:r>
                <a:rPr lang="en-US" sz="1200" dirty="0">
                  <a:solidFill>
                    <a:srgbClr val="000000"/>
                  </a:solidFill>
                  <a:latin typeface="Huawei Sans" panose="020C0503030203020204" pitchFamily="34" charset="0"/>
                  <a:cs typeface="Huawei Sans" panose="020C0503030203020204" pitchFamily="34" charset="0"/>
                </a:rPr>
                <a:t>(branch edge)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文本框 60">
              <a:extLst>
                <a:ext uri="{FF2B5EF4-FFF2-40B4-BE49-F238E27FC236}">
                  <a16:creationId xmlns:a16="http://schemas.microsoft.com/office/drawing/2014/main" id="{7173D235-B0D7-4757-96BA-1D2268ADD411}"/>
                </a:ext>
              </a:extLst>
            </p:cNvPr>
            <p:cNvSpPr txBox="1"/>
            <p:nvPr/>
          </p:nvSpPr>
          <p:spPr bwMode="gray">
            <a:xfrm>
              <a:off x="4085397" y="5009736"/>
              <a:ext cx="1359891"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a:p>
              <a:pPr algn="ctr" fontAlgn="ctr"/>
              <a:r>
                <a:rPr lang="en-US" sz="1200" dirty="0">
                  <a:solidFill>
                    <a:srgbClr val="000000"/>
                  </a:solidFill>
                  <a:latin typeface="Huawei Sans" panose="020C0503030203020204" pitchFamily="34" charset="0"/>
                  <a:cs typeface="Huawei Sans" panose="020C0503030203020204" pitchFamily="34" charset="0"/>
                </a:rPr>
                <a:t>(branch edge)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5" name="直接连接符 61">
              <a:extLst>
                <a:ext uri="{FF2B5EF4-FFF2-40B4-BE49-F238E27FC236}">
                  <a16:creationId xmlns:a16="http://schemas.microsoft.com/office/drawing/2014/main" id="{2A1C0172-6B72-4E90-A59B-FCD4FC6D73AA}"/>
                </a:ext>
              </a:extLst>
            </p:cNvPr>
            <p:cNvCxnSpPr>
              <a:cxnSpLocks/>
              <a:stCxn id="94" idx="8"/>
              <a:endCxn id="57" idx="1"/>
            </p:cNvCxnSpPr>
            <p:nvPr/>
          </p:nvCxnSpPr>
          <p:spPr bwMode="gray">
            <a:xfrm flipV="1">
              <a:off x="3773423" y="3267757"/>
              <a:ext cx="981976" cy="4491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62">
              <a:extLst>
                <a:ext uri="{FF2B5EF4-FFF2-40B4-BE49-F238E27FC236}">
                  <a16:creationId xmlns:a16="http://schemas.microsoft.com/office/drawing/2014/main" id="{956FE281-FAEF-4F27-B1A4-68BE226330C3}"/>
                </a:ext>
              </a:extLst>
            </p:cNvPr>
            <p:cNvCxnSpPr>
              <a:cxnSpLocks/>
              <a:stCxn id="94" idx="8"/>
              <a:endCxn id="51" idx="1"/>
            </p:cNvCxnSpPr>
            <p:nvPr/>
          </p:nvCxnSpPr>
          <p:spPr bwMode="gray">
            <a:xfrm>
              <a:off x="3773423" y="3716857"/>
              <a:ext cx="779209" cy="11072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63">
              <a:extLst>
                <a:ext uri="{FF2B5EF4-FFF2-40B4-BE49-F238E27FC236}">
                  <a16:creationId xmlns:a16="http://schemas.microsoft.com/office/drawing/2014/main" id="{4759CAA5-0548-41D8-8288-3F58F8E421A2}"/>
                </a:ext>
              </a:extLst>
            </p:cNvPr>
            <p:cNvCxnSpPr>
              <a:cxnSpLocks/>
              <a:stCxn id="97" idx="8"/>
              <a:endCxn id="51" idx="1"/>
            </p:cNvCxnSpPr>
            <p:nvPr/>
          </p:nvCxnSpPr>
          <p:spPr bwMode="gray">
            <a:xfrm>
              <a:off x="3774477" y="4370903"/>
              <a:ext cx="778155" cy="4531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64">
              <a:extLst>
                <a:ext uri="{FF2B5EF4-FFF2-40B4-BE49-F238E27FC236}">
                  <a16:creationId xmlns:a16="http://schemas.microsoft.com/office/drawing/2014/main" id="{49477CDE-2973-4BB2-8F31-769B66515B60}"/>
                </a:ext>
              </a:extLst>
            </p:cNvPr>
            <p:cNvCxnSpPr>
              <a:cxnSpLocks/>
              <a:stCxn id="97" idx="8"/>
              <a:endCxn id="57" idx="1"/>
            </p:cNvCxnSpPr>
            <p:nvPr/>
          </p:nvCxnSpPr>
          <p:spPr bwMode="gray">
            <a:xfrm flipV="1">
              <a:off x="3774477" y="3267757"/>
              <a:ext cx="980922" cy="110314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8" name="图片 67">
              <a:extLst>
                <a:ext uri="{FF2B5EF4-FFF2-40B4-BE49-F238E27FC236}">
                  <a16:creationId xmlns:a16="http://schemas.microsoft.com/office/drawing/2014/main" id="{38566172-BF6C-4A1A-9B62-C3902A2427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665048" y="1525435"/>
              <a:ext cx="1792651" cy="330612"/>
            </a:xfrm>
            <a:prstGeom prst="rect">
              <a:avLst/>
            </a:prstGeom>
          </p:spPr>
        </p:pic>
        <p:cxnSp>
          <p:nvCxnSpPr>
            <p:cNvPr id="91" name="直接箭头连接符 34">
              <a:extLst>
                <a:ext uri="{FF2B5EF4-FFF2-40B4-BE49-F238E27FC236}">
                  <a16:creationId xmlns:a16="http://schemas.microsoft.com/office/drawing/2014/main" id="{D3AC0C59-2778-4459-9D1E-E6E2F493C7DE}"/>
                </a:ext>
              </a:extLst>
            </p:cNvPr>
            <p:cNvCxnSpPr>
              <a:cxnSpLocks/>
            </p:cNvCxnSpPr>
            <p:nvPr/>
          </p:nvCxnSpPr>
          <p:spPr bwMode="gray">
            <a:xfrm>
              <a:off x="3347443" y="1950613"/>
              <a:ext cx="1" cy="86400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4" name="Freeform 159">
              <a:extLst>
                <a:ext uri="{FF2B5EF4-FFF2-40B4-BE49-F238E27FC236}">
                  <a16:creationId xmlns:a16="http://schemas.microsoft.com/office/drawing/2014/main" id="{014C6EEB-A68C-476E-9EAA-918658FF19F4}"/>
                </a:ext>
              </a:extLst>
            </p:cNvPr>
            <p:cNvSpPr/>
            <p:nvPr/>
          </p:nvSpPr>
          <p:spPr bwMode="gray">
            <a:xfrm flipH="1">
              <a:off x="2842809" y="3384656"/>
              <a:ext cx="930614" cy="4864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p:txBody>
        </p:sp>
        <p:sp>
          <p:nvSpPr>
            <p:cNvPr id="97" name="Freeform 159">
              <a:extLst>
                <a:ext uri="{FF2B5EF4-FFF2-40B4-BE49-F238E27FC236}">
                  <a16:creationId xmlns:a16="http://schemas.microsoft.com/office/drawing/2014/main" id="{F82E25AA-1411-4A2D-AB1C-BEEFB13BC379}"/>
                </a:ext>
              </a:extLst>
            </p:cNvPr>
            <p:cNvSpPr/>
            <p:nvPr/>
          </p:nvSpPr>
          <p:spPr bwMode="gray">
            <a:xfrm flipH="1">
              <a:off x="2843863" y="4038702"/>
              <a:ext cx="930614" cy="4864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sp>
          <p:nvSpPr>
            <p:cNvPr id="7" name="Rectangular Callout 75">
              <a:extLst>
                <a:ext uri="{FF2B5EF4-FFF2-40B4-BE49-F238E27FC236}">
                  <a16:creationId xmlns:a16="http://schemas.microsoft.com/office/drawing/2014/main" id="{62AC439F-77D5-4A67-A403-673104562416}"/>
                </a:ext>
              </a:extLst>
            </p:cNvPr>
            <p:cNvSpPr/>
            <p:nvPr/>
          </p:nvSpPr>
          <p:spPr bwMode="gray">
            <a:xfrm>
              <a:off x="3387414" y="2014164"/>
              <a:ext cx="1558493" cy="575805"/>
            </a:xfrm>
            <a:prstGeom prst="wedgeRectCallout">
              <a:avLst>
                <a:gd name="adj1" fmla="val -36735"/>
                <a:gd name="adj2" fmla="val 7925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marL="171450" indent="-171450" fontAlgn="ctr">
                <a:buFont typeface="Arial" panose="020B0604020202020204" pitchFamily="34" charset="0"/>
                <a:buChar char="•"/>
              </a:pPr>
              <a:r>
                <a:rPr lang="en-US" sz="1050" dirty="0">
                  <a:solidFill>
                    <a:schemeClr val="tx1"/>
                  </a:solidFill>
                  <a:latin typeface="Huawei Sans" panose="020C0503030203020204" pitchFamily="34" charset="0"/>
                  <a:cs typeface="Huawei Sans" panose="020C0503030203020204" pitchFamily="34" charset="0"/>
                </a:rPr>
                <a:t>Filter overlay routes.</a:t>
              </a:r>
            </a:p>
            <a:p>
              <a:pPr marL="171450" indent="-171450" fontAlgn="ctr">
                <a:buFont typeface="Arial" panose="020B0604020202020204" pitchFamily="34" charset="0"/>
                <a:buChar char="•"/>
              </a:pPr>
              <a:r>
                <a:rPr lang="en-US" sz="1050" dirty="0">
                  <a:solidFill>
                    <a:schemeClr val="tx1"/>
                  </a:solidFill>
                  <a:latin typeface="Huawei Sans" panose="020C0503030203020204" pitchFamily="34" charset="0"/>
                  <a:cs typeface="Huawei Sans" panose="020C0503030203020204" pitchFamily="34" charset="0"/>
                </a:rPr>
                <a:t>Control the overlay network topology.</a:t>
              </a:r>
            </a:p>
          </p:txBody>
        </p:sp>
      </p:grpSp>
    </p:spTree>
    <p:extLst>
      <p:ext uri="{BB962C8B-B14F-4D97-AF65-F5344CB8AC3E}">
        <p14:creationId xmlns:p14="http://schemas.microsoft.com/office/powerpoint/2010/main" val="3046268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Gateway </a:t>
            </a:r>
            <a:r>
              <a:rPr lang="en-US" dirty="0">
                <a:latin typeface="Huawei Sans" panose="020C0503030203020204" pitchFamily="34" charset="0"/>
              </a:rPr>
              <a:t>Overview</a:t>
            </a:r>
            <a:endParaRPr lang="en-US" dirty="0">
              <a:latin typeface="Huawei Sans" panose="020C0503030203020204" pitchFamily="34" charset="0"/>
              <a:cs typeface="Huawei Sans" panose="020C0503030203020204" pitchFamily="34" charset="0"/>
            </a:endParaRPr>
          </a:p>
        </p:txBody>
      </p:sp>
      <p:sp>
        <p:nvSpPr>
          <p:cNvPr id="9" name="Text Placeholder 8">
            <a:extLst>
              <a:ext uri="{FF2B5EF4-FFF2-40B4-BE49-F238E27FC236}">
                <a16:creationId xmlns:a16="http://schemas.microsoft.com/office/drawing/2014/main" id="{938687F7-81BE-4968-84F4-A2C177299B46}"/>
              </a:ext>
            </a:extLst>
          </p:cNvPr>
          <p:cNvSpPr>
            <a:spLocks noGrp="1"/>
          </p:cNvSpPr>
          <p:nvPr>
            <p:ph type="body" sz="quarter" idx="10"/>
          </p:nvPr>
        </p:nvSpPr>
        <p:spPr bwMode="gray"/>
        <p:txBody>
          <a:bodyPr/>
          <a:lstStyle/>
          <a:p>
            <a:pPr algn="l"/>
            <a:r>
              <a:rPr lang="en-US" sz="1600" dirty="0"/>
              <a:t>New SD-WAN sites of an enterprise often need to communicate with the enterprise's legacy sites or third-party services. Because some legacy sites are interconnected through MPLS VPN, while SD-WAN sites are interconnected through IP overlay tunnels, SD-WAN sites cannot directly communicate with legacy sites.</a:t>
            </a:r>
            <a:endParaRPr lang="en-US" altLang="zh-CN" sz="1600" dirty="0">
              <a:sym typeface="Huawei Sans" panose="020C0503030203020204" pitchFamily="34" charset="0"/>
            </a:endParaRPr>
          </a:p>
          <a:p>
            <a:pPr algn="l"/>
            <a:r>
              <a:rPr lang="en-US" sz="1600" dirty="0"/>
              <a:t>An </a:t>
            </a:r>
            <a:r>
              <a:rPr lang="en-US" sz="1600" b="1" dirty="0"/>
              <a:t>SD-WAN gateway</a:t>
            </a:r>
            <a:r>
              <a:rPr lang="en-US" sz="1600" dirty="0"/>
              <a:t> can connect to both SD-WAN and traditional MPLS networks, achieving interconnection between the SD-WAN and traditional MPLS networks.</a:t>
            </a:r>
            <a:endParaRPr lang="en-US" altLang="zh-CN" sz="1600" dirty="0">
              <a:sym typeface="Huawei Sans" panose="020C0503030203020204" pitchFamily="34" charset="0"/>
            </a:endParaRPr>
          </a:p>
          <a:p>
            <a:pPr marL="0" indent="0" algn="l">
              <a:buNone/>
            </a:pPr>
            <a:endParaRPr lang="en-US" sz="2000" dirty="0">
              <a:latin typeface="Huawei Sans" panose="020C0503030203020204" pitchFamily="34" charset="0"/>
            </a:endParaRPr>
          </a:p>
        </p:txBody>
      </p:sp>
      <p:grpSp>
        <p:nvGrpSpPr>
          <p:cNvPr id="4" name="Group 3">
            <a:extLst>
              <a:ext uri="{FF2B5EF4-FFF2-40B4-BE49-F238E27FC236}">
                <a16:creationId xmlns:a16="http://schemas.microsoft.com/office/drawing/2014/main" id="{B9F5F394-8E7C-422B-8295-B188E82A0A87}"/>
              </a:ext>
            </a:extLst>
          </p:cNvPr>
          <p:cNvGrpSpPr/>
          <p:nvPr/>
        </p:nvGrpSpPr>
        <p:grpSpPr bwMode="gray">
          <a:xfrm>
            <a:off x="1461821" y="3472102"/>
            <a:ext cx="9326378" cy="2062103"/>
            <a:chOff x="1212315" y="3957929"/>
            <a:chExt cx="9326378" cy="2062103"/>
          </a:xfrm>
        </p:grpSpPr>
        <p:sp>
          <p:nvSpPr>
            <p:cNvPr id="43" name="圆角矩形 42"/>
            <p:cNvSpPr/>
            <p:nvPr/>
          </p:nvSpPr>
          <p:spPr bwMode="gray">
            <a:xfrm>
              <a:off x="1212315" y="3957929"/>
              <a:ext cx="4837999" cy="2062103"/>
            </a:xfrm>
            <a:prstGeom prst="roundRect">
              <a:avLst>
                <a:gd name="adj" fmla="val 4103"/>
              </a:avLst>
            </a:prstGeom>
            <a:noFill/>
            <a:ln w="19050" cap="flat" cmpd="sng" algn="ctr">
              <a:solidFill>
                <a:schemeClr val="bg1">
                  <a:lumMod val="65000"/>
                </a:schemeClr>
              </a:solidFill>
              <a:prstDash val="sysDash"/>
              <a:round/>
              <a:headEnd type="none" w="med" len="med"/>
              <a:tailEnd type="none" w="med" len="med"/>
            </a:ln>
            <a:effectLst/>
          </p:spPr>
          <p:txBody>
            <a:bodyPr vert="horz" wrap="square" lIns="68552" tIns="34276" rIns="68552" bIns="34276" numCol="1" rtlCol="0" anchor="b" anchorCtr="0" compatLnSpc="1">
              <a:prstTxWarp prst="textNoShape">
                <a:avLst/>
              </a:prstTxWarp>
            </a:bodyPr>
            <a:lstStyle/>
            <a:p>
              <a:pPr algn="ctr" fontAlgn="ctr"/>
              <a:r>
                <a:rPr lang="en-US" sz="1400" b="1" dirty="0">
                  <a:latin typeface="Huawei Sans" panose="020C0503030203020204" pitchFamily="34" charset="0"/>
                  <a:cs typeface="Huawei Sans" panose="020C0503030203020204" pitchFamily="34" charset="0"/>
                </a:rPr>
                <a:t>Traditional MPLS domain</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 name="圆角矩形 44"/>
            <p:cNvSpPr/>
            <p:nvPr/>
          </p:nvSpPr>
          <p:spPr bwMode="gray">
            <a:xfrm>
              <a:off x="6174286" y="3957929"/>
              <a:ext cx="4364407" cy="2062103"/>
            </a:xfrm>
            <a:prstGeom prst="roundRect">
              <a:avLst>
                <a:gd name="adj" fmla="val 2090"/>
              </a:avLst>
            </a:prstGeom>
            <a:noFill/>
            <a:ln w="19050" cap="flat" cmpd="sng" algn="ctr">
              <a:solidFill>
                <a:srgbClr val="30B5C5"/>
              </a:solidFill>
              <a:prstDash val="sysDash"/>
              <a:round/>
              <a:headEnd type="none" w="med" len="med"/>
              <a:tailEnd type="none" w="med" len="med"/>
            </a:ln>
            <a:effectLst/>
          </p:spPr>
          <p:txBody>
            <a:bodyPr vert="horz" wrap="square" lIns="1080000" tIns="684000" rIns="68552" bIns="34276" numCol="1" rtlCol="0" anchor="b" anchorCtr="0" compatLnSpc="1">
              <a:prstTxWarp prst="textNoShape">
                <a:avLst/>
              </a:prstTxWarp>
            </a:bodyPr>
            <a:lstStyle/>
            <a:p>
              <a:pPr fontAlgn="ctr"/>
              <a:r>
                <a:rPr lang="en-US" sz="1400" b="1" dirty="0">
                  <a:latin typeface="Huawei Sans" panose="020C0503030203020204" pitchFamily="34" charset="0"/>
                  <a:cs typeface="Huawei Sans" panose="020C0503030203020204" pitchFamily="34" charset="0"/>
                </a:rPr>
                <a:t>SD-WAN domain</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7" name="矩形 106"/>
            <p:cNvSpPr/>
            <p:nvPr/>
          </p:nvSpPr>
          <p:spPr bwMode="gray">
            <a:xfrm>
              <a:off x="3381825" y="5391156"/>
              <a:ext cx="648438" cy="307777"/>
            </a:xfrm>
            <a:prstGeom prst="rect">
              <a:avLst/>
            </a:prstGeom>
          </p:spPr>
          <p:txBody>
            <a:bodyPr wrap="square">
              <a:spAutoFit/>
            </a:bodyPr>
            <a:lstStyle/>
            <a:p>
              <a:pPr fontAlgn="ctr"/>
              <a:r>
                <a:rPr lang="en-US" sz="1400" dirty="0">
                  <a:latin typeface="Huawei Sans" panose="020C0503030203020204" pitchFamily="34" charset="0"/>
                  <a:cs typeface="Huawei Sans" panose="020C0503030203020204" pitchFamily="34" charset="0"/>
                </a:rPr>
                <a:t>PE</a:t>
              </a:r>
              <a:endPar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38" name="图片 1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42300" y="4744720"/>
              <a:ext cx="540000" cy="442800"/>
            </a:xfrm>
            <a:prstGeom prst="rect">
              <a:avLst/>
            </a:prstGeom>
          </p:spPr>
        </p:pic>
        <p:sp>
          <p:nvSpPr>
            <p:cNvPr id="42" name="矩形 41"/>
            <p:cNvSpPr/>
            <p:nvPr/>
          </p:nvSpPr>
          <p:spPr bwMode="gray">
            <a:xfrm>
              <a:off x="5615481" y="4403921"/>
              <a:ext cx="1106393" cy="369332"/>
            </a:xfrm>
            <a:prstGeom prst="rect">
              <a:avLst/>
            </a:prstGeom>
          </p:spPr>
          <p:txBody>
            <a:bodyPr wrap="none">
              <a:spAutoFit/>
            </a:bodyPr>
            <a:lstStyle/>
            <a:p>
              <a:pPr fontAlgn="ctr"/>
              <a:r>
                <a:rPr lang="en-US" dirty="0">
                  <a:latin typeface="Huawei Sans" panose="020C0503030203020204" pitchFamily="34" charset="0"/>
                  <a:cs typeface="Huawei Sans" panose="020C0503030203020204" pitchFamily="34" charset="0"/>
                </a:rPr>
                <a:t>Gateway</a:t>
              </a: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矩形 43"/>
            <p:cNvSpPr/>
            <p:nvPr/>
          </p:nvSpPr>
          <p:spPr bwMode="gray">
            <a:xfrm>
              <a:off x="3546065" y="4015362"/>
              <a:ext cx="385042" cy="307777"/>
            </a:xfrm>
            <a:prstGeom prst="rect">
              <a:avLst/>
            </a:prstGeom>
          </p:spPr>
          <p:txBody>
            <a:bodyPr wrap="none">
              <a:spAutoFit/>
            </a:bodyPr>
            <a:lstStyle/>
            <a:p>
              <a:pPr fontAlgn="ctr"/>
              <a:r>
                <a:rPr lang="en-US" sz="1400" dirty="0">
                  <a:latin typeface="Huawei Sans" panose="020C0503030203020204" pitchFamily="34" charset="0"/>
                  <a:cs typeface="Huawei Sans" panose="020C0503030203020204" pitchFamily="34" charset="0"/>
                </a:rPr>
                <a:t>PE</a:t>
              </a:r>
              <a:endPar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Freeform 159">
              <a:extLst>
                <a:ext uri="{FF2B5EF4-FFF2-40B4-BE49-F238E27FC236}">
                  <a16:creationId xmlns:a16="http://schemas.microsoft.com/office/drawing/2014/main" id="{EA5FC0BE-B895-46F8-9628-23D5E440DE11}"/>
                </a:ext>
              </a:extLst>
            </p:cNvPr>
            <p:cNvSpPr/>
            <p:nvPr/>
          </p:nvSpPr>
          <p:spPr bwMode="gray">
            <a:xfrm flipH="1">
              <a:off x="3528423" y="4527433"/>
              <a:ext cx="1250651" cy="6537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cs typeface="Huawei Sans" panose="020C0503030203020204" pitchFamily="34" charset="0"/>
                </a:rPr>
                <a:t>MPLS </a:t>
              </a:r>
              <a:r>
                <a:rPr lang="en-US" altLang="zh-CN" sz="1400" b="1" dirty="0">
                  <a:solidFill>
                    <a:schemeClr val="tx1"/>
                  </a:solidFill>
                  <a:latin typeface="Huawei Sans" panose="020C0503030203020204" pitchFamily="34" charset="0"/>
                  <a:cs typeface="Huawei Sans" panose="020C0503030203020204" pitchFamily="34" charset="0"/>
                </a:rPr>
                <a:t>network</a:t>
              </a:r>
              <a:endPar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5" name="图片 133">
              <a:extLst>
                <a:ext uri="{FF2B5EF4-FFF2-40B4-BE49-F238E27FC236}">
                  <a16:creationId xmlns:a16="http://schemas.microsoft.com/office/drawing/2014/main" id="{E736929F-FC38-41B6-9449-451012EA8D1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350627" y="5055264"/>
              <a:ext cx="447438" cy="376564"/>
            </a:xfrm>
            <a:prstGeom prst="rect">
              <a:avLst/>
            </a:prstGeom>
          </p:spPr>
        </p:pic>
        <p:pic>
          <p:nvPicPr>
            <p:cNvPr id="6" name="图片 133">
              <a:extLst>
                <a:ext uri="{FF2B5EF4-FFF2-40B4-BE49-F238E27FC236}">
                  <a16:creationId xmlns:a16="http://schemas.microsoft.com/office/drawing/2014/main" id="{AE666954-0115-45F7-B38E-0DB5628D23F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514867" y="4262204"/>
              <a:ext cx="447438" cy="376564"/>
            </a:xfrm>
            <a:prstGeom prst="rect">
              <a:avLst/>
            </a:prstGeom>
          </p:spPr>
        </p:pic>
        <p:sp>
          <p:nvSpPr>
            <p:cNvPr id="8" name="Freeform 159">
              <a:extLst>
                <a:ext uri="{FF2B5EF4-FFF2-40B4-BE49-F238E27FC236}">
                  <a16:creationId xmlns:a16="http://schemas.microsoft.com/office/drawing/2014/main" id="{CAD9A16C-0E4B-4C31-BCA9-1D47BB9EF70D}"/>
                </a:ext>
              </a:extLst>
            </p:cNvPr>
            <p:cNvSpPr/>
            <p:nvPr/>
          </p:nvSpPr>
          <p:spPr bwMode="gray">
            <a:xfrm flipH="1">
              <a:off x="7429269" y="4588587"/>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b="1" dirty="0">
                  <a:solidFill>
                    <a:schemeClr val="bg1"/>
                  </a:solidFill>
                  <a:latin typeface="Huawei Sans" panose="020C0503030203020204" pitchFamily="34" charset="0"/>
                  <a:cs typeface="Huawei Sans" panose="020C0503030203020204" pitchFamily="34" charset="0"/>
                </a:rPr>
                <a:t>SD-WAN</a:t>
              </a:r>
            </a:p>
            <a:p>
              <a:pPr algn="ctr" fontAlgn="ctr"/>
              <a:r>
                <a:rPr lang="en-US" sz="1400" b="1" dirty="0">
                  <a:solidFill>
                    <a:schemeClr val="bg1"/>
                  </a:solidFill>
                  <a:latin typeface="Huawei Sans" panose="020C0503030203020204" pitchFamily="34" charset="0"/>
                  <a:cs typeface="Huawei Sans" panose="020C0503030203020204" pitchFamily="34" charset="0"/>
                </a:rPr>
                <a:t>Network</a:t>
              </a:r>
              <a:endParaRPr lang="en-US" sz="14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5" name="直接连接符 51">
              <a:extLst>
                <a:ext uri="{FF2B5EF4-FFF2-40B4-BE49-F238E27FC236}">
                  <a16:creationId xmlns:a16="http://schemas.microsoft.com/office/drawing/2014/main" id="{D2F3084E-26F6-4CE0-B438-0707BDE5989B}"/>
                </a:ext>
              </a:extLst>
            </p:cNvPr>
            <p:cNvCxnSpPr>
              <a:cxnSpLocks/>
              <a:stCxn id="6" idx="1"/>
              <a:endCxn id="134" idx="3"/>
            </p:cNvCxnSpPr>
            <p:nvPr/>
          </p:nvCxnSpPr>
          <p:spPr bwMode="gray">
            <a:xfrm flipH="1" flipV="1">
              <a:off x="2757484" y="4382433"/>
              <a:ext cx="757383" cy="6805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Freeform 159">
              <a:extLst>
                <a:ext uri="{FF2B5EF4-FFF2-40B4-BE49-F238E27FC236}">
                  <a16:creationId xmlns:a16="http://schemas.microsoft.com/office/drawing/2014/main" id="{3CAFD3B3-491D-4DF2-880C-646447BA13C1}"/>
                </a:ext>
              </a:extLst>
            </p:cNvPr>
            <p:cNvSpPr/>
            <p:nvPr/>
          </p:nvSpPr>
          <p:spPr bwMode="gray">
            <a:xfrm flipH="1">
              <a:off x="1322774" y="4111151"/>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Enterprise 1</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Freeform 159">
              <a:extLst>
                <a:ext uri="{FF2B5EF4-FFF2-40B4-BE49-F238E27FC236}">
                  <a16:creationId xmlns:a16="http://schemas.microsoft.com/office/drawing/2014/main" id="{D0C71032-532E-406D-8FB5-55366F54882E}"/>
                </a:ext>
              </a:extLst>
            </p:cNvPr>
            <p:cNvSpPr/>
            <p:nvPr/>
          </p:nvSpPr>
          <p:spPr bwMode="gray">
            <a:xfrm flipH="1">
              <a:off x="1319510" y="5046912"/>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Enterprise 2</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8" name="直接连接符 51">
              <a:extLst>
                <a:ext uri="{FF2B5EF4-FFF2-40B4-BE49-F238E27FC236}">
                  <a16:creationId xmlns:a16="http://schemas.microsoft.com/office/drawing/2014/main" id="{7492AC61-BF6F-4D74-9286-32A76C14DF8A}"/>
                </a:ext>
              </a:extLst>
            </p:cNvPr>
            <p:cNvCxnSpPr>
              <a:cxnSpLocks/>
              <a:stCxn id="5" idx="1"/>
              <a:endCxn id="136" idx="3"/>
            </p:cNvCxnSpPr>
            <p:nvPr/>
          </p:nvCxnSpPr>
          <p:spPr bwMode="gray">
            <a:xfrm flipH="1">
              <a:off x="2757484" y="5243546"/>
              <a:ext cx="593143" cy="85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1">
              <a:extLst>
                <a:ext uri="{FF2B5EF4-FFF2-40B4-BE49-F238E27FC236}">
                  <a16:creationId xmlns:a16="http://schemas.microsoft.com/office/drawing/2014/main" id="{34EABC39-3292-4DFC-AC93-EDFBD0F7E146}"/>
                </a:ext>
              </a:extLst>
            </p:cNvPr>
            <p:cNvCxnSpPr>
              <a:cxnSpLocks/>
              <a:stCxn id="138" idx="1"/>
              <a:endCxn id="7" idx="8"/>
            </p:cNvCxnSpPr>
            <p:nvPr/>
          </p:nvCxnSpPr>
          <p:spPr bwMode="gray">
            <a:xfrm flipH="1">
              <a:off x="4779074" y="4966120"/>
              <a:ext cx="1063226" cy="77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51">
              <a:extLst>
                <a:ext uri="{FF2B5EF4-FFF2-40B4-BE49-F238E27FC236}">
                  <a16:creationId xmlns:a16="http://schemas.microsoft.com/office/drawing/2014/main" id="{77DD4F9D-6DAE-4830-8DEB-880801B570C7}"/>
                </a:ext>
              </a:extLst>
            </p:cNvPr>
            <p:cNvCxnSpPr>
              <a:cxnSpLocks/>
              <a:stCxn id="8" idx="21"/>
              <a:endCxn id="138" idx="3"/>
            </p:cNvCxnSpPr>
            <p:nvPr/>
          </p:nvCxnSpPr>
          <p:spPr bwMode="gray">
            <a:xfrm flipH="1" flipV="1">
              <a:off x="6382300" y="4966120"/>
              <a:ext cx="1046969" cy="81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4" name="图片 13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310046" y="4194151"/>
              <a:ext cx="447438" cy="376564"/>
            </a:xfrm>
            <a:prstGeom prst="rect">
              <a:avLst/>
            </a:prstGeom>
          </p:spPr>
        </p:pic>
        <p:pic>
          <p:nvPicPr>
            <p:cNvPr id="136" name="图片 13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310046" y="5140581"/>
              <a:ext cx="447438" cy="376564"/>
            </a:xfrm>
            <a:prstGeom prst="rect">
              <a:avLst/>
            </a:prstGeom>
          </p:spPr>
        </p:pic>
        <p:sp>
          <p:nvSpPr>
            <p:cNvPr id="21" name="Freeform 159">
              <a:extLst>
                <a:ext uri="{FF2B5EF4-FFF2-40B4-BE49-F238E27FC236}">
                  <a16:creationId xmlns:a16="http://schemas.microsoft.com/office/drawing/2014/main" id="{2771C85E-1D49-4AC6-A07D-078FEC62430B}"/>
                </a:ext>
              </a:extLst>
            </p:cNvPr>
            <p:cNvSpPr/>
            <p:nvPr/>
          </p:nvSpPr>
          <p:spPr bwMode="gray">
            <a:xfrm flipH="1">
              <a:off x="8906059" y="4022091"/>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Enterprise 1</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2" name="图片 133">
              <a:extLst>
                <a:ext uri="{FF2B5EF4-FFF2-40B4-BE49-F238E27FC236}">
                  <a16:creationId xmlns:a16="http://schemas.microsoft.com/office/drawing/2014/main" id="{E3504F7F-6668-4E5C-B5FB-CE7E87F3D6D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531508" y="4165273"/>
              <a:ext cx="447438" cy="376564"/>
            </a:xfrm>
            <a:prstGeom prst="rect">
              <a:avLst/>
            </a:prstGeom>
          </p:spPr>
        </p:pic>
        <p:sp>
          <p:nvSpPr>
            <p:cNvPr id="23" name="Freeform 159">
              <a:extLst>
                <a:ext uri="{FF2B5EF4-FFF2-40B4-BE49-F238E27FC236}">
                  <a16:creationId xmlns:a16="http://schemas.microsoft.com/office/drawing/2014/main" id="{2676EDE8-233C-410E-853D-EF388B23776F}"/>
                </a:ext>
              </a:extLst>
            </p:cNvPr>
            <p:cNvSpPr/>
            <p:nvPr/>
          </p:nvSpPr>
          <p:spPr bwMode="gray">
            <a:xfrm flipH="1">
              <a:off x="9388499" y="4670463"/>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Enterprise 2</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4" name="图片 133">
              <a:extLst>
                <a:ext uri="{FF2B5EF4-FFF2-40B4-BE49-F238E27FC236}">
                  <a16:creationId xmlns:a16="http://schemas.microsoft.com/office/drawing/2014/main" id="{5A78114F-0140-421A-8B0D-086C2C4507F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013948" y="4813645"/>
              <a:ext cx="447438" cy="376564"/>
            </a:xfrm>
            <a:prstGeom prst="rect">
              <a:avLst/>
            </a:prstGeom>
          </p:spPr>
        </p:pic>
        <p:sp>
          <p:nvSpPr>
            <p:cNvPr id="25" name="Freeform 159">
              <a:extLst>
                <a:ext uri="{FF2B5EF4-FFF2-40B4-BE49-F238E27FC236}">
                  <a16:creationId xmlns:a16="http://schemas.microsoft.com/office/drawing/2014/main" id="{9FF4ADA3-4071-480A-99C1-E69211770F3F}"/>
                </a:ext>
              </a:extLst>
            </p:cNvPr>
            <p:cNvSpPr/>
            <p:nvPr/>
          </p:nvSpPr>
          <p:spPr bwMode="gray">
            <a:xfrm flipH="1">
              <a:off x="9257468" y="5396888"/>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Enterprise 3</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6" name="图片 133">
              <a:extLst>
                <a:ext uri="{FF2B5EF4-FFF2-40B4-BE49-F238E27FC236}">
                  <a16:creationId xmlns:a16="http://schemas.microsoft.com/office/drawing/2014/main" id="{6CECD12A-6F50-46F6-BDAC-19FA3E8E7B8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882917" y="5531183"/>
              <a:ext cx="447438" cy="376564"/>
            </a:xfrm>
            <a:prstGeom prst="rect">
              <a:avLst/>
            </a:prstGeom>
          </p:spPr>
        </p:pic>
        <p:cxnSp>
          <p:nvCxnSpPr>
            <p:cNvPr id="80" name="直接连接符 51">
              <a:extLst>
                <a:ext uri="{FF2B5EF4-FFF2-40B4-BE49-F238E27FC236}">
                  <a16:creationId xmlns:a16="http://schemas.microsoft.com/office/drawing/2014/main" id="{372EDE40-B400-46E7-B95A-79797BDC6CBD}"/>
                </a:ext>
              </a:extLst>
            </p:cNvPr>
            <p:cNvCxnSpPr>
              <a:cxnSpLocks/>
              <a:stCxn id="22" idx="1"/>
              <a:endCxn id="8" idx="4"/>
            </p:cNvCxnSpPr>
            <p:nvPr/>
          </p:nvCxnSpPr>
          <p:spPr bwMode="gray">
            <a:xfrm flipH="1">
              <a:off x="8161562" y="4353555"/>
              <a:ext cx="369946" cy="289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51">
              <a:extLst>
                <a:ext uri="{FF2B5EF4-FFF2-40B4-BE49-F238E27FC236}">
                  <a16:creationId xmlns:a16="http://schemas.microsoft.com/office/drawing/2014/main" id="{AC3F59F7-2089-4B32-B1C8-C2F8196581ED}"/>
                </a:ext>
              </a:extLst>
            </p:cNvPr>
            <p:cNvCxnSpPr>
              <a:cxnSpLocks/>
              <a:stCxn id="24" idx="1"/>
              <a:endCxn id="8" idx="8"/>
            </p:cNvCxnSpPr>
            <p:nvPr/>
          </p:nvCxnSpPr>
          <p:spPr bwMode="gray">
            <a:xfrm flipH="1" flipV="1">
              <a:off x="8481550" y="4964219"/>
              <a:ext cx="532398" cy="3770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51">
              <a:extLst>
                <a:ext uri="{FF2B5EF4-FFF2-40B4-BE49-F238E27FC236}">
                  <a16:creationId xmlns:a16="http://schemas.microsoft.com/office/drawing/2014/main" id="{48E3917B-7025-4D0D-A7D6-D685CE353470}"/>
                </a:ext>
              </a:extLst>
            </p:cNvPr>
            <p:cNvCxnSpPr>
              <a:cxnSpLocks/>
              <a:stCxn id="26" idx="1"/>
              <a:endCxn id="8" idx="9"/>
            </p:cNvCxnSpPr>
            <p:nvPr/>
          </p:nvCxnSpPr>
          <p:spPr bwMode="gray">
            <a:xfrm flipH="1" flipV="1">
              <a:off x="8326331" y="5137745"/>
              <a:ext cx="556586" cy="58172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7AACAECD-2476-44E0-AA21-BF0F5E00950B}"/>
                </a:ext>
              </a:extLst>
            </p:cNvPr>
            <p:cNvSpPr/>
            <p:nvPr/>
          </p:nvSpPr>
          <p:spPr bwMode="gray">
            <a:xfrm>
              <a:off x="2289622" y="4881096"/>
              <a:ext cx="7171764" cy="398463"/>
            </a:xfrm>
            <a:custGeom>
              <a:avLst/>
              <a:gdLst>
                <a:gd name="connsiteX0" fmla="*/ 0 w 7171764"/>
                <a:gd name="connsiteY0" fmla="*/ 398463 h 398463"/>
                <a:gd name="connsiteX1" fmla="*/ 1255059 w 7171764"/>
                <a:gd name="connsiteY1" fmla="*/ 156416 h 398463"/>
                <a:gd name="connsiteX2" fmla="*/ 3406588 w 7171764"/>
                <a:gd name="connsiteY2" fmla="*/ 12981 h 398463"/>
                <a:gd name="connsiteX3" fmla="*/ 5934635 w 7171764"/>
                <a:gd name="connsiteY3" fmla="*/ 21946 h 398463"/>
                <a:gd name="connsiteX4" fmla="*/ 7171764 w 7171764"/>
                <a:gd name="connsiteY4" fmla="*/ 147452 h 398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1764" h="398463">
                  <a:moveTo>
                    <a:pt x="0" y="398463"/>
                  </a:moveTo>
                  <a:cubicBezTo>
                    <a:pt x="343647" y="309563"/>
                    <a:pt x="687294" y="220663"/>
                    <a:pt x="1255059" y="156416"/>
                  </a:cubicBezTo>
                  <a:cubicBezTo>
                    <a:pt x="1822824" y="92169"/>
                    <a:pt x="2626659" y="35393"/>
                    <a:pt x="3406588" y="12981"/>
                  </a:cubicBezTo>
                  <a:cubicBezTo>
                    <a:pt x="4186517" y="-9431"/>
                    <a:pt x="5307106" y="-466"/>
                    <a:pt x="5934635" y="21946"/>
                  </a:cubicBezTo>
                  <a:cubicBezTo>
                    <a:pt x="6562164" y="44358"/>
                    <a:pt x="6866964" y="95905"/>
                    <a:pt x="7171764" y="147452"/>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803664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Architecture and Components of Huawei SD-WAN Solution</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r>
              <a:rPr lang="en-US" b="1" dirty="0">
                <a:latin typeface="Huawei Sans" panose="020C0503030203020204" pitchFamily="34" charset="0"/>
              </a:rPr>
              <a:t>Huawei </a:t>
            </a:r>
            <a:r>
              <a:rPr lang="en-US" b="1" dirty="0" err="1">
                <a:latin typeface="Huawei Sans" panose="020C0503030203020204" pitchFamily="34" charset="0"/>
              </a:rPr>
              <a:t>iMaster</a:t>
            </a:r>
            <a:r>
              <a:rPr lang="en-US" b="1" dirty="0">
                <a:latin typeface="Huawei Sans" panose="020C0503030203020204" pitchFamily="34" charset="0"/>
              </a:rPr>
              <a:t> NCE-WAN</a:t>
            </a:r>
          </a:p>
          <a:p>
            <a:r>
              <a:rPr lang="en-US" dirty="0">
                <a:solidFill>
                  <a:schemeClr val="bg1">
                    <a:lumMod val="50000"/>
                  </a:schemeClr>
                </a:solidFill>
                <a:latin typeface="Huawei Sans" panose="020C0503030203020204" pitchFamily="34" charset="0"/>
              </a:rPr>
              <a:t>Implementation of Huawei SD-WAN Solution</a:t>
            </a:r>
          </a:p>
          <a:p>
            <a:r>
              <a:rPr lang="en-US" dirty="0">
                <a:solidFill>
                  <a:schemeClr val="bg1">
                    <a:lumMod val="50000"/>
                  </a:schemeClr>
                </a:solidFill>
                <a:latin typeface="Huawei Sans" panose="020C0503030203020204" pitchFamily="34" charset="0"/>
              </a:rPr>
              <a:t>Huawei SD-WAN CPEs</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08733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圆角矩形 84"/>
          <p:cNvSpPr/>
          <p:nvPr/>
        </p:nvSpPr>
        <p:spPr bwMode="gray">
          <a:xfrm>
            <a:off x="1101997" y="1787763"/>
            <a:ext cx="10044407" cy="3753989"/>
          </a:xfrm>
          <a:prstGeom prst="roundRect">
            <a:avLst>
              <a:gd name="adj" fmla="val 1541"/>
            </a:avLst>
          </a:prstGeom>
          <a:noFill/>
          <a:ln w="19050" cap="flat" cmpd="sng" algn="ctr">
            <a:solidFill>
              <a:srgbClr val="30B5C5"/>
            </a:solidFill>
            <a:prstDash val="lgDash"/>
            <a:round/>
            <a:headEnd type="none" w="med" len="med"/>
            <a:tailEnd type="none" w="med" len="med"/>
          </a:ln>
          <a:effectLst/>
        </p:spPr>
        <p:txBody>
          <a:bodyPr vert="horz" wrap="square" lIns="91436" tIns="45718" rIns="91436" bIns="45718" numCol="1" rtlCol="0" anchor="t" anchorCtr="0" compatLnSpc="1">
            <a:prstTxWarp prst="textNoShape">
              <a:avLst/>
            </a:prstTxWarp>
          </a:bodyPr>
          <a:lstStyle/>
          <a:p>
            <a:pPr algn="ctr" defTabSz="801648" fontAlgn="ctr"/>
            <a:endParaRPr lang="en-US"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矩形 82"/>
          <p:cNvSpPr/>
          <p:nvPr/>
        </p:nvSpPr>
        <p:spPr bwMode="gray">
          <a:xfrm>
            <a:off x="3190068" y="4682205"/>
            <a:ext cx="7654860" cy="57379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400" b="1" dirty="0">
                <a:solidFill>
                  <a:schemeClr val="bg1"/>
                </a:solidFill>
                <a:latin typeface="Huawei Sans" panose="020C0503030203020204" pitchFamily="34" charset="0"/>
                <a:cs typeface="Huawei Sans" panose="020C0503030203020204" pitchFamily="34" charset="0"/>
              </a:rPr>
              <a:t>Southbound </a:t>
            </a:r>
          </a:p>
          <a:p>
            <a:pPr fontAlgn="ctr">
              <a:buClr>
                <a:srgbClr val="CC9900"/>
              </a:buClr>
              <a:tabLst>
                <a:tab pos="241224" algn="l"/>
              </a:tabLst>
            </a:pPr>
            <a:r>
              <a:rPr lang="en-US" sz="1400" b="1" dirty="0">
                <a:solidFill>
                  <a:schemeClr val="bg1"/>
                </a:solidFill>
                <a:latin typeface="Huawei Sans" panose="020C0503030203020204" pitchFamily="34" charset="0"/>
                <a:cs typeface="Huawei Sans" panose="020C0503030203020204" pitchFamily="34" charset="0"/>
              </a:rPr>
              <a:t>APIs</a:t>
            </a:r>
            <a:endParaRPr lang="en-US" altLang="zh-CN" sz="14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矩形 87"/>
          <p:cNvSpPr/>
          <p:nvPr/>
        </p:nvSpPr>
        <p:spPr bwMode="gray">
          <a:xfrm>
            <a:off x="3190068" y="2737517"/>
            <a:ext cx="7654860" cy="5724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400" b="1" dirty="0">
                <a:solidFill>
                  <a:schemeClr val="bg1"/>
                </a:solidFill>
                <a:latin typeface="Huawei Sans" panose="020C0503030203020204" pitchFamily="34" charset="0"/>
                <a:cs typeface="Huawei Sans" panose="020C0503030203020204" pitchFamily="34" charset="0"/>
              </a:rPr>
              <a:t>Service </a:t>
            </a:r>
          </a:p>
          <a:p>
            <a:pPr fontAlgn="ctr">
              <a:buClr>
                <a:srgbClr val="CC9900"/>
              </a:buClr>
              <a:tabLst>
                <a:tab pos="241224" algn="l"/>
              </a:tabLst>
            </a:pPr>
            <a:r>
              <a:rPr lang="en-US" sz="1400" b="1" dirty="0">
                <a:solidFill>
                  <a:schemeClr val="bg1"/>
                </a:solidFill>
                <a:latin typeface="Huawei Sans" panose="020C0503030203020204" pitchFamily="34" charset="0"/>
                <a:cs typeface="Huawei Sans" panose="020C0503030203020204" pitchFamily="34" charset="0"/>
              </a:rPr>
              <a:t>functions</a:t>
            </a:r>
            <a:endParaRPr lang="en-US" altLang="zh-CN" sz="14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1" name="矩形 100"/>
          <p:cNvSpPr/>
          <p:nvPr/>
        </p:nvSpPr>
        <p:spPr bwMode="gray">
          <a:xfrm>
            <a:off x="3190068" y="3450928"/>
            <a:ext cx="7654860" cy="1090267"/>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400" b="1" dirty="0">
                <a:solidFill>
                  <a:schemeClr val="bg1"/>
                </a:solidFill>
                <a:latin typeface="Huawei Sans" panose="020C0503030203020204" pitchFamily="34" charset="0"/>
                <a:cs typeface="Huawei Sans" panose="020C0503030203020204" pitchFamily="34" charset="0"/>
              </a:rPr>
              <a:t>Basic </a:t>
            </a:r>
          </a:p>
          <a:p>
            <a:pPr fontAlgn="ctr">
              <a:buClr>
                <a:srgbClr val="CC9900"/>
              </a:buClr>
              <a:tabLst>
                <a:tab pos="241224" algn="l"/>
              </a:tabLst>
            </a:pPr>
            <a:r>
              <a:rPr lang="en-US" sz="1400" b="1" dirty="0">
                <a:solidFill>
                  <a:schemeClr val="bg1"/>
                </a:solidFill>
                <a:latin typeface="Huawei Sans" panose="020C0503030203020204" pitchFamily="34" charset="0"/>
                <a:cs typeface="Huawei Sans" panose="020C0503030203020204" pitchFamily="34" charset="0"/>
              </a:rPr>
              <a:t>functions</a:t>
            </a:r>
            <a:endParaRPr lang="en-US" altLang="zh-CN" sz="14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6" name="矩形 125"/>
          <p:cNvSpPr/>
          <p:nvPr/>
        </p:nvSpPr>
        <p:spPr bwMode="gray">
          <a:xfrm>
            <a:off x="3190068" y="2024106"/>
            <a:ext cx="7654860" cy="5724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400" b="1" dirty="0">
                <a:solidFill>
                  <a:schemeClr val="bg1"/>
                </a:solidFill>
                <a:latin typeface="Huawei Sans" panose="020C0503030203020204" pitchFamily="34" charset="0"/>
                <a:cs typeface="Huawei Sans" panose="020C0503030203020204" pitchFamily="34" charset="0"/>
              </a:rPr>
              <a:t>Northbound </a:t>
            </a:r>
          </a:p>
          <a:p>
            <a:pPr fontAlgn="ctr">
              <a:buClr>
                <a:srgbClr val="CC9900"/>
              </a:buClr>
              <a:tabLst>
                <a:tab pos="241224" algn="l"/>
              </a:tabLst>
            </a:pPr>
            <a:r>
              <a:rPr lang="en-US" sz="1400" b="1" dirty="0">
                <a:solidFill>
                  <a:schemeClr val="bg1"/>
                </a:solidFill>
                <a:latin typeface="Huawei Sans" panose="020C0503030203020204" pitchFamily="34" charset="0"/>
                <a:cs typeface="Huawei Sans" panose="020C0503030203020204" pitchFamily="34" charset="0"/>
              </a:rPr>
              <a:t>APIs</a:t>
            </a:r>
            <a:endParaRPr lang="en-US" altLang="zh-CN" sz="14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Architecture of Huawei </a:t>
            </a:r>
            <a:r>
              <a:rPr lang="en-US" dirty="0" err="1">
                <a:latin typeface="Huawei Sans" panose="020C0503030203020204" pitchFamily="34" charset="0"/>
                <a:cs typeface="Huawei Sans" panose="020C0503030203020204" pitchFamily="34" charset="0"/>
              </a:rPr>
              <a:t>iMaster</a:t>
            </a:r>
            <a:r>
              <a:rPr lang="en-US" dirty="0">
                <a:latin typeface="Huawei Sans" panose="020C0503030203020204" pitchFamily="34" charset="0"/>
                <a:cs typeface="Huawei Sans" panose="020C0503030203020204" pitchFamily="34" charset="0"/>
              </a:rPr>
              <a:t> NCE-WAN</a:t>
            </a:r>
          </a:p>
        </p:txBody>
      </p:sp>
      <p:sp>
        <p:nvSpPr>
          <p:cNvPr id="82" name="Shape 502"/>
          <p:cNvSpPr>
            <a:spLocks noChangeArrowheads="1"/>
          </p:cNvSpPr>
          <p:nvPr/>
        </p:nvSpPr>
        <p:spPr bwMode="gray">
          <a:xfrm>
            <a:off x="4728021" y="4745900"/>
            <a:ext cx="2887672" cy="4464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cs typeface="Huawei Sans" panose="020C0503030203020204" pitchFamily="34" charset="0"/>
              </a:rPr>
              <a:t>NETCONF</a:t>
            </a:r>
          </a:p>
        </p:txBody>
      </p:sp>
      <p:sp>
        <p:nvSpPr>
          <p:cNvPr id="89" name="Shape 502"/>
          <p:cNvSpPr>
            <a:spLocks noChangeArrowheads="1"/>
          </p:cNvSpPr>
          <p:nvPr/>
        </p:nvSpPr>
        <p:spPr bwMode="gray">
          <a:xfrm>
            <a:off x="8350011" y="2807717"/>
            <a:ext cx="1164709" cy="432000"/>
          </a:xfrm>
          <a:prstGeom prst="rect">
            <a:avLst/>
          </a:prstGeom>
          <a:solidFill>
            <a:srgbClr val="56C4D2"/>
          </a:solidFill>
          <a:ln w="3175">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VAS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Shape 502"/>
          <p:cNvSpPr>
            <a:spLocks noChangeArrowheads="1"/>
          </p:cNvSpPr>
          <p:nvPr/>
        </p:nvSpPr>
        <p:spPr bwMode="gray">
          <a:xfrm>
            <a:off x="5940279" y="2807717"/>
            <a:ext cx="1166400" cy="432000"/>
          </a:xfrm>
          <a:prstGeom prst="rect">
            <a:avLst/>
          </a:prstGeom>
          <a:solidFill>
            <a:srgbClr val="56C4D2"/>
          </a:solidFill>
          <a:ln w="3175">
            <a:solidFill>
              <a:schemeClr val="bg1"/>
            </a:solidFill>
            <a:round/>
            <a:headEnd/>
            <a:tailEnd/>
          </a:ln>
        </p:spPr>
        <p:txBody>
          <a:bodyPr lIns="72000" tIns="121928" rIns="36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Traffic policy</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1" name="Shape 502"/>
          <p:cNvSpPr>
            <a:spLocks noChangeArrowheads="1"/>
          </p:cNvSpPr>
          <p:nvPr/>
        </p:nvSpPr>
        <p:spPr bwMode="gray">
          <a:xfrm>
            <a:off x="7145145" y="2807717"/>
            <a:ext cx="1166400" cy="432000"/>
          </a:xfrm>
          <a:prstGeom prst="rect">
            <a:avLst/>
          </a:prstGeom>
          <a:solidFill>
            <a:srgbClr val="56C4D2"/>
          </a:solidFill>
          <a:ln w="3175">
            <a:solidFill>
              <a:schemeClr val="bg1"/>
            </a:solidFill>
            <a:round/>
            <a:headEnd/>
            <a:tailEnd/>
          </a:ln>
        </p:spPr>
        <p:txBody>
          <a:bodyPr lIns="36000" tIns="121928" rIns="36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Security policy</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2" name="Shape 502"/>
          <p:cNvSpPr>
            <a:spLocks noChangeArrowheads="1"/>
          </p:cNvSpPr>
          <p:nvPr/>
        </p:nvSpPr>
        <p:spPr bwMode="gray">
          <a:xfrm>
            <a:off x="4728021" y="2807717"/>
            <a:ext cx="1166400" cy="432000"/>
          </a:xfrm>
          <a:prstGeom prst="rect">
            <a:avLst/>
          </a:prstGeom>
          <a:solidFill>
            <a:srgbClr val="56C4D2"/>
          </a:solidFill>
          <a:ln w="3175">
            <a:solidFill>
              <a:schemeClr val="bg1"/>
            </a:solidFill>
            <a:round/>
            <a:headEnd/>
            <a:tailEnd/>
          </a:ln>
        </p:spPr>
        <p:txBody>
          <a:bodyPr lIns="72000" tIns="121928" rIns="36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Plug-and-play</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4" name="Shape 502"/>
          <p:cNvSpPr>
            <a:spLocks noChangeArrowheads="1"/>
          </p:cNvSpPr>
          <p:nvPr/>
        </p:nvSpPr>
        <p:spPr bwMode="gray">
          <a:xfrm>
            <a:off x="9553184" y="2807717"/>
            <a:ext cx="1166400"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Visualized O&amp;M</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7" name="Shape 502"/>
          <p:cNvSpPr>
            <a:spLocks noChangeArrowheads="1"/>
          </p:cNvSpPr>
          <p:nvPr/>
        </p:nvSpPr>
        <p:spPr bwMode="gray">
          <a:xfrm>
            <a:off x="6269716" y="3523317"/>
            <a:ext cx="13860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Multi-tenant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8" name="Shape 502"/>
          <p:cNvSpPr>
            <a:spLocks noChangeArrowheads="1"/>
          </p:cNvSpPr>
          <p:nvPr/>
        </p:nvSpPr>
        <p:spPr bwMode="gray">
          <a:xfrm>
            <a:off x="4728021" y="3523317"/>
            <a:ext cx="13860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Cluster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9" name="Shape 502"/>
          <p:cNvSpPr>
            <a:spLocks noChangeArrowheads="1"/>
          </p:cNvSpPr>
          <p:nvPr/>
        </p:nvSpPr>
        <p:spPr bwMode="gray">
          <a:xfrm>
            <a:off x="7807233" y="4029031"/>
            <a:ext cx="13860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Alarm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2" name="Shape 502"/>
          <p:cNvSpPr>
            <a:spLocks noChangeArrowheads="1"/>
          </p:cNvSpPr>
          <p:nvPr/>
        </p:nvSpPr>
        <p:spPr bwMode="gray">
          <a:xfrm>
            <a:off x="6267627" y="4029031"/>
            <a:ext cx="13860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Log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3" name="Shape 502"/>
          <p:cNvSpPr>
            <a:spLocks noChangeArrowheads="1"/>
          </p:cNvSpPr>
          <p:nvPr/>
        </p:nvSpPr>
        <p:spPr bwMode="gray">
          <a:xfrm>
            <a:off x="9353106" y="3523317"/>
            <a:ext cx="13860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Device configuration</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4" name="Shape 502"/>
          <p:cNvSpPr>
            <a:spLocks noChangeArrowheads="1"/>
          </p:cNvSpPr>
          <p:nvPr/>
        </p:nvSpPr>
        <p:spPr bwMode="gray">
          <a:xfrm>
            <a:off x="7811411" y="3523317"/>
            <a:ext cx="13860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Tunnel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Shape 502"/>
          <p:cNvSpPr>
            <a:spLocks noChangeArrowheads="1"/>
          </p:cNvSpPr>
          <p:nvPr/>
        </p:nvSpPr>
        <p:spPr bwMode="gray">
          <a:xfrm>
            <a:off x="9346838" y="4029031"/>
            <a:ext cx="13860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Network inspection</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Shape 502"/>
          <p:cNvSpPr>
            <a:spLocks noChangeArrowheads="1"/>
          </p:cNvSpPr>
          <p:nvPr/>
        </p:nvSpPr>
        <p:spPr bwMode="gray">
          <a:xfrm>
            <a:off x="4728021" y="4029031"/>
            <a:ext cx="13860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cs typeface="Huawei Sans" panose="020C0503030203020204" pitchFamily="34" charset="0"/>
              </a:rPr>
              <a:t>Device upgrade</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7" name="圆角矩形 106"/>
          <p:cNvSpPr/>
          <p:nvPr/>
        </p:nvSpPr>
        <p:spPr bwMode="gray">
          <a:xfrm>
            <a:off x="1106245" y="5621956"/>
            <a:ext cx="10040159" cy="550282"/>
          </a:xfrm>
          <a:prstGeom prst="roundRect">
            <a:avLst>
              <a:gd name="adj" fmla="val 3898"/>
            </a:avLst>
          </a:prstGeom>
          <a:noFill/>
          <a:ln w="3175" cap="flat" cmpd="sng" algn="ctr">
            <a:solidFill>
              <a:srgbClr val="B5B5B5"/>
            </a:solidFill>
            <a:prstDash val="lgDash"/>
            <a:roun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801648" fontAlgn="ctr"/>
            <a:r>
              <a:rPr lang="en-US" sz="1600" b="1" dirty="0">
                <a:latin typeface="Huawei Sans" panose="020C0503030203020204" pitchFamily="34" charset="0"/>
                <a:cs typeface="Huawei Sans" panose="020C0503030203020204" pitchFamily="34" charset="0"/>
              </a:rPr>
              <a:t>Network</a:t>
            </a:r>
            <a:r>
              <a:rPr lang="en-US" sz="1800" b="1" dirty="0">
                <a:latin typeface="Huawei Sans" panose="020C0503030203020204" pitchFamily="34" charset="0"/>
                <a:cs typeface="Huawei Sans" panose="020C0503030203020204" pitchFamily="34" charset="0"/>
              </a:rPr>
              <a:t> devices</a:t>
            </a:r>
            <a:endParaRPr lang="en-US" altLang="zh-CN" sz="1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9" name="矩形 108"/>
          <p:cNvSpPr/>
          <p:nvPr/>
        </p:nvSpPr>
        <p:spPr bwMode="gray">
          <a:xfrm>
            <a:off x="4179716" y="5727780"/>
            <a:ext cx="1081855" cy="307777"/>
          </a:xfrm>
          <a:prstGeom prst="rect">
            <a:avLst/>
          </a:prstGeom>
        </p:spPr>
        <p:txBody>
          <a:bodyPr wrap="square">
            <a:spAutoFit/>
          </a:bodyPr>
          <a:lstStyle/>
          <a:p>
            <a:pPr algn="ctr" fontAlgn="ctr">
              <a:buSzPct val="100000"/>
              <a:defRPr/>
            </a:pPr>
            <a:r>
              <a:rPr lang="en-US" sz="1400" dirty="0">
                <a:latin typeface="Huawei Sans" panose="020C0503030203020204" pitchFamily="34" charset="0"/>
                <a:cs typeface="Huawei Sans" panose="020C0503030203020204" pitchFamily="34" charset="0"/>
              </a:rPr>
              <a:t>CPE</a:t>
            </a:r>
          </a:p>
        </p:txBody>
      </p:sp>
      <p:sp>
        <p:nvSpPr>
          <p:cNvPr id="111" name="矩形 110"/>
          <p:cNvSpPr/>
          <p:nvPr/>
        </p:nvSpPr>
        <p:spPr bwMode="gray">
          <a:xfrm>
            <a:off x="7904197" y="5727780"/>
            <a:ext cx="1081855" cy="307777"/>
          </a:xfrm>
          <a:prstGeom prst="rect">
            <a:avLst/>
          </a:prstGeom>
        </p:spPr>
        <p:txBody>
          <a:bodyPr wrap="square">
            <a:spAutoFit/>
          </a:bodyPr>
          <a:lstStyle/>
          <a:p>
            <a:pPr algn="ctr" fontAlgn="ctr">
              <a:buSzPct val="100000"/>
              <a:defRPr/>
            </a:pPr>
            <a:r>
              <a:rPr lang="en-US" sz="1400" dirty="0" err="1">
                <a:latin typeface="Huawei Sans" panose="020C0503030203020204" pitchFamily="34" charset="0"/>
                <a:cs typeface="Huawei Sans" panose="020C0503030203020204" pitchFamily="34" charset="0"/>
              </a:rPr>
              <a:t>vCPE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2" name="圆角矩形 111"/>
          <p:cNvSpPr/>
          <p:nvPr/>
        </p:nvSpPr>
        <p:spPr bwMode="gray">
          <a:xfrm>
            <a:off x="1120525" y="1052513"/>
            <a:ext cx="10025880" cy="630508"/>
          </a:xfrm>
          <a:prstGeom prst="roundRect">
            <a:avLst>
              <a:gd name="adj" fmla="val 3898"/>
            </a:avLst>
          </a:prstGeom>
          <a:noFill/>
          <a:ln w="3175" cap="flat" cmpd="sng" algn="ctr">
            <a:solidFill>
              <a:srgbClr val="B5B5B5"/>
            </a:solidFill>
            <a:prstDash val="lgDash"/>
            <a:roun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801648" fontAlgn="ctr"/>
            <a:r>
              <a:rPr lang="en-US" sz="1600" b="1" dirty="0">
                <a:latin typeface="Huawei Sans" panose="020C0503030203020204" pitchFamily="34" charset="0"/>
                <a:cs typeface="Huawei Sans" panose="020C0503030203020204" pitchFamily="34" charset="0"/>
              </a:rPr>
              <a:t>Value-added services</a:t>
            </a:r>
          </a:p>
          <a:p>
            <a:pPr defTabSz="801648" fontAlgn="ctr"/>
            <a:r>
              <a:rPr lang="en-US" sz="1600" b="1" dirty="0">
                <a:latin typeface="Huawei Sans" panose="020C0503030203020204" pitchFamily="34" charset="0"/>
                <a:cs typeface="Huawei Sans" panose="020C0503030203020204" pitchFamily="34" charset="0"/>
              </a:rPr>
              <a:t> (VASs)</a:t>
            </a:r>
            <a:endParaRPr lang="en-US" altLang="zh-CN"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4" name="矩形 113"/>
          <p:cNvSpPr/>
          <p:nvPr/>
        </p:nvSpPr>
        <p:spPr bwMode="gray">
          <a:xfrm>
            <a:off x="3855963" y="1254735"/>
            <a:ext cx="1081855" cy="338554"/>
          </a:xfrm>
          <a:prstGeom prst="rect">
            <a:avLst/>
          </a:prstGeom>
        </p:spPr>
        <p:txBody>
          <a:bodyPr wrap="square">
            <a:spAutoFit/>
          </a:bodyPr>
          <a:lstStyle/>
          <a:p>
            <a:pPr algn="ctr" fontAlgn="ctr">
              <a:buSzPct val="100000"/>
            </a:pPr>
            <a:r>
              <a:rPr lang="en-US" sz="1600" dirty="0">
                <a:latin typeface="Huawei Sans" panose="020C0503030203020204" pitchFamily="34" charset="0"/>
                <a:cs typeface="Huawei Sans" panose="020C0503030203020204" pitchFamily="34" charset="0"/>
              </a:rPr>
              <a:t>OSS/BSS</a:t>
            </a:r>
          </a:p>
        </p:txBody>
      </p:sp>
      <p:sp>
        <p:nvSpPr>
          <p:cNvPr id="115" name="矩形 114"/>
          <p:cNvSpPr/>
          <p:nvPr/>
        </p:nvSpPr>
        <p:spPr bwMode="gray">
          <a:xfrm>
            <a:off x="5816051" y="1254735"/>
            <a:ext cx="1847399" cy="338554"/>
          </a:xfrm>
          <a:prstGeom prst="rect">
            <a:avLst/>
          </a:prstGeom>
        </p:spPr>
        <p:txBody>
          <a:bodyPr wrap="square">
            <a:spAutoFit/>
          </a:bodyPr>
          <a:lstStyle/>
          <a:p>
            <a:pPr algn="ctr" fontAlgn="ctr">
              <a:buSzPct val="100000"/>
            </a:pPr>
            <a:r>
              <a:rPr lang="en-US" sz="1600" dirty="0">
                <a:latin typeface="Huawei Sans" panose="020C0503030203020204" pitchFamily="34" charset="0"/>
                <a:cs typeface="Huawei Sans" panose="020C0503030203020204" pitchFamily="34" charset="0"/>
              </a:rPr>
              <a:t>Analytics system</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6" name="矩形 115"/>
          <p:cNvSpPr/>
          <p:nvPr/>
        </p:nvSpPr>
        <p:spPr bwMode="gray">
          <a:xfrm>
            <a:off x="7937705" y="1254735"/>
            <a:ext cx="2431780" cy="338554"/>
          </a:xfrm>
          <a:prstGeom prst="rect">
            <a:avLst/>
          </a:prstGeom>
        </p:spPr>
        <p:txBody>
          <a:bodyPr wrap="square">
            <a:spAutoFit/>
          </a:bodyPr>
          <a:lstStyle/>
          <a:p>
            <a:pPr algn="ctr" fontAlgn="ctr">
              <a:buSzPct val="100000"/>
            </a:pPr>
            <a:r>
              <a:rPr lang="en-US" sz="1600" dirty="0">
                <a:latin typeface="Huawei Sans" panose="020C0503030203020204" pitchFamily="34" charset="0"/>
                <a:cs typeface="Huawei Sans" panose="020C0503030203020204" pitchFamily="34" charset="0"/>
              </a:rPr>
              <a:t>Other applications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7" name="Freeform 160"/>
          <p:cNvSpPr>
            <a:spLocks noChangeAspect="1" noEditPoints="1"/>
          </p:cNvSpPr>
          <p:nvPr/>
        </p:nvSpPr>
        <p:spPr bwMode="gray">
          <a:xfrm>
            <a:off x="5371168" y="1232176"/>
            <a:ext cx="468795" cy="343119"/>
          </a:xfrm>
          <a:custGeom>
            <a:avLst/>
            <a:gdLst>
              <a:gd name="T0" fmla="*/ 60 w 235"/>
              <a:gd name="T1" fmla="*/ 34 h 172"/>
              <a:gd name="T2" fmla="*/ 54 w 235"/>
              <a:gd name="T3" fmla="*/ 43 h 172"/>
              <a:gd name="T4" fmla="*/ 54 w 235"/>
              <a:gd name="T5" fmla="*/ 144 h 172"/>
              <a:gd name="T6" fmla="*/ 226 w 235"/>
              <a:gd name="T7" fmla="*/ 144 h 172"/>
              <a:gd name="T8" fmla="*/ 235 w 235"/>
              <a:gd name="T9" fmla="*/ 138 h 172"/>
              <a:gd name="T10" fmla="*/ 235 w 235"/>
              <a:gd name="T11" fmla="*/ 34 h 172"/>
              <a:gd name="T12" fmla="*/ 226 w 235"/>
              <a:gd name="T13" fmla="*/ 34 h 172"/>
              <a:gd name="T14" fmla="*/ 95 w 235"/>
              <a:gd name="T15" fmla="*/ 86 h 172"/>
              <a:gd name="T16" fmla="*/ 97 w 235"/>
              <a:gd name="T17" fmla="*/ 88 h 172"/>
              <a:gd name="T18" fmla="*/ 103 w 235"/>
              <a:gd name="T19" fmla="*/ 71 h 172"/>
              <a:gd name="T20" fmla="*/ 114 w 235"/>
              <a:gd name="T21" fmla="*/ 81 h 172"/>
              <a:gd name="T22" fmla="*/ 121 w 235"/>
              <a:gd name="T23" fmla="*/ 73 h 172"/>
              <a:gd name="T24" fmla="*/ 136 w 235"/>
              <a:gd name="T25" fmla="*/ 99 h 172"/>
              <a:gd name="T26" fmla="*/ 140 w 235"/>
              <a:gd name="T27" fmla="*/ 73 h 172"/>
              <a:gd name="T28" fmla="*/ 149 w 235"/>
              <a:gd name="T29" fmla="*/ 86 h 172"/>
              <a:gd name="T30" fmla="*/ 166 w 235"/>
              <a:gd name="T31" fmla="*/ 73 h 172"/>
              <a:gd name="T32" fmla="*/ 175 w 235"/>
              <a:gd name="T33" fmla="*/ 86 h 172"/>
              <a:gd name="T34" fmla="*/ 179 w 235"/>
              <a:gd name="T35" fmla="*/ 81 h 172"/>
              <a:gd name="T36" fmla="*/ 205 w 235"/>
              <a:gd name="T37" fmla="*/ 90 h 172"/>
              <a:gd name="T38" fmla="*/ 179 w 235"/>
              <a:gd name="T39" fmla="*/ 105 h 172"/>
              <a:gd name="T40" fmla="*/ 162 w 235"/>
              <a:gd name="T41" fmla="*/ 84 h 172"/>
              <a:gd name="T42" fmla="*/ 151 w 235"/>
              <a:gd name="T43" fmla="*/ 101 h 172"/>
              <a:gd name="T44" fmla="*/ 144 w 235"/>
              <a:gd name="T45" fmla="*/ 92 h 172"/>
              <a:gd name="T46" fmla="*/ 134 w 235"/>
              <a:gd name="T47" fmla="*/ 112 h 172"/>
              <a:gd name="T48" fmla="*/ 114 w 235"/>
              <a:gd name="T49" fmla="*/ 90 h 172"/>
              <a:gd name="T50" fmla="*/ 110 w 235"/>
              <a:gd name="T51" fmla="*/ 90 h 172"/>
              <a:gd name="T52" fmla="*/ 103 w 235"/>
              <a:gd name="T53" fmla="*/ 103 h 172"/>
              <a:gd name="T54" fmla="*/ 90 w 235"/>
              <a:gd name="T55" fmla="*/ 92 h 172"/>
              <a:gd name="T56" fmla="*/ 82 w 235"/>
              <a:gd name="T57" fmla="*/ 86 h 172"/>
              <a:gd name="T58" fmla="*/ 80 w 235"/>
              <a:gd name="T59" fmla="*/ 172 h 172"/>
              <a:gd name="T60" fmla="*/ 0 w 235"/>
              <a:gd name="T61" fmla="*/ 0 h 172"/>
              <a:gd name="T62" fmla="*/ 80 w 235"/>
              <a:gd name="T63" fmla="*/ 23 h 172"/>
              <a:gd name="T64" fmla="*/ 41 w 235"/>
              <a:gd name="T65" fmla="*/ 23 h 172"/>
              <a:gd name="T66" fmla="*/ 6 w 235"/>
              <a:gd name="T67" fmla="*/ 23 h 172"/>
              <a:gd name="T68" fmla="*/ 6 w 235"/>
              <a:gd name="T69" fmla="*/ 49 h 172"/>
              <a:gd name="T70" fmla="*/ 11 w 235"/>
              <a:gd name="T71" fmla="*/ 51 h 172"/>
              <a:gd name="T72" fmla="*/ 41 w 235"/>
              <a:gd name="T73" fmla="*/ 58 h 172"/>
              <a:gd name="T74" fmla="*/ 6 w 235"/>
              <a:gd name="T75" fmla="*/ 58 h 172"/>
              <a:gd name="T76" fmla="*/ 6 w 235"/>
              <a:gd name="T77" fmla="*/ 84 h 172"/>
              <a:gd name="T78" fmla="*/ 11 w 235"/>
              <a:gd name="T79" fmla="*/ 86 h 172"/>
              <a:gd name="T80" fmla="*/ 41 w 235"/>
              <a:gd name="T81" fmla="*/ 155 h 172"/>
              <a:gd name="T82" fmla="*/ 80 w 235"/>
              <a:gd name="T83" fmla="*/ 172 h 172"/>
              <a:gd name="T84" fmla="*/ 21 w 235"/>
              <a:gd name="T85" fmla="*/ 97 h 172"/>
              <a:gd name="T86" fmla="*/ 9 w 235"/>
              <a:gd name="T87" fmla="*/ 105 h 172"/>
              <a:gd name="T88" fmla="*/ 21 w 235"/>
              <a:gd name="T89" fmla="*/ 97 h 172"/>
              <a:gd name="T90" fmla="*/ 21 w 235"/>
              <a:gd name="T91" fmla="*/ 112 h 172"/>
              <a:gd name="T92" fmla="*/ 9 w 235"/>
              <a:gd name="T93" fmla="*/ 118 h 172"/>
              <a:gd name="T94" fmla="*/ 21 w 235"/>
              <a:gd name="T95" fmla="*/ 112 h 172"/>
              <a:gd name="T96" fmla="*/ 41 w 235"/>
              <a:gd name="T97" fmla="*/ 30 h 172"/>
              <a:gd name="T98" fmla="*/ 15 w 235"/>
              <a:gd name="T99" fmla="*/ 45 h 172"/>
              <a:gd name="T100" fmla="*/ 41 w 235"/>
              <a:gd name="T101" fmla="*/ 30 h 172"/>
              <a:gd name="T102" fmla="*/ 41 w 235"/>
              <a:gd name="T103" fmla="*/ 66 h 172"/>
              <a:gd name="T104" fmla="*/ 15 w 235"/>
              <a:gd name="T105" fmla="*/ 79 h 172"/>
              <a:gd name="T106" fmla="*/ 41 w 235"/>
              <a:gd name="T107" fmla="*/ 66 h 172"/>
              <a:gd name="T108" fmla="*/ 187 w 235"/>
              <a:gd name="T109" fmla="*/ 163 h 172"/>
              <a:gd name="T110" fmla="*/ 175 w 235"/>
              <a:gd name="T111" fmla="*/ 148 h 172"/>
              <a:gd name="T112" fmla="*/ 116 w 235"/>
              <a:gd name="T113" fmla="*/ 163 h 172"/>
              <a:gd name="T114" fmla="*/ 103 w 235"/>
              <a:gd name="T115" fmla="*/ 172 h 172"/>
              <a:gd name="T116" fmla="*/ 187 w 235"/>
              <a:gd name="T117" fmla="*/ 163 h 172"/>
              <a:gd name="T118" fmla="*/ 73 w 235"/>
              <a:gd name="T119" fmla="*/ 53 h 172"/>
              <a:gd name="T120" fmla="*/ 213 w 235"/>
              <a:gd name="T121" fmla="*/ 125 h 172"/>
              <a:gd name="T122" fmla="*/ 73 w 235"/>
              <a:gd name="T123" fmla="*/ 5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172">
                <a:moveTo>
                  <a:pt x="226" y="34"/>
                </a:moveTo>
                <a:lnTo>
                  <a:pt x="60" y="34"/>
                </a:lnTo>
                <a:lnTo>
                  <a:pt x="54" y="34"/>
                </a:lnTo>
                <a:lnTo>
                  <a:pt x="54" y="43"/>
                </a:lnTo>
                <a:lnTo>
                  <a:pt x="54" y="138"/>
                </a:lnTo>
                <a:lnTo>
                  <a:pt x="54" y="144"/>
                </a:lnTo>
                <a:lnTo>
                  <a:pt x="60" y="144"/>
                </a:lnTo>
                <a:lnTo>
                  <a:pt x="226" y="144"/>
                </a:lnTo>
                <a:lnTo>
                  <a:pt x="235" y="144"/>
                </a:lnTo>
                <a:lnTo>
                  <a:pt x="235" y="138"/>
                </a:lnTo>
                <a:lnTo>
                  <a:pt x="235" y="43"/>
                </a:lnTo>
                <a:lnTo>
                  <a:pt x="235" y="34"/>
                </a:lnTo>
                <a:lnTo>
                  <a:pt x="226" y="34"/>
                </a:lnTo>
                <a:lnTo>
                  <a:pt x="226" y="34"/>
                </a:lnTo>
                <a:close/>
                <a:moveTo>
                  <a:pt x="82" y="86"/>
                </a:moveTo>
                <a:lnTo>
                  <a:pt x="95" y="86"/>
                </a:lnTo>
                <a:lnTo>
                  <a:pt x="97" y="86"/>
                </a:lnTo>
                <a:lnTo>
                  <a:pt x="97" y="88"/>
                </a:lnTo>
                <a:lnTo>
                  <a:pt x="99" y="90"/>
                </a:lnTo>
                <a:lnTo>
                  <a:pt x="103" y="71"/>
                </a:lnTo>
                <a:lnTo>
                  <a:pt x="110" y="71"/>
                </a:lnTo>
                <a:lnTo>
                  <a:pt x="114" y="81"/>
                </a:lnTo>
                <a:lnTo>
                  <a:pt x="116" y="77"/>
                </a:lnTo>
                <a:lnTo>
                  <a:pt x="121" y="73"/>
                </a:lnTo>
                <a:lnTo>
                  <a:pt x="123" y="79"/>
                </a:lnTo>
                <a:lnTo>
                  <a:pt x="136" y="99"/>
                </a:lnTo>
                <a:lnTo>
                  <a:pt x="138" y="81"/>
                </a:lnTo>
                <a:lnTo>
                  <a:pt x="140" y="73"/>
                </a:lnTo>
                <a:lnTo>
                  <a:pt x="147" y="81"/>
                </a:lnTo>
                <a:lnTo>
                  <a:pt x="149" y="86"/>
                </a:lnTo>
                <a:lnTo>
                  <a:pt x="159" y="73"/>
                </a:lnTo>
                <a:lnTo>
                  <a:pt x="166" y="73"/>
                </a:lnTo>
                <a:lnTo>
                  <a:pt x="175" y="92"/>
                </a:lnTo>
                <a:lnTo>
                  <a:pt x="175" y="86"/>
                </a:lnTo>
                <a:lnTo>
                  <a:pt x="177" y="81"/>
                </a:lnTo>
                <a:lnTo>
                  <a:pt x="179" y="81"/>
                </a:lnTo>
                <a:lnTo>
                  <a:pt x="205" y="81"/>
                </a:lnTo>
                <a:lnTo>
                  <a:pt x="205" y="90"/>
                </a:lnTo>
                <a:lnTo>
                  <a:pt x="183" y="90"/>
                </a:lnTo>
                <a:lnTo>
                  <a:pt x="179" y="105"/>
                </a:lnTo>
                <a:lnTo>
                  <a:pt x="172" y="105"/>
                </a:lnTo>
                <a:lnTo>
                  <a:pt x="162" y="84"/>
                </a:lnTo>
                <a:lnTo>
                  <a:pt x="153" y="97"/>
                </a:lnTo>
                <a:lnTo>
                  <a:pt x="151" y="101"/>
                </a:lnTo>
                <a:lnTo>
                  <a:pt x="147" y="97"/>
                </a:lnTo>
                <a:lnTo>
                  <a:pt x="144" y="92"/>
                </a:lnTo>
                <a:lnTo>
                  <a:pt x="140" y="112"/>
                </a:lnTo>
                <a:lnTo>
                  <a:pt x="134" y="112"/>
                </a:lnTo>
                <a:lnTo>
                  <a:pt x="118" y="86"/>
                </a:lnTo>
                <a:lnTo>
                  <a:pt x="114" y="90"/>
                </a:lnTo>
                <a:lnTo>
                  <a:pt x="110" y="94"/>
                </a:lnTo>
                <a:lnTo>
                  <a:pt x="110" y="90"/>
                </a:lnTo>
                <a:lnTo>
                  <a:pt x="108" y="86"/>
                </a:lnTo>
                <a:lnTo>
                  <a:pt x="103" y="103"/>
                </a:lnTo>
                <a:lnTo>
                  <a:pt x="97" y="103"/>
                </a:lnTo>
                <a:lnTo>
                  <a:pt x="90" y="92"/>
                </a:lnTo>
                <a:lnTo>
                  <a:pt x="82" y="92"/>
                </a:lnTo>
                <a:lnTo>
                  <a:pt x="82" y="86"/>
                </a:lnTo>
                <a:lnTo>
                  <a:pt x="82" y="86"/>
                </a:lnTo>
                <a:close/>
                <a:moveTo>
                  <a:pt x="80" y="172"/>
                </a:moveTo>
                <a:lnTo>
                  <a:pt x="0" y="172"/>
                </a:lnTo>
                <a:lnTo>
                  <a:pt x="0" y="0"/>
                </a:lnTo>
                <a:lnTo>
                  <a:pt x="80" y="0"/>
                </a:lnTo>
                <a:lnTo>
                  <a:pt x="80" y="23"/>
                </a:lnTo>
                <a:lnTo>
                  <a:pt x="56" y="23"/>
                </a:lnTo>
                <a:lnTo>
                  <a:pt x="41" y="23"/>
                </a:lnTo>
                <a:lnTo>
                  <a:pt x="11" y="23"/>
                </a:lnTo>
                <a:lnTo>
                  <a:pt x="6" y="23"/>
                </a:lnTo>
                <a:lnTo>
                  <a:pt x="6" y="28"/>
                </a:lnTo>
                <a:lnTo>
                  <a:pt x="6" y="49"/>
                </a:lnTo>
                <a:lnTo>
                  <a:pt x="6" y="51"/>
                </a:lnTo>
                <a:lnTo>
                  <a:pt x="11" y="51"/>
                </a:lnTo>
                <a:lnTo>
                  <a:pt x="41" y="51"/>
                </a:lnTo>
                <a:lnTo>
                  <a:pt x="41" y="58"/>
                </a:lnTo>
                <a:lnTo>
                  <a:pt x="11" y="58"/>
                </a:lnTo>
                <a:lnTo>
                  <a:pt x="6" y="58"/>
                </a:lnTo>
                <a:lnTo>
                  <a:pt x="6" y="62"/>
                </a:lnTo>
                <a:lnTo>
                  <a:pt x="6" y="84"/>
                </a:lnTo>
                <a:lnTo>
                  <a:pt x="6" y="86"/>
                </a:lnTo>
                <a:lnTo>
                  <a:pt x="11" y="86"/>
                </a:lnTo>
                <a:lnTo>
                  <a:pt x="41" y="86"/>
                </a:lnTo>
                <a:lnTo>
                  <a:pt x="41" y="155"/>
                </a:lnTo>
                <a:lnTo>
                  <a:pt x="80" y="155"/>
                </a:lnTo>
                <a:lnTo>
                  <a:pt x="80" y="172"/>
                </a:lnTo>
                <a:lnTo>
                  <a:pt x="80" y="172"/>
                </a:lnTo>
                <a:close/>
                <a:moveTo>
                  <a:pt x="21" y="97"/>
                </a:moveTo>
                <a:lnTo>
                  <a:pt x="9" y="97"/>
                </a:lnTo>
                <a:lnTo>
                  <a:pt x="9" y="105"/>
                </a:lnTo>
                <a:lnTo>
                  <a:pt x="21" y="105"/>
                </a:lnTo>
                <a:lnTo>
                  <a:pt x="21" y="97"/>
                </a:lnTo>
                <a:lnTo>
                  <a:pt x="21" y="97"/>
                </a:lnTo>
                <a:close/>
                <a:moveTo>
                  <a:pt x="21" y="112"/>
                </a:moveTo>
                <a:lnTo>
                  <a:pt x="9" y="112"/>
                </a:lnTo>
                <a:lnTo>
                  <a:pt x="9" y="118"/>
                </a:lnTo>
                <a:lnTo>
                  <a:pt x="21" y="118"/>
                </a:lnTo>
                <a:lnTo>
                  <a:pt x="21" y="112"/>
                </a:lnTo>
                <a:lnTo>
                  <a:pt x="21" y="112"/>
                </a:lnTo>
                <a:close/>
                <a:moveTo>
                  <a:pt x="41" y="30"/>
                </a:moveTo>
                <a:lnTo>
                  <a:pt x="15" y="30"/>
                </a:lnTo>
                <a:lnTo>
                  <a:pt x="15" y="45"/>
                </a:lnTo>
                <a:lnTo>
                  <a:pt x="41" y="45"/>
                </a:lnTo>
                <a:lnTo>
                  <a:pt x="41" y="30"/>
                </a:lnTo>
                <a:lnTo>
                  <a:pt x="41" y="30"/>
                </a:lnTo>
                <a:close/>
                <a:moveTo>
                  <a:pt x="41" y="66"/>
                </a:moveTo>
                <a:lnTo>
                  <a:pt x="15" y="66"/>
                </a:lnTo>
                <a:lnTo>
                  <a:pt x="15" y="79"/>
                </a:lnTo>
                <a:lnTo>
                  <a:pt x="41" y="79"/>
                </a:lnTo>
                <a:lnTo>
                  <a:pt x="41" y="66"/>
                </a:lnTo>
                <a:lnTo>
                  <a:pt x="41" y="66"/>
                </a:lnTo>
                <a:close/>
                <a:moveTo>
                  <a:pt x="187" y="163"/>
                </a:moveTo>
                <a:lnTo>
                  <a:pt x="175" y="163"/>
                </a:lnTo>
                <a:lnTo>
                  <a:pt x="175" y="148"/>
                </a:lnTo>
                <a:lnTo>
                  <a:pt x="116" y="148"/>
                </a:lnTo>
                <a:lnTo>
                  <a:pt x="116" y="163"/>
                </a:lnTo>
                <a:lnTo>
                  <a:pt x="103" y="163"/>
                </a:lnTo>
                <a:lnTo>
                  <a:pt x="103" y="172"/>
                </a:lnTo>
                <a:lnTo>
                  <a:pt x="187" y="172"/>
                </a:lnTo>
                <a:lnTo>
                  <a:pt x="187" y="163"/>
                </a:lnTo>
                <a:lnTo>
                  <a:pt x="187" y="163"/>
                </a:lnTo>
                <a:close/>
                <a:moveTo>
                  <a:pt x="73" y="53"/>
                </a:moveTo>
                <a:lnTo>
                  <a:pt x="213" y="53"/>
                </a:lnTo>
                <a:lnTo>
                  <a:pt x="213" y="125"/>
                </a:lnTo>
                <a:lnTo>
                  <a:pt x="73" y="125"/>
                </a:lnTo>
                <a:lnTo>
                  <a:pt x="73" y="53"/>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8" name="Freeform 18"/>
          <p:cNvSpPr>
            <a:spLocks noChangeAspect="1" noEditPoints="1"/>
          </p:cNvSpPr>
          <p:nvPr/>
        </p:nvSpPr>
        <p:spPr bwMode="gray">
          <a:xfrm>
            <a:off x="7776166" y="1209299"/>
            <a:ext cx="492844" cy="393940"/>
          </a:xfrm>
          <a:custGeom>
            <a:avLst/>
            <a:gdLst/>
            <a:ahLst/>
            <a:cxnLst>
              <a:cxn ang="0">
                <a:pos x="354" y="18"/>
              </a:cxn>
              <a:cxn ang="0">
                <a:pos x="442" y="110"/>
              </a:cxn>
              <a:cxn ang="0">
                <a:pos x="476" y="114"/>
              </a:cxn>
              <a:cxn ang="0">
                <a:pos x="536" y="142"/>
              </a:cxn>
              <a:cxn ang="0">
                <a:pos x="576" y="196"/>
              </a:cxn>
              <a:cxn ang="0">
                <a:pos x="588" y="250"/>
              </a:cxn>
              <a:cxn ang="0">
                <a:pos x="554" y="340"/>
              </a:cxn>
              <a:cxn ang="0">
                <a:pos x="516" y="354"/>
              </a:cxn>
              <a:cxn ang="0">
                <a:pos x="508" y="272"/>
              </a:cxn>
              <a:cxn ang="0">
                <a:pos x="464" y="208"/>
              </a:cxn>
              <a:cxn ang="0">
                <a:pos x="412" y="178"/>
              </a:cxn>
              <a:cxn ang="0">
                <a:pos x="316" y="200"/>
              </a:cxn>
              <a:cxn ang="0">
                <a:pos x="248" y="212"/>
              </a:cxn>
              <a:cxn ang="0">
                <a:pos x="208" y="274"/>
              </a:cxn>
              <a:cxn ang="0">
                <a:pos x="224" y="340"/>
              </a:cxn>
              <a:cxn ang="0">
                <a:pos x="116" y="390"/>
              </a:cxn>
              <a:cxn ang="0">
                <a:pos x="34" y="356"/>
              </a:cxn>
              <a:cxn ang="0">
                <a:pos x="0" y="274"/>
              </a:cxn>
              <a:cxn ang="0">
                <a:pos x="28" y="198"/>
              </a:cxn>
              <a:cxn ang="0">
                <a:pos x="98" y="158"/>
              </a:cxn>
              <a:cxn ang="0">
                <a:pos x="124" y="82"/>
              </a:cxn>
              <a:cxn ang="0">
                <a:pos x="182" y="26"/>
              </a:cxn>
              <a:cxn ang="0">
                <a:pos x="258" y="0"/>
              </a:cxn>
              <a:cxn ang="0">
                <a:pos x="476" y="246"/>
              </a:cxn>
              <a:cxn ang="0">
                <a:pos x="502" y="332"/>
              </a:cxn>
              <a:cxn ang="0">
                <a:pos x="456" y="432"/>
              </a:cxn>
              <a:cxn ang="0">
                <a:pos x="356" y="448"/>
              </a:cxn>
              <a:cxn ang="0">
                <a:pos x="316" y="440"/>
              </a:cxn>
              <a:cxn ang="0">
                <a:pos x="228" y="390"/>
              </a:cxn>
              <a:cxn ang="0">
                <a:pos x="218" y="302"/>
              </a:cxn>
              <a:cxn ang="0">
                <a:pos x="260" y="222"/>
              </a:cxn>
              <a:cxn ang="0">
                <a:pos x="362" y="184"/>
              </a:cxn>
              <a:cxn ang="0">
                <a:pos x="444" y="244"/>
              </a:cxn>
              <a:cxn ang="0">
                <a:pos x="402" y="282"/>
              </a:cxn>
              <a:cxn ang="0">
                <a:pos x="420" y="326"/>
              </a:cxn>
              <a:cxn ang="0">
                <a:pos x="402" y="372"/>
              </a:cxn>
              <a:cxn ang="0">
                <a:pos x="360" y="390"/>
              </a:cxn>
              <a:cxn ang="0">
                <a:pos x="314" y="372"/>
              </a:cxn>
              <a:cxn ang="0">
                <a:pos x="296" y="328"/>
              </a:cxn>
              <a:cxn ang="0">
                <a:pos x="314" y="284"/>
              </a:cxn>
              <a:cxn ang="0">
                <a:pos x="358" y="264"/>
              </a:cxn>
              <a:cxn ang="0">
                <a:pos x="396" y="320"/>
              </a:cxn>
              <a:cxn ang="0">
                <a:pos x="380" y="296"/>
              </a:cxn>
              <a:cxn ang="0">
                <a:pos x="350" y="290"/>
              </a:cxn>
              <a:cxn ang="0">
                <a:pos x="326" y="306"/>
              </a:cxn>
              <a:cxn ang="0">
                <a:pos x="320" y="336"/>
              </a:cxn>
              <a:cxn ang="0">
                <a:pos x="338" y="360"/>
              </a:cxn>
              <a:cxn ang="0">
                <a:pos x="366" y="366"/>
              </a:cxn>
              <a:cxn ang="0">
                <a:pos x="390" y="348"/>
              </a:cxn>
              <a:cxn ang="0">
                <a:pos x="396" y="320"/>
              </a:cxn>
              <a:cxn ang="0">
                <a:pos x="418" y="288"/>
              </a:cxn>
              <a:cxn ang="0">
                <a:pos x="426" y="354"/>
              </a:cxn>
              <a:cxn ang="0">
                <a:pos x="386" y="394"/>
              </a:cxn>
              <a:cxn ang="0">
                <a:pos x="318" y="388"/>
              </a:cxn>
              <a:cxn ang="0">
                <a:pos x="288" y="342"/>
              </a:cxn>
              <a:cxn ang="0">
                <a:pos x="298" y="288"/>
              </a:cxn>
              <a:cxn ang="0">
                <a:pos x="358" y="256"/>
              </a:cxn>
            </a:cxnLst>
            <a:rect l="0" t="0" r="r" b="b"/>
            <a:pathLst>
              <a:path w="588" h="470">
                <a:moveTo>
                  <a:pt x="276" y="0"/>
                </a:moveTo>
                <a:lnTo>
                  <a:pt x="276" y="0"/>
                </a:lnTo>
                <a:lnTo>
                  <a:pt x="304" y="2"/>
                </a:lnTo>
                <a:lnTo>
                  <a:pt x="330" y="8"/>
                </a:lnTo>
                <a:lnTo>
                  <a:pt x="354" y="18"/>
                </a:lnTo>
                <a:lnTo>
                  <a:pt x="376" y="30"/>
                </a:lnTo>
                <a:lnTo>
                  <a:pt x="396" y="46"/>
                </a:lnTo>
                <a:lnTo>
                  <a:pt x="414" y="66"/>
                </a:lnTo>
                <a:lnTo>
                  <a:pt x="430" y="88"/>
                </a:lnTo>
                <a:lnTo>
                  <a:pt x="442" y="110"/>
                </a:lnTo>
                <a:lnTo>
                  <a:pt x="442" y="110"/>
                </a:lnTo>
                <a:lnTo>
                  <a:pt x="448" y="110"/>
                </a:lnTo>
                <a:lnTo>
                  <a:pt x="448" y="110"/>
                </a:lnTo>
                <a:lnTo>
                  <a:pt x="462" y="112"/>
                </a:lnTo>
                <a:lnTo>
                  <a:pt x="476" y="114"/>
                </a:lnTo>
                <a:lnTo>
                  <a:pt x="490" y="116"/>
                </a:lnTo>
                <a:lnTo>
                  <a:pt x="502" y="122"/>
                </a:lnTo>
                <a:lnTo>
                  <a:pt x="514" y="128"/>
                </a:lnTo>
                <a:lnTo>
                  <a:pt x="526" y="134"/>
                </a:lnTo>
                <a:lnTo>
                  <a:pt x="536" y="142"/>
                </a:lnTo>
                <a:lnTo>
                  <a:pt x="546" y="152"/>
                </a:lnTo>
                <a:lnTo>
                  <a:pt x="556" y="162"/>
                </a:lnTo>
                <a:lnTo>
                  <a:pt x="564" y="172"/>
                </a:lnTo>
                <a:lnTo>
                  <a:pt x="570" y="184"/>
                </a:lnTo>
                <a:lnTo>
                  <a:pt x="576" y="196"/>
                </a:lnTo>
                <a:lnTo>
                  <a:pt x="582" y="208"/>
                </a:lnTo>
                <a:lnTo>
                  <a:pt x="584" y="222"/>
                </a:lnTo>
                <a:lnTo>
                  <a:pt x="586" y="236"/>
                </a:lnTo>
                <a:lnTo>
                  <a:pt x="588" y="250"/>
                </a:lnTo>
                <a:lnTo>
                  <a:pt x="588" y="250"/>
                </a:lnTo>
                <a:lnTo>
                  <a:pt x="586" y="270"/>
                </a:lnTo>
                <a:lnTo>
                  <a:pt x="582" y="290"/>
                </a:lnTo>
                <a:lnTo>
                  <a:pt x="576" y="308"/>
                </a:lnTo>
                <a:lnTo>
                  <a:pt x="566" y="324"/>
                </a:lnTo>
                <a:lnTo>
                  <a:pt x="554" y="340"/>
                </a:lnTo>
                <a:lnTo>
                  <a:pt x="542" y="354"/>
                </a:lnTo>
                <a:lnTo>
                  <a:pt x="526" y="366"/>
                </a:lnTo>
                <a:lnTo>
                  <a:pt x="510" y="376"/>
                </a:lnTo>
                <a:lnTo>
                  <a:pt x="510" y="376"/>
                </a:lnTo>
                <a:lnTo>
                  <a:pt x="516" y="354"/>
                </a:lnTo>
                <a:lnTo>
                  <a:pt x="518" y="332"/>
                </a:lnTo>
                <a:lnTo>
                  <a:pt x="518" y="318"/>
                </a:lnTo>
                <a:lnTo>
                  <a:pt x="492" y="314"/>
                </a:lnTo>
                <a:lnTo>
                  <a:pt x="486" y="286"/>
                </a:lnTo>
                <a:lnTo>
                  <a:pt x="508" y="272"/>
                </a:lnTo>
                <a:lnTo>
                  <a:pt x="502" y="258"/>
                </a:lnTo>
                <a:lnTo>
                  <a:pt x="502" y="258"/>
                </a:lnTo>
                <a:lnTo>
                  <a:pt x="490" y="238"/>
                </a:lnTo>
                <a:lnTo>
                  <a:pt x="474" y="218"/>
                </a:lnTo>
                <a:lnTo>
                  <a:pt x="464" y="208"/>
                </a:lnTo>
                <a:lnTo>
                  <a:pt x="444" y="224"/>
                </a:lnTo>
                <a:lnTo>
                  <a:pt x="418" y="208"/>
                </a:lnTo>
                <a:lnTo>
                  <a:pt x="426" y="182"/>
                </a:lnTo>
                <a:lnTo>
                  <a:pt x="412" y="178"/>
                </a:lnTo>
                <a:lnTo>
                  <a:pt x="412" y="178"/>
                </a:lnTo>
                <a:lnTo>
                  <a:pt x="388" y="170"/>
                </a:lnTo>
                <a:lnTo>
                  <a:pt x="362" y="168"/>
                </a:lnTo>
                <a:lnTo>
                  <a:pt x="348" y="168"/>
                </a:lnTo>
                <a:lnTo>
                  <a:pt x="346" y="194"/>
                </a:lnTo>
                <a:lnTo>
                  <a:pt x="316" y="200"/>
                </a:lnTo>
                <a:lnTo>
                  <a:pt x="302" y="178"/>
                </a:lnTo>
                <a:lnTo>
                  <a:pt x="290" y="184"/>
                </a:lnTo>
                <a:lnTo>
                  <a:pt x="290" y="184"/>
                </a:lnTo>
                <a:lnTo>
                  <a:pt x="268" y="196"/>
                </a:lnTo>
                <a:lnTo>
                  <a:pt x="248" y="212"/>
                </a:lnTo>
                <a:lnTo>
                  <a:pt x="238" y="222"/>
                </a:lnTo>
                <a:lnTo>
                  <a:pt x="254" y="242"/>
                </a:lnTo>
                <a:lnTo>
                  <a:pt x="238" y="268"/>
                </a:lnTo>
                <a:lnTo>
                  <a:pt x="212" y="260"/>
                </a:lnTo>
                <a:lnTo>
                  <a:pt x="208" y="274"/>
                </a:lnTo>
                <a:lnTo>
                  <a:pt x="208" y="274"/>
                </a:lnTo>
                <a:lnTo>
                  <a:pt x="202" y="298"/>
                </a:lnTo>
                <a:lnTo>
                  <a:pt x="198" y="322"/>
                </a:lnTo>
                <a:lnTo>
                  <a:pt x="198" y="338"/>
                </a:lnTo>
                <a:lnTo>
                  <a:pt x="224" y="340"/>
                </a:lnTo>
                <a:lnTo>
                  <a:pt x="230" y="370"/>
                </a:lnTo>
                <a:lnTo>
                  <a:pt x="208" y="382"/>
                </a:lnTo>
                <a:lnTo>
                  <a:pt x="212" y="390"/>
                </a:lnTo>
                <a:lnTo>
                  <a:pt x="116" y="390"/>
                </a:lnTo>
                <a:lnTo>
                  <a:pt x="116" y="390"/>
                </a:lnTo>
                <a:lnTo>
                  <a:pt x="104" y="390"/>
                </a:lnTo>
                <a:lnTo>
                  <a:pt x="94" y="388"/>
                </a:lnTo>
                <a:lnTo>
                  <a:pt x="72" y="380"/>
                </a:lnTo>
                <a:lnTo>
                  <a:pt x="52" y="370"/>
                </a:lnTo>
                <a:lnTo>
                  <a:pt x="34" y="356"/>
                </a:lnTo>
                <a:lnTo>
                  <a:pt x="20" y="338"/>
                </a:lnTo>
                <a:lnTo>
                  <a:pt x="10" y="318"/>
                </a:lnTo>
                <a:lnTo>
                  <a:pt x="4" y="296"/>
                </a:lnTo>
                <a:lnTo>
                  <a:pt x="2" y="286"/>
                </a:lnTo>
                <a:lnTo>
                  <a:pt x="0" y="274"/>
                </a:lnTo>
                <a:lnTo>
                  <a:pt x="0" y="274"/>
                </a:lnTo>
                <a:lnTo>
                  <a:pt x="2" y="252"/>
                </a:lnTo>
                <a:lnTo>
                  <a:pt x="8" y="232"/>
                </a:lnTo>
                <a:lnTo>
                  <a:pt x="16" y="214"/>
                </a:lnTo>
                <a:lnTo>
                  <a:pt x="28" y="198"/>
                </a:lnTo>
                <a:lnTo>
                  <a:pt x="42" y="184"/>
                </a:lnTo>
                <a:lnTo>
                  <a:pt x="60" y="172"/>
                </a:lnTo>
                <a:lnTo>
                  <a:pt x="78" y="164"/>
                </a:lnTo>
                <a:lnTo>
                  <a:pt x="98" y="158"/>
                </a:lnTo>
                <a:lnTo>
                  <a:pt x="98" y="158"/>
                </a:lnTo>
                <a:lnTo>
                  <a:pt x="100" y="142"/>
                </a:lnTo>
                <a:lnTo>
                  <a:pt x="104" y="126"/>
                </a:lnTo>
                <a:lnTo>
                  <a:pt x="110" y="110"/>
                </a:lnTo>
                <a:lnTo>
                  <a:pt x="116" y="96"/>
                </a:lnTo>
                <a:lnTo>
                  <a:pt x="124" y="82"/>
                </a:lnTo>
                <a:lnTo>
                  <a:pt x="134" y="70"/>
                </a:lnTo>
                <a:lnTo>
                  <a:pt x="144" y="56"/>
                </a:lnTo>
                <a:lnTo>
                  <a:pt x="156" y="46"/>
                </a:lnTo>
                <a:lnTo>
                  <a:pt x="168" y="36"/>
                </a:lnTo>
                <a:lnTo>
                  <a:pt x="182" y="26"/>
                </a:lnTo>
                <a:lnTo>
                  <a:pt x="196" y="18"/>
                </a:lnTo>
                <a:lnTo>
                  <a:pt x="210" y="12"/>
                </a:lnTo>
                <a:lnTo>
                  <a:pt x="226" y="6"/>
                </a:lnTo>
                <a:lnTo>
                  <a:pt x="242" y="2"/>
                </a:lnTo>
                <a:lnTo>
                  <a:pt x="258" y="0"/>
                </a:lnTo>
                <a:lnTo>
                  <a:pt x="276" y="0"/>
                </a:lnTo>
                <a:lnTo>
                  <a:pt x="276" y="0"/>
                </a:lnTo>
                <a:close/>
                <a:moveTo>
                  <a:pt x="462" y="228"/>
                </a:moveTo>
                <a:lnTo>
                  <a:pt x="462" y="228"/>
                </a:lnTo>
                <a:lnTo>
                  <a:pt x="476" y="246"/>
                </a:lnTo>
                <a:lnTo>
                  <a:pt x="488" y="266"/>
                </a:lnTo>
                <a:lnTo>
                  <a:pt x="468" y="278"/>
                </a:lnTo>
                <a:lnTo>
                  <a:pt x="480" y="328"/>
                </a:lnTo>
                <a:lnTo>
                  <a:pt x="502" y="332"/>
                </a:lnTo>
                <a:lnTo>
                  <a:pt x="502" y="332"/>
                </a:lnTo>
                <a:lnTo>
                  <a:pt x="500" y="354"/>
                </a:lnTo>
                <a:lnTo>
                  <a:pt x="494" y="376"/>
                </a:lnTo>
                <a:lnTo>
                  <a:pt x="472" y="370"/>
                </a:lnTo>
                <a:lnTo>
                  <a:pt x="442" y="414"/>
                </a:lnTo>
                <a:lnTo>
                  <a:pt x="456" y="432"/>
                </a:lnTo>
                <a:lnTo>
                  <a:pt x="456" y="432"/>
                </a:lnTo>
                <a:lnTo>
                  <a:pt x="440" y="446"/>
                </a:lnTo>
                <a:lnTo>
                  <a:pt x="420" y="456"/>
                </a:lnTo>
                <a:lnTo>
                  <a:pt x="408" y="438"/>
                </a:lnTo>
                <a:lnTo>
                  <a:pt x="356" y="448"/>
                </a:lnTo>
                <a:lnTo>
                  <a:pt x="354" y="470"/>
                </a:lnTo>
                <a:lnTo>
                  <a:pt x="354" y="470"/>
                </a:lnTo>
                <a:lnTo>
                  <a:pt x="332" y="468"/>
                </a:lnTo>
                <a:lnTo>
                  <a:pt x="310" y="462"/>
                </a:lnTo>
                <a:lnTo>
                  <a:pt x="316" y="440"/>
                </a:lnTo>
                <a:lnTo>
                  <a:pt x="272" y="412"/>
                </a:lnTo>
                <a:lnTo>
                  <a:pt x="254" y="426"/>
                </a:lnTo>
                <a:lnTo>
                  <a:pt x="254" y="426"/>
                </a:lnTo>
                <a:lnTo>
                  <a:pt x="240" y="408"/>
                </a:lnTo>
                <a:lnTo>
                  <a:pt x="228" y="390"/>
                </a:lnTo>
                <a:lnTo>
                  <a:pt x="248" y="378"/>
                </a:lnTo>
                <a:lnTo>
                  <a:pt x="238" y="326"/>
                </a:lnTo>
                <a:lnTo>
                  <a:pt x="214" y="324"/>
                </a:lnTo>
                <a:lnTo>
                  <a:pt x="214" y="324"/>
                </a:lnTo>
                <a:lnTo>
                  <a:pt x="218" y="302"/>
                </a:lnTo>
                <a:lnTo>
                  <a:pt x="222" y="280"/>
                </a:lnTo>
                <a:lnTo>
                  <a:pt x="246" y="286"/>
                </a:lnTo>
                <a:lnTo>
                  <a:pt x="274" y="240"/>
                </a:lnTo>
                <a:lnTo>
                  <a:pt x="260" y="222"/>
                </a:lnTo>
                <a:lnTo>
                  <a:pt x="260" y="222"/>
                </a:lnTo>
                <a:lnTo>
                  <a:pt x="278" y="208"/>
                </a:lnTo>
                <a:lnTo>
                  <a:pt x="296" y="198"/>
                </a:lnTo>
                <a:lnTo>
                  <a:pt x="308" y="218"/>
                </a:lnTo>
                <a:lnTo>
                  <a:pt x="360" y="206"/>
                </a:lnTo>
                <a:lnTo>
                  <a:pt x="362" y="184"/>
                </a:lnTo>
                <a:lnTo>
                  <a:pt x="362" y="184"/>
                </a:lnTo>
                <a:lnTo>
                  <a:pt x="384" y="186"/>
                </a:lnTo>
                <a:lnTo>
                  <a:pt x="406" y="192"/>
                </a:lnTo>
                <a:lnTo>
                  <a:pt x="400" y="214"/>
                </a:lnTo>
                <a:lnTo>
                  <a:pt x="444" y="244"/>
                </a:lnTo>
                <a:lnTo>
                  <a:pt x="462" y="228"/>
                </a:lnTo>
                <a:lnTo>
                  <a:pt x="462" y="228"/>
                </a:lnTo>
                <a:close/>
                <a:moveTo>
                  <a:pt x="392" y="274"/>
                </a:moveTo>
                <a:lnTo>
                  <a:pt x="392" y="274"/>
                </a:lnTo>
                <a:lnTo>
                  <a:pt x="402" y="282"/>
                </a:lnTo>
                <a:lnTo>
                  <a:pt x="410" y="292"/>
                </a:lnTo>
                <a:lnTo>
                  <a:pt x="416" y="304"/>
                </a:lnTo>
                <a:lnTo>
                  <a:pt x="420" y="314"/>
                </a:lnTo>
                <a:lnTo>
                  <a:pt x="420" y="314"/>
                </a:lnTo>
                <a:lnTo>
                  <a:pt x="420" y="326"/>
                </a:lnTo>
                <a:lnTo>
                  <a:pt x="420" y="338"/>
                </a:lnTo>
                <a:lnTo>
                  <a:pt x="416" y="350"/>
                </a:lnTo>
                <a:lnTo>
                  <a:pt x="410" y="362"/>
                </a:lnTo>
                <a:lnTo>
                  <a:pt x="410" y="362"/>
                </a:lnTo>
                <a:lnTo>
                  <a:pt x="402" y="372"/>
                </a:lnTo>
                <a:lnTo>
                  <a:pt x="394" y="380"/>
                </a:lnTo>
                <a:lnTo>
                  <a:pt x="382" y="386"/>
                </a:lnTo>
                <a:lnTo>
                  <a:pt x="372" y="388"/>
                </a:lnTo>
                <a:lnTo>
                  <a:pt x="372" y="388"/>
                </a:lnTo>
                <a:lnTo>
                  <a:pt x="360" y="390"/>
                </a:lnTo>
                <a:lnTo>
                  <a:pt x="348" y="388"/>
                </a:lnTo>
                <a:lnTo>
                  <a:pt x="336" y="386"/>
                </a:lnTo>
                <a:lnTo>
                  <a:pt x="324" y="380"/>
                </a:lnTo>
                <a:lnTo>
                  <a:pt x="324" y="380"/>
                </a:lnTo>
                <a:lnTo>
                  <a:pt x="314" y="372"/>
                </a:lnTo>
                <a:lnTo>
                  <a:pt x="306" y="362"/>
                </a:lnTo>
                <a:lnTo>
                  <a:pt x="300" y="352"/>
                </a:lnTo>
                <a:lnTo>
                  <a:pt x="298" y="340"/>
                </a:lnTo>
                <a:lnTo>
                  <a:pt x="298" y="340"/>
                </a:lnTo>
                <a:lnTo>
                  <a:pt x="296" y="328"/>
                </a:lnTo>
                <a:lnTo>
                  <a:pt x="296" y="316"/>
                </a:lnTo>
                <a:lnTo>
                  <a:pt x="300" y="304"/>
                </a:lnTo>
                <a:lnTo>
                  <a:pt x="306" y="294"/>
                </a:lnTo>
                <a:lnTo>
                  <a:pt x="306" y="294"/>
                </a:lnTo>
                <a:lnTo>
                  <a:pt x="314" y="284"/>
                </a:lnTo>
                <a:lnTo>
                  <a:pt x="324" y="276"/>
                </a:lnTo>
                <a:lnTo>
                  <a:pt x="334" y="270"/>
                </a:lnTo>
                <a:lnTo>
                  <a:pt x="346" y="266"/>
                </a:lnTo>
                <a:lnTo>
                  <a:pt x="346" y="266"/>
                </a:lnTo>
                <a:lnTo>
                  <a:pt x="358" y="264"/>
                </a:lnTo>
                <a:lnTo>
                  <a:pt x="370" y="266"/>
                </a:lnTo>
                <a:lnTo>
                  <a:pt x="382" y="270"/>
                </a:lnTo>
                <a:lnTo>
                  <a:pt x="392" y="274"/>
                </a:lnTo>
                <a:lnTo>
                  <a:pt x="392" y="274"/>
                </a:lnTo>
                <a:close/>
                <a:moveTo>
                  <a:pt x="396" y="320"/>
                </a:moveTo>
                <a:lnTo>
                  <a:pt x="396" y="320"/>
                </a:lnTo>
                <a:lnTo>
                  <a:pt x="394" y="312"/>
                </a:lnTo>
                <a:lnTo>
                  <a:pt x="390" y="306"/>
                </a:lnTo>
                <a:lnTo>
                  <a:pt x="386" y="300"/>
                </a:lnTo>
                <a:lnTo>
                  <a:pt x="380" y="296"/>
                </a:lnTo>
                <a:lnTo>
                  <a:pt x="380" y="296"/>
                </a:lnTo>
                <a:lnTo>
                  <a:pt x="372" y="292"/>
                </a:lnTo>
                <a:lnTo>
                  <a:pt x="366" y="290"/>
                </a:lnTo>
                <a:lnTo>
                  <a:pt x="358" y="288"/>
                </a:lnTo>
                <a:lnTo>
                  <a:pt x="350" y="290"/>
                </a:lnTo>
                <a:lnTo>
                  <a:pt x="350" y="290"/>
                </a:lnTo>
                <a:lnTo>
                  <a:pt x="344" y="292"/>
                </a:lnTo>
                <a:lnTo>
                  <a:pt x="336" y="296"/>
                </a:lnTo>
                <a:lnTo>
                  <a:pt x="330" y="300"/>
                </a:lnTo>
                <a:lnTo>
                  <a:pt x="326" y="306"/>
                </a:lnTo>
                <a:lnTo>
                  <a:pt x="326" y="306"/>
                </a:lnTo>
                <a:lnTo>
                  <a:pt x="322" y="314"/>
                </a:lnTo>
                <a:lnTo>
                  <a:pt x="320" y="320"/>
                </a:lnTo>
                <a:lnTo>
                  <a:pt x="320" y="328"/>
                </a:lnTo>
                <a:lnTo>
                  <a:pt x="320" y="336"/>
                </a:lnTo>
                <a:lnTo>
                  <a:pt x="320" y="336"/>
                </a:lnTo>
                <a:lnTo>
                  <a:pt x="322" y="342"/>
                </a:lnTo>
                <a:lnTo>
                  <a:pt x="326" y="348"/>
                </a:lnTo>
                <a:lnTo>
                  <a:pt x="332" y="354"/>
                </a:lnTo>
                <a:lnTo>
                  <a:pt x="338" y="360"/>
                </a:lnTo>
                <a:lnTo>
                  <a:pt x="338" y="360"/>
                </a:lnTo>
                <a:lnTo>
                  <a:pt x="344" y="364"/>
                </a:lnTo>
                <a:lnTo>
                  <a:pt x="352" y="366"/>
                </a:lnTo>
                <a:lnTo>
                  <a:pt x="358" y="366"/>
                </a:lnTo>
                <a:lnTo>
                  <a:pt x="366" y="366"/>
                </a:lnTo>
                <a:lnTo>
                  <a:pt x="366" y="366"/>
                </a:lnTo>
                <a:lnTo>
                  <a:pt x="374" y="362"/>
                </a:lnTo>
                <a:lnTo>
                  <a:pt x="380" y="360"/>
                </a:lnTo>
                <a:lnTo>
                  <a:pt x="386" y="354"/>
                </a:lnTo>
                <a:lnTo>
                  <a:pt x="390" y="348"/>
                </a:lnTo>
                <a:lnTo>
                  <a:pt x="390" y="348"/>
                </a:lnTo>
                <a:lnTo>
                  <a:pt x="394" y="342"/>
                </a:lnTo>
                <a:lnTo>
                  <a:pt x="396" y="334"/>
                </a:lnTo>
                <a:lnTo>
                  <a:pt x="396" y="326"/>
                </a:lnTo>
                <a:lnTo>
                  <a:pt x="396" y="320"/>
                </a:lnTo>
                <a:lnTo>
                  <a:pt x="396" y="320"/>
                </a:lnTo>
                <a:close/>
                <a:moveTo>
                  <a:pt x="398" y="268"/>
                </a:moveTo>
                <a:lnTo>
                  <a:pt x="398" y="268"/>
                </a:lnTo>
                <a:lnTo>
                  <a:pt x="408" y="276"/>
                </a:lnTo>
                <a:lnTo>
                  <a:pt x="418" y="288"/>
                </a:lnTo>
                <a:lnTo>
                  <a:pt x="424" y="300"/>
                </a:lnTo>
                <a:lnTo>
                  <a:pt x="428" y="312"/>
                </a:lnTo>
                <a:lnTo>
                  <a:pt x="430" y="326"/>
                </a:lnTo>
                <a:lnTo>
                  <a:pt x="430" y="340"/>
                </a:lnTo>
                <a:lnTo>
                  <a:pt x="426" y="354"/>
                </a:lnTo>
                <a:lnTo>
                  <a:pt x="418" y="366"/>
                </a:lnTo>
                <a:lnTo>
                  <a:pt x="418" y="366"/>
                </a:lnTo>
                <a:lnTo>
                  <a:pt x="410" y="378"/>
                </a:lnTo>
                <a:lnTo>
                  <a:pt x="398" y="388"/>
                </a:lnTo>
                <a:lnTo>
                  <a:pt x="386" y="394"/>
                </a:lnTo>
                <a:lnTo>
                  <a:pt x="374" y="398"/>
                </a:lnTo>
                <a:lnTo>
                  <a:pt x="360" y="400"/>
                </a:lnTo>
                <a:lnTo>
                  <a:pt x="346" y="398"/>
                </a:lnTo>
                <a:lnTo>
                  <a:pt x="332" y="394"/>
                </a:lnTo>
                <a:lnTo>
                  <a:pt x="318" y="388"/>
                </a:lnTo>
                <a:lnTo>
                  <a:pt x="318" y="388"/>
                </a:lnTo>
                <a:lnTo>
                  <a:pt x="308" y="378"/>
                </a:lnTo>
                <a:lnTo>
                  <a:pt x="298" y="368"/>
                </a:lnTo>
                <a:lnTo>
                  <a:pt x="292" y="356"/>
                </a:lnTo>
                <a:lnTo>
                  <a:pt x="288" y="342"/>
                </a:lnTo>
                <a:lnTo>
                  <a:pt x="286" y="328"/>
                </a:lnTo>
                <a:lnTo>
                  <a:pt x="288" y="314"/>
                </a:lnTo>
                <a:lnTo>
                  <a:pt x="292" y="302"/>
                </a:lnTo>
                <a:lnTo>
                  <a:pt x="298" y="288"/>
                </a:lnTo>
                <a:lnTo>
                  <a:pt x="298" y="288"/>
                </a:lnTo>
                <a:lnTo>
                  <a:pt x="308" y="276"/>
                </a:lnTo>
                <a:lnTo>
                  <a:pt x="318" y="268"/>
                </a:lnTo>
                <a:lnTo>
                  <a:pt x="330" y="262"/>
                </a:lnTo>
                <a:lnTo>
                  <a:pt x="344" y="256"/>
                </a:lnTo>
                <a:lnTo>
                  <a:pt x="358" y="256"/>
                </a:lnTo>
                <a:lnTo>
                  <a:pt x="370" y="256"/>
                </a:lnTo>
                <a:lnTo>
                  <a:pt x="384" y="260"/>
                </a:lnTo>
                <a:lnTo>
                  <a:pt x="398" y="268"/>
                </a:lnTo>
                <a:lnTo>
                  <a:pt x="398" y="268"/>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19" name="组合 118"/>
          <p:cNvGrpSpPr/>
          <p:nvPr/>
        </p:nvGrpSpPr>
        <p:grpSpPr bwMode="gray">
          <a:xfrm>
            <a:off x="3529541" y="1239517"/>
            <a:ext cx="383245" cy="341133"/>
            <a:chOff x="3626110" y="1051460"/>
            <a:chExt cx="614793" cy="494442"/>
          </a:xfrm>
        </p:grpSpPr>
        <p:sp>
          <p:nvSpPr>
            <p:cNvPr id="120" name="Freeform 77"/>
            <p:cNvSpPr>
              <a:spLocks noEditPoints="1"/>
            </p:cNvSpPr>
            <p:nvPr/>
          </p:nvSpPr>
          <p:spPr bwMode="gray">
            <a:xfrm>
              <a:off x="3626110" y="1051460"/>
              <a:ext cx="614793" cy="494442"/>
            </a:xfrm>
            <a:custGeom>
              <a:avLst/>
              <a:gdLst/>
              <a:ahLst/>
              <a:cxnLst>
                <a:cxn ang="0">
                  <a:pos x="360" y="13"/>
                </a:cxn>
                <a:cxn ang="0">
                  <a:pos x="329" y="0"/>
                </a:cxn>
                <a:cxn ang="0">
                  <a:pos x="44" y="0"/>
                </a:cxn>
                <a:cxn ang="0">
                  <a:pos x="13" y="13"/>
                </a:cxn>
                <a:cxn ang="0">
                  <a:pos x="5" y="26"/>
                </a:cxn>
                <a:cxn ang="0">
                  <a:pos x="0" y="264"/>
                </a:cxn>
                <a:cxn ang="0">
                  <a:pos x="5" y="282"/>
                </a:cxn>
                <a:cxn ang="0">
                  <a:pos x="13" y="295"/>
                </a:cxn>
                <a:cxn ang="0">
                  <a:pos x="44" y="308"/>
                </a:cxn>
                <a:cxn ang="0">
                  <a:pos x="329" y="308"/>
                </a:cxn>
                <a:cxn ang="0">
                  <a:pos x="360" y="295"/>
                </a:cxn>
                <a:cxn ang="0">
                  <a:pos x="368" y="282"/>
                </a:cxn>
                <a:cxn ang="0">
                  <a:pos x="373" y="39"/>
                </a:cxn>
                <a:cxn ang="0">
                  <a:pos x="368" y="26"/>
                </a:cxn>
                <a:cxn ang="0">
                  <a:pos x="360" y="13"/>
                </a:cxn>
                <a:cxn ang="0">
                  <a:pos x="351" y="264"/>
                </a:cxn>
                <a:cxn ang="0">
                  <a:pos x="347" y="282"/>
                </a:cxn>
                <a:cxn ang="0">
                  <a:pos x="338" y="286"/>
                </a:cxn>
                <a:cxn ang="0">
                  <a:pos x="44" y="286"/>
                </a:cxn>
                <a:cxn ang="0">
                  <a:pos x="35" y="286"/>
                </a:cxn>
                <a:cxn ang="0">
                  <a:pos x="26" y="282"/>
                </a:cxn>
                <a:cxn ang="0">
                  <a:pos x="22" y="264"/>
                </a:cxn>
                <a:cxn ang="0">
                  <a:pos x="22" y="39"/>
                </a:cxn>
                <a:cxn ang="0">
                  <a:pos x="26" y="26"/>
                </a:cxn>
                <a:cxn ang="0">
                  <a:pos x="35" y="22"/>
                </a:cxn>
                <a:cxn ang="0">
                  <a:pos x="329" y="22"/>
                </a:cxn>
                <a:cxn ang="0">
                  <a:pos x="338" y="22"/>
                </a:cxn>
                <a:cxn ang="0">
                  <a:pos x="347" y="26"/>
                </a:cxn>
                <a:cxn ang="0">
                  <a:pos x="351" y="39"/>
                </a:cxn>
                <a:cxn ang="0">
                  <a:pos x="360" y="312"/>
                </a:cxn>
                <a:cxn ang="0">
                  <a:pos x="18" y="312"/>
                </a:cxn>
                <a:cxn ang="0">
                  <a:pos x="9" y="316"/>
                </a:cxn>
                <a:cxn ang="0">
                  <a:pos x="5" y="394"/>
                </a:cxn>
                <a:cxn ang="0">
                  <a:pos x="9" y="403"/>
                </a:cxn>
                <a:cxn ang="0">
                  <a:pos x="18" y="407"/>
                </a:cxn>
                <a:cxn ang="0">
                  <a:pos x="360" y="407"/>
                </a:cxn>
                <a:cxn ang="0">
                  <a:pos x="368" y="403"/>
                </a:cxn>
                <a:cxn ang="0">
                  <a:pos x="368" y="325"/>
                </a:cxn>
                <a:cxn ang="0">
                  <a:pos x="368" y="316"/>
                </a:cxn>
                <a:cxn ang="0">
                  <a:pos x="360" y="312"/>
                </a:cxn>
                <a:cxn ang="0">
                  <a:pos x="347" y="385"/>
                </a:cxn>
                <a:cxn ang="0">
                  <a:pos x="26" y="333"/>
                </a:cxn>
                <a:cxn ang="0">
                  <a:pos x="347" y="385"/>
                </a:cxn>
                <a:cxn ang="0">
                  <a:pos x="204" y="377"/>
                </a:cxn>
                <a:cxn ang="0">
                  <a:pos x="213" y="372"/>
                </a:cxn>
                <a:cxn ang="0">
                  <a:pos x="217" y="368"/>
                </a:cxn>
                <a:cxn ang="0">
                  <a:pos x="217" y="355"/>
                </a:cxn>
                <a:cxn ang="0">
                  <a:pos x="213" y="346"/>
                </a:cxn>
                <a:cxn ang="0">
                  <a:pos x="44" y="346"/>
                </a:cxn>
                <a:cxn ang="0">
                  <a:pos x="39" y="346"/>
                </a:cxn>
                <a:cxn ang="0">
                  <a:pos x="35" y="355"/>
                </a:cxn>
                <a:cxn ang="0">
                  <a:pos x="35" y="368"/>
                </a:cxn>
                <a:cxn ang="0">
                  <a:pos x="39" y="372"/>
                </a:cxn>
                <a:cxn ang="0">
                  <a:pos x="44" y="377"/>
                </a:cxn>
              </a:cxnLst>
              <a:rect l="0" t="0" r="r" b="b"/>
              <a:pathLst>
                <a:path w="373" h="407">
                  <a:moveTo>
                    <a:pt x="360" y="13"/>
                  </a:moveTo>
                  <a:lnTo>
                    <a:pt x="360" y="13"/>
                  </a:lnTo>
                  <a:lnTo>
                    <a:pt x="347" y="5"/>
                  </a:lnTo>
                  <a:lnTo>
                    <a:pt x="329" y="0"/>
                  </a:lnTo>
                  <a:lnTo>
                    <a:pt x="44" y="0"/>
                  </a:lnTo>
                  <a:lnTo>
                    <a:pt x="44" y="0"/>
                  </a:lnTo>
                  <a:lnTo>
                    <a:pt x="26" y="5"/>
                  </a:lnTo>
                  <a:lnTo>
                    <a:pt x="13" y="13"/>
                  </a:lnTo>
                  <a:lnTo>
                    <a:pt x="13" y="13"/>
                  </a:lnTo>
                  <a:lnTo>
                    <a:pt x="5" y="26"/>
                  </a:lnTo>
                  <a:lnTo>
                    <a:pt x="0" y="39"/>
                  </a:lnTo>
                  <a:lnTo>
                    <a:pt x="0" y="264"/>
                  </a:lnTo>
                  <a:lnTo>
                    <a:pt x="0" y="264"/>
                  </a:lnTo>
                  <a:lnTo>
                    <a:pt x="5" y="282"/>
                  </a:lnTo>
                  <a:lnTo>
                    <a:pt x="13" y="295"/>
                  </a:lnTo>
                  <a:lnTo>
                    <a:pt x="13" y="295"/>
                  </a:lnTo>
                  <a:lnTo>
                    <a:pt x="26" y="303"/>
                  </a:lnTo>
                  <a:lnTo>
                    <a:pt x="44" y="308"/>
                  </a:lnTo>
                  <a:lnTo>
                    <a:pt x="329" y="308"/>
                  </a:lnTo>
                  <a:lnTo>
                    <a:pt x="329" y="308"/>
                  </a:lnTo>
                  <a:lnTo>
                    <a:pt x="347" y="303"/>
                  </a:lnTo>
                  <a:lnTo>
                    <a:pt x="360" y="295"/>
                  </a:lnTo>
                  <a:lnTo>
                    <a:pt x="360" y="295"/>
                  </a:lnTo>
                  <a:lnTo>
                    <a:pt x="368" y="282"/>
                  </a:lnTo>
                  <a:lnTo>
                    <a:pt x="373" y="264"/>
                  </a:lnTo>
                  <a:lnTo>
                    <a:pt x="373" y="39"/>
                  </a:lnTo>
                  <a:lnTo>
                    <a:pt x="373" y="39"/>
                  </a:lnTo>
                  <a:lnTo>
                    <a:pt x="368" y="26"/>
                  </a:lnTo>
                  <a:lnTo>
                    <a:pt x="360" y="13"/>
                  </a:lnTo>
                  <a:lnTo>
                    <a:pt x="360" y="13"/>
                  </a:lnTo>
                  <a:close/>
                  <a:moveTo>
                    <a:pt x="351" y="264"/>
                  </a:moveTo>
                  <a:lnTo>
                    <a:pt x="351" y="264"/>
                  </a:lnTo>
                  <a:lnTo>
                    <a:pt x="351" y="273"/>
                  </a:lnTo>
                  <a:lnTo>
                    <a:pt x="347" y="282"/>
                  </a:lnTo>
                  <a:lnTo>
                    <a:pt x="347" y="282"/>
                  </a:lnTo>
                  <a:lnTo>
                    <a:pt x="338" y="286"/>
                  </a:lnTo>
                  <a:lnTo>
                    <a:pt x="329" y="286"/>
                  </a:lnTo>
                  <a:lnTo>
                    <a:pt x="44" y="286"/>
                  </a:lnTo>
                  <a:lnTo>
                    <a:pt x="44" y="286"/>
                  </a:lnTo>
                  <a:lnTo>
                    <a:pt x="35" y="286"/>
                  </a:lnTo>
                  <a:lnTo>
                    <a:pt x="26" y="282"/>
                  </a:lnTo>
                  <a:lnTo>
                    <a:pt x="26" y="282"/>
                  </a:lnTo>
                  <a:lnTo>
                    <a:pt x="22" y="273"/>
                  </a:lnTo>
                  <a:lnTo>
                    <a:pt x="22" y="264"/>
                  </a:lnTo>
                  <a:lnTo>
                    <a:pt x="22" y="39"/>
                  </a:lnTo>
                  <a:lnTo>
                    <a:pt x="22" y="39"/>
                  </a:lnTo>
                  <a:lnTo>
                    <a:pt x="22" y="35"/>
                  </a:lnTo>
                  <a:lnTo>
                    <a:pt x="26" y="26"/>
                  </a:lnTo>
                  <a:lnTo>
                    <a:pt x="26" y="26"/>
                  </a:lnTo>
                  <a:lnTo>
                    <a:pt x="35" y="22"/>
                  </a:lnTo>
                  <a:lnTo>
                    <a:pt x="44" y="22"/>
                  </a:lnTo>
                  <a:lnTo>
                    <a:pt x="329" y="22"/>
                  </a:lnTo>
                  <a:lnTo>
                    <a:pt x="329" y="22"/>
                  </a:lnTo>
                  <a:lnTo>
                    <a:pt x="338" y="22"/>
                  </a:lnTo>
                  <a:lnTo>
                    <a:pt x="347" y="26"/>
                  </a:lnTo>
                  <a:lnTo>
                    <a:pt x="347" y="26"/>
                  </a:lnTo>
                  <a:lnTo>
                    <a:pt x="351" y="35"/>
                  </a:lnTo>
                  <a:lnTo>
                    <a:pt x="351" y="39"/>
                  </a:lnTo>
                  <a:lnTo>
                    <a:pt x="351" y="264"/>
                  </a:lnTo>
                  <a:close/>
                  <a:moveTo>
                    <a:pt x="360" y="312"/>
                  </a:moveTo>
                  <a:lnTo>
                    <a:pt x="18" y="312"/>
                  </a:lnTo>
                  <a:lnTo>
                    <a:pt x="18" y="312"/>
                  </a:lnTo>
                  <a:lnTo>
                    <a:pt x="9" y="316"/>
                  </a:lnTo>
                  <a:lnTo>
                    <a:pt x="9" y="316"/>
                  </a:lnTo>
                  <a:lnTo>
                    <a:pt x="5" y="325"/>
                  </a:lnTo>
                  <a:lnTo>
                    <a:pt x="5" y="394"/>
                  </a:lnTo>
                  <a:lnTo>
                    <a:pt x="5" y="394"/>
                  </a:lnTo>
                  <a:lnTo>
                    <a:pt x="9" y="403"/>
                  </a:lnTo>
                  <a:lnTo>
                    <a:pt x="9" y="403"/>
                  </a:lnTo>
                  <a:lnTo>
                    <a:pt x="18" y="407"/>
                  </a:lnTo>
                  <a:lnTo>
                    <a:pt x="360" y="407"/>
                  </a:lnTo>
                  <a:lnTo>
                    <a:pt x="360" y="407"/>
                  </a:lnTo>
                  <a:lnTo>
                    <a:pt x="368" y="403"/>
                  </a:lnTo>
                  <a:lnTo>
                    <a:pt x="368" y="403"/>
                  </a:lnTo>
                  <a:lnTo>
                    <a:pt x="368" y="394"/>
                  </a:lnTo>
                  <a:lnTo>
                    <a:pt x="368" y="325"/>
                  </a:lnTo>
                  <a:lnTo>
                    <a:pt x="368" y="325"/>
                  </a:lnTo>
                  <a:lnTo>
                    <a:pt x="368" y="316"/>
                  </a:lnTo>
                  <a:lnTo>
                    <a:pt x="368" y="316"/>
                  </a:lnTo>
                  <a:lnTo>
                    <a:pt x="360" y="312"/>
                  </a:lnTo>
                  <a:lnTo>
                    <a:pt x="360" y="312"/>
                  </a:lnTo>
                  <a:close/>
                  <a:moveTo>
                    <a:pt x="347" y="385"/>
                  </a:moveTo>
                  <a:lnTo>
                    <a:pt x="26" y="385"/>
                  </a:lnTo>
                  <a:lnTo>
                    <a:pt x="26" y="333"/>
                  </a:lnTo>
                  <a:lnTo>
                    <a:pt x="347" y="333"/>
                  </a:lnTo>
                  <a:lnTo>
                    <a:pt x="347" y="385"/>
                  </a:lnTo>
                  <a:close/>
                  <a:moveTo>
                    <a:pt x="44" y="377"/>
                  </a:moveTo>
                  <a:lnTo>
                    <a:pt x="204" y="377"/>
                  </a:lnTo>
                  <a:lnTo>
                    <a:pt x="204" y="377"/>
                  </a:lnTo>
                  <a:lnTo>
                    <a:pt x="213" y="372"/>
                  </a:lnTo>
                  <a:lnTo>
                    <a:pt x="213" y="372"/>
                  </a:lnTo>
                  <a:lnTo>
                    <a:pt x="217" y="368"/>
                  </a:lnTo>
                  <a:lnTo>
                    <a:pt x="217" y="355"/>
                  </a:lnTo>
                  <a:lnTo>
                    <a:pt x="217" y="355"/>
                  </a:lnTo>
                  <a:lnTo>
                    <a:pt x="213" y="346"/>
                  </a:lnTo>
                  <a:lnTo>
                    <a:pt x="213" y="346"/>
                  </a:lnTo>
                  <a:lnTo>
                    <a:pt x="204" y="346"/>
                  </a:lnTo>
                  <a:lnTo>
                    <a:pt x="44" y="346"/>
                  </a:lnTo>
                  <a:lnTo>
                    <a:pt x="44" y="346"/>
                  </a:lnTo>
                  <a:lnTo>
                    <a:pt x="39" y="346"/>
                  </a:lnTo>
                  <a:lnTo>
                    <a:pt x="39" y="346"/>
                  </a:lnTo>
                  <a:lnTo>
                    <a:pt x="35" y="355"/>
                  </a:lnTo>
                  <a:lnTo>
                    <a:pt x="35" y="368"/>
                  </a:lnTo>
                  <a:lnTo>
                    <a:pt x="35" y="368"/>
                  </a:lnTo>
                  <a:lnTo>
                    <a:pt x="39" y="372"/>
                  </a:lnTo>
                  <a:lnTo>
                    <a:pt x="39" y="372"/>
                  </a:lnTo>
                  <a:lnTo>
                    <a:pt x="44" y="377"/>
                  </a:lnTo>
                  <a:lnTo>
                    <a:pt x="44" y="377"/>
                  </a:lnTo>
                  <a:close/>
                </a:path>
              </a:pathLst>
            </a:custGeom>
            <a:solidFill>
              <a:srgbClr val="0070C0"/>
            </a:solidFill>
            <a:ln w="9525">
              <a:solidFill>
                <a:srgbClr val="0070C0"/>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1" name="Freeform 78"/>
            <p:cNvSpPr>
              <a:spLocks noEditPoints="1"/>
            </p:cNvSpPr>
            <p:nvPr/>
          </p:nvSpPr>
          <p:spPr bwMode="gray">
            <a:xfrm>
              <a:off x="3741487" y="1098839"/>
              <a:ext cx="384039" cy="279414"/>
            </a:xfrm>
            <a:custGeom>
              <a:avLst/>
              <a:gdLst/>
              <a:ahLst/>
              <a:cxnLst>
                <a:cxn ang="0">
                  <a:pos x="95" y="0"/>
                </a:cxn>
                <a:cxn ang="0">
                  <a:pos x="34" y="35"/>
                </a:cxn>
                <a:cxn ang="0">
                  <a:pos x="4" y="91"/>
                </a:cxn>
                <a:cxn ang="0">
                  <a:pos x="4" y="139"/>
                </a:cxn>
                <a:cxn ang="0">
                  <a:pos x="34" y="199"/>
                </a:cxn>
                <a:cxn ang="0">
                  <a:pos x="95" y="230"/>
                </a:cxn>
                <a:cxn ang="0">
                  <a:pos x="138" y="230"/>
                </a:cxn>
                <a:cxn ang="0">
                  <a:pos x="199" y="199"/>
                </a:cxn>
                <a:cxn ang="0">
                  <a:pos x="229" y="139"/>
                </a:cxn>
                <a:cxn ang="0">
                  <a:pos x="229" y="91"/>
                </a:cxn>
                <a:cxn ang="0">
                  <a:pos x="199" y="35"/>
                </a:cxn>
                <a:cxn ang="0">
                  <a:pos x="138" y="0"/>
                </a:cxn>
                <a:cxn ang="0">
                  <a:pos x="95" y="221"/>
                </a:cxn>
                <a:cxn ang="0">
                  <a:pos x="73" y="178"/>
                </a:cxn>
                <a:cxn ang="0">
                  <a:pos x="112" y="221"/>
                </a:cxn>
                <a:cxn ang="0">
                  <a:pos x="8" y="121"/>
                </a:cxn>
                <a:cxn ang="0">
                  <a:pos x="56" y="143"/>
                </a:cxn>
                <a:cxn ang="0">
                  <a:pos x="21" y="169"/>
                </a:cxn>
                <a:cxn ang="0">
                  <a:pos x="8" y="121"/>
                </a:cxn>
                <a:cxn ang="0">
                  <a:pos x="121" y="9"/>
                </a:cxn>
                <a:cxn ang="0">
                  <a:pos x="147" y="30"/>
                </a:cxn>
                <a:cxn ang="0">
                  <a:pos x="160" y="65"/>
                </a:cxn>
                <a:cxn ang="0">
                  <a:pos x="169" y="113"/>
                </a:cxn>
                <a:cxn ang="0">
                  <a:pos x="160" y="65"/>
                </a:cxn>
                <a:cxn ang="0">
                  <a:pos x="73" y="56"/>
                </a:cxn>
                <a:cxn ang="0">
                  <a:pos x="95" y="9"/>
                </a:cxn>
                <a:cxn ang="0">
                  <a:pos x="112" y="65"/>
                </a:cxn>
                <a:cxn ang="0">
                  <a:pos x="60" y="113"/>
                </a:cxn>
                <a:cxn ang="0">
                  <a:pos x="112" y="65"/>
                </a:cxn>
                <a:cxn ang="0">
                  <a:pos x="8" y="113"/>
                </a:cxn>
                <a:cxn ang="0">
                  <a:pos x="60" y="65"/>
                </a:cxn>
                <a:cxn ang="0">
                  <a:pos x="56" y="113"/>
                </a:cxn>
                <a:cxn ang="0">
                  <a:pos x="112" y="121"/>
                </a:cxn>
                <a:cxn ang="0">
                  <a:pos x="69" y="169"/>
                </a:cxn>
                <a:cxn ang="0">
                  <a:pos x="60" y="121"/>
                </a:cxn>
                <a:cxn ang="0">
                  <a:pos x="160" y="178"/>
                </a:cxn>
                <a:cxn ang="0">
                  <a:pos x="134" y="221"/>
                </a:cxn>
                <a:cxn ang="0">
                  <a:pos x="121" y="169"/>
                </a:cxn>
                <a:cxn ang="0">
                  <a:pos x="169" y="121"/>
                </a:cxn>
                <a:cxn ang="0">
                  <a:pos x="121" y="169"/>
                </a:cxn>
                <a:cxn ang="0">
                  <a:pos x="225" y="121"/>
                </a:cxn>
                <a:cxn ang="0">
                  <a:pos x="212" y="169"/>
                </a:cxn>
                <a:cxn ang="0">
                  <a:pos x="177" y="143"/>
                </a:cxn>
                <a:cxn ang="0">
                  <a:pos x="177" y="113"/>
                </a:cxn>
                <a:cxn ang="0">
                  <a:pos x="169" y="65"/>
                </a:cxn>
                <a:cxn ang="0">
                  <a:pos x="220" y="87"/>
                </a:cxn>
                <a:cxn ang="0">
                  <a:pos x="207" y="56"/>
                </a:cxn>
                <a:cxn ang="0">
                  <a:pos x="160" y="30"/>
                </a:cxn>
                <a:cxn ang="0">
                  <a:pos x="173" y="22"/>
                </a:cxn>
                <a:cxn ang="0">
                  <a:pos x="207" y="56"/>
                </a:cxn>
                <a:cxn ang="0">
                  <a:pos x="43" y="39"/>
                </a:cxn>
                <a:cxn ang="0">
                  <a:pos x="86" y="13"/>
                </a:cxn>
                <a:cxn ang="0">
                  <a:pos x="30" y="56"/>
                </a:cxn>
                <a:cxn ang="0">
                  <a:pos x="43" y="39"/>
                </a:cxn>
                <a:cxn ang="0">
                  <a:pos x="65" y="178"/>
                </a:cxn>
                <a:cxn ang="0">
                  <a:pos x="86" y="217"/>
                </a:cxn>
                <a:cxn ang="0">
                  <a:pos x="43" y="191"/>
                </a:cxn>
                <a:cxn ang="0">
                  <a:pos x="194" y="191"/>
                </a:cxn>
                <a:cxn ang="0">
                  <a:pos x="147" y="221"/>
                </a:cxn>
                <a:cxn ang="0">
                  <a:pos x="169" y="178"/>
                </a:cxn>
                <a:cxn ang="0">
                  <a:pos x="194" y="191"/>
                </a:cxn>
              </a:cxnLst>
              <a:rect l="0" t="0" r="r" b="b"/>
              <a:pathLst>
                <a:path w="233" h="230">
                  <a:moveTo>
                    <a:pt x="117" y="0"/>
                  </a:moveTo>
                  <a:lnTo>
                    <a:pt x="117" y="0"/>
                  </a:lnTo>
                  <a:lnTo>
                    <a:pt x="95" y="0"/>
                  </a:lnTo>
                  <a:lnTo>
                    <a:pt x="73" y="9"/>
                  </a:lnTo>
                  <a:lnTo>
                    <a:pt x="52" y="22"/>
                  </a:lnTo>
                  <a:lnTo>
                    <a:pt x="34" y="35"/>
                  </a:lnTo>
                  <a:lnTo>
                    <a:pt x="21" y="52"/>
                  </a:lnTo>
                  <a:lnTo>
                    <a:pt x="8" y="69"/>
                  </a:lnTo>
                  <a:lnTo>
                    <a:pt x="4" y="91"/>
                  </a:lnTo>
                  <a:lnTo>
                    <a:pt x="0" y="117"/>
                  </a:lnTo>
                  <a:lnTo>
                    <a:pt x="0" y="117"/>
                  </a:lnTo>
                  <a:lnTo>
                    <a:pt x="4" y="139"/>
                  </a:lnTo>
                  <a:lnTo>
                    <a:pt x="8" y="160"/>
                  </a:lnTo>
                  <a:lnTo>
                    <a:pt x="21" y="182"/>
                  </a:lnTo>
                  <a:lnTo>
                    <a:pt x="34" y="199"/>
                  </a:lnTo>
                  <a:lnTo>
                    <a:pt x="52" y="212"/>
                  </a:lnTo>
                  <a:lnTo>
                    <a:pt x="73" y="221"/>
                  </a:lnTo>
                  <a:lnTo>
                    <a:pt x="95" y="230"/>
                  </a:lnTo>
                  <a:lnTo>
                    <a:pt x="117" y="230"/>
                  </a:lnTo>
                  <a:lnTo>
                    <a:pt x="117" y="230"/>
                  </a:lnTo>
                  <a:lnTo>
                    <a:pt x="138" y="230"/>
                  </a:lnTo>
                  <a:lnTo>
                    <a:pt x="160" y="221"/>
                  </a:lnTo>
                  <a:lnTo>
                    <a:pt x="182" y="212"/>
                  </a:lnTo>
                  <a:lnTo>
                    <a:pt x="199" y="199"/>
                  </a:lnTo>
                  <a:lnTo>
                    <a:pt x="212" y="182"/>
                  </a:lnTo>
                  <a:lnTo>
                    <a:pt x="225" y="160"/>
                  </a:lnTo>
                  <a:lnTo>
                    <a:pt x="229" y="139"/>
                  </a:lnTo>
                  <a:lnTo>
                    <a:pt x="233" y="117"/>
                  </a:lnTo>
                  <a:lnTo>
                    <a:pt x="233" y="117"/>
                  </a:lnTo>
                  <a:lnTo>
                    <a:pt x="229" y="91"/>
                  </a:lnTo>
                  <a:lnTo>
                    <a:pt x="225" y="69"/>
                  </a:lnTo>
                  <a:lnTo>
                    <a:pt x="212" y="52"/>
                  </a:lnTo>
                  <a:lnTo>
                    <a:pt x="199" y="35"/>
                  </a:lnTo>
                  <a:lnTo>
                    <a:pt x="182" y="22"/>
                  </a:lnTo>
                  <a:lnTo>
                    <a:pt x="160" y="9"/>
                  </a:lnTo>
                  <a:lnTo>
                    <a:pt x="138" y="0"/>
                  </a:lnTo>
                  <a:lnTo>
                    <a:pt x="117" y="0"/>
                  </a:lnTo>
                  <a:lnTo>
                    <a:pt x="117" y="0"/>
                  </a:lnTo>
                  <a:close/>
                  <a:moveTo>
                    <a:pt x="95" y="221"/>
                  </a:moveTo>
                  <a:lnTo>
                    <a:pt x="95" y="221"/>
                  </a:lnTo>
                  <a:lnTo>
                    <a:pt x="82" y="199"/>
                  </a:lnTo>
                  <a:lnTo>
                    <a:pt x="73" y="178"/>
                  </a:lnTo>
                  <a:lnTo>
                    <a:pt x="112" y="178"/>
                  </a:lnTo>
                  <a:lnTo>
                    <a:pt x="112" y="221"/>
                  </a:lnTo>
                  <a:lnTo>
                    <a:pt x="112" y="221"/>
                  </a:lnTo>
                  <a:lnTo>
                    <a:pt x="95" y="221"/>
                  </a:lnTo>
                  <a:lnTo>
                    <a:pt x="95" y="221"/>
                  </a:lnTo>
                  <a:close/>
                  <a:moveTo>
                    <a:pt x="8" y="121"/>
                  </a:moveTo>
                  <a:lnTo>
                    <a:pt x="56" y="121"/>
                  </a:lnTo>
                  <a:lnTo>
                    <a:pt x="56" y="121"/>
                  </a:lnTo>
                  <a:lnTo>
                    <a:pt x="56" y="143"/>
                  </a:lnTo>
                  <a:lnTo>
                    <a:pt x="60" y="169"/>
                  </a:lnTo>
                  <a:lnTo>
                    <a:pt x="21" y="169"/>
                  </a:lnTo>
                  <a:lnTo>
                    <a:pt x="21" y="169"/>
                  </a:lnTo>
                  <a:lnTo>
                    <a:pt x="13" y="143"/>
                  </a:lnTo>
                  <a:lnTo>
                    <a:pt x="8" y="121"/>
                  </a:lnTo>
                  <a:lnTo>
                    <a:pt x="8" y="121"/>
                  </a:lnTo>
                  <a:close/>
                  <a:moveTo>
                    <a:pt x="121" y="56"/>
                  </a:moveTo>
                  <a:lnTo>
                    <a:pt x="121" y="9"/>
                  </a:lnTo>
                  <a:lnTo>
                    <a:pt x="121" y="9"/>
                  </a:lnTo>
                  <a:lnTo>
                    <a:pt x="134" y="9"/>
                  </a:lnTo>
                  <a:lnTo>
                    <a:pt x="134" y="9"/>
                  </a:lnTo>
                  <a:lnTo>
                    <a:pt x="147" y="30"/>
                  </a:lnTo>
                  <a:lnTo>
                    <a:pt x="160" y="56"/>
                  </a:lnTo>
                  <a:lnTo>
                    <a:pt x="121" y="56"/>
                  </a:lnTo>
                  <a:close/>
                  <a:moveTo>
                    <a:pt x="160" y="65"/>
                  </a:moveTo>
                  <a:lnTo>
                    <a:pt x="160" y="65"/>
                  </a:lnTo>
                  <a:lnTo>
                    <a:pt x="169" y="87"/>
                  </a:lnTo>
                  <a:lnTo>
                    <a:pt x="169" y="113"/>
                  </a:lnTo>
                  <a:lnTo>
                    <a:pt x="121" y="113"/>
                  </a:lnTo>
                  <a:lnTo>
                    <a:pt x="121" y="65"/>
                  </a:lnTo>
                  <a:lnTo>
                    <a:pt x="160" y="65"/>
                  </a:lnTo>
                  <a:close/>
                  <a:moveTo>
                    <a:pt x="112" y="56"/>
                  </a:moveTo>
                  <a:lnTo>
                    <a:pt x="73" y="56"/>
                  </a:lnTo>
                  <a:lnTo>
                    <a:pt x="73" y="56"/>
                  </a:lnTo>
                  <a:lnTo>
                    <a:pt x="82" y="30"/>
                  </a:lnTo>
                  <a:lnTo>
                    <a:pt x="95" y="9"/>
                  </a:lnTo>
                  <a:lnTo>
                    <a:pt x="95" y="9"/>
                  </a:lnTo>
                  <a:lnTo>
                    <a:pt x="112" y="9"/>
                  </a:lnTo>
                  <a:lnTo>
                    <a:pt x="112" y="56"/>
                  </a:lnTo>
                  <a:close/>
                  <a:moveTo>
                    <a:pt x="112" y="65"/>
                  </a:moveTo>
                  <a:lnTo>
                    <a:pt x="112" y="113"/>
                  </a:lnTo>
                  <a:lnTo>
                    <a:pt x="60" y="113"/>
                  </a:lnTo>
                  <a:lnTo>
                    <a:pt x="60" y="113"/>
                  </a:lnTo>
                  <a:lnTo>
                    <a:pt x="65" y="87"/>
                  </a:lnTo>
                  <a:lnTo>
                    <a:pt x="69" y="65"/>
                  </a:lnTo>
                  <a:lnTo>
                    <a:pt x="112" y="65"/>
                  </a:lnTo>
                  <a:close/>
                  <a:moveTo>
                    <a:pt x="56" y="113"/>
                  </a:moveTo>
                  <a:lnTo>
                    <a:pt x="8" y="113"/>
                  </a:lnTo>
                  <a:lnTo>
                    <a:pt x="8" y="113"/>
                  </a:lnTo>
                  <a:lnTo>
                    <a:pt x="13" y="87"/>
                  </a:lnTo>
                  <a:lnTo>
                    <a:pt x="21" y="65"/>
                  </a:lnTo>
                  <a:lnTo>
                    <a:pt x="60" y="65"/>
                  </a:lnTo>
                  <a:lnTo>
                    <a:pt x="60" y="65"/>
                  </a:lnTo>
                  <a:lnTo>
                    <a:pt x="56" y="87"/>
                  </a:lnTo>
                  <a:lnTo>
                    <a:pt x="56" y="113"/>
                  </a:lnTo>
                  <a:lnTo>
                    <a:pt x="56" y="113"/>
                  </a:lnTo>
                  <a:close/>
                  <a:moveTo>
                    <a:pt x="60" y="121"/>
                  </a:moveTo>
                  <a:lnTo>
                    <a:pt x="112" y="121"/>
                  </a:lnTo>
                  <a:lnTo>
                    <a:pt x="112" y="169"/>
                  </a:lnTo>
                  <a:lnTo>
                    <a:pt x="69" y="169"/>
                  </a:lnTo>
                  <a:lnTo>
                    <a:pt x="69" y="169"/>
                  </a:lnTo>
                  <a:lnTo>
                    <a:pt x="65" y="143"/>
                  </a:lnTo>
                  <a:lnTo>
                    <a:pt x="60" y="121"/>
                  </a:lnTo>
                  <a:lnTo>
                    <a:pt x="60" y="121"/>
                  </a:lnTo>
                  <a:close/>
                  <a:moveTo>
                    <a:pt x="121" y="178"/>
                  </a:moveTo>
                  <a:lnTo>
                    <a:pt x="160" y="178"/>
                  </a:lnTo>
                  <a:lnTo>
                    <a:pt x="160" y="178"/>
                  </a:lnTo>
                  <a:lnTo>
                    <a:pt x="147" y="199"/>
                  </a:lnTo>
                  <a:lnTo>
                    <a:pt x="134" y="221"/>
                  </a:lnTo>
                  <a:lnTo>
                    <a:pt x="134" y="221"/>
                  </a:lnTo>
                  <a:lnTo>
                    <a:pt x="121" y="221"/>
                  </a:lnTo>
                  <a:lnTo>
                    <a:pt x="121" y="178"/>
                  </a:lnTo>
                  <a:close/>
                  <a:moveTo>
                    <a:pt x="121" y="169"/>
                  </a:moveTo>
                  <a:lnTo>
                    <a:pt x="121" y="121"/>
                  </a:lnTo>
                  <a:lnTo>
                    <a:pt x="169" y="121"/>
                  </a:lnTo>
                  <a:lnTo>
                    <a:pt x="169" y="121"/>
                  </a:lnTo>
                  <a:lnTo>
                    <a:pt x="169" y="143"/>
                  </a:lnTo>
                  <a:lnTo>
                    <a:pt x="160" y="169"/>
                  </a:lnTo>
                  <a:lnTo>
                    <a:pt x="121" y="169"/>
                  </a:lnTo>
                  <a:close/>
                  <a:moveTo>
                    <a:pt x="177" y="121"/>
                  </a:moveTo>
                  <a:lnTo>
                    <a:pt x="225" y="121"/>
                  </a:lnTo>
                  <a:lnTo>
                    <a:pt x="225" y="121"/>
                  </a:lnTo>
                  <a:lnTo>
                    <a:pt x="220" y="147"/>
                  </a:lnTo>
                  <a:lnTo>
                    <a:pt x="212" y="169"/>
                  </a:lnTo>
                  <a:lnTo>
                    <a:pt x="212" y="169"/>
                  </a:lnTo>
                  <a:lnTo>
                    <a:pt x="169" y="169"/>
                  </a:lnTo>
                  <a:lnTo>
                    <a:pt x="169" y="169"/>
                  </a:lnTo>
                  <a:lnTo>
                    <a:pt x="177" y="143"/>
                  </a:lnTo>
                  <a:lnTo>
                    <a:pt x="177" y="121"/>
                  </a:lnTo>
                  <a:lnTo>
                    <a:pt x="177" y="121"/>
                  </a:lnTo>
                  <a:close/>
                  <a:moveTo>
                    <a:pt x="177" y="113"/>
                  </a:moveTo>
                  <a:lnTo>
                    <a:pt x="177" y="113"/>
                  </a:lnTo>
                  <a:lnTo>
                    <a:pt x="177" y="87"/>
                  </a:lnTo>
                  <a:lnTo>
                    <a:pt x="169" y="65"/>
                  </a:lnTo>
                  <a:lnTo>
                    <a:pt x="212" y="65"/>
                  </a:lnTo>
                  <a:lnTo>
                    <a:pt x="212" y="65"/>
                  </a:lnTo>
                  <a:lnTo>
                    <a:pt x="220" y="87"/>
                  </a:lnTo>
                  <a:lnTo>
                    <a:pt x="225" y="113"/>
                  </a:lnTo>
                  <a:lnTo>
                    <a:pt x="177" y="113"/>
                  </a:lnTo>
                  <a:close/>
                  <a:moveTo>
                    <a:pt x="207" y="56"/>
                  </a:moveTo>
                  <a:lnTo>
                    <a:pt x="169" y="56"/>
                  </a:lnTo>
                  <a:lnTo>
                    <a:pt x="169" y="56"/>
                  </a:lnTo>
                  <a:lnTo>
                    <a:pt x="160" y="30"/>
                  </a:lnTo>
                  <a:lnTo>
                    <a:pt x="147" y="13"/>
                  </a:lnTo>
                  <a:lnTo>
                    <a:pt x="147" y="13"/>
                  </a:lnTo>
                  <a:lnTo>
                    <a:pt x="173" y="22"/>
                  </a:lnTo>
                  <a:lnTo>
                    <a:pt x="194" y="39"/>
                  </a:lnTo>
                  <a:lnTo>
                    <a:pt x="194" y="39"/>
                  </a:lnTo>
                  <a:lnTo>
                    <a:pt x="207" y="56"/>
                  </a:lnTo>
                  <a:lnTo>
                    <a:pt x="207" y="56"/>
                  </a:lnTo>
                  <a:close/>
                  <a:moveTo>
                    <a:pt x="43" y="39"/>
                  </a:moveTo>
                  <a:lnTo>
                    <a:pt x="43" y="39"/>
                  </a:lnTo>
                  <a:lnTo>
                    <a:pt x="60" y="22"/>
                  </a:lnTo>
                  <a:lnTo>
                    <a:pt x="86" y="13"/>
                  </a:lnTo>
                  <a:lnTo>
                    <a:pt x="86" y="13"/>
                  </a:lnTo>
                  <a:lnTo>
                    <a:pt x="73" y="35"/>
                  </a:lnTo>
                  <a:lnTo>
                    <a:pt x="65" y="56"/>
                  </a:lnTo>
                  <a:lnTo>
                    <a:pt x="30" y="56"/>
                  </a:lnTo>
                  <a:lnTo>
                    <a:pt x="30" y="56"/>
                  </a:lnTo>
                  <a:lnTo>
                    <a:pt x="43" y="39"/>
                  </a:lnTo>
                  <a:lnTo>
                    <a:pt x="43" y="39"/>
                  </a:lnTo>
                  <a:close/>
                  <a:moveTo>
                    <a:pt x="30" y="178"/>
                  </a:moveTo>
                  <a:lnTo>
                    <a:pt x="65" y="178"/>
                  </a:lnTo>
                  <a:lnTo>
                    <a:pt x="65" y="178"/>
                  </a:lnTo>
                  <a:lnTo>
                    <a:pt x="73" y="199"/>
                  </a:lnTo>
                  <a:lnTo>
                    <a:pt x="86" y="217"/>
                  </a:lnTo>
                  <a:lnTo>
                    <a:pt x="86" y="217"/>
                  </a:lnTo>
                  <a:lnTo>
                    <a:pt x="60" y="208"/>
                  </a:lnTo>
                  <a:lnTo>
                    <a:pt x="43" y="191"/>
                  </a:lnTo>
                  <a:lnTo>
                    <a:pt x="43" y="191"/>
                  </a:lnTo>
                  <a:lnTo>
                    <a:pt x="30" y="178"/>
                  </a:lnTo>
                  <a:lnTo>
                    <a:pt x="30" y="178"/>
                  </a:lnTo>
                  <a:close/>
                  <a:moveTo>
                    <a:pt x="194" y="191"/>
                  </a:moveTo>
                  <a:lnTo>
                    <a:pt x="194" y="191"/>
                  </a:lnTo>
                  <a:lnTo>
                    <a:pt x="173" y="208"/>
                  </a:lnTo>
                  <a:lnTo>
                    <a:pt x="147" y="221"/>
                  </a:lnTo>
                  <a:lnTo>
                    <a:pt x="147" y="221"/>
                  </a:lnTo>
                  <a:lnTo>
                    <a:pt x="160" y="199"/>
                  </a:lnTo>
                  <a:lnTo>
                    <a:pt x="169" y="178"/>
                  </a:lnTo>
                  <a:lnTo>
                    <a:pt x="207" y="178"/>
                  </a:lnTo>
                  <a:lnTo>
                    <a:pt x="207" y="178"/>
                  </a:lnTo>
                  <a:lnTo>
                    <a:pt x="194" y="191"/>
                  </a:lnTo>
                  <a:lnTo>
                    <a:pt x="194" y="191"/>
                  </a:lnTo>
                  <a:close/>
                </a:path>
              </a:pathLst>
            </a:custGeom>
            <a:solidFill>
              <a:srgbClr val="0070C0"/>
            </a:solidFill>
            <a:ln w="9525">
              <a:solidFill>
                <a:srgbClr val="0070C0"/>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24" name="Shape 502"/>
          <p:cNvSpPr>
            <a:spLocks noChangeArrowheads="1"/>
          </p:cNvSpPr>
          <p:nvPr/>
        </p:nvSpPr>
        <p:spPr bwMode="gray">
          <a:xfrm>
            <a:off x="4728021" y="2088580"/>
            <a:ext cx="2394962" cy="446346"/>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cs typeface="Huawei Sans" panose="020C0503030203020204" pitchFamily="34" charset="0"/>
              </a:rPr>
              <a:t>RESTful</a:t>
            </a:r>
          </a:p>
        </p:txBody>
      </p:sp>
      <p:sp>
        <p:nvSpPr>
          <p:cNvPr id="129" name="Freeform 61"/>
          <p:cNvSpPr>
            <a:spLocks noEditPoints="1"/>
          </p:cNvSpPr>
          <p:nvPr/>
        </p:nvSpPr>
        <p:spPr bwMode="gray">
          <a:xfrm>
            <a:off x="3884625" y="5710068"/>
            <a:ext cx="393664" cy="330482"/>
          </a:xfrm>
          <a:custGeom>
            <a:avLst/>
            <a:gdLst/>
            <a:ahLst/>
            <a:cxnLst>
              <a:cxn ang="0">
                <a:pos x="867" y="56"/>
              </a:cxn>
              <a:cxn ang="0">
                <a:pos x="1039" y="220"/>
              </a:cxn>
              <a:cxn ang="0">
                <a:pos x="1106" y="455"/>
              </a:cxn>
              <a:cxn ang="0">
                <a:pos x="231" y="278"/>
              </a:cxn>
              <a:cxn ang="0">
                <a:pos x="379" y="91"/>
              </a:cxn>
              <a:cxn ang="0">
                <a:pos x="604" y="2"/>
              </a:cxn>
              <a:cxn ang="0">
                <a:pos x="16444" y="6441"/>
              </a:cxn>
              <a:cxn ang="0">
                <a:pos x="16889" y="6757"/>
              </a:cxn>
              <a:cxn ang="0">
                <a:pos x="17116" y="7260"/>
              </a:cxn>
              <a:cxn ang="0">
                <a:pos x="17065" y="10964"/>
              </a:cxn>
              <a:cxn ang="0">
                <a:pos x="16748" y="11409"/>
              </a:cxn>
              <a:cxn ang="0">
                <a:pos x="16245" y="11636"/>
              </a:cxn>
              <a:cxn ang="0">
                <a:pos x="684" y="11585"/>
              </a:cxn>
              <a:cxn ang="0">
                <a:pos x="239" y="11268"/>
              </a:cxn>
              <a:cxn ang="0">
                <a:pos x="12" y="10765"/>
              </a:cxn>
              <a:cxn ang="0">
                <a:pos x="63" y="7061"/>
              </a:cxn>
              <a:cxn ang="0">
                <a:pos x="380" y="6615"/>
              </a:cxn>
              <a:cxn ang="0">
                <a:pos x="883" y="6389"/>
              </a:cxn>
              <a:cxn ang="0">
                <a:pos x="2717" y="8367"/>
              </a:cxn>
              <a:cxn ang="0">
                <a:pos x="2981" y="8555"/>
              </a:cxn>
              <a:cxn ang="0">
                <a:pos x="3115" y="8853"/>
              </a:cxn>
              <a:cxn ang="0">
                <a:pos x="3073" y="9187"/>
              </a:cxn>
              <a:cxn ang="0">
                <a:pos x="2873" y="9442"/>
              </a:cxn>
              <a:cxn ang="0">
                <a:pos x="2567" y="9562"/>
              </a:cxn>
              <a:cxn ang="0">
                <a:pos x="2236" y="9504"/>
              </a:cxn>
              <a:cxn ang="0">
                <a:pos x="1992" y="9292"/>
              </a:cxn>
              <a:cxn ang="0">
                <a:pos x="1887" y="8980"/>
              </a:cxn>
              <a:cxn ang="0">
                <a:pos x="1961" y="8653"/>
              </a:cxn>
              <a:cxn ang="0">
                <a:pos x="2184" y="8419"/>
              </a:cxn>
              <a:cxn ang="0">
                <a:pos x="2504" y="8330"/>
              </a:cxn>
              <a:cxn ang="0">
                <a:pos x="5335" y="8405"/>
              </a:cxn>
              <a:cxn ang="0">
                <a:pos x="5569" y="8627"/>
              </a:cxn>
              <a:cxn ang="0">
                <a:pos x="5659" y="8947"/>
              </a:cxn>
              <a:cxn ang="0">
                <a:pos x="5569" y="9268"/>
              </a:cxn>
              <a:cxn ang="0">
                <a:pos x="5335" y="9491"/>
              </a:cxn>
              <a:cxn ang="0">
                <a:pos x="5009" y="9565"/>
              </a:cxn>
              <a:cxn ang="0">
                <a:pos x="4695" y="9460"/>
              </a:cxn>
              <a:cxn ang="0">
                <a:pos x="4484" y="9215"/>
              </a:cxn>
              <a:cxn ang="0">
                <a:pos x="4425" y="8884"/>
              </a:cxn>
              <a:cxn ang="0">
                <a:pos x="4545" y="8578"/>
              </a:cxn>
              <a:cxn ang="0">
                <a:pos x="4800" y="8378"/>
              </a:cxn>
              <a:cxn ang="0">
                <a:pos x="15111" y="8526"/>
              </a:cxn>
              <a:cxn ang="0">
                <a:pos x="15325" y="8597"/>
              </a:cxn>
              <a:cxn ang="0">
                <a:pos x="15470" y="8764"/>
              </a:cxn>
              <a:cxn ang="0">
                <a:pos x="15512" y="8969"/>
              </a:cxn>
              <a:cxn ang="0">
                <a:pos x="15440" y="9183"/>
              </a:cxn>
              <a:cxn ang="0">
                <a:pos x="15272" y="9329"/>
              </a:cxn>
              <a:cxn ang="0">
                <a:pos x="8366" y="9370"/>
              </a:cxn>
              <a:cxn ang="0">
                <a:pos x="8152" y="9298"/>
              </a:cxn>
              <a:cxn ang="0">
                <a:pos x="8007" y="9131"/>
              </a:cxn>
              <a:cxn ang="0">
                <a:pos x="7966" y="8926"/>
              </a:cxn>
              <a:cxn ang="0">
                <a:pos x="8037" y="8712"/>
              </a:cxn>
              <a:cxn ang="0">
                <a:pos x="8205" y="8566"/>
              </a:cxn>
              <a:cxn ang="0">
                <a:pos x="16696" y="1"/>
              </a:cxn>
              <a:cxn ang="0">
                <a:pos x="16927" y="78"/>
              </a:cxn>
              <a:cxn ang="0">
                <a:pos x="17083" y="258"/>
              </a:cxn>
              <a:cxn ang="0">
                <a:pos x="16217" y="5856"/>
              </a:cxn>
              <a:cxn ang="0">
                <a:pos x="16273" y="239"/>
              </a:cxn>
              <a:cxn ang="0">
                <a:pos x="16436" y="66"/>
              </a:cxn>
              <a:cxn ang="0">
                <a:pos x="16673" y="0"/>
              </a:cxn>
            </a:cxnLst>
            <a:rect l="0" t="0" r="r" b="b"/>
            <a:pathLst>
              <a:path w="17128" h="11648">
                <a:moveTo>
                  <a:pt x="651" y="0"/>
                </a:moveTo>
                <a:lnTo>
                  <a:pt x="674" y="1"/>
                </a:lnTo>
                <a:lnTo>
                  <a:pt x="697" y="2"/>
                </a:lnTo>
                <a:lnTo>
                  <a:pt x="719" y="5"/>
                </a:lnTo>
                <a:lnTo>
                  <a:pt x="742" y="10"/>
                </a:lnTo>
                <a:lnTo>
                  <a:pt x="764" y="14"/>
                </a:lnTo>
                <a:lnTo>
                  <a:pt x="786" y="20"/>
                </a:lnTo>
                <a:lnTo>
                  <a:pt x="807" y="28"/>
                </a:lnTo>
                <a:lnTo>
                  <a:pt x="827" y="36"/>
                </a:lnTo>
                <a:lnTo>
                  <a:pt x="848" y="45"/>
                </a:lnTo>
                <a:lnTo>
                  <a:pt x="867" y="56"/>
                </a:lnTo>
                <a:lnTo>
                  <a:pt x="886" y="66"/>
                </a:lnTo>
                <a:lnTo>
                  <a:pt x="905" y="78"/>
                </a:lnTo>
                <a:lnTo>
                  <a:pt x="923" y="91"/>
                </a:lnTo>
                <a:lnTo>
                  <a:pt x="940" y="104"/>
                </a:lnTo>
                <a:lnTo>
                  <a:pt x="956" y="119"/>
                </a:lnTo>
                <a:lnTo>
                  <a:pt x="972" y="134"/>
                </a:lnTo>
                <a:lnTo>
                  <a:pt x="987" y="150"/>
                </a:lnTo>
                <a:lnTo>
                  <a:pt x="1002" y="166"/>
                </a:lnTo>
                <a:lnTo>
                  <a:pt x="1015" y="183"/>
                </a:lnTo>
                <a:lnTo>
                  <a:pt x="1028" y="201"/>
                </a:lnTo>
                <a:lnTo>
                  <a:pt x="1039" y="220"/>
                </a:lnTo>
                <a:lnTo>
                  <a:pt x="1051" y="239"/>
                </a:lnTo>
                <a:lnTo>
                  <a:pt x="1061" y="258"/>
                </a:lnTo>
                <a:lnTo>
                  <a:pt x="1071" y="278"/>
                </a:lnTo>
                <a:lnTo>
                  <a:pt x="1078" y="300"/>
                </a:lnTo>
                <a:lnTo>
                  <a:pt x="1085" y="320"/>
                </a:lnTo>
                <a:lnTo>
                  <a:pt x="1092" y="342"/>
                </a:lnTo>
                <a:lnTo>
                  <a:pt x="1096" y="364"/>
                </a:lnTo>
                <a:lnTo>
                  <a:pt x="1100" y="387"/>
                </a:lnTo>
                <a:lnTo>
                  <a:pt x="1104" y="409"/>
                </a:lnTo>
                <a:lnTo>
                  <a:pt x="1106" y="433"/>
                </a:lnTo>
                <a:lnTo>
                  <a:pt x="1106" y="455"/>
                </a:lnTo>
                <a:lnTo>
                  <a:pt x="1106" y="5856"/>
                </a:lnTo>
                <a:lnTo>
                  <a:pt x="195" y="5856"/>
                </a:lnTo>
                <a:lnTo>
                  <a:pt x="195" y="455"/>
                </a:lnTo>
                <a:lnTo>
                  <a:pt x="196" y="433"/>
                </a:lnTo>
                <a:lnTo>
                  <a:pt x="198" y="409"/>
                </a:lnTo>
                <a:lnTo>
                  <a:pt x="200" y="387"/>
                </a:lnTo>
                <a:lnTo>
                  <a:pt x="204" y="364"/>
                </a:lnTo>
                <a:lnTo>
                  <a:pt x="210" y="342"/>
                </a:lnTo>
                <a:lnTo>
                  <a:pt x="215" y="320"/>
                </a:lnTo>
                <a:lnTo>
                  <a:pt x="223" y="300"/>
                </a:lnTo>
                <a:lnTo>
                  <a:pt x="231" y="278"/>
                </a:lnTo>
                <a:lnTo>
                  <a:pt x="240" y="258"/>
                </a:lnTo>
                <a:lnTo>
                  <a:pt x="250" y="239"/>
                </a:lnTo>
                <a:lnTo>
                  <a:pt x="261" y="220"/>
                </a:lnTo>
                <a:lnTo>
                  <a:pt x="273" y="201"/>
                </a:lnTo>
                <a:lnTo>
                  <a:pt x="286" y="183"/>
                </a:lnTo>
                <a:lnTo>
                  <a:pt x="300" y="166"/>
                </a:lnTo>
                <a:lnTo>
                  <a:pt x="314" y="150"/>
                </a:lnTo>
                <a:lnTo>
                  <a:pt x="329" y="134"/>
                </a:lnTo>
                <a:lnTo>
                  <a:pt x="345" y="119"/>
                </a:lnTo>
                <a:lnTo>
                  <a:pt x="361" y="104"/>
                </a:lnTo>
                <a:lnTo>
                  <a:pt x="379" y="91"/>
                </a:lnTo>
                <a:lnTo>
                  <a:pt x="396" y="78"/>
                </a:lnTo>
                <a:lnTo>
                  <a:pt x="415" y="66"/>
                </a:lnTo>
                <a:lnTo>
                  <a:pt x="434" y="56"/>
                </a:lnTo>
                <a:lnTo>
                  <a:pt x="454" y="45"/>
                </a:lnTo>
                <a:lnTo>
                  <a:pt x="474" y="36"/>
                </a:lnTo>
                <a:lnTo>
                  <a:pt x="495" y="28"/>
                </a:lnTo>
                <a:lnTo>
                  <a:pt x="516" y="20"/>
                </a:lnTo>
                <a:lnTo>
                  <a:pt x="537" y="14"/>
                </a:lnTo>
                <a:lnTo>
                  <a:pt x="559" y="10"/>
                </a:lnTo>
                <a:lnTo>
                  <a:pt x="581" y="5"/>
                </a:lnTo>
                <a:lnTo>
                  <a:pt x="604" y="2"/>
                </a:lnTo>
                <a:lnTo>
                  <a:pt x="627" y="1"/>
                </a:lnTo>
                <a:lnTo>
                  <a:pt x="651" y="0"/>
                </a:lnTo>
                <a:close/>
                <a:moveTo>
                  <a:pt x="1041" y="6378"/>
                </a:moveTo>
                <a:lnTo>
                  <a:pt x="16087" y="6378"/>
                </a:lnTo>
                <a:lnTo>
                  <a:pt x="16140" y="6379"/>
                </a:lnTo>
                <a:lnTo>
                  <a:pt x="16193" y="6383"/>
                </a:lnTo>
                <a:lnTo>
                  <a:pt x="16245" y="6389"/>
                </a:lnTo>
                <a:lnTo>
                  <a:pt x="16296" y="6398"/>
                </a:lnTo>
                <a:lnTo>
                  <a:pt x="16347" y="6410"/>
                </a:lnTo>
                <a:lnTo>
                  <a:pt x="16396" y="6425"/>
                </a:lnTo>
                <a:lnTo>
                  <a:pt x="16444" y="6441"/>
                </a:lnTo>
                <a:lnTo>
                  <a:pt x="16491" y="6459"/>
                </a:lnTo>
                <a:lnTo>
                  <a:pt x="16537" y="6480"/>
                </a:lnTo>
                <a:lnTo>
                  <a:pt x="16582" y="6503"/>
                </a:lnTo>
                <a:lnTo>
                  <a:pt x="16626" y="6529"/>
                </a:lnTo>
                <a:lnTo>
                  <a:pt x="16668" y="6555"/>
                </a:lnTo>
                <a:lnTo>
                  <a:pt x="16708" y="6584"/>
                </a:lnTo>
                <a:lnTo>
                  <a:pt x="16748" y="6615"/>
                </a:lnTo>
                <a:lnTo>
                  <a:pt x="16787" y="6649"/>
                </a:lnTo>
                <a:lnTo>
                  <a:pt x="16822" y="6683"/>
                </a:lnTo>
                <a:lnTo>
                  <a:pt x="16857" y="6719"/>
                </a:lnTo>
                <a:lnTo>
                  <a:pt x="16889" y="6757"/>
                </a:lnTo>
                <a:lnTo>
                  <a:pt x="16920" y="6796"/>
                </a:lnTo>
                <a:lnTo>
                  <a:pt x="16949" y="6837"/>
                </a:lnTo>
                <a:lnTo>
                  <a:pt x="16977" y="6880"/>
                </a:lnTo>
                <a:lnTo>
                  <a:pt x="17002" y="6923"/>
                </a:lnTo>
                <a:lnTo>
                  <a:pt x="17025" y="6968"/>
                </a:lnTo>
                <a:lnTo>
                  <a:pt x="17046" y="7014"/>
                </a:lnTo>
                <a:lnTo>
                  <a:pt x="17065" y="7062"/>
                </a:lnTo>
                <a:lnTo>
                  <a:pt x="17081" y="7110"/>
                </a:lnTo>
                <a:lnTo>
                  <a:pt x="17095" y="7159"/>
                </a:lnTo>
                <a:lnTo>
                  <a:pt x="17107" y="7210"/>
                </a:lnTo>
                <a:lnTo>
                  <a:pt x="17116" y="7260"/>
                </a:lnTo>
                <a:lnTo>
                  <a:pt x="17123" y="7312"/>
                </a:lnTo>
                <a:lnTo>
                  <a:pt x="17127" y="7365"/>
                </a:lnTo>
                <a:lnTo>
                  <a:pt x="17128" y="7418"/>
                </a:lnTo>
                <a:lnTo>
                  <a:pt x="17128" y="10607"/>
                </a:lnTo>
                <a:lnTo>
                  <a:pt x="17127" y="10661"/>
                </a:lnTo>
                <a:lnTo>
                  <a:pt x="17123" y="10713"/>
                </a:lnTo>
                <a:lnTo>
                  <a:pt x="17116" y="10765"/>
                </a:lnTo>
                <a:lnTo>
                  <a:pt x="17107" y="10816"/>
                </a:lnTo>
                <a:lnTo>
                  <a:pt x="17095" y="10866"/>
                </a:lnTo>
                <a:lnTo>
                  <a:pt x="17081" y="10916"/>
                </a:lnTo>
                <a:lnTo>
                  <a:pt x="17065" y="10964"/>
                </a:lnTo>
                <a:lnTo>
                  <a:pt x="17046" y="11011"/>
                </a:lnTo>
                <a:lnTo>
                  <a:pt x="17025" y="11057"/>
                </a:lnTo>
                <a:lnTo>
                  <a:pt x="17002" y="11102"/>
                </a:lnTo>
                <a:lnTo>
                  <a:pt x="16977" y="11146"/>
                </a:lnTo>
                <a:lnTo>
                  <a:pt x="16949" y="11188"/>
                </a:lnTo>
                <a:lnTo>
                  <a:pt x="16920" y="11228"/>
                </a:lnTo>
                <a:lnTo>
                  <a:pt x="16889" y="11268"/>
                </a:lnTo>
                <a:lnTo>
                  <a:pt x="16857" y="11306"/>
                </a:lnTo>
                <a:lnTo>
                  <a:pt x="16822" y="11342"/>
                </a:lnTo>
                <a:lnTo>
                  <a:pt x="16785" y="11377"/>
                </a:lnTo>
                <a:lnTo>
                  <a:pt x="16748" y="11409"/>
                </a:lnTo>
                <a:lnTo>
                  <a:pt x="16708" y="11440"/>
                </a:lnTo>
                <a:lnTo>
                  <a:pt x="16668" y="11469"/>
                </a:lnTo>
                <a:lnTo>
                  <a:pt x="16626" y="11497"/>
                </a:lnTo>
                <a:lnTo>
                  <a:pt x="16582" y="11522"/>
                </a:lnTo>
                <a:lnTo>
                  <a:pt x="16537" y="11545"/>
                </a:lnTo>
                <a:lnTo>
                  <a:pt x="16491" y="11566"/>
                </a:lnTo>
                <a:lnTo>
                  <a:pt x="16444" y="11585"/>
                </a:lnTo>
                <a:lnTo>
                  <a:pt x="16396" y="11601"/>
                </a:lnTo>
                <a:lnTo>
                  <a:pt x="16347" y="11615"/>
                </a:lnTo>
                <a:lnTo>
                  <a:pt x="16296" y="11627"/>
                </a:lnTo>
                <a:lnTo>
                  <a:pt x="16245" y="11636"/>
                </a:lnTo>
                <a:lnTo>
                  <a:pt x="16193" y="11643"/>
                </a:lnTo>
                <a:lnTo>
                  <a:pt x="16140" y="11647"/>
                </a:lnTo>
                <a:lnTo>
                  <a:pt x="16087" y="11648"/>
                </a:lnTo>
                <a:lnTo>
                  <a:pt x="1041" y="11648"/>
                </a:lnTo>
                <a:lnTo>
                  <a:pt x="988" y="11647"/>
                </a:lnTo>
                <a:lnTo>
                  <a:pt x="935" y="11643"/>
                </a:lnTo>
                <a:lnTo>
                  <a:pt x="883" y="11636"/>
                </a:lnTo>
                <a:lnTo>
                  <a:pt x="832" y="11627"/>
                </a:lnTo>
                <a:lnTo>
                  <a:pt x="781" y="11615"/>
                </a:lnTo>
                <a:lnTo>
                  <a:pt x="732" y="11601"/>
                </a:lnTo>
                <a:lnTo>
                  <a:pt x="684" y="11585"/>
                </a:lnTo>
                <a:lnTo>
                  <a:pt x="637" y="11566"/>
                </a:lnTo>
                <a:lnTo>
                  <a:pt x="591" y="11545"/>
                </a:lnTo>
                <a:lnTo>
                  <a:pt x="546" y="11522"/>
                </a:lnTo>
                <a:lnTo>
                  <a:pt x="502" y="11497"/>
                </a:lnTo>
                <a:lnTo>
                  <a:pt x="460" y="11469"/>
                </a:lnTo>
                <a:lnTo>
                  <a:pt x="420" y="11440"/>
                </a:lnTo>
                <a:lnTo>
                  <a:pt x="380" y="11409"/>
                </a:lnTo>
                <a:lnTo>
                  <a:pt x="341" y="11377"/>
                </a:lnTo>
                <a:lnTo>
                  <a:pt x="306" y="11342"/>
                </a:lnTo>
                <a:lnTo>
                  <a:pt x="271" y="11306"/>
                </a:lnTo>
                <a:lnTo>
                  <a:pt x="239" y="11268"/>
                </a:lnTo>
                <a:lnTo>
                  <a:pt x="208" y="11229"/>
                </a:lnTo>
                <a:lnTo>
                  <a:pt x="179" y="11188"/>
                </a:lnTo>
                <a:lnTo>
                  <a:pt x="151" y="11146"/>
                </a:lnTo>
                <a:lnTo>
                  <a:pt x="126" y="11102"/>
                </a:lnTo>
                <a:lnTo>
                  <a:pt x="103" y="11057"/>
                </a:lnTo>
                <a:lnTo>
                  <a:pt x="82" y="11011"/>
                </a:lnTo>
                <a:lnTo>
                  <a:pt x="63" y="10964"/>
                </a:lnTo>
                <a:lnTo>
                  <a:pt x="47" y="10916"/>
                </a:lnTo>
                <a:lnTo>
                  <a:pt x="33" y="10866"/>
                </a:lnTo>
                <a:lnTo>
                  <a:pt x="21" y="10816"/>
                </a:lnTo>
                <a:lnTo>
                  <a:pt x="12" y="10765"/>
                </a:lnTo>
                <a:lnTo>
                  <a:pt x="5" y="10713"/>
                </a:lnTo>
                <a:lnTo>
                  <a:pt x="1" y="10661"/>
                </a:lnTo>
                <a:lnTo>
                  <a:pt x="0" y="10607"/>
                </a:lnTo>
                <a:lnTo>
                  <a:pt x="0" y="7418"/>
                </a:lnTo>
                <a:lnTo>
                  <a:pt x="1" y="7365"/>
                </a:lnTo>
                <a:lnTo>
                  <a:pt x="5" y="7312"/>
                </a:lnTo>
                <a:lnTo>
                  <a:pt x="12" y="7260"/>
                </a:lnTo>
                <a:lnTo>
                  <a:pt x="21" y="7210"/>
                </a:lnTo>
                <a:lnTo>
                  <a:pt x="33" y="7159"/>
                </a:lnTo>
                <a:lnTo>
                  <a:pt x="47" y="7110"/>
                </a:lnTo>
                <a:lnTo>
                  <a:pt x="63" y="7061"/>
                </a:lnTo>
                <a:lnTo>
                  <a:pt x="82" y="7014"/>
                </a:lnTo>
                <a:lnTo>
                  <a:pt x="103" y="6968"/>
                </a:lnTo>
                <a:lnTo>
                  <a:pt x="126" y="6923"/>
                </a:lnTo>
                <a:lnTo>
                  <a:pt x="151" y="6880"/>
                </a:lnTo>
                <a:lnTo>
                  <a:pt x="179" y="6837"/>
                </a:lnTo>
                <a:lnTo>
                  <a:pt x="208" y="6796"/>
                </a:lnTo>
                <a:lnTo>
                  <a:pt x="239" y="6757"/>
                </a:lnTo>
                <a:lnTo>
                  <a:pt x="271" y="6719"/>
                </a:lnTo>
                <a:lnTo>
                  <a:pt x="306" y="6683"/>
                </a:lnTo>
                <a:lnTo>
                  <a:pt x="341" y="6649"/>
                </a:lnTo>
                <a:lnTo>
                  <a:pt x="380" y="6615"/>
                </a:lnTo>
                <a:lnTo>
                  <a:pt x="419" y="6584"/>
                </a:lnTo>
                <a:lnTo>
                  <a:pt x="460" y="6555"/>
                </a:lnTo>
                <a:lnTo>
                  <a:pt x="502" y="6529"/>
                </a:lnTo>
                <a:lnTo>
                  <a:pt x="546" y="6503"/>
                </a:lnTo>
                <a:lnTo>
                  <a:pt x="591" y="6480"/>
                </a:lnTo>
                <a:lnTo>
                  <a:pt x="637" y="6459"/>
                </a:lnTo>
                <a:lnTo>
                  <a:pt x="684" y="6441"/>
                </a:lnTo>
                <a:lnTo>
                  <a:pt x="732" y="6425"/>
                </a:lnTo>
                <a:lnTo>
                  <a:pt x="781" y="6410"/>
                </a:lnTo>
                <a:lnTo>
                  <a:pt x="832" y="6398"/>
                </a:lnTo>
                <a:lnTo>
                  <a:pt x="883" y="6389"/>
                </a:lnTo>
                <a:lnTo>
                  <a:pt x="935" y="6383"/>
                </a:lnTo>
                <a:lnTo>
                  <a:pt x="988" y="6379"/>
                </a:lnTo>
                <a:lnTo>
                  <a:pt x="1041" y="6378"/>
                </a:lnTo>
                <a:close/>
                <a:moveTo>
                  <a:pt x="2504" y="8330"/>
                </a:moveTo>
                <a:lnTo>
                  <a:pt x="2536" y="8330"/>
                </a:lnTo>
                <a:lnTo>
                  <a:pt x="2567" y="8333"/>
                </a:lnTo>
                <a:lnTo>
                  <a:pt x="2598" y="8336"/>
                </a:lnTo>
                <a:lnTo>
                  <a:pt x="2629" y="8341"/>
                </a:lnTo>
                <a:lnTo>
                  <a:pt x="2658" y="8349"/>
                </a:lnTo>
                <a:lnTo>
                  <a:pt x="2688" y="8357"/>
                </a:lnTo>
                <a:lnTo>
                  <a:pt x="2717" y="8367"/>
                </a:lnTo>
                <a:lnTo>
                  <a:pt x="2745" y="8378"/>
                </a:lnTo>
                <a:lnTo>
                  <a:pt x="2772" y="8391"/>
                </a:lnTo>
                <a:lnTo>
                  <a:pt x="2798" y="8405"/>
                </a:lnTo>
                <a:lnTo>
                  <a:pt x="2824" y="8419"/>
                </a:lnTo>
                <a:lnTo>
                  <a:pt x="2850" y="8436"/>
                </a:lnTo>
                <a:lnTo>
                  <a:pt x="2873" y="8453"/>
                </a:lnTo>
                <a:lnTo>
                  <a:pt x="2897" y="8471"/>
                </a:lnTo>
                <a:lnTo>
                  <a:pt x="2919" y="8490"/>
                </a:lnTo>
                <a:lnTo>
                  <a:pt x="2941" y="8511"/>
                </a:lnTo>
                <a:lnTo>
                  <a:pt x="2961" y="8532"/>
                </a:lnTo>
                <a:lnTo>
                  <a:pt x="2981" y="8555"/>
                </a:lnTo>
                <a:lnTo>
                  <a:pt x="3000" y="8578"/>
                </a:lnTo>
                <a:lnTo>
                  <a:pt x="3017" y="8603"/>
                </a:lnTo>
                <a:lnTo>
                  <a:pt x="3033" y="8627"/>
                </a:lnTo>
                <a:lnTo>
                  <a:pt x="3048" y="8653"/>
                </a:lnTo>
                <a:lnTo>
                  <a:pt x="3062" y="8680"/>
                </a:lnTo>
                <a:lnTo>
                  <a:pt x="3073" y="8708"/>
                </a:lnTo>
                <a:lnTo>
                  <a:pt x="3085" y="8735"/>
                </a:lnTo>
                <a:lnTo>
                  <a:pt x="3095" y="8764"/>
                </a:lnTo>
                <a:lnTo>
                  <a:pt x="3103" y="8793"/>
                </a:lnTo>
                <a:lnTo>
                  <a:pt x="3110" y="8823"/>
                </a:lnTo>
                <a:lnTo>
                  <a:pt x="3115" y="8853"/>
                </a:lnTo>
                <a:lnTo>
                  <a:pt x="3119" y="8884"/>
                </a:lnTo>
                <a:lnTo>
                  <a:pt x="3122" y="8915"/>
                </a:lnTo>
                <a:lnTo>
                  <a:pt x="3123" y="8947"/>
                </a:lnTo>
                <a:lnTo>
                  <a:pt x="3122" y="8980"/>
                </a:lnTo>
                <a:lnTo>
                  <a:pt x="3119" y="9011"/>
                </a:lnTo>
                <a:lnTo>
                  <a:pt x="3115" y="9042"/>
                </a:lnTo>
                <a:lnTo>
                  <a:pt x="3110" y="9072"/>
                </a:lnTo>
                <a:lnTo>
                  <a:pt x="3103" y="9102"/>
                </a:lnTo>
                <a:lnTo>
                  <a:pt x="3095" y="9131"/>
                </a:lnTo>
                <a:lnTo>
                  <a:pt x="3085" y="9159"/>
                </a:lnTo>
                <a:lnTo>
                  <a:pt x="3073" y="9187"/>
                </a:lnTo>
                <a:lnTo>
                  <a:pt x="3062" y="9215"/>
                </a:lnTo>
                <a:lnTo>
                  <a:pt x="3048" y="9242"/>
                </a:lnTo>
                <a:lnTo>
                  <a:pt x="3033" y="9268"/>
                </a:lnTo>
                <a:lnTo>
                  <a:pt x="3017" y="9292"/>
                </a:lnTo>
                <a:lnTo>
                  <a:pt x="3000" y="9317"/>
                </a:lnTo>
                <a:lnTo>
                  <a:pt x="2981" y="9340"/>
                </a:lnTo>
                <a:lnTo>
                  <a:pt x="2961" y="9363"/>
                </a:lnTo>
                <a:lnTo>
                  <a:pt x="2941" y="9384"/>
                </a:lnTo>
                <a:lnTo>
                  <a:pt x="2919" y="9405"/>
                </a:lnTo>
                <a:lnTo>
                  <a:pt x="2897" y="9424"/>
                </a:lnTo>
                <a:lnTo>
                  <a:pt x="2873" y="9442"/>
                </a:lnTo>
                <a:lnTo>
                  <a:pt x="2850" y="9460"/>
                </a:lnTo>
                <a:lnTo>
                  <a:pt x="2824" y="9476"/>
                </a:lnTo>
                <a:lnTo>
                  <a:pt x="2798" y="9491"/>
                </a:lnTo>
                <a:lnTo>
                  <a:pt x="2772" y="9504"/>
                </a:lnTo>
                <a:lnTo>
                  <a:pt x="2745" y="9517"/>
                </a:lnTo>
                <a:lnTo>
                  <a:pt x="2717" y="9528"/>
                </a:lnTo>
                <a:lnTo>
                  <a:pt x="2688" y="9537"/>
                </a:lnTo>
                <a:lnTo>
                  <a:pt x="2658" y="9546"/>
                </a:lnTo>
                <a:lnTo>
                  <a:pt x="2629" y="9554"/>
                </a:lnTo>
                <a:lnTo>
                  <a:pt x="2598" y="9559"/>
                </a:lnTo>
                <a:lnTo>
                  <a:pt x="2567" y="9562"/>
                </a:lnTo>
                <a:lnTo>
                  <a:pt x="2536" y="9565"/>
                </a:lnTo>
                <a:lnTo>
                  <a:pt x="2504" y="9565"/>
                </a:lnTo>
                <a:lnTo>
                  <a:pt x="2473" y="9565"/>
                </a:lnTo>
                <a:lnTo>
                  <a:pt x="2442" y="9562"/>
                </a:lnTo>
                <a:lnTo>
                  <a:pt x="2411" y="9559"/>
                </a:lnTo>
                <a:lnTo>
                  <a:pt x="2380" y="9554"/>
                </a:lnTo>
                <a:lnTo>
                  <a:pt x="2350" y="9546"/>
                </a:lnTo>
                <a:lnTo>
                  <a:pt x="2321" y="9537"/>
                </a:lnTo>
                <a:lnTo>
                  <a:pt x="2292" y="9528"/>
                </a:lnTo>
                <a:lnTo>
                  <a:pt x="2264" y="9517"/>
                </a:lnTo>
                <a:lnTo>
                  <a:pt x="2236" y="9504"/>
                </a:lnTo>
                <a:lnTo>
                  <a:pt x="2211" y="9491"/>
                </a:lnTo>
                <a:lnTo>
                  <a:pt x="2184" y="9476"/>
                </a:lnTo>
                <a:lnTo>
                  <a:pt x="2159" y="9460"/>
                </a:lnTo>
                <a:lnTo>
                  <a:pt x="2135" y="9442"/>
                </a:lnTo>
                <a:lnTo>
                  <a:pt x="2112" y="9424"/>
                </a:lnTo>
                <a:lnTo>
                  <a:pt x="2090" y="9405"/>
                </a:lnTo>
                <a:lnTo>
                  <a:pt x="2068" y="9384"/>
                </a:lnTo>
                <a:lnTo>
                  <a:pt x="2047" y="9363"/>
                </a:lnTo>
                <a:lnTo>
                  <a:pt x="2028" y="9340"/>
                </a:lnTo>
                <a:lnTo>
                  <a:pt x="2009" y="9317"/>
                </a:lnTo>
                <a:lnTo>
                  <a:pt x="1992" y="9292"/>
                </a:lnTo>
                <a:lnTo>
                  <a:pt x="1976" y="9268"/>
                </a:lnTo>
                <a:lnTo>
                  <a:pt x="1961" y="9242"/>
                </a:lnTo>
                <a:lnTo>
                  <a:pt x="1947" y="9215"/>
                </a:lnTo>
                <a:lnTo>
                  <a:pt x="1935" y="9187"/>
                </a:lnTo>
                <a:lnTo>
                  <a:pt x="1924" y="9159"/>
                </a:lnTo>
                <a:lnTo>
                  <a:pt x="1914" y="9131"/>
                </a:lnTo>
                <a:lnTo>
                  <a:pt x="1905" y="9102"/>
                </a:lnTo>
                <a:lnTo>
                  <a:pt x="1899" y="9072"/>
                </a:lnTo>
                <a:lnTo>
                  <a:pt x="1894" y="9042"/>
                </a:lnTo>
                <a:lnTo>
                  <a:pt x="1889" y="9011"/>
                </a:lnTo>
                <a:lnTo>
                  <a:pt x="1887" y="8980"/>
                </a:lnTo>
                <a:lnTo>
                  <a:pt x="1886" y="8947"/>
                </a:lnTo>
                <a:lnTo>
                  <a:pt x="1887" y="8915"/>
                </a:lnTo>
                <a:lnTo>
                  <a:pt x="1889" y="8884"/>
                </a:lnTo>
                <a:lnTo>
                  <a:pt x="1894" y="8853"/>
                </a:lnTo>
                <a:lnTo>
                  <a:pt x="1899" y="8823"/>
                </a:lnTo>
                <a:lnTo>
                  <a:pt x="1905" y="8793"/>
                </a:lnTo>
                <a:lnTo>
                  <a:pt x="1914" y="8764"/>
                </a:lnTo>
                <a:lnTo>
                  <a:pt x="1924" y="8735"/>
                </a:lnTo>
                <a:lnTo>
                  <a:pt x="1935" y="8708"/>
                </a:lnTo>
                <a:lnTo>
                  <a:pt x="1947" y="8680"/>
                </a:lnTo>
                <a:lnTo>
                  <a:pt x="1961" y="8653"/>
                </a:lnTo>
                <a:lnTo>
                  <a:pt x="1976" y="8627"/>
                </a:lnTo>
                <a:lnTo>
                  <a:pt x="1992" y="8603"/>
                </a:lnTo>
                <a:lnTo>
                  <a:pt x="2009" y="8578"/>
                </a:lnTo>
                <a:lnTo>
                  <a:pt x="2028" y="8555"/>
                </a:lnTo>
                <a:lnTo>
                  <a:pt x="2047" y="8532"/>
                </a:lnTo>
                <a:lnTo>
                  <a:pt x="2068" y="8511"/>
                </a:lnTo>
                <a:lnTo>
                  <a:pt x="2090" y="8490"/>
                </a:lnTo>
                <a:lnTo>
                  <a:pt x="2112" y="8471"/>
                </a:lnTo>
                <a:lnTo>
                  <a:pt x="2135" y="8453"/>
                </a:lnTo>
                <a:lnTo>
                  <a:pt x="2159" y="8436"/>
                </a:lnTo>
                <a:lnTo>
                  <a:pt x="2184" y="8419"/>
                </a:lnTo>
                <a:lnTo>
                  <a:pt x="2211" y="8405"/>
                </a:lnTo>
                <a:lnTo>
                  <a:pt x="2236" y="8391"/>
                </a:lnTo>
                <a:lnTo>
                  <a:pt x="2264" y="8378"/>
                </a:lnTo>
                <a:lnTo>
                  <a:pt x="2292" y="8367"/>
                </a:lnTo>
                <a:lnTo>
                  <a:pt x="2321" y="8357"/>
                </a:lnTo>
                <a:lnTo>
                  <a:pt x="2350" y="8349"/>
                </a:lnTo>
                <a:lnTo>
                  <a:pt x="2380" y="8341"/>
                </a:lnTo>
                <a:lnTo>
                  <a:pt x="2411" y="8336"/>
                </a:lnTo>
                <a:lnTo>
                  <a:pt x="2442" y="8333"/>
                </a:lnTo>
                <a:lnTo>
                  <a:pt x="2473" y="8330"/>
                </a:lnTo>
                <a:lnTo>
                  <a:pt x="2504" y="8330"/>
                </a:lnTo>
                <a:close/>
                <a:moveTo>
                  <a:pt x="5041" y="8330"/>
                </a:moveTo>
                <a:lnTo>
                  <a:pt x="5072" y="8330"/>
                </a:lnTo>
                <a:lnTo>
                  <a:pt x="5104" y="8333"/>
                </a:lnTo>
                <a:lnTo>
                  <a:pt x="5135" y="8336"/>
                </a:lnTo>
                <a:lnTo>
                  <a:pt x="5165" y="8341"/>
                </a:lnTo>
                <a:lnTo>
                  <a:pt x="5195" y="8349"/>
                </a:lnTo>
                <a:lnTo>
                  <a:pt x="5224" y="8357"/>
                </a:lnTo>
                <a:lnTo>
                  <a:pt x="5253" y="8367"/>
                </a:lnTo>
                <a:lnTo>
                  <a:pt x="5281" y="8378"/>
                </a:lnTo>
                <a:lnTo>
                  <a:pt x="5309" y="8391"/>
                </a:lnTo>
                <a:lnTo>
                  <a:pt x="5335" y="8405"/>
                </a:lnTo>
                <a:lnTo>
                  <a:pt x="5361" y="8419"/>
                </a:lnTo>
                <a:lnTo>
                  <a:pt x="5386" y="8436"/>
                </a:lnTo>
                <a:lnTo>
                  <a:pt x="5410" y="8453"/>
                </a:lnTo>
                <a:lnTo>
                  <a:pt x="5434" y="8471"/>
                </a:lnTo>
                <a:lnTo>
                  <a:pt x="5456" y="8490"/>
                </a:lnTo>
                <a:lnTo>
                  <a:pt x="5478" y="8511"/>
                </a:lnTo>
                <a:lnTo>
                  <a:pt x="5498" y="8532"/>
                </a:lnTo>
                <a:lnTo>
                  <a:pt x="5517" y="8555"/>
                </a:lnTo>
                <a:lnTo>
                  <a:pt x="5536" y="8578"/>
                </a:lnTo>
                <a:lnTo>
                  <a:pt x="5553" y="8603"/>
                </a:lnTo>
                <a:lnTo>
                  <a:pt x="5569" y="8627"/>
                </a:lnTo>
                <a:lnTo>
                  <a:pt x="5584" y="8653"/>
                </a:lnTo>
                <a:lnTo>
                  <a:pt x="5598" y="8680"/>
                </a:lnTo>
                <a:lnTo>
                  <a:pt x="5610" y="8708"/>
                </a:lnTo>
                <a:lnTo>
                  <a:pt x="5621" y="8735"/>
                </a:lnTo>
                <a:lnTo>
                  <a:pt x="5631" y="8764"/>
                </a:lnTo>
                <a:lnTo>
                  <a:pt x="5639" y="8793"/>
                </a:lnTo>
                <a:lnTo>
                  <a:pt x="5646" y="8823"/>
                </a:lnTo>
                <a:lnTo>
                  <a:pt x="5652" y="8853"/>
                </a:lnTo>
                <a:lnTo>
                  <a:pt x="5655" y="8884"/>
                </a:lnTo>
                <a:lnTo>
                  <a:pt x="5658" y="8915"/>
                </a:lnTo>
                <a:lnTo>
                  <a:pt x="5659" y="8947"/>
                </a:lnTo>
                <a:lnTo>
                  <a:pt x="5658" y="8980"/>
                </a:lnTo>
                <a:lnTo>
                  <a:pt x="5655" y="9011"/>
                </a:lnTo>
                <a:lnTo>
                  <a:pt x="5652" y="9042"/>
                </a:lnTo>
                <a:lnTo>
                  <a:pt x="5646" y="9072"/>
                </a:lnTo>
                <a:lnTo>
                  <a:pt x="5639" y="9102"/>
                </a:lnTo>
                <a:lnTo>
                  <a:pt x="5631" y="9131"/>
                </a:lnTo>
                <a:lnTo>
                  <a:pt x="5621" y="9159"/>
                </a:lnTo>
                <a:lnTo>
                  <a:pt x="5610" y="9187"/>
                </a:lnTo>
                <a:lnTo>
                  <a:pt x="5598" y="9215"/>
                </a:lnTo>
                <a:lnTo>
                  <a:pt x="5584" y="9242"/>
                </a:lnTo>
                <a:lnTo>
                  <a:pt x="5569" y="9268"/>
                </a:lnTo>
                <a:lnTo>
                  <a:pt x="5553" y="9292"/>
                </a:lnTo>
                <a:lnTo>
                  <a:pt x="5536" y="9317"/>
                </a:lnTo>
                <a:lnTo>
                  <a:pt x="5517" y="9340"/>
                </a:lnTo>
                <a:lnTo>
                  <a:pt x="5498" y="9363"/>
                </a:lnTo>
                <a:lnTo>
                  <a:pt x="5478" y="9384"/>
                </a:lnTo>
                <a:lnTo>
                  <a:pt x="5456" y="9405"/>
                </a:lnTo>
                <a:lnTo>
                  <a:pt x="5434" y="9424"/>
                </a:lnTo>
                <a:lnTo>
                  <a:pt x="5410" y="9442"/>
                </a:lnTo>
                <a:lnTo>
                  <a:pt x="5386" y="9460"/>
                </a:lnTo>
                <a:lnTo>
                  <a:pt x="5361" y="9476"/>
                </a:lnTo>
                <a:lnTo>
                  <a:pt x="5335" y="9491"/>
                </a:lnTo>
                <a:lnTo>
                  <a:pt x="5309" y="9504"/>
                </a:lnTo>
                <a:lnTo>
                  <a:pt x="5281" y="9517"/>
                </a:lnTo>
                <a:lnTo>
                  <a:pt x="5253" y="9528"/>
                </a:lnTo>
                <a:lnTo>
                  <a:pt x="5224" y="9537"/>
                </a:lnTo>
                <a:lnTo>
                  <a:pt x="5195" y="9546"/>
                </a:lnTo>
                <a:lnTo>
                  <a:pt x="5165" y="9554"/>
                </a:lnTo>
                <a:lnTo>
                  <a:pt x="5135" y="9559"/>
                </a:lnTo>
                <a:lnTo>
                  <a:pt x="5104" y="9562"/>
                </a:lnTo>
                <a:lnTo>
                  <a:pt x="5072" y="9565"/>
                </a:lnTo>
                <a:lnTo>
                  <a:pt x="5041" y="9565"/>
                </a:lnTo>
                <a:lnTo>
                  <a:pt x="5009" y="9565"/>
                </a:lnTo>
                <a:lnTo>
                  <a:pt x="4978" y="9562"/>
                </a:lnTo>
                <a:lnTo>
                  <a:pt x="4947" y="9559"/>
                </a:lnTo>
                <a:lnTo>
                  <a:pt x="4917" y="9554"/>
                </a:lnTo>
                <a:lnTo>
                  <a:pt x="4887" y="9546"/>
                </a:lnTo>
                <a:lnTo>
                  <a:pt x="4857" y="9537"/>
                </a:lnTo>
                <a:lnTo>
                  <a:pt x="4829" y="9528"/>
                </a:lnTo>
                <a:lnTo>
                  <a:pt x="4800" y="9517"/>
                </a:lnTo>
                <a:lnTo>
                  <a:pt x="4773" y="9504"/>
                </a:lnTo>
                <a:lnTo>
                  <a:pt x="4747" y="9491"/>
                </a:lnTo>
                <a:lnTo>
                  <a:pt x="4721" y="9476"/>
                </a:lnTo>
                <a:lnTo>
                  <a:pt x="4695" y="9460"/>
                </a:lnTo>
                <a:lnTo>
                  <a:pt x="4672" y="9442"/>
                </a:lnTo>
                <a:lnTo>
                  <a:pt x="4648" y="9424"/>
                </a:lnTo>
                <a:lnTo>
                  <a:pt x="4626" y="9405"/>
                </a:lnTo>
                <a:lnTo>
                  <a:pt x="4604" y="9384"/>
                </a:lnTo>
                <a:lnTo>
                  <a:pt x="4584" y="9363"/>
                </a:lnTo>
                <a:lnTo>
                  <a:pt x="4565" y="9340"/>
                </a:lnTo>
                <a:lnTo>
                  <a:pt x="4545" y="9317"/>
                </a:lnTo>
                <a:lnTo>
                  <a:pt x="4528" y="9292"/>
                </a:lnTo>
                <a:lnTo>
                  <a:pt x="4512" y="9268"/>
                </a:lnTo>
                <a:lnTo>
                  <a:pt x="4497" y="9242"/>
                </a:lnTo>
                <a:lnTo>
                  <a:pt x="4484" y="9215"/>
                </a:lnTo>
                <a:lnTo>
                  <a:pt x="4471" y="9187"/>
                </a:lnTo>
                <a:lnTo>
                  <a:pt x="4461" y="9159"/>
                </a:lnTo>
                <a:lnTo>
                  <a:pt x="4451" y="9131"/>
                </a:lnTo>
                <a:lnTo>
                  <a:pt x="4443" y="9102"/>
                </a:lnTo>
                <a:lnTo>
                  <a:pt x="4435" y="9072"/>
                </a:lnTo>
                <a:lnTo>
                  <a:pt x="4430" y="9042"/>
                </a:lnTo>
                <a:lnTo>
                  <a:pt x="4425" y="9011"/>
                </a:lnTo>
                <a:lnTo>
                  <a:pt x="4423" y="8980"/>
                </a:lnTo>
                <a:lnTo>
                  <a:pt x="4423" y="8947"/>
                </a:lnTo>
                <a:lnTo>
                  <a:pt x="4423" y="8915"/>
                </a:lnTo>
                <a:lnTo>
                  <a:pt x="4425" y="8884"/>
                </a:lnTo>
                <a:lnTo>
                  <a:pt x="4430" y="8853"/>
                </a:lnTo>
                <a:lnTo>
                  <a:pt x="4435" y="8823"/>
                </a:lnTo>
                <a:lnTo>
                  <a:pt x="4443" y="8793"/>
                </a:lnTo>
                <a:lnTo>
                  <a:pt x="4451" y="8764"/>
                </a:lnTo>
                <a:lnTo>
                  <a:pt x="4461" y="8735"/>
                </a:lnTo>
                <a:lnTo>
                  <a:pt x="4471" y="8708"/>
                </a:lnTo>
                <a:lnTo>
                  <a:pt x="4484" y="8680"/>
                </a:lnTo>
                <a:lnTo>
                  <a:pt x="4497" y="8653"/>
                </a:lnTo>
                <a:lnTo>
                  <a:pt x="4512" y="8627"/>
                </a:lnTo>
                <a:lnTo>
                  <a:pt x="4528" y="8603"/>
                </a:lnTo>
                <a:lnTo>
                  <a:pt x="4545" y="8578"/>
                </a:lnTo>
                <a:lnTo>
                  <a:pt x="4565" y="8555"/>
                </a:lnTo>
                <a:lnTo>
                  <a:pt x="4584" y="8532"/>
                </a:lnTo>
                <a:lnTo>
                  <a:pt x="4604" y="8511"/>
                </a:lnTo>
                <a:lnTo>
                  <a:pt x="4626" y="8490"/>
                </a:lnTo>
                <a:lnTo>
                  <a:pt x="4648" y="8471"/>
                </a:lnTo>
                <a:lnTo>
                  <a:pt x="4672" y="8453"/>
                </a:lnTo>
                <a:lnTo>
                  <a:pt x="4695" y="8436"/>
                </a:lnTo>
                <a:lnTo>
                  <a:pt x="4721" y="8419"/>
                </a:lnTo>
                <a:lnTo>
                  <a:pt x="4747" y="8405"/>
                </a:lnTo>
                <a:lnTo>
                  <a:pt x="4773" y="8391"/>
                </a:lnTo>
                <a:lnTo>
                  <a:pt x="4800" y="8378"/>
                </a:lnTo>
                <a:lnTo>
                  <a:pt x="4829" y="8367"/>
                </a:lnTo>
                <a:lnTo>
                  <a:pt x="4857" y="8357"/>
                </a:lnTo>
                <a:lnTo>
                  <a:pt x="4887" y="8349"/>
                </a:lnTo>
                <a:lnTo>
                  <a:pt x="4917" y="8341"/>
                </a:lnTo>
                <a:lnTo>
                  <a:pt x="4947" y="8336"/>
                </a:lnTo>
                <a:lnTo>
                  <a:pt x="4978" y="8333"/>
                </a:lnTo>
                <a:lnTo>
                  <a:pt x="5009" y="8330"/>
                </a:lnTo>
                <a:lnTo>
                  <a:pt x="5041" y="8330"/>
                </a:lnTo>
                <a:close/>
                <a:moveTo>
                  <a:pt x="8388" y="8525"/>
                </a:moveTo>
                <a:lnTo>
                  <a:pt x="15089" y="8525"/>
                </a:lnTo>
                <a:lnTo>
                  <a:pt x="15111" y="8526"/>
                </a:lnTo>
                <a:lnTo>
                  <a:pt x="15133" y="8527"/>
                </a:lnTo>
                <a:lnTo>
                  <a:pt x="15153" y="8530"/>
                </a:lnTo>
                <a:lnTo>
                  <a:pt x="15174" y="8533"/>
                </a:lnTo>
                <a:lnTo>
                  <a:pt x="15195" y="8537"/>
                </a:lnTo>
                <a:lnTo>
                  <a:pt x="15215" y="8544"/>
                </a:lnTo>
                <a:lnTo>
                  <a:pt x="15234" y="8550"/>
                </a:lnTo>
                <a:lnTo>
                  <a:pt x="15254" y="8558"/>
                </a:lnTo>
                <a:lnTo>
                  <a:pt x="15272" y="8566"/>
                </a:lnTo>
                <a:lnTo>
                  <a:pt x="15290" y="8576"/>
                </a:lnTo>
                <a:lnTo>
                  <a:pt x="15308" y="8586"/>
                </a:lnTo>
                <a:lnTo>
                  <a:pt x="15325" y="8597"/>
                </a:lnTo>
                <a:lnTo>
                  <a:pt x="15341" y="8609"/>
                </a:lnTo>
                <a:lnTo>
                  <a:pt x="15357" y="8621"/>
                </a:lnTo>
                <a:lnTo>
                  <a:pt x="15373" y="8635"/>
                </a:lnTo>
                <a:lnTo>
                  <a:pt x="15387" y="8649"/>
                </a:lnTo>
                <a:lnTo>
                  <a:pt x="15402" y="8664"/>
                </a:lnTo>
                <a:lnTo>
                  <a:pt x="15415" y="8679"/>
                </a:lnTo>
                <a:lnTo>
                  <a:pt x="15428" y="8695"/>
                </a:lnTo>
                <a:lnTo>
                  <a:pt x="15440" y="8712"/>
                </a:lnTo>
                <a:lnTo>
                  <a:pt x="15451" y="8729"/>
                </a:lnTo>
                <a:lnTo>
                  <a:pt x="15461" y="8746"/>
                </a:lnTo>
                <a:lnTo>
                  <a:pt x="15470" y="8764"/>
                </a:lnTo>
                <a:lnTo>
                  <a:pt x="15478" y="8784"/>
                </a:lnTo>
                <a:lnTo>
                  <a:pt x="15486" y="8803"/>
                </a:lnTo>
                <a:lnTo>
                  <a:pt x="15493" y="8822"/>
                </a:lnTo>
                <a:lnTo>
                  <a:pt x="15499" y="8843"/>
                </a:lnTo>
                <a:lnTo>
                  <a:pt x="15503" y="8863"/>
                </a:lnTo>
                <a:lnTo>
                  <a:pt x="15507" y="8883"/>
                </a:lnTo>
                <a:lnTo>
                  <a:pt x="15509" y="8905"/>
                </a:lnTo>
                <a:lnTo>
                  <a:pt x="15512" y="8926"/>
                </a:lnTo>
                <a:lnTo>
                  <a:pt x="15512" y="8947"/>
                </a:lnTo>
                <a:lnTo>
                  <a:pt x="15512" y="8947"/>
                </a:lnTo>
                <a:lnTo>
                  <a:pt x="15512" y="8969"/>
                </a:lnTo>
                <a:lnTo>
                  <a:pt x="15509" y="8990"/>
                </a:lnTo>
                <a:lnTo>
                  <a:pt x="15507" y="9012"/>
                </a:lnTo>
                <a:lnTo>
                  <a:pt x="15503" y="9032"/>
                </a:lnTo>
                <a:lnTo>
                  <a:pt x="15499" y="9052"/>
                </a:lnTo>
                <a:lnTo>
                  <a:pt x="15493" y="9073"/>
                </a:lnTo>
                <a:lnTo>
                  <a:pt x="15486" y="9093"/>
                </a:lnTo>
                <a:lnTo>
                  <a:pt x="15478" y="9111"/>
                </a:lnTo>
                <a:lnTo>
                  <a:pt x="15470" y="9131"/>
                </a:lnTo>
                <a:lnTo>
                  <a:pt x="15461" y="9149"/>
                </a:lnTo>
                <a:lnTo>
                  <a:pt x="15451" y="9166"/>
                </a:lnTo>
                <a:lnTo>
                  <a:pt x="15440" y="9183"/>
                </a:lnTo>
                <a:lnTo>
                  <a:pt x="15428" y="9200"/>
                </a:lnTo>
                <a:lnTo>
                  <a:pt x="15415" y="9216"/>
                </a:lnTo>
                <a:lnTo>
                  <a:pt x="15402" y="9231"/>
                </a:lnTo>
                <a:lnTo>
                  <a:pt x="15387" y="9246"/>
                </a:lnTo>
                <a:lnTo>
                  <a:pt x="15373" y="9260"/>
                </a:lnTo>
                <a:lnTo>
                  <a:pt x="15357" y="9274"/>
                </a:lnTo>
                <a:lnTo>
                  <a:pt x="15341" y="9286"/>
                </a:lnTo>
                <a:lnTo>
                  <a:pt x="15325" y="9298"/>
                </a:lnTo>
                <a:lnTo>
                  <a:pt x="15308" y="9309"/>
                </a:lnTo>
                <a:lnTo>
                  <a:pt x="15290" y="9319"/>
                </a:lnTo>
                <a:lnTo>
                  <a:pt x="15272" y="9329"/>
                </a:lnTo>
                <a:lnTo>
                  <a:pt x="15254" y="9337"/>
                </a:lnTo>
                <a:lnTo>
                  <a:pt x="15234" y="9345"/>
                </a:lnTo>
                <a:lnTo>
                  <a:pt x="15215" y="9351"/>
                </a:lnTo>
                <a:lnTo>
                  <a:pt x="15195" y="9358"/>
                </a:lnTo>
                <a:lnTo>
                  <a:pt x="15174" y="9362"/>
                </a:lnTo>
                <a:lnTo>
                  <a:pt x="15153" y="9365"/>
                </a:lnTo>
                <a:lnTo>
                  <a:pt x="15133" y="9368"/>
                </a:lnTo>
                <a:lnTo>
                  <a:pt x="15111" y="9370"/>
                </a:lnTo>
                <a:lnTo>
                  <a:pt x="15089" y="9370"/>
                </a:lnTo>
                <a:lnTo>
                  <a:pt x="8388" y="9370"/>
                </a:lnTo>
                <a:lnTo>
                  <a:pt x="8366" y="9370"/>
                </a:lnTo>
                <a:lnTo>
                  <a:pt x="8346" y="9368"/>
                </a:lnTo>
                <a:lnTo>
                  <a:pt x="8324" y="9365"/>
                </a:lnTo>
                <a:lnTo>
                  <a:pt x="8303" y="9362"/>
                </a:lnTo>
                <a:lnTo>
                  <a:pt x="8282" y="9358"/>
                </a:lnTo>
                <a:lnTo>
                  <a:pt x="8263" y="9351"/>
                </a:lnTo>
                <a:lnTo>
                  <a:pt x="8243" y="9345"/>
                </a:lnTo>
                <a:lnTo>
                  <a:pt x="8224" y="9337"/>
                </a:lnTo>
                <a:lnTo>
                  <a:pt x="8205" y="9329"/>
                </a:lnTo>
                <a:lnTo>
                  <a:pt x="8187" y="9319"/>
                </a:lnTo>
                <a:lnTo>
                  <a:pt x="8169" y="9309"/>
                </a:lnTo>
                <a:lnTo>
                  <a:pt x="8152" y="9298"/>
                </a:lnTo>
                <a:lnTo>
                  <a:pt x="8136" y="9286"/>
                </a:lnTo>
                <a:lnTo>
                  <a:pt x="8120" y="9274"/>
                </a:lnTo>
                <a:lnTo>
                  <a:pt x="8105" y="9260"/>
                </a:lnTo>
                <a:lnTo>
                  <a:pt x="8090" y="9246"/>
                </a:lnTo>
                <a:lnTo>
                  <a:pt x="8076" y="9231"/>
                </a:lnTo>
                <a:lnTo>
                  <a:pt x="8062" y="9216"/>
                </a:lnTo>
                <a:lnTo>
                  <a:pt x="8049" y="9200"/>
                </a:lnTo>
                <a:lnTo>
                  <a:pt x="8037" y="9183"/>
                </a:lnTo>
                <a:lnTo>
                  <a:pt x="8027" y="9166"/>
                </a:lnTo>
                <a:lnTo>
                  <a:pt x="8017" y="9149"/>
                </a:lnTo>
                <a:lnTo>
                  <a:pt x="8007" y="9131"/>
                </a:lnTo>
                <a:lnTo>
                  <a:pt x="7999" y="9111"/>
                </a:lnTo>
                <a:lnTo>
                  <a:pt x="7991" y="9093"/>
                </a:lnTo>
                <a:lnTo>
                  <a:pt x="7985" y="9073"/>
                </a:lnTo>
                <a:lnTo>
                  <a:pt x="7978" y="9052"/>
                </a:lnTo>
                <a:lnTo>
                  <a:pt x="7974" y="9032"/>
                </a:lnTo>
                <a:lnTo>
                  <a:pt x="7970" y="9012"/>
                </a:lnTo>
                <a:lnTo>
                  <a:pt x="7968" y="8990"/>
                </a:lnTo>
                <a:lnTo>
                  <a:pt x="7966" y="8969"/>
                </a:lnTo>
                <a:lnTo>
                  <a:pt x="7966" y="8947"/>
                </a:lnTo>
                <a:lnTo>
                  <a:pt x="7966" y="8947"/>
                </a:lnTo>
                <a:lnTo>
                  <a:pt x="7966" y="8926"/>
                </a:lnTo>
                <a:lnTo>
                  <a:pt x="7968" y="8905"/>
                </a:lnTo>
                <a:lnTo>
                  <a:pt x="7970" y="8883"/>
                </a:lnTo>
                <a:lnTo>
                  <a:pt x="7974" y="8863"/>
                </a:lnTo>
                <a:lnTo>
                  <a:pt x="7978" y="8843"/>
                </a:lnTo>
                <a:lnTo>
                  <a:pt x="7985" y="8822"/>
                </a:lnTo>
                <a:lnTo>
                  <a:pt x="7991" y="8803"/>
                </a:lnTo>
                <a:lnTo>
                  <a:pt x="7999" y="8784"/>
                </a:lnTo>
                <a:lnTo>
                  <a:pt x="8007" y="8764"/>
                </a:lnTo>
                <a:lnTo>
                  <a:pt x="8017" y="8746"/>
                </a:lnTo>
                <a:lnTo>
                  <a:pt x="8027" y="8729"/>
                </a:lnTo>
                <a:lnTo>
                  <a:pt x="8037" y="8712"/>
                </a:lnTo>
                <a:lnTo>
                  <a:pt x="8049" y="8695"/>
                </a:lnTo>
                <a:lnTo>
                  <a:pt x="8062" y="8679"/>
                </a:lnTo>
                <a:lnTo>
                  <a:pt x="8076" y="8664"/>
                </a:lnTo>
                <a:lnTo>
                  <a:pt x="8090" y="8649"/>
                </a:lnTo>
                <a:lnTo>
                  <a:pt x="8105" y="8635"/>
                </a:lnTo>
                <a:lnTo>
                  <a:pt x="8120" y="8621"/>
                </a:lnTo>
                <a:lnTo>
                  <a:pt x="8136" y="8609"/>
                </a:lnTo>
                <a:lnTo>
                  <a:pt x="8152" y="8597"/>
                </a:lnTo>
                <a:lnTo>
                  <a:pt x="8169" y="8586"/>
                </a:lnTo>
                <a:lnTo>
                  <a:pt x="8187" y="8576"/>
                </a:lnTo>
                <a:lnTo>
                  <a:pt x="8205" y="8566"/>
                </a:lnTo>
                <a:lnTo>
                  <a:pt x="8224" y="8558"/>
                </a:lnTo>
                <a:lnTo>
                  <a:pt x="8243" y="8550"/>
                </a:lnTo>
                <a:lnTo>
                  <a:pt x="8263" y="8544"/>
                </a:lnTo>
                <a:lnTo>
                  <a:pt x="8282" y="8537"/>
                </a:lnTo>
                <a:lnTo>
                  <a:pt x="8303" y="8533"/>
                </a:lnTo>
                <a:lnTo>
                  <a:pt x="8324" y="8530"/>
                </a:lnTo>
                <a:lnTo>
                  <a:pt x="8346" y="8527"/>
                </a:lnTo>
                <a:lnTo>
                  <a:pt x="8366" y="8526"/>
                </a:lnTo>
                <a:lnTo>
                  <a:pt x="8388" y="8525"/>
                </a:lnTo>
                <a:close/>
                <a:moveTo>
                  <a:pt x="16673" y="0"/>
                </a:moveTo>
                <a:lnTo>
                  <a:pt x="16696" y="1"/>
                </a:lnTo>
                <a:lnTo>
                  <a:pt x="16719" y="2"/>
                </a:lnTo>
                <a:lnTo>
                  <a:pt x="16742" y="5"/>
                </a:lnTo>
                <a:lnTo>
                  <a:pt x="16764" y="10"/>
                </a:lnTo>
                <a:lnTo>
                  <a:pt x="16787" y="14"/>
                </a:lnTo>
                <a:lnTo>
                  <a:pt x="16808" y="20"/>
                </a:lnTo>
                <a:lnTo>
                  <a:pt x="16828" y="28"/>
                </a:lnTo>
                <a:lnTo>
                  <a:pt x="16850" y="36"/>
                </a:lnTo>
                <a:lnTo>
                  <a:pt x="16870" y="45"/>
                </a:lnTo>
                <a:lnTo>
                  <a:pt x="16889" y="56"/>
                </a:lnTo>
                <a:lnTo>
                  <a:pt x="16909" y="66"/>
                </a:lnTo>
                <a:lnTo>
                  <a:pt x="16927" y="78"/>
                </a:lnTo>
                <a:lnTo>
                  <a:pt x="16945" y="91"/>
                </a:lnTo>
                <a:lnTo>
                  <a:pt x="16962" y="104"/>
                </a:lnTo>
                <a:lnTo>
                  <a:pt x="16978" y="119"/>
                </a:lnTo>
                <a:lnTo>
                  <a:pt x="16994" y="134"/>
                </a:lnTo>
                <a:lnTo>
                  <a:pt x="17009" y="150"/>
                </a:lnTo>
                <a:lnTo>
                  <a:pt x="17024" y="166"/>
                </a:lnTo>
                <a:lnTo>
                  <a:pt x="17037" y="183"/>
                </a:lnTo>
                <a:lnTo>
                  <a:pt x="17050" y="201"/>
                </a:lnTo>
                <a:lnTo>
                  <a:pt x="17062" y="220"/>
                </a:lnTo>
                <a:lnTo>
                  <a:pt x="17072" y="239"/>
                </a:lnTo>
                <a:lnTo>
                  <a:pt x="17083" y="258"/>
                </a:lnTo>
                <a:lnTo>
                  <a:pt x="17092" y="278"/>
                </a:lnTo>
                <a:lnTo>
                  <a:pt x="17100" y="300"/>
                </a:lnTo>
                <a:lnTo>
                  <a:pt x="17108" y="320"/>
                </a:lnTo>
                <a:lnTo>
                  <a:pt x="17114" y="342"/>
                </a:lnTo>
                <a:lnTo>
                  <a:pt x="17118" y="364"/>
                </a:lnTo>
                <a:lnTo>
                  <a:pt x="17123" y="387"/>
                </a:lnTo>
                <a:lnTo>
                  <a:pt x="17126" y="409"/>
                </a:lnTo>
                <a:lnTo>
                  <a:pt x="17127" y="433"/>
                </a:lnTo>
                <a:lnTo>
                  <a:pt x="17128" y="455"/>
                </a:lnTo>
                <a:lnTo>
                  <a:pt x="17128" y="5856"/>
                </a:lnTo>
                <a:lnTo>
                  <a:pt x="16217" y="5856"/>
                </a:lnTo>
                <a:lnTo>
                  <a:pt x="16217" y="455"/>
                </a:lnTo>
                <a:lnTo>
                  <a:pt x="16218" y="433"/>
                </a:lnTo>
                <a:lnTo>
                  <a:pt x="16219" y="409"/>
                </a:lnTo>
                <a:lnTo>
                  <a:pt x="16222" y="387"/>
                </a:lnTo>
                <a:lnTo>
                  <a:pt x="16227" y="364"/>
                </a:lnTo>
                <a:lnTo>
                  <a:pt x="16232" y="342"/>
                </a:lnTo>
                <a:lnTo>
                  <a:pt x="16237" y="320"/>
                </a:lnTo>
                <a:lnTo>
                  <a:pt x="16245" y="300"/>
                </a:lnTo>
                <a:lnTo>
                  <a:pt x="16253" y="278"/>
                </a:lnTo>
                <a:lnTo>
                  <a:pt x="16262" y="258"/>
                </a:lnTo>
                <a:lnTo>
                  <a:pt x="16273" y="239"/>
                </a:lnTo>
                <a:lnTo>
                  <a:pt x="16283" y="220"/>
                </a:lnTo>
                <a:lnTo>
                  <a:pt x="16295" y="201"/>
                </a:lnTo>
                <a:lnTo>
                  <a:pt x="16308" y="183"/>
                </a:lnTo>
                <a:lnTo>
                  <a:pt x="16322" y="166"/>
                </a:lnTo>
                <a:lnTo>
                  <a:pt x="16336" y="150"/>
                </a:lnTo>
                <a:lnTo>
                  <a:pt x="16351" y="134"/>
                </a:lnTo>
                <a:lnTo>
                  <a:pt x="16367" y="119"/>
                </a:lnTo>
                <a:lnTo>
                  <a:pt x="16383" y="104"/>
                </a:lnTo>
                <a:lnTo>
                  <a:pt x="16400" y="91"/>
                </a:lnTo>
                <a:lnTo>
                  <a:pt x="16418" y="78"/>
                </a:lnTo>
                <a:lnTo>
                  <a:pt x="16436" y="66"/>
                </a:lnTo>
                <a:lnTo>
                  <a:pt x="16456" y="56"/>
                </a:lnTo>
                <a:lnTo>
                  <a:pt x="16476" y="45"/>
                </a:lnTo>
                <a:lnTo>
                  <a:pt x="16495" y="36"/>
                </a:lnTo>
                <a:lnTo>
                  <a:pt x="16517" y="28"/>
                </a:lnTo>
                <a:lnTo>
                  <a:pt x="16537" y="20"/>
                </a:lnTo>
                <a:lnTo>
                  <a:pt x="16560" y="14"/>
                </a:lnTo>
                <a:lnTo>
                  <a:pt x="16581" y="10"/>
                </a:lnTo>
                <a:lnTo>
                  <a:pt x="16603" y="5"/>
                </a:lnTo>
                <a:lnTo>
                  <a:pt x="16626" y="2"/>
                </a:lnTo>
                <a:lnTo>
                  <a:pt x="16649" y="1"/>
                </a:lnTo>
                <a:lnTo>
                  <a:pt x="16673" y="0"/>
                </a:lnTo>
                <a:close/>
              </a:path>
            </a:pathLst>
          </a:custGeom>
          <a:solidFill>
            <a:srgbClr val="0070C0"/>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36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1" name="Freeform 70"/>
          <p:cNvSpPr>
            <a:spLocks noEditPoints="1"/>
          </p:cNvSpPr>
          <p:nvPr/>
        </p:nvSpPr>
        <p:spPr bwMode="gray">
          <a:xfrm>
            <a:off x="7656074" y="5833963"/>
            <a:ext cx="487389" cy="153174"/>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2" name="Shape 502"/>
          <p:cNvSpPr>
            <a:spLocks noChangeArrowheads="1"/>
          </p:cNvSpPr>
          <p:nvPr/>
        </p:nvSpPr>
        <p:spPr bwMode="gray">
          <a:xfrm>
            <a:off x="7191182" y="2079204"/>
            <a:ext cx="3553853" cy="446346"/>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cs typeface="Huawei Sans" panose="020C0503030203020204" pitchFamily="34" charset="0"/>
              </a:rPr>
              <a:t>SNMP Trap</a:t>
            </a:r>
          </a:p>
        </p:txBody>
      </p:sp>
      <p:sp>
        <p:nvSpPr>
          <p:cNvPr id="133" name="Shape 502"/>
          <p:cNvSpPr>
            <a:spLocks noChangeArrowheads="1"/>
          </p:cNvSpPr>
          <p:nvPr/>
        </p:nvSpPr>
        <p:spPr bwMode="gray">
          <a:xfrm>
            <a:off x="7803382" y="4745900"/>
            <a:ext cx="2917995" cy="4464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cs typeface="Huawei Sans" panose="020C0503030203020204" pitchFamily="34" charset="0"/>
              </a:rPr>
              <a:t>HTTP/2</a:t>
            </a:r>
          </a:p>
        </p:txBody>
      </p:sp>
      <p:pic>
        <p:nvPicPr>
          <p:cNvPr id="3" name="图片 24">
            <a:extLst>
              <a:ext uri="{FF2B5EF4-FFF2-40B4-BE49-F238E27FC236}">
                <a16:creationId xmlns:a16="http://schemas.microsoft.com/office/drawing/2014/main" id="{208E9031-B835-481C-872C-2EFEE7088F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224551" y="3310659"/>
            <a:ext cx="1743421" cy="321533"/>
          </a:xfrm>
          <a:prstGeom prst="rect">
            <a:avLst/>
          </a:prstGeom>
        </p:spPr>
      </p:pic>
    </p:spTree>
    <p:extLst>
      <p:ext uri="{BB962C8B-B14F-4D97-AF65-F5344CB8AC3E}">
        <p14:creationId xmlns:p14="http://schemas.microsoft.com/office/powerpoint/2010/main" val="3600532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p:cNvSpPr/>
          <p:nvPr/>
        </p:nvSpPr>
        <p:spPr bwMode="gray">
          <a:xfrm>
            <a:off x="1226632" y="3579056"/>
            <a:ext cx="2965718" cy="792615"/>
          </a:xfrm>
          <a:prstGeom prst="roundRect">
            <a:avLst>
              <a:gd name="adj" fmla="val 4381"/>
            </a:avLst>
          </a:prstGeom>
          <a:solidFill>
            <a:schemeClr val="bg1"/>
          </a:solidFill>
          <a:ln w="12700">
            <a:solidFill>
              <a:srgbClr val="30B5C5"/>
            </a:solidFill>
            <a:prstDash val="dash"/>
          </a:ln>
        </p:spPr>
        <p:txBody>
          <a:bodyPr wrap="square" rtlCol="0" anchor="t">
            <a:noAutofit/>
          </a:bodyPr>
          <a:lstStyle/>
          <a:p>
            <a:pPr algn="ct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noAutofit/>
          </a:bodyPr>
          <a:lstStyle/>
          <a:p>
            <a:pPr fontAlgn="ctr">
              <a:lnSpc>
                <a:spcPct val="100000"/>
              </a:lnSpc>
            </a:pPr>
            <a:r>
              <a:rPr lang="en-US" dirty="0">
                <a:latin typeface="Huawei Sans" panose="020C0503030203020204" pitchFamily="34" charset="0"/>
                <a:cs typeface="Huawei Sans" panose="020C0503030203020204" pitchFamily="34" charset="0"/>
              </a:rPr>
              <a:t>Distributed Cluster Deployment: Supporting Large Scale, High Reliability, and Flexible Capacity Expansion</a:t>
            </a:r>
          </a:p>
        </p:txBody>
      </p:sp>
      <p:sp>
        <p:nvSpPr>
          <p:cNvPr id="17" name="圆角矩形 16"/>
          <p:cNvSpPr/>
          <p:nvPr/>
        </p:nvSpPr>
        <p:spPr bwMode="gray">
          <a:xfrm>
            <a:off x="1226632" y="2705091"/>
            <a:ext cx="2957907" cy="792615"/>
          </a:xfrm>
          <a:prstGeom prst="roundRect">
            <a:avLst>
              <a:gd name="adj" fmla="val 7493"/>
            </a:avLst>
          </a:prstGeom>
          <a:ln w="12700">
            <a:solidFill>
              <a:srgbClr val="30B5C5"/>
            </a:solidFill>
            <a:prstDash val="dash"/>
          </a:ln>
        </p:spPr>
        <p:txBody>
          <a:bodyPr wrap="square" rtlCol="0" anchor="t">
            <a:noAutofit/>
          </a:bodyPr>
          <a:lstStyle/>
          <a:p>
            <a:pPr algn="ct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圆角矩形 21"/>
          <p:cNvSpPr/>
          <p:nvPr/>
        </p:nvSpPr>
        <p:spPr bwMode="gray">
          <a:xfrm>
            <a:off x="1226632" y="4461358"/>
            <a:ext cx="2943844" cy="746540"/>
          </a:xfrm>
          <a:prstGeom prst="roundRect">
            <a:avLst>
              <a:gd name="adj" fmla="val 6271"/>
            </a:avLst>
          </a:prstGeom>
          <a:ln w="12700">
            <a:solidFill>
              <a:srgbClr val="30B5C5"/>
            </a:solidFill>
            <a:prstDash val="dash"/>
          </a:ln>
        </p:spPr>
        <p:txBody>
          <a:bodyPr wrap="square" rtlCol="0" anchor="t">
            <a:noAutofit/>
          </a:bodyPr>
          <a:lstStyle/>
          <a:p>
            <a:pPr algn="ct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圆角矩形 27"/>
          <p:cNvSpPr/>
          <p:nvPr/>
        </p:nvSpPr>
        <p:spPr bwMode="gray">
          <a:xfrm>
            <a:off x="1226632" y="5289409"/>
            <a:ext cx="2943845" cy="754139"/>
          </a:xfrm>
          <a:prstGeom prst="roundRect">
            <a:avLst>
              <a:gd name="adj" fmla="val 7120"/>
            </a:avLst>
          </a:prstGeom>
          <a:ln w="12700">
            <a:solidFill>
              <a:srgbClr val="30B5C5"/>
            </a:solidFill>
            <a:prstDash val="dash"/>
          </a:ln>
        </p:spPr>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矩形 42"/>
          <p:cNvSpPr/>
          <p:nvPr/>
        </p:nvSpPr>
        <p:spPr bwMode="gray">
          <a:xfrm>
            <a:off x="5674660" y="1349325"/>
            <a:ext cx="6222066" cy="2339094"/>
          </a:xfrm>
          <a:prstGeom prst="rect">
            <a:avLst/>
          </a:prstGeom>
          <a:ln>
            <a:noFill/>
          </a:ln>
        </p:spPr>
        <p:txBody>
          <a:bodyPr wrap="square" lIns="121912" tIns="60956" rIns="121912" bIns="60956">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285664" indent="-285664" fontAlgn="ctr">
              <a:lnSpc>
                <a:spcPct val="150000"/>
              </a:lnSpc>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Huawei </a:t>
            </a:r>
            <a:r>
              <a:rPr lang="en-US" sz="1200" dirty="0" err="1">
                <a:latin typeface="Huawei Sans" panose="020C0503030203020204" pitchFamily="34" charset="0"/>
                <a:cs typeface="Huawei Sans" panose="020C0503030203020204" pitchFamily="34" charset="0"/>
              </a:rPr>
              <a:t>iMaster</a:t>
            </a:r>
            <a:r>
              <a:rPr lang="en-US" sz="1200" dirty="0">
                <a:latin typeface="Huawei Sans" panose="020C0503030203020204" pitchFamily="34" charset="0"/>
                <a:cs typeface="Huawei Sans" panose="020C0503030203020204" pitchFamily="34" charset="0"/>
              </a:rPr>
              <a:t> NCE-WAN is deployed using a </a:t>
            </a:r>
            <a:r>
              <a:rPr lang="en-US" sz="1200" b="1" dirty="0">
                <a:latin typeface="Huawei Sans" panose="020C0503030203020204" pitchFamily="34" charset="0"/>
                <a:cs typeface="Huawei Sans" panose="020C0503030203020204" pitchFamily="34" charset="0"/>
              </a:rPr>
              <a:t>distributed cluster architecture</a:t>
            </a:r>
            <a:r>
              <a:rPr lang="en-US" sz="1200" dirty="0">
                <a:latin typeface="Huawei Sans" panose="020C0503030203020204" pitchFamily="34" charset="0"/>
                <a:cs typeface="Huawei Sans" panose="020C0503030203020204" pitchFamily="34" charset="0"/>
              </a:rPr>
              <a:t> to provide high reliability and load balancing capabilities. If one cluster node is faulty, other nodes take over services, ensuring service continuity.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664" indent="-285664" fontAlgn="ctr">
              <a:lnSpc>
                <a:spcPct val="150000"/>
              </a:lnSpc>
              <a:buFont typeface="Arial" panose="020B0604020202020204" pitchFamily="34" charset="0"/>
              <a:buChar char="•"/>
            </a:pPr>
            <a:r>
              <a:rPr lang="en-US" sz="1200" b="1" dirty="0">
                <a:latin typeface="Huawei Sans" panose="020C0503030203020204" pitchFamily="34" charset="0"/>
                <a:cs typeface="Huawei Sans" panose="020C0503030203020204" pitchFamily="34" charset="0"/>
              </a:rPr>
              <a:t>Northbound load balancing</a:t>
            </a:r>
            <a:r>
              <a:rPr lang="en-US" sz="1200" dirty="0">
                <a:latin typeface="Huawei Sans" panose="020C0503030203020204" pitchFamily="34" charset="0"/>
                <a:cs typeface="Huawei Sans" panose="020C0503030203020204" pitchFamily="34" charset="0"/>
              </a:rPr>
              <a:t>: External requests are distributed to all cluster nodes, instead of being processed on one node. This makes full use of cluster capabilities and improves reliability.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664" indent="-285664" fontAlgn="ctr">
              <a:lnSpc>
                <a:spcPct val="150000"/>
              </a:lnSpc>
              <a:buFont typeface="Arial" panose="020B0604020202020204" pitchFamily="34" charset="0"/>
              <a:buChar char="•"/>
            </a:pPr>
            <a:r>
              <a:rPr lang="en-US" sz="1200" b="1" dirty="0">
                <a:latin typeface="Huawei Sans" panose="020C0503030203020204" pitchFamily="34" charset="0"/>
                <a:cs typeface="Huawei Sans" panose="020C0503030203020204" pitchFamily="34" charset="0"/>
              </a:rPr>
              <a:t>Southbound load balancing</a:t>
            </a:r>
            <a:r>
              <a:rPr lang="en-US" sz="1200" dirty="0">
                <a:latin typeface="Huawei Sans" panose="020C0503030203020204" pitchFamily="34" charset="0"/>
                <a:cs typeface="Huawei Sans" panose="020C0503030203020204" pitchFamily="34" charset="0"/>
              </a:rPr>
              <a:t>: Cluster nodes are dynamically allocated to network devices based on the load of each cluster node.</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aphicFrame>
        <p:nvGraphicFramePr>
          <p:cNvPr id="59" name="表格 58"/>
          <p:cNvGraphicFramePr>
            <a:graphicFrameLocks noGrp="1"/>
          </p:cNvGraphicFramePr>
          <p:nvPr>
            <p:extLst>
              <p:ext uri="{D42A27DB-BD31-4B8C-83A1-F6EECF244321}">
                <p14:modId xmlns:p14="http://schemas.microsoft.com/office/powerpoint/2010/main" val="93676330"/>
              </p:ext>
            </p:extLst>
          </p:nvPr>
        </p:nvGraphicFramePr>
        <p:xfrm>
          <a:off x="6112094" y="3749407"/>
          <a:ext cx="5600481" cy="2371590"/>
        </p:xfrm>
        <a:graphic>
          <a:graphicData uri="http://schemas.openxmlformats.org/drawingml/2006/table">
            <a:tbl>
              <a:tblPr/>
              <a:tblGrid>
                <a:gridCol w="1365031">
                  <a:extLst>
                    <a:ext uri="{9D8B030D-6E8A-4147-A177-3AD203B41FA5}">
                      <a16:colId xmlns:a16="http://schemas.microsoft.com/office/drawing/2014/main" val="20000"/>
                    </a:ext>
                  </a:extLst>
                </a:gridCol>
                <a:gridCol w="4235450">
                  <a:extLst>
                    <a:ext uri="{9D8B030D-6E8A-4147-A177-3AD203B41FA5}">
                      <a16:colId xmlns:a16="http://schemas.microsoft.com/office/drawing/2014/main" val="20001"/>
                    </a:ext>
                  </a:extLst>
                </a:gridCol>
              </a:tblGrid>
              <a:tr h="247310">
                <a:tc>
                  <a:txBody>
                    <a:bodyPr/>
                    <a:lstStyle/>
                    <a:p>
                      <a:pPr indent="0" algn="l" fontAlgn="ctr">
                        <a:lnSpc>
                          <a:spcPct val="100000"/>
                        </a:lnSpc>
                        <a:spcBef>
                          <a:spcPts val="0"/>
                        </a:spcBef>
                        <a:spcAft>
                          <a:spcPts val="0"/>
                        </a:spcAft>
                      </a:pPr>
                      <a:r>
                        <a:rPr lang="en-US" sz="1200" b="1" dirty="0">
                          <a:solidFill>
                            <a:sysClr val="windowText" lastClr="000000"/>
                          </a:solidFill>
                          <a:latin typeface="Huawei Sans" panose="020C0503030203020204" pitchFamily="34" charset="0"/>
                        </a:rPr>
                        <a:t>Cluster</a:t>
                      </a:r>
                      <a:endParaRPr lang="en-US" altLang="zh-CN" sz="12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indent="0" algn="l" fontAlgn="ctr">
                        <a:lnSpc>
                          <a:spcPct val="100000"/>
                        </a:lnSpc>
                        <a:spcBef>
                          <a:spcPts val="0"/>
                        </a:spcBef>
                        <a:spcAft>
                          <a:spcPts val="0"/>
                        </a:spcAft>
                      </a:pPr>
                      <a:r>
                        <a:rPr lang="en-US" sz="1200" b="1" dirty="0">
                          <a:solidFill>
                            <a:sysClr val="windowText" lastClr="000000"/>
                          </a:solidFill>
                          <a:latin typeface="Huawei Sans" panose="020C0503030203020204" pitchFamily="34" charset="0"/>
                        </a:rPr>
                        <a:t>Functions</a:t>
                      </a: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411865">
                <a:tc>
                  <a:txBody>
                    <a:bodyPr/>
                    <a:lstStyle/>
                    <a:p>
                      <a:pPr indent="0" algn="l" fontAlgn="ctr">
                        <a:lnSpc>
                          <a:spcPct val="100000"/>
                        </a:lnSpc>
                        <a:spcBef>
                          <a:spcPts val="0"/>
                        </a:spcBef>
                        <a:spcAft>
                          <a:spcPts val="0"/>
                        </a:spcAft>
                      </a:pPr>
                      <a:r>
                        <a:rPr lang="en-US" sz="1200" b="1" dirty="0">
                          <a:solidFill>
                            <a:schemeClr val="tx1"/>
                          </a:solidFill>
                          <a:latin typeface="Huawei Sans" panose="020C0503030203020204" pitchFamily="34" charset="0"/>
                        </a:rPr>
                        <a:t>Service processing cluster</a:t>
                      </a: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Provides service processing capabilities, such as CPE management, overlay network configuration delivery, and traffic policy configuration.</a:t>
                      </a:r>
                      <a:endParaRPr lang="en-US"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905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1" dirty="0">
                          <a:solidFill>
                            <a:schemeClr val="tx1"/>
                          </a:solidFill>
                          <a:latin typeface="Huawei Sans" panose="020C0503030203020204" pitchFamily="34" charset="0"/>
                        </a:rPr>
                        <a:t>Data processing cluster</a:t>
                      </a: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Provides functions such as CPE performance data storage and data aggregation.</a:t>
                      </a: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11865">
                <a:tc>
                  <a:txBody>
                    <a:bodyPr/>
                    <a:lstStyle/>
                    <a:p>
                      <a:pPr indent="0" algn="l" fontAlgn="ctr">
                        <a:lnSpc>
                          <a:spcPct val="100000"/>
                        </a:lnSpc>
                        <a:spcBef>
                          <a:spcPts val="0"/>
                        </a:spcBef>
                        <a:spcAft>
                          <a:spcPts val="0"/>
                        </a:spcAft>
                      </a:pPr>
                      <a:r>
                        <a:rPr lang="en-US" sz="1200" b="1" dirty="0">
                          <a:solidFill>
                            <a:schemeClr val="tx1"/>
                          </a:solidFill>
                          <a:latin typeface="Huawei Sans" panose="020C0503030203020204" pitchFamily="34" charset="0"/>
                        </a:rPr>
                        <a:t>Nginx cluster</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kern="1200" dirty="0">
                          <a:solidFill>
                            <a:schemeClr val="tx1"/>
                          </a:solidFill>
                          <a:latin typeface="Huawei Sans" panose="020C0503030203020204" pitchFamily="34" charset="0"/>
                          <a:ea typeface="+mn-ea"/>
                          <a:cs typeface="+mn-cs"/>
                        </a:rPr>
                        <a:t>Functions as a high-performance HTTP proxy server that forwards concurrent connection requests</a:t>
                      </a:r>
                      <a:r>
                        <a:rPr lang="en-US" sz="1200" kern="1200" baseline="0" dirty="0">
                          <a:solidFill>
                            <a:schemeClr val="tx1"/>
                          </a:solidFill>
                          <a:latin typeface="Huawei Sans" panose="020C0503030203020204" pitchFamily="34" charset="0"/>
                          <a:ea typeface="+mn-ea"/>
                          <a:cs typeface="+mn-cs"/>
                        </a:rPr>
                        <a:t> </a:t>
                      </a:r>
                      <a:r>
                        <a:rPr lang="en-US" sz="1200" kern="1200" dirty="0">
                          <a:solidFill>
                            <a:schemeClr val="tx1"/>
                          </a:solidFill>
                          <a:latin typeface="Huawei Sans" panose="020C0503030203020204" pitchFamily="34" charset="0"/>
                          <a:ea typeface="+mn-ea"/>
                          <a:cs typeface="+mn-cs"/>
                        </a:rPr>
                        <a:t>and</a:t>
                      </a:r>
                      <a:r>
                        <a:rPr lang="en-US" sz="1200" baseline="0" dirty="0">
                          <a:solidFill>
                            <a:schemeClr val="tx1"/>
                          </a:solidFill>
                          <a:latin typeface="Huawei Sans" panose="020C0503030203020204" pitchFamily="34" charset="0"/>
                        </a:rPr>
                        <a:t> </a:t>
                      </a:r>
                      <a:r>
                        <a:rPr lang="en-US" sz="1200" dirty="0">
                          <a:solidFill>
                            <a:schemeClr val="tx1"/>
                          </a:solidFill>
                          <a:latin typeface="Huawei Sans" panose="020C0503030203020204" pitchFamily="34" charset="0"/>
                        </a:rPr>
                        <a:t>performs load balancing for northbound traffic at Layer 4 to Layer 7. </a:t>
                      </a:r>
                      <a:endParaRPr lang="en-US"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90500">
                <a:tc>
                  <a:txBody>
                    <a:bodyPr/>
                    <a:lstStyle/>
                    <a:p>
                      <a:pPr indent="0" algn="l" fontAlgn="ctr">
                        <a:lnSpc>
                          <a:spcPct val="100000"/>
                        </a:lnSpc>
                        <a:spcBef>
                          <a:spcPts val="0"/>
                        </a:spcBef>
                        <a:spcAft>
                          <a:spcPts val="0"/>
                        </a:spcAft>
                      </a:pPr>
                      <a:r>
                        <a:rPr lang="en-US" sz="1200" b="1" dirty="0">
                          <a:solidFill>
                            <a:schemeClr val="tx1"/>
                          </a:solidFill>
                          <a:latin typeface="Huawei Sans" panose="020C0503030203020204" pitchFamily="34" charset="0"/>
                        </a:rPr>
                        <a:t>LVS</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baseline="0" dirty="0">
                          <a:solidFill>
                            <a:schemeClr val="tx1"/>
                          </a:solidFill>
                          <a:latin typeface="Huawei Sans" panose="020C0503030203020204" pitchFamily="34" charset="0"/>
                        </a:rPr>
                        <a:t>Functions as a </a:t>
                      </a:r>
                      <a:r>
                        <a:rPr lang="en-US" sz="1200" dirty="0">
                          <a:solidFill>
                            <a:schemeClr val="tx1"/>
                          </a:solidFill>
                          <a:latin typeface="Huawei Sans" panose="020C0503030203020204" pitchFamily="34" charset="0"/>
                        </a:rPr>
                        <a:t>load</a:t>
                      </a:r>
                      <a:r>
                        <a:rPr lang="en-US" sz="1200" baseline="0" dirty="0">
                          <a:solidFill>
                            <a:schemeClr val="tx1"/>
                          </a:solidFill>
                          <a:latin typeface="Huawei Sans" panose="020C0503030203020204" pitchFamily="34" charset="0"/>
                        </a:rPr>
                        <a:t> balancing </a:t>
                      </a:r>
                      <a:r>
                        <a:rPr lang="en-US" sz="1200" dirty="0">
                          <a:solidFill>
                            <a:schemeClr val="tx1"/>
                          </a:solidFill>
                          <a:latin typeface="Huawei Sans" panose="020C0503030203020204" pitchFamily="34" charset="0"/>
                        </a:rPr>
                        <a:t>component</a:t>
                      </a:r>
                      <a:r>
                        <a:rPr lang="en-US" sz="1200" baseline="0" dirty="0">
                          <a:solidFill>
                            <a:schemeClr val="tx1"/>
                          </a:solidFill>
                          <a:latin typeface="Huawei Sans" panose="020C0503030203020204" pitchFamily="34" charset="0"/>
                        </a:rPr>
                        <a:t> that </a:t>
                      </a:r>
                      <a:r>
                        <a:rPr lang="en-US" sz="1200" dirty="0">
                          <a:solidFill>
                            <a:schemeClr val="tx1"/>
                          </a:solidFill>
                          <a:latin typeface="Huawei Sans" panose="020C0503030203020204" pitchFamily="34" charset="0"/>
                        </a:rPr>
                        <a:t>performs load balancing for north-south traffic at Layer 1 to Layer 4.</a:t>
                      </a:r>
                      <a:endParaRPr lang="en-US"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1" name="圆角矩形 75">
            <a:extLst>
              <a:ext uri="{FF2B5EF4-FFF2-40B4-BE49-F238E27FC236}">
                <a16:creationId xmlns:a16="http://schemas.microsoft.com/office/drawing/2014/main" id="{E008DFB8-458E-44D9-BAA2-26F19312F8FB}"/>
              </a:ext>
            </a:extLst>
          </p:cNvPr>
          <p:cNvSpPr/>
          <p:nvPr/>
        </p:nvSpPr>
        <p:spPr bwMode="gray">
          <a:xfrm>
            <a:off x="866586" y="1572185"/>
            <a:ext cx="4808073" cy="316218"/>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Distributed clusters of </a:t>
            </a:r>
            <a:r>
              <a:rPr lang="en-US" sz="1600" dirty="0" err="1">
                <a:solidFill>
                  <a:srgbClr val="30B5C5"/>
                </a:solidFill>
                <a:latin typeface="Huawei Sans" panose="020C0503030203020204" pitchFamily="34" charset="0"/>
                <a:cs typeface="Huawei Sans" panose="020C0503030203020204" pitchFamily="34" charset="0"/>
              </a:rPr>
              <a:t>iMaster</a:t>
            </a:r>
            <a:r>
              <a:rPr lang="en-US" sz="1600" dirty="0">
                <a:solidFill>
                  <a:srgbClr val="30B5C5"/>
                </a:solidFill>
                <a:latin typeface="Huawei Sans" panose="020C0503030203020204" pitchFamily="34" charset="0"/>
                <a:cs typeface="Huawei Sans" panose="020C0503030203020204" pitchFamily="34" charset="0"/>
              </a:rPr>
              <a:t> NCE-WAN</a:t>
            </a:r>
          </a:p>
        </p:txBody>
      </p:sp>
      <p:sp>
        <p:nvSpPr>
          <p:cNvPr id="42" name="圆角矩形 75">
            <a:extLst>
              <a:ext uri="{FF2B5EF4-FFF2-40B4-BE49-F238E27FC236}">
                <a16:creationId xmlns:a16="http://schemas.microsoft.com/office/drawing/2014/main" id="{8D0B2A68-8883-4119-8531-A3C0DFD3769F}"/>
              </a:ext>
            </a:extLst>
          </p:cNvPr>
          <p:cNvSpPr/>
          <p:nvPr/>
        </p:nvSpPr>
        <p:spPr bwMode="gray">
          <a:xfrm>
            <a:off x="866586" y="1922105"/>
            <a:ext cx="4808073" cy="420402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 name="TextBox 2">
            <a:extLst>
              <a:ext uri="{FF2B5EF4-FFF2-40B4-BE49-F238E27FC236}">
                <a16:creationId xmlns:a16="http://schemas.microsoft.com/office/drawing/2014/main" id="{26379D6A-8C14-4A98-BF51-023A8F9AE436}"/>
              </a:ext>
            </a:extLst>
          </p:cNvPr>
          <p:cNvSpPr txBox="1"/>
          <p:nvPr/>
        </p:nvSpPr>
        <p:spPr bwMode="gray">
          <a:xfrm>
            <a:off x="4258738" y="4672225"/>
            <a:ext cx="1337226"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Nginx cluster</a:t>
            </a:r>
          </a:p>
        </p:txBody>
      </p:sp>
      <p:sp>
        <p:nvSpPr>
          <p:cNvPr id="30" name="TextBox 29">
            <a:extLst>
              <a:ext uri="{FF2B5EF4-FFF2-40B4-BE49-F238E27FC236}">
                <a16:creationId xmlns:a16="http://schemas.microsoft.com/office/drawing/2014/main" id="{C2A16CCA-99F0-4922-8D3F-9D73CBA816FD}"/>
              </a:ext>
            </a:extLst>
          </p:cNvPr>
          <p:cNvSpPr txBox="1"/>
          <p:nvPr/>
        </p:nvSpPr>
        <p:spPr bwMode="gray">
          <a:xfrm>
            <a:off x="4258738" y="2733966"/>
            <a:ext cx="1415921" cy="738664"/>
          </a:xfrm>
          <a:prstGeom prst="rect">
            <a:avLst/>
          </a:prstGeom>
          <a:noFill/>
        </p:spPr>
        <p:txBody>
          <a:bodyPr wrap="square" rtlCol="0">
            <a:spAutoFit/>
          </a:bodyPr>
          <a:lstStyle/>
          <a:p>
            <a:pPr fontAlgn="ctr"/>
            <a:r>
              <a:rPr lang="en-US" sz="1400" b="1" dirty="0">
                <a:latin typeface="Huawei Sans" panose="020C0503030203020204" pitchFamily="34" charset="0"/>
                <a:cs typeface="Huawei Sans" panose="020C0503030203020204" pitchFamily="34" charset="0"/>
              </a:rPr>
              <a:t>Service processing cluster</a:t>
            </a:r>
          </a:p>
        </p:txBody>
      </p:sp>
      <p:sp>
        <p:nvSpPr>
          <p:cNvPr id="31" name="TextBox 30">
            <a:extLst>
              <a:ext uri="{FF2B5EF4-FFF2-40B4-BE49-F238E27FC236}">
                <a16:creationId xmlns:a16="http://schemas.microsoft.com/office/drawing/2014/main" id="{4FBC26F0-ABE2-41C6-A635-CE58BCD7310E}"/>
              </a:ext>
            </a:extLst>
          </p:cNvPr>
          <p:cNvSpPr txBox="1"/>
          <p:nvPr/>
        </p:nvSpPr>
        <p:spPr bwMode="gray">
          <a:xfrm>
            <a:off x="4258738" y="3598306"/>
            <a:ext cx="1346612" cy="738664"/>
          </a:xfrm>
          <a:prstGeom prst="rect">
            <a:avLst/>
          </a:prstGeom>
          <a:noFill/>
        </p:spPr>
        <p:txBody>
          <a:bodyPr wrap="square" rtlCol="0">
            <a:spAutoFit/>
          </a:bodyPr>
          <a:lstStyle/>
          <a:p>
            <a:pPr fontAlgn="ctr"/>
            <a:r>
              <a:rPr lang="en-US" sz="1400" b="1" dirty="0">
                <a:latin typeface="Huawei Sans" panose="020C0503030203020204" pitchFamily="34" charset="0"/>
                <a:cs typeface="Huawei Sans" panose="020C0503030203020204" pitchFamily="34" charset="0"/>
              </a:rPr>
              <a:t>Data processing cluster</a:t>
            </a:r>
          </a:p>
        </p:txBody>
      </p:sp>
      <p:sp>
        <p:nvSpPr>
          <p:cNvPr id="32" name="TextBox 31">
            <a:extLst>
              <a:ext uri="{FF2B5EF4-FFF2-40B4-BE49-F238E27FC236}">
                <a16:creationId xmlns:a16="http://schemas.microsoft.com/office/drawing/2014/main" id="{88BF7010-4CFF-408C-BDAE-F20D23CC66EA}"/>
              </a:ext>
            </a:extLst>
          </p:cNvPr>
          <p:cNvSpPr txBox="1"/>
          <p:nvPr/>
        </p:nvSpPr>
        <p:spPr bwMode="gray">
          <a:xfrm>
            <a:off x="4258738" y="5461991"/>
            <a:ext cx="1656537" cy="523220"/>
          </a:xfrm>
          <a:prstGeom prst="rect">
            <a:avLst/>
          </a:prstGeom>
          <a:noFill/>
        </p:spPr>
        <p:txBody>
          <a:bodyPr wrap="square" rtlCol="0">
            <a:spAutoFit/>
          </a:bodyPr>
          <a:lstStyle/>
          <a:p>
            <a:pPr fontAlgn="ctr"/>
            <a:r>
              <a:rPr lang="en-US" sz="1400" b="1" dirty="0">
                <a:latin typeface="Huawei Sans" panose="020C0503030203020204" pitchFamily="34" charset="0"/>
                <a:cs typeface="Huawei Sans" panose="020C0503030203020204" pitchFamily="34" charset="0"/>
              </a:rPr>
              <a:t>Linux virtual server (LVS)</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5" name="图片 44">
            <a:extLst>
              <a:ext uri="{FF2B5EF4-FFF2-40B4-BE49-F238E27FC236}">
                <a16:creationId xmlns:a16="http://schemas.microsoft.com/office/drawing/2014/main" id="{83EBE551-2342-4ECE-8F81-74A8D231BFE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35303" y="2019450"/>
            <a:ext cx="618095" cy="602413"/>
          </a:xfrm>
          <a:prstGeom prst="rect">
            <a:avLst/>
          </a:prstGeom>
        </p:spPr>
      </p:pic>
      <p:pic>
        <p:nvPicPr>
          <p:cNvPr id="36" name="图片 47">
            <a:extLst>
              <a:ext uri="{FF2B5EF4-FFF2-40B4-BE49-F238E27FC236}">
                <a16:creationId xmlns:a16="http://schemas.microsoft.com/office/drawing/2014/main" id="{2BC36BC5-318C-4E4A-981B-825D65C619C4}"/>
              </a:ext>
            </a:extLst>
          </p:cNvPr>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464214" y="2012303"/>
            <a:ext cx="618095" cy="602413"/>
          </a:xfrm>
          <a:prstGeom prst="rect">
            <a:avLst/>
          </a:prstGeom>
        </p:spPr>
      </p:pic>
      <p:pic>
        <p:nvPicPr>
          <p:cNvPr id="38" name="图片 48">
            <a:extLst>
              <a:ext uri="{FF2B5EF4-FFF2-40B4-BE49-F238E27FC236}">
                <a16:creationId xmlns:a16="http://schemas.microsoft.com/office/drawing/2014/main" id="{CCF1926B-7E5F-42C5-8077-9D098AC4BB1A}"/>
              </a:ext>
            </a:extLst>
          </p:cNvPr>
          <p:cNvPicPr>
            <a:picLocks/>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01684" y="2022287"/>
            <a:ext cx="618095" cy="602413"/>
          </a:xfrm>
          <a:prstGeom prst="rect">
            <a:avLst/>
          </a:prstGeom>
        </p:spPr>
      </p:pic>
      <p:sp>
        <p:nvSpPr>
          <p:cNvPr id="39" name="TextBox 38">
            <a:extLst>
              <a:ext uri="{FF2B5EF4-FFF2-40B4-BE49-F238E27FC236}">
                <a16:creationId xmlns:a16="http://schemas.microsoft.com/office/drawing/2014/main" id="{09DB49CA-4769-4374-816B-756EC7AD50FA}"/>
              </a:ext>
            </a:extLst>
          </p:cNvPr>
          <p:cNvSpPr txBox="1"/>
          <p:nvPr/>
        </p:nvSpPr>
        <p:spPr bwMode="gray">
          <a:xfrm>
            <a:off x="4258738" y="2151379"/>
            <a:ext cx="1054905" cy="523220"/>
          </a:xfrm>
          <a:prstGeom prst="rect">
            <a:avLst/>
          </a:prstGeom>
          <a:noFill/>
        </p:spPr>
        <p:txBody>
          <a:bodyPr wrap="square" rtlCol="0">
            <a:spAutoFit/>
          </a:bodyPr>
          <a:lstStyle/>
          <a:p>
            <a:pPr fontAlgn="ctr"/>
            <a:r>
              <a:rPr lang="en-US" sz="1400" b="1" dirty="0">
                <a:latin typeface="Huawei Sans" panose="020C0503030203020204" pitchFamily="34" charset="0"/>
                <a:cs typeface="Huawei Sans" panose="020C0503030203020204" pitchFamily="34" charset="0"/>
              </a:rPr>
              <a:t>Physical servers</a:t>
            </a:r>
          </a:p>
        </p:txBody>
      </p:sp>
      <p:pic>
        <p:nvPicPr>
          <p:cNvPr id="40" name="图片 60" descr="交换机.png">
            <a:extLst>
              <a:ext uri="{FF2B5EF4-FFF2-40B4-BE49-F238E27FC236}">
                <a16:creationId xmlns:a16="http://schemas.microsoft.com/office/drawing/2014/main" id="{586CDCE0-0F78-40D3-9772-AC53076DC925}"/>
              </a:ext>
            </a:extLst>
          </p:cNvPr>
          <p:cNvPicPr>
            <a:picLocks noChangeAspect="1"/>
          </p:cNvPicPr>
          <p:nvPr/>
        </p:nvPicPr>
        <p:blipFill>
          <a:blip r:embed="rId4" cstate="print"/>
          <a:stretch>
            <a:fillRect/>
          </a:stretch>
        </p:blipFill>
        <p:spPr bwMode="gray">
          <a:xfrm>
            <a:off x="1570522" y="2894706"/>
            <a:ext cx="540000" cy="441817"/>
          </a:xfrm>
          <a:prstGeom prst="rect">
            <a:avLst/>
          </a:prstGeom>
        </p:spPr>
      </p:pic>
      <p:pic>
        <p:nvPicPr>
          <p:cNvPr id="44" name="图片 60" descr="交换机.png">
            <a:extLst>
              <a:ext uri="{FF2B5EF4-FFF2-40B4-BE49-F238E27FC236}">
                <a16:creationId xmlns:a16="http://schemas.microsoft.com/office/drawing/2014/main" id="{8199298F-ACFD-4575-9E4C-EC629FBEF63C}"/>
              </a:ext>
            </a:extLst>
          </p:cNvPr>
          <p:cNvPicPr>
            <a:picLocks noChangeAspect="1"/>
          </p:cNvPicPr>
          <p:nvPr/>
        </p:nvPicPr>
        <p:blipFill>
          <a:blip r:embed="rId4" cstate="print"/>
          <a:stretch>
            <a:fillRect/>
          </a:stretch>
        </p:blipFill>
        <p:spPr bwMode="gray">
          <a:xfrm>
            <a:off x="1570522" y="3749701"/>
            <a:ext cx="540000" cy="441817"/>
          </a:xfrm>
          <a:prstGeom prst="rect">
            <a:avLst/>
          </a:prstGeom>
        </p:spPr>
      </p:pic>
      <p:pic>
        <p:nvPicPr>
          <p:cNvPr id="46" name="图片 60" descr="交换机.png">
            <a:extLst>
              <a:ext uri="{FF2B5EF4-FFF2-40B4-BE49-F238E27FC236}">
                <a16:creationId xmlns:a16="http://schemas.microsoft.com/office/drawing/2014/main" id="{848233C8-B67F-4DDD-ACC5-72F385DB15E6}"/>
              </a:ext>
            </a:extLst>
          </p:cNvPr>
          <p:cNvPicPr>
            <a:picLocks noChangeAspect="1"/>
          </p:cNvPicPr>
          <p:nvPr/>
        </p:nvPicPr>
        <p:blipFill>
          <a:blip r:embed="rId4" cstate="print"/>
          <a:stretch>
            <a:fillRect/>
          </a:stretch>
        </p:blipFill>
        <p:spPr bwMode="gray">
          <a:xfrm>
            <a:off x="1570522" y="4604931"/>
            <a:ext cx="540000" cy="441817"/>
          </a:xfrm>
          <a:prstGeom prst="rect">
            <a:avLst/>
          </a:prstGeom>
        </p:spPr>
      </p:pic>
      <p:pic>
        <p:nvPicPr>
          <p:cNvPr id="57" name="图片 60" descr="交换机.png">
            <a:extLst>
              <a:ext uri="{FF2B5EF4-FFF2-40B4-BE49-F238E27FC236}">
                <a16:creationId xmlns:a16="http://schemas.microsoft.com/office/drawing/2014/main" id="{035D7A9C-60F3-4060-922D-3349E0BE8577}"/>
              </a:ext>
            </a:extLst>
          </p:cNvPr>
          <p:cNvPicPr>
            <a:picLocks noChangeAspect="1"/>
          </p:cNvPicPr>
          <p:nvPr/>
        </p:nvPicPr>
        <p:blipFill>
          <a:blip r:embed="rId4" cstate="print"/>
          <a:stretch>
            <a:fillRect/>
          </a:stretch>
        </p:blipFill>
        <p:spPr bwMode="gray">
          <a:xfrm>
            <a:off x="1570522" y="5462580"/>
            <a:ext cx="540000" cy="441817"/>
          </a:xfrm>
          <a:prstGeom prst="rect">
            <a:avLst/>
          </a:prstGeom>
        </p:spPr>
      </p:pic>
      <p:pic>
        <p:nvPicPr>
          <p:cNvPr id="58" name="图片 60" descr="交换机.png">
            <a:extLst>
              <a:ext uri="{FF2B5EF4-FFF2-40B4-BE49-F238E27FC236}">
                <a16:creationId xmlns:a16="http://schemas.microsoft.com/office/drawing/2014/main" id="{199BA569-E64E-496A-AE8B-F2D017822B42}"/>
              </a:ext>
            </a:extLst>
          </p:cNvPr>
          <p:cNvPicPr>
            <a:picLocks noChangeAspect="1"/>
          </p:cNvPicPr>
          <p:nvPr/>
        </p:nvPicPr>
        <p:blipFill>
          <a:blip r:embed="rId4" cstate="print">
            <a:duotone>
              <a:schemeClr val="accent2">
                <a:shade val="45000"/>
                <a:satMod val="135000"/>
              </a:schemeClr>
              <a:prstClr val="white"/>
            </a:duotone>
          </a:blip>
          <a:stretch>
            <a:fillRect/>
          </a:stretch>
        </p:blipFill>
        <p:spPr bwMode="gray">
          <a:xfrm>
            <a:off x="2476104" y="2910369"/>
            <a:ext cx="540000" cy="441817"/>
          </a:xfrm>
          <a:prstGeom prst="rect">
            <a:avLst/>
          </a:prstGeom>
        </p:spPr>
      </p:pic>
      <p:pic>
        <p:nvPicPr>
          <p:cNvPr id="60" name="图片 60" descr="交换机.png">
            <a:extLst>
              <a:ext uri="{FF2B5EF4-FFF2-40B4-BE49-F238E27FC236}">
                <a16:creationId xmlns:a16="http://schemas.microsoft.com/office/drawing/2014/main" id="{452CA1CE-DD0C-4031-B32B-231E79910B44}"/>
              </a:ext>
            </a:extLst>
          </p:cNvPr>
          <p:cNvPicPr>
            <a:picLocks noChangeAspect="1"/>
          </p:cNvPicPr>
          <p:nvPr/>
        </p:nvPicPr>
        <p:blipFill>
          <a:blip r:embed="rId4" cstate="print">
            <a:duotone>
              <a:schemeClr val="accent2">
                <a:shade val="45000"/>
                <a:satMod val="135000"/>
              </a:schemeClr>
              <a:prstClr val="white"/>
            </a:duotone>
          </a:blip>
          <a:stretch>
            <a:fillRect/>
          </a:stretch>
        </p:blipFill>
        <p:spPr bwMode="gray">
          <a:xfrm>
            <a:off x="2476104" y="3765364"/>
            <a:ext cx="540000" cy="441817"/>
          </a:xfrm>
          <a:prstGeom prst="rect">
            <a:avLst/>
          </a:prstGeom>
        </p:spPr>
      </p:pic>
      <p:pic>
        <p:nvPicPr>
          <p:cNvPr id="61" name="图片 60" descr="交换机.png">
            <a:extLst>
              <a:ext uri="{FF2B5EF4-FFF2-40B4-BE49-F238E27FC236}">
                <a16:creationId xmlns:a16="http://schemas.microsoft.com/office/drawing/2014/main" id="{D926EC54-8FC7-48CA-A9F4-9FF517C16947}"/>
              </a:ext>
            </a:extLst>
          </p:cNvPr>
          <p:cNvPicPr>
            <a:picLocks noChangeAspect="1"/>
          </p:cNvPicPr>
          <p:nvPr/>
        </p:nvPicPr>
        <p:blipFill>
          <a:blip r:embed="rId4" cstate="print">
            <a:duotone>
              <a:schemeClr val="accent2">
                <a:shade val="45000"/>
                <a:satMod val="135000"/>
              </a:schemeClr>
              <a:prstClr val="white"/>
            </a:duotone>
          </a:blip>
          <a:stretch>
            <a:fillRect/>
          </a:stretch>
        </p:blipFill>
        <p:spPr bwMode="gray">
          <a:xfrm>
            <a:off x="2476104" y="4620594"/>
            <a:ext cx="540000" cy="441817"/>
          </a:xfrm>
          <a:prstGeom prst="rect">
            <a:avLst/>
          </a:prstGeom>
        </p:spPr>
      </p:pic>
      <p:pic>
        <p:nvPicPr>
          <p:cNvPr id="63" name="图片 60" descr="交换机.png">
            <a:extLst>
              <a:ext uri="{FF2B5EF4-FFF2-40B4-BE49-F238E27FC236}">
                <a16:creationId xmlns:a16="http://schemas.microsoft.com/office/drawing/2014/main" id="{ED44D376-C659-4F38-A310-DF35F70E1890}"/>
              </a:ext>
            </a:extLst>
          </p:cNvPr>
          <p:cNvPicPr>
            <a:picLocks noChangeAspect="1"/>
          </p:cNvPicPr>
          <p:nvPr/>
        </p:nvPicPr>
        <p:blipFill>
          <a:blip r:embed="rId4" cstate="print">
            <a:duotone>
              <a:schemeClr val="accent6">
                <a:shade val="45000"/>
                <a:satMod val="135000"/>
              </a:schemeClr>
              <a:prstClr val="white"/>
            </a:duotone>
          </a:blip>
          <a:stretch>
            <a:fillRect/>
          </a:stretch>
        </p:blipFill>
        <p:spPr bwMode="gray">
          <a:xfrm>
            <a:off x="3399363" y="2906012"/>
            <a:ext cx="540000" cy="441817"/>
          </a:xfrm>
          <a:prstGeom prst="rect">
            <a:avLst/>
          </a:prstGeom>
        </p:spPr>
      </p:pic>
      <p:pic>
        <p:nvPicPr>
          <p:cNvPr id="64" name="图片 60" descr="交换机.png">
            <a:extLst>
              <a:ext uri="{FF2B5EF4-FFF2-40B4-BE49-F238E27FC236}">
                <a16:creationId xmlns:a16="http://schemas.microsoft.com/office/drawing/2014/main" id="{9236F3FA-202A-4843-B2EE-537B0AC44539}"/>
              </a:ext>
            </a:extLst>
          </p:cNvPr>
          <p:cNvPicPr>
            <a:picLocks noChangeAspect="1"/>
          </p:cNvPicPr>
          <p:nvPr/>
        </p:nvPicPr>
        <p:blipFill>
          <a:blip r:embed="rId4" cstate="print">
            <a:duotone>
              <a:schemeClr val="accent6">
                <a:shade val="45000"/>
                <a:satMod val="135000"/>
              </a:schemeClr>
              <a:prstClr val="white"/>
            </a:duotone>
          </a:blip>
          <a:stretch>
            <a:fillRect/>
          </a:stretch>
        </p:blipFill>
        <p:spPr bwMode="gray">
          <a:xfrm>
            <a:off x="3399363" y="3761007"/>
            <a:ext cx="540000" cy="441817"/>
          </a:xfrm>
          <a:prstGeom prst="rect">
            <a:avLst/>
          </a:prstGeom>
        </p:spPr>
      </p:pic>
      <p:pic>
        <p:nvPicPr>
          <p:cNvPr id="66" name="图片 60" descr="交换机.png">
            <a:extLst>
              <a:ext uri="{FF2B5EF4-FFF2-40B4-BE49-F238E27FC236}">
                <a16:creationId xmlns:a16="http://schemas.microsoft.com/office/drawing/2014/main" id="{B36D0A06-A168-4122-91E5-35498F81D570}"/>
              </a:ext>
            </a:extLst>
          </p:cNvPr>
          <p:cNvPicPr>
            <a:picLocks noChangeAspect="1"/>
          </p:cNvPicPr>
          <p:nvPr/>
        </p:nvPicPr>
        <p:blipFill>
          <a:blip r:embed="rId4" cstate="print">
            <a:duotone>
              <a:schemeClr val="accent6">
                <a:shade val="45000"/>
                <a:satMod val="135000"/>
              </a:schemeClr>
              <a:prstClr val="white"/>
            </a:duotone>
          </a:blip>
          <a:stretch>
            <a:fillRect/>
          </a:stretch>
        </p:blipFill>
        <p:spPr bwMode="gray">
          <a:xfrm>
            <a:off x="3399363" y="5473886"/>
            <a:ext cx="540000" cy="441817"/>
          </a:xfrm>
          <a:prstGeom prst="rect">
            <a:avLst/>
          </a:prstGeom>
        </p:spPr>
      </p:pic>
      <p:sp>
        <p:nvSpPr>
          <p:cNvPr id="67" name="TextBox 66">
            <a:extLst>
              <a:ext uri="{FF2B5EF4-FFF2-40B4-BE49-F238E27FC236}">
                <a16:creationId xmlns:a16="http://schemas.microsoft.com/office/drawing/2014/main" id="{88F663D3-4382-4317-8665-75F4BFB2E75F}"/>
              </a:ext>
            </a:extLst>
          </p:cNvPr>
          <p:cNvSpPr txBox="1"/>
          <p:nvPr/>
        </p:nvSpPr>
        <p:spPr bwMode="gray">
          <a:xfrm rot="16200000">
            <a:off x="-160667" y="4232009"/>
            <a:ext cx="2774601" cy="338554"/>
          </a:xfrm>
          <a:prstGeom prst="rect">
            <a:avLst/>
          </a:prstGeom>
          <a:solidFill>
            <a:schemeClr val="bg1">
              <a:lumMod val="85000"/>
            </a:schemeClr>
          </a:solidFill>
        </p:spPr>
        <p:txBody>
          <a:bodyPr wrap="square" rtlCol="0">
            <a:spAutoFit/>
          </a:bodyPr>
          <a:lstStyle/>
          <a:p>
            <a:pPr algn="ctr" fontAlgn="ctr"/>
            <a:r>
              <a:rPr lang="en-US" sz="1600" b="1" dirty="0">
                <a:latin typeface="Huawei Sans" panose="020C0503030203020204" pitchFamily="34" charset="0"/>
                <a:cs typeface="Huawei Sans" panose="020C0503030203020204" pitchFamily="34" charset="0"/>
              </a:rPr>
              <a:t>VMs</a:t>
            </a:r>
          </a:p>
        </p:txBody>
      </p:sp>
    </p:spTree>
    <p:extLst>
      <p:ext uri="{BB962C8B-B14F-4D97-AF65-F5344CB8AC3E}">
        <p14:creationId xmlns:p14="http://schemas.microsoft.com/office/powerpoint/2010/main" val="3089284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lnSpc>
                <a:spcPct val="100000"/>
              </a:lnSpc>
            </a:pPr>
            <a:r>
              <a:rPr lang="en-US" dirty="0">
                <a:latin typeface="Huawei Sans" panose="020C0503030203020204" pitchFamily="34" charset="0"/>
                <a:cs typeface="Huawei Sans" panose="020C0503030203020204" pitchFamily="34" charset="0"/>
              </a:rPr>
              <a:t>Geographic Redundancy</a:t>
            </a:r>
            <a:r>
              <a:rPr lang="en-US" altLang="en-US" dirty="0">
                <a:cs typeface="Huawei Sans" panose="020C0503030203020204" pitchFamily="34" charset="0"/>
              </a:rPr>
              <a:t>: Fast Switchover Ensures Normal Service Running</a:t>
            </a:r>
          </a:p>
        </p:txBody>
      </p:sp>
      <p:sp>
        <p:nvSpPr>
          <p:cNvPr id="5" name="矩形 4"/>
          <p:cNvSpPr/>
          <p:nvPr/>
        </p:nvSpPr>
        <p:spPr bwMode="gray">
          <a:xfrm>
            <a:off x="442913" y="1382973"/>
            <a:ext cx="5506600" cy="4847481"/>
          </a:xfrm>
          <a:prstGeom prst="rect">
            <a:avLst/>
          </a:prstGeom>
          <a:ln w="12700">
            <a:noFill/>
          </a:ln>
        </p:spPr>
        <p:txBody>
          <a:bodyPr wrap="square">
            <a:spAutoFit/>
          </a:bodyPr>
          <a:lstStyle/>
          <a:p>
            <a:pPr marL="285750" indent="-285750" fontAlgn="ctr">
              <a:lnSpc>
                <a:spcPct val="140000"/>
              </a:lnSpc>
              <a:spcBef>
                <a:spcPts val="600"/>
              </a:spcBef>
              <a:buFont typeface="Arial" panose="020B0604020202020204" pitchFamily="34" charset="0"/>
              <a:buChar char="•"/>
            </a:pPr>
            <a:r>
              <a:rPr lang="en-US" sz="1400" dirty="0">
                <a:latin typeface="Huawei Sans" panose="020C0503030203020204" pitchFamily="34" charset="0"/>
                <a:cs typeface="Huawei Sans" panose="020C0503030203020204" pitchFamily="34" charset="0"/>
              </a:rPr>
              <a:t>Geographic redundancy supports disaster recovery and backup between two clusters. The number of nodes in the active cluster must be the same as that in the standby cluster.</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ct val="140000"/>
              </a:lnSpc>
              <a:spcBef>
                <a:spcPts val="600"/>
              </a:spcBef>
              <a:buFont typeface="Arial" panose="020B0604020202020204" pitchFamily="34" charset="0"/>
              <a:buChar char="•"/>
            </a:pPr>
            <a:r>
              <a:rPr lang="en-US" sz="1400" dirty="0">
                <a:latin typeface="Huawei Sans" panose="020C0503030203020204" pitchFamily="34" charset="0"/>
                <a:cs typeface="Huawei Sans" panose="020C0503030203020204" pitchFamily="34" charset="0"/>
              </a:rPr>
              <a:t>The active and standby controller clusters are both running. However, only the active cluster can provide services, while the standby cluster does not provide services. Data in the active cluster is synchronized to the standby cluster in real time to ensure data consistency.</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lvl="0" indent="-285750" fontAlgn="ctr">
              <a:lnSpc>
                <a:spcPct val="140000"/>
              </a:lnSpc>
              <a:spcBef>
                <a:spcPts val="600"/>
              </a:spcBef>
              <a:buFont typeface="Arial" panose="020B0604020202020204" pitchFamily="34" charset="0"/>
              <a:buChar char="•"/>
            </a:pPr>
            <a:r>
              <a:rPr lang="en-US" sz="1400" dirty="0">
                <a:latin typeface="Huawei Sans" panose="020C0503030203020204" pitchFamily="34" charset="0"/>
                <a:cs typeface="Huawei Sans" panose="020C0503030203020204" pitchFamily="34" charset="0"/>
              </a:rPr>
              <a:t>The northbound and southbound APIs of the controller use the same domain name or IP address. Tenants and devices access the active cluster through the same domain name or IP address. After an active/standby switchover is triggered, traffic is automatically switched to the new active cluster.</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ct val="140000"/>
              </a:lnSpc>
              <a:spcBef>
                <a:spcPts val="600"/>
              </a:spcBef>
              <a:buFont typeface="Arial" panose="020B0604020202020204" pitchFamily="34" charset="0"/>
              <a:buChar char="•"/>
            </a:pPr>
            <a:r>
              <a:rPr lang="en-US" sz="1400" dirty="0">
                <a:latin typeface="Huawei Sans" panose="020C0503030203020204" pitchFamily="34" charset="0"/>
                <a:cs typeface="Huawei Sans" panose="020C0503030203020204" pitchFamily="34" charset="0"/>
              </a:rPr>
              <a:t>Huawei SD-WAN Solution supports only one active controller cluster and one standby controller cluster.</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 name="Group 3">
            <a:extLst>
              <a:ext uri="{FF2B5EF4-FFF2-40B4-BE49-F238E27FC236}">
                <a16:creationId xmlns:a16="http://schemas.microsoft.com/office/drawing/2014/main" id="{03330752-630D-4658-801A-205D8D7CE831}"/>
              </a:ext>
            </a:extLst>
          </p:cNvPr>
          <p:cNvGrpSpPr/>
          <p:nvPr/>
        </p:nvGrpSpPr>
        <p:grpSpPr bwMode="gray">
          <a:xfrm>
            <a:off x="6070204" y="1429765"/>
            <a:ext cx="5545467" cy="4727090"/>
            <a:chOff x="5540233" y="1275853"/>
            <a:chExt cx="5545467" cy="4727090"/>
          </a:xfrm>
        </p:grpSpPr>
        <p:sp>
          <p:nvSpPr>
            <p:cNvPr id="7" name="圆角矩形 6"/>
            <p:cNvSpPr/>
            <p:nvPr/>
          </p:nvSpPr>
          <p:spPr bwMode="gray">
            <a:xfrm>
              <a:off x="5540233" y="2837372"/>
              <a:ext cx="2192151" cy="1183255"/>
            </a:xfrm>
            <a:prstGeom prst="rect">
              <a:avLst/>
            </a:prstGeom>
            <a:noFill/>
            <a:ln>
              <a:solidFill>
                <a:srgbClr val="56C4D2"/>
              </a:solidFill>
            </a:ln>
          </p:spPr>
          <p:txBody>
            <a:bodyPr wrap="square" tIns="0" rtlCol="0" anchor="t">
              <a:noAutofit/>
            </a:bodyPr>
            <a:lstStyle/>
            <a:p>
              <a:pPr algn="ctr" fontAlgn="ctr"/>
              <a:r>
                <a:rPr lang="en-US" sz="1400" b="1" dirty="0" err="1">
                  <a:latin typeface="Huawei Sans" panose="020C0503030203020204" pitchFamily="34" charset="0"/>
                  <a:cs typeface="Huawei Sans" panose="020C0503030203020204" pitchFamily="34" charset="0"/>
                </a:rPr>
                <a:t>iMaster</a:t>
              </a:r>
              <a:r>
                <a:rPr lang="en-US" sz="1400" b="1" dirty="0">
                  <a:latin typeface="Huawei Sans" panose="020C0503030203020204" pitchFamily="34" charset="0"/>
                  <a:cs typeface="Huawei Sans" panose="020C0503030203020204" pitchFamily="34" charset="0"/>
                </a:rPr>
                <a:t> NCE-WAN cluster (active)</a:t>
              </a:r>
            </a:p>
          </p:txBody>
        </p:sp>
        <p:sp>
          <p:nvSpPr>
            <p:cNvPr id="12" name="圆角矩形 11"/>
            <p:cNvSpPr/>
            <p:nvPr/>
          </p:nvSpPr>
          <p:spPr bwMode="gray">
            <a:xfrm>
              <a:off x="8770326" y="2837372"/>
              <a:ext cx="2306057" cy="1183255"/>
            </a:xfrm>
            <a:prstGeom prst="rect">
              <a:avLst/>
            </a:prstGeom>
            <a:noFill/>
            <a:ln>
              <a:solidFill>
                <a:srgbClr val="56C4D2"/>
              </a:solidFill>
            </a:ln>
          </p:spPr>
          <p:txBody>
            <a:bodyPr wrap="square" tIns="0" rtlCol="0" anchor="t">
              <a:noAutofit/>
            </a:bodyPr>
            <a:lstStyle/>
            <a:p>
              <a:pPr algn="ctr" fontAlgn="ctr"/>
              <a:r>
                <a:rPr lang="en-US" sz="1400" b="1" dirty="0" err="1">
                  <a:latin typeface="Huawei Sans" panose="020C0503030203020204" pitchFamily="34" charset="0"/>
                  <a:cs typeface="Huawei Sans" panose="020C0503030203020204" pitchFamily="34" charset="0"/>
                </a:rPr>
                <a:t>iMaster</a:t>
              </a:r>
              <a:r>
                <a:rPr lang="en-US" sz="1400" b="1" dirty="0">
                  <a:latin typeface="Huawei Sans" panose="020C0503030203020204" pitchFamily="34" charset="0"/>
                  <a:cs typeface="Huawei Sans" panose="020C0503030203020204" pitchFamily="34" charset="0"/>
                </a:rPr>
                <a:t> NCE-WAN cluster (standby)</a:t>
              </a:r>
            </a:p>
          </p:txBody>
        </p:sp>
        <p:sp>
          <p:nvSpPr>
            <p:cNvPr id="14" name="圆角矩形 13"/>
            <p:cNvSpPr/>
            <p:nvPr/>
          </p:nvSpPr>
          <p:spPr bwMode="gray">
            <a:xfrm>
              <a:off x="5540234" y="5210855"/>
              <a:ext cx="5545466" cy="792088"/>
            </a:xfrm>
            <a:prstGeom prst="rect">
              <a:avLst/>
            </a:prstGeom>
            <a:noFill/>
            <a:ln>
              <a:solidFill>
                <a:srgbClr val="56C4D2"/>
              </a:solidFill>
            </a:ln>
          </p:spPr>
          <p:txBody>
            <a:bodyPr wrap="square" rtlCol="0" anchor="ctr">
              <a:noAutofit/>
            </a:bodyPr>
            <a:lstStyle/>
            <a:p>
              <a:pPr fontAlgn="ctr"/>
              <a:r>
                <a:rPr lang="en-US" sz="1400" b="1" dirty="0">
                  <a:latin typeface="Huawei Sans" panose="020C0503030203020204" pitchFamily="34" charset="0"/>
                  <a:cs typeface="Huawei Sans" panose="020C0503030203020204" pitchFamily="34" charset="0"/>
                </a:rPr>
                <a:t>Branch </a:t>
              </a:r>
            </a:p>
            <a:p>
              <a:pPr fontAlgn="ctr"/>
              <a:r>
                <a:rPr lang="en-US" sz="1400" b="1" dirty="0">
                  <a:latin typeface="Huawei Sans" panose="020C0503030203020204" pitchFamily="34" charset="0"/>
                  <a:cs typeface="Huawei Sans" panose="020C0503030203020204" pitchFamily="34" charset="0"/>
                </a:rPr>
                <a:t>site</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 name="TextBox 79"/>
            <p:cNvSpPr txBox="1"/>
            <p:nvPr/>
          </p:nvSpPr>
          <p:spPr bwMode="gray">
            <a:xfrm>
              <a:off x="6454762" y="5727602"/>
              <a:ext cx="862565" cy="261610"/>
            </a:xfrm>
            <a:prstGeom prst="rect">
              <a:avLst/>
            </a:prstGeom>
            <a:noFill/>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CPE1</a:t>
              </a:r>
            </a:p>
          </p:txBody>
        </p:sp>
        <p:sp>
          <p:nvSpPr>
            <p:cNvPr id="16" name="TextBox 79"/>
            <p:cNvSpPr txBox="1"/>
            <p:nvPr/>
          </p:nvSpPr>
          <p:spPr bwMode="gray">
            <a:xfrm>
              <a:off x="7441508" y="5727602"/>
              <a:ext cx="862565" cy="261610"/>
            </a:xfrm>
            <a:prstGeom prst="rect">
              <a:avLst/>
            </a:prstGeom>
            <a:noFill/>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CPE2</a:t>
              </a:r>
            </a:p>
          </p:txBody>
        </p:sp>
        <p:sp>
          <p:nvSpPr>
            <p:cNvPr id="17" name="TextBox 79"/>
            <p:cNvSpPr txBox="1"/>
            <p:nvPr/>
          </p:nvSpPr>
          <p:spPr bwMode="gray">
            <a:xfrm>
              <a:off x="8440873" y="5727602"/>
              <a:ext cx="862565" cy="261610"/>
            </a:xfrm>
            <a:prstGeom prst="rect">
              <a:avLst/>
            </a:prstGeom>
            <a:noFill/>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CPE3</a:t>
              </a:r>
            </a:p>
          </p:txBody>
        </p:sp>
        <p:sp>
          <p:nvSpPr>
            <p:cNvPr id="21" name="TextBox 79"/>
            <p:cNvSpPr txBox="1"/>
            <p:nvPr/>
          </p:nvSpPr>
          <p:spPr bwMode="gray">
            <a:xfrm>
              <a:off x="10096411" y="5735941"/>
              <a:ext cx="862565" cy="261610"/>
            </a:xfrm>
            <a:prstGeom prst="rect">
              <a:avLst/>
            </a:prstGeom>
            <a:noFill/>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CPE </a:t>
              </a:r>
              <a:r>
                <a:rPr lang="en-US" sz="1100" i="1" dirty="0">
                  <a:latin typeface="Huawei Sans" panose="020C0503030203020204" pitchFamily="34" charset="0"/>
                  <a:cs typeface="Huawei Sans" panose="020C0503030203020204" pitchFamily="34" charset="0"/>
                </a:rPr>
                <a:t>n</a:t>
              </a:r>
            </a:p>
          </p:txBody>
        </p:sp>
        <p:cxnSp>
          <p:nvCxnSpPr>
            <p:cNvPr id="22" name="直接连接符 21"/>
            <p:cNvCxnSpPr/>
            <p:nvPr/>
          </p:nvCxnSpPr>
          <p:spPr bwMode="gray">
            <a:xfrm>
              <a:off x="7744916" y="3156531"/>
              <a:ext cx="1044000" cy="0"/>
            </a:xfrm>
            <a:prstGeom prst="line">
              <a:avLst/>
            </a:prstGeom>
            <a:ln w="254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a:off x="7751265" y="3732595"/>
              <a:ext cx="1008000" cy="0"/>
            </a:xfrm>
            <a:prstGeom prst="line">
              <a:avLst/>
            </a:prstGeom>
            <a:ln w="25400">
              <a:solidFill>
                <a:srgbClr val="56C4D2"/>
              </a:solidFill>
            </a:ln>
          </p:spPr>
          <p:style>
            <a:lnRef idx="1">
              <a:schemeClr val="accent1"/>
            </a:lnRef>
            <a:fillRef idx="0">
              <a:schemeClr val="accent1"/>
            </a:fillRef>
            <a:effectRef idx="0">
              <a:schemeClr val="accent1"/>
            </a:effectRef>
            <a:fontRef idx="minor">
              <a:schemeClr val="tx1"/>
            </a:fontRef>
          </p:style>
        </p:cxnSp>
        <p:sp>
          <p:nvSpPr>
            <p:cNvPr id="24" name="TextBox 79"/>
            <p:cNvSpPr txBox="1"/>
            <p:nvPr/>
          </p:nvSpPr>
          <p:spPr bwMode="gray">
            <a:xfrm>
              <a:off x="7824480" y="2915930"/>
              <a:ext cx="892061" cy="261610"/>
            </a:xfrm>
            <a:prstGeom prst="rect">
              <a:avLst/>
            </a:prstGeom>
            <a:noFill/>
          </p:spPr>
          <p:txBody>
            <a:bodyPr wrap="square" rtlCol="0">
              <a:spAutoFit/>
            </a:bodyPr>
            <a:lstStyle/>
            <a:p>
              <a:pPr algn="ctr" fontAlgn="ctr"/>
              <a:r>
                <a:rPr lang="en-US" sz="1050" dirty="0">
                  <a:latin typeface="Huawei Sans" panose="020C0503030203020204" pitchFamily="34" charset="0"/>
                  <a:cs typeface="Huawei Sans" panose="020C0503030203020204" pitchFamily="34" charset="0"/>
                </a:rPr>
                <a:t>Heartbeat</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TextBox 79"/>
            <p:cNvSpPr txBox="1"/>
            <p:nvPr/>
          </p:nvSpPr>
          <p:spPr bwMode="gray">
            <a:xfrm>
              <a:off x="7634801" y="3330707"/>
              <a:ext cx="1207974" cy="400110"/>
            </a:xfrm>
            <a:prstGeom prst="rect">
              <a:avLst/>
            </a:prstGeom>
            <a:noFill/>
          </p:spPr>
          <p:txBody>
            <a:bodyPr wrap="square" rtlCol="0">
              <a:spAutoFit/>
            </a:bodyPr>
            <a:lstStyle/>
            <a:p>
              <a:pPr algn="ctr" fontAlgn="ctr"/>
              <a:r>
                <a:rPr lang="en-US" sz="1000" dirty="0">
                  <a:latin typeface="Huawei Sans" panose="020C0503030203020204" pitchFamily="34" charset="0"/>
                  <a:cs typeface="Huawei Sans" panose="020C0503030203020204" pitchFamily="34" charset="0"/>
                </a:rPr>
                <a:t>Data synchronization</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文本框 28"/>
            <p:cNvSpPr txBox="1"/>
            <p:nvPr/>
          </p:nvSpPr>
          <p:spPr bwMode="gray">
            <a:xfrm>
              <a:off x="9918062" y="2565401"/>
              <a:ext cx="1158760" cy="261610"/>
            </a:xfrm>
            <a:prstGeom prst="rect">
              <a:avLst/>
            </a:prstGeom>
            <a:solidFill>
              <a:srgbClr val="56C4D2"/>
            </a:solidFill>
            <a:ln>
              <a:solidFill>
                <a:srgbClr val="56C4D2"/>
              </a:solidFill>
            </a:ln>
          </p:spPr>
          <p:txBody>
            <a:bodyPr wrap="square" lIns="0" rIns="0" rtlCol="0">
              <a:spAutoFit/>
            </a:bodyPr>
            <a:lstStyle/>
            <a:p>
              <a:pPr algn="ctr" fontAlgn="ctr"/>
              <a:r>
                <a:rPr lang="en-US" sz="1100" dirty="0">
                  <a:solidFill>
                    <a:schemeClr val="bg1"/>
                  </a:solidFill>
                  <a:latin typeface="Huawei Sans" panose="020C0503030203020204" pitchFamily="34" charset="0"/>
                  <a:cs typeface="Huawei Sans" panose="020C0503030203020204" pitchFamily="34" charset="0"/>
                </a:rPr>
                <a:t>Remote DR DC</a:t>
              </a:r>
            </a:p>
          </p:txBody>
        </p:sp>
        <p:sp>
          <p:nvSpPr>
            <p:cNvPr id="30" name="文本框 29"/>
            <p:cNvSpPr txBox="1"/>
            <p:nvPr/>
          </p:nvSpPr>
          <p:spPr bwMode="gray">
            <a:xfrm>
              <a:off x="5540234" y="2563744"/>
              <a:ext cx="995545" cy="261610"/>
            </a:xfrm>
            <a:prstGeom prst="rect">
              <a:avLst/>
            </a:prstGeom>
            <a:solidFill>
              <a:srgbClr val="56C4D2"/>
            </a:solidFill>
            <a:ln>
              <a:solidFill>
                <a:srgbClr val="56C4D2"/>
              </a:solidFill>
            </a:ln>
          </p:spPr>
          <p:txBody>
            <a:bodyPr wrap="square" rtlCol="0">
              <a:spAutoFit/>
            </a:bodyPr>
            <a:lstStyle/>
            <a:p>
              <a:pPr algn="ctr" fontAlgn="ctr"/>
              <a:r>
                <a:rPr lang="en-US" sz="1100" dirty="0">
                  <a:solidFill>
                    <a:schemeClr val="bg1"/>
                  </a:solidFill>
                  <a:latin typeface="Huawei Sans" panose="020C0503030203020204" pitchFamily="34" charset="0"/>
                  <a:cs typeface="Huawei Sans" panose="020C0503030203020204" pitchFamily="34" charset="0"/>
                </a:rPr>
                <a:t>Primary DC</a:t>
              </a:r>
            </a:p>
          </p:txBody>
        </p:sp>
        <p:cxnSp>
          <p:nvCxnSpPr>
            <p:cNvPr id="31" name="直接连接符 30"/>
            <p:cNvCxnSpPr>
              <a:cxnSpLocks/>
              <a:stCxn id="7" idx="2"/>
              <a:endCxn id="70" idx="0"/>
            </p:cNvCxnSpPr>
            <p:nvPr/>
          </p:nvCxnSpPr>
          <p:spPr bwMode="gray">
            <a:xfrm>
              <a:off x="6636309" y="4020627"/>
              <a:ext cx="89801" cy="1345158"/>
            </a:xfrm>
            <a:prstGeom prst="line">
              <a:avLst/>
            </a:prstGeom>
            <a:ln w="254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cxnSpLocks/>
              <a:stCxn id="7" idx="2"/>
              <a:endCxn id="76" idx="0"/>
            </p:cNvCxnSpPr>
            <p:nvPr/>
          </p:nvCxnSpPr>
          <p:spPr bwMode="gray">
            <a:xfrm>
              <a:off x="6636309" y="4020627"/>
              <a:ext cx="3728117" cy="1356991"/>
            </a:xfrm>
            <a:prstGeom prst="line">
              <a:avLst/>
            </a:prstGeom>
            <a:ln w="254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cxnSpLocks/>
              <a:stCxn id="7" idx="2"/>
              <a:endCxn id="72" idx="0"/>
            </p:cNvCxnSpPr>
            <p:nvPr/>
          </p:nvCxnSpPr>
          <p:spPr bwMode="gray">
            <a:xfrm>
              <a:off x="6636309" y="4020627"/>
              <a:ext cx="2054235" cy="1356991"/>
            </a:xfrm>
            <a:prstGeom prst="line">
              <a:avLst/>
            </a:prstGeom>
            <a:ln w="254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a:stCxn id="7" idx="2"/>
              <a:endCxn id="71" idx="0"/>
            </p:cNvCxnSpPr>
            <p:nvPr/>
          </p:nvCxnSpPr>
          <p:spPr bwMode="gray">
            <a:xfrm>
              <a:off x="6636309" y="4020627"/>
              <a:ext cx="1051107" cy="1362793"/>
            </a:xfrm>
            <a:prstGeom prst="line">
              <a:avLst/>
            </a:prstGeom>
            <a:ln w="254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cxnSpLocks/>
              <a:stCxn id="12" idx="2"/>
              <a:endCxn id="70" idx="0"/>
            </p:cNvCxnSpPr>
            <p:nvPr/>
          </p:nvCxnSpPr>
          <p:spPr bwMode="gray">
            <a:xfrm flipH="1">
              <a:off x="6726110" y="4020627"/>
              <a:ext cx="3197245" cy="1345158"/>
            </a:xfrm>
            <a:prstGeom prst="line">
              <a:avLst/>
            </a:prstGeom>
            <a:ln w="25400">
              <a:solidFill>
                <a:srgbClr val="56C4D2"/>
              </a:solidFill>
              <a:prstDash val="sysDot"/>
            </a:ln>
          </p:spPr>
          <p:style>
            <a:lnRef idx="1">
              <a:schemeClr val="accent1"/>
            </a:lnRef>
            <a:fillRef idx="0">
              <a:schemeClr val="accent1"/>
            </a:fillRef>
            <a:effectRef idx="0">
              <a:schemeClr val="accent1"/>
            </a:effectRef>
            <a:fontRef idx="minor">
              <a:schemeClr val="tx1"/>
            </a:fontRef>
          </p:style>
        </p:cxnSp>
        <p:cxnSp>
          <p:nvCxnSpPr>
            <p:cNvPr id="47" name="直接连接符 46"/>
            <p:cNvCxnSpPr>
              <a:cxnSpLocks/>
              <a:stCxn id="7" idx="0"/>
              <a:endCxn id="3" idx="2"/>
            </p:cNvCxnSpPr>
            <p:nvPr/>
          </p:nvCxnSpPr>
          <p:spPr bwMode="gray">
            <a:xfrm flipV="1">
              <a:off x="6636309" y="2132809"/>
              <a:ext cx="1602479" cy="704563"/>
            </a:xfrm>
            <a:prstGeom prst="line">
              <a:avLst/>
            </a:prstGeom>
            <a:ln w="254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cxnSpLocks/>
              <a:stCxn id="3" idx="2"/>
              <a:endCxn id="12" idx="0"/>
            </p:cNvCxnSpPr>
            <p:nvPr/>
          </p:nvCxnSpPr>
          <p:spPr bwMode="gray">
            <a:xfrm>
              <a:off x="8238788" y="2132809"/>
              <a:ext cx="1684567" cy="704563"/>
            </a:xfrm>
            <a:prstGeom prst="line">
              <a:avLst/>
            </a:prstGeom>
            <a:ln w="254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a:stCxn id="68" idx="3"/>
              <a:endCxn id="90" idx="21"/>
            </p:cNvCxnSpPr>
            <p:nvPr/>
          </p:nvCxnSpPr>
          <p:spPr bwMode="gray">
            <a:xfrm>
              <a:off x="6466747" y="1655121"/>
              <a:ext cx="1265637" cy="1121"/>
            </a:xfrm>
            <a:prstGeom prst="line">
              <a:avLst/>
            </a:prstGeom>
            <a:ln w="25400">
              <a:solidFill>
                <a:srgbClr val="56C4D2"/>
              </a:solidFill>
            </a:ln>
          </p:spPr>
          <p:style>
            <a:lnRef idx="1">
              <a:schemeClr val="accent1"/>
            </a:lnRef>
            <a:fillRef idx="0">
              <a:schemeClr val="accent1"/>
            </a:fillRef>
            <a:effectRef idx="0">
              <a:schemeClr val="accent1"/>
            </a:effectRef>
            <a:fontRef idx="minor">
              <a:schemeClr val="tx1"/>
            </a:fontRef>
          </p:style>
        </p:cxnSp>
        <p:sp>
          <p:nvSpPr>
            <p:cNvPr id="53" name="TextBox 79"/>
            <p:cNvSpPr txBox="1"/>
            <p:nvPr/>
          </p:nvSpPr>
          <p:spPr bwMode="gray">
            <a:xfrm>
              <a:off x="5574270" y="1865026"/>
              <a:ext cx="1358950"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Administrator</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43720" y="3346894"/>
              <a:ext cx="618095" cy="602413"/>
            </a:xfrm>
            <a:prstGeom prst="rect">
              <a:avLst/>
            </a:prstGeom>
          </p:spPr>
        </p:pic>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25842" y="3340426"/>
              <a:ext cx="618095" cy="602413"/>
            </a:xfrm>
            <a:prstGeom prst="rect">
              <a:avLst/>
            </a:prstGeom>
          </p:spPr>
        </p:pic>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02670" y="3345061"/>
              <a:ext cx="618095" cy="602413"/>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897344" y="3312510"/>
              <a:ext cx="618095" cy="602413"/>
            </a:xfrm>
            <a:prstGeom prst="rect">
              <a:avLst/>
            </a:prstGeom>
          </p:spPr>
        </p:pic>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79466" y="3306042"/>
              <a:ext cx="618095" cy="602413"/>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56294" y="3310677"/>
              <a:ext cx="618095" cy="602413"/>
            </a:xfrm>
            <a:prstGeom prst="rect">
              <a:avLst/>
            </a:prstGeom>
          </p:spPr>
        </p:pic>
        <p:pic>
          <p:nvPicPr>
            <p:cNvPr id="68" name="图片 67" descr="交换机.png"/>
            <p:cNvPicPr>
              <a:picLocks noChangeAspect="1"/>
            </p:cNvPicPr>
            <p:nvPr/>
          </p:nvPicPr>
          <p:blipFill>
            <a:blip r:embed="rId4" cstate="print"/>
            <a:stretch>
              <a:fillRect/>
            </a:stretch>
          </p:blipFill>
          <p:spPr bwMode="gray">
            <a:xfrm>
              <a:off x="5926747" y="1434212"/>
              <a:ext cx="540000" cy="441817"/>
            </a:xfrm>
            <a:prstGeom prst="rect">
              <a:avLst/>
            </a:prstGeom>
          </p:spPr>
        </p:pic>
        <p:pic>
          <p:nvPicPr>
            <p:cNvPr id="70" name="Picture 12" descr="E:\2016.01\1.12 扁平化图标\蓝色\AR-蓝色最新-40.png"/>
            <p:cNvPicPr>
              <a:picLocks noChangeAspect="1" noChangeArrowheads="1"/>
            </p:cNvPicPr>
            <p:nvPr/>
          </p:nvPicPr>
          <p:blipFill>
            <a:blip r:embed="rId5" cstate="print"/>
            <a:srcRect/>
            <a:stretch>
              <a:fillRect/>
            </a:stretch>
          </p:blipFill>
          <p:spPr bwMode="gray">
            <a:xfrm>
              <a:off x="6521264" y="5365785"/>
              <a:ext cx="409692" cy="335202"/>
            </a:xfrm>
            <a:prstGeom prst="rect">
              <a:avLst/>
            </a:prstGeom>
            <a:noFill/>
          </p:spPr>
        </p:pic>
        <p:pic>
          <p:nvPicPr>
            <p:cNvPr id="71" name="Picture 12" descr="E:\2016.01\1.12 扁平化图标\蓝色\AR-蓝色最新-40.png"/>
            <p:cNvPicPr>
              <a:picLocks noChangeAspect="1" noChangeArrowheads="1"/>
            </p:cNvPicPr>
            <p:nvPr/>
          </p:nvPicPr>
          <p:blipFill>
            <a:blip r:embed="rId5" cstate="print"/>
            <a:srcRect/>
            <a:stretch>
              <a:fillRect/>
            </a:stretch>
          </p:blipFill>
          <p:spPr bwMode="gray">
            <a:xfrm>
              <a:off x="7482570" y="5383420"/>
              <a:ext cx="409692" cy="335202"/>
            </a:xfrm>
            <a:prstGeom prst="rect">
              <a:avLst/>
            </a:prstGeom>
            <a:noFill/>
          </p:spPr>
        </p:pic>
        <p:pic>
          <p:nvPicPr>
            <p:cNvPr id="72" name="Picture 12" descr="E:\2016.01\1.12 扁平化图标\蓝色\AR-蓝色最新-40.png"/>
            <p:cNvPicPr>
              <a:picLocks noChangeAspect="1" noChangeArrowheads="1"/>
            </p:cNvPicPr>
            <p:nvPr/>
          </p:nvPicPr>
          <p:blipFill>
            <a:blip r:embed="rId5" cstate="print"/>
            <a:srcRect/>
            <a:stretch>
              <a:fillRect/>
            </a:stretch>
          </p:blipFill>
          <p:spPr bwMode="gray">
            <a:xfrm>
              <a:off x="8485698" y="5377618"/>
              <a:ext cx="409692" cy="335202"/>
            </a:xfrm>
            <a:prstGeom prst="rect">
              <a:avLst/>
            </a:prstGeom>
            <a:noFill/>
          </p:spPr>
        </p:pic>
        <p:pic>
          <p:nvPicPr>
            <p:cNvPr id="76" name="Picture 12" descr="E:\2016.01\1.12 扁平化图标\蓝色\AR-蓝色最新-40.png"/>
            <p:cNvPicPr>
              <a:picLocks noChangeAspect="1" noChangeArrowheads="1"/>
            </p:cNvPicPr>
            <p:nvPr/>
          </p:nvPicPr>
          <p:blipFill>
            <a:blip r:embed="rId5" cstate="print"/>
            <a:srcRect/>
            <a:stretch>
              <a:fillRect/>
            </a:stretch>
          </p:blipFill>
          <p:spPr bwMode="gray">
            <a:xfrm>
              <a:off x="10159580" y="5377618"/>
              <a:ext cx="409692" cy="335202"/>
            </a:xfrm>
            <a:prstGeom prst="rect">
              <a:avLst/>
            </a:prstGeom>
            <a:noFill/>
          </p:spPr>
        </p:pic>
        <p:sp>
          <p:nvSpPr>
            <p:cNvPr id="90" name="Freeform 159">
              <a:extLst>
                <a:ext uri="{FF2B5EF4-FFF2-40B4-BE49-F238E27FC236}">
                  <a16:creationId xmlns:a16="http://schemas.microsoft.com/office/drawing/2014/main" id="{F3111666-72C6-48F7-B06E-D810D91F3D72}"/>
                </a:ext>
              </a:extLst>
            </p:cNvPr>
            <p:cNvSpPr/>
            <p:nvPr/>
          </p:nvSpPr>
          <p:spPr bwMode="gray">
            <a:xfrm flipH="1">
              <a:off x="7732384" y="1275853"/>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cs typeface="Huawei Sans" panose="020C0503030203020204" pitchFamily="34" charset="0"/>
                </a:rPr>
                <a:t>Internet</a:t>
              </a:r>
              <a:endParaRPr lang="en-US"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03" name="直接连接符 37">
              <a:extLst>
                <a:ext uri="{FF2B5EF4-FFF2-40B4-BE49-F238E27FC236}">
                  <a16:creationId xmlns:a16="http://schemas.microsoft.com/office/drawing/2014/main" id="{55051CCB-C96A-4366-BE43-3587A02FC9DD}"/>
                </a:ext>
              </a:extLst>
            </p:cNvPr>
            <p:cNvCxnSpPr>
              <a:cxnSpLocks/>
              <a:stCxn id="12" idx="2"/>
              <a:endCxn id="71" idx="0"/>
            </p:cNvCxnSpPr>
            <p:nvPr/>
          </p:nvCxnSpPr>
          <p:spPr bwMode="gray">
            <a:xfrm flipH="1">
              <a:off x="7687416" y="4020627"/>
              <a:ext cx="2235939" cy="1362793"/>
            </a:xfrm>
            <a:prstGeom prst="line">
              <a:avLst/>
            </a:prstGeom>
            <a:ln w="25400">
              <a:solidFill>
                <a:srgbClr val="56C4D2"/>
              </a:solidFill>
              <a:prstDash val="sysDot"/>
            </a:ln>
          </p:spPr>
          <p:style>
            <a:lnRef idx="1">
              <a:schemeClr val="accent1"/>
            </a:lnRef>
            <a:fillRef idx="0">
              <a:schemeClr val="accent1"/>
            </a:fillRef>
            <a:effectRef idx="0">
              <a:schemeClr val="accent1"/>
            </a:effectRef>
            <a:fontRef idx="minor">
              <a:schemeClr val="tx1"/>
            </a:fontRef>
          </p:style>
        </p:cxnSp>
        <p:cxnSp>
          <p:nvCxnSpPr>
            <p:cNvPr id="106" name="直接连接符 37">
              <a:extLst>
                <a:ext uri="{FF2B5EF4-FFF2-40B4-BE49-F238E27FC236}">
                  <a16:creationId xmlns:a16="http://schemas.microsoft.com/office/drawing/2014/main" id="{E684F735-E15F-4F4B-9662-9D8A4BE80D78}"/>
                </a:ext>
              </a:extLst>
            </p:cNvPr>
            <p:cNvCxnSpPr>
              <a:cxnSpLocks/>
              <a:stCxn id="12" idx="2"/>
              <a:endCxn id="72" idx="0"/>
            </p:cNvCxnSpPr>
            <p:nvPr/>
          </p:nvCxnSpPr>
          <p:spPr bwMode="gray">
            <a:xfrm flipH="1">
              <a:off x="8690544" y="4020627"/>
              <a:ext cx="1232811" cy="1356991"/>
            </a:xfrm>
            <a:prstGeom prst="line">
              <a:avLst/>
            </a:prstGeom>
            <a:ln w="25400">
              <a:solidFill>
                <a:srgbClr val="56C4D2"/>
              </a:solidFill>
              <a:prstDash val="sysDot"/>
            </a:ln>
          </p:spPr>
          <p:style>
            <a:lnRef idx="1">
              <a:schemeClr val="accent1"/>
            </a:lnRef>
            <a:fillRef idx="0">
              <a:schemeClr val="accent1"/>
            </a:fillRef>
            <a:effectRef idx="0">
              <a:schemeClr val="accent1"/>
            </a:effectRef>
            <a:fontRef idx="minor">
              <a:schemeClr val="tx1"/>
            </a:fontRef>
          </p:style>
        </p:cxnSp>
        <p:cxnSp>
          <p:nvCxnSpPr>
            <p:cNvPr id="109" name="直接连接符 37">
              <a:extLst>
                <a:ext uri="{FF2B5EF4-FFF2-40B4-BE49-F238E27FC236}">
                  <a16:creationId xmlns:a16="http://schemas.microsoft.com/office/drawing/2014/main" id="{961AF296-AE88-478A-A18A-130B013D9A32}"/>
                </a:ext>
              </a:extLst>
            </p:cNvPr>
            <p:cNvCxnSpPr>
              <a:cxnSpLocks/>
              <a:stCxn id="12" idx="2"/>
              <a:endCxn id="76" idx="0"/>
            </p:cNvCxnSpPr>
            <p:nvPr/>
          </p:nvCxnSpPr>
          <p:spPr bwMode="gray">
            <a:xfrm>
              <a:off x="9923355" y="4020627"/>
              <a:ext cx="441071" cy="1356991"/>
            </a:xfrm>
            <a:prstGeom prst="line">
              <a:avLst/>
            </a:prstGeom>
            <a:ln w="25400">
              <a:solidFill>
                <a:srgbClr val="56C4D2"/>
              </a:solidFill>
              <a:prstDash val="sysDot"/>
            </a:ln>
          </p:spPr>
          <p:style>
            <a:lnRef idx="1">
              <a:schemeClr val="accent1"/>
            </a:lnRef>
            <a:fillRef idx="0">
              <a:schemeClr val="accent1"/>
            </a:fillRef>
            <a:effectRef idx="0">
              <a:schemeClr val="accent1"/>
            </a:effectRef>
            <a:fontRef idx="minor">
              <a:schemeClr val="tx1"/>
            </a:fontRef>
          </p:style>
        </p:cxnSp>
        <p:sp>
          <p:nvSpPr>
            <p:cNvPr id="112" name="TextBox 111">
              <a:extLst>
                <a:ext uri="{FF2B5EF4-FFF2-40B4-BE49-F238E27FC236}">
                  <a16:creationId xmlns:a16="http://schemas.microsoft.com/office/drawing/2014/main" id="{E9A9CDAB-C390-43D6-A9BE-B8625AFB6564}"/>
                </a:ext>
              </a:extLst>
            </p:cNvPr>
            <p:cNvSpPr txBox="1"/>
            <p:nvPr/>
          </p:nvSpPr>
          <p:spPr bwMode="gray">
            <a:xfrm>
              <a:off x="9176682" y="5303898"/>
              <a:ext cx="682974" cy="369332"/>
            </a:xfrm>
            <a:prstGeom prst="rect">
              <a:avLst/>
            </a:prstGeom>
            <a:noFill/>
          </p:spPr>
          <p:txBody>
            <a:bodyPr wrap="square" rtlCol="0" anchor="ctr">
              <a:spAutoFit/>
            </a:bodyPr>
            <a:lstStyle/>
            <a:p>
              <a:pPr fontAlgn="ctr"/>
              <a:r>
                <a:rPr lang="en-US" dirty="0">
                  <a:latin typeface="Huawei Sans" panose="020C0503030203020204" pitchFamily="34" charset="0"/>
                  <a:cs typeface="Huawei Sans" panose="020C0503030203020204" pitchFamily="34" charset="0"/>
                </a:rPr>
                <a:t>…</a:t>
              </a:r>
            </a:p>
          </p:txBody>
        </p:sp>
        <p:pic>
          <p:nvPicPr>
            <p:cNvPr id="3" name="图片 133">
              <a:extLst>
                <a:ext uri="{FF2B5EF4-FFF2-40B4-BE49-F238E27FC236}">
                  <a16:creationId xmlns:a16="http://schemas.microsoft.com/office/drawing/2014/main" id="{F965CACC-5FFF-48DB-A5CA-B03C20E8DFF6}"/>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981357" y="1699501"/>
              <a:ext cx="514862" cy="433308"/>
            </a:xfrm>
            <a:prstGeom prst="rect">
              <a:avLst/>
            </a:prstGeom>
          </p:spPr>
        </p:pic>
        <p:cxnSp>
          <p:nvCxnSpPr>
            <p:cNvPr id="50" name="直接箭头连接符 19">
              <a:extLst>
                <a:ext uri="{FF2B5EF4-FFF2-40B4-BE49-F238E27FC236}">
                  <a16:creationId xmlns:a16="http://schemas.microsoft.com/office/drawing/2014/main" id="{5D075E0B-F73F-4C44-9FF6-024C4B0AF282}"/>
                </a:ext>
              </a:extLst>
            </p:cNvPr>
            <p:cNvCxnSpPr>
              <a:cxnSpLocks/>
            </p:cNvCxnSpPr>
            <p:nvPr/>
          </p:nvCxnSpPr>
          <p:spPr bwMode="gray">
            <a:xfrm flipH="1">
              <a:off x="6726110" y="2172803"/>
              <a:ext cx="1152156" cy="522773"/>
            </a:xfrm>
            <a:prstGeom prst="straightConnector1">
              <a:avLst/>
            </a:prstGeom>
            <a:ln w="19050">
              <a:solidFill>
                <a:srgbClr val="E28189"/>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直接箭头连接符 19">
              <a:extLst>
                <a:ext uri="{FF2B5EF4-FFF2-40B4-BE49-F238E27FC236}">
                  <a16:creationId xmlns:a16="http://schemas.microsoft.com/office/drawing/2014/main" id="{BC03B603-17B8-4459-9C69-A10EDBD4B3B1}"/>
                </a:ext>
              </a:extLst>
            </p:cNvPr>
            <p:cNvCxnSpPr>
              <a:cxnSpLocks/>
            </p:cNvCxnSpPr>
            <p:nvPr/>
          </p:nvCxnSpPr>
          <p:spPr bwMode="gray">
            <a:xfrm>
              <a:off x="8599310" y="2170583"/>
              <a:ext cx="1233481" cy="522773"/>
            </a:xfrm>
            <a:prstGeom prst="straightConnector1">
              <a:avLst/>
            </a:prstGeom>
            <a:ln w="19050">
              <a:solidFill>
                <a:srgbClr val="E28189"/>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79">
              <a:extLst>
                <a:ext uri="{FF2B5EF4-FFF2-40B4-BE49-F238E27FC236}">
                  <a16:creationId xmlns:a16="http://schemas.microsoft.com/office/drawing/2014/main" id="{D38DD3B5-A059-4E4F-AB21-66FDABE674D1}"/>
                </a:ext>
              </a:extLst>
            </p:cNvPr>
            <p:cNvSpPr txBox="1"/>
            <p:nvPr/>
          </p:nvSpPr>
          <p:spPr bwMode="gray">
            <a:xfrm rot="20192061">
              <a:off x="6521609" y="1967106"/>
              <a:ext cx="1338082" cy="461665"/>
            </a:xfrm>
            <a:prstGeom prst="rect">
              <a:avLst/>
            </a:prstGeom>
            <a:noFill/>
          </p:spPr>
          <p:txBody>
            <a:bodyPr wrap="square" rtlCol="0">
              <a:spAutoFit/>
            </a:bodyPr>
            <a:lstStyle/>
            <a:p>
              <a:pPr algn="ctr" fontAlgn="ctr"/>
              <a:r>
                <a:rPr lang="en-US" sz="1200" dirty="0">
                  <a:latin typeface="Huawei Sans" panose="020C0503030203020204" pitchFamily="34" charset="0"/>
                  <a:cs typeface="Huawei Sans" panose="020C0503030203020204" pitchFamily="34" charset="0"/>
                </a:rPr>
                <a:t>EBGP</a:t>
              </a:r>
            </a:p>
            <a:p>
              <a:pPr algn="ctr" fontAlgn="ctr"/>
              <a:r>
                <a:rPr lang="en-US" sz="1200" dirty="0">
                  <a:latin typeface="Huawei Sans" panose="020C0503030203020204" pitchFamily="34" charset="0"/>
                  <a:cs typeface="Huawei Sans" panose="020C0503030203020204" pitchFamily="34" charset="0"/>
                </a:rPr>
                <a:t>(higher priority)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TextBox 79">
              <a:extLst>
                <a:ext uri="{FF2B5EF4-FFF2-40B4-BE49-F238E27FC236}">
                  <a16:creationId xmlns:a16="http://schemas.microsoft.com/office/drawing/2014/main" id="{C4CD6611-9E12-4D9E-96FD-472143621F6E}"/>
                </a:ext>
              </a:extLst>
            </p:cNvPr>
            <p:cNvSpPr txBox="1"/>
            <p:nvPr/>
          </p:nvSpPr>
          <p:spPr bwMode="gray">
            <a:xfrm rot="1374070">
              <a:off x="8695039" y="2005957"/>
              <a:ext cx="1414783" cy="461665"/>
            </a:xfrm>
            <a:prstGeom prst="rect">
              <a:avLst/>
            </a:prstGeom>
            <a:noFill/>
          </p:spPr>
          <p:txBody>
            <a:bodyPr wrap="square" rtlCol="0">
              <a:spAutoFit/>
            </a:bodyPr>
            <a:lstStyle/>
            <a:p>
              <a:pPr algn="ctr" fontAlgn="ctr"/>
              <a:r>
                <a:rPr lang="en-US" sz="1200" dirty="0">
                  <a:latin typeface="Huawei Sans" panose="020C0503030203020204" pitchFamily="34" charset="0"/>
                  <a:cs typeface="Huawei Sans" panose="020C0503030203020204" pitchFamily="34" charset="0"/>
                </a:rPr>
                <a:t>EBGP</a:t>
              </a:r>
            </a:p>
            <a:p>
              <a:pPr algn="ctr" fontAlgn="ctr"/>
              <a:r>
                <a:rPr lang="en-US" sz="1200" dirty="0">
                  <a:latin typeface="Huawei Sans" panose="020C0503030203020204" pitchFamily="34" charset="0"/>
                  <a:cs typeface="Huawei Sans" panose="020C0503030203020204" pitchFamily="34" charset="0"/>
                </a:rPr>
                <a:t>(lower priority)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pic>
        <p:nvPicPr>
          <p:cNvPr id="49" name="图片 133">
            <a:extLst>
              <a:ext uri="{FF2B5EF4-FFF2-40B4-BE49-F238E27FC236}">
                <a16:creationId xmlns:a16="http://schemas.microsoft.com/office/drawing/2014/main" id="{43696505-BFBD-4848-B9FD-8BCCA980BE3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164101" y="1381680"/>
            <a:ext cx="514862" cy="433308"/>
          </a:xfrm>
          <a:prstGeom prst="rect">
            <a:avLst/>
          </a:prstGeom>
        </p:spPr>
      </p:pic>
      <p:sp>
        <p:nvSpPr>
          <p:cNvPr id="51" name="TextBox 79">
            <a:extLst>
              <a:ext uri="{FF2B5EF4-FFF2-40B4-BE49-F238E27FC236}">
                <a16:creationId xmlns:a16="http://schemas.microsoft.com/office/drawing/2014/main" id="{E0650234-6219-46CB-B5AA-7100D414E3EC}"/>
              </a:ext>
            </a:extLst>
          </p:cNvPr>
          <p:cNvSpPr txBox="1"/>
          <p:nvPr/>
        </p:nvSpPr>
        <p:spPr bwMode="gray">
          <a:xfrm>
            <a:off x="9662809" y="1443436"/>
            <a:ext cx="962747"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DNS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66648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Architecture and Solutions of Huawei SD-WAN Solution</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r>
              <a:rPr lang="en-US" dirty="0">
                <a:solidFill>
                  <a:schemeClr val="bg1">
                    <a:lumMod val="50000"/>
                  </a:schemeClr>
                </a:solidFill>
                <a:latin typeface="Huawei Sans" panose="020C0503030203020204" pitchFamily="34" charset="0"/>
              </a:rPr>
              <a:t>Huawei </a:t>
            </a:r>
            <a:r>
              <a:rPr lang="en-US" dirty="0" err="1">
                <a:solidFill>
                  <a:schemeClr val="bg1">
                    <a:lumMod val="50000"/>
                  </a:schemeClr>
                </a:solidFill>
                <a:latin typeface="Huawei Sans" panose="020C0503030203020204" pitchFamily="34" charset="0"/>
              </a:rPr>
              <a:t>iMaster</a:t>
            </a:r>
            <a:r>
              <a:rPr lang="en-US" dirty="0">
                <a:solidFill>
                  <a:schemeClr val="bg1">
                    <a:lumMod val="50000"/>
                  </a:schemeClr>
                </a:solidFill>
                <a:latin typeface="Huawei Sans" panose="020C0503030203020204" pitchFamily="34" charset="0"/>
              </a:rPr>
              <a:t> NCE-WAN</a:t>
            </a:r>
          </a:p>
          <a:p>
            <a:r>
              <a:rPr lang="en-US" b="1" dirty="0">
                <a:latin typeface="Huawei Sans" panose="020C0503030203020204" pitchFamily="34" charset="0"/>
              </a:rPr>
              <a:t>Implementation of Huawei SD-WAN Solution</a:t>
            </a:r>
            <a:endParaRPr lang="en-US" altLang="zh-CN" b="1" dirty="0">
              <a:latin typeface="Huawei Sans" panose="020C0503030203020204" pitchFamily="34" charset="0"/>
              <a:sym typeface="Huawei Sans" panose="020C0503030203020204" pitchFamily="34" charset="0"/>
            </a:endParaRPr>
          </a:p>
          <a:p>
            <a:r>
              <a:rPr lang="en-US" dirty="0">
                <a:solidFill>
                  <a:schemeClr val="bg1">
                    <a:lumMod val="50000"/>
                  </a:schemeClr>
                </a:solidFill>
                <a:latin typeface="Huawei Sans" panose="020C0503030203020204" pitchFamily="34" charset="0"/>
              </a:rPr>
              <a:t>Huawei SD-WAN CPEs</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843426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标题 3"/>
          <p:cNvSpPr>
            <a:spLocks noGrp="1"/>
          </p:cNvSpPr>
          <p:nvPr>
            <p:ph type="title"/>
          </p:nvPr>
        </p:nvSpPr>
        <p:spPr bwMode="gray">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noAutofit/>
          </a:bodyPr>
          <a:lstStyle/>
          <a:p>
            <a:pPr fontAlgn="ctr"/>
            <a:r>
              <a:rPr lang="en-US" dirty="0">
                <a:latin typeface="Huawei Sans" panose="020C0503030203020204" pitchFamily="34" charset="0"/>
                <a:cs typeface="Huawei Sans" panose="020C0503030203020204" pitchFamily="34" charset="0"/>
              </a:rPr>
              <a:t>Main Functions of Huawei SD-WAN Solution</a:t>
            </a:r>
          </a:p>
        </p:txBody>
      </p:sp>
      <p:sp>
        <p:nvSpPr>
          <p:cNvPr id="42" name="Text Placeholder 7">
            <a:extLst>
              <a:ext uri="{FF2B5EF4-FFF2-40B4-BE49-F238E27FC236}">
                <a16:creationId xmlns:a16="http://schemas.microsoft.com/office/drawing/2014/main" id="{DA7DB514-4194-409D-93B2-59F147A0EBAD}"/>
              </a:ext>
            </a:extLst>
          </p:cNvPr>
          <p:cNvSpPr>
            <a:spLocks noGrp="1"/>
          </p:cNvSpPr>
          <p:nvPr>
            <p:ph type="body" sz="quarter" idx="10"/>
          </p:nvPr>
        </p:nvSpPr>
        <p:spPr bwMode="gray">
          <a:xfrm>
            <a:off x="455612" y="1052514"/>
            <a:ext cx="4631729" cy="4875042"/>
          </a:xfrm>
        </p:spPr>
        <p:txBody>
          <a:bodyPr/>
          <a:lstStyle/>
          <a:p>
            <a:pPr algn="l"/>
            <a:r>
              <a:rPr lang="en-US" sz="1800" dirty="0">
                <a:latin typeface="Huawei Sans" panose="020C0503030203020204" pitchFamily="34" charset="0"/>
              </a:rPr>
              <a:t>Huawei SD-WAN Solution provides the following functions:</a:t>
            </a:r>
          </a:p>
          <a:p>
            <a:pPr marL="598488" lvl="1" indent="-293688"/>
            <a:r>
              <a:rPr lang="en-US" sz="1600" dirty="0">
                <a:latin typeface="Huawei Sans" panose="020C0503030203020204" pitchFamily="34" charset="0"/>
                <a:cs typeface="Huawei Sans" panose="020C0503030203020204" pitchFamily="34" charset="0"/>
              </a:rPr>
              <a:t>Zero touch provisioning (ZTP), enabling service provisioning within 1 hour</a:t>
            </a:r>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Forwarding-control separation, achieving flexible networking</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Application optimization, making services controllable and visible</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Comprehensive security defense system, ensuring service security</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35" name="Group 34">
            <a:extLst>
              <a:ext uri="{FF2B5EF4-FFF2-40B4-BE49-F238E27FC236}">
                <a16:creationId xmlns:a16="http://schemas.microsoft.com/office/drawing/2014/main" id="{4E2636E7-9D99-47F4-8426-3E34CB90AA2F}"/>
              </a:ext>
            </a:extLst>
          </p:cNvPr>
          <p:cNvGrpSpPr/>
          <p:nvPr/>
        </p:nvGrpSpPr>
        <p:grpSpPr bwMode="gray">
          <a:xfrm>
            <a:off x="4843996" y="1247607"/>
            <a:ext cx="6846436" cy="4925596"/>
            <a:chOff x="4869396" y="1247607"/>
            <a:chExt cx="6846436" cy="4925596"/>
          </a:xfrm>
        </p:grpSpPr>
        <p:sp>
          <p:nvSpPr>
            <p:cNvPr id="44" name="梯形 41">
              <a:extLst>
                <a:ext uri="{FF2B5EF4-FFF2-40B4-BE49-F238E27FC236}">
                  <a16:creationId xmlns:a16="http://schemas.microsoft.com/office/drawing/2014/main" id="{60A3E85E-EBCA-484A-AC43-5EA6C604B407}"/>
                </a:ext>
              </a:extLst>
            </p:cNvPr>
            <p:cNvSpPr/>
            <p:nvPr/>
          </p:nvSpPr>
          <p:spPr bwMode="gray">
            <a:xfrm>
              <a:off x="4872208" y="3976053"/>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66" name="图片 31">
              <a:extLst>
                <a:ext uri="{FF2B5EF4-FFF2-40B4-BE49-F238E27FC236}">
                  <a16:creationId xmlns:a16="http://schemas.microsoft.com/office/drawing/2014/main" id="{9D582528-06F5-439C-AC50-6E20C68080FF}"/>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6905841" y="4780115"/>
              <a:ext cx="466668" cy="389308"/>
            </a:xfrm>
            <a:prstGeom prst="rect">
              <a:avLst/>
            </a:prstGeom>
          </p:spPr>
        </p:pic>
        <p:pic>
          <p:nvPicPr>
            <p:cNvPr id="67" name="图片 31">
              <a:extLst>
                <a:ext uri="{FF2B5EF4-FFF2-40B4-BE49-F238E27FC236}">
                  <a16:creationId xmlns:a16="http://schemas.microsoft.com/office/drawing/2014/main" id="{3F4F953F-9FE8-464A-ACFE-D114C1E7B338}"/>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6158924" y="5640126"/>
              <a:ext cx="466668" cy="389308"/>
            </a:xfrm>
            <a:prstGeom prst="rect">
              <a:avLst/>
            </a:prstGeom>
          </p:spPr>
        </p:pic>
        <p:pic>
          <p:nvPicPr>
            <p:cNvPr id="69" name="图片 25">
              <a:extLst>
                <a:ext uri="{FF2B5EF4-FFF2-40B4-BE49-F238E27FC236}">
                  <a16:creationId xmlns:a16="http://schemas.microsoft.com/office/drawing/2014/main" id="{6D48C58B-ECD1-4988-8A54-B8D5E3F2D4D7}"/>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9152388" y="5172509"/>
              <a:ext cx="466668" cy="389308"/>
            </a:xfrm>
            <a:prstGeom prst="rect">
              <a:avLst/>
            </a:prstGeom>
          </p:spPr>
        </p:pic>
        <p:pic>
          <p:nvPicPr>
            <p:cNvPr id="74" name="图片 31">
              <a:extLst>
                <a:ext uri="{FF2B5EF4-FFF2-40B4-BE49-F238E27FC236}">
                  <a16:creationId xmlns:a16="http://schemas.microsoft.com/office/drawing/2014/main" id="{5FA9A904-8116-4343-A377-E605FE646FFD}"/>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8294371" y="4325003"/>
              <a:ext cx="466668" cy="389308"/>
            </a:xfrm>
            <a:prstGeom prst="rect">
              <a:avLst/>
            </a:prstGeom>
          </p:spPr>
        </p:pic>
        <p:sp>
          <p:nvSpPr>
            <p:cNvPr id="75" name="Freeform 159">
              <a:extLst>
                <a:ext uri="{FF2B5EF4-FFF2-40B4-BE49-F238E27FC236}">
                  <a16:creationId xmlns:a16="http://schemas.microsoft.com/office/drawing/2014/main" id="{2372EB56-F7DE-4CF1-9A37-DAE0D8CEC77D}"/>
                </a:ext>
              </a:extLst>
            </p:cNvPr>
            <p:cNvSpPr/>
            <p:nvPr/>
          </p:nvSpPr>
          <p:spPr bwMode="gray">
            <a:xfrm flipH="1">
              <a:off x="7146231" y="4991855"/>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Carrier network/</a:t>
              </a:r>
            </a:p>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Enterprise-built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76" name="图片 86">
              <a:extLst>
                <a:ext uri="{FF2B5EF4-FFF2-40B4-BE49-F238E27FC236}">
                  <a16:creationId xmlns:a16="http://schemas.microsoft.com/office/drawing/2014/main" id="{EBDB3C2F-3EE6-45D6-91C7-76D98E5668F8}"/>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654516" y="5005677"/>
              <a:ext cx="391752" cy="321237"/>
            </a:xfrm>
            <a:prstGeom prst="rect">
              <a:avLst/>
            </a:prstGeom>
          </p:spPr>
        </p:pic>
        <p:pic>
          <p:nvPicPr>
            <p:cNvPr id="77" name="Picture 12" descr="E:\2016.01\1.12 扁平化图标\蓝色\AR-蓝色最新-40.png">
              <a:extLst>
                <a:ext uri="{FF2B5EF4-FFF2-40B4-BE49-F238E27FC236}">
                  <a16:creationId xmlns:a16="http://schemas.microsoft.com/office/drawing/2014/main" id="{CCB661C6-1A06-4598-AD3B-1ECCA46F3584}"/>
                </a:ext>
              </a:extLst>
            </p:cNvPr>
            <p:cNvPicPr>
              <a:picLocks noChangeAspect="1" noChangeArrowheads="1"/>
            </p:cNvPicPr>
            <p:nvPr/>
          </p:nvPicPr>
          <p:blipFill>
            <a:blip r:embed="rId6" cstate="print">
              <a:duotone>
                <a:schemeClr val="bg2">
                  <a:shade val="45000"/>
                  <a:satMod val="135000"/>
                </a:schemeClr>
                <a:prstClr val="white"/>
              </a:duotone>
            </a:blip>
            <a:srcRect/>
            <a:stretch>
              <a:fillRect/>
            </a:stretch>
          </p:blipFill>
          <p:spPr bwMode="gray">
            <a:xfrm>
              <a:off x="7874816" y="5696830"/>
              <a:ext cx="392039" cy="320760"/>
            </a:xfrm>
            <a:prstGeom prst="rect">
              <a:avLst/>
            </a:prstGeom>
            <a:noFill/>
          </p:spPr>
        </p:pic>
        <p:pic>
          <p:nvPicPr>
            <p:cNvPr id="79" name="图片 8" descr="DSLAM-蓝.png">
              <a:extLst>
                <a:ext uri="{FF2B5EF4-FFF2-40B4-BE49-F238E27FC236}">
                  <a16:creationId xmlns:a16="http://schemas.microsoft.com/office/drawing/2014/main" id="{D5358495-1FEE-48BB-9C27-2E71622D3EEE}"/>
                </a:ext>
              </a:extLst>
            </p:cNvPr>
            <p:cNvPicPr>
              <a:picLocks noChangeAspect="1"/>
            </p:cNvPicPr>
            <p:nvPr/>
          </p:nvPicPr>
          <p:blipFill>
            <a:blip r:embed="rId7" cstate="print">
              <a:duotone>
                <a:schemeClr val="bg2">
                  <a:shade val="45000"/>
                  <a:satMod val="135000"/>
                </a:schemeClr>
                <a:prstClr val="white"/>
              </a:duotone>
            </a:blip>
            <a:stretch>
              <a:fillRect/>
            </a:stretch>
          </p:blipFill>
          <p:spPr bwMode="gray">
            <a:xfrm>
              <a:off x="7271577" y="5696830"/>
              <a:ext cx="392042" cy="320760"/>
            </a:xfrm>
            <a:prstGeom prst="rect">
              <a:avLst/>
            </a:prstGeom>
          </p:spPr>
        </p:pic>
        <p:pic>
          <p:nvPicPr>
            <p:cNvPr id="80" name="图片 1118">
              <a:extLst>
                <a:ext uri="{FF2B5EF4-FFF2-40B4-BE49-F238E27FC236}">
                  <a16:creationId xmlns:a16="http://schemas.microsoft.com/office/drawing/2014/main" id="{95A57A89-E642-4AFA-AE3D-E02AD557E6AF}"/>
                </a:ext>
              </a:extLst>
            </p:cNvPr>
            <p:cNvPicPr>
              <a:picLocks noChangeAspect="1"/>
            </p:cNvPicPr>
            <p:nvPr/>
          </p:nvPicPr>
          <p:blipFill>
            <a:blip r:embed="rId8">
              <a:duotone>
                <a:schemeClr val="accent3">
                  <a:shade val="45000"/>
                  <a:satMod val="135000"/>
                </a:schemeClr>
                <a:prstClr val="white"/>
              </a:duotone>
            </a:blip>
            <a:stretch>
              <a:fillRect/>
            </a:stretch>
          </p:blipFill>
          <p:spPr bwMode="gray">
            <a:xfrm>
              <a:off x="8499590" y="5676338"/>
              <a:ext cx="450745" cy="361743"/>
            </a:xfrm>
            <a:prstGeom prst="rect">
              <a:avLst/>
            </a:prstGeom>
          </p:spPr>
        </p:pic>
        <p:cxnSp>
          <p:nvCxnSpPr>
            <p:cNvPr id="81" name="直接连接符 133">
              <a:extLst>
                <a:ext uri="{FF2B5EF4-FFF2-40B4-BE49-F238E27FC236}">
                  <a16:creationId xmlns:a16="http://schemas.microsoft.com/office/drawing/2014/main" id="{C087C366-9270-4378-84CE-B1E59F44B3C3}"/>
                </a:ext>
              </a:extLst>
            </p:cNvPr>
            <p:cNvCxnSpPr>
              <a:stCxn id="67" idx="3"/>
              <a:endCxn id="75" idx="21"/>
            </p:cNvCxnSpPr>
            <p:nvPr/>
          </p:nvCxnSpPr>
          <p:spPr bwMode="gray">
            <a:xfrm flipV="1">
              <a:off x="6625592" y="5693571"/>
              <a:ext cx="520639" cy="14120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82" name="直接连接符 133">
              <a:extLst>
                <a:ext uri="{FF2B5EF4-FFF2-40B4-BE49-F238E27FC236}">
                  <a16:creationId xmlns:a16="http://schemas.microsoft.com/office/drawing/2014/main" id="{AEBB10CF-20A5-4609-838F-BB52E504D1B2}"/>
                </a:ext>
              </a:extLst>
            </p:cNvPr>
            <p:cNvCxnSpPr>
              <a:stCxn id="66" idx="3"/>
              <a:endCxn id="75" idx="24"/>
            </p:cNvCxnSpPr>
            <p:nvPr/>
          </p:nvCxnSpPr>
          <p:spPr bwMode="gray">
            <a:xfrm>
              <a:off x="7372509" y="4974769"/>
              <a:ext cx="60111" cy="39890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83" name="直接连接符 133">
              <a:extLst>
                <a:ext uri="{FF2B5EF4-FFF2-40B4-BE49-F238E27FC236}">
                  <a16:creationId xmlns:a16="http://schemas.microsoft.com/office/drawing/2014/main" id="{271E54FD-3DB7-4925-9CE8-C321E96DB43E}"/>
                </a:ext>
              </a:extLst>
            </p:cNvPr>
            <p:cNvCxnSpPr>
              <a:stCxn id="74" idx="2"/>
              <a:endCxn id="75" idx="1"/>
            </p:cNvCxnSpPr>
            <p:nvPr/>
          </p:nvCxnSpPr>
          <p:spPr bwMode="gray">
            <a:xfrm flipH="1">
              <a:off x="8232158" y="4714311"/>
              <a:ext cx="295547" cy="41760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84" name="图片 13" descr="开放网络-蓝.png">
              <a:extLst>
                <a:ext uri="{FF2B5EF4-FFF2-40B4-BE49-F238E27FC236}">
                  <a16:creationId xmlns:a16="http://schemas.microsoft.com/office/drawing/2014/main" id="{031D0E75-3F0D-4AE2-8560-F12A584015F8}"/>
                </a:ext>
              </a:extLst>
            </p:cNvPr>
            <p:cNvPicPr>
              <a:picLocks noChangeAspect="1"/>
            </p:cNvPicPr>
            <p:nvPr/>
          </p:nvPicPr>
          <p:blipFill>
            <a:blip r:embed="rId9" cstate="print">
              <a:duotone>
                <a:schemeClr val="bg2">
                  <a:shade val="45000"/>
                  <a:satMod val="135000"/>
                </a:schemeClr>
                <a:prstClr val="white"/>
              </a:duotone>
            </a:blip>
            <a:stretch>
              <a:fillRect/>
            </a:stretch>
          </p:blipFill>
          <p:spPr bwMode="gray">
            <a:xfrm>
              <a:off x="8259767" y="5002075"/>
              <a:ext cx="391752" cy="320760"/>
            </a:xfrm>
            <a:prstGeom prst="rect">
              <a:avLst/>
            </a:prstGeom>
          </p:spPr>
        </p:pic>
        <p:cxnSp>
          <p:nvCxnSpPr>
            <p:cNvPr id="85" name="直接连接符 133">
              <a:extLst>
                <a:ext uri="{FF2B5EF4-FFF2-40B4-BE49-F238E27FC236}">
                  <a16:creationId xmlns:a16="http://schemas.microsoft.com/office/drawing/2014/main" id="{BF959D96-7CC5-456D-8633-2B8AFFCB83F0}"/>
                </a:ext>
              </a:extLst>
            </p:cNvPr>
            <p:cNvCxnSpPr>
              <a:stCxn id="69" idx="1"/>
              <a:endCxn id="75" idx="7"/>
            </p:cNvCxnSpPr>
            <p:nvPr/>
          </p:nvCxnSpPr>
          <p:spPr bwMode="gray">
            <a:xfrm flipH="1">
              <a:off x="8868813" y="5367163"/>
              <a:ext cx="283575" cy="1574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86" name="直接连接符 133">
              <a:extLst>
                <a:ext uri="{FF2B5EF4-FFF2-40B4-BE49-F238E27FC236}">
                  <a16:creationId xmlns:a16="http://schemas.microsoft.com/office/drawing/2014/main" id="{0A264F90-B03F-42D0-91CA-488736B4D0B0}"/>
                </a:ext>
              </a:extLst>
            </p:cNvPr>
            <p:cNvCxnSpPr>
              <a:cxnSpLocks/>
              <a:stCxn id="67" idx="0"/>
              <a:endCxn id="95" idx="2"/>
            </p:cNvCxnSpPr>
            <p:nvPr/>
          </p:nvCxnSpPr>
          <p:spPr bwMode="gray">
            <a:xfrm flipV="1">
              <a:off x="6392258" y="4832236"/>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7" name="直接连接符 133">
              <a:extLst>
                <a:ext uri="{FF2B5EF4-FFF2-40B4-BE49-F238E27FC236}">
                  <a16:creationId xmlns:a16="http://schemas.microsoft.com/office/drawing/2014/main" id="{8F53E8E3-9D95-4086-8934-EAC669A4F49A}"/>
                </a:ext>
              </a:extLst>
            </p:cNvPr>
            <p:cNvCxnSpPr>
              <a:stCxn id="66" idx="0"/>
              <a:endCxn id="92" idx="2"/>
            </p:cNvCxnSpPr>
            <p:nvPr/>
          </p:nvCxnSpPr>
          <p:spPr bwMode="gray">
            <a:xfrm flipV="1">
              <a:off x="7139175" y="3972225"/>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8" name="直接连接符 133">
              <a:extLst>
                <a:ext uri="{FF2B5EF4-FFF2-40B4-BE49-F238E27FC236}">
                  <a16:creationId xmlns:a16="http://schemas.microsoft.com/office/drawing/2014/main" id="{FA4390EC-FA3B-4B4A-9B53-134A2181238D}"/>
                </a:ext>
              </a:extLst>
            </p:cNvPr>
            <p:cNvCxnSpPr>
              <a:stCxn id="74" idx="0"/>
              <a:endCxn id="102" idx="2"/>
            </p:cNvCxnSpPr>
            <p:nvPr/>
          </p:nvCxnSpPr>
          <p:spPr bwMode="gray">
            <a:xfrm flipV="1">
              <a:off x="8527705" y="3517113"/>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9" name="直接连接符 133">
              <a:extLst>
                <a:ext uri="{FF2B5EF4-FFF2-40B4-BE49-F238E27FC236}">
                  <a16:creationId xmlns:a16="http://schemas.microsoft.com/office/drawing/2014/main" id="{7D05DD3B-9A57-43D5-88D3-3E8DAB1A1C68}"/>
                </a:ext>
              </a:extLst>
            </p:cNvPr>
            <p:cNvCxnSpPr>
              <a:stCxn id="69" idx="0"/>
              <a:endCxn id="98" idx="2"/>
            </p:cNvCxnSpPr>
            <p:nvPr/>
          </p:nvCxnSpPr>
          <p:spPr bwMode="gray">
            <a:xfrm flipV="1">
              <a:off x="9385722" y="4364619"/>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90" name="梯形 41">
              <a:extLst>
                <a:ext uri="{FF2B5EF4-FFF2-40B4-BE49-F238E27FC236}">
                  <a16:creationId xmlns:a16="http://schemas.microsoft.com/office/drawing/2014/main" id="{79CFCA2F-0A3F-404D-B884-4A1F2D031DF6}"/>
                </a:ext>
              </a:extLst>
            </p:cNvPr>
            <p:cNvSpPr/>
            <p:nvPr/>
          </p:nvSpPr>
          <p:spPr bwMode="gray">
            <a:xfrm>
              <a:off x="4869396" y="2924450"/>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1" name="Freeform 159">
              <a:extLst>
                <a:ext uri="{FF2B5EF4-FFF2-40B4-BE49-F238E27FC236}">
                  <a16:creationId xmlns:a16="http://schemas.microsoft.com/office/drawing/2014/main" id="{5DD46FF0-F4C8-4C67-AC6C-BF475DFDF5F2}"/>
                </a:ext>
              </a:extLst>
            </p:cNvPr>
            <p:cNvSpPr/>
            <p:nvPr/>
          </p:nvSpPr>
          <p:spPr bwMode="gray">
            <a:xfrm flipH="1">
              <a:off x="6156015" y="345967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92" name="图片 31">
              <a:extLst>
                <a:ext uri="{FF2B5EF4-FFF2-40B4-BE49-F238E27FC236}">
                  <a16:creationId xmlns:a16="http://schemas.microsoft.com/office/drawing/2014/main" id="{7CCED237-1334-40F3-BCD5-CF6D4ECC5DFD}"/>
                </a:ext>
              </a:extLst>
            </p:cNvPr>
            <p:cNvPicPr>
              <a:picLocks noChangeAspect="1"/>
            </p:cNvPicPr>
            <p:nvPr/>
          </p:nvPicPr>
          <p:blipFill>
            <a:blip r:embed="rId4"/>
            <a:stretch>
              <a:fillRect/>
            </a:stretch>
          </p:blipFill>
          <p:spPr bwMode="gray">
            <a:xfrm>
              <a:off x="6905841" y="3582917"/>
              <a:ext cx="466668" cy="389308"/>
            </a:xfrm>
            <a:prstGeom prst="rect">
              <a:avLst/>
            </a:prstGeom>
          </p:spPr>
        </p:pic>
        <p:pic>
          <p:nvPicPr>
            <p:cNvPr id="93" name="图片 51" descr="交换机.png">
              <a:extLst>
                <a:ext uri="{FF2B5EF4-FFF2-40B4-BE49-F238E27FC236}">
                  <a16:creationId xmlns:a16="http://schemas.microsoft.com/office/drawing/2014/main" id="{DAD8FE17-D6AF-4710-A331-67591D58A07F}"/>
                </a:ext>
              </a:extLst>
            </p:cNvPr>
            <p:cNvPicPr>
              <a:picLocks noChangeAspect="1"/>
            </p:cNvPicPr>
            <p:nvPr/>
          </p:nvPicPr>
          <p:blipFill>
            <a:blip r:embed="rId10" cstate="print"/>
            <a:stretch>
              <a:fillRect/>
            </a:stretch>
          </p:blipFill>
          <p:spPr bwMode="gray">
            <a:xfrm>
              <a:off x="6400902" y="3209853"/>
              <a:ext cx="417163" cy="341314"/>
            </a:xfrm>
            <a:prstGeom prst="rect">
              <a:avLst/>
            </a:prstGeom>
          </p:spPr>
        </p:pic>
        <p:sp>
          <p:nvSpPr>
            <p:cNvPr id="94" name="Freeform 159">
              <a:extLst>
                <a:ext uri="{FF2B5EF4-FFF2-40B4-BE49-F238E27FC236}">
                  <a16:creationId xmlns:a16="http://schemas.microsoft.com/office/drawing/2014/main" id="{DD12CCA5-6522-43C6-936B-DF7D3F2E55F2}"/>
                </a:ext>
              </a:extLst>
            </p:cNvPr>
            <p:cNvSpPr/>
            <p:nvPr/>
          </p:nvSpPr>
          <p:spPr bwMode="gray">
            <a:xfrm flipH="1">
              <a:off x="5409098" y="431968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95" name="图片 31">
              <a:extLst>
                <a:ext uri="{FF2B5EF4-FFF2-40B4-BE49-F238E27FC236}">
                  <a16:creationId xmlns:a16="http://schemas.microsoft.com/office/drawing/2014/main" id="{4A151825-2D60-488A-BDC9-969DBA45BCFA}"/>
                </a:ext>
              </a:extLst>
            </p:cNvPr>
            <p:cNvPicPr>
              <a:picLocks noChangeAspect="1"/>
            </p:cNvPicPr>
            <p:nvPr/>
          </p:nvPicPr>
          <p:blipFill>
            <a:blip r:embed="rId4"/>
            <a:stretch>
              <a:fillRect/>
            </a:stretch>
          </p:blipFill>
          <p:spPr bwMode="gray">
            <a:xfrm>
              <a:off x="6158924" y="4442928"/>
              <a:ext cx="466668" cy="389308"/>
            </a:xfrm>
            <a:prstGeom prst="rect">
              <a:avLst/>
            </a:prstGeom>
          </p:spPr>
        </p:pic>
        <p:pic>
          <p:nvPicPr>
            <p:cNvPr id="96" name="图片 51" descr="交换机.png">
              <a:extLst>
                <a:ext uri="{FF2B5EF4-FFF2-40B4-BE49-F238E27FC236}">
                  <a16:creationId xmlns:a16="http://schemas.microsoft.com/office/drawing/2014/main" id="{7AD3A348-E207-4D10-8EC6-5161D7BA0530}"/>
                </a:ext>
              </a:extLst>
            </p:cNvPr>
            <p:cNvPicPr>
              <a:picLocks noChangeAspect="1"/>
            </p:cNvPicPr>
            <p:nvPr/>
          </p:nvPicPr>
          <p:blipFill>
            <a:blip r:embed="rId10" cstate="print"/>
            <a:stretch>
              <a:fillRect/>
            </a:stretch>
          </p:blipFill>
          <p:spPr bwMode="gray">
            <a:xfrm>
              <a:off x="5653985" y="4069864"/>
              <a:ext cx="417163" cy="341314"/>
            </a:xfrm>
            <a:prstGeom prst="rect">
              <a:avLst/>
            </a:prstGeom>
          </p:spPr>
        </p:pic>
        <p:sp>
          <p:nvSpPr>
            <p:cNvPr id="97" name="Freeform 159">
              <a:extLst>
                <a:ext uri="{FF2B5EF4-FFF2-40B4-BE49-F238E27FC236}">
                  <a16:creationId xmlns:a16="http://schemas.microsoft.com/office/drawing/2014/main" id="{9C299124-78BC-4AF8-BEA9-4F9CEEF8FAE7}"/>
                </a:ext>
              </a:extLst>
            </p:cNvPr>
            <p:cNvSpPr/>
            <p:nvPr/>
          </p:nvSpPr>
          <p:spPr bwMode="gray">
            <a:xfrm flipH="1">
              <a:off x="9462117" y="3855225"/>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Enterprise HQ</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98" name="图片 25">
              <a:extLst>
                <a:ext uri="{FF2B5EF4-FFF2-40B4-BE49-F238E27FC236}">
                  <a16:creationId xmlns:a16="http://schemas.microsoft.com/office/drawing/2014/main" id="{0FE48570-D4F8-4BC2-BFE8-37336E4B3DA2}"/>
                </a:ext>
              </a:extLst>
            </p:cNvPr>
            <p:cNvPicPr>
              <a:picLocks noChangeAspect="1"/>
            </p:cNvPicPr>
            <p:nvPr/>
          </p:nvPicPr>
          <p:blipFill>
            <a:blip r:embed="rId4"/>
            <a:stretch>
              <a:fillRect/>
            </a:stretch>
          </p:blipFill>
          <p:spPr bwMode="gray">
            <a:xfrm>
              <a:off x="9152388" y="3975311"/>
              <a:ext cx="466668" cy="389308"/>
            </a:xfrm>
            <a:prstGeom prst="rect">
              <a:avLst/>
            </a:prstGeom>
          </p:spPr>
        </p:pic>
        <p:pic>
          <p:nvPicPr>
            <p:cNvPr id="99" name="图片 67">
              <a:extLst>
                <a:ext uri="{FF2B5EF4-FFF2-40B4-BE49-F238E27FC236}">
                  <a16:creationId xmlns:a16="http://schemas.microsoft.com/office/drawing/2014/main" id="{DE41BACB-7983-4696-B92F-251C29A40E8F}"/>
                </a:ext>
              </a:extLst>
            </p:cNvPr>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10415932" y="4158736"/>
              <a:ext cx="417163" cy="342074"/>
            </a:xfrm>
            <a:prstGeom prst="rect">
              <a:avLst/>
            </a:prstGeom>
          </p:spPr>
        </p:pic>
        <p:pic>
          <p:nvPicPr>
            <p:cNvPr id="100" name="图片 14" descr="交换机.png">
              <a:extLst>
                <a:ext uri="{FF2B5EF4-FFF2-40B4-BE49-F238E27FC236}">
                  <a16:creationId xmlns:a16="http://schemas.microsoft.com/office/drawing/2014/main" id="{BC9B6884-6CDB-4E0C-80C7-DFCCECD379AB}"/>
                </a:ext>
              </a:extLst>
            </p:cNvPr>
            <p:cNvPicPr>
              <a:picLocks noChangeAspect="1"/>
            </p:cNvPicPr>
            <p:nvPr/>
          </p:nvPicPr>
          <p:blipFill>
            <a:blip r:embed="rId12" cstate="print"/>
            <a:stretch>
              <a:fillRect/>
            </a:stretch>
          </p:blipFill>
          <p:spPr bwMode="gray">
            <a:xfrm>
              <a:off x="10042377" y="3650107"/>
              <a:ext cx="420077" cy="343698"/>
            </a:xfrm>
            <a:prstGeom prst="rect">
              <a:avLst/>
            </a:prstGeom>
          </p:spPr>
        </p:pic>
        <p:sp>
          <p:nvSpPr>
            <p:cNvPr id="101" name="Freeform 159">
              <a:extLst>
                <a:ext uri="{FF2B5EF4-FFF2-40B4-BE49-F238E27FC236}">
                  <a16:creationId xmlns:a16="http://schemas.microsoft.com/office/drawing/2014/main" id="{8EB17397-F33A-40B3-B9C3-0DAFC39B7B01}"/>
                </a:ext>
              </a:extLst>
            </p:cNvPr>
            <p:cNvSpPr/>
            <p:nvPr/>
          </p:nvSpPr>
          <p:spPr bwMode="gray">
            <a:xfrm flipH="1">
              <a:off x="7544545" y="300456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102" name="图片 31">
              <a:extLst>
                <a:ext uri="{FF2B5EF4-FFF2-40B4-BE49-F238E27FC236}">
                  <a16:creationId xmlns:a16="http://schemas.microsoft.com/office/drawing/2014/main" id="{154F3826-D2EE-4DB6-9350-DF4C2E8ECBB9}"/>
                </a:ext>
              </a:extLst>
            </p:cNvPr>
            <p:cNvPicPr>
              <a:picLocks noChangeAspect="1"/>
            </p:cNvPicPr>
            <p:nvPr/>
          </p:nvPicPr>
          <p:blipFill>
            <a:blip r:embed="rId4"/>
            <a:stretch>
              <a:fillRect/>
            </a:stretch>
          </p:blipFill>
          <p:spPr bwMode="gray">
            <a:xfrm>
              <a:off x="8294371" y="3127805"/>
              <a:ext cx="466668" cy="389308"/>
            </a:xfrm>
            <a:prstGeom prst="rect">
              <a:avLst/>
            </a:prstGeom>
          </p:spPr>
        </p:pic>
        <p:pic>
          <p:nvPicPr>
            <p:cNvPr id="103" name="图片 51" descr="交换机.png">
              <a:extLst>
                <a:ext uri="{FF2B5EF4-FFF2-40B4-BE49-F238E27FC236}">
                  <a16:creationId xmlns:a16="http://schemas.microsoft.com/office/drawing/2014/main" id="{E95FBAD1-B747-422A-8B24-2817D2D79C02}"/>
                </a:ext>
              </a:extLst>
            </p:cNvPr>
            <p:cNvPicPr>
              <a:picLocks noChangeAspect="1"/>
            </p:cNvPicPr>
            <p:nvPr/>
          </p:nvPicPr>
          <p:blipFill>
            <a:blip r:embed="rId10" cstate="print"/>
            <a:stretch>
              <a:fillRect/>
            </a:stretch>
          </p:blipFill>
          <p:spPr bwMode="gray">
            <a:xfrm>
              <a:off x="7271577" y="2984613"/>
              <a:ext cx="417163" cy="341314"/>
            </a:xfrm>
            <a:prstGeom prst="rect">
              <a:avLst/>
            </a:prstGeom>
          </p:spPr>
        </p:pic>
        <p:cxnSp>
          <p:nvCxnSpPr>
            <p:cNvPr id="104" name="直接连接符 133">
              <a:extLst>
                <a:ext uri="{FF2B5EF4-FFF2-40B4-BE49-F238E27FC236}">
                  <a16:creationId xmlns:a16="http://schemas.microsoft.com/office/drawing/2014/main" id="{73500AA8-B5D4-4FF7-877E-6CE9DF6A2BEF}"/>
                </a:ext>
              </a:extLst>
            </p:cNvPr>
            <p:cNvCxnSpPr>
              <a:cxnSpLocks/>
              <a:stCxn id="95" idx="3"/>
              <a:endCxn id="98" idx="1"/>
            </p:cNvCxnSpPr>
            <p:nvPr/>
          </p:nvCxnSpPr>
          <p:spPr bwMode="gray">
            <a:xfrm flipV="1">
              <a:off x="6625592" y="4169965"/>
              <a:ext cx="2526796" cy="467617"/>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05" name="直接连接符 133">
              <a:extLst>
                <a:ext uri="{FF2B5EF4-FFF2-40B4-BE49-F238E27FC236}">
                  <a16:creationId xmlns:a16="http://schemas.microsoft.com/office/drawing/2014/main" id="{BCAB818D-02F2-4639-B16A-44B512391EFC}"/>
                </a:ext>
              </a:extLst>
            </p:cNvPr>
            <p:cNvCxnSpPr>
              <a:stCxn id="92" idx="3"/>
              <a:endCxn id="98" idx="1"/>
            </p:cNvCxnSpPr>
            <p:nvPr/>
          </p:nvCxnSpPr>
          <p:spPr bwMode="gray">
            <a:xfrm>
              <a:off x="7372509" y="3777571"/>
              <a:ext cx="1779879" cy="39239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06" name="直接连接符 133">
              <a:extLst>
                <a:ext uri="{FF2B5EF4-FFF2-40B4-BE49-F238E27FC236}">
                  <a16:creationId xmlns:a16="http://schemas.microsoft.com/office/drawing/2014/main" id="{6AC50321-73E8-48AA-8D53-B12ED7346CAD}"/>
                </a:ext>
              </a:extLst>
            </p:cNvPr>
            <p:cNvCxnSpPr>
              <a:stCxn id="102" idx="2"/>
              <a:endCxn id="98" idx="1"/>
            </p:cNvCxnSpPr>
            <p:nvPr/>
          </p:nvCxnSpPr>
          <p:spPr bwMode="gray">
            <a:xfrm>
              <a:off x="8527705" y="3517113"/>
              <a:ext cx="624683" cy="652852"/>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107" name="TextBox 106">
              <a:extLst>
                <a:ext uri="{FF2B5EF4-FFF2-40B4-BE49-F238E27FC236}">
                  <a16:creationId xmlns:a16="http://schemas.microsoft.com/office/drawing/2014/main" id="{26EEDFD1-B1E0-4B15-94FA-A713E6892A33}"/>
                </a:ext>
              </a:extLst>
            </p:cNvPr>
            <p:cNvSpPr txBox="1"/>
            <p:nvPr/>
          </p:nvSpPr>
          <p:spPr bwMode="gray">
            <a:xfrm>
              <a:off x="9664667" y="4805492"/>
              <a:ext cx="1868093" cy="307777"/>
            </a:xfrm>
            <a:prstGeom prst="rect">
              <a:avLst/>
            </a:prstGeom>
            <a:noFill/>
          </p:spPr>
          <p:txBody>
            <a:bodyPr wrap="square" rtlCol="0">
              <a:spAutoFit/>
            </a:bodyPr>
            <a:lstStyle/>
            <a:p>
              <a:pPr fontAlgn="ctr"/>
              <a:r>
                <a:rPr lang="en-US" sz="1400" b="1" dirty="0">
                  <a:latin typeface="Huawei Sans" panose="020C0503030203020204" pitchFamily="34" charset="0"/>
                  <a:cs typeface="Huawei Sans" panose="020C0503030203020204" pitchFamily="34" charset="0"/>
                </a:rPr>
                <a:t>Overlay network</a:t>
              </a:r>
            </a:p>
          </p:txBody>
        </p:sp>
        <p:sp>
          <p:nvSpPr>
            <p:cNvPr id="108" name="TextBox 107">
              <a:extLst>
                <a:ext uri="{FF2B5EF4-FFF2-40B4-BE49-F238E27FC236}">
                  <a16:creationId xmlns:a16="http://schemas.microsoft.com/office/drawing/2014/main" id="{2446095D-A1FE-48AD-8A69-8FA9B81C4818}"/>
                </a:ext>
              </a:extLst>
            </p:cNvPr>
            <p:cNvSpPr txBox="1"/>
            <p:nvPr/>
          </p:nvSpPr>
          <p:spPr bwMode="gray">
            <a:xfrm>
              <a:off x="9529024" y="5860157"/>
              <a:ext cx="2186808" cy="307777"/>
            </a:xfrm>
            <a:prstGeom prst="rect">
              <a:avLst/>
            </a:prstGeom>
            <a:noFill/>
          </p:spPr>
          <p:txBody>
            <a:bodyPr wrap="square" rtlCol="0">
              <a:spAutoFit/>
            </a:bodyPr>
            <a:lstStyle/>
            <a:p>
              <a:pPr fontAlgn="ctr"/>
              <a:r>
                <a:rPr lang="en-US" sz="1400" b="1" dirty="0">
                  <a:latin typeface="Huawei Sans" panose="020C0503030203020204" pitchFamily="34" charset="0"/>
                  <a:cs typeface="Huawei Sans" panose="020C0503030203020204" pitchFamily="34" charset="0"/>
                </a:rPr>
                <a:t>Underlay network</a:t>
              </a:r>
            </a:p>
          </p:txBody>
        </p:sp>
        <p:sp>
          <p:nvSpPr>
            <p:cNvPr id="109" name="文本框 18">
              <a:extLst>
                <a:ext uri="{FF2B5EF4-FFF2-40B4-BE49-F238E27FC236}">
                  <a16:creationId xmlns:a16="http://schemas.microsoft.com/office/drawing/2014/main" id="{5B9084D3-BD20-448B-9F6C-2BD0C77B4D93}"/>
                </a:ext>
              </a:extLst>
            </p:cNvPr>
            <p:cNvSpPr txBox="1"/>
            <p:nvPr/>
          </p:nvSpPr>
          <p:spPr bwMode="gray">
            <a:xfrm>
              <a:off x="6071148" y="4240035"/>
              <a:ext cx="563415"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0" name="文本框 18">
              <a:extLst>
                <a:ext uri="{FF2B5EF4-FFF2-40B4-BE49-F238E27FC236}">
                  <a16:creationId xmlns:a16="http://schemas.microsoft.com/office/drawing/2014/main" id="{1D541283-1747-4889-93A9-A66FFB5FBA10}"/>
                </a:ext>
              </a:extLst>
            </p:cNvPr>
            <p:cNvSpPr txBox="1"/>
            <p:nvPr/>
          </p:nvSpPr>
          <p:spPr bwMode="gray">
            <a:xfrm>
              <a:off x="6844289" y="3369766"/>
              <a:ext cx="558808"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1" name="文本框 18">
              <a:extLst>
                <a:ext uri="{FF2B5EF4-FFF2-40B4-BE49-F238E27FC236}">
                  <a16:creationId xmlns:a16="http://schemas.microsoft.com/office/drawing/2014/main" id="{286F1EBC-0D67-4016-9E78-97FE0B2A231C}"/>
                </a:ext>
              </a:extLst>
            </p:cNvPr>
            <p:cNvSpPr txBox="1"/>
            <p:nvPr/>
          </p:nvSpPr>
          <p:spPr bwMode="gray">
            <a:xfrm>
              <a:off x="8294371" y="2916907"/>
              <a:ext cx="746146"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2" name="文本框 18">
              <a:extLst>
                <a:ext uri="{FF2B5EF4-FFF2-40B4-BE49-F238E27FC236}">
                  <a16:creationId xmlns:a16="http://schemas.microsoft.com/office/drawing/2014/main" id="{E6D63903-CAF9-421E-A8BA-CB58F89C3C9D}"/>
                </a:ext>
              </a:extLst>
            </p:cNvPr>
            <p:cNvSpPr txBox="1"/>
            <p:nvPr/>
          </p:nvSpPr>
          <p:spPr bwMode="gray">
            <a:xfrm>
              <a:off x="9040517" y="3754791"/>
              <a:ext cx="690408"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13" name="图片 24">
              <a:extLst>
                <a:ext uri="{FF2B5EF4-FFF2-40B4-BE49-F238E27FC236}">
                  <a16:creationId xmlns:a16="http://schemas.microsoft.com/office/drawing/2014/main" id="{76B4742D-D5B8-4990-B1FE-C85EDBDA786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8727094" y="1309523"/>
              <a:ext cx="1977229" cy="364654"/>
            </a:xfrm>
            <a:prstGeom prst="rect">
              <a:avLst/>
            </a:prstGeom>
          </p:spPr>
        </p:pic>
        <p:cxnSp>
          <p:nvCxnSpPr>
            <p:cNvPr id="114" name="直接箭头连接符 84">
              <a:extLst>
                <a:ext uri="{FF2B5EF4-FFF2-40B4-BE49-F238E27FC236}">
                  <a16:creationId xmlns:a16="http://schemas.microsoft.com/office/drawing/2014/main" id="{35421499-AD96-4DB2-A78E-C504448740B1}"/>
                </a:ext>
              </a:extLst>
            </p:cNvPr>
            <p:cNvCxnSpPr>
              <a:cxnSpLocks/>
              <a:stCxn id="12" idx="2"/>
              <a:endCxn id="102" idx="0"/>
            </p:cNvCxnSpPr>
            <p:nvPr/>
          </p:nvCxnSpPr>
          <p:spPr bwMode="gray">
            <a:xfrm>
              <a:off x="7998014" y="2287493"/>
              <a:ext cx="529691" cy="840312"/>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15" name="圆角矩形 75">
              <a:extLst>
                <a:ext uri="{FF2B5EF4-FFF2-40B4-BE49-F238E27FC236}">
                  <a16:creationId xmlns:a16="http://schemas.microsoft.com/office/drawing/2014/main" id="{6147D5CD-AB17-4952-AC7B-228A694BB552}"/>
                </a:ext>
              </a:extLst>
            </p:cNvPr>
            <p:cNvSpPr/>
            <p:nvPr/>
          </p:nvSpPr>
          <p:spPr bwMode="gray">
            <a:xfrm>
              <a:off x="8635376" y="1273449"/>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16" name="直接箭头连接符 84">
              <a:extLst>
                <a:ext uri="{FF2B5EF4-FFF2-40B4-BE49-F238E27FC236}">
                  <a16:creationId xmlns:a16="http://schemas.microsoft.com/office/drawing/2014/main" id="{95A29FFA-2BCA-46DE-AA78-8082E43A1114}"/>
                </a:ext>
              </a:extLst>
            </p:cNvPr>
            <p:cNvCxnSpPr>
              <a:cxnSpLocks/>
              <a:stCxn id="12" idx="2"/>
              <a:endCxn id="92" idx="0"/>
            </p:cNvCxnSpPr>
            <p:nvPr/>
          </p:nvCxnSpPr>
          <p:spPr bwMode="gray">
            <a:xfrm flipH="1">
              <a:off x="7139175" y="2287493"/>
              <a:ext cx="858839" cy="1295424"/>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8" name="直接箭头连接符 84">
              <a:extLst>
                <a:ext uri="{FF2B5EF4-FFF2-40B4-BE49-F238E27FC236}">
                  <a16:creationId xmlns:a16="http://schemas.microsoft.com/office/drawing/2014/main" id="{570BB915-0857-458D-900F-12492FAF14EE}"/>
                </a:ext>
              </a:extLst>
            </p:cNvPr>
            <p:cNvCxnSpPr>
              <a:cxnSpLocks/>
              <a:stCxn id="12" idx="2"/>
              <a:endCxn id="98" idx="0"/>
            </p:cNvCxnSpPr>
            <p:nvPr/>
          </p:nvCxnSpPr>
          <p:spPr bwMode="gray">
            <a:xfrm>
              <a:off x="7998014" y="2287493"/>
              <a:ext cx="1387708" cy="1687818"/>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7" name="businessman-silhouette-walking-with-suitcase_47866">
              <a:extLst>
                <a:ext uri="{FF2B5EF4-FFF2-40B4-BE49-F238E27FC236}">
                  <a16:creationId xmlns:a16="http://schemas.microsoft.com/office/drawing/2014/main" id="{F21CC651-ED20-46CC-8358-E1EEF8111DC5}"/>
                </a:ext>
              </a:extLst>
            </p:cNvPr>
            <p:cNvSpPr>
              <a:spLocks noChangeAspect="1"/>
            </p:cNvSpPr>
            <p:nvPr/>
          </p:nvSpPr>
          <p:spPr bwMode="gray">
            <a:xfrm>
              <a:off x="6651097" y="3701522"/>
              <a:ext cx="333936" cy="395683"/>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chemeClr val="accent1"/>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Rectangular Callout 75">
              <a:extLst>
                <a:ext uri="{FF2B5EF4-FFF2-40B4-BE49-F238E27FC236}">
                  <a16:creationId xmlns:a16="http://schemas.microsoft.com/office/drawing/2014/main" id="{60235860-E386-483F-A755-81B97CE2C689}"/>
                </a:ext>
              </a:extLst>
            </p:cNvPr>
            <p:cNvSpPr/>
            <p:nvPr/>
          </p:nvSpPr>
          <p:spPr bwMode="gray">
            <a:xfrm>
              <a:off x="5690989" y="3656656"/>
              <a:ext cx="625047" cy="338666"/>
            </a:xfrm>
            <a:prstGeom prst="wedgeRectCallout">
              <a:avLst>
                <a:gd name="adj1" fmla="val 130456"/>
                <a:gd name="adj2" fmla="val 3431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cs typeface="Huawei Sans" panose="020C0503030203020204" pitchFamily="34" charset="0"/>
                </a:rPr>
                <a:t>ZTP</a:t>
              </a:r>
            </a:p>
          </p:txBody>
        </p:sp>
        <p:sp>
          <p:nvSpPr>
            <p:cNvPr id="20" name="Can 41">
              <a:extLst>
                <a:ext uri="{FF2B5EF4-FFF2-40B4-BE49-F238E27FC236}">
                  <a16:creationId xmlns:a16="http://schemas.microsoft.com/office/drawing/2014/main" id="{2C15523A-CB8C-45E8-8BCA-951D08966C59}"/>
                </a:ext>
              </a:extLst>
            </p:cNvPr>
            <p:cNvSpPr/>
            <p:nvPr/>
          </p:nvSpPr>
          <p:spPr bwMode="gray">
            <a:xfrm rot="4765598">
              <a:off x="7760230" y="2965495"/>
              <a:ext cx="166846" cy="2602133"/>
            </a:xfrm>
            <a:prstGeom prst="can">
              <a:avLst>
                <a:gd name="adj" fmla="val 55435"/>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 name="TextBox 20">
              <a:extLst>
                <a:ext uri="{FF2B5EF4-FFF2-40B4-BE49-F238E27FC236}">
                  <a16:creationId xmlns:a16="http://schemas.microsoft.com/office/drawing/2014/main" id="{075CF06F-49D3-4E51-B334-BE6A9415F8E7}"/>
                </a:ext>
              </a:extLst>
            </p:cNvPr>
            <p:cNvSpPr txBox="1"/>
            <p:nvPr/>
          </p:nvSpPr>
          <p:spPr bwMode="gray">
            <a:xfrm rot="20992814">
              <a:off x="6667668" y="4104541"/>
              <a:ext cx="2393587"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IP overlay tunnel 1 (congested)</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Can 41">
              <a:extLst>
                <a:ext uri="{FF2B5EF4-FFF2-40B4-BE49-F238E27FC236}">
                  <a16:creationId xmlns:a16="http://schemas.microsoft.com/office/drawing/2014/main" id="{8183899C-0BD5-43C0-AD33-F5E9E8ABA8E9}"/>
                </a:ext>
              </a:extLst>
            </p:cNvPr>
            <p:cNvSpPr/>
            <p:nvPr/>
          </p:nvSpPr>
          <p:spPr bwMode="gray">
            <a:xfrm rot="4765598">
              <a:off x="7810462" y="3248210"/>
              <a:ext cx="166846" cy="260213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Rectangular Callout 75">
              <a:extLst>
                <a:ext uri="{FF2B5EF4-FFF2-40B4-BE49-F238E27FC236}">
                  <a16:creationId xmlns:a16="http://schemas.microsoft.com/office/drawing/2014/main" id="{3FC77790-D372-4689-98E3-FD019B6A4190}"/>
                </a:ext>
              </a:extLst>
            </p:cNvPr>
            <p:cNvSpPr/>
            <p:nvPr/>
          </p:nvSpPr>
          <p:spPr bwMode="gray">
            <a:xfrm rot="21011268">
              <a:off x="8008665" y="4613249"/>
              <a:ext cx="1101238" cy="438139"/>
            </a:xfrm>
            <a:prstGeom prst="wedgeRectCallout">
              <a:avLst>
                <a:gd name="adj1" fmla="val -26213"/>
                <a:gd name="adj2" fmla="val -837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Application optimization</a:t>
              </a:r>
            </a:p>
          </p:txBody>
        </p:sp>
        <p:cxnSp>
          <p:nvCxnSpPr>
            <p:cNvPr id="117" name="直接箭头连接符 84">
              <a:extLst>
                <a:ext uri="{FF2B5EF4-FFF2-40B4-BE49-F238E27FC236}">
                  <a16:creationId xmlns:a16="http://schemas.microsoft.com/office/drawing/2014/main" id="{CCF0361D-2D7F-45C7-B771-A0853CF6288F}"/>
                </a:ext>
              </a:extLst>
            </p:cNvPr>
            <p:cNvCxnSpPr>
              <a:cxnSpLocks/>
              <a:stCxn id="12" idx="2"/>
              <a:endCxn id="95" idx="0"/>
            </p:cNvCxnSpPr>
            <p:nvPr/>
          </p:nvCxnSpPr>
          <p:spPr bwMode="gray">
            <a:xfrm flipH="1">
              <a:off x="6392258" y="2287493"/>
              <a:ext cx="1605756" cy="2155435"/>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8" name="Freeform: Shape 27">
              <a:extLst>
                <a:ext uri="{FF2B5EF4-FFF2-40B4-BE49-F238E27FC236}">
                  <a16:creationId xmlns:a16="http://schemas.microsoft.com/office/drawing/2014/main" id="{5A9B92BA-F736-465B-9769-01FB27AD3BB9}"/>
                </a:ext>
              </a:extLst>
            </p:cNvPr>
            <p:cNvSpPr/>
            <p:nvPr/>
          </p:nvSpPr>
          <p:spPr bwMode="gray">
            <a:xfrm>
              <a:off x="5797228" y="4244683"/>
              <a:ext cx="4597400" cy="526164"/>
            </a:xfrm>
            <a:custGeom>
              <a:avLst/>
              <a:gdLst>
                <a:gd name="connsiteX0" fmla="*/ 0 w 4597400"/>
                <a:gd name="connsiteY0" fmla="*/ 150527 h 526164"/>
                <a:gd name="connsiteX1" fmla="*/ 660400 w 4597400"/>
                <a:gd name="connsiteY1" fmla="*/ 525177 h 526164"/>
                <a:gd name="connsiteX2" fmla="*/ 2355850 w 4597400"/>
                <a:gd name="connsiteY2" fmla="*/ 252127 h 526164"/>
                <a:gd name="connsiteX3" fmla="*/ 3619500 w 4597400"/>
                <a:gd name="connsiteY3" fmla="*/ 17177 h 526164"/>
                <a:gd name="connsiteX4" fmla="*/ 4597400 w 4597400"/>
                <a:gd name="connsiteY4" fmla="*/ 36227 h 526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7400" h="526164">
                  <a:moveTo>
                    <a:pt x="0" y="150527"/>
                  </a:moveTo>
                  <a:cubicBezTo>
                    <a:pt x="133879" y="329385"/>
                    <a:pt x="267758" y="508244"/>
                    <a:pt x="660400" y="525177"/>
                  </a:cubicBezTo>
                  <a:cubicBezTo>
                    <a:pt x="1053042" y="542110"/>
                    <a:pt x="1862667" y="336794"/>
                    <a:pt x="2355850" y="252127"/>
                  </a:cubicBezTo>
                  <a:cubicBezTo>
                    <a:pt x="2849033" y="167460"/>
                    <a:pt x="3245908" y="53160"/>
                    <a:pt x="3619500" y="17177"/>
                  </a:cubicBezTo>
                  <a:cubicBezTo>
                    <a:pt x="3993092" y="-18806"/>
                    <a:pt x="4295246" y="8710"/>
                    <a:pt x="4597400" y="36227"/>
                  </a:cubicBezTo>
                </a:path>
              </a:pathLst>
            </a:custGeom>
            <a:noFill/>
            <a:ln w="28575">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TextBox 22">
              <a:extLst>
                <a:ext uri="{FF2B5EF4-FFF2-40B4-BE49-F238E27FC236}">
                  <a16:creationId xmlns:a16="http://schemas.microsoft.com/office/drawing/2014/main" id="{A237AE05-9C2B-4DAE-A8C3-8DCA536E7CD2}"/>
                </a:ext>
              </a:extLst>
            </p:cNvPr>
            <p:cNvSpPr txBox="1"/>
            <p:nvPr/>
          </p:nvSpPr>
          <p:spPr bwMode="gray">
            <a:xfrm rot="20992814">
              <a:off x="6562616" y="4374059"/>
              <a:ext cx="2702119" cy="276999"/>
            </a:xfrm>
            <a:prstGeom prst="rect">
              <a:avLst/>
            </a:prstGeom>
            <a:noFill/>
          </p:spPr>
          <p:txBody>
            <a:bodyPr wrap="square" rtlCol="0">
              <a:spAutoFit/>
            </a:bodyPr>
            <a:lstStyle/>
            <a:p>
              <a:pPr algn="ctr" fontAlgn="ctr"/>
              <a:r>
                <a:rPr lang="en-US" sz="1200" dirty="0">
                  <a:latin typeface="Huawei Sans" panose="020C0503030203020204" pitchFamily="34" charset="0"/>
                  <a:cs typeface="Huawei Sans" panose="020C0503030203020204" pitchFamily="34" charset="0"/>
                </a:rPr>
                <a:t>IP overlay tunnel 2 (smooth)</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1" name="antivirus_139783">
              <a:extLst>
                <a:ext uri="{FF2B5EF4-FFF2-40B4-BE49-F238E27FC236}">
                  <a16:creationId xmlns:a16="http://schemas.microsoft.com/office/drawing/2014/main" id="{6BACB69A-3FF2-4CEB-90CD-67ECE60A0B0C}"/>
                </a:ext>
              </a:extLst>
            </p:cNvPr>
            <p:cNvSpPr>
              <a:spLocks noChangeAspect="1"/>
            </p:cNvSpPr>
            <p:nvPr/>
          </p:nvSpPr>
          <p:spPr bwMode="gray">
            <a:xfrm>
              <a:off x="8627846" y="3313159"/>
              <a:ext cx="193209" cy="251475"/>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AFD89C"/>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Rectangular Callout 75">
              <a:extLst>
                <a:ext uri="{FF2B5EF4-FFF2-40B4-BE49-F238E27FC236}">
                  <a16:creationId xmlns:a16="http://schemas.microsoft.com/office/drawing/2014/main" id="{792220A7-027E-4108-9030-F732963BDFAE}"/>
                </a:ext>
              </a:extLst>
            </p:cNvPr>
            <p:cNvSpPr/>
            <p:nvPr/>
          </p:nvSpPr>
          <p:spPr bwMode="gray">
            <a:xfrm>
              <a:off x="8930413" y="3173382"/>
              <a:ext cx="916258" cy="409535"/>
            </a:xfrm>
            <a:prstGeom prst="wedgeRectCallout">
              <a:avLst>
                <a:gd name="adj1" fmla="val -66713"/>
                <a:gd name="adj2" fmla="val 176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System hardening</a:t>
              </a:r>
            </a:p>
          </p:txBody>
        </p:sp>
        <p:sp>
          <p:nvSpPr>
            <p:cNvPr id="119" name="Rectangle 118">
              <a:extLst>
                <a:ext uri="{FF2B5EF4-FFF2-40B4-BE49-F238E27FC236}">
                  <a16:creationId xmlns:a16="http://schemas.microsoft.com/office/drawing/2014/main" id="{065461C0-614F-4B28-BB32-C57F00BC3037}"/>
                </a:ext>
              </a:extLst>
            </p:cNvPr>
            <p:cNvSpPr/>
            <p:nvPr/>
          </p:nvSpPr>
          <p:spPr bwMode="gray">
            <a:xfrm>
              <a:off x="7412982" y="2501634"/>
              <a:ext cx="1188911" cy="234810"/>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cs typeface="Huawei Sans" panose="020C0503030203020204" pitchFamily="34" charset="0"/>
                </a:rPr>
                <a:t>Control channel</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2" name="图片 25">
              <a:extLst>
                <a:ext uri="{FF2B5EF4-FFF2-40B4-BE49-F238E27FC236}">
                  <a16:creationId xmlns:a16="http://schemas.microsoft.com/office/drawing/2014/main" id="{0DFBEB32-6202-4294-828C-A05B457D8DCA}"/>
                </a:ext>
              </a:extLst>
            </p:cNvPr>
            <p:cNvPicPr>
              <a:picLocks noChangeAspect="1"/>
            </p:cNvPicPr>
            <p:nvPr/>
          </p:nvPicPr>
          <p:blipFill>
            <a:blip r:embed="rId4"/>
            <a:stretch>
              <a:fillRect/>
            </a:stretch>
          </p:blipFill>
          <p:spPr bwMode="gray">
            <a:xfrm>
              <a:off x="7764680" y="1898185"/>
              <a:ext cx="466668" cy="389308"/>
            </a:xfrm>
            <a:prstGeom prst="rect">
              <a:avLst/>
            </a:prstGeom>
          </p:spPr>
        </p:pic>
        <p:sp>
          <p:nvSpPr>
            <p:cNvPr id="29" name="Rectangular Callout 75">
              <a:extLst>
                <a:ext uri="{FF2B5EF4-FFF2-40B4-BE49-F238E27FC236}">
                  <a16:creationId xmlns:a16="http://schemas.microsoft.com/office/drawing/2014/main" id="{45683742-0AE9-4183-B159-64557FA20FF3}"/>
                </a:ext>
              </a:extLst>
            </p:cNvPr>
            <p:cNvSpPr/>
            <p:nvPr/>
          </p:nvSpPr>
          <p:spPr bwMode="gray">
            <a:xfrm>
              <a:off x="8820618" y="2317586"/>
              <a:ext cx="1370917" cy="423324"/>
            </a:xfrm>
            <a:prstGeom prst="wedgeRectCallout">
              <a:avLst>
                <a:gd name="adj1" fmla="val -66713"/>
                <a:gd name="adj2" fmla="val 176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Forwarding-control separation</a:t>
              </a:r>
            </a:p>
          </p:txBody>
        </p:sp>
        <p:cxnSp>
          <p:nvCxnSpPr>
            <p:cNvPr id="121" name="直接箭头连接符 84">
              <a:extLst>
                <a:ext uri="{FF2B5EF4-FFF2-40B4-BE49-F238E27FC236}">
                  <a16:creationId xmlns:a16="http://schemas.microsoft.com/office/drawing/2014/main" id="{35943C3E-0C6C-4A21-BB30-D2CC441B2865}"/>
                </a:ext>
              </a:extLst>
            </p:cNvPr>
            <p:cNvCxnSpPr>
              <a:cxnSpLocks/>
              <a:stCxn id="115" idx="1"/>
              <a:endCxn id="12" idx="0"/>
            </p:cNvCxnSpPr>
            <p:nvPr/>
          </p:nvCxnSpPr>
          <p:spPr bwMode="gray">
            <a:xfrm flipH="1">
              <a:off x="7998014" y="1475089"/>
              <a:ext cx="637362" cy="423096"/>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33" name="Rectangle 32">
              <a:extLst>
                <a:ext uri="{FF2B5EF4-FFF2-40B4-BE49-F238E27FC236}">
                  <a16:creationId xmlns:a16="http://schemas.microsoft.com/office/drawing/2014/main" id="{0E231027-2C97-4CEB-B757-A17BDAE24671}"/>
                </a:ext>
              </a:extLst>
            </p:cNvPr>
            <p:cNvSpPr/>
            <p:nvPr/>
          </p:nvSpPr>
          <p:spPr bwMode="gray">
            <a:xfrm rot="19684300">
              <a:off x="7589813" y="1247607"/>
              <a:ext cx="1091915" cy="392609"/>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latin typeface="Huawei Sans" panose="020C0503030203020204" pitchFamily="34" charset="0"/>
                  <a:cs typeface="Huawei Sans" panose="020C0503030203020204" pitchFamily="34" charset="0"/>
                </a:rPr>
                <a:t>Management channel</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 name="文本框 18">
              <a:extLst>
                <a:ext uri="{FF2B5EF4-FFF2-40B4-BE49-F238E27FC236}">
                  <a16:creationId xmlns:a16="http://schemas.microsoft.com/office/drawing/2014/main" id="{395418C3-9467-4774-B3CF-CBD25E56912F}"/>
                </a:ext>
              </a:extLst>
            </p:cNvPr>
            <p:cNvSpPr txBox="1"/>
            <p:nvPr/>
          </p:nvSpPr>
          <p:spPr bwMode="gray">
            <a:xfrm>
              <a:off x="7432620" y="1962783"/>
              <a:ext cx="388549"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RR</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1274595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67C576-2F08-46C8-891A-5960ADA6075E}"/>
              </a:ext>
            </a:extLst>
          </p:cNvPr>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ZTP Overview</a:t>
            </a:r>
            <a:endParaRPr lang="en-US"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2" name="副标题 1"/>
          <p:cNvSpPr>
            <a:spLocks noGrp="1"/>
          </p:cNvSpPr>
          <p:nvPr>
            <p:ph type="body" sz="quarter" idx="10"/>
          </p:nvPr>
        </p:nvSpPr>
        <p:spPr bwMode="gray">
          <a:xfrm>
            <a:off x="455612" y="1052514"/>
            <a:ext cx="10842503" cy="4875042"/>
          </a:xfrm>
        </p:spPr>
        <p:txBody>
          <a:bodyPr/>
          <a:lstStyle/>
          <a:p>
            <a:pPr algn="l"/>
            <a:r>
              <a:rPr lang="en-US" sz="1600" dirty="0">
                <a:latin typeface="Huawei Sans" panose="020C0503030203020204" pitchFamily="34" charset="0"/>
              </a:rPr>
              <a:t>With the development of network technologies such as SDN and cloud computing, an increasing number of enterprise networks adopt cloud-based management. However, most sites still need to be deployed by technical engineers onsite, leading to high deployment costs and long deployment period. Huawei offers ZTP to </a:t>
            </a:r>
            <a:r>
              <a:rPr lang="en-US" sz="1600" dirty="0"/>
              <a:t>enable quick deployment</a:t>
            </a:r>
            <a:r>
              <a:rPr lang="en-US" sz="1600" dirty="0">
                <a:latin typeface="Huawei Sans" panose="020C0503030203020204" pitchFamily="34" charset="0"/>
              </a:rPr>
              <a:t>.</a:t>
            </a:r>
          </a:p>
        </p:txBody>
      </p:sp>
      <p:grpSp>
        <p:nvGrpSpPr>
          <p:cNvPr id="72"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74"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cs typeface="Huawei Sans" panose="020C0503030203020204" pitchFamily="34" charset="0"/>
                </a:rPr>
                <a:t>ZTP</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Application Optimization</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6" name="燕尾形 25">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Security</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Flexible Networking</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85" name="圆角矩形 75">
            <a:extLst>
              <a:ext uri="{FF2B5EF4-FFF2-40B4-BE49-F238E27FC236}">
                <a16:creationId xmlns:a16="http://schemas.microsoft.com/office/drawing/2014/main" id="{6A34F7F2-0097-48F6-ADBA-1C690F641E45}"/>
              </a:ext>
            </a:extLst>
          </p:cNvPr>
          <p:cNvSpPr/>
          <p:nvPr/>
        </p:nvSpPr>
        <p:spPr bwMode="gray">
          <a:xfrm>
            <a:off x="982457" y="2550532"/>
            <a:ext cx="1015659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ZTP process</a:t>
            </a:r>
          </a:p>
        </p:txBody>
      </p:sp>
      <p:sp>
        <p:nvSpPr>
          <p:cNvPr id="87" name="圆角矩形 75">
            <a:extLst>
              <a:ext uri="{FF2B5EF4-FFF2-40B4-BE49-F238E27FC236}">
                <a16:creationId xmlns:a16="http://schemas.microsoft.com/office/drawing/2014/main" id="{DE2283DF-C472-494C-A836-F722A654A64A}"/>
              </a:ext>
            </a:extLst>
          </p:cNvPr>
          <p:cNvSpPr/>
          <p:nvPr/>
        </p:nvSpPr>
        <p:spPr bwMode="gray">
          <a:xfrm>
            <a:off x="982457" y="2984820"/>
            <a:ext cx="10156598" cy="321529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 name="Group 4">
            <a:extLst>
              <a:ext uri="{FF2B5EF4-FFF2-40B4-BE49-F238E27FC236}">
                <a16:creationId xmlns:a16="http://schemas.microsoft.com/office/drawing/2014/main" id="{42112CDA-9760-454A-ADF8-F4B0FD54837B}"/>
              </a:ext>
            </a:extLst>
          </p:cNvPr>
          <p:cNvGrpSpPr/>
          <p:nvPr/>
        </p:nvGrpSpPr>
        <p:grpSpPr bwMode="gray">
          <a:xfrm>
            <a:off x="1124887" y="3085003"/>
            <a:ext cx="9647914" cy="2929404"/>
            <a:chOff x="999122" y="2950960"/>
            <a:chExt cx="9647914" cy="2929404"/>
          </a:xfrm>
        </p:grpSpPr>
        <p:pic>
          <p:nvPicPr>
            <p:cNvPr id="13" name="图片 3">
              <a:extLst>
                <a:ext uri="{FF2B5EF4-FFF2-40B4-BE49-F238E27FC236}">
                  <a16:creationId xmlns:a16="http://schemas.microsoft.com/office/drawing/2014/main" id="{4407090D-72B2-4522-98A8-DC81BB4623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27545" y="4535579"/>
              <a:ext cx="594000" cy="487080"/>
            </a:xfrm>
            <a:prstGeom prst="rect">
              <a:avLst/>
            </a:prstGeom>
          </p:spPr>
        </p:pic>
        <p:pic>
          <p:nvPicPr>
            <p:cNvPr id="15" name="图片 6" descr="笔记本电脑.png">
              <a:extLst>
                <a:ext uri="{FF2B5EF4-FFF2-40B4-BE49-F238E27FC236}">
                  <a16:creationId xmlns:a16="http://schemas.microsoft.com/office/drawing/2014/main" id="{C474B647-B6BA-4C5E-9F3B-A743373382A9}"/>
                </a:ext>
              </a:extLst>
            </p:cNvPr>
            <p:cNvPicPr>
              <a:picLocks noChangeAspect="1"/>
            </p:cNvPicPr>
            <p:nvPr/>
          </p:nvPicPr>
          <p:blipFill>
            <a:blip r:embed="rId4" cstate="print"/>
            <a:stretch>
              <a:fillRect/>
            </a:stretch>
          </p:blipFill>
          <p:spPr bwMode="gray">
            <a:xfrm>
              <a:off x="8852599" y="4611054"/>
              <a:ext cx="539779" cy="338400"/>
            </a:xfrm>
            <a:prstGeom prst="rect">
              <a:avLst/>
            </a:prstGeom>
          </p:spPr>
        </p:pic>
        <p:pic>
          <p:nvPicPr>
            <p:cNvPr id="16" name="图片 7">
              <a:extLst>
                <a:ext uri="{FF2B5EF4-FFF2-40B4-BE49-F238E27FC236}">
                  <a16:creationId xmlns:a16="http://schemas.microsoft.com/office/drawing/2014/main" id="{0A2C13BE-0AEB-4607-8241-4A9D1458A4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563675" y="3450228"/>
              <a:ext cx="540000" cy="442174"/>
            </a:xfrm>
            <a:prstGeom prst="rect">
              <a:avLst/>
            </a:prstGeom>
          </p:spPr>
        </p:pic>
        <p:sp>
          <p:nvSpPr>
            <p:cNvPr id="17" name="下箭头 8">
              <a:extLst>
                <a:ext uri="{FF2B5EF4-FFF2-40B4-BE49-F238E27FC236}">
                  <a16:creationId xmlns:a16="http://schemas.microsoft.com/office/drawing/2014/main" id="{E8F799C4-FC07-4AF8-92A2-621BFBE4C4ED}"/>
                </a:ext>
              </a:extLst>
            </p:cNvPr>
            <p:cNvSpPr/>
            <p:nvPr/>
          </p:nvSpPr>
          <p:spPr bwMode="gray">
            <a:xfrm rot="10800000" flipV="1">
              <a:off x="2717432" y="3940378"/>
              <a:ext cx="208925" cy="523672"/>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8" name="图片 13" descr="wifi信号蓝.png">
              <a:extLst>
                <a:ext uri="{FF2B5EF4-FFF2-40B4-BE49-F238E27FC236}">
                  <a16:creationId xmlns:a16="http://schemas.microsoft.com/office/drawing/2014/main" id="{F10C6713-0CF6-4737-A67E-37B941F5F565}"/>
                </a:ext>
              </a:extLst>
            </p:cNvPr>
            <p:cNvPicPr>
              <a:picLocks noChangeAspect="1"/>
            </p:cNvPicPr>
            <p:nvPr/>
          </p:nvPicPr>
          <p:blipFill>
            <a:blip r:embed="rId6" cstate="print"/>
            <a:stretch>
              <a:fillRect/>
            </a:stretch>
          </p:blipFill>
          <p:spPr bwMode="gray">
            <a:xfrm rot="3600000">
              <a:off x="8062056" y="4416002"/>
              <a:ext cx="285606" cy="239153"/>
            </a:xfrm>
            <a:prstGeom prst="rect">
              <a:avLst/>
            </a:prstGeom>
          </p:spPr>
        </p:pic>
        <p:pic>
          <p:nvPicPr>
            <p:cNvPr id="19" name="图片 14" descr="wifi信号蓝.png">
              <a:extLst>
                <a:ext uri="{FF2B5EF4-FFF2-40B4-BE49-F238E27FC236}">
                  <a16:creationId xmlns:a16="http://schemas.microsoft.com/office/drawing/2014/main" id="{FBC05DEC-4C71-4F21-9481-45D95EA8077D}"/>
                </a:ext>
              </a:extLst>
            </p:cNvPr>
            <p:cNvPicPr>
              <a:picLocks noChangeAspect="1"/>
            </p:cNvPicPr>
            <p:nvPr/>
          </p:nvPicPr>
          <p:blipFill>
            <a:blip r:embed="rId6" cstate="print"/>
            <a:stretch>
              <a:fillRect/>
            </a:stretch>
          </p:blipFill>
          <p:spPr bwMode="gray">
            <a:xfrm rot="18000000">
              <a:off x="8572196" y="4411850"/>
              <a:ext cx="285606" cy="239153"/>
            </a:xfrm>
            <a:prstGeom prst="rect">
              <a:avLst/>
            </a:prstGeom>
          </p:spPr>
        </p:pic>
        <p:sp>
          <p:nvSpPr>
            <p:cNvPr id="23" name="圆角矩形 21">
              <a:extLst>
                <a:ext uri="{FF2B5EF4-FFF2-40B4-BE49-F238E27FC236}">
                  <a16:creationId xmlns:a16="http://schemas.microsoft.com/office/drawing/2014/main" id="{EAE45516-5393-4787-92EC-774A8485F55B}"/>
                </a:ext>
              </a:extLst>
            </p:cNvPr>
            <p:cNvSpPr/>
            <p:nvPr/>
          </p:nvSpPr>
          <p:spPr bwMode="gray">
            <a:xfrm>
              <a:off x="6723220" y="3247255"/>
              <a:ext cx="3923816" cy="238215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文本框 24">
              <a:extLst>
                <a:ext uri="{FF2B5EF4-FFF2-40B4-BE49-F238E27FC236}">
                  <a16:creationId xmlns:a16="http://schemas.microsoft.com/office/drawing/2014/main" id="{AC325CC4-D3B7-435F-8A0C-948D0AE225C6}"/>
                </a:ext>
              </a:extLst>
            </p:cNvPr>
            <p:cNvSpPr txBox="1"/>
            <p:nvPr/>
          </p:nvSpPr>
          <p:spPr bwMode="gray">
            <a:xfrm>
              <a:off x="2008776" y="2950960"/>
              <a:ext cx="1649798" cy="523220"/>
            </a:xfrm>
            <a:prstGeom prst="rect">
              <a:avLst/>
            </a:prstGeom>
            <a:noFill/>
          </p:spPr>
          <p:txBody>
            <a:bodyPr wrap="square" rtlCol="0">
              <a:spAutoFit/>
            </a:bodyPr>
            <a:lstStyle/>
            <a:p>
              <a:pPr algn="ctr" fontAlgn="ctr"/>
              <a:r>
                <a:rPr lang="en-US" sz="1400" dirty="0">
                  <a:latin typeface="Huawei Sans" panose="020C0503030203020204" pitchFamily="34" charset="0"/>
                  <a:cs typeface="Huawei Sans" panose="020C0503030203020204" pitchFamily="34" charset="0"/>
                </a:rPr>
                <a:t>Network administrator</a:t>
              </a:r>
            </a:p>
          </p:txBody>
        </p:sp>
        <p:sp>
          <p:nvSpPr>
            <p:cNvPr id="26" name="文本框 26">
              <a:extLst>
                <a:ext uri="{FF2B5EF4-FFF2-40B4-BE49-F238E27FC236}">
                  <a16:creationId xmlns:a16="http://schemas.microsoft.com/office/drawing/2014/main" id="{C1461A69-0FC8-4FC9-A6B5-FDA43904B9C9}"/>
                </a:ext>
              </a:extLst>
            </p:cNvPr>
            <p:cNvSpPr txBox="1"/>
            <p:nvPr/>
          </p:nvSpPr>
          <p:spPr bwMode="gray">
            <a:xfrm>
              <a:off x="7899032" y="3344841"/>
              <a:ext cx="2425950" cy="307777"/>
            </a:xfrm>
            <a:prstGeom prst="rect">
              <a:avLst/>
            </a:prstGeom>
            <a:noFill/>
          </p:spPr>
          <p:txBody>
            <a:bodyPr wrap="square" rtlCol="0">
              <a:spAutoFit/>
            </a:bodyPr>
            <a:lstStyle/>
            <a:p>
              <a:pPr algn="ctr" fontAlgn="ctr"/>
              <a:r>
                <a:rPr lang="en-US" sz="1400" dirty="0">
                  <a:latin typeface="Huawei Sans" panose="020C0503030203020204" pitchFamily="34" charset="0"/>
                  <a:cs typeface="Huawei Sans" panose="020C0503030203020204" pitchFamily="34" charset="0"/>
                </a:rPr>
                <a:t>Site deployment personnel</a:t>
              </a:r>
            </a:p>
          </p:txBody>
        </p:sp>
        <p:sp>
          <p:nvSpPr>
            <p:cNvPr id="27" name="下箭头 27">
              <a:extLst>
                <a:ext uri="{FF2B5EF4-FFF2-40B4-BE49-F238E27FC236}">
                  <a16:creationId xmlns:a16="http://schemas.microsoft.com/office/drawing/2014/main" id="{C7161C34-828A-496D-83D6-DAD023195B9B}"/>
                </a:ext>
              </a:extLst>
            </p:cNvPr>
            <p:cNvSpPr/>
            <p:nvPr/>
          </p:nvSpPr>
          <p:spPr bwMode="gray">
            <a:xfrm rot="10800000" flipV="1">
              <a:off x="9018024" y="4151195"/>
              <a:ext cx="208925" cy="440809"/>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文本框 30">
              <a:extLst>
                <a:ext uri="{FF2B5EF4-FFF2-40B4-BE49-F238E27FC236}">
                  <a16:creationId xmlns:a16="http://schemas.microsoft.com/office/drawing/2014/main" id="{477FF431-8B89-4EB0-B0D4-653F5FFD4CAB}"/>
                </a:ext>
              </a:extLst>
            </p:cNvPr>
            <p:cNvSpPr txBox="1"/>
            <p:nvPr/>
          </p:nvSpPr>
          <p:spPr bwMode="gray">
            <a:xfrm>
              <a:off x="7470196" y="5020274"/>
              <a:ext cx="494046" cy="307777"/>
            </a:xfrm>
            <a:prstGeom prst="rect">
              <a:avLst/>
            </a:prstGeom>
            <a:noFill/>
          </p:spPr>
          <p:txBody>
            <a:bodyPr wrap="none" rtlCol="0">
              <a:spAutoFit/>
            </a:bodyPr>
            <a:lstStyle/>
            <a:p>
              <a:pPr algn="ctr" fontAlgn="ctr"/>
              <a:r>
                <a:rPr lang="en-US" sz="1400" dirty="0">
                  <a:latin typeface="Huawei Sans" panose="020C0503030203020204" pitchFamily="34" charset="0"/>
                  <a:cs typeface="Huawei Sans" panose="020C0503030203020204" pitchFamily="34" charset="0"/>
                </a:rPr>
                <a:t>CPE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任意多边形 37">
              <a:extLst>
                <a:ext uri="{FF2B5EF4-FFF2-40B4-BE49-F238E27FC236}">
                  <a16:creationId xmlns:a16="http://schemas.microsoft.com/office/drawing/2014/main" id="{629C368D-E6F6-4657-A8DD-957B5A80620B}"/>
                </a:ext>
              </a:extLst>
            </p:cNvPr>
            <p:cNvSpPr/>
            <p:nvPr/>
          </p:nvSpPr>
          <p:spPr bwMode="gray">
            <a:xfrm rot="5400000" flipH="1" flipV="1">
              <a:off x="5621420" y="3584041"/>
              <a:ext cx="408849" cy="3042722"/>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Freeform 159">
              <a:extLst>
                <a:ext uri="{FF2B5EF4-FFF2-40B4-BE49-F238E27FC236}">
                  <a16:creationId xmlns:a16="http://schemas.microsoft.com/office/drawing/2014/main" id="{BC7A82F1-A719-4553-9EE9-C0D7977BED89}"/>
                </a:ext>
              </a:extLst>
            </p:cNvPr>
            <p:cNvSpPr/>
            <p:nvPr/>
          </p:nvSpPr>
          <p:spPr bwMode="gray">
            <a:xfrm flipH="1">
              <a:off x="4833880" y="4144468"/>
              <a:ext cx="1752357" cy="9160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400" b="1" dirty="0">
                  <a:solidFill>
                    <a:schemeClr val="tx1"/>
                  </a:solidFill>
                  <a:latin typeface="Huawei Sans" panose="020C0503030203020204" pitchFamily="34" charset="0"/>
                  <a:cs typeface="Huawei Sans" panose="020C0503030203020204" pitchFamily="34" charset="0"/>
                </a:rPr>
                <a:t>Internet/MPLS</a:t>
              </a:r>
              <a:endPar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6" name="图片 24">
              <a:extLst>
                <a:ext uri="{FF2B5EF4-FFF2-40B4-BE49-F238E27FC236}">
                  <a16:creationId xmlns:a16="http://schemas.microsoft.com/office/drawing/2014/main" id="{46156C6B-0A68-4388-BD59-CE9A5741E8F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567151" y="4537965"/>
              <a:ext cx="2615181" cy="482309"/>
            </a:xfrm>
            <a:prstGeom prst="rect">
              <a:avLst/>
            </a:prstGeom>
          </p:spPr>
        </p:pic>
        <p:sp>
          <p:nvSpPr>
            <p:cNvPr id="7" name="圆角矩形 75">
              <a:extLst>
                <a:ext uri="{FF2B5EF4-FFF2-40B4-BE49-F238E27FC236}">
                  <a16:creationId xmlns:a16="http://schemas.microsoft.com/office/drawing/2014/main" id="{C4F608A5-6BBA-4474-A4DC-A23154233253}"/>
                </a:ext>
              </a:extLst>
            </p:cNvPr>
            <p:cNvSpPr/>
            <p:nvPr/>
          </p:nvSpPr>
          <p:spPr bwMode="gray">
            <a:xfrm>
              <a:off x="1475433" y="4512420"/>
              <a:ext cx="2798618" cy="53339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8" name="直接连接符 63">
              <a:extLst>
                <a:ext uri="{FF2B5EF4-FFF2-40B4-BE49-F238E27FC236}">
                  <a16:creationId xmlns:a16="http://schemas.microsoft.com/office/drawing/2014/main" id="{DB2290AC-2DEC-4806-A8FE-76AE14F7E954}"/>
                </a:ext>
              </a:extLst>
            </p:cNvPr>
            <p:cNvCxnSpPr>
              <a:cxnSpLocks/>
              <a:stCxn id="7" idx="3"/>
              <a:endCxn id="4" idx="21"/>
            </p:cNvCxnSpPr>
            <p:nvPr/>
          </p:nvCxnSpPr>
          <p:spPr bwMode="gray">
            <a:xfrm>
              <a:off x="4274051" y="4779119"/>
              <a:ext cx="559829" cy="755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businessman-silhouette-walking-with-suitcase_47866">
              <a:extLst>
                <a:ext uri="{FF2B5EF4-FFF2-40B4-BE49-F238E27FC236}">
                  <a16:creationId xmlns:a16="http://schemas.microsoft.com/office/drawing/2014/main" id="{42A380F9-1F3C-4454-A6DA-EEC5F94E7F0C}"/>
                </a:ext>
              </a:extLst>
            </p:cNvPr>
            <p:cNvSpPr>
              <a:spLocks noChangeAspect="1"/>
            </p:cNvSpPr>
            <p:nvPr/>
          </p:nvSpPr>
          <p:spPr bwMode="gray">
            <a:xfrm>
              <a:off x="8869275" y="3633609"/>
              <a:ext cx="436816" cy="517586"/>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1163AB"/>
            </a:solidFill>
            <a:ln>
              <a:solidFill>
                <a:srgbClr val="1163AB"/>
              </a:solidFill>
            </a:ln>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6" name="直接连接符 63">
              <a:extLst>
                <a:ext uri="{FF2B5EF4-FFF2-40B4-BE49-F238E27FC236}">
                  <a16:creationId xmlns:a16="http://schemas.microsoft.com/office/drawing/2014/main" id="{55F7D3E1-265C-4F2C-A5D0-82B3C1393231}"/>
                </a:ext>
              </a:extLst>
            </p:cNvPr>
            <p:cNvCxnSpPr>
              <a:cxnSpLocks/>
              <a:stCxn id="4" idx="8"/>
              <a:endCxn id="13" idx="1"/>
            </p:cNvCxnSpPr>
            <p:nvPr/>
          </p:nvCxnSpPr>
          <p:spPr bwMode="gray">
            <a:xfrm>
              <a:off x="6586237" y="4770006"/>
              <a:ext cx="841308" cy="91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3">
              <a:extLst>
                <a:ext uri="{FF2B5EF4-FFF2-40B4-BE49-F238E27FC236}">
                  <a16:creationId xmlns:a16="http://schemas.microsoft.com/office/drawing/2014/main" id="{8ED80635-985C-42E0-8286-22DBE4115850}"/>
                </a:ext>
              </a:extLst>
            </p:cNvPr>
            <p:cNvCxnSpPr>
              <a:cxnSpLocks/>
              <a:stCxn id="13" idx="3"/>
              <a:endCxn id="15" idx="1"/>
            </p:cNvCxnSpPr>
            <p:nvPr/>
          </p:nvCxnSpPr>
          <p:spPr bwMode="gray">
            <a:xfrm>
              <a:off x="8021545" y="4779119"/>
              <a:ext cx="831054" cy="113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1" name="文本框 30">
              <a:extLst>
                <a:ext uri="{FF2B5EF4-FFF2-40B4-BE49-F238E27FC236}">
                  <a16:creationId xmlns:a16="http://schemas.microsoft.com/office/drawing/2014/main" id="{D5F6E654-6204-4F4F-993B-7549A4681400}"/>
                </a:ext>
              </a:extLst>
            </p:cNvPr>
            <p:cNvSpPr txBox="1"/>
            <p:nvPr/>
          </p:nvSpPr>
          <p:spPr bwMode="gray">
            <a:xfrm>
              <a:off x="8907054" y="5022659"/>
              <a:ext cx="396262" cy="307777"/>
            </a:xfrm>
            <a:prstGeom prst="rect">
              <a:avLst/>
            </a:prstGeom>
            <a:noFill/>
          </p:spPr>
          <p:txBody>
            <a:bodyPr wrap="none" rtlCol="0">
              <a:spAutoFit/>
            </a:bodyPr>
            <a:lstStyle/>
            <a:p>
              <a:pPr algn="ctr" fontAlgn="ctr"/>
              <a:r>
                <a:rPr lang="en-US" sz="1400" dirty="0">
                  <a:latin typeface="Huawei Sans" panose="020C0503030203020204" pitchFamily="34" charset="0"/>
                  <a:cs typeface="Huawei Sans" panose="020C0503030203020204" pitchFamily="34" charset="0"/>
                </a:rPr>
                <a:t>PC</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任意多边形 37">
              <a:extLst>
                <a:ext uri="{FF2B5EF4-FFF2-40B4-BE49-F238E27FC236}">
                  <a16:creationId xmlns:a16="http://schemas.microsoft.com/office/drawing/2014/main" id="{C0A4F9BA-D0BD-4F5C-8734-B42C0E8D9C58}"/>
                </a:ext>
              </a:extLst>
            </p:cNvPr>
            <p:cNvSpPr/>
            <p:nvPr/>
          </p:nvSpPr>
          <p:spPr bwMode="gray">
            <a:xfrm rot="5400000" flipH="1" flipV="1">
              <a:off x="8273455" y="4686173"/>
              <a:ext cx="304368" cy="755337"/>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 name="任意多边形 37">
              <a:extLst>
                <a:ext uri="{FF2B5EF4-FFF2-40B4-BE49-F238E27FC236}">
                  <a16:creationId xmlns:a16="http://schemas.microsoft.com/office/drawing/2014/main" id="{55A98CF5-ED8F-48E4-8C76-8C47B60BBDF5}"/>
                </a:ext>
              </a:extLst>
            </p:cNvPr>
            <p:cNvSpPr/>
            <p:nvPr/>
          </p:nvSpPr>
          <p:spPr bwMode="gray">
            <a:xfrm rot="5085876">
              <a:off x="6122258" y="1449248"/>
              <a:ext cx="408849" cy="5006467"/>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57150">
              <a:solidFill>
                <a:srgbClr val="AFD89C"/>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9" name="Rectangular Callout 26">
              <a:extLst>
                <a:ext uri="{FF2B5EF4-FFF2-40B4-BE49-F238E27FC236}">
                  <a16:creationId xmlns:a16="http://schemas.microsoft.com/office/drawing/2014/main" id="{DF3A1F9D-14A2-48A9-8EE3-8D3236B2003B}"/>
                </a:ext>
              </a:extLst>
            </p:cNvPr>
            <p:cNvSpPr/>
            <p:nvPr/>
          </p:nvSpPr>
          <p:spPr bwMode="gray">
            <a:xfrm>
              <a:off x="1164927" y="3865015"/>
              <a:ext cx="1466155" cy="445491"/>
            </a:xfrm>
            <a:prstGeom prst="wedgeRectCallout">
              <a:avLst>
                <a:gd name="adj1" fmla="val 59225"/>
                <a:gd name="adj2" fmla="val 86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01688" fontAlgn="ctr">
                <a:spcBef>
                  <a:spcPct val="50000"/>
                </a:spcBef>
              </a:pPr>
              <a:r>
                <a:rPr lang="en-US" sz="1200" dirty="0">
                  <a:solidFill>
                    <a:schemeClr val="tx1"/>
                  </a:solidFill>
                  <a:latin typeface="Huawei Sans" panose="020C0503030203020204" pitchFamily="34" charset="0"/>
                  <a:cs typeface="Huawei Sans" panose="020C0503030203020204" pitchFamily="34" charset="0"/>
                </a:rPr>
                <a:t>Configure a ZTP configuration file.</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椭圆 15">
              <a:extLst>
                <a:ext uri="{FF2B5EF4-FFF2-40B4-BE49-F238E27FC236}">
                  <a16:creationId xmlns:a16="http://schemas.microsoft.com/office/drawing/2014/main" id="{A20BFB6F-52C8-4B42-9CBD-1E89856952D2}"/>
                </a:ext>
              </a:extLst>
            </p:cNvPr>
            <p:cNvSpPr>
              <a:spLocks noChangeAspect="1"/>
            </p:cNvSpPr>
            <p:nvPr/>
          </p:nvSpPr>
          <p:spPr bwMode="gray">
            <a:xfrm>
              <a:off x="999122" y="376187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1" name="Rectangular Callout 26">
              <a:extLst>
                <a:ext uri="{FF2B5EF4-FFF2-40B4-BE49-F238E27FC236}">
                  <a16:creationId xmlns:a16="http://schemas.microsoft.com/office/drawing/2014/main" id="{EE838675-481A-4166-BF9A-2D315CDF7D33}"/>
                </a:ext>
              </a:extLst>
            </p:cNvPr>
            <p:cNvSpPr/>
            <p:nvPr/>
          </p:nvSpPr>
          <p:spPr bwMode="gray">
            <a:xfrm>
              <a:off x="4395435" y="3247255"/>
              <a:ext cx="1430409" cy="425095"/>
            </a:xfrm>
            <a:prstGeom prst="wedgeRectCallout">
              <a:avLst>
                <a:gd name="adj1" fmla="val 24064"/>
                <a:gd name="adj2" fmla="val 8945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fontAlgn="ctr">
                <a:spcBef>
                  <a:spcPct val="50000"/>
                </a:spcBef>
              </a:pPr>
              <a:r>
                <a:rPr lang="en-US" sz="1200" dirty="0">
                  <a:solidFill>
                    <a:schemeClr val="tx1"/>
                  </a:solidFill>
                  <a:latin typeface="Huawei Sans" panose="020C0503030203020204" pitchFamily="34" charset="0"/>
                  <a:cs typeface="Huawei Sans" panose="020C0503030203020204" pitchFamily="34" charset="0"/>
                </a:rPr>
                <a:t>Transfer the ZTP configuration file.</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椭圆 15">
              <a:extLst>
                <a:ext uri="{FF2B5EF4-FFF2-40B4-BE49-F238E27FC236}">
                  <a16:creationId xmlns:a16="http://schemas.microsoft.com/office/drawing/2014/main" id="{D51F9E9D-7C9F-4615-B128-E8A50ACBB0F4}"/>
                </a:ext>
              </a:extLst>
            </p:cNvPr>
            <p:cNvSpPr>
              <a:spLocks noChangeAspect="1"/>
            </p:cNvSpPr>
            <p:nvPr/>
          </p:nvSpPr>
          <p:spPr bwMode="gray">
            <a:xfrm>
              <a:off x="5709359" y="317009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3" name="Rectangular Callout 26">
              <a:extLst>
                <a:ext uri="{FF2B5EF4-FFF2-40B4-BE49-F238E27FC236}">
                  <a16:creationId xmlns:a16="http://schemas.microsoft.com/office/drawing/2014/main" id="{EED2A739-AF80-4350-BB04-0609E72566D9}"/>
                </a:ext>
              </a:extLst>
            </p:cNvPr>
            <p:cNvSpPr/>
            <p:nvPr/>
          </p:nvSpPr>
          <p:spPr bwMode="gray">
            <a:xfrm>
              <a:off x="9322557" y="4119226"/>
              <a:ext cx="927578" cy="388952"/>
            </a:xfrm>
            <a:prstGeom prst="wedgeRectCallout">
              <a:avLst>
                <a:gd name="adj1" fmla="val -64908"/>
                <a:gd name="adj2" fmla="val 2088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fontAlgn="ctr">
                <a:spcBef>
                  <a:spcPct val="50000"/>
                </a:spcBef>
              </a:pPr>
              <a:r>
                <a:rPr lang="en-US" sz="1200" dirty="0">
                  <a:solidFill>
                    <a:schemeClr val="tx1"/>
                  </a:solidFill>
                  <a:latin typeface="Huawei Sans" panose="020C0503030203020204" pitchFamily="34" charset="0"/>
                  <a:cs typeface="Huawei Sans" panose="020C0503030203020204" pitchFamily="34" charset="0"/>
                </a:rPr>
                <a:t>Log in to the PC.</a:t>
              </a:r>
            </a:p>
          </p:txBody>
        </p:sp>
        <p:sp>
          <p:nvSpPr>
            <p:cNvPr id="67" name="椭圆 15">
              <a:extLst>
                <a:ext uri="{FF2B5EF4-FFF2-40B4-BE49-F238E27FC236}">
                  <a16:creationId xmlns:a16="http://schemas.microsoft.com/office/drawing/2014/main" id="{8F81F9FD-DA6E-4D85-A78E-B748824187E1}"/>
                </a:ext>
              </a:extLst>
            </p:cNvPr>
            <p:cNvSpPr>
              <a:spLocks noChangeAspect="1"/>
            </p:cNvSpPr>
            <p:nvPr/>
          </p:nvSpPr>
          <p:spPr bwMode="gray">
            <a:xfrm>
              <a:off x="9895611" y="392248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5" name="Rectangular Callout 26">
              <a:extLst>
                <a:ext uri="{FF2B5EF4-FFF2-40B4-BE49-F238E27FC236}">
                  <a16:creationId xmlns:a16="http://schemas.microsoft.com/office/drawing/2014/main" id="{FC86FD1B-8EA2-40C8-B313-ED81BAEACA2E}"/>
                </a:ext>
              </a:extLst>
            </p:cNvPr>
            <p:cNvSpPr/>
            <p:nvPr/>
          </p:nvSpPr>
          <p:spPr bwMode="gray">
            <a:xfrm>
              <a:off x="7470195" y="5358262"/>
              <a:ext cx="1333113" cy="441510"/>
            </a:xfrm>
            <a:prstGeom prst="wedgeRectCallout">
              <a:avLst>
                <a:gd name="adj1" fmla="val 18432"/>
                <a:gd name="adj2" fmla="val -8882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fontAlgn="ctr">
                <a:spcBef>
                  <a:spcPct val="50000"/>
                </a:spcBef>
              </a:pPr>
              <a:r>
                <a:rPr lang="en-US" sz="1200" dirty="0">
                  <a:solidFill>
                    <a:schemeClr val="tx1"/>
                  </a:solidFill>
                  <a:latin typeface="Huawei Sans" panose="020C0503030203020204" pitchFamily="34" charset="0"/>
                  <a:cs typeface="Huawei Sans" panose="020C0503030203020204" pitchFamily="34" charset="0"/>
                </a:rPr>
                <a:t>Deploy the ZTP configurations.</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椭圆 15">
              <a:extLst>
                <a:ext uri="{FF2B5EF4-FFF2-40B4-BE49-F238E27FC236}">
                  <a16:creationId xmlns:a16="http://schemas.microsoft.com/office/drawing/2014/main" id="{7B01428F-5E66-47EC-BFC7-C4BC93EEE19B}"/>
                </a:ext>
              </a:extLst>
            </p:cNvPr>
            <p:cNvSpPr>
              <a:spLocks noChangeAspect="1"/>
            </p:cNvSpPr>
            <p:nvPr/>
          </p:nvSpPr>
          <p:spPr bwMode="gray">
            <a:xfrm>
              <a:off x="8685128" y="561417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4</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7" name="Rectangular Callout 26">
              <a:extLst>
                <a:ext uri="{FF2B5EF4-FFF2-40B4-BE49-F238E27FC236}">
                  <a16:creationId xmlns:a16="http://schemas.microsoft.com/office/drawing/2014/main" id="{9ED3EE1F-4B97-4331-8FBC-3CA242A51C68}"/>
                </a:ext>
              </a:extLst>
            </p:cNvPr>
            <p:cNvSpPr/>
            <p:nvPr/>
          </p:nvSpPr>
          <p:spPr bwMode="gray">
            <a:xfrm>
              <a:off x="4497035" y="5491412"/>
              <a:ext cx="1812325" cy="388952"/>
            </a:xfrm>
            <a:prstGeom prst="wedgeRectCallout">
              <a:avLst>
                <a:gd name="adj1" fmla="val 18432"/>
                <a:gd name="adj2" fmla="val -8882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fontAlgn="ctr">
                <a:spcBef>
                  <a:spcPct val="50000"/>
                </a:spcBef>
              </a:pPr>
              <a:r>
                <a:rPr lang="en-US" sz="1200" dirty="0">
                  <a:solidFill>
                    <a:schemeClr val="tx1"/>
                  </a:solidFill>
                  <a:latin typeface="Huawei Sans" panose="020C0503030203020204" pitchFamily="34" charset="0"/>
                  <a:cs typeface="Huawei Sans" panose="020C0503030203020204" pitchFamily="34" charset="0"/>
                </a:rPr>
                <a:t>The CPE registers with </a:t>
              </a:r>
              <a:r>
                <a:rPr lang="en-US" sz="1200" dirty="0" err="1">
                  <a:solidFill>
                    <a:schemeClr val="tx1"/>
                  </a:solidFill>
                  <a:latin typeface="Huawei Sans" panose="020C0503030203020204" pitchFamily="34" charset="0"/>
                  <a:cs typeface="Huawei Sans" panose="020C0503030203020204" pitchFamily="34" charset="0"/>
                </a:rPr>
                <a:t>iMaster</a:t>
              </a:r>
              <a:r>
                <a:rPr lang="en-US" sz="1200" dirty="0">
                  <a:solidFill>
                    <a:schemeClr val="tx1"/>
                  </a:solidFill>
                  <a:latin typeface="Huawei Sans" panose="020C0503030203020204" pitchFamily="34" charset="0"/>
                  <a:cs typeface="Huawei Sans" panose="020C0503030203020204" pitchFamily="34" charset="0"/>
                </a:rPr>
                <a:t> NCE-WAN.</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椭圆 15">
              <a:extLst>
                <a:ext uri="{FF2B5EF4-FFF2-40B4-BE49-F238E27FC236}">
                  <a16:creationId xmlns:a16="http://schemas.microsoft.com/office/drawing/2014/main" id="{BAF8A096-9CAD-403D-B29A-7236562D1852}"/>
                </a:ext>
              </a:extLst>
            </p:cNvPr>
            <p:cNvSpPr>
              <a:spLocks noChangeAspect="1"/>
            </p:cNvSpPr>
            <p:nvPr/>
          </p:nvSpPr>
          <p:spPr bwMode="gray">
            <a:xfrm>
              <a:off x="6181763" y="537941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5</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677594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67C576-2F08-46C8-891A-5960ADA6075E}"/>
              </a:ext>
            </a:extLst>
          </p:cNvPr>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ZTP Modes</a:t>
            </a:r>
            <a:endParaRPr lang="en-US"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2" name="副标题 1"/>
          <p:cNvSpPr>
            <a:spLocks noGrp="1"/>
          </p:cNvSpPr>
          <p:nvPr>
            <p:ph type="body" sz="quarter" idx="10"/>
          </p:nvPr>
        </p:nvSpPr>
        <p:spPr bwMode="gray"/>
        <p:txBody>
          <a:bodyPr/>
          <a:lstStyle/>
          <a:p>
            <a:pPr algn="l"/>
            <a:r>
              <a:rPr lang="en-US" sz="1800" dirty="0">
                <a:latin typeface="Huawei Sans" panose="020C0503030203020204" pitchFamily="34" charset="0"/>
              </a:rPr>
              <a:t>Huawei SD-WAN Solution supports the following ZTP modes:</a:t>
            </a:r>
            <a:endParaRPr lang="en-US" altLang="zh-CN" sz="1800" dirty="0">
              <a:latin typeface="Huawei Sans" panose="020C0503030203020204" pitchFamily="34" charset="0"/>
              <a:sym typeface="Huawei Sans" panose="020C0503030203020204" pitchFamily="34" charset="0"/>
            </a:endParaRPr>
          </a:p>
        </p:txBody>
      </p:sp>
      <p:grpSp>
        <p:nvGrpSpPr>
          <p:cNvPr id="8" name="Group 7">
            <a:extLst>
              <a:ext uri="{FF2B5EF4-FFF2-40B4-BE49-F238E27FC236}">
                <a16:creationId xmlns:a16="http://schemas.microsoft.com/office/drawing/2014/main" id="{E5DF4E56-BA1C-4A01-BD4F-35FB898F4E79}"/>
              </a:ext>
            </a:extLst>
          </p:cNvPr>
          <p:cNvGrpSpPr/>
          <p:nvPr/>
        </p:nvGrpSpPr>
        <p:grpSpPr bwMode="gray">
          <a:xfrm>
            <a:off x="1117956" y="1841846"/>
            <a:ext cx="8891769" cy="4278270"/>
            <a:chOff x="1117956" y="1841846"/>
            <a:chExt cx="8891769" cy="4278270"/>
          </a:xfrm>
        </p:grpSpPr>
        <p:sp>
          <p:nvSpPr>
            <p:cNvPr id="40" name="椭圆 35">
              <a:extLst>
                <a:ext uri="{FF2B5EF4-FFF2-40B4-BE49-F238E27FC236}">
                  <a16:creationId xmlns:a16="http://schemas.microsoft.com/office/drawing/2014/main" id="{A0480950-9D7B-4D08-9CDE-C01C7A08C0B5}"/>
                </a:ext>
              </a:extLst>
            </p:cNvPr>
            <p:cNvSpPr/>
            <p:nvPr/>
          </p:nvSpPr>
          <p:spPr bwMode="gray">
            <a:xfrm>
              <a:off x="5506081" y="3467219"/>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椭圆 36">
              <a:extLst>
                <a:ext uri="{FF2B5EF4-FFF2-40B4-BE49-F238E27FC236}">
                  <a16:creationId xmlns:a16="http://schemas.microsoft.com/office/drawing/2014/main" id="{40D69B53-5596-41EC-AD89-C3F4A093ACF3}"/>
                </a:ext>
              </a:extLst>
            </p:cNvPr>
            <p:cNvSpPr/>
            <p:nvPr/>
          </p:nvSpPr>
          <p:spPr bwMode="gray">
            <a:xfrm>
              <a:off x="2692680" y="3428569"/>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椭圆 37">
              <a:extLst>
                <a:ext uri="{FF2B5EF4-FFF2-40B4-BE49-F238E27FC236}">
                  <a16:creationId xmlns:a16="http://schemas.microsoft.com/office/drawing/2014/main" id="{FC3DEB5C-06EB-4669-BF89-55C60ED2F6FF}"/>
                </a:ext>
              </a:extLst>
            </p:cNvPr>
            <p:cNvSpPr/>
            <p:nvPr/>
          </p:nvSpPr>
          <p:spPr bwMode="gray">
            <a:xfrm>
              <a:off x="8312898" y="3464814"/>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0" name="直接连接符 41">
              <a:extLst>
                <a:ext uri="{FF2B5EF4-FFF2-40B4-BE49-F238E27FC236}">
                  <a16:creationId xmlns:a16="http://schemas.microsoft.com/office/drawing/2014/main" id="{696678A6-91FE-4B2D-8EC3-A0B99FB763B8}"/>
                </a:ext>
              </a:extLst>
            </p:cNvPr>
            <p:cNvCxnSpPr/>
            <p:nvPr/>
          </p:nvCxnSpPr>
          <p:spPr bwMode="gray">
            <a:xfrm>
              <a:off x="3425289" y="2303511"/>
              <a:ext cx="1280445" cy="0"/>
            </a:xfrm>
            <a:prstGeom prst="line">
              <a:avLst/>
            </a:prstGeom>
            <a:noFill/>
            <a:ln w="19050" cap="flat" cmpd="sng" algn="ctr">
              <a:solidFill>
                <a:srgbClr val="56C4D2"/>
              </a:solidFill>
              <a:prstDash val="solid"/>
              <a:tailEnd type="triangle"/>
            </a:ln>
            <a:effectLst/>
          </p:spPr>
        </p:cxnSp>
        <p:cxnSp>
          <p:nvCxnSpPr>
            <p:cNvPr id="53" name="直接连接符 42">
              <a:extLst>
                <a:ext uri="{FF2B5EF4-FFF2-40B4-BE49-F238E27FC236}">
                  <a16:creationId xmlns:a16="http://schemas.microsoft.com/office/drawing/2014/main" id="{C1E06CCB-5800-4573-89DB-8ADD04A34FCE}"/>
                </a:ext>
              </a:extLst>
            </p:cNvPr>
            <p:cNvCxnSpPr/>
            <p:nvPr/>
          </p:nvCxnSpPr>
          <p:spPr bwMode="gray">
            <a:xfrm flipH="1">
              <a:off x="7485644" y="2306101"/>
              <a:ext cx="1577353" cy="0"/>
            </a:xfrm>
            <a:prstGeom prst="line">
              <a:avLst/>
            </a:prstGeom>
            <a:noFill/>
            <a:ln w="19050" cap="flat" cmpd="sng" algn="ctr">
              <a:solidFill>
                <a:srgbClr val="56C4D2"/>
              </a:solidFill>
              <a:prstDash val="solid"/>
              <a:tailEnd type="triangle"/>
            </a:ln>
            <a:effectLst/>
          </p:spPr>
        </p:cxnSp>
        <p:sp>
          <p:nvSpPr>
            <p:cNvPr id="54" name="Freeform 96">
              <a:extLst>
                <a:ext uri="{FF2B5EF4-FFF2-40B4-BE49-F238E27FC236}">
                  <a16:creationId xmlns:a16="http://schemas.microsoft.com/office/drawing/2014/main" id="{6A76BFA1-C10B-47BF-B692-2930AE2AAC41}"/>
                </a:ext>
              </a:extLst>
            </p:cNvPr>
            <p:cNvSpPr>
              <a:spLocks noEditPoints="1"/>
            </p:cNvSpPr>
            <p:nvPr/>
          </p:nvSpPr>
          <p:spPr bwMode="gray">
            <a:xfrm>
              <a:off x="9234651" y="1959271"/>
              <a:ext cx="613673" cy="549080"/>
            </a:xfrm>
            <a:custGeom>
              <a:avLst/>
              <a:gdLst/>
              <a:ahLst/>
              <a:cxnLst>
                <a:cxn ang="0">
                  <a:pos x="729" y="133"/>
                </a:cxn>
                <a:cxn ang="0">
                  <a:pos x="562" y="94"/>
                </a:cxn>
                <a:cxn ang="0">
                  <a:pos x="542" y="313"/>
                </a:cxn>
                <a:cxn ang="0">
                  <a:pos x="775" y="449"/>
                </a:cxn>
                <a:cxn ang="0">
                  <a:pos x="752" y="316"/>
                </a:cxn>
                <a:cxn ang="0">
                  <a:pos x="863" y="449"/>
                </a:cxn>
                <a:cxn ang="0">
                  <a:pos x="725" y="229"/>
                </a:cxn>
                <a:cxn ang="0">
                  <a:pos x="653" y="281"/>
                </a:cxn>
                <a:cxn ang="0">
                  <a:pos x="646" y="221"/>
                </a:cxn>
                <a:cxn ang="0">
                  <a:pos x="638" y="281"/>
                </a:cxn>
                <a:cxn ang="0">
                  <a:pos x="567" y="229"/>
                </a:cxn>
                <a:cxn ang="0">
                  <a:pos x="428" y="449"/>
                </a:cxn>
                <a:cxn ang="0">
                  <a:pos x="542" y="313"/>
                </a:cxn>
                <a:cxn ang="0">
                  <a:pos x="415" y="513"/>
                </a:cxn>
                <a:cxn ang="0">
                  <a:pos x="909" y="459"/>
                </a:cxn>
                <a:cxn ang="0">
                  <a:pos x="312" y="211"/>
                </a:cxn>
                <a:cxn ang="0">
                  <a:pos x="278" y="203"/>
                </a:cxn>
                <a:cxn ang="0">
                  <a:pos x="121" y="203"/>
                </a:cxn>
                <a:cxn ang="0">
                  <a:pos x="28" y="287"/>
                </a:cxn>
                <a:cxn ang="0">
                  <a:pos x="3" y="556"/>
                </a:cxn>
                <a:cxn ang="0">
                  <a:pos x="37" y="586"/>
                </a:cxn>
                <a:cxn ang="0">
                  <a:pos x="64" y="479"/>
                </a:cxn>
                <a:cxn ang="0">
                  <a:pos x="92" y="899"/>
                </a:cxn>
                <a:cxn ang="0">
                  <a:pos x="191" y="899"/>
                </a:cxn>
                <a:cxn ang="0">
                  <a:pos x="210" y="538"/>
                </a:cxn>
                <a:cxn ang="0">
                  <a:pos x="259" y="949"/>
                </a:cxn>
                <a:cxn ang="0">
                  <a:pos x="309" y="299"/>
                </a:cxn>
                <a:cxn ang="0">
                  <a:pos x="336" y="479"/>
                </a:cxn>
                <a:cxn ang="0">
                  <a:pos x="364" y="586"/>
                </a:cxn>
                <a:cxn ang="0">
                  <a:pos x="398" y="556"/>
                </a:cxn>
                <a:cxn ang="0">
                  <a:pos x="355" y="251"/>
                </a:cxn>
                <a:cxn ang="0">
                  <a:pos x="200" y="180"/>
                </a:cxn>
                <a:cxn ang="0">
                  <a:pos x="200" y="0"/>
                </a:cxn>
                <a:cxn ang="0">
                  <a:pos x="200" y="180"/>
                </a:cxn>
              </a:cxnLst>
              <a:rect l="0" t="0" r="r" b="b"/>
              <a:pathLst>
                <a:path w="909" h="949">
                  <a:moveTo>
                    <a:pt x="626" y="197"/>
                  </a:moveTo>
                  <a:cubicBezTo>
                    <a:pt x="672" y="208"/>
                    <a:pt x="719" y="179"/>
                    <a:pt x="729" y="133"/>
                  </a:cubicBezTo>
                  <a:cubicBezTo>
                    <a:pt x="740" y="87"/>
                    <a:pt x="711" y="40"/>
                    <a:pt x="665" y="30"/>
                  </a:cubicBezTo>
                  <a:cubicBezTo>
                    <a:pt x="619" y="19"/>
                    <a:pt x="573" y="48"/>
                    <a:pt x="562" y="94"/>
                  </a:cubicBezTo>
                  <a:cubicBezTo>
                    <a:pt x="551" y="140"/>
                    <a:pt x="580" y="186"/>
                    <a:pt x="626" y="197"/>
                  </a:cubicBezTo>
                  <a:close/>
                  <a:moveTo>
                    <a:pt x="542" y="313"/>
                  </a:moveTo>
                  <a:cubicBezTo>
                    <a:pt x="516" y="449"/>
                    <a:pt x="516" y="449"/>
                    <a:pt x="516" y="449"/>
                  </a:cubicBezTo>
                  <a:cubicBezTo>
                    <a:pt x="775" y="449"/>
                    <a:pt x="775" y="449"/>
                    <a:pt x="775" y="449"/>
                  </a:cubicBezTo>
                  <a:cubicBezTo>
                    <a:pt x="749" y="313"/>
                    <a:pt x="749" y="313"/>
                    <a:pt x="749" y="313"/>
                  </a:cubicBezTo>
                  <a:cubicBezTo>
                    <a:pt x="750" y="314"/>
                    <a:pt x="751" y="315"/>
                    <a:pt x="752" y="316"/>
                  </a:cubicBezTo>
                  <a:cubicBezTo>
                    <a:pt x="771" y="341"/>
                    <a:pt x="793" y="382"/>
                    <a:pt x="810" y="449"/>
                  </a:cubicBezTo>
                  <a:cubicBezTo>
                    <a:pt x="863" y="449"/>
                    <a:pt x="863" y="449"/>
                    <a:pt x="863" y="449"/>
                  </a:cubicBezTo>
                  <a:cubicBezTo>
                    <a:pt x="843" y="359"/>
                    <a:pt x="812" y="305"/>
                    <a:pt x="782" y="272"/>
                  </a:cubicBezTo>
                  <a:cubicBezTo>
                    <a:pt x="761" y="247"/>
                    <a:pt x="740" y="235"/>
                    <a:pt x="725" y="229"/>
                  </a:cubicBezTo>
                  <a:cubicBezTo>
                    <a:pt x="665" y="328"/>
                    <a:pt x="665" y="328"/>
                    <a:pt x="665" y="328"/>
                  </a:cubicBezTo>
                  <a:cubicBezTo>
                    <a:pt x="653" y="281"/>
                    <a:pt x="653" y="281"/>
                    <a:pt x="653" y="281"/>
                  </a:cubicBezTo>
                  <a:cubicBezTo>
                    <a:pt x="688" y="224"/>
                    <a:pt x="688" y="224"/>
                    <a:pt x="688" y="224"/>
                  </a:cubicBezTo>
                  <a:cubicBezTo>
                    <a:pt x="676" y="223"/>
                    <a:pt x="662" y="221"/>
                    <a:pt x="646" y="221"/>
                  </a:cubicBezTo>
                  <a:cubicBezTo>
                    <a:pt x="629" y="221"/>
                    <a:pt x="615" y="223"/>
                    <a:pt x="603" y="224"/>
                  </a:cubicBezTo>
                  <a:cubicBezTo>
                    <a:pt x="638" y="281"/>
                    <a:pt x="638" y="281"/>
                    <a:pt x="638" y="281"/>
                  </a:cubicBezTo>
                  <a:cubicBezTo>
                    <a:pt x="626" y="328"/>
                    <a:pt x="626" y="328"/>
                    <a:pt x="626" y="328"/>
                  </a:cubicBezTo>
                  <a:cubicBezTo>
                    <a:pt x="567" y="229"/>
                    <a:pt x="567" y="229"/>
                    <a:pt x="567" y="229"/>
                  </a:cubicBezTo>
                  <a:cubicBezTo>
                    <a:pt x="552" y="235"/>
                    <a:pt x="531" y="247"/>
                    <a:pt x="509" y="272"/>
                  </a:cubicBezTo>
                  <a:cubicBezTo>
                    <a:pt x="479" y="305"/>
                    <a:pt x="448" y="359"/>
                    <a:pt x="428" y="449"/>
                  </a:cubicBezTo>
                  <a:cubicBezTo>
                    <a:pt x="481" y="449"/>
                    <a:pt x="481" y="449"/>
                    <a:pt x="481" y="449"/>
                  </a:cubicBezTo>
                  <a:cubicBezTo>
                    <a:pt x="499" y="380"/>
                    <a:pt x="522" y="338"/>
                    <a:pt x="542" y="313"/>
                  </a:cubicBezTo>
                  <a:close/>
                  <a:moveTo>
                    <a:pt x="415" y="459"/>
                  </a:moveTo>
                  <a:cubicBezTo>
                    <a:pt x="415" y="513"/>
                    <a:pt x="415" y="513"/>
                    <a:pt x="415" y="513"/>
                  </a:cubicBezTo>
                  <a:cubicBezTo>
                    <a:pt x="909" y="513"/>
                    <a:pt x="909" y="513"/>
                    <a:pt x="909" y="513"/>
                  </a:cubicBezTo>
                  <a:cubicBezTo>
                    <a:pt x="909" y="459"/>
                    <a:pt x="909" y="459"/>
                    <a:pt x="909" y="459"/>
                  </a:cubicBezTo>
                  <a:lnTo>
                    <a:pt x="415" y="459"/>
                  </a:lnTo>
                  <a:close/>
                  <a:moveTo>
                    <a:pt x="312" y="211"/>
                  </a:moveTo>
                  <a:cubicBezTo>
                    <a:pt x="299" y="205"/>
                    <a:pt x="287" y="203"/>
                    <a:pt x="280" y="203"/>
                  </a:cubicBezTo>
                  <a:cubicBezTo>
                    <a:pt x="279" y="203"/>
                    <a:pt x="278" y="203"/>
                    <a:pt x="278" y="203"/>
                  </a:cubicBezTo>
                  <a:cubicBezTo>
                    <a:pt x="123" y="203"/>
                    <a:pt x="123" y="203"/>
                    <a:pt x="123" y="203"/>
                  </a:cubicBezTo>
                  <a:cubicBezTo>
                    <a:pt x="122" y="203"/>
                    <a:pt x="122" y="203"/>
                    <a:pt x="121" y="203"/>
                  </a:cubicBezTo>
                  <a:cubicBezTo>
                    <a:pt x="114" y="203"/>
                    <a:pt x="102" y="205"/>
                    <a:pt x="89" y="211"/>
                  </a:cubicBezTo>
                  <a:cubicBezTo>
                    <a:pt x="67" y="222"/>
                    <a:pt x="44" y="245"/>
                    <a:pt x="28" y="287"/>
                  </a:cubicBezTo>
                  <a:cubicBezTo>
                    <a:pt x="11" y="328"/>
                    <a:pt x="0" y="388"/>
                    <a:pt x="0" y="479"/>
                  </a:cubicBezTo>
                  <a:cubicBezTo>
                    <a:pt x="0" y="502"/>
                    <a:pt x="1" y="528"/>
                    <a:pt x="3" y="556"/>
                  </a:cubicBezTo>
                  <a:cubicBezTo>
                    <a:pt x="4" y="573"/>
                    <a:pt x="18" y="586"/>
                    <a:pt x="35" y="586"/>
                  </a:cubicBezTo>
                  <a:cubicBezTo>
                    <a:pt x="35" y="586"/>
                    <a:pt x="36" y="586"/>
                    <a:pt x="37" y="586"/>
                  </a:cubicBezTo>
                  <a:cubicBezTo>
                    <a:pt x="54" y="585"/>
                    <a:pt x="68" y="570"/>
                    <a:pt x="67" y="552"/>
                  </a:cubicBezTo>
                  <a:cubicBezTo>
                    <a:pt x="65" y="525"/>
                    <a:pt x="64" y="501"/>
                    <a:pt x="64" y="479"/>
                  </a:cubicBezTo>
                  <a:cubicBezTo>
                    <a:pt x="64" y="382"/>
                    <a:pt x="78" y="328"/>
                    <a:pt x="92" y="299"/>
                  </a:cubicBezTo>
                  <a:cubicBezTo>
                    <a:pt x="92" y="899"/>
                    <a:pt x="92" y="899"/>
                    <a:pt x="92" y="899"/>
                  </a:cubicBezTo>
                  <a:cubicBezTo>
                    <a:pt x="92" y="927"/>
                    <a:pt x="114" y="949"/>
                    <a:pt x="142" y="949"/>
                  </a:cubicBezTo>
                  <a:cubicBezTo>
                    <a:pt x="169" y="949"/>
                    <a:pt x="191" y="927"/>
                    <a:pt x="191" y="899"/>
                  </a:cubicBezTo>
                  <a:cubicBezTo>
                    <a:pt x="191" y="538"/>
                    <a:pt x="191" y="538"/>
                    <a:pt x="191" y="538"/>
                  </a:cubicBezTo>
                  <a:cubicBezTo>
                    <a:pt x="210" y="538"/>
                    <a:pt x="210" y="538"/>
                    <a:pt x="210" y="538"/>
                  </a:cubicBezTo>
                  <a:cubicBezTo>
                    <a:pt x="210" y="899"/>
                    <a:pt x="210" y="899"/>
                    <a:pt x="210" y="899"/>
                  </a:cubicBezTo>
                  <a:cubicBezTo>
                    <a:pt x="210" y="927"/>
                    <a:pt x="232" y="949"/>
                    <a:pt x="259" y="949"/>
                  </a:cubicBezTo>
                  <a:cubicBezTo>
                    <a:pt x="286" y="949"/>
                    <a:pt x="309" y="927"/>
                    <a:pt x="309" y="899"/>
                  </a:cubicBezTo>
                  <a:cubicBezTo>
                    <a:pt x="309" y="299"/>
                    <a:pt x="309" y="299"/>
                    <a:pt x="309" y="299"/>
                  </a:cubicBezTo>
                  <a:cubicBezTo>
                    <a:pt x="311" y="304"/>
                    <a:pt x="313" y="310"/>
                    <a:pt x="316" y="316"/>
                  </a:cubicBezTo>
                  <a:cubicBezTo>
                    <a:pt x="327" y="348"/>
                    <a:pt x="336" y="399"/>
                    <a:pt x="336" y="479"/>
                  </a:cubicBezTo>
                  <a:cubicBezTo>
                    <a:pt x="336" y="501"/>
                    <a:pt x="336" y="525"/>
                    <a:pt x="334" y="552"/>
                  </a:cubicBezTo>
                  <a:cubicBezTo>
                    <a:pt x="333" y="570"/>
                    <a:pt x="347" y="585"/>
                    <a:pt x="364" y="586"/>
                  </a:cubicBezTo>
                  <a:cubicBezTo>
                    <a:pt x="365" y="586"/>
                    <a:pt x="366" y="586"/>
                    <a:pt x="366" y="586"/>
                  </a:cubicBezTo>
                  <a:cubicBezTo>
                    <a:pt x="383" y="586"/>
                    <a:pt x="397" y="573"/>
                    <a:pt x="398" y="556"/>
                  </a:cubicBezTo>
                  <a:cubicBezTo>
                    <a:pt x="400" y="528"/>
                    <a:pt x="400" y="502"/>
                    <a:pt x="400" y="479"/>
                  </a:cubicBezTo>
                  <a:cubicBezTo>
                    <a:pt x="400" y="358"/>
                    <a:pt x="381" y="291"/>
                    <a:pt x="355" y="251"/>
                  </a:cubicBezTo>
                  <a:cubicBezTo>
                    <a:pt x="342" y="231"/>
                    <a:pt x="326" y="219"/>
                    <a:pt x="312" y="211"/>
                  </a:cubicBezTo>
                  <a:close/>
                  <a:moveTo>
                    <a:pt x="200" y="180"/>
                  </a:moveTo>
                  <a:cubicBezTo>
                    <a:pt x="250" y="180"/>
                    <a:pt x="290" y="140"/>
                    <a:pt x="290" y="90"/>
                  </a:cubicBezTo>
                  <a:cubicBezTo>
                    <a:pt x="290" y="40"/>
                    <a:pt x="250" y="0"/>
                    <a:pt x="200" y="0"/>
                  </a:cubicBezTo>
                  <a:cubicBezTo>
                    <a:pt x="151" y="0"/>
                    <a:pt x="110" y="40"/>
                    <a:pt x="110" y="90"/>
                  </a:cubicBezTo>
                  <a:cubicBezTo>
                    <a:pt x="110" y="140"/>
                    <a:pt x="151" y="180"/>
                    <a:pt x="200" y="180"/>
                  </a:cubicBezTo>
                  <a:close/>
                </a:path>
              </a:pathLst>
            </a:custGeom>
            <a:solidFill>
              <a:srgbClr val="56C4D2"/>
            </a:solid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矩形 44">
              <a:extLst>
                <a:ext uri="{FF2B5EF4-FFF2-40B4-BE49-F238E27FC236}">
                  <a16:creationId xmlns:a16="http://schemas.microsoft.com/office/drawing/2014/main" id="{DD0B4BCD-D12E-453B-8D3A-202B7126687A}"/>
                </a:ext>
              </a:extLst>
            </p:cNvPr>
            <p:cNvSpPr/>
            <p:nvPr/>
          </p:nvSpPr>
          <p:spPr bwMode="gray">
            <a:xfrm>
              <a:off x="7705993" y="1851494"/>
              <a:ext cx="1293671" cy="461665"/>
            </a:xfrm>
            <a:prstGeom prst="rect">
              <a:avLst/>
            </a:prstGeom>
          </p:spPr>
          <p:txBody>
            <a:bodyPr wrap="square">
              <a:spAutoFit/>
            </a:bodyPr>
            <a:lstStyle/>
            <a:p>
              <a:pPr algn="ctr" defTabSz="1218784" fontAlgn="ctr"/>
              <a:r>
                <a:rPr lang="en-US" sz="1200" dirty="0">
                  <a:solidFill>
                    <a:prstClr val="black"/>
                  </a:solidFill>
                  <a:latin typeface="Huawei Sans" panose="020C0503030203020204" pitchFamily="34" charset="0"/>
                  <a:cs typeface="Huawei Sans" panose="020C0503030203020204" pitchFamily="34" charset="0"/>
                </a:rPr>
                <a:t>Subscription and self-service</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矩形 45">
              <a:extLst>
                <a:ext uri="{FF2B5EF4-FFF2-40B4-BE49-F238E27FC236}">
                  <a16:creationId xmlns:a16="http://schemas.microsoft.com/office/drawing/2014/main" id="{AD3DF571-23A6-4068-8248-E1D79252F13E}"/>
                </a:ext>
              </a:extLst>
            </p:cNvPr>
            <p:cNvSpPr/>
            <p:nvPr/>
          </p:nvSpPr>
          <p:spPr bwMode="gray">
            <a:xfrm>
              <a:off x="3220945" y="1841846"/>
              <a:ext cx="1538108" cy="461665"/>
            </a:xfrm>
            <a:prstGeom prst="rect">
              <a:avLst/>
            </a:prstGeom>
          </p:spPr>
          <p:txBody>
            <a:bodyPr wrap="square">
              <a:spAutoFit/>
            </a:bodyPr>
            <a:lstStyle/>
            <a:p>
              <a:pPr algn="ctr" defTabSz="1218784" fontAlgn="ctr"/>
              <a:r>
                <a:rPr lang="en-US" sz="1200" dirty="0">
                  <a:solidFill>
                    <a:prstClr val="black"/>
                  </a:solidFill>
                  <a:latin typeface="Huawei Sans" panose="020C0503030203020204" pitchFamily="34" charset="0"/>
                  <a:cs typeface="Huawei Sans" panose="020C0503030203020204" pitchFamily="34" charset="0"/>
                </a:rPr>
                <a:t>Multi-tenant management</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矩形 46">
              <a:extLst>
                <a:ext uri="{FF2B5EF4-FFF2-40B4-BE49-F238E27FC236}">
                  <a16:creationId xmlns:a16="http://schemas.microsoft.com/office/drawing/2014/main" id="{6D4C33C9-BF29-4492-AA32-E0722A259817}"/>
                </a:ext>
              </a:extLst>
            </p:cNvPr>
            <p:cNvSpPr/>
            <p:nvPr/>
          </p:nvSpPr>
          <p:spPr bwMode="gray">
            <a:xfrm>
              <a:off x="2470678" y="2489338"/>
              <a:ext cx="1083951" cy="276999"/>
            </a:xfrm>
            <a:prstGeom prst="rect">
              <a:avLst/>
            </a:prstGeom>
          </p:spPr>
          <p:txBody>
            <a:bodyPr wrap="none">
              <a:spAutoFit/>
            </a:bodyPr>
            <a:lstStyle/>
            <a:p>
              <a:pPr algn="ctr" defTabSz="1218784" fontAlgn="ctr"/>
              <a:r>
                <a:rPr lang="en-US" sz="1200" b="1" dirty="0">
                  <a:solidFill>
                    <a:prstClr val="black"/>
                  </a:solidFill>
                  <a:latin typeface="Huawei Sans" panose="020C0503030203020204" pitchFamily="34" charset="0"/>
                  <a:cs typeface="Huawei Sans" panose="020C0503030203020204" pitchFamily="34" charset="0"/>
                </a:rPr>
                <a:t>MSP/Carrier</a:t>
              </a:r>
              <a:endParaRPr lang="en-US" sz="12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矩形 47">
              <a:extLst>
                <a:ext uri="{FF2B5EF4-FFF2-40B4-BE49-F238E27FC236}">
                  <a16:creationId xmlns:a16="http://schemas.microsoft.com/office/drawing/2014/main" id="{C00D0174-595A-4F65-9106-9B2613BCE302}"/>
                </a:ext>
              </a:extLst>
            </p:cNvPr>
            <p:cNvSpPr/>
            <p:nvPr/>
          </p:nvSpPr>
          <p:spPr bwMode="gray">
            <a:xfrm>
              <a:off x="9073250" y="2517160"/>
              <a:ext cx="936475" cy="276999"/>
            </a:xfrm>
            <a:prstGeom prst="rect">
              <a:avLst/>
            </a:prstGeom>
          </p:spPr>
          <p:txBody>
            <a:bodyPr wrap="none">
              <a:spAutoFit/>
            </a:bodyPr>
            <a:lstStyle/>
            <a:p>
              <a:pPr algn="ctr" defTabSz="1218784" fontAlgn="ctr"/>
              <a:r>
                <a:rPr lang="en-US" sz="1200" b="1" dirty="0">
                  <a:solidFill>
                    <a:prstClr val="black"/>
                  </a:solidFill>
                  <a:latin typeface="Huawei Sans" panose="020C0503030203020204" pitchFamily="34" charset="0"/>
                  <a:cs typeface="Huawei Sans" panose="020C0503030203020204" pitchFamily="34" charset="0"/>
                </a:rPr>
                <a:t>Enterprise</a:t>
              </a:r>
              <a:endParaRPr lang="en-US" sz="12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0" name="直接连接符 50">
              <a:extLst>
                <a:ext uri="{FF2B5EF4-FFF2-40B4-BE49-F238E27FC236}">
                  <a16:creationId xmlns:a16="http://schemas.microsoft.com/office/drawing/2014/main" id="{379B6BB8-8311-44B6-80A8-C10C930D65B1}"/>
                </a:ext>
              </a:extLst>
            </p:cNvPr>
            <p:cNvCxnSpPr>
              <a:cxnSpLocks/>
              <a:stCxn id="89" idx="2"/>
              <a:endCxn id="40" idx="0"/>
            </p:cNvCxnSpPr>
            <p:nvPr/>
          </p:nvCxnSpPr>
          <p:spPr bwMode="gray">
            <a:xfrm>
              <a:off x="6087182" y="2567577"/>
              <a:ext cx="13048" cy="899642"/>
            </a:xfrm>
            <a:prstGeom prst="line">
              <a:avLst/>
            </a:prstGeom>
            <a:noFill/>
            <a:ln w="28575" cap="flat" cmpd="sng" algn="ctr">
              <a:solidFill>
                <a:srgbClr val="56C4D2"/>
              </a:solidFill>
              <a:prstDash val="dash"/>
              <a:headEnd type="none" w="lg" len="lg"/>
              <a:tailEnd type="triangle" w="lg" len="lg"/>
            </a:ln>
            <a:effectLst/>
          </p:spPr>
        </p:cxnSp>
        <p:sp>
          <p:nvSpPr>
            <p:cNvPr id="78" name="Freeform 94">
              <a:extLst>
                <a:ext uri="{FF2B5EF4-FFF2-40B4-BE49-F238E27FC236}">
                  <a16:creationId xmlns:a16="http://schemas.microsoft.com/office/drawing/2014/main" id="{9234D6A8-EA65-475D-A81A-EFFFB7ADDC4E}"/>
                </a:ext>
              </a:extLst>
            </p:cNvPr>
            <p:cNvSpPr>
              <a:spLocks noEditPoints="1"/>
            </p:cNvSpPr>
            <p:nvPr/>
          </p:nvSpPr>
          <p:spPr bwMode="gray">
            <a:xfrm rot="10800000">
              <a:off x="3009130" y="3628334"/>
              <a:ext cx="504598" cy="433033"/>
            </a:xfrm>
            <a:custGeom>
              <a:avLst/>
              <a:gdLst/>
              <a:ahLst/>
              <a:cxnLst>
                <a:cxn ang="0">
                  <a:pos x="285" y="1027"/>
                </a:cxn>
                <a:cxn ang="0">
                  <a:pos x="464" y="965"/>
                </a:cxn>
                <a:cxn ang="0">
                  <a:pos x="1034" y="396"/>
                </a:cxn>
                <a:cxn ang="0">
                  <a:pos x="1049" y="378"/>
                </a:cxn>
                <a:cxn ang="0">
                  <a:pos x="1061" y="356"/>
                </a:cxn>
                <a:cxn ang="0">
                  <a:pos x="1067" y="334"/>
                </a:cxn>
                <a:cxn ang="0">
                  <a:pos x="1071" y="310"/>
                </a:cxn>
                <a:cxn ang="0">
                  <a:pos x="1069" y="286"/>
                </a:cxn>
                <a:cxn ang="0">
                  <a:pos x="1064" y="265"/>
                </a:cxn>
                <a:cxn ang="0">
                  <a:pos x="1054" y="243"/>
                </a:cxn>
                <a:cxn ang="0">
                  <a:pos x="1040" y="222"/>
                </a:cxn>
                <a:cxn ang="0">
                  <a:pos x="1056" y="206"/>
                </a:cxn>
                <a:cxn ang="0">
                  <a:pos x="1061" y="197"/>
                </a:cxn>
                <a:cxn ang="0">
                  <a:pos x="1056" y="189"/>
                </a:cxn>
                <a:cxn ang="0">
                  <a:pos x="882" y="13"/>
                </a:cxn>
                <a:cxn ang="0">
                  <a:pos x="873" y="10"/>
                </a:cxn>
                <a:cxn ang="0">
                  <a:pos x="865" y="13"/>
                </a:cxn>
                <a:cxn ang="0">
                  <a:pos x="848" y="30"/>
                </a:cxn>
                <a:cxn ang="0">
                  <a:pos x="828" y="17"/>
                </a:cxn>
                <a:cxn ang="0">
                  <a:pos x="806" y="6"/>
                </a:cxn>
                <a:cxn ang="0">
                  <a:pos x="784" y="1"/>
                </a:cxn>
                <a:cxn ang="0">
                  <a:pos x="760" y="0"/>
                </a:cxn>
                <a:cxn ang="0">
                  <a:pos x="737" y="3"/>
                </a:cxn>
                <a:cxn ang="0">
                  <a:pos x="715" y="10"/>
                </a:cxn>
                <a:cxn ang="0">
                  <a:pos x="693" y="22"/>
                </a:cxn>
                <a:cxn ang="0">
                  <a:pos x="674" y="37"/>
                </a:cxn>
                <a:cxn ang="0">
                  <a:pos x="163" y="664"/>
                </a:cxn>
                <a:cxn ang="0">
                  <a:pos x="0" y="828"/>
                </a:cxn>
                <a:cxn ang="0">
                  <a:pos x="199" y="1027"/>
                </a:cxn>
                <a:cxn ang="0">
                  <a:pos x="207" y="708"/>
                </a:cxn>
                <a:cxn ang="0">
                  <a:pos x="243" y="985"/>
                </a:cxn>
                <a:cxn ang="0">
                  <a:pos x="207" y="708"/>
                </a:cxn>
              </a:cxnLst>
              <a:rect l="0" t="0" r="r" b="b"/>
              <a:pathLst>
                <a:path w="1071" h="1069">
                  <a:moveTo>
                    <a:pt x="243" y="1069"/>
                  </a:moveTo>
                  <a:lnTo>
                    <a:pt x="285" y="1027"/>
                  </a:lnTo>
                  <a:lnTo>
                    <a:pt x="406" y="906"/>
                  </a:lnTo>
                  <a:lnTo>
                    <a:pt x="464" y="965"/>
                  </a:lnTo>
                  <a:lnTo>
                    <a:pt x="1034" y="396"/>
                  </a:lnTo>
                  <a:lnTo>
                    <a:pt x="1034" y="396"/>
                  </a:lnTo>
                  <a:lnTo>
                    <a:pt x="1042" y="388"/>
                  </a:lnTo>
                  <a:lnTo>
                    <a:pt x="1049" y="378"/>
                  </a:lnTo>
                  <a:lnTo>
                    <a:pt x="1056" y="367"/>
                  </a:lnTo>
                  <a:lnTo>
                    <a:pt x="1061" y="356"/>
                  </a:lnTo>
                  <a:lnTo>
                    <a:pt x="1064" y="346"/>
                  </a:lnTo>
                  <a:lnTo>
                    <a:pt x="1067" y="334"/>
                  </a:lnTo>
                  <a:lnTo>
                    <a:pt x="1069" y="322"/>
                  </a:lnTo>
                  <a:lnTo>
                    <a:pt x="1071" y="310"/>
                  </a:lnTo>
                  <a:lnTo>
                    <a:pt x="1071" y="298"/>
                  </a:lnTo>
                  <a:lnTo>
                    <a:pt x="1069" y="286"/>
                  </a:lnTo>
                  <a:lnTo>
                    <a:pt x="1067" y="275"/>
                  </a:lnTo>
                  <a:lnTo>
                    <a:pt x="1064" y="265"/>
                  </a:lnTo>
                  <a:lnTo>
                    <a:pt x="1059" y="253"/>
                  </a:lnTo>
                  <a:lnTo>
                    <a:pt x="1054" y="243"/>
                  </a:lnTo>
                  <a:lnTo>
                    <a:pt x="1047" y="233"/>
                  </a:lnTo>
                  <a:lnTo>
                    <a:pt x="1040" y="222"/>
                  </a:lnTo>
                  <a:lnTo>
                    <a:pt x="1056" y="206"/>
                  </a:lnTo>
                  <a:lnTo>
                    <a:pt x="1056" y="206"/>
                  </a:lnTo>
                  <a:lnTo>
                    <a:pt x="1059" y="202"/>
                  </a:lnTo>
                  <a:lnTo>
                    <a:pt x="1061" y="197"/>
                  </a:lnTo>
                  <a:lnTo>
                    <a:pt x="1059" y="192"/>
                  </a:lnTo>
                  <a:lnTo>
                    <a:pt x="1056" y="189"/>
                  </a:lnTo>
                  <a:lnTo>
                    <a:pt x="882" y="13"/>
                  </a:lnTo>
                  <a:lnTo>
                    <a:pt x="882" y="13"/>
                  </a:lnTo>
                  <a:lnTo>
                    <a:pt x="877" y="12"/>
                  </a:lnTo>
                  <a:lnTo>
                    <a:pt x="873" y="10"/>
                  </a:lnTo>
                  <a:lnTo>
                    <a:pt x="868" y="12"/>
                  </a:lnTo>
                  <a:lnTo>
                    <a:pt x="865" y="13"/>
                  </a:lnTo>
                  <a:lnTo>
                    <a:pt x="848" y="30"/>
                  </a:lnTo>
                  <a:lnTo>
                    <a:pt x="848" y="30"/>
                  </a:lnTo>
                  <a:lnTo>
                    <a:pt x="838" y="23"/>
                  </a:lnTo>
                  <a:lnTo>
                    <a:pt x="828" y="17"/>
                  </a:lnTo>
                  <a:lnTo>
                    <a:pt x="818" y="12"/>
                  </a:lnTo>
                  <a:lnTo>
                    <a:pt x="806" y="6"/>
                  </a:lnTo>
                  <a:lnTo>
                    <a:pt x="794" y="3"/>
                  </a:lnTo>
                  <a:lnTo>
                    <a:pt x="784" y="1"/>
                  </a:lnTo>
                  <a:lnTo>
                    <a:pt x="772" y="0"/>
                  </a:lnTo>
                  <a:lnTo>
                    <a:pt x="760" y="0"/>
                  </a:lnTo>
                  <a:lnTo>
                    <a:pt x="749" y="1"/>
                  </a:lnTo>
                  <a:lnTo>
                    <a:pt x="737" y="3"/>
                  </a:lnTo>
                  <a:lnTo>
                    <a:pt x="725" y="6"/>
                  </a:lnTo>
                  <a:lnTo>
                    <a:pt x="715" y="10"/>
                  </a:lnTo>
                  <a:lnTo>
                    <a:pt x="703" y="15"/>
                  </a:lnTo>
                  <a:lnTo>
                    <a:pt x="693" y="22"/>
                  </a:lnTo>
                  <a:lnTo>
                    <a:pt x="683" y="28"/>
                  </a:lnTo>
                  <a:lnTo>
                    <a:pt x="674" y="37"/>
                  </a:lnTo>
                  <a:lnTo>
                    <a:pt x="106" y="605"/>
                  </a:lnTo>
                  <a:lnTo>
                    <a:pt x="163" y="664"/>
                  </a:lnTo>
                  <a:lnTo>
                    <a:pt x="44" y="786"/>
                  </a:lnTo>
                  <a:lnTo>
                    <a:pt x="0" y="828"/>
                  </a:lnTo>
                  <a:lnTo>
                    <a:pt x="44" y="872"/>
                  </a:lnTo>
                  <a:lnTo>
                    <a:pt x="199" y="1027"/>
                  </a:lnTo>
                  <a:lnTo>
                    <a:pt x="243" y="1069"/>
                  </a:lnTo>
                  <a:close/>
                  <a:moveTo>
                    <a:pt x="207" y="708"/>
                  </a:moveTo>
                  <a:lnTo>
                    <a:pt x="362" y="863"/>
                  </a:lnTo>
                  <a:lnTo>
                    <a:pt x="243" y="985"/>
                  </a:lnTo>
                  <a:lnTo>
                    <a:pt x="86" y="828"/>
                  </a:lnTo>
                  <a:lnTo>
                    <a:pt x="207" y="708"/>
                  </a:lnTo>
                  <a:close/>
                </a:path>
              </a:pathLst>
            </a:custGeom>
            <a:solidFill>
              <a:sysClr val="window" lastClr="FFFFFF"/>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Freeform 16">
              <a:extLst>
                <a:ext uri="{FF2B5EF4-FFF2-40B4-BE49-F238E27FC236}">
                  <a16:creationId xmlns:a16="http://schemas.microsoft.com/office/drawing/2014/main" id="{8CB13BA1-0D6E-484F-A2C5-91091AE52BDB}"/>
                </a:ext>
              </a:extLst>
            </p:cNvPr>
            <p:cNvSpPr>
              <a:spLocks noEditPoints="1"/>
            </p:cNvSpPr>
            <p:nvPr/>
          </p:nvSpPr>
          <p:spPr bwMode="gray">
            <a:xfrm>
              <a:off x="5886788" y="3741261"/>
              <a:ext cx="438200" cy="320107"/>
            </a:xfrm>
            <a:custGeom>
              <a:avLst/>
              <a:gdLst/>
              <a:ahLst/>
              <a:cxnLst>
                <a:cxn ang="0">
                  <a:pos x="38" y="0"/>
                </a:cxn>
                <a:cxn ang="0">
                  <a:pos x="30" y="2"/>
                </a:cxn>
                <a:cxn ang="0">
                  <a:pos x="16" y="8"/>
                </a:cxn>
                <a:cxn ang="0">
                  <a:pos x="6" y="18"/>
                </a:cxn>
                <a:cxn ang="0">
                  <a:pos x="0" y="32"/>
                </a:cxn>
                <a:cxn ang="0">
                  <a:pos x="0" y="96"/>
                </a:cxn>
                <a:cxn ang="0">
                  <a:pos x="0" y="104"/>
                </a:cxn>
                <a:cxn ang="0">
                  <a:pos x="6" y="118"/>
                </a:cxn>
                <a:cxn ang="0">
                  <a:pos x="16" y="128"/>
                </a:cxn>
                <a:cxn ang="0">
                  <a:pos x="30" y="134"/>
                </a:cxn>
                <a:cxn ang="0">
                  <a:pos x="166" y="136"/>
                </a:cxn>
                <a:cxn ang="0">
                  <a:pos x="174" y="134"/>
                </a:cxn>
                <a:cxn ang="0">
                  <a:pos x="188" y="128"/>
                </a:cxn>
                <a:cxn ang="0">
                  <a:pos x="198" y="118"/>
                </a:cxn>
                <a:cxn ang="0">
                  <a:pos x="204" y="104"/>
                </a:cxn>
                <a:cxn ang="0">
                  <a:pos x="206" y="40"/>
                </a:cxn>
                <a:cxn ang="0">
                  <a:pos x="204" y="32"/>
                </a:cxn>
                <a:cxn ang="0">
                  <a:pos x="198" y="18"/>
                </a:cxn>
                <a:cxn ang="0">
                  <a:pos x="188" y="8"/>
                </a:cxn>
                <a:cxn ang="0">
                  <a:pos x="174" y="2"/>
                </a:cxn>
                <a:cxn ang="0">
                  <a:pos x="166" y="0"/>
                </a:cxn>
                <a:cxn ang="0">
                  <a:pos x="196" y="116"/>
                </a:cxn>
                <a:cxn ang="0">
                  <a:pos x="194" y="116"/>
                </a:cxn>
                <a:cxn ang="0">
                  <a:pos x="190" y="116"/>
                </a:cxn>
                <a:cxn ang="0">
                  <a:pos x="106" y="92"/>
                </a:cxn>
                <a:cxn ang="0">
                  <a:pos x="102" y="94"/>
                </a:cxn>
                <a:cxn ang="0">
                  <a:pos x="100" y="92"/>
                </a:cxn>
                <a:cxn ang="0">
                  <a:pos x="16" y="114"/>
                </a:cxn>
                <a:cxn ang="0">
                  <a:pos x="14" y="114"/>
                </a:cxn>
                <a:cxn ang="0">
                  <a:pos x="14" y="114"/>
                </a:cxn>
                <a:cxn ang="0">
                  <a:pos x="10" y="114"/>
                </a:cxn>
                <a:cxn ang="0">
                  <a:pos x="10" y="110"/>
                </a:cxn>
                <a:cxn ang="0">
                  <a:pos x="12" y="108"/>
                </a:cxn>
                <a:cxn ang="0">
                  <a:pos x="14" y="22"/>
                </a:cxn>
                <a:cxn ang="0">
                  <a:pos x="14" y="18"/>
                </a:cxn>
                <a:cxn ang="0">
                  <a:pos x="14" y="16"/>
                </a:cxn>
                <a:cxn ang="0">
                  <a:pos x="20" y="16"/>
                </a:cxn>
                <a:cxn ang="0">
                  <a:pos x="102" y="84"/>
                </a:cxn>
                <a:cxn ang="0">
                  <a:pos x="184" y="14"/>
                </a:cxn>
                <a:cxn ang="0">
                  <a:pos x="188" y="14"/>
                </a:cxn>
                <a:cxn ang="0">
                  <a:pos x="190" y="16"/>
                </a:cxn>
                <a:cxn ang="0">
                  <a:pos x="190" y="22"/>
                </a:cxn>
                <a:cxn ang="0">
                  <a:pos x="196" y="110"/>
                </a:cxn>
                <a:cxn ang="0">
                  <a:pos x="198" y="112"/>
                </a:cxn>
                <a:cxn ang="0">
                  <a:pos x="198" y="112"/>
                </a:cxn>
                <a:cxn ang="0">
                  <a:pos x="196" y="116"/>
                </a:cxn>
              </a:cxnLst>
              <a:rect l="0" t="0" r="r" b="b"/>
              <a:pathLst>
                <a:path w="206" h="136">
                  <a:moveTo>
                    <a:pt x="166" y="0"/>
                  </a:moveTo>
                  <a:lnTo>
                    <a:pt x="38" y="0"/>
                  </a:lnTo>
                  <a:lnTo>
                    <a:pt x="38" y="0"/>
                  </a:lnTo>
                  <a:lnTo>
                    <a:pt x="30" y="2"/>
                  </a:lnTo>
                  <a:lnTo>
                    <a:pt x="24" y="4"/>
                  </a:lnTo>
                  <a:lnTo>
                    <a:pt x="16" y="8"/>
                  </a:lnTo>
                  <a:lnTo>
                    <a:pt x="10" y="12"/>
                  </a:lnTo>
                  <a:lnTo>
                    <a:pt x="6" y="18"/>
                  </a:lnTo>
                  <a:lnTo>
                    <a:pt x="2" y="24"/>
                  </a:lnTo>
                  <a:lnTo>
                    <a:pt x="0" y="32"/>
                  </a:lnTo>
                  <a:lnTo>
                    <a:pt x="0" y="40"/>
                  </a:lnTo>
                  <a:lnTo>
                    <a:pt x="0" y="96"/>
                  </a:lnTo>
                  <a:lnTo>
                    <a:pt x="0" y="96"/>
                  </a:lnTo>
                  <a:lnTo>
                    <a:pt x="0" y="104"/>
                  </a:lnTo>
                  <a:lnTo>
                    <a:pt x="2" y="112"/>
                  </a:lnTo>
                  <a:lnTo>
                    <a:pt x="6" y="118"/>
                  </a:lnTo>
                  <a:lnTo>
                    <a:pt x="10" y="124"/>
                  </a:lnTo>
                  <a:lnTo>
                    <a:pt x="16" y="128"/>
                  </a:lnTo>
                  <a:lnTo>
                    <a:pt x="24" y="132"/>
                  </a:lnTo>
                  <a:lnTo>
                    <a:pt x="30" y="134"/>
                  </a:lnTo>
                  <a:lnTo>
                    <a:pt x="38" y="136"/>
                  </a:lnTo>
                  <a:lnTo>
                    <a:pt x="166" y="136"/>
                  </a:lnTo>
                  <a:lnTo>
                    <a:pt x="166" y="136"/>
                  </a:lnTo>
                  <a:lnTo>
                    <a:pt x="174" y="134"/>
                  </a:lnTo>
                  <a:lnTo>
                    <a:pt x="182" y="132"/>
                  </a:lnTo>
                  <a:lnTo>
                    <a:pt x="188" y="128"/>
                  </a:lnTo>
                  <a:lnTo>
                    <a:pt x="194" y="124"/>
                  </a:lnTo>
                  <a:lnTo>
                    <a:pt x="198" y="118"/>
                  </a:lnTo>
                  <a:lnTo>
                    <a:pt x="202" y="112"/>
                  </a:lnTo>
                  <a:lnTo>
                    <a:pt x="204" y="104"/>
                  </a:lnTo>
                  <a:lnTo>
                    <a:pt x="206" y="96"/>
                  </a:lnTo>
                  <a:lnTo>
                    <a:pt x="206" y="40"/>
                  </a:lnTo>
                  <a:lnTo>
                    <a:pt x="206" y="40"/>
                  </a:lnTo>
                  <a:lnTo>
                    <a:pt x="204" y="32"/>
                  </a:lnTo>
                  <a:lnTo>
                    <a:pt x="202" y="24"/>
                  </a:lnTo>
                  <a:lnTo>
                    <a:pt x="198" y="18"/>
                  </a:lnTo>
                  <a:lnTo>
                    <a:pt x="194" y="12"/>
                  </a:lnTo>
                  <a:lnTo>
                    <a:pt x="188" y="8"/>
                  </a:lnTo>
                  <a:lnTo>
                    <a:pt x="182" y="4"/>
                  </a:lnTo>
                  <a:lnTo>
                    <a:pt x="174" y="2"/>
                  </a:lnTo>
                  <a:lnTo>
                    <a:pt x="166" y="0"/>
                  </a:lnTo>
                  <a:lnTo>
                    <a:pt x="166" y="0"/>
                  </a:lnTo>
                  <a:close/>
                  <a:moveTo>
                    <a:pt x="196" y="116"/>
                  </a:moveTo>
                  <a:lnTo>
                    <a:pt x="196" y="116"/>
                  </a:lnTo>
                  <a:lnTo>
                    <a:pt x="194" y="116"/>
                  </a:lnTo>
                  <a:lnTo>
                    <a:pt x="194" y="116"/>
                  </a:lnTo>
                  <a:lnTo>
                    <a:pt x="194" y="116"/>
                  </a:lnTo>
                  <a:lnTo>
                    <a:pt x="190" y="116"/>
                  </a:lnTo>
                  <a:lnTo>
                    <a:pt x="136" y="66"/>
                  </a:lnTo>
                  <a:lnTo>
                    <a:pt x="106" y="92"/>
                  </a:lnTo>
                  <a:lnTo>
                    <a:pt x="106" y="92"/>
                  </a:lnTo>
                  <a:lnTo>
                    <a:pt x="102" y="94"/>
                  </a:lnTo>
                  <a:lnTo>
                    <a:pt x="102" y="94"/>
                  </a:lnTo>
                  <a:lnTo>
                    <a:pt x="100" y="92"/>
                  </a:lnTo>
                  <a:lnTo>
                    <a:pt x="68" y="66"/>
                  </a:lnTo>
                  <a:lnTo>
                    <a:pt x="16" y="114"/>
                  </a:lnTo>
                  <a:lnTo>
                    <a:pt x="16" y="114"/>
                  </a:lnTo>
                  <a:lnTo>
                    <a:pt x="14" y="114"/>
                  </a:lnTo>
                  <a:lnTo>
                    <a:pt x="14" y="114"/>
                  </a:lnTo>
                  <a:lnTo>
                    <a:pt x="14" y="114"/>
                  </a:lnTo>
                  <a:lnTo>
                    <a:pt x="10" y="114"/>
                  </a:lnTo>
                  <a:lnTo>
                    <a:pt x="10" y="114"/>
                  </a:lnTo>
                  <a:lnTo>
                    <a:pt x="10" y="110"/>
                  </a:lnTo>
                  <a:lnTo>
                    <a:pt x="10" y="110"/>
                  </a:lnTo>
                  <a:lnTo>
                    <a:pt x="10" y="110"/>
                  </a:lnTo>
                  <a:lnTo>
                    <a:pt x="12" y="108"/>
                  </a:lnTo>
                  <a:lnTo>
                    <a:pt x="62" y="60"/>
                  </a:lnTo>
                  <a:lnTo>
                    <a:pt x="14" y="22"/>
                  </a:lnTo>
                  <a:lnTo>
                    <a:pt x="14" y="22"/>
                  </a:lnTo>
                  <a:lnTo>
                    <a:pt x="14" y="18"/>
                  </a:lnTo>
                  <a:lnTo>
                    <a:pt x="14" y="16"/>
                  </a:lnTo>
                  <a:lnTo>
                    <a:pt x="14" y="16"/>
                  </a:lnTo>
                  <a:lnTo>
                    <a:pt x="18" y="14"/>
                  </a:lnTo>
                  <a:lnTo>
                    <a:pt x="20" y="16"/>
                  </a:lnTo>
                  <a:lnTo>
                    <a:pt x="24" y="18"/>
                  </a:lnTo>
                  <a:lnTo>
                    <a:pt x="102" y="84"/>
                  </a:lnTo>
                  <a:lnTo>
                    <a:pt x="180" y="18"/>
                  </a:lnTo>
                  <a:lnTo>
                    <a:pt x="184" y="14"/>
                  </a:lnTo>
                  <a:lnTo>
                    <a:pt x="184" y="14"/>
                  </a:lnTo>
                  <a:lnTo>
                    <a:pt x="188" y="14"/>
                  </a:lnTo>
                  <a:lnTo>
                    <a:pt x="190" y="16"/>
                  </a:lnTo>
                  <a:lnTo>
                    <a:pt x="190" y="16"/>
                  </a:lnTo>
                  <a:lnTo>
                    <a:pt x="192" y="18"/>
                  </a:lnTo>
                  <a:lnTo>
                    <a:pt x="190" y="22"/>
                  </a:lnTo>
                  <a:lnTo>
                    <a:pt x="142" y="60"/>
                  </a:lnTo>
                  <a:lnTo>
                    <a:pt x="196" y="110"/>
                  </a:lnTo>
                  <a:lnTo>
                    <a:pt x="196" y="110"/>
                  </a:lnTo>
                  <a:lnTo>
                    <a:pt x="198" y="112"/>
                  </a:lnTo>
                  <a:lnTo>
                    <a:pt x="198" y="112"/>
                  </a:lnTo>
                  <a:lnTo>
                    <a:pt x="198" y="112"/>
                  </a:lnTo>
                  <a:lnTo>
                    <a:pt x="196" y="116"/>
                  </a:lnTo>
                  <a:lnTo>
                    <a:pt x="196" y="116"/>
                  </a:lnTo>
                  <a:close/>
                </a:path>
              </a:pathLst>
            </a:custGeom>
            <a:solidFill>
              <a:sysClr val="window" lastClr="FFFFFF"/>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矩形 55">
              <a:extLst>
                <a:ext uri="{FF2B5EF4-FFF2-40B4-BE49-F238E27FC236}">
                  <a16:creationId xmlns:a16="http://schemas.microsoft.com/office/drawing/2014/main" id="{B024A044-8E7B-4BD4-84AB-0F4768A7648B}"/>
                </a:ext>
              </a:extLst>
            </p:cNvPr>
            <p:cNvSpPr/>
            <p:nvPr/>
          </p:nvSpPr>
          <p:spPr bwMode="gray">
            <a:xfrm>
              <a:off x="5433790" y="4022537"/>
              <a:ext cx="1336356" cy="461665"/>
            </a:xfrm>
            <a:prstGeom prst="rect">
              <a:avLst/>
            </a:prstGeom>
          </p:spPr>
          <p:txBody>
            <a:bodyPr wrap="square">
              <a:spAutoFit/>
            </a:bodyPr>
            <a:lstStyle/>
            <a:p>
              <a:pPr algn="ctr" defTabSz="1218784" fontAlgn="ctr"/>
              <a:r>
                <a:rPr lang="en-US" sz="1200" b="1" dirty="0">
                  <a:solidFill>
                    <a:schemeClr val="bg1"/>
                  </a:solidFill>
                  <a:latin typeface="Huawei Sans" panose="020C0503030203020204" pitchFamily="34" charset="0"/>
                  <a:cs typeface="Huawei Sans" panose="020C0503030203020204" pitchFamily="34" charset="0"/>
                </a:rPr>
                <a:t>Email-based deployment</a:t>
              </a:r>
              <a:endPar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矩形 56">
              <a:extLst>
                <a:ext uri="{FF2B5EF4-FFF2-40B4-BE49-F238E27FC236}">
                  <a16:creationId xmlns:a16="http://schemas.microsoft.com/office/drawing/2014/main" id="{6D01EF6D-8F83-494B-8140-018700362784}"/>
                </a:ext>
              </a:extLst>
            </p:cNvPr>
            <p:cNvSpPr/>
            <p:nvPr/>
          </p:nvSpPr>
          <p:spPr bwMode="gray">
            <a:xfrm>
              <a:off x="2553141" y="4022537"/>
              <a:ext cx="1447362" cy="461665"/>
            </a:xfrm>
            <a:prstGeom prst="rect">
              <a:avLst/>
            </a:prstGeom>
          </p:spPr>
          <p:txBody>
            <a:bodyPr wrap="square">
              <a:spAutoFit/>
            </a:bodyPr>
            <a:lstStyle/>
            <a:p>
              <a:pPr algn="ctr" defTabSz="1218784" fontAlgn="ctr"/>
              <a:r>
                <a:rPr lang="en-US" sz="1200" b="1" dirty="0">
                  <a:solidFill>
                    <a:schemeClr val="bg1"/>
                  </a:solidFill>
                  <a:latin typeface="Huawei Sans" panose="020C0503030203020204" pitchFamily="34" charset="0"/>
                  <a:cs typeface="Huawei Sans" panose="020C0503030203020204" pitchFamily="34" charset="0"/>
                </a:rPr>
                <a:t>USB-based deployment</a:t>
              </a:r>
              <a:endPar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82" name="Group 4">
              <a:extLst>
                <a:ext uri="{FF2B5EF4-FFF2-40B4-BE49-F238E27FC236}">
                  <a16:creationId xmlns:a16="http://schemas.microsoft.com/office/drawing/2014/main" id="{3C5AE759-D140-4F91-BFF4-57536294F3F4}"/>
                </a:ext>
              </a:extLst>
            </p:cNvPr>
            <p:cNvGrpSpPr>
              <a:grpSpLocks noChangeAspect="1"/>
            </p:cNvGrpSpPr>
            <p:nvPr/>
          </p:nvGrpSpPr>
          <p:grpSpPr bwMode="gray">
            <a:xfrm>
              <a:off x="2686180" y="1932587"/>
              <a:ext cx="648544" cy="550206"/>
              <a:chOff x="2083" y="941"/>
              <a:chExt cx="1596" cy="1354"/>
            </a:xfrm>
            <a:solidFill>
              <a:srgbClr val="56C4D2"/>
            </a:solidFill>
          </p:grpSpPr>
          <p:sp>
            <p:nvSpPr>
              <p:cNvPr id="96" name="Freeform 5">
                <a:extLst>
                  <a:ext uri="{FF2B5EF4-FFF2-40B4-BE49-F238E27FC236}">
                    <a16:creationId xmlns:a16="http://schemas.microsoft.com/office/drawing/2014/main" id="{1BEA42C2-5670-49BA-8D27-6F5F22EDD3D6}"/>
                  </a:ext>
                </a:extLst>
              </p:cNvPr>
              <p:cNvSpPr>
                <a:spLocks/>
              </p:cNvSpPr>
              <p:nvPr/>
            </p:nvSpPr>
            <p:spPr bwMode="gray">
              <a:xfrm>
                <a:off x="2083" y="941"/>
                <a:ext cx="1596" cy="1354"/>
              </a:xfrm>
              <a:custGeom>
                <a:avLst/>
                <a:gdLst>
                  <a:gd name="T0" fmla="*/ 593 w 673"/>
                  <a:gd name="T1" fmla="*/ 172 h 570"/>
                  <a:gd name="T2" fmla="*/ 593 w 673"/>
                  <a:gd name="T3" fmla="*/ 172 h 570"/>
                  <a:gd name="T4" fmla="*/ 337 w 673"/>
                  <a:gd name="T5" fmla="*/ 0 h 570"/>
                  <a:gd name="T6" fmla="*/ 80 w 673"/>
                  <a:gd name="T7" fmla="*/ 172 h 570"/>
                  <a:gd name="T8" fmla="*/ 80 w 673"/>
                  <a:gd name="T9" fmla="*/ 172 h 570"/>
                  <a:gd name="T10" fmla="*/ 0 w 673"/>
                  <a:gd name="T11" fmla="*/ 252 h 570"/>
                  <a:gd name="T12" fmla="*/ 0 w 673"/>
                  <a:gd name="T13" fmla="*/ 301 h 570"/>
                  <a:gd name="T14" fmla="*/ 79 w 673"/>
                  <a:gd name="T15" fmla="*/ 381 h 570"/>
                  <a:gd name="T16" fmla="*/ 80 w 673"/>
                  <a:gd name="T17" fmla="*/ 381 h 570"/>
                  <a:gd name="T18" fmla="*/ 80 w 673"/>
                  <a:gd name="T19" fmla="*/ 381 h 570"/>
                  <a:gd name="T20" fmla="*/ 80 w 673"/>
                  <a:gd name="T21" fmla="*/ 381 h 570"/>
                  <a:gd name="T22" fmla="*/ 103 w 673"/>
                  <a:gd name="T23" fmla="*/ 381 h 570"/>
                  <a:gd name="T24" fmla="*/ 80 w 673"/>
                  <a:gd name="T25" fmla="*/ 277 h 570"/>
                  <a:gd name="T26" fmla="*/ 337 w 673"/>
                  <a:gd name="T27" fmla="*/ 21 h 570"/>
                  <a:gd name="T28" fmla="*/ 593 w 673"/>
                  <a:gd name="T29" fmla="*/ 277 h 570"/>
                  <a:gd name="T30" fmla="*/ 593 w 673"/>
                  <a:gd name="T31" fmla="*/ 277 h 570"/>
                  <a:gd name="T32" fmla="*/ 390 w 673"/>
                  <a:gd name="T33" fmla="*/ 527 h 570"/>
                  <a:gd name="T34" fmla="*/ 365 w 673"/>
                  <a:gd name="T35" fmla="*/ 513 h 570"/>
                  <a:gd name="T36" fmla="*/ 308 w 673"/>
                  <a:gd name="T37" fmla="*/ 513 h 570"/>
                  <a:gd name="T38" fmla="*/ 279 w 673"/>
                  <a:gd name="T39" fmla="*/ 541 h 570"/>
                  <a:gd name="T40" fmla="*/ 308 w 673"/>
                  <a:gd name="T41" fmla="*/ 570 h 570"/>
                  <a:gd name="T42" fmla="*/ 365 w 673"/>
                  <a:gd name="T43" fmla="*/ 570 h 570"/>
                  <a:gd name="T44" fmla="*/ 393 w 673"/>
                  <a:gd name="T45" fmla="*/ 548 h 570"/>
                  <a:gd name="T46" fmla="*/ 593 w 673"/>
                  <a:gd name="T47" fmla="*/ 381 h 570"/>
                  <a:gd name="T48" fmla="*/ 593 w 673"/>
                  <a:gd name="T49" fmla="*/ 381 h 570"/>
                  <a:gd name="T50" fmla="*/ 673 w 673"/>
                  <a:gd name="T51" fmla="*/ 301 h 570"/>
                  <a:gd name="T52" fmla="*/ 673 w 673"/>
                  <a:gd name="T53" fmla="*/ 252 h 570"/>
                  <a:gd name="T54" fmla="*/ 593 w 673"/>
                  <a:gd name="T55" fmla="*/ 17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3" h="570">
                    <a:moveTo>
                      <a:pt x="593" y="172"/>
                    </a:moveTo>
                    <a:cubicBezTo>
                      <a:pt x="593" y="172"/>
                      <a:pt x="593" y="172"/>
                      <a:pt x="593" y="172"/>
                    </a:cubicBezTo>
                    <a:cubicBezTo>
                      <a:pt x="552" y="71"/>
                      <a:pt x="452" y="0"/>
                      <a:pt x="337" y="0"/>
                    </a:cubicBezTo>
                    <a:cubicBezTo>
                      <a:pt x="221" y="0"/>
                      <a:pt x="122" y="71"/>
                      <a:pt x="80" y="172"/>
                    </a:cubicBezTo>
                    <a:cubicBezTo>
                      <a:pt x="80" y="172"/>
                      <a:pt x="80" y="172"/>
                      <a:pt x="80" y="172"/>
                    </a:cubicBezTo>
                    <a:cubicBezTo>
                      <a:pt x="36" y="172"/>
                      <a:pt x="0" y="208"/>
                      <a:pt x="0" y="252"/>
                    </a:cubicBezTo>
                    <a:cubicBezTo>
                      <a:pt x="0" y="301"/>
                      <a:pt x="0" y="301"/>
                      <a:pt x="0" y="301"/>
                    </a:cubicBezTo>
                    <a:cubicBezTo>
                      <a:pt x="0" y="345"/>
                      <a:pt x="36" y="381"/>
                      <a:pt x="79" y="381"/>
                    </a:cubicBezTo>
                    <a:cubicBezTo>
                      <a:pt x="80" y="381"/>
                      <a:pt x="80" y="381"/>
                      <a:pt x="80" y="381"/>
                    </a:cubicBezTo>
                    <a:cubicBezTo>
                      <a:pt x="80" y="381"/>
                      <a:pt x="80" y="381"/>
                      <a:pt x="80" y="381"/>
                    </a:cubicBezTo>
                    <a:cubicBezTo>
                      <a:pt x="80" y="381"/>
                      <a:pt x="80" y="381"/>
                      <a:pt x="80" y="381"/>
                    </a:cubicBezTo>
                    <a:cubicBezTo>
                      <a:pt x="103" y="381"/>
                      <a:pt x="103" y="381"/>
                      <a:pt x="103" y="381"/>
                    </a:cubicBezTo>
                    <a:cubicBezTo>
                      <a:pt x="88" y="349"/>
                      <a:pt x="80" y="314"/>
                      <a:pt x="80" y="277"/>
                    </a:cubicBezTo>
                    <a:cubicBezTo>
                      <a:pt x="80" y="135"/>
                      <a:pt x="195" y="21"/>
                      <a:pt x="337" y="21"/>
                    </a:cubicBezTo>
                    <a:cubicBezTo>
                      <a:pt x="478" y="21"/>
                      <a:pt x="593" y="135"/>
                      <a:pt x="593" y="277"/>
                    </a:cubicBezTo>
                    <a:cubicBezTo>
                      <a:pt x="593" y="277"/>
                      <a:pt x="593" y="277"/>
                      <a:pt x="593" y="277"/>
                    </a:cubicBezTo>
                    <a:cubicBezTo>
                      <a:pt x="593" y="400"/>
                      <a:pt x="506" y="503"/>
                      <a:pt x="390" y="527"/>
                    </a:cubicBezTo>
                    <a:cubicBezTo>
                      <a:pt x="386" y="519"/>
                      <a:pt x="376" y="513"/>
                      <a:pt x="365" y="513"/>
                    </a:cubicBezTo>
                    <a:cubicBezTo>
                      <a:pt x="308" y="513"/>
                      <a:pt x="308" y="513"/>
                      <a:pt x="308" y="513"/>
                    </a:cubicBezTo>
                    <a:cubicBezTo>
                      <a:pt x="292" y="513"/>
                      <a:pt x="279" y="526"/>
                      <a:pt x="279" y="541"/>
                    </a:cubicBezTo>
                    <a:cubicBezTo>
                      <a:pt x="279" y="557"/>
                      <a:pt x="292" y="570"/>
                      <a:pt x="308" y="570"/>
                    </a:cubicBezTo>
                    <a:cubicBezTo>
                      <a:pt x="365" y="570"/>
                      <a:pt x="365" y="570"/>
                      <a:pt x="365" y="570"/>
                    </a:cubicBezTo>
                    <a:cubicBezTo>
                      <a:pt x="379" y="570"/>
                      <a:pt x="390" y="561"/>
                      <a:pt x="393" y="548"/>
                    </a:cubicBezTo>
                    <a:cubicBezTo>
                      <a:pt x="484" y="529"/>
                      <a:pt x="559" y="465"/>
                      <a:pt x="593" y="381"/>
                    </a:cubicBezTo>
                    <a:cubicBezTo>
                      <a:pt x="593" y="381"/>
                      <a:pt x="593" y="381"/>
                      <a:pt x="593" y="381"/>
                    </a:cubicBezTo>
                    <a:cubicBezTo>
                      <a:pt x="637" y="381"/>
                      <a:pt x="673" y="346"/>
                      <a:pt x="673" y="301"/>
                    </a:cubicBezTo>
                    <a:cubicBezTo>
                      <a:pt x="673" y="252"/>
                      <a:pt x="673" y="252"/>
                      <a:pt x="673" y="252"/>
                    </a:cubicBezTo>
                    <a:cubicBezTo>
                      <a:pt x="673" y="208"/>
                      <a:pt x="637" y="172"/>
                      <a:pt x="593" y="172"/>
                    </a:cubicBezTo>
                    <a:close/>
                  </a:path>
                </a:pathLst>
              </a:custGeom>
              <a:grp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7" name="Freeform 6">
                <a:extLst>
                  <a:ext uri="{FF2B5EF4-FFF2-40B4-BE49-F238E27FC236}">
                    <a16:creationId xmlns:a16="http://schemas.microsoft.com/office/drawing/2014/main" id="{BA6BA4CA-92EE-4934-A3B0-10A76DA385A3}"/>
                  </a:ext>
                </a:extLst>
              </p:cNvPr>
              <p:cNvSpPr>
                <a:spLocks noEditPoints="1"/>
              </p:cNvSpPr>
              <p:nvPr/>
            </p:nvSpPr>
            <p:spPr bwMode="gray">
              <a:xfrm>
                <a:off x="2363" y="1078"/>
                <a:ext cx="1036" cy="1039"/>
              </a:xfrm>
              <a:custGeom>
                <a:avLst/>
                <a:gdLst>
                  <a:gd name="T0" fmla="*/ 437 w 437"/>
                  <a:gd name="T1" fmla="*/ 219 h 437"/>
                  <a:gd name="T2" fmla="*/ 219 w 437"/>
                  <a:gd name="T3" fmla="*/ 0 h 437"/>
                  <a:gd name="T4" fmla="*/ 0 w 437"/>
                  <a:gd name="T5" fmla="*/ 219 h 437"/>
                  <a:gd name="T6" fmla="*/ 219 w 437"/>
                  <a:gd name="T7" fmla="*/ 437 h 437"/>
                  <a:gd name="T8" fmla="*/ 437 w 437"/>
                  <a:gd name="T9" fmla="*/ 219 h 437"/>
                  <a:gd name="T10" fmla="*/ 304 w 437"/>
                  <a:gd name="T11" fmla="*/ 135 h 437"/>
                  <a:gd name="T12" fmla="*/ 329 w 437"/>
                  <a:gd name="T13" fmla="*/ 160 h 437"/>
                  <a:gd name="T14" fmla="*/ 304 w 437"/>
                  <a:gd name="T15" fmla="*/ 186 h 437"/>
                  <a:gd name="T16" fmla="*/ 278 w 437"/>
                  <a:gd name="T17" fmla="*/ 160 h 437"/>
                  <a:gd name="T18" fmla="*/ 304 w 437"/>
                  <a:gd name="T19" fmla="*/ 135 h 437"/>
                  <a:gd name="T20" fmla="*/ 134 w 437"/>
                  <a:gd name="T21" fmla="*/ 135 h 437"/>
                  <a:gd name="T22" fmla="*/ 159 w 437"/>
                  <a:gd name="T23" fmla="*/ 160 h 437"/>
                  <a:gd name="T24" fmla="*/ 134 w 437"/>
                  <a:gd name="T25" fmla="*/ 186 h 437"/>
                  <a:gd name="T26" fmla="*/ 108 w 437"/>
                  <a:gd name="T27" fmla="*/ 160 h 437"/>
                  <a:gd name="T28" fmla="*/ 134 w 437"/>
                  <a:gd name="T29" fmla="*/ 135 h 437"/>
                  <a:gd name="T30" fmla="*/ 79 w 437"/>
                  <a:gd name="T31" fmla="*/ 290 h 437"/>
                  <a:gd name="T32" fmla="*/ 83 w 437"/>
                  <a:gd name="T33" fmla="*/ 276 h 437"/>
                  <a:gd name="T34" fmla="*/ 97 w 437"/>
                  <a:gd name="T35" fmla="*/ 281 h 437"/>
                  <a:gd name="T36" fmla="*/ 219 w 437"/>
                  <a:gd name="T37" fmla="*/ 355 h 437"/>
                  <a:gd name="T38" fmla="*/ 340 w 437"/>
                  <a:gd name="T39" fmla="*/ 281 h 437"/>
                  <a:gd name="T40" fmla="*/ 354 w 437"/>
                  <a:gd name="T41" fmla="*/ 276 h 437"/>
                  <a:gd name="T42" fmla="*/ 358 w 437"/>
                  <a:gd name="T43" fmla="*/ 290 h 437"/>
                  <a:gd name="T44" fmla="*/ 219 w 437"/>
                  <a:gd name="T45" fmla="*/ 376 h 437"/>
                  <a:gd name="T46" fmla="*/ 79 w 437"/>
                  <a:gd name="T47" fmla="*/ 29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7" h="437">
                    <a:moveTo>
                      <a:pt x="437" y="219"/>
                    </a:moveTo>
                    <a:cubicBezTo>
                      <a:pt x="437" y="98"/>
                      <a:pt x="339" y="0"/>
                      <a:pt x="219" y="0"/>
                    </a:cubicBezTo>
                    <a:cubicBezTo>
                      <a:pt x="98" y="0"/>
                      <a:pt x="0" y="98"/>
                      <a:pt x="0" y="219"/>
                    </a:cubicBezTo>
                    <a:cubicBezTo>
                      <a:pt x="0" y="339"/>
                      <a:pt x="98" y="437"/>
                      <a:pt x="219" y="437"/>
                    </a:cubicBezTo>
                    <a:cubicBezTo>
                      <a:pt x="339" y="437"/>
                      <a:pt x="437" y="339"/>
                      <a:pt x="437" y="219"/>
                    </a:cubicBezTo>
                    <a:close/>
                    <a:moveTo>
                      <a:pt x="304" y="135"/>
                    </a:moveTo>
                    <a:cubicBezTo>
                      <a:pt x="318" y="135"/>
                      <a:pt x="329" y="146"/>
                      <a:pt x="329" y="160"/>
                    </a:cubicBezTo>
                    <a:cubicBezTo>
                      <a:pt x="329" y="175"/>
                      <a:pt x="318" y="186"/>
                      <a:pt x="304" y="186"/>
                    </a:cubicBezTo>
                    <a:cubicBezTo>
                      <a:pt x="290" y="186"/>
                      <a:pt x="278" y="175"/>
                      <a:pt x="278" y="160"/>
                    </a:cubicBezTo>
                    <a:cubicBezTo>
                      <a:pt x="278" y="146"/>
                      <a:pt x="290" y="135"/>
                      <a:pt x="304" y="135"/>
                    </a:cubicBezTo>
                    <a:close/>
                    <a:moveTo>
                      <a:pt x="134" y="135"/>
                    </a:moveTo>
                    <a:cubicBezTo>
                      <a:pt x="148" y="135"/>
                      <a:pt x="159" y="146"/>
                      <a:pt x="159" y="160"/>
                    </a:cubicBezTo>
                    <a:cubicBezTo>
                      <a:pt x="159" y="175"/>
                      <a:pt x="148" y="186"/>
                      <a:pt x="134" y="186"/>
                    </a:cubicBezTo>
                    <a:cubicBezTo>
                      <a:pt x="119" y="186"/>
                      <a:pt x="108" y="175"/>
                      <a:pt x="108" y="160"/>
                    </a:cubicBezTo>
                    <a:cubicBezTo>
                      <a:pt x="108" y="146"/>
                      <a:pt x="119" y="135"/>
                      <a:pt x="134" y="135"/>
                    </a:cubicBezTo>
                    <a:close/>
                    <a:moveTo>
                      <a:pt x="79" y="290"/>
                    </a:moveTo>
                    <a:cubicBezTo>
                      <a:pt x="76" y="285"/>
                      <a:pt x="78" y="279"/>
                      <a:pt x="83" y="276"/>
                    </a:cubicBezTo>
                    <a:cubicBezTo>
                      <a:pt x="89" y="274"/>
                      <a:pt x="95" y="276"/>
                      <a:pt x="97" y="281"/>
                    </a:cubicBezTo>
                    <a:cubicBezTo>
                      <a:pt x="120" y="325"/>
                      <a:pt x="166" y="355"/>
                      <a:pt x="219" y="355"/>
                    </a:cubicBezTo>
                    <a:cubicBezTo>
                      <a:pt x="272" y="355"/>
                      <a:pt x="317" y="325"/>
                      <a:pt x="340" y="281"/>
                    </a:cubicBezTo>
                    <a:cubicBezTo>
                      <a:pt x="343" y="276"/>
                      <a:pt x="349" y="274"/>
                      <a:pt x="354" y="276"/>
                    </a:cubicBezTo>
                    <a:cubicBezTo>
                      <a:pt x="359" y="279"/>
                      <a:pt x="361" y="285"/>
                      <a:pt x="358" y="290"/>
                    </a:cubicBezTo>
                    <a:cubicBezTo>
                      <a:pt x="332" y="341"/>
                      <a:pt x="280" y="376"/>
                      <a:pt x="219" y="376"/>
                    </a:cubicBezTo>
                    <a:cubicBezTo>
                      <a:pt x="158" y="376"/>
                      <a:pt x="105" y="341"/>
                      <a:pt x="79" y="290"/>
                    </a:cubicBezTo>
                    <a:close/>
                  </a:path>
                </a:pathLst>
              </a:custGeom>
              <a:grp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83" name="矩形 63">
              <a:extLst>
                <a:ext uri="{FF2B5EF4-FFF2-40B4-BE49-F238E27FC236}">
                  <a16:creationId xmlns:a16="http://schemas.microsoft.com/office/drawing/2014/main" id="{B08C43E1-9A7F-48BD-B95F-B35645E8B078}"/>
                </a:ext>
              </a:extLst>
            </p:cNvPr>
            <p:cNvSpPr/>
            <p:nvPr/>
          </p:nvSpPr>
          <p:spPr bwMode="gray">
            <a:xfrm>
              <a:off x="8238059" y="4022537"/>
              <a:ext cx="1319787" cy="461665"/>
            </a:xfrm>
            <a:prstGeom prst="rect">
              <a:avLst/>
            </a:prstGeom>
          </p:spPr>
          <p:txBody>
            <a:bodyPr wrap="square">
              <a:spAutoFit/>
            </a:bodyPr>
            <a:lstStyle/>
            <a:p>
              <a:pPr algn="ctr" defTabSz="1218784" fontAlgn="ctr"/>
              <a:r>
                <a:rPr lang="en-US" sz="1200" b="1" dirty="0">
                  <a:solidFill>
                    <a:schemeClr val="bg1"/>
                  </a:solidFill>
                  <a:latin typeface="Huawei Sans" panose="020C0503030203020204" pitchFamily="34" charset="0"/>
                  <a:cs typeface="Huawei Sans" panose="020C0503030203020204" pitchFamily="34" charset="0"/>
                </a:rPr>
                <a:t>DHCP-based deployment</a:t>
              </a:r>
              <a:endPar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84" name="Picture 2" descr="C:\Users\Administrator\Desktop\PPT小图标\45.png">
              <a:extLst>
                <a:ext uri="{FF2B5EF4-FFF2-40B4-BE49-F238E27FC236}">
                  <a16:creationId xmlns:a16="http://schemas.microsoft.com/office/drawing/2014/main" id="{A9197F0D-BC20-4B49-9A59-25E4C2FA746C}"/>
                </a:ext>
              </a:extLst>
            </p:cNvPr>
            <p:cNvPicPr>
              <a:picLocks noChangeAspect="1" noChangeArrowheads="1"/>
            </p:cNvPicPr>
            <p:nvPr/>
          </p:nvPicPr>
          <p:blipFill>
            <a:blip r:embed="rId3" cstate="print"/>
            <a:srcRect/>
            <a:stretch>
              <a:fillRect/>
            </a:stretch>
          </p:blipFill>
          <p:spPr bwMode="gray">
            <a:xfrm>
              <a:off x="8691642" y="3752616"/>
              <a:ext cx="441955" cy="308752"/>
            </a:xfrm>
            <a:prstGeom prst="rect">
              <a:avLst/>
            </a:prstGeom>
            <a:noFill/>
          </p:spPr>
        </p:pic>
        <p:sp>
          <p:nvSpPr>
            <p:cNvPr id="85" name="Rectangle 1">
              <a:extLst>
                <a:ext uri="{FF2B5EF4-FFF2-40B4-BE49-F238E27FC236}">
                  <a16:creationId xmlns:a16="http://schemas.microsoft.com/office/drawing/2014/main" id="{21E30064-BE4C-47E0-AD59-76D0CFE94532}"/>
                </a:ext>
              </a:extLst>
            </p:cNvPr>
            <p:cNvSpPr>
              <a:spLocks noChangeArrowheads="1"/>
            </p:cNvSpPr>
            <p:nvPr/>
          </p:nvSpPr>
          <p:spPr bwMode="gray">
            <a:xfrm>
              <a:off x="1117956" y="3702490"/>
              <a:ext cx="1656960" cy="479305"/>
            </a:xfrm>
            <a:prstGeom prst="rect">
              <a:avLst/>
            </a:prstGeom>
            <a:noFill/>
            <a:ln w="9525">
              <a:noFill/>
              <a:miter lim="800000"/>
              <a:headEnd/>
              <a:tailEnd/>
            </a:ln>
          </p:spPr>
          <p:txBody>
            <a:bodyPr lIns="91394" tIns="45698" rIns="91394" bIns="45698"/>
            <a:lstStyle/>
            <a:p>
              <a:pPr marL="0" lvl="2" defTabSz="912448" fontAlgn="ctr">
                <a:spcBef>
                  <a:spcPts val="600"/>
                </a:spcBef>
                <a:buSzPct val="60000"/>
                <a:tabLst>
                  <a:tab pos="1369465" algn="l"/>
                </a:tabLst>
              </a:pPr>
              <a:r>
                <a:rPr lang="en-US" sz="1200" dirty="0">
                  <a:solidFill>
                    <a:prstClr val="black"/>
                  </a:solidFill>
                  <a:latin typeface="Huawei Sans" panose="020C0503030203020204" pitchFamily="34" charset="0"/>
                  <a:cs typeface="Huawei Sans" panose="020C0503030203020204" pitchFamily="34" charset="0"/>
                </a:rPr>
                <a:t>Devices are operated in batches in a warehouse and then centrally deployed.</a:t>
              </a:r>
            </a:p>
          </p:txBody>
        </p:sp>
        <p:sp>
          <p:nvSpPr>
            <p:cNvPr id="86" name="Rectangle 1">
              <a:extLst>
                <a:ext uri="{FF2B5EF4-FFF2-40B4-BE49-F238E27FC236}">
                  <a16:creationId xmlns:a16="http://schemas.microsoft.com/office/drawing/2014/main" id="{2F64D18A-64E9-44F3-8C94-B961EDDD9B39}"/>
                </a:ext>
              </a:extLst>
            </p:cNvPr>
            <p:cNvSpPr>
              <a:spLocks noChangeArrowheads="1"/>
            </p:cNvSpPr>
            <p:nvPr/>
          </p:nvSpPr>
          <p:spPr bwMode="gray">
            <a:xfrm>
              <a:off x="6910419" y="3702490"/>
              <a:ext cx="1496147" cy="437563"/>
            </a:xfrm>
            <a:prstGeom prst="rect">
              <a:avLst/>
            </a:prstGeom>
            <a:noFill/>
            <a:ln w="9525">
              <a:noFill/>
              <a:miter lim="800000"/>
              <a:headEnd/>
              <a:tailEnd/>
            </a:ln>
          </p:spPr>
          <p:txBody>
            <a:bodyPr lIns="91394" tIns="45698" rIns="91394" bIns="45698"/>
            <a:lstStyle/>
            <a:p>
              <a:pPr marL="0" lvl="2" defTabSz="912448" fontAlgn="ctr">
                <a:spcBef>
                  <a:spcPts val="600"/>
                </a:spcBef>
                <a:buSzPct val="60000"/>
                <a:tabLst>
                  <a:tab pos="1369465" algn="l"/>
                </a:tabLst>
              </a:pPr>
              <a:r>
                <a:rPr lang="en-US" sz="1200" dirty="0">
                  <a:solidFill>
                    <a:prstClr val="black"/>
                  </a:solidFill>
                  <a:latin typeface="Huawei Sans" panose="020C0503030203020204" pitchFamily="34" charset="0"/>
                  <a:cs typeface="Huawei Sans" panose="020C0503030203020204" pitchFamily="34" charset="0"/>
                </a:rPr>
                <a:t>No high skill requirements are imposed for onsite deployment personnel.</a:t>
              </a:r>
            </a:p>
          </p:txBody>
        </p:sp>
        <p:sp>
          <p:nvSpPr>
            <p:cNvPr id="87" name="Rectangle 1">
              <a:extLst>
                <a:ext uri="{FF2B5EF4-FFF2-40B4-BE49-F238E27FC236}">
                  <a16:creationId xmlns:a16="http://schemas.microsoft.com/office/drawing/2014/main" id="{A5EA74D7-A176-41E8-B9CE-A632ACD2AB90}"/>
                </a:ext>
              </a:extLst>
            </p:cNvPr>
            <p:cNvSpPr>
              <a:spLocks noChangeArrowheads="1"/>
            </p:cNvSpPr>
            <p:nvPr/>
          </p:nvSpPr>
          <p:spPr bwMode="gray">
            <a:xfrm>
              <a:off x="4073236" y="3702490"/>
              <a:ext cx="1549621" cy="479305"/>
            </a:xfrm>
            <a:prstGeom prst="rect">
              <a:avLst/>
            </a:prstGeom>
            <a:noFill/>
            <a:ln w="9525">
              <a:noFill/>
              <a:miter lim="800000"/>
              <a:headEnd/>
              <a:tailEnd/>
            </a:ln>
          </p:spPr>
          <p:txBody>
            <a:bodyPr lIns="91394" tIns="45698" rIns="91394" bIns="45698"/>
            <a:lstStyle/>
            <a:p>
              <a:pPr marL="0" lvl="2" defTabSz="912448" fontAlgn="ctr">
                <a:spcBef>
                  <a:spcPts val="600"/>
                </a:spcBef>
                <a:buSzPct val="60000"/>
                <a:tabLst>
                  <a:tab pos="1369465" algn="l"/>
                </a:tabLst>
              </a:pPr>
              <a:r>
                <a:rPr lang="en-US" sz="1200" dirty="0">
                  <a:solidFill>
                    <a:prstClr val="black"/>
                  </a:solidFill>
                  <a:latin typeface="Huawei Sans" panose="020C0503030203020204" pitchFamily="34" charset="0"/>
                  <a:cs typeface="Huawei Sans" panose="020C0503030203020204" pitchFamily="34" charset="0"/>
                </a:rPr>
                <a:t>This mode applies to networks where multiple access modes are used, achieving one-click deployment.</a:t>
              </a:r>
            </a:p>
          </p:txBody>
        </p:sp>
        <p:pic>
          <p:nvPicPr>
            <p:cNvPr id="88" name="图片 67">
              <a:extLst>
                <a:ext uri="{FF2B5EF4-FFF2-40B4-BE49-F238E27FC236}">
                  <a16:creationId xmlns:a16="http://schemas.microsoft.com/office/drawing/2014/main" id="{D602F526-BCDA-4248-A813-BCDCE481CF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203905" y="2119118"/>
              <a:ext cx="1792651" cy="330612"/>
            </a:xfrm>
            <a:prstGeom prst="rect">
              <a:avLst/>
            </a:prstGeom>
          </p:spPr>
        </p:pic>
        <p:sp>
          <p:nvSpPr>
            <p:cNvPr id="89" name="圆角矩形 44">
              <a:extLst>
                <a:ext uri="{FF2B5EF4-FFF2-40B4-BE49-F238E27FC236}">
                  <a16:creationId xmlns:a16="http://schemas.microsoft.com/office/drawing/2014/main" id="{EA641070-2D88-4A00-ACC4-D0D5113745CD}"/>
                </a:ext>
              </a:extLst>
            </p:cNvPr>
            <p:cNvSpPr/>
            <p:nvPr/>
          </p:nvSpPr>
          <p:spPr bwMode="gray">
            <a:xfrm>
              <a:off x="4722472" y="1994740"/>
              <a:ext cx="2729420"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90" name="Connector: Elbow 89">
              <a:extLst>
                <a:ext uri="{FF2B5EF4-FFF2-40B4-BE49-F238E27FC236}">
                  <a16:creationId xmlns:a16="http://schemas.microsoft.com/office/drawing/2014/main" id="{1A342A5F-8A1A-4034-A100-8D8D67C976E3}"/>
                </a:ext>
              </a:extLst>
            </p:cNvPr>
            <p:cNvCxnSpPr>
              <a:cxnSpLocks/>
              <a:stCxn id="89" idx="2"/>
              <a:endCxn id="41" idx="0"/>
            </p:cNvCxnSpPr>
            <p:nvPr/>
          </p:nvCxnSpPr>
          <p:spPr bwMode="gray">
            <a:xfrm rot="5400000">
              <a:off x="4256510" y="1597897"/>
              <a:ext cx="860992" cy="2800353"/>
            </a:xfrm>
            <a:prstGeom prst="bentConnector3">
              <a:avLst>
                <a:gd name="adj1" fmla="val 50000"/>
              </a:avLst>
            </a:prstGeom>
            <a:noFill/>
            <a:ln w="28575" cap="flat" cmpd="sng" algn="ctr">
              <a:solidFill>
                <a:srgbClr val="56C4D2"/>
              </a:solidFill>
              <a:prstDash val="dash"/>
              <a:headEnd type="none" w="lg" len="lg"/>
              <a:tailEnd type="triangle" w="lg" len="lg"/>
            </a:ln>
            <a:effectLst/>
          </p:spPr>
        </p:cxnSp>
        <p:cxnSp>
          <p:nvCxnSpPr>
            <p:cNvPr id="91" name="Connector: Elbow 90">
              <a:extLst>
                <a:ext uri="{FF2B5EF4-FFF2-40B4-BE49-F238E27FC236}">
                  <a16:creationId xmlns:a16="http://schemas.microsoft.com/office/drawing/2014/main" id="{255D13A1-BEFC-477D-8110-8784180DD00D}"/>
                </a:ext>
              </a:extLst>
            </p:cNvPr>
            <p:cNvCxnSpPr>
              <a:cxnSpLocks/>
              <a:stCxn id="89" idx="2"/>
              <a:endCxn id="49" idx="0"/>
            </p:cNvCxnSpPr>
            <p:nvPr/>
          </p:nvCxnSpPr>
          <p:spPr bwMode="gray">
            <a:xfrm rot="16200000" flipH="1">
              <a:off x="7048496" y="1606262"/>
              <a:ext cx="897237" cy="2819865"/>
            </a:xfrm>
            <a:prstGeom prst="bentConnector3">
              <a:avLst>
                <a:gd name="adj1" fmla="val 50000"/>
              </a:avLst>
            </a:prstGeom>
            <a:noFill/>
            <a:ln w="28575" cap="flat" cmpd="sng" algn="ctr">
              <a:solidFill>
                <a:srgbClr val="56C4D2"/>
              </a:solidFill>
              <a:prstDash val="dash"/>
              <a:headEnd type="none" w="lg" len="lg"/>
              <a:tailEnd type="triangle" w="lg" len="lg"/>
            </a:ln>
            <a:effectLst/>
          </p:spPr>
        </p:cxnSp>
        <p:pic>
          <p:nvPicPr>
            <p:cNvPr id="92" name="图片 39">
              <a:extLst>
                <a:ext uri="{FF2B5EF4-FFF2-40B4-BE49-F238E27FC236}">
                  <a16:creationId xmlns:a16="http://schemas.microsoft.com/office/drawing/2014/main" id="{B9395D3C-4D87-452F-AC8D-32C32740C2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777525" y="5590881"/>
              <a:ext cx="645409" cy="529235"/>
            </a:xfrm>
            <a:prstGeom prst="rect">
              <a:avLst/>
            </a:prstGeom>
          </p:spPr>
        </p:pic>
        <p:cxnSp>
          <p:nvCxnSpPr>
            <p:cNvPr id="93" name="Connector: Elbow 92">
              <a:extLst>
                <a:ext uri="{FF2B5EF4-FFF2-40B4-BE49-F238E27FC236}">
                  <a16:creationId xmlns:a16="http://schemas.microsoft.com/office/drawing/2014/main" id="{F269B7B8-6E9B-4A51-85E3-5773DD0FD49A}"/>
                </a:ext>
              </a:extLst>
            </p:cNvPr>
            <p:cNvCxnSpPr>
              <a:cxnSpLocks/>
              <a:stCxn id="92" idx="0"/>
              <a:endCxn id="41" idx="4"/>
            </p:cNvCxnSpPr>
            <p:nvPr/>
          </p:nvCxnSpPr>
          <p:spPr bwMode="gray">
            <a:xfrm rot="16200000" flipV="1">
              <a:off x="4206523" y="3697173"/>
              <a:ext cx="974015" cy="2813401"/>
            </a:xfrm>
            <a:prstGeom prst="bentConnector3">
              <a:avLst>
                <a:gd name="adj1" fmla="val 50000"/>
              </a:avLst>
            </a:prstGeom>
            <a:noFill/>
            <a:ln w="28575" cap="flat" cmpd="sng" algn="ctr">
              <a:solidFill>
                <a:srgbClr val="56C4D2"/>
              </a:solidFill>
              <a:prstDash val="dash"/>
              <a:headEnd type="triangle" w="lg" len="lg"/>
              <a:tailEnd type="none" w="lg" len="lg"/>
            </a:ln>
            <a:effectLst/>
          </p:spPr>
        </p:cxnSp>
        <p:cxnSp>
          <p:nvCxnSpPr>
            <p:cNvPr id="94" name="Connector: Elbow 93">
              <a:extLst>
                <a:ext uri="{FF2B5EF4-FFF2-40B4-BE49-F238E27FC236}">
                  <a16:creationId xmlns:a16="http://schemas.microsoft.com/office/drawing/2014/main" id="{C7E1E564-737F-47F7-89F5-6CF5574FBAAD}"/>
                </a:ext>
              </a:extLst>
            </p:cNvPr>
            <p:cNvCxnSpPr>
              <a:cxnSpLocks/>
              <a:stCxn id="92" idx="0"/>
              <a:endCxn id="49" idx="4"/>
            </p:cNvCxnSpPr>
            <p:nvPr/>
          </p:nvCxnSpPr>
          <p:spPr bwMode="gray">
            <a:xfrm rot="5400000" flipH="1" flipV="1">
              <a:off x="7034753" y="3718588"/>
              <a:ext cx="937770" cy="2806817"/>
            </a:xfrm>
            <a:prstGeom prst="bentConnector3">
              <a:avLst>
                <a:gd name="adj1" fmla="val 50000"/>
              </a:avLst>
            </a:prstGeom>
            <a:noFill/>
            <a:ln w="28575" cap="flat" cmpd="sng" algn="ctr">
              <a:solidFill>
                <a:srgbClr val="56C4D2"/>
              </a:solidFill>
              <a:prstDash val="dash"/>
              <a:headEnd type="triangle" w="lg" len="lg"/>
              <a:tailEnd type="none" w="lg" len="lg"/>
            </a:ln>
            <a:effectLst/>
          </p:spPr>
        </p:cxnSp>
        <p:cxnSp>
          <p:nvCxnSpPr>
            <p:cNvPr id="95" name="直接连接符 50">
              <a:extLst>
                <a:ext uri="{FF2B5EF4-FFF2-40B4-BE49-F238E27FC236}">
                  <a16:creationId xmlns:a16="http://schemas.microsoft.com/office/drawing/2014/main" id="{09D27B97-7140-40F6-8140-925F881CB2FF}"/>
                </a:ext>
              </a:extLst>
            </p:cNvPr>
            <p:cNvCxnSpPr>
              <a:cxnSpLocks/>
              <a:stCxn id="92" idx="0"/>
              <a:endCxn id="40" idx="4"/>
            </p:cNvCxnSpPr>
            <p:nvPr/>
          </p:nvCxnSpPr>
          <p:spPr bwMode="gray">
            <a:xfrm flipV="1">
              <a:off x="6100230" y="4655516"/>
              <a:ext cx="0" cy="935365"/>
            </a:xfrm>
            <a:prstGeom prst="line">
              <a:avLst/>
            </a:prstGeom>
            <a:noFill/>
            <a:ln w="28575" cap="flat" cmpd="sng" algn="ctr">
              <a:solidFill>
                <a:srgbClr val="56C4D2"/>
              </a:solidFill>
              <a:prstDash val="dash"/>
              <a:headEnd type="triangle" w="lg" len="lg"/>
              <a:tailEnd type="none" w="lg" len="lg"/>
            </a:ln>
            <a:effectLst/>
          </p:spPr>
        </p:cxnSp>
        <p:sp>
          <p:nvSpPr>
            <p:cNvPr id="7" name="Rectangle 1">
              <a:extLst>
                <a:ext uri="{FF2B5EF4-FFF2-40B4-BE49-F238E27FC236}">
                  <a16:creationId xmlns:a16="http://schemas.microsoft.com/office/drawing/2014/main" id="{FFED90FE-D9FE-481C-8DC4-992FE3BFFABF}"/>
                </a:ext>
              </a:extLst>
            </p:cNvPr>
            <p:cNvSpPr>
              <a:spLocks noChangeArrowheads="1"/>
            </p:cNvSpPr>
            <p:nvPr/>
          </p:nvSpPr>
          <p:spPr bwMode="gray">
            <a:xfrm>
              <a:off x="4514850" y="4870721"/>
              <a:ext cx="2937042" cy="479305"/>
            </a:xfrm>
            <a:prstGeom prst="rect">
              <a:avLst/>
            </a:prstGeom>
            <a:solidFill>
              <a:schemeClr val="bg1"/>
            </a:solidFill>
            <a:ln w="9525">
              <a:noFill/>
              <a:miter lim="800000"/>
              <a:headEnd/>
              <a:tailEnd/>
            </a:ln>
          </p:spPr>
          <p:txBody>
            <a:bodyPr lIns="91394" tIns="45698" rIns="91394" bIns="45698"/>
            <a:lstStyle/>
            <a:p>
              <a:pPr marL="0" lvl="2" algn="ctr" defTabSz="912448" fontAlgn="ctr">
                <a:spcBef>
                  <a:spcPts val="600"/>
                </a:spcBef>
                <a:buSzPct val="60000"/>
                <a:tabLst>
                  <a:tab pos="1369465" algn="l"/>
                </a:tabLst>
              </a:pPr>
              <a:r>
                <a:rPr lang="en-US" sz="1200" b="1" dirty="0">
                  <a:solidFill>
                    <a:srgbClr val="C00000"/>
                  </a:solidFill>
                  <a:latin typeface="Huawei Sans" panose="020C0503030203020204" pitchFamily="34" charset="0"/>
                  <a:cs typeface="Huawei Sans" panose="020C0503030203020204" pitchFamily="34" charset="0"/>
                </a:rPr>
                <a:t>ZTP configuration files are transferred in different ways depending on the deployment mode.</a:t>
              </a:r>
            </a:p>
          </p:txBody>
        </p:sp>
      </p:grpSp>
      <p:grpSp>
        <p:nvGrpSpPr>
          <p:cNvPr id="42"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43"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cs typeface="Huawei Sans" panose="020C0503030203020204" pitchFamily="34" charset="0"/>
                </a:rPr>
                <a:t>ZTP</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Application Optimization</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 name="燕尾形 25">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Security</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Flexible Networking</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222643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p:nvPr>
        </p:nvSpPr>
        <p:spPr bwMode="gray"/>
        <p:txBody>
          <a:bodyPr>
            <a:noAutofit/>
          </a:bodyPr>
          <a:lstStyle/>
          <a:p>
            <a:pPr fontAlgn="ctr">
              <a:lnSpc>
                <a:spcPct val="100000"/>
              </a:lnSpc>
            </a:pPr>
            <a:r>
              <a:rPr lang="en-US" dirty="0"/>
              <a:t>SD-WAN Solution Technology Overview</a:t>
            </a:r>
          </a:p>
        </p:txBody>
      </p:sp>
      <p:sp>
        <p:nvSpPr>
          <p:cNvPr id="2" name="Text Placeholder 1">
            <a:extLst>
              <a:ext uri="{FF2B5EF4-FFF2-40B4-BE49-F238E27FC236}">
                <a16:creationId xmlns:a16="http://schemas.microsoft.com/office/drawing/2014/main" id="{94DB117B-2056-4081-AADE-84B475642A69}"/>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9670215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15"/>
          <p:cNvSpPr txBox="1"/>
          <p:nvPr/>
        </p:nvSpPr>
        <p:spPr bwMode="gray">
          <a:xfrm>
            <a:off x="455613" y="1130211"/>
            <a:ext cx="5572583" cy="4872616"/>
          </a:xfrm>
          <a:prstGeom prst="rect">
            <a:avLst/>
          </a:prstGeom>
          <a:noFill/>
        </p:spPr>
        <p:txBody>
          <a:bodyPr wrap="square" rtlCol="0">
            <a:spAutoFit/>
          </a:bodyPr>
          <a:lstStyle/>
          <a:p>
            <a:pPr marL="302279" indent="-302279" defTabSz="914034" fontAlgn="ctr">
              <a:lnSpc>
                <a:spcPct val="140000"/>
              </a:lnSpc>
              <a:spcBef>
                <a:spcPts val="792"/>
              </a:spcBef>
              <a:spcAft>
                <a:spcPts val="600"/>
              </a:spcAft>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SD-WAN implements flexible and reliable networking of enterprise WANs.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2279" indent="-302279" defTabSz="914034" fontAlgn="ctr">
              <a:lnSpc>
                <a:spcPct val="140000"/>
              </a:lnSpc>
              <a:spcBef>
                <a:spcPts val="792"/>
              </a:spcBef>
              <a:spcAft>
                <a:spcPts val="600"/>
              </a:spcAft>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Huawei SD-WAN Solution is implemented based on IP overlay technology, and adopts traditional network technologies such as Layer 2 switching, Layer 3 routing, and VPN isolation. Under the management and control of </a:t>
            </a:r>
            <a:r>
              <a:rPr lang="en-US" sz="1400" dirty="0" err="1">
                <a:latin typeface="Huawei Sans" panose="020C0503030203020204" pitchFamily="34" charset="0"/>
                <a:cs typeface="Huawei Sans" panose="020C0503030203020204" pitchFamily="34" charset="0"/>
              </a:rPr>
              <a:t>iMaster</a:t>
            </a:r>
            <a:r>
              <a:rPr lang="en-US" sz="1400" dirty="0">
                <a:latin typeface="Huawei Sans" panose="020C0503030203020204" pitchFamily="34" charset="0"/>
                <a:cs typeface="Huawei Sans" panose="020C0503030203020204" pitchFamily="34" charset="0"/>
              </a:rPr>
              <a:t> NCE-WAN, this solution provides on-demand, flexible, and automatic connections between enterprise branches, DCs, and clouds.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2279" indent="-302279" defTabSz="914034" fontAlgn="ctr">
              <a:lnSpc>
                <a:spcPct val="140000"/>
              </a:lnSpc>
              <a:spcBef>
                <a:spcPts val="792"/>
              </a:spcBef>
              <a:spcAft>
                <a:spcPts val="600"/>
              </a:spcAft>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Huawei SD-WAN Solution uses the following types of channels to implement flexible networking:</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98488" lvl="1" indent="-293688" defTabSz="914034" fontAlgn="ctr">
              <a:lnSpc>
                <a:spcPct val="140000"/>
              </a:lnSpc>
              <a:spcBef>
                <a:spcPts val="720"/>
              </a:spcBef>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Management channel</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98488" lvl="1" indent="-293688" defTabSz="914034" fontAlgn="ctr">
              <a:lnSpc>
                <a:spcPct val="140000"/>
              </a:lnSpc>
              <a:spcBef>
                <a:spcPts val="720"/>
              </a:spcBef>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Control channel</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98488" lvl="1" indent="-293688" defTabSz="914034" fontAlgn="ctr">
              <a:lnSpc>
                <a:spcPct val="140000"/>
              </a:lnSpc>
              <a:spcBef>
                <a:spcPts val="720"/>
              </a:spcBef>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Data channel</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标题 6"/>
          <p:cNvSpPr>
            <a:spLocks noGrp="1"/>
          </p:cNvSpPr>
          <p:nvPr>
            <p:ph type="title"/>
          </p:nvPr>
        </p:nvSpPr>
        <p:spPr bwMode="gray"/>
        <p:txBody>
          <a:bodyPr>
            <a:normAutofit/>
          </a:bodyPr>
          <a:lstStyle/>
          <a:p>
            <a:pPr fontAlgn="ctr"/>
            <a:r>
              <a:rPr lang="en-US" dirty="0">
                <a:cs typeface="Huawei Sans" panose="020C0503030203020204" pitchFamily="34" charset="0"/>
              </a:rPr>
              <a:t>Flexible </a:t>
            </a:r>
            <a:r>
              <a:rPr lang="en-US" dirty="0">
                <a:latin typeface="Huawei Sans" panose="020C0503030203020204" pitchFamily="34" charset="0"/>
                <a:cs typeface="Huawei Sans" panose="020C0503030203020204" pitchFamily="34" charset="0"/>
              </a:rPr>
              <a:t>Networking</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10" name="Group 9">
            <a:extLst>
              <a:ext uri="{FF2B5EF4-FFF2-40B4-BE49-F238E27FC236}">
                <a16:creationId xmlns:a16="http://schemas.microsoft.com/office/drawing/2014/main" id="{30713454-88EC-46CA-B88A-E2D558BEFE06}"/>
              </a:ext>
            </a:extLst>
          </p:cNvPr>
          <p:cNvGrpSpPr/>
          <p:nvPr/>
        </p:nvGrpSpPr>
        <p:grpSpPr bwMode="gray">
          <a:xfrm>
            <a:off x="5584768" y="1327269"/>
            <a:ext cx="5914254" cy="4706590"/>
            <a:chOff x="791472" y="1405397"/>
            <a:chExt cx="5914254" cy="4706590"/>
          </a:xfrm>
        </p:grpSpPr>
        <p:grpSp>
          <p:nvGrpSpPr>
            <p:cNvPr id="103" name="组合 102"/>
            <p:cNvGrpSpPr/>
            <p:nvPr/>
          </p:nvGrpSpPr>
          <p:grpSpPr bwMode="gray">
            <a:xfrm flipH="1">
              <a:off x="4066508" y="4201834"/>
              <a:ext cx="1075899" cy="1114092"/>
              <a:chOff x="2049220" y="4543762"/>
              <a:chExt cx="1075899" cy="1114092"/>
            </a:xfrm>
          </p:grpSpPr>
          <p:grpSp>
            <p:nvGrpSpPr>
              <p:cNvPr id="104" name="Group 165"/>
              <p:cNvGrpSpPr/>
              <p:nvPr/>
            </p:nvGrpSpPr>
            <p:grpSpPr bwMode="gray">
              <a:xfrm rot="5400000">
                <a:off x="1762964" y="4830018"/>
                <a:ext cx="1114092" cy="541579"/>
                <a:chOff x="-1233037" y="914446"/>
                <a:chExt cx="1573823" cy="778776"/>
              </a:xfrm>
            </p:grpSpPr>
            <p:cxnSp>
              <p:nvCxnSpPr>
                <p:cNvPr id="108" name="Straight Connector 166"/>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67"/>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05" name="Straight Connector 166"/>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66"/>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bwMode="gray">
            <a:xfrm>
              <a:off x="2362317" y="4201834"/>
              <a:ext cx="1075899" cy="1114092"/>
              <a:chOff x="2049220" y="4543762"/>
              <a:chExt cx="1075899" cy="1114092"/>
            </a:xfrm>
          </p:grpSpPr>
          <p:grpSp>
            <p:nvGrpSpPr>
              <p:cNvPr id="97" name="Group 165"/>
              <p:cNvGrpSpPr/>
              <p:nvPr/>
            </p:nvGrpSpPr>
            <p:grpSpPr bwMode="gray">
              <a:xfrm rot="5400000">
                <a:off x="1762964" y="4830018"/>
                <a:ext cx="1114092" cy="541579"/>
                <a:chOff x="-1233037" y="914446"/>
                <a:chExt cx="1573823" cy="778776"/>
              </a:xfrm>
            </p:grpSpPr>
            <p:cxnSp>
              <p:nvCxnSpPr>
                <p:cNvPr id="99" name="Straight Connector 166"/>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167"/>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01" name="Straight Connector 166"/>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66"/>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34" name="直接箭头连接符 33"/>
            <p:cNvCxnSpPr/>
            <p:nvPr/>
          </p:nvCxnSpPr>
          <p:spPr bwMode="gray">
            <a:xfrm>
              <a:off x="2095837" y="2005867"/>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cxnSpLocks/>
              <a:stCxn id="60" idx="2"/>
              <a:endCxn id="89" idx="0"/>
            </p:cNvCxnSpPr>
            <p:nvPr/>
          </p:nvCxnSpPr>
          <p:spPr bwMode="gray">
            <a:xfrm flipH="1">
              <a:off x="2105336" y="3069288"/>
              <a:ext cx="1663692"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cxnSpLocks/>
              <a:stCxn id="60" idx="2"/>
              <a:endCxn id="90" idx="0"/>
            </p:cNvCxnSpPr>
            <p:nvPr/>
          </p:nvCxnSpPr>
          <p:spPr bwMode="gray">
            <a:xfrm>
              <a:off x="3769028" y="3069288"/>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bwMode="gray">
            <a:xfrm>
              <a:off x="887680" y="5904238"/>
              <a:ext cx="344277" cy="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1216165" y="5696489"/>
              <a:ext cx="1553630" cy="415498"/>
            </a:xfrm>
            <a:prstGeom prst="rect">
              <a:avLst/>
            </a:prstGeom>
            <a:noFill/>
          </p:spPr>
          <p:txBody>
            <a:bodyPr wrap="none" rtlCol="0">
              <a:spAutoFit/>
            </a:bodyPr>
            <a:lstStyle/>
            <a:p>
              <a:pPr fontAlgn="ctr"/>
              <a:r>
                <a:rPr lang="en-US" sz="1050" dirty="0">
                  <a:latin typeface="Huawei Sans" panose="020C0503030203020204" pitchFamily="34" charset="0"/>
                  <a:cs typeface="Huawei Sans" panose="020C0503030203020204" pitchFamily="34" charset="0"/>
                </a:rPr>
                <a:t>Management channel:</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r>
                <a:rPr lang="en-US" sz="1050" dirty="0">
                  <a:latin typeface="Huawei Sans" panose="020C0503030203020204" pitchFamily="34" charset="0"/>
                  <a:cs typeface="Huawei Sans" panose="020C0503030203020204" pitchFamily="34" charset="0"/>
                </a:rPr>
                <a:t>NETCONF</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3" name="直接箭头连接符 52"/>
            <p:cNvCxnSpPr/>
            <p:nvPr/>
          </p:nvCxnSpPr>
          <p:spPr bwMode="gray">
            <a:xfrm>
              <a:off x="2791095" y="5904238"/>
              <a:ext cx="344277" cy="0"/>
            </a:xfrm>
            <a:prstGeom prst="straightConnector1">
              <a:avLst/>
            </a:prstGeom>
            <a:ln w="19050">
              <a:solidFill>
                <a:srgbClr val="EC706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bwMode="gray">
            <a:xfrm>
              <a:off x="3119580" y="5696489"/>
              <a:ext cx="1184940" cy="415498"/>
            </a:xfrm>
            <a:prstGeom prst="rect">
              <a:avLst/>
            </a:prstGeom>
            <a:noFill/>
          </p:spPr>
          <p:txBody>
            <a:bodyPr wrap="none" rtlCol="0">
              <a:spAutoFit/>
            </a:bodyPr>
            <a:lstStyle/>
            <a:p>
              <a:pPr fontAlgn="ctr"/>
              <a:r>
                <a:rPr lang="en-US" sz="1050" dirty="0">
                  <a:latin typeface="Huawei Sans" panose="020C0503030203020204" pitchFamily="34" charset="0"/>
                  <a:cs typeface="Huawei Sans" panose="020C0503030203020204" pitchFamily="34" charset="0"/>
                </a:rPr>
                <a:t>Control channel:</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r>
                <a:rPr lang="en-US" sz="1050" dirty="0">
                  <a:latin typeface="Huawei Sans" panose="020C0503030203020204" pitchFamily="34" charset="0"/>
                  <a:cs typeface="Huawei Sans" panose="020C0503030203020204" pitchFamily="34" charset="0"/>
                </a:rPr>
                <a:t>BGP EVPN</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文本框 58"/>
            <p:cNvSpPr txBox="1"/>
            <p:nvPr/>
          </p:nvSpPr>
          <p:spPr bwMode="gray">
            <a:xfrm>
              <a:off x="3147252" y="2724521"/>
              <a:ext cx="418704"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60" name="图片 59"/>
            <p:cNvPicPr>
              <a:picLocks noChangeAspect="1"/>
            </p:cNvPicPr>
            <p:nvPr/>
          </p:nvPicPr>
          <p:blipFill>
            <a:blip r:embed="rId3"/>
            <a:stretch>
              <a:fillRect/>
            </a:stretch>
          </p:blipFill>
          <p:spPr bwMode="gray">
            <a:xfrm>
              <a:off x="3529244" y="2687533"/>
              <a:ext cx="479567" cy="381755"/>
            </a:xfrm>
            <a:prstGeom prst="rect">
              <a:avLst/>
            </a:prstGeom>
          </p:spPr>
        </p:pic>
        <p:sp>
          <p:nvSpPr>
            <p:cNvPr id="61" name="文本框 60"/>
            <p:cNvSpPr txBox="1"/>
            <p:nvPr/>
          </p:nvSpPr>
          <p:spPr bwMode="gray">
            <a:xfrm>
              <a:off x="1897825" y="5052928"/>
              <a:ext cx="68760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p:txBody>
        </p:sp>
        <p:sp>
          <p:nvSpPr>
            <p:cNvPr id="67" name="文本框 66"/>
            <p:cNvSpPr txBox="1"/>
            <p:nvPr/>
          </p:nvSpPr>
          <p:spPr bwMode="gray">
            <a:xfrm>
              <a:off x="5166993" y="5059278"/>
              <a:ext cx="68760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82" name="图片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852985" y="1526857"/>
              <a:ext cx="1792651" cy="330612"/>
            </a:xfrm>
            <a:prstGeom prst="rect">
              <a:avLst/>
            </a:prstGeom>
          </p:spPr>
        </p:pic>
        <p:sp>
          <p:nvSpPr>
            <p:cNvPr id="83" name="圆角矩形 82"/>
            <p:cNvSpPr/>
            <p:nvPr/>
          </p:nvSpPr>
          <p:spPr bwMode="gray">
            <a:xfrm>
              <a:off x="5521847" y="4463564"/>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sz="1400" dirty="0">
                  <a:solidFill>
                    <a:schemeClr val="bg1">
                      <a:lumMod val="65000"/>
                    </a:schemeClr>
                  </a:solidFill>
                  <a:latin typeface="Huawei Sans" panose="020C0503030203020204" pitchFamily="34" charset="0"/>
                  <a:cs typeface="Huawei Sans" panose="020C0503030203020204" pitchFamily="34" charset="0"/>
                </a:rPr>
                <a:t>Branch site</a:t>
              </a:r>
            </a:p>
          </p:txBody>
        </p:sp>
        <p:sp>
          <p:nvSpPr>
            <p:cNvPr id="84" name="圆角矩形 83"/>
            <p:cNvSpPr/>
            <p:nvPr/>
          </p:nvSpPr>
          <p:spPr bwMode="gray">
            <a:xfrm>
              <a:off x="791472" y="4457214"/>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bg1">
                      <a:lumMod val="65000"/>
                    </a:schemeClr>
                  </a:solidFill>
                  <a:latin typeface="Huawei Sans" panose="020C0503030203020204" pitchFamily="34" charset="0"/>
                  <a:cs typeface="Huawei Sans" panose="020C0503030203020204" pitchFamily="34" charset="0"/>
                </a:rPr>
                <a:t>HQ/DC site</a:t>
              </a:r>
            </a:p>
          </p:txBody>
        </p:sp>
        <p:pic>
          <p:nvPicPr>
            <p:cNvPr id="89" name="图片 8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859881" y="4553799"/>
              <a:ext cx="490909" cy="402545"/>
            </a:xfrm>
            <a:prstGeom prst="rect">
              <a:avLst/>
            </a:prstGeom>
          </p:spPr>
        </p:pic>
        <p:pic>
          <p:nvPicPr>
            <p:cNvPr id="90" name="图片 8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69040" y="4560149"/>
              <a:ext cx="490909" cy="402545"/>
            </a:xfrm>
            <a:prstGeom prst="rect">
              <a:avLst/>
            </a:prstGeom>
          </p:spPr>
        </p:pic>
        <p:sp>
          <p:nvSpPr>
            <p:cNvPr id="94" name="Can 225"/>
            <p:cNvSpPr/>
            <p:nvPr/>
          </p:nvSpPr>
          <p:spPr bwMode="gray">
            <a:xfrm rot="5400000">
              <a:off x="3660841" y="3363983"/>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13" name="直接箭头连接符 112"/>
            <p:cNvCxnSpPr/>
            <p:nvPr/>
          </p:nvCxnSpPr>
          <p:spPr bwMode="gray">
            <a:xfrm>
              <a:off x="5391001" y="2005867"/>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bwMode="gray">
            <a:xfrm>
              <a:off x="4878427" y="5696489"/>
              <a:ext cx="1643111" cy="415498"/>
            </a:xfrm>
            <a:prstGeom prst="rect">
              <a:avLst/>
            </a:prstGeom>
            <a:noFill/>
          </p:spPr>
          <p:txBody>
            <a:bodyPr wrap="square" rtlCol="0">
              <a:spAutoFit/>
            </a:bodyPr>
            <a:lstStyle/>
            <a:p>
              <a:pPr fontAlgn="ctr"/>
              <a:r>
                <a:rPr lang="en-US" sz="1050" dirty="0">
                  <a:latin typeface="Huawei Sans" panose="020C0503030203020204" pitchFamily="34" charset="0"/>
                  <a:cs typeface="Huawei Sans" panose="020C0503030203020204" pitchFamily="34" charset="0"/>
                </a:rPr>
                <a:t>Data channel:</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r>
                <a:rPr lang="en-US" sz="1050" dirty="0">
                  <a:latin typeface="Huawei Sans" panose="020C0503030203020204" pitchFamily="34" charset="0"/>
                  <a:cs typeface="Huawei Sans" panose="020C0503030203020204" pitchFamily="34" charset="0"/>
                </a:rPr>
                <a:t>GRE or GRE over IPsec</a:t>
              </a:r>
            </a:p>
          </p:txBody>
        </p:sp>
        <p:sp>
          <p:nvSpPr>
            <p:cNvPr id="115" name="Can 225"/>
            <p:cNvSpPr/>
            <p:nvPr/>
          </p:nvSpPr>
          <p:spPr bwMode="gray">
            <a:xfrm rot="5400000">
              <a:off x="4466981" y="5629606"/>
              <a:ext cx="193925" cy="549264"/>
            </a:xfrm>
            <a:prstGeom prst="can">
              <a:avLst>
                <a:gd name="adj" fmla="val 48679"/>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9" name="直接箭头连接符 33">
              <a:extLst>
                <a:ext uri="{FF2B5EF4-FFF2-40B4-BE49-F238E27FC236}">
                  <a16:creationId xmlns:a16="http://schemas.microsoft.com/office/drawing/2014/main" id="{C7725EC0-2030-46B9-B323-DF62C01FE1CC}"/>
                </a:ext>
              </a:extLst>
            </p:cNvPr>
            <p:cNvCxnSpPr>
              <a:cxnSpLocks/>
              <a:endCxn id="60" idx="0"/>
            </p:cNvCxnSpPr>
            <p:nvPr/>
          </p:nvCxnSpPr>
          <p:spPr bwMode="gray">
            <a:xfrm>
              <a:off x="3769028" y="1999155"/>
              <a:ext cx="0" cy="68837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 name="Freeform 159">
              <a:extLst>
                <a:ext uri="{FF2B5EF4-FFF2-40B4-BE49-F238E27FC236}">
                  <a16:creationId xmlns:a16="http://schemas.microsoft.com/office/drawing/2014/main" id="{7A9A5E9C-B2CD-48FE-88B6-A282A8880B76}"/>
                </a:ext>
              </a:extLst>
            </p:cNvPr>
            <p:cNvSpPr/>
            <p:nvPr/>
          </p:nvSpPr>
          <p:spPr bwMode="gray">
            <a:xfrm flipH="1">
              <a:off x="3180436" y="381133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p:txBody>
        </p:sp>
        <p:sp>
          <p:nvSpPr>
            <p:cNvPr id="3" name="Freeform 159">
              <a:extLst>
                <a:ext uri="{FF2B5EF4-FFF2-40B4-BE49-F238E27FC236}">
                  <a16:creationId xmlns:a16="http://schemas.microsoft.com/office/drawing/2014/main" id="{A1562766-D5B2-4143-B343-387932EFE4E7}"/>
                </a:ext>
              </a:extLst>
            </p:cNvPr>
            <p:cNvSpPr/>
            <p:nvPr/>
          </p:nvSpPr>
          <p:spPr bwMode="gray">
            <a:xfrm flipH="1">
              <a:off x="3180848" y="496924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sp>
          <p:nvSpPr>
            <p:cNvPr id="4" name="圆角矩形 44">
              <a:extLst>
                <a:ext uri="{FF2B5EF4-FFF2-40B4-BE49-F238E27FC236}">
                  <a16:creationId xmlns:a16="http://schemas.microsoft.com/office/drawing/2014/main" id="{B9C22A3A-F827-4718-BBF9-37B1F468D1F2}"/>
                </a:ext>
              </a:extLst>
            </p:cNvPr>
            <p:cNvSpPr/>
            <p:nvPr/>
          </p:nvSpPr>
          <p:spPr bwMode="gray">
            <a:xfrm>
              <a:off x="2062573" y="1405397"/>
              <a:ext cx="3403725"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文本框 60">
              <a:extLst>
                <a:ext uri="{FF2B5EF4-FFF2-40B4-BE49-F238E27FC236}">
                  <a16:creationId xmlns:a16="http://schemas.microsoft.com/office/drawing/2014/main" id="{7ACF0D7C-EC09-4F83-8C60-9506A1BE8EC0}"/>
                </a:ext>
              </a:extLst>
            </p:cNvPr>
            <p:cNvSpPr txBox="1"/>
            <p:nvPr/>
          </p:nvSpPr>
          <p:spPr bwMode="gray">
            <a:xfrm rot="16200000">
              <a:off x="830433" y="2786350"/>
              <a:ext cx="2022632"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NETCONF</a:t>
              </a:r>
            </a:p>
            <a:p>
              <a:pPr algn="ctr" fontAlgn="ctr"/>
              <a:r>
                <a:rPr lang="en-US" sz="1200" dirty="0">
                  <a:solidFill>
                    <a:srgbClr val="000000"/>
                  </a:solidFill>
                  <a:latin typeface="Huawei Sans" panose="020C0503030203020204" pitchFamily="34" charset="0"/>
                  <a:cs typeface="Huawei Sans" panose="020C0503030203020204" pitchFamily="34" charset="0"/>
                </a:rPr>
                <a:t>(management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文本框 60">
              <a:extLst>
                <a:ext uri="{FF2B5EF4-FFF2-40B4-BE49-F238E27FC236}">
                  <a16:creationId xmlns:a16="http://schemas.microsoft.com/office/drawing/2014/main" id="{AA8ED80B-6796-40CE-BB2B-9DEF160F1328}"/>
                </a:ext>
              </a:extLst>
            </p:cNvPr>
            <p:cNvSpPr txBox="1"/>
            <p:nvPr/>
          </p:nvSpPr>
          <p:spPr bwMode="gray">
            <a:xfrm rot="19124516">
              <a:off x="1882324" y="3406230"/>
              <a:ext cx="1789401"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BGP EVPN</a:t>
              </a:r>
            </a:p>
            <a:p>
              <a:pPr algn="ctr" fontAlgn="ctr"/>
              <a:r>
                <a:rPr lang="en-US" sz="1200" dirty="0">
                  <a:solidFill>
                    <a:srgbClr val="000000"/>
                  </a:solidFill>
                  <a:latin typeface="Huawei Sans" panose="020C0503030203020204" pitchFamily="34" charset="0"/>
                  <a:cs typeface="Huawei Sans" panose="020C0503030203020204" pitchFamily="34" charset="0"/>
                </a:rPr>
                <a:t>(control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文本框 60">
              <a:extLst>
                <a:ext uri="{FF2B5EF4-FFF2-40B4-BE49-F238E27FC236}">
                  <a16:creationId xmlns:a16="http://schemas.microsoft.com/office/drawing/2014/main" id="{117D9C09-CCFD-4710-BD94-16C72720D058}"/>
                </a:ext>
              </a:extLst>
            </p:cNvPr>
            <p:cNvSpPr txBox="1"/>
            <p:nvPr/>
          </p:nvSpPr>
          <p:spPr bwMode="gray">
            <a:xfrm>
              <a:off x="2253757" y="4610237"/>
              <a:ext cx="2934533"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cs typeface="Huawei Sans" panose="020C0503030203020204" pitchFamily="34" charset="0"/>
                </a:rPr>
                <a:t>GRE or GRE over IPsec (</a:t>
              </a:r>
              <a:r>
                <a:rPr lang="en-US" altLang="zh-CN" sz="1100" dirty="0">
                  <a:solidFill>
                    <a:srgbClr val="000000"/>
                  </a:solidFill>
                  <a:latin typeface="Huawei Sans" panose="020C0503030203020204" pitchFamily="34" charset="0"/>
                  <a:cs typeface="Huawei Sans" panose="020C0503030203020204" pitchFamily="34" charset="0"/>
                </a:rPr>
                <a:t>data </a:t>
              </a:r>
              <a:r>
                <a:rPr lang="en-US" sz="1100" dirty="0">
                  <a:solidFill>
                    <a:srgbClr val="000000"/>
                  </a:solidFill>
                  <a:latin typeface="Huawei Sans" panose="020C0503030203020204" pitchFamily="34" charset="0"/>
                  <a:cs typeface="Huawei Sans" panose="020C0503030203020204" pitchFamily="34" charset="0"/>
                </a:rPr>
                <a:t>channel)</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5"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63"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ZTP</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Application Optimization</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 name="燕尾形 25">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Security</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Flexible Networking</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391742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cs typeface="Huawei Sans" panose="020C0503030203020204" pitchFamily="34" charset="0"/>
              </a:rPr>
              <a:t>Management </a:t>
            </a:r>
            <a:r>
              <a:rPr lang="en-US" dirty="0">
                <a:latin typeface="Huawei Sans" panose="020C0503030203020204" pitchFamily="34" charset="0"/>
                <a:cs typeface="Huawei Sans" panose="020C0503030203020204" pitchFamily="34" charset="0"/>
              </a:rPr>
              <a:t>Channel</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a16="http://schemas.microsoft.com/office/drawing/2014/main" id="{023EF648-2CF4-4442-B656-BCA55CD10180}"/>
              </a:ext>
            </a:extLst>
          </p:cNvPr>
          <p:cNvSpPr>
            <a:spLocks noGrp="1"/>
          </p:cNvSpPr>
          <p:nvPr>
            <p:ph type="body" sz="quarter" idx="10"/>
          </p:nvPr>
        </p:nvSpPr>
        <p:spPr bwMode="gray">
          <a:xfrm>
            <a:off x="455612" y="1052514"/>
            <a:ext cx="5974290" cy="4875042"/>
          </a:xfrm>
        </p:spPr>
        <p:txBody>
          <a:bodyPr/>
          <a:lstStyle/>
          <a:p>
            <a:pPr algn="l"/>
            <a:r>
              <a:rPr lang="en-US" sz="1800" dirty="0">
                <a:latin typeface="Huawei Sans" panose="020C0503030203020204" pitchFamily="34" charset="0"/>
              </a:rPr>
              <a:t>Huawei </a:t>
            </a:r>
            <a:r>
              <a:rPr lang="en-US" sz="1800" dirty="0" err="1">
                <a:latin typeface="Huawei Sans" panose="020C0503030203020204" pitchFamily="34" charset="0"/>
              </a:rPr>
              <a:t>iMaster</a:t>
            </a:r>
            <a:r>
              <a:rPr lang="en-US" sz="1800" dirty="0">
                <a:latin typeface="Huawei Sans" panose="020C0503030203020204" pitchFamily="34" charset="0"/>
              </a:rPr>
              <a:t> NCE-WAN establishes management channels with CPEs through NETCONF.</a:t>
            </a:r>
            <a:endParaRPr lang="en-US" altLang="zh-CN" sz="1800" dirty="0">
              <a:latin typeface="Huawei Sans" panose="020C0503030203020204" pitchFamily="34" charset="0"/>
              <a:sym typeface="Huawei Sans" panose="020C0503030203020204" pitchFamily="34" charset="0"/>
            </a:endParaRPr>
          </a:p>
          <a:p>
            <a:pPr algn="l"/>
            <a:r>
              <a:rPr lang="en-US" sz="1800" dirty="0" err="1">
                <a:latin typeface="Huawei Sans" panose="020C0503030203020204" pitchFamily="34" charset="0"/>
              </a:rPr>
              <a:t>iMaster</a:t>
            </a:r>
            <a:r>
              <a:rPr lang="en-US" sz="1800" dirty="0">
                <a:latin typeface="Huawei Sans" panose="020C0503030203020204" pitchFamily="34" charset="0"/>
              </a:rPr>
              <a:t> NCE-WAN delivers configurations through control channels to achieve the following functions:</a:t>
            </a:r>
            <a:endParaRPr lang="en-US" altLang="zh-CN" sz="1800" dirty="0">
              <a:latin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Unified management of CPEs, automatic service delivery, and unified control of overlay networks</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Application visualization and automatic application optimization</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Network security services</a:t>
            </a:r>
            <a:endParaRPr lang="en-US" sz="1600" dirty="0">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10" name="Group 9">
            <a:extLst>
              <a:ext uri="{FF2B5EF4-FFF2-40B4-BE49-F238E27FC236}">
                <a16:creationId xmlns:a16="http://schemas.microsoft.com/office/drawing/2014/main" id="{50328AC9-391D-44E8-B061-B387C62FBC54}"/>
              </a:ext>
            </a:extLst>
          </p:cNvPr>
          <p:cNvGrpSpPr/>
          <p:nvPr/>
        </p:nvGrpSpPr>
        <p:grpSpPr bwMode="gray">
          <a:xfrm>
            <a:off x="6804683" y="1157468"/>
            <a:ext cx="4887726" cy="4770087"/>
            <a:chOff x="6390008" y="1157468"/>
            <a:chExt cx="4887726" cy="4770087"/>
          </a:xfrm>
        </p:grpSpPr>
        <p:sp>
          <p:nvSpPr>
            <p:cNvPr id="63" name="文本框 60">
              <a:extLst>
                <a:ext uri="{FF2B5EF4-FFF2-40B4-BE49-F238E27FC236}">
                  <a16:creationId xmlns:a16="http://schemas.microsoft.com/office/drawing/2014/main" id="{61DAC1E0-6E2F-4454-8A8F-38581F48492D}"/>
                </a:ext>
              </a:extLst>
            </p:cNvPr>
            <p:cNvSpPr txBox="1"/>
            <p:nvPr/>
          </p:nvSpPr>
          <p:spPr bwMode="gray">
            <a:xfrm>
              <a:off x="8612188" y="5569339"/>
              <a:ext cx="472205" cy="261610"/>
            </a:xfrm>
            <a:prstGeom prst="rect">
              <a:avLst/>
            </a:prstGeom>
            <a:noFill/>
          </p:spPr>
          <p:txBody>
            <a:bodyPr wrap="square" rtlCol="0">
              <a:spAutoFit/>
            </a:bodyPr>
            <a:lstStyle/>
            <a:p>
              <a:pPr algn="ctr" fontAlgn="ctr"/>
              <a:r>
                <a:rPr lang="en-US" sz="1100" dirty="0">
                  <a:solidFill>
                    <a:schemeClr val="bg1">
                      <a:lumMod val="50000"/>
                    </a:schemeClr>
                  </a:solidFill>
                  <a:latin typeface="Huawei Sans" panose="020C0503030203020204" pitchFamily="34" charset="0"/>
                  <a:cs typeface="Huawei Sans" panose="020C0503030203020204" pitchFamily="34" charset="0"/>
                </a:rPr>
                <a:t>CPE</a:t>
              </a:r>
            </a:p>
          </p:txBody>
        </p:sp>
        <p:pic>
          <p:nvPicPr>
            <p:cNvPr id="64" name="图片 81">
              <a:extLst>
                <a:ext uri="{FF2B5EF4-FFF2-40B4-BE49-F238E27FC236}">
                  <a16:creationId xmlns:a16="http://schemas.microsoft.com/office/drawing/2014/main" id="{23630275-77AB-40A6-B575-50AA86CB13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17828" y="3906086"/>
              <a:ext cx="1792651" cy="330612"/>
            </a:xfrm>
            <a:prstGeom prst="rect">
              <a:avLst/>
            </a:prstGeom>
          </p:spPr>
        </p:pic>
        <p:pic>
          <p:nvPicPr>
            <p:cNvPr id="65" name="图片 88">
              <a:extLst>
                <a:ext uri="{FF2B5EF4-FFF2-40B4-BE49-F238E27FC236}">
                  <a16:creationId xmlns:a16="http://schemas.microsoft.com/office/drawing/2014/main" id="{433BAC42-C7EA-467A-A1FA-754CA40E94F4}"/>
                </a:ext>
              </a:extLst>
            </p:cNvPr>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586119" y="5126283"/>
              <a:ext cx="490909" cy="402545"/>
            </a:xfrm>
            <a:prstGeom prst="rect">
              <a:avLst/>
            </a:prstGeom>
          </p:spPr>
        </p:pic>
        <p:cxnSp>
          <p:nvCxnSpPr>
            <p:cNvPr id="66" name="直接箭头连接符 33">
              <a:extLst>
                <a:ext uri="{FF2B5EF4-FFF2-40B4-BE49-F238E27FC236}">
                  <a16:creationId xmlns:a16="http://schemas.microsoft.com/office/drawing/2014/main" id="{7E718B77-D174-4E24-8E68-1BDE15811C61}"/>
                </a:ext>
              </a:extLst>
            </p:cNvPr>
            <p:cNvCxnSpPr>
              <a:cxnSpLocks/>
            </p:cNvCxnSpPr>
            <p:nvPr/>
          </p:nvCxnSpPr>
          <p:spPr bwMode="gray">
            <a:xfrm>
              <a:off x="8833871" y="4378384"/>
              <a:ext cx="0" cy="68837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8" name="圆角矩形 44">
              <a:extLst>
                <a:ext uri="{FF2B5EF4-FFF2-40B4-BE49-F238E27FC236}">
                  <a16:creationId xmlns:a16="http://schemas.microsoft.com/office/drawing/2014/main" id="{8D5FE52E-66C6-447A-9D08-D00B7476C008}"/>
                </a:ext>
              </a:extLst>
            </p:cNvPr>
            <p:cNvSpPr/>
            <p:nvPr/>
          </p:nvSpPr>
          <p:spPr bwMode="gray">
            <a:xfrm>
              <a:off x="7817669" y="3784626"/>
              <a:ext cx="2021260"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文本框 60">
              <a:extLst>
                <a:ext uri="{FF2B5EF4-FFF2-40B4-BE49-F238E27FC236}">
                  <a16:creationId xmlns:a16="http://schemas.microsoft.com/office/drawing/2014/main" id="{4ACB14CB-D12D-4B9F-833C-53E81CC7E90E}"/>
                </a:ext>
              </a:extLst>
            </p:cNvPr>
            <p:cNvSpPr txBox="1"/>
            <p:nvPr/>
          </p:nvSpPr>
          <p:spPr bwMode="gray">
            <a:xfrm>
              <a:off x="7604568" y="4459904"/>
              <a:ext cx="1264028" cy="600164"/>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cs typeface="Huawei Sans" panose="020C0503030203020204" pitchFamily="34" charset="0"/>
                </a:rPr>
                <a:t>NETCONF</a:t>
              </a:r>
            </a:p>
            <a:p>
              <a:pPr algn="ctr" fontAlgn="ctr"/>
              <a:r>
                <a:rPr lang="en-US" sz="1100" dirty="0">
                  <a:solidFill>
                    <a:srgbClr val="000000"/>
                  </a:solidFill>
                  <a:latin typeface="Huawei Sans" panose="020C0503030203020204" pitchFamily="34" charset="0"/>
                  <a:cs typeface="Huawei Sans" panose="020C0503030203020204" pitchFamily="34" charset="0"/>
                </a:rPr>
                <a:t>(</a:t>
              </a:r>
              <a:r>
                <a:rPr lang="en-US" sz="1100" b="1" dirty="0">
                  <a:solidFill>
                    <a:srgbClr val="C7000B"/>
                  </a:solidFill>
                  <a:latin typeface="Huawei Sans" panose="020C0503030203020204" pitchFamily="34" charset="0"/>
                  <a:cs typeface="Huawei Sans" panose="020C0503030203020204" pitchFamily="34" charset="0"/>
                </a:rPr>
                <a:t>management channel</a:t>
              </a:r>
              <a:r>
                <a:rPr lang="en-US" sz="1100" dirty="0">
                  <a:solidFill>
                    <a:srgbClr val="000000"/>
                  </a:solidFill>
                  <a:latin typeface="Huawei Sans" panose="020C0503030203020204" pitchFamily="34" charset="0"/>
                  <a:cs typeface="Huawei Sans" panose="020C0503030203020204" pitchFamily="34" charset="0"/>
                </a:rPr>
                <a:t>)</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Rectangle 13">
              <a:extLst>
                <a:ext uri="{FF2B5EF4-FFF2-40B4-BE49-F238E27FC236}">
                  <a16:creationId xmlns:a16="http://schemas.microsoft.com/office/drawing/2014/main" id="{214376FB-4046-4A83-8ED3-B8F062FE64AE}"/>
                </a:ext>
              </a:extLst>
            </p:cNvPr>
            <p:cNvSpPr/>
            <p:nvPr/>
          </p:nvSpPr>
          <p:spPr bwMode="gray">
            <a:xfrm>
              <a:off x="6390008" y="1465138"/>
              <a:ext cx="4887726" cy="1640724"/>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0" name="直接箭头连接符 33">
              <a:extLst>
                <a:ext uri="{FF2B5EF4-FFF2-40B4-BE49-F238E27FC236}">
                  <a16:creationId xmlns:a16="http://schemas.microsoft.com/office/drawing/2014/main" id="{C0179925-3052-4635-9175-2075E0EB31E0}"/>
                </a:ext>
              </a:extLst>
            </p:cNvPr>
            <p:cNvCxnSpPr>
              <a:cxnSpLocks/>
              <a:stCxn id="14" idx="2"/>
              <a:endCxn id="68" idx="0"/>
            </p:cNvCxnSpPr>
            <p:nvPr/>
          </p:nvCxnSpPr>
          <p:spPr bwMode="gray">
            <a:xfrm flipH="1">
              <a:off x="8828299" y="3105862"/>
              <a:ext cx="5572" cy="678764"/>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7" name="矩形 125">
              <a:extLst>
                <a:ext uri="{FF2B5EF4-FFF2-40B4-BE49-F238E27FC236}">
                  <a16:creationId xmlns:a16="http://schemas.microsoft.com/office/drawing/2014/main" id="{8B01EE81-532F-4325-B95E-D1B2DC7B62F1}"/>
                </a:ext>
              </a:extLst>
            </p:cNvPr>
            <p:cNvSpPr/>
            <p:nvPr/>
          </p:nvSpPr>
          <p:spPr bwMode="gray">
            <a:xfrm>
              <a:off x="6530060" y="1621809"/>
              <a:ext cx="1436400" cy="3600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36000" tIns="0" rIns="36000" bIns="0" numCol="1" rtlCol="0" anchor="ctr" anchorCtr="0" compatLnSpc="1">
              <a:prstTxWarp prst="textNoShape">
                <a:avLst/>
              </a:prstTxWarp>
              <a:noAutofit/>
            </a:bodyPr>
            <a:lstStyle/>
            <a:p>
              <a:pPr algn="ctr" fontAlgn="ctr">
                <a:buClr>
                  <a:srgbClr val="CC9900"/>
                </a:buClr>
                <a:tabLst>
                  <a:tab pos="241224" algn="l"/>
                </a:tabLst>
              </a:pPr>
              <a:r>
                <a:rPr lang="en-US" sz="1050" b="1" dirty="0">
                  <a:solidFill>
                    <a:schemeClr val="bg1"/>
                  </a:solidFill>
                  <a:latin typeface="Huawei Sans" panose="020C0503030203020204" pitchFamily="34" charset="0"/>
                  <a:cs typeface="Huawei Sans" panose="020C0503030203020204" pitchFamily="34" charset="0"/>
                </a:rPr>
                <a:t>NTP configuration</a:t>
              </a:r>
              <a:endParaRPr lang="en-US" altLang="zh-CN"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矩形 125">
              <a:extLst>
                <a:ext uri="{FF2B5EF4-FFF2-40B4-BE49-F238E27FC236}">
                  <a16:creationId xmlns:a16="http://schemas.microsoft.com/office/drawing/2014/main" id="{FE3A4AF1-866E-4B05-8B8C-1BBC94876CD1}"/>
                </a:ext>
              </a:extLst>
            </p:cNvPr>
            <p:cNvSpPr/>
            <p:nvPr/>
          </p:nvSpPr>
          <p:spPr bwMode="gray">
            <a:xfrm>
              <a:off x="8150004" y="1621809"/>
              <a:ext cx="1436400" cy="3600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36000" tIns="0" rIns="36000" bIns="0" numCol="1" rtlCol="0" anchor="ctr" anchorCtr="0" compatLnSpc="1">
              <a:prstTxWarp prst="textNoShape">
                <a:avLst/>
              </a:prstTxWarp>
              <a:noAutofit/>
            </a:bodyPr>
            <a:lstStyle/>
            <a:p>
              <a:pPr algn="ctr" fontAlgn="ctr">
                <a:buClr>
                  <a:srgbClr val="CC9900"/>
                </a:buClr>
                <a:tabLst>
                  <a:tab pos="241224" algn="l"/>
                </a:tabLst>
              </a:pPr>
              <a:r>
                <a:rPr lang="en-US" sz="1050" b="1" dirty="0">
                  <a:solidFill>
                    <a:schemeClr val="bg1"/>
                  </a:solidFill>
                  <a:latin typeface="Huawei Sans" panose="020C0503030203020204" pitchFamily="34" charset="0"/>
                  <a:cs typeface="Huawei Sans" panose="020C0503030203020204" pitchFamily="34" charset="0"/>
                </a:rPr>
                <a:t>IPsec configuration</a:t>
              </a:r>
              <a:endParaRPr lang="en-US" altLang="zh-CN"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矩形 125">
              <a:extLst>
                <a:ext uri="{FF2B5EF4-FFF2-40B4-BE49-F238E27FC236}">
                  <a16:creationId xmlns:a16="http://schemas.microsoft.com/office/drawing/2014/main" id="{506F14FF-ED4D-44E1-9B62-2AE8E35CF669}"/>
                </a:ext>
              </a:extLst>
            </p:cNvPr>
            <p:cNvSpPr/>
            <p:nvPr/>
          </p:nvSpPr>
          <p:spPr bwMode="gray">
            <a:xfrm>
              <a:off x="9769947" y="1621810"/>
              <a:ext cx="1436400" cy="3600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050" b="1" dirty="0">
                  <a:solidFill>
                    <a:schemeClr val="bg1"/>
                  </a:solidFill>
                  <a:latin typeface="Huawei Sans" panose="020C0503030203020204" pitchFamily="34" charset="0"/>
                  <a:cs typeface="Huawei Sans" panose="020C0503030203020204" pitchFamily="34" charset="0"/>
                </a:rPr>
                <a:t>Site interconnection configuration</a:t>
              </a:r>
              <a:endParaRPr lang="en-US" altLang="zh-CN"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矩形 125">
              <a:extLst>
                <a:ext uri="{FF2B5EF4-FFF2-40B4-BE49-F238E27FC236}">
                  <a16:creationId xmlns:a16="http://schemas.microsoft.com/office/drawing/2014/main" id="{D6CF164A-0E23-46D6-A9D7-DDB935C9B651}"/>
                </a:ext>
              </a:extLst>
            </p:cNvPr>
            <p:cNvSpPr/>
            <p:nvPr/>
          </p:nvSpPr>
          <p:spPr bwMode="gray">
            <a:xfrm>
              <a:off x="6530060" y="2112789"/>
              <a:ext cx="1436400" cy="3600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050" b="1" dirty="0">
                  <a:solidFill>
                    <a:schemeClr val="bg1"/>
                  </a:solidFill>
                  <a:latin typeface="Huawei Sans" panose="020C0503030203020204" pitchFamily="34" charset="0"/>
                  <a:cs typeface="Huawei Sans" panose="020C0503030203020204" pitchFamily="34" charset="0"/>
                </a:rPr>
                <a:t>Wireless network configuration</a:t>
              </a:r>
              <a:endParaRPr lang="en-US" altLang="zh-CN"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 name="矩形 125">
              <a:extLst>
                <a:ext uri="{FF2B5EF4-FFF2-40B4-BE49-F238E27FC236}">
                  <a16:creationId xmlns:a16="http://schemas.microsoft.com/office/drawing/2014/main" id="{234735CF-124A-4CAC-BB80-3E8CD5E35BA8}"/>
                </a:ext>
              </a:extLst>
            </p:cNvPr>
            <p:cNvSpPr/>
            <p:nvPr/>
          </p:nvSpPr>
          <p:spPr bwMode="gray">
            <a:xfrm>
              <a:off x="8150003" y="2112789"/>
              <a:ext cx="1436400" cy="3600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050" b="1" dirty="0">
                  <a:solidFill>
                    <a:schemeClr val="bg1"/>
                  </a:solidFill>
                  <a:latin typeface="Huawei Sans" panose="020C0503030203020204" pitchFamily="34" charset="0"/>
                  <a:cs typeface="Huawei Sans" panose="020C0503030203020204" pitchFamily="34" charset="0"/>
                </a:rPr>
                <a:t>Wired network configuration</a:t>
              </a:r>
              <a:endParaRPr lang="en-US" altLang="zh-CN"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矩形 125">
              <a:extLst>
                <a:ext uri="{FF2B5EF4-FFF2-40B4-BE49-F238E27FC236}">
                  <a16:creationId xmlns:a16="http://schemas.microsoft.com/office/drawing/2014/main" id="{8149AF97-9945-4BFA-9A7A-524A92F5382D}"/>
                </a:ext>
              </a:extLst>
            </p:cNvPr>
            <p:cNvSpPr/>
            <p:nvPr/>
          </p:nvSpPr>
          <p:spPr bwMode="gray">
            <a:xfrm>
              <a:off x="9769947" y="2112789"/>
              <a:ext cx="1436400" cy="3600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050" b="1" dirty="0">
                  <a:solidFill>
                    <a:schemeClr val="bg1"/>
                  </a:solidFill>
                  <a:latin typeface="Huawei Sans" panose="020C0503030203020204" pitchFamily="34" charset="0"/>
                  <a:cs typeface="Huawei Sans" panose="020C0503030203020204" pitchFamily="34" charset="0"/>
                </a:rPr>
                <a:t>IP service configuration</a:t>
              </a:r>
              <a:endParaRPr lang="en-US" altLang="zh-CN"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矩形 125">
              <a:extLst>
                <a:ext uri="{FF2B5EF4-FFF2-40B4-BE49-F238E27FC236}">
                  <a16:creationId xmlns:a16="http://schemas.microsoft.com/office/drawing/2014/main" id="{625532F8-5535-4193-B8D9-AA94A6451904}"/>
                </a:ext>
              </a:extLst>
            </p:cNvPr>
            <p:cNvSpPr/>
            <p:nvPr/>
          </p:nvSpPr>
          <p:spPr bwMode="gray">
            <a:xfrm>
              <a:off x="6530060" y="2619958"/>
              <a:ext cx="1436400" cy="3600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050" b="1" dirty="0">
                  <a:solidFill>
                    <a:schemeClr val="bg1"/>
                  </a:solidFill>
                  <a:latin typeface="Huawei Sans" panose="020C0503030203020204" pitchFamily="34" charset="0"/>
                  <a:cs typeface="Huawei Sans" panose="020C0503030203020204" pitchFamily="34" charset="0"/>
                </a:rPr>
                <a:t>Routing protocol configuration</a:t>
              </a:r>
              <a:endParaRPr lang="en-US" altLang="zh-CN"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TextBox 27">
              <a:extLst>
                <a:ext uri="{FF2B5EF4-FFF2-40B4-BE49-F238E27FC236}">
                  <a16:creationId xmlns:a16="http://schemas.microsoft.com/office/drawing/2014/main" id="{7C6C4E9A-32BF-42F8-92B6-ABB15A4F4A19}"/>
                </a:ext>
              </a:extLst>
            </p:cNvPr>
            <p:cNvSpPr txBox="1"/>
            <p:nvPr/>
          </p:nvSpPr>
          <p:spPr bwMode="gray">
            <a:xfrm>
              <a:off x="9769947" y="2603768"/>
              <a:ext cx="1436400" cy="360000"/>
            </a:xfrm>
            <a:prstGeom prst="rect">
              <a:avLst/>
            </a:prstGeom>
            <a:solidFill>
              <a:srgbClr val="56C4D2"/>
            </a:solidFill>
            <a:ln w="3175">
              <a:solidFill>
                <a:srgbClr val="56C4D2"/>
              </a:solidFill>
              <a:prstDash val="dash"/>
            </a:ln>
            <a:effectLst/>
          </p:spPr>
          <p:txBody>
            <a:bodyPr vert="horz" wrap="square" lIns="145156" tIns="72577" rIns="145156" bIns="72577" numCol="1" rtlCol="0" anchor="ctr" anchorCtr="0" compatLnSpc="1">
              <a:prstTxWarp prst="textNoShape">
                <a:avLst/>
              </a:prstTxWarp>
              <a:noAutofit/>
            </a:bodyPr>
            <a:lstStyle>
              <a:defPPr>
                <a:defRPr lang="en-US"/>
              </a:defPPr>
              <a:lvl1pPr algn="ctr">
                <a:buClr>
                  <a:srgbClr val="CC9900"/>
                </a:buClr>
                <a:tabLst>
                  <a:tab pos="241224" algn="l"/>
                </a:tabLst>
                <a:defRPr sz="1600" b="1">
                  <a:solidFill>
                    <a:schemeClr val="bg1"/>
                  </a:solidFill>
                  <a:cs typeface="+mj-cs"/>
                </a:defRPr>
              </a:lvl1pPr>
            </a:lstStyle>
            <a:p>
              <a:pPr fontAlgn="ctr"/>
              <a:r>
                <a:rPr lang="en-US" sz="1400">
                  <a:latin typeface="Huawei Sans" panose="020C0503030203020204" pitchFamily="34" charset="0"/>
                  <a:cs typeface="Huawei Sans" panose="020C0503030203020204" pitchFamily="34" charset="0"/>
                </a:rPr>
                <a:t>…</a:t>
              </a:r>
              <a:endParaRPr lang="en-US" sz="1400" dirty="0">
                <a:latin typeface="Huawei Sans" panose="020C0503030203020204" pitchFamily="34" charset="0"/>
                <a:cs typeface="Huawei Sans" panose="020C0503030203020204" pitchFamily="34" charset="0"/>
              </a:endParaRPr>
            </a:p>
          </p:txBody>
        </p:sp>
        <p:pic>
          <p:nvPicPr>
            <p:cNvPr id="29" name="图片 7">
              <a:extLst>
                <a:ext uri="{FF2B5EF4-FFF2-40B4-BE49-F238E27FC236}">
                  <a16:creationId xmlns:a16="http://schemas.microsoft.com/office/drawing/2014/main" id="{6218FCCD-7D21-4378-8A16-FD574A585E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179669" y="3190648"/>
              <a:ext cx="540000" cy="442174"/>
            </a:xfrm>
            <a:prstGeom prst="rect">
              <a:avLst/>
            </a:prstGeom>
          </p:spPr>
        </p:pic>
        <p:sp>
          <p:nvSpPr>
            <p:cNvPr id="30" name="文本框 24">
              <a:extLst>
                <a:ext uri="{FF2B5EF4-FFF2-40B4-BE49-F238E27FC236}">
                  <a16:creationId xmlns:a16="http://schemas.microsoft.com/office/drawing/2014/main" id="{5287863F-BC77-477C-BC9E-27DF9FD7E044}"/>
                </a:ext>
              </a:extLst>
            </p:cNvPr>
            <p:cNvSpPr txBox="1"/>
            <p:nvPr/>
          </p:nvSpPr>
          <p:spPr bwMode="gray">
            <a:xfrm>
              <a:off x="6815578" y="3254651"/>
              <a:ext cx="1417231" cy="461665"/>
            </a:xfrm>
            <a:prstGeom prst="rect">
              <a:avLst/>
            </a:prstGeom>
            <a:noFill/>
          </p:spPr>
          <p:txBody>
            <a:bodyPr wrap="square" rtlCol="0">
              <a:spAutoFit/>
            </a:bodyPr>
            <a:lstStyle/>
            <a:p>
              <a:pPr algn="r" fontAlgn="ctr"/>
              <a:r>
                <a:rPr lang="en-US" sz="1200" dirty="0">
                  <a:latin typeface="Huawei Sans" panose="020C0503030203020204" pitchFamily="34" charset="0"/>
                  <a:cs typeface="Huawei Sans" panose="020C0503030203020204" pitchFamily="34" charset="0"/>
                </a:rPr>
                <a:t>Network administrator</a:t>
              </a:r>
            </a:p>
          </p:txBody>
        </p:sp>
        <p:sp>
          <p:nvSpPr>
            <p:cNvPr id="43" name="Rectangular Callout 26">
              <a:extLst>
                <a:ext uri="{FF2B5EF4-FFF2-40B4-BE49-F238E27FC236}">
                  <a16:creationId xmlns:a16="http://schemas.microsoft.com/office/drawing/2014/main" id="{86831967-C4F6-4E5F-AF43-3DC7F551A382}"/>
                </a:ext>
              </a:extLst>
            </p:cNvPr>
            <p:cNvSpPr/>
            <p:nvPr/>
          </p:nvSpPr>
          <p:spPr bwMode="gray">
            <a:xfrm>
              <a:off x="9017644" y="3190648"/>
              <a:ext cx="1603221" cy="406664"/>
            </a:xfrm>
            <a:prstGeom prst="wedgeRectCallout">
              <a:avLst>
                <a:gd name="adj1" fmla="val -59426"/>
                <a:gd name="adj2" fmla="val -85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100" dirty="0">
                  <a:solidFill>
                    <a:srgbClr val="000000"/>
                  </a:solidFill>
                  <a:latin typeface="Huawei Sans" panose="020C0503030203020204" pitchFamily="34" charset="0"/>
                  <a:cs typeface="Huawei Sans" panose="020C0503030203020204" pitchFamily="34" charset="0"/>
                </a:rPr>
                <a:t>Configure parameters on </a:t>
              </a:r>
              <a:r>
                <a:rPr lang="en-US" sz="1100" dirty="0" err="1">
                  <a:solidFill>
                    <a:srgbClr val="000000"/>
                  </a:solidFill>
                  <a:latin typeface="Huawei Sans" panose="020C0503030203020204" pitchFamily="34" charset="0"/>
                  <a:cs typeface="Huawei Sans" panose="020C0503030203020204" pitchFamily="34" charset="0"/>
                </a:rPr>
                <a:t>iMaster</a:t>
              </a:r>
              <a:r>
                <a:rPr lang="en-US" sz="1100" dirty="0">
                  <a:solidFill>
                    <a:srgbClr val="000000"/>
                  </a:solidFill>
                  <a:latin typeface="Huawei Sans" panose="020C0503030203020204" pitchFamily="34" charset="0"/>
                  <a:cs typeface="Huawei Sans" panose="020C0503030203020204" pitchFamily="34" charset="0"/>
                </a:rPr>
                <a:t> NCE-WAN.</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Rectangular Callout 26">
              <a:extLst>
                <a:ext uri="{FF2B5EF4-FFF2-40B4-BE49-F238E27FC236}">
                  <a16:creationId xmlns:a16="http://schemas.microsoft.com/office/drawing/2014/main" id="{5A58BA99-6146-4DDD-9D53-82F2361B05F4}"/>
                </a:ext>
              </a:extLst>
            </p:cNvPr>
            <p:cNvSpPr/>
            <p:nvPr/>
          </p:nvSpPr>
          <p:spPr bwMode="gray">
            <a:xfrm>
              <a:off x="9014470" y="4506321"/>
              <a:ext cx="1622664" cy="388952"/>
            </a:xfrm>
            <a:prstGeom prst="wedgeRectCallout">
              <a:avLst>
                <a:gd name="adj1" fmla="val -56511"/>
                <a:gd name="adj2" fmla="val -202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fontAlgn="ctr"/>
              <a:r>
                <a:rPr lang="en-US" sz="1100" dirty="0">
                  <a:solidFill>
                    <a:srgbClr val="000000"/>
                  </a:solidFill>
                  <a:latin typeface="Huawei Sans" panose="020C0503030203020204" pitchFamily="34" charset="0"/>
                  <a:cs typeface="Huawei Sans" panose="020C0503030203020204" pitchFamily="34" charset="0"/>
                </a:rPr>
                <a:t>Deliver configurations through NETCONF.</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椭圆 15">
              <a:extLst>
                <a:ext uri="{FF2B5EF4-FFF2-40B4-BE49-F238E27FC236}">
                  <a16:creationId xmlns:a16="http://schemas.microsoft.com/office/drawing/2014/main" id="{E629C95E-1B3C-4741-9337-4E189D525FD8}"/>
                </a:ext>
              </a:extLst>
            </p:cNvPr>
            <p:cNvSpPr>
              <a:spLocks noChangeAspect="1"/>
            </p:cNvSpPr>
            <p:nvPr/>
          </p:nvSpPr>
          <p:spPr bwMode="gray">
            <a:xfrm>
              <a:off x="10523610" y="348107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tx1"/>
                  </a:solidFill>
                  <a:latin typeface="Huawei Sans" panose="020C0503030203020204" pitchFamily="34" charset="0"/>
                  <a:cs typeface="Huawei Sans" panose="020C0503030203020204" pitchFamily="34" charset="0"/>
                </a:rPr>
                <a:t>1</a:t>
              </a: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椭圆 15">
              <a:extLst>
                <a:ext uri="{FF2B5EF4-FFF2-40B4-BE49-F238E27FC236}">
                  <a16:creationId xmlns:a16="http://schemas.microsoft.com/office/drawing/2014/main" id="{0632F1BC-32F1-4F4A-9F4C-333B59E05305}"/>
                </a:ext>
              </a:extLst>
            </p:cNvPr>
            <p:cNvSpPr>
              <a:spLocks noChangeAspect="1"/>
            </p:cNvSpPr>
            <p:nvPr/>
          </p:nvSpPr>
          <p:spPr bwMode="gray">
            <a:xfrm>
              <a:off x="10508473" y="478037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tx1"/>
                  </a:solidFill>
                  <a:latin typeface="Huawei Sans" panose="020C0503030203020204" pitchFamily="34" charset="0"/>
                  <a:cs typeface="Huawei Sans" panose="020C0503030203020204" pitchFamily="34" charset="0"/>
                </a:rPr>
                <a:t>2</a:t>
              </a: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矩形 125">
              <a:extLst>
                <a:ext uri="{FF2B5EF4-FFF2-40B4-BE49-F238E27FC236}">
                  <a16:creationId xmlns:a16="http://schemas.microsoft.com/office/drawing/2014/main" id="{D237BE62-EA22-439E-9D3D-1959B4BD07D8}"/>
                </a:ext>
              </a:extLst>
            </p:cNvPr>
            <p:cNvSpPr/>
            <p:nvPr/>
          </p:nvSpPr>
          <p:spPr bwMode="gray">
            <a:xfrm>
              <a:off x="8150003" y="2623192"/>
              <a:ext cx="1436400" cy="3600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050" b="1" dirty="0">
                  <a:solidFill>
                    <a:schemeClr val="bg1"/>
                  </a:solidFill>
                  <a:latin typeface="Huawei Sans" panose="020C0503030203020204" pitchFamily="34" charset="0"/>
                  <a:cs typeface="Huawei Sans" panose="020C0503030203020204" pitchFamily="34" charset="0"/>
                </a:rPr>
                <a:t>Routing policy configuration</a:t>
              </a:r>
              <a:endParaRPr lang="en-US" altLang="zh-CN"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矩形 1039">
              <a:extLst>
                <a:ext uri="{FF2B5EF4-FFF2-40B4-BE49-F238E27FC236}">
                  <a16:creationId xmlns:a16="http://schemas.microsoft.com/office/drawing/2014/main" id="{0ABC0C4C-0BFC-4775-A1E3-1E024256A764}"/>
                </a:ext>
              </a:extLst>
            </p:cNvPr>
            <p:cNvSpPr/>
            <p:nvPr/>
          </p:nvSpPr>
          <p:spPr bwMode="gray">
            <a:xfrm>
              <a:off x="6894984" y="3784482"/>
              <a:ext cx="922685" cy="452326"/>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latin typeface="Huawei Sans" panose="020C0503030203020204" pitchFamily="34" charset="0"/>
                  <a:cs typeface="Huawei Sans" panose="020C0503030203020204" pitchFamily="34" charset="0"/>
                </a:rPr>
                <a:t>Control layer</a:t>
              </a:r>
            </a:p>
          </p:txBody>
        </p:sp>
        <p:sp>
          <p:nvSpPr>
            <p:cNvPr id="5" name="矩形 1039">
              <a:extLst>
                <a:ext uri="{FF2B5EF4-FFF2-40B4-BE49-F238E27FC236}">
                  <a16:creationId xmlns:a16="http://schemas.microsoft.com/office/drawing/2014/main" id="{5A5741E2-E63C-467E-BFC8-F694743B7167}"/>
                </a:ext>
              </a:extLst>
            </p:cNvPr>
            <p:cNvSpPr/>
            <p:nvPr/>
          </p:nvSpPr>
          <p:spPr bwMode="gray">
            <a:xfrm>
              <a:off x="6390008" y="1157468"/>
              <a:ext cx="2196111" cy="302927"/>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latin typeface="Huawei Sans" panose="020C0503030203020204" pitchFamily="34" charset="0"/>
                  <a:cs typeface="Huawei Sans" panose="020C0503030203020204" pitchFamily="34" charset="0"/>
                </a:rPr>
                <a:t>Service presentation layer</a:t>
              </a:r>
            </a:p>
          </p:txBody>
        </p:sp>
        <p:sp>
          <p:nvSpPr>
            <p:cNvPr id="8" name="Rectangle 7">
              <a:extLst>
                <a:ext uri="{FF2B5EF4-FFF2-40B4-BE49-F238E27FC236}">
                  <a16:creationId xmlns:a16="http://schemas.microsoft.com/office/drawing/2014/main" id="{EAE17F54-2343-44F4-BE94-8B8C564824E0}"/>
                </a:ext>
              </a:extLst>
            </p:cNvPr>
            <p:cNvSpPr/>
            <p:nvPr/>
          </p:nvSpPr>
          <p:spPr bwMode="gray">
            <a:xfrm>
              <a:off x="8016869" y="5087683"/>
              <a:ext cx="1662842" cy="839872"/>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矩形 1039">
              <a:extLst>
                <a:ext uri="{FF2B5EF4-FFF2-40B4-BE49-F238E27FC236}">
                  <a16:creationId xmlns:a16="http://schemas.microsoft.com/office/drawing/2014/main" id="{DB589DB5-DFAB-40ED-8149-FE8C454A5855}"/>
                </a:ext>
              </a:extLst>
            </p:cNvPr>
            <p:cNvSpPr/>
            <p:nvPr/>
          </p:nvSpPr>
          <p:spPr bwMode="gray">
            <a:xfrm>
              <a:off x="7094184" y="5076502"/>
              <a:ext cx="922685" cy="45232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lumMod val="50000"/>
                    </a:schemeClr>
                  </a:solidFill>
                  <a:latin typeface="Huawei Sans" panose="020C0503030203020204" pitchFamily="34" charset="0"/>
                  <a:cs typeface="Huawei Sans" panose="020C0503030203020204" pitchFamily="34" charset="0"/>
                </a:rPr>
                <a:t>Network layer</a:t>
              </a:r>
            </a:p>
          </p:txBody>
        </p:sp>
      </p:grpSp>
      <p:grpSp>
        <p:nvGrpSpPr>
          <p:cNvPr id="37"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38"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ZTP</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9"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Application Optimization</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燕尾形 25">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Security</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Flexible Networking</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9522096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cs typeface="Huawei Sans" panose="020C0503030203020204" pitchFamily="34" charset="0"/>
              </a:rPr>
              <a:t>Control </a:t>
            </a:r>
            <a:r>
              <a:rPr lang="en-US" dirty="0">
                <a:latin typeface="Huawei Sans" panose="020C0503030203020204" pitchFamily="34" charset="0"/>
                <a:cs typeface="Huawei Sans" panose="020C0503030203020204" pitchFamily="34" charset="0"/>
              </a:rPr>
              <a:t>Channel</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a16="http://schemas.microsoft.com/office/drawing/2014/main" id="{023EF648-2CF4-4442-B656-BCA55CD10180}"/>
              </a:ext>
            </a:extLst>
          </p:cNvPr>
          <p:cNvSpPr>
            <a:spLocks noGrp="1"/>
          </p:cNvSpPr>
          <p:nvPr>
            <p:ph type="body" sz="quarter" idx="10"/>
          </p:nvPr>
        </p:nvSpPr>
        <p:spPr bwMode="gray"/>
        <p:txBody>
          <a:bodyPr/>
          <a:lstStyle/>
          <a:p>
            <a:pPr algn="l"/>
            <a:r>
              <a:rPr lang="en-US" sz="1300" dirty="0">
                <a:latin typeface="Huawei Sans" panose="020C0503030203020204" pitchFamily="34" charset="0"/>
              </a:rPr>
              <a:t>After </a:t>
            </a:r>
            <a:r>
              <a:rPr lang="en-US" sz="1300" dirty="0" err="1">
                <a:latin typeface="Huawei Sans" panose="020C0503030203020204" pitchFamily="34" charset="0"/>
              </a:rPr>
              <a:t>iMaster</a:t>
            </a:r>
            <a:r>
              <a:rPr lang="en-US" sz="1300" dirty="0">
                <a:latin typeface="Huawei Sans" panose="020C0503030203020204" pitchFamily="34" charset="0"/>
              </a:rPr>
              <a:t> NCE-WAN delivers configurations to a CPE through the management channel, the CPE establishes a control channel with an RR through BGP EVPN.</a:t>
            </a:r>
            <a:endParaRPr lang="en-US" altLang="zh-CN" sz="1300" dirty="0">
              <a:latin typeface="Huawei Sans" panose="020C0503030203020204" pitchFamily="34" charset="0"/>
              <a:sym typeface="Huawei Sans" panose="020C0503030203020204" pitchFamily="34" charset="0"/>
            </a:endParaRPr>
          </a:p>
          <a:p>
            <a:pPr algn="l"/>
            <a:r>
              <a:rPr lang="en-US" sz="1300" dirty="0">
                <a:latin typeface="Huawei Sans" panose="020C0503030203020204" pitchFamily="34" charset="0"/>
              </a:rPr>
              <a:t>The control channel is used to transmit transport network port (TNP) information, IPsec SA information, and service routes.</a:t>
            </a:r>
            <a:endParaRPr lang="en-US" altLang="zh-CN" sz="1300" dirty="0">
              <a:latin typeface="Huawei Sans" panose="020C0503030203020204" pitchFamily="34" charset="0"/>
              <a:sym typeface="Huawei Sans" panose="020C0503030203020204" pitchFamily="34" charset="0"/>
            </a:endParaRPr>
          </a:p>
          <a:p>
            <a:pPr algn="l"/>
            <a:r>
              <a:rPr lang="en-US" sz="1300" dirty="0">
                <a:latin typeface="Huawei Sans" panose="020C0503030203020204" pitchFamily="34" charset="0"/>
              </a:rPr>
              <a:t>After the control channel is established, </a:t>
            </a:r>
            <a:r>
              <a:rPr lang="en-US" sz="1300" dirty="0" err="1">
                <a:latin typeface="Huawei Sans" panose="020C0503030203020204" pitchFamily="34" charset="0"/>
              </a:rPr>
              <a:t>iMaster</a:t>
            </a:r>
            <a:r>
              <a:rPr lang="en-US" sz="1300" dirty="0">
                <a:latin typeface="Huawei Sans" panose="020C0503030203020204" pitchFamily="34" charset="0"/>
              </a:rPr>
              <a:t> NCE-WAN controls route transmission and overlay topology establishment by deploying policies on the RR.</a:t>
            </a:r>
            <a:endParaRPr lang="en-US" sz="1300" dirty="0">
              <a:latin typeface="Huawei Sans" panose="020C0503030203020204" pitchFamily="34" charset="0"/>
              <a:sym typeface="Huawei Sans" panose="020C0503030203020204" pitchFamily="34" charset="0"/>
            </a:endParaRPr>
          </a:p>
        </p:txBody>
      </p:sp>
      <p:grpSp>
        <p:nvGrpSpPr>
          <p:cNvPr id="12" name="Group 11">
            <a:extLst>
              <a:ext uri="{FF2B5EF4-FFF2-40B4-BE49-F238E27FC236}">
                <a16:creationId xmlns:a16="http://schemas.microsoft.com/office/drawing/2014/main" id="{E4B35CC8-290C-495D-A38A-F5ABEF790B64}"/>
              </a:ext>
            </a:extLst>
          </p:cNvPr>
          <p:cNvGrpSpPr/>
          <p:nvPr/>
        </p:nvGrpSpPr>
        <p:grpSpPr bwMode="gray">
          <a:xfrm>
            <a:off x="2314575" y="2462555"/>
            <a:ext cx="7562850" cy="3724696"/>
            <a:chOff x="2314575" y="2626483"/>
            <a:chExt cx="7562850" cy="3724696"/>
          </a:xfrm>
        </p:grpSpPr>
        <p:cxnSp>
          <p:nvCxnSpPr>
            <p:cNvPr id="38" name="Straight Connector 166">
              <a:extLst>
                <a:ext uri="{FF2B5EF4-FFF2-40B4-BE49-F238E27FC236}">
                  <a16:creationId xmlns:a16="http://schemas.microsoft.com/office/drawing/2014/main" id="{4BC7725A-ECE0-4193-9C9D-C66133839E96}"/>
                </a:ext>
              </a:extLst>
            </p:cNvPr>
            <p:cNvCxnSpPr>
              <a:cxnSpLocks/>
              <a:stCxn id="5" idx="1"/>
              <a:endCxn id="42" idx="8"/>
            </p:cNvCxnSpPr>
            <p:nvPr/>
          </p:nvCxnSpPr>
          <p:spPr bwMode="gray">
            <a:xfrm flipH="1" flipV="1">
              <a:off x="6712544" y="4880206"/>
              <a:ext cx="1749627" cy="5313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167">
              <a:extLst>
                <a:ext uri="{FF2B5EF4-FFF2-40B4-BE49-F238E27FC236}">
                  <a16:creationId xmlns:a16="http://schemas.microsoft.com/office/drawing/2014/main" id="{3DFED980-B957-498B-801B-8557E648D3AE}"/>
                </a:ext>
              </a:extLst>
            </p:cNvPr>
            <p:cNvCxnSpPr>
              <a:cxnSpLocks/>
              <a:stCxn id="5" idx="1"/>
              <a:endCxn id="43" idx="8"/>
            </p:cNvCxnSpPr>
            <p:nvPr/>
          </p:nvCxnSpPr>
          <p:spPr bwMode="gray">
            <a:xfrm flipH="1">
              <a:off x="6712956" y="5411561"/>
              <a:ext cx="1749215" cy="502737"/>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166">
              <a:extLst>
                <a:ext uri="{FF2B5EF4-FFF2-40B4-BE49-F238E27FC236}">
                  <a16:creationId xmlns:a16="http://schemas.microsoft.com/office/drawing/2014/main" id="{AE605206-2703-4F1B-8460-6FE25D771F46}"/>
                </a:ext>
              </a:extLst>
            </p:cNvPr>
            <p:cNvCxnSpPr>
              <a:cxnSpLocks/>
              <a:stCxn id="4" idx="3"/>
              <a:endCxn id="42" idx="21"/>
            </p:cNvCxnSpPr>
            <p:nvPr/>
          </p:nvCxnSpPr>
          <p:spPr bwMode="gray">
            <a:xfrm flipV="1">
              <a:off x="3729831" y="4891440"/>
              <a:ext cx="1802012" cy="5201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167">
              <a:extLst>
                <a:ext uri="{FF2B5EF4-FFF2-40B4-BE49-F238E27FC236}">
                  <a16:creationId xmlns:a16="http://schemas.microsoft.com/office/drawing/2014/main" id="{6BD95F54-2B16-41DB-B475-CBBC845D3524}"/>
                </a:ext>
              </a:extLst>
            </p:cNvPr>
            <p:cNvCxnSpPr>
              <a:cxnSpLocks/>
              <a:stCxn id="4" idx="3"/>
              <a:endCxn id="43" idx="21"/>
            </p:cNvCxnSpPr>
            <p:nvPr/>
          </p:nvCxnSpPr>
          <p:spPr bwMode="gray">
            <a:xfrm>
              <a:off x="3729831" y="5411562"/>
              <a:ext cx="1802424" cy="513970"/>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2" name="Freeform 159">
              <a:extLst>
                <a:ext uri="{FF2B5EF4-FFF2-40B4-BE49-F238E27FC236}">
                  <a16:creationId xmlns:a16="http://schemas.microsoft.com/office/drawing/2014/main" id="{01953F45-4715-4CC5-ACFC-4E79F2B8F03F}"/>
                </a:ext>
              </a:extLst>
            </p:cNvPr>
            <p:cNvSpPr/>
            <p:nvPr/>
          </p:nvSpPr>
          <p:spPr bwMode="gray">
            <a:xfrm flipH="1">
              <a:off x="5531843" y="4458732"/>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p:txBody>
        </p:sp>
        <p:sp>
          <p:nvSpPr>
            <p:cNvPr id="43" name="Freeform 159">
              <a:extLst>
                <a:ext uri="{FF2B5EF4-FFF2-40B4-BE49-F238E27FC236}">
                  <a16:creationId xmlns:a16="http://schemas.microsoft.com/office/drawing/2014/main" id="{B755FF74-5E1F-4F50-8D02-C443E6E85BF7}"/>
                </a:ext>
              </a:extLst>
            </p:cNvPr>
            <p:cNvSpPr/>
            <p:nvPr/>
          </p:nvSpPr>
          <p:spPr bwMode="gray">
            <a:xfrm flipH="1">
              <a:off x="5532255" y="5492824"/>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pic>
          <p:nvPicPr>
            <p:cNvPr id="2" name="图片 81">
              <a:extLst>
                <a:ext uri="{FF2B5EF4-FFF2-40B4-BE49-F238E27FC236}">
                  <a16:creationId xmlns:a16="http://schemas.microsoft.com/office/drawing/2014/main" id="{DFA4220A-3034-4955-B6B5-C2E23E229FAF}"/>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184549" y="2687341"/>
              <a:ext cx="1792651" cy="330612"/>
            </a:xfrm>
            <a:prstGeom prst="rect">
              <a:avLst/>
            </a:prstGeom>
          </p:spPr>
        </p:pic>
        <p:sp>
          <p:nvSpPr>
            <p:cNvPr id="3" name="圆角矩形 44">
              <a:extLst>
                <a:ext uri="{FF2B5EF4-FFF2-40B4-BE49-F238E27FC236}">
                  <a16:creationId xmlns:a16="http://schemas.microsoft.com/office/drawing/2014/main" id="{082D18AA-8DA6-4462-B9CA-430E058B9B2A}"/>
                </a:ext>
              </a:extLst>
            </p:cNvPr>
            <p:cNvSpPr/>
            <p:nvPr/>
          </p:nvSpPr>
          <p:spPr bwMode="gray">
            <a:xfrm>
              <a:off x="5084390" y="2626483"/>
              <a:ext cx="2021260" cy="451377"/>
            </a:xfrm>
            <a:prstGeom prst="roundRect">
              <a:avLst>
                <a:gd name="adj" fmla="val 6377"/>
              </a:avLst>
            </a:prstGeom>
            <a:no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4" name="图片 88">
              <a:extLst>
                <a:ext uri="{FF2B5EF4-FFF2-40B4-BE49-F238E27FC236}">
                  <a16:creationId xmlns:a16="http://schemas.microsoft.com/office/drawing/2014/main" id="{6355B415-A518-45EF-A9C0-C43C1B20FB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238922" y="5210289"/>
              <a:ext cx="490909" cy="402545"/>
            </a:xfrm>
            <a:prstGeom prst="rect">
              <a:avLst/>
            </a:prstGeom>
          </p:spPr>
        </p:pic>
        <p:pic>
          <p:nvPicPr>
            <p:cNvPr id="5" name="图片 88">
              <a:extLst>
                <a:ext uri="{FF2B5EF4-FFF2-40B4-BE49-F238E27FC236}">
                  <a16:creationId xmlns:a16="http://schemas.microsoft.com/office/drawing/2014/main" id="{F5172A53-B0BE-48C5-BE4E-71979E6307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462171" y="5210288"/>
              <a:ext cx="490909" cy="402545"/>
            </a:xfrm>
            <a:prstGeom prst="rect">
              <a:avLst/>
            </a:prstGeom>
          </p:spPr>
        </p:pic>
        <p:pic>
          <p:nvPicPr>
            <p:cNvPr id="6" name="图片 59">
              <a:extLst>
                <a:ext uri="{FF2B5EF4-FFF2-40B4-BE49-F238E27FC236}">
                  <a16:creationId xmlns:a16="http://schemas.microsoft.com/office/drawing/2014/main" id="{B4A85562-CF84-44E3-88C8-8564D7020AF7}"/>
                </a:ext>
              </a:extLst>
            </p:cNvPr>
            <p:cNvPicPr>
              <a:picLocks noChangeAspect="1"/>
            </p:cNvPicPr>
            <p:nvPr/>
          </p:nvPicPr>
          <p:blipFill>
            <a:blip r:embed="rId5"/>
            <a:stretch>
              <a:fillRect/>
            </a:stretch>
          </p:blipFill>
          <p:spPr bwMode="gray">
            <a:xfrm>
              <a:off x="5856216" y="3705564"/>
              <a:ext cx="479567" cy="381755"/>
            </a:xfrm>
            <a:prstGeom prst="rect">
              <a:avLst/>
            </a:prstGeom>
          </p:spPr>
        </p:pic>
        <p:cxnSp>
          <p:nvCxnSpPr>
            <p:cNvPr id="45" name="直接箭头连接符 33">
              <a:extLst>
                <a:ext uri="{FF2B5EF4-FFF2-40B4-BE49-F238E27FC236}">
                  <a16:creationId xmlns:a16="http://schemas.microsoft.com/office/drawing/2014/main" id="{DA949A28-E9A0-4F51-B131-22204F511189}"/>
                </a:ext>
              </a:extLst>
            </p:cNvPr>
            <p:cNvCxnSpPr>
              <a:cxnSpLocks/>
              <a:stCxn id="3" idx="2"/>
              <a:endCxn id="13" idx="0"/>
            </p:cNvCxnSpPr>
            <p:nvPr/>
          </p:nvCxnSpPr>
          <p:spPr bwMode="gray">
            <a:xfrm>
              <a:off x="6095020" y="3077860"/>
              <a:ext cx="980" cy="49510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 name="圆角矩形 44">
              <a:extLst>
                <a:ext uri="{FF2B5EF4-FFF2-40B4-BE49-F238E27FC236}">
                  <a16:creationId xmlns:a16="http://schemas.microsoft.com/office/drawing/2014/main" id="{1E7E7FBF-C600-43B9-BAA6-903F6283774D}"/>
                </a:ext>
              </a:extLst>
            </p:cNvPr>
            <p:cNvSpPr/>
            <p:nvPr/>
          </p:nvSpPr>
          <p:spPr bwMode="gray">
            <a:xfrm>
              <a:off x="2314575" y="3572960"/>
              <a:ext cx="7562850" cy="2628644"/>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2" name="直接箭头连接符 44">
              <a:extLst>
                <a:ext uri="{FF2B5EF4-FFF2-40B4-BE49-F238E27FC236}">
                  <a16:creationId xmlns:a16="http://schemas.microsoft.com/office/drawing/2014/main" id="{F586575A-76B4-456B-A381-2052A5D8BA9D}"/>
                </a:ext>
              </a:extLst>
            </p:cNvPr>
            <p:cNvCxnSpPr>
              <a:cxnSpLocks/>
              <a:stCxn id="6" idx="2"/>
              <a:endCxn id="4" idx="0"/>
            </p:cNvCxnSpPr>
            <p:nvPr/>
          </p:nvCxnSpPr>
          <p:spPr bwMode="gray">
            <a:xfrm flipH="1">
              <a:off x="3484377" y="4087319"/>
              <a:ext cx="2611623" cy="1122970"/>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直接箭头连接符 45">
              <a:extLst>
                <a:ext uri="{FF2B5EF4-FFF2-40B4-BE49-F238E27FC236}">
                  <a16:creationId xmlns:a16="http://schemas.microsoft.com/office/drawing/2014/main" id="{93E9E510-8DA3-49D6-AFF9-4B205D5DB19D}"/>
                </a:ext>
              </a:extLst>
            </p:cNvPr>
            <p:cNvCxnSpPr>
              <a:cxnSpLocks/>
              <a:stCxn id="6" idx="2"/>
              <a:endCxn id="5" idx="0"/>
            </p:cNvCxnSpPr>
            <p:nvPr/>
          </p:nvCxnSpPr>
          <p:spPr bwMode="gray">
            <a:xfrm>
              <a:off x="6096000" y="4087319"/>
              <a:ext cx="2611626" cy="1122969"/>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文本框 60">
              <a:extLst>
                <a:ext uri="{FF2B5EF4-FFF2-40B4-BE49-F238E27FC236}">
                  <a16:creationId xmlns:a16="http://schemas.microsoft.com/office/drawing/2014/main" id="{0C403BEC-2257-4A94-9659-10C66A33080D}"/>
                </a:ext>
              </a:extLst>
            </p:cNvPr>
            <p:cNvSpPr txBox="1"/>
            <p:nvPr/>
          </p:nvSpPr>
          <p:spPr bwMode="gray">
            <a:xfrm rot="1409078">
              <a:off x="6582260" y="4539153"/>
              <a:ext cx="247935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BGP EVPN (</a:t>
              </a:r>
              <a:r>
                <a:rPr lang="en-US" sz="1200" b="1" dirty="0">
                  <a:solidFill>
                    <a:srgbClr val="C7000B"/>
                  </a:solidFill>
                  <a:latin typeface="Huawei Sans" panose="020C0503030203020204" pitchFamily="34" charset="0"/>
                  <a:cs typeface="Huawei Sans" panose="020C0503030203020204" pitchFamily="34" charset="0"/>
                </a:rPr>
                <a:t>control channel</a:t>
              </a:r>
              <a:r>
                <a:rPr lang="en-US" sz="1200" dirty="0">
                  <a:solidFill>
                    <a:srgbClr val="000000"/>
                  </a:solidFill>
                  <a:latin typeface="Huawei Sans" panose="020C0503030203020204" pitchFamily="34" charset="0"/>
                  <a:cs typeface="Huawei Sans" panose="020C0503030203020204" pitchFamily="34" charset="0"/>
                </a:rPr>
                <a:t>)</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文本框 60">
              <a:extLst>
                <a:ext uri="{FF2B5EF4-FFF2-40B4-BE49-F238E27FC236}">
                  <a16:creationId xmlns:a16="http://schemas.microsoft.com/office/drawing/2014/main" id="{ABB65EE7-8AE3-4620-87B1-A7FCDEF6DB45}"/>
                </a:ext>
              </a:extLst>
            </p:cNvPr>
            <p:cNvSpPr txBox="1"/>
            <p:nvPr/>
          </p:nvSpPr>
          <p:spPr bwMode="gray">
            <a:xfrm rot="20218639">
              <a:off x="3777726" y="5015993"/>
              <a:ext cx="586963" cy="276999"/>
            </a:xfrm>
            <a:prstGeom prst="rect">
              <a:avLst/>
            </a:prstGeom>
            <a:solidFill>
              <a:srgbClr val="56C4D2"/>
            </a:solidFill>
            <a:ln>
              <a:solidFill>
                <a:srgbClr val="56C4D2"/>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TNP</a:t>
              </a:r>
            </a:p>
          </p:txBody>
        </p:sp>
        <p:sp>
          <p:nvSpPr>
            <p:cNvPr id="51" name="文本框 60">
              <a:extLst>
                <a:ext uri="{FF2B5EF4-FFF2-40B4-BE49-F238E27FC236}">
                  <a16:creationId xmlns:a16="http://schemas.microsoft.com/office/drawing/2014/main" id="{842D4E70-ED54-4BBF-B07E-CDCD33CA33FB}"/>
                </a:ext>
              </a:extLst>
            </p:cNvPr>
            <p:cNvSpPr txBox="1"/>
            <p:nvPr/>
          </p:nvSpPr>
          <p:spPr bwMode="gray">
            <a:xfrm rot="20218639">
              <a:off x="3888131" y="5258240"/>
              <a:ext cx="838093" cy="276999"/>
            </a:xfrm>
            <a:prstGeom prst="rect">
              <a:avLst/>
            </a:prstGeom>
            <a:solidFill>
              <a:srgbClr val="AFD89C"/>
            </a:solidFill>
            <a:ln>
              <a:solidFill>
                <a:srgbClr val="AFD89C"/>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IPsec SA</a:t>
              </a:r>
            </a:p>
          </p:txBody>
        </p:sp>
        <p:cxnSp>
          <p:nvCxnSpPr>
            <p:cNvPr id="60" name="Straight Arrow Connector 59">
              <a:extLst>
                <a:ext uri="{FF2B5EF4-FFF2-40B4-BE49-F238E27FC236}">
                  <a16:creationId xmlns:a16="http://schemas.microsoft.com/office/drawing/2014/main" id="{5E6CEC60-6EFA-48BD-AB39-21EAD4DB0904}"/>
                </a:ext>
              </a:extLst>
            </p:cNvPr>
            <p:cNvCxnSpPr>
              <a:cxnSpLocks/>
              <a:stCxn id="46" idx="3"/>
            </p:cNvCxnSpPr>
            <p:nvPr/>
          </p:nvCxnSpPr>
          <p:spPr bwMode="gray">
            <a:xfrm flipV="1">
              <a:off x="4341313" y="4846315"/>
              <a:ext cx="447227" cy="193399"/>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FE813E4B-BDCC-4B76-9D25-4116AB483157}"/>
                </a:ext>
              </a:extLst>
            </p:cNvPr>
            <p:cNvCxnSpPr>
              <a:cxnSpLocks/>
              <a:stCxn id="51" idx="3"/>
            </p:cNvCxnSpPr>
            <p:nvPr/>
          </p:nvCxnSpPr>
          <p:spPr bwMode="gray">
            <a:xfrm flipV="1">
              <a:off x="4692847" y="5028432"/>
              <a:ext cx="448328" cy="204421"/>
            </a:xfrm>
            <a:prstGeom prst="straightConnector1">
              <a:avLst/>
            </a:prstGeom>
            <a:ln w="19050">
              <a:solidFill>
                <a:srgbClr val="AFD89C"/>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ular Callout 26">
              <a:extLst>
                <a:ext uri="{FF2B5EF4-FFF2-40B4-BE49-F238E27FC236}">
                  <a16:creationId xmlns:a16="http://schemas.microsoft.com/office/drawing/2014/main" id="{C9C4DE23-9EEC-491F-BE32-52A4ED74C304}"/>
                </a:ext>
              </a:extLst>
            </p:cNvPr>
            <p:cNvSpPr/>
            <p:nvPr/>
          </p:nvSpPr>
          <p:spPr bwMode="gray">
            <a:xfrm>
              <a:off x="7060868" y="3647814"/>
              <a:ext cx="2060119" cy="583526"/>
            </a:xfrm>
            <a:prstGeom prst="wedgeRectCallout">
              <a:avLst>
                <a:gd name="adj1" fmla="val -20872"/>
                <a:gd name="adj2" fmla="val 10138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rgbClr val="000000"/>
                  </a:solidFill>
                  <a:latin typeface="Huawei Sans" panose="020C0503030203020204" pitchFamily="34" charset="0"/>
                  <a:cs typeface="Huawei Sans" panose="020C0503030203020204" pitchFamily="34" charset="0"/>
                </a:rPr>
                <a:t>Establish a BGP EVPN peer relationship with the RR based on configurations.</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文本框 60">
              <a:extLst>
                <a:ext uri="{FF2B5EF4-FFF2-40B4-BE49-F238E27FC236}">
                  <a16:creationId xmlns:a16="http://schemas.microsoft.com/office/drawing/2014/main" id="{006EF07B-977A-498D-80E8-5E862AD23628}"/>
                </a:ext>
              </a:extLst>
            </p:cNvPr>
            <p:cNvSpPr txBox="1"/>
            <p:nvPr/>
          </p:nvSpPr>
          <p:spPr bwMode="gray">
            <a:xfrm>
              <a:off x="4328795" y="3104573"/>
              <a:ext cx="1819987" cy="430887"/>
            </a:xfrm>
            <a:prstGeom prst="rect">
              <a:avLst/>
            </a:prstGeom>
            <a:noFill/>
          </p:spPr>
          <p:txBody>
            <a:bodyPr wrap="square" rtlCol="0">
              <a:spAutoFit/>
            </a:bodyPr>
            <a:lstStyle/>
            <a:p>
              <a:pPr algn="r" fontAlgn="ctr"/>
              <a:r>
                <a:rPr lang="en-US" sz="1100" dirty="0">
                  <a:solidFill>
                    <a:schemeClr val="bg1">
                      <a:lumMod val="50000"/>
                    </a:schemeClr>
                  </a:solidFill>
                  <a:latin typeface="Huawei Sans" panose="020C0503030203020204" pitchFamily="34" charset="0"/>
                  <a:cs typeface="Huawei Sans" panose="020C0503030203020204" pitchFamily="34" charset="0"/>
                </a:rPr>
                <a:t>NETCONF</a:t>
              </a:r>
            </a:p>
            <a:p>
              <a:pPr algn="r" fontAlgn="ctr"/>
              <a:r>
                <a:rPr lang="en-US" sz="1100" dirty="0">
                  <a:solidFill>
                    <a:schemeClr val="bg1">
                      <a:lumMod val="50000"/>
                    </a:schemeClr>
                  </a:solidFill>
                  <a:latin typeface="Huawei Sans" panose="020C0503030203020204" pitchFamily="34" charset="0"/>
                  <a:cs typeface="Huawei Sans" panose="020C0503030203020204" pitchFamily="34" charset="0"/>
                </a:rPr>
                <a:t>(management channel)</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Rectangular Callout 26">
              <a:extLst>
                <a:ext uri="{FF2B5EF4-FFF2-40B4-BE49-F238E27FC236}">
                  <a16:creationId xmlns:a16="http://schemas.microsoft.com/office/drawing/2014/main" id="{85B5F7DB-ADCE-4D4E-B709-91A30998F04F}"/>
                </a:ext>
              </a:extLst>
            </p:cNvPr>
            <p:cNvSpPr/>
            <p:nvPr/>
          </p:nvSpPr>
          <p:spPr bwMode="gray">
            <a:xfrm>
              <a:off x="6271333" y="3104573"/>
              <a:ext cx="1599452" cy="416515"/>
            </a:xfrm>
            <a:prstGeom prst="wedgeRectCallout">
              <a:avLst>
                <a:gd name="adj1" fmla="val -63629"/>
                <a:gd name="adj2" fmla="val -2515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100" dirty="0">
                  <a:solidFill>
                    <a:schemeClr val="bg1">
                      <a:lumMod val="50000"/>
                    </a:schemeClr>
                  </a:solidFill>
                  <a:latin typeface="Huawei Sans" panose="020C0503030203020204" pitchFamily="34" charset="0"/>
                  <a:cs typeface="Huawei Sans" panose="020C0503030203020204" pitchFamily="34" charset="0"/>
                </a:rPr>
                <a:t>Deliver configurations through NETCONF.</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椭圆 15">
              <a:extLst>
                <a:ext uri="{FF2B5EF4-FFF2-40B4-BE49-F238E27FC236}">
                  <a16:creationId xmlns:a16="http://schemas.microsoft.com/office/drawing/2014/main" id="{618BDAFB-AED0-4907-AEC3-4B02CF11E788}"/>
                </a:ext>
              </a:extLst>
            </p:cNvPr>
            <p:cNvSpPr>
              <a:spLocks noChangeAspect="1"/>
            </p:cNvSpPr>
            <p:nvPr/>
          </p:nvSpPr>
          <p:spPr bwMode="gray">
            <a:xfrm>
              <a:off x="7815021" y="3396080"/>
              <a:ext cx="274525" cy="232480"/>
            </a:xfrm>
            <a:prstGeom prst="ellipse">
              <a:avLst/>
            </a:prstGeom>
            <a:solidFill>
              <a:schemeClr val="bg1">
                <a:lumMod val="8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椭圆 15">
              <a:extLst>
                <a:ext uri="{FF2B5EF4-FFF2-40B4-BE49-F238E27FC236}">
                  <a16:creationId xmlns:a16="http://schemas.microsoft.com/office/drawing/2014/main" id="{15152FB8-162C-483E-9A2E-E7B2123093B0}"/>
                </a:ext>
              </a:extLst>
            </p:cNvPr>
            <p:cNvSpPr>
              <a:spLocks noChangeAspect="1"/>
            </p:cNvSpPr>
            <p:nvPr/>
          </p:nvSpPr>
          <p:spPr bwMode="gray">
            <a:xfrm>
              <a:off x="8950524" y="405661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Rectangular Callout 26">
              <a:extLst>
                <a:ext uri="{FF2B5EF4-FFF2-40B4-BE49-F238E27FC236}">
                  <a16:creationId xmlns:a16="http://schemas.microsoft.com/office/drawing/2014/main" id="{39CB805E-6A03-45E1-8D3B-C47522EA0BFB}"/>
                </a:ext>
              </a:extLst>
            </p:cNvPr>
            <p:cNvSpPr/>
            <p:nvPr/>
          </p:nvSpPr>
          <p:spPr bwMode="gray">
            <a:xfrm>
              <a:off x="3099207" y="5765961"/>
              <a:ext cx="1944000" cy="585218"/>
            </a:xfrm>
            <a:prstGeom prst="wedgeRectCallout">
              <a:avLst>
                <a:gd name="adj1" fmla="val 27159"/>
                <a:gd name="adj2" fmla="val -6623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100" dirty="0">
                  <a:solidFill>
                    <a:srgbClr val="000000"/>
                  </a:solidFill>
                  <a:latin typeface="Huawei Sans" panose="020C0503030203020204" pitchFamily="34" charset="0"/>
                  <a:cs typeface="Huawei Sans" panose="020C0503030203020204" pitchFamily="34" charset="0"/>
                </a:rPr>
                <a:t>Transmit TNP, IPsec SA, and service route information through BGP EVPN.</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椭圆 15">
              <a:extLst>
                <a:ext uri="{FF2B5EF4-FFF2-40B4-BE49-F238E27FC236}">
                  <a16:creationId xmlns:a16="http://schemas.microsoft.com/office/drawing/2014/main" id="{0ADEA3E5-A0E0-4AF7-9688-5F6C297AEB9D}"/>
                </a:ext>
              </a:extLst>
            </p:cNvPr>
            <p:cNvSpPr>
              <a:spLocks noChangeAspect="1"/>
            </p:cNvSpPr>
            <p:nvPr/>
          </p:nvSpPr>
          <p:spPr bwMode="gray">
            <a:xfrm>
              <a:off x="6038852" y="537226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2" name="Rectangular Callout 26">
              <a:extLst>
                <a:ext uri="{FF2B5EF4-FFF2-40B4-BE49-F238E27FC236}">
                  <a16:creationId xmlns:a16="http://schemas.microsoft.com/office/drawing/2014/main" id="{DD6D4C79-9487-4D2D-B420-59E4456D86E5}"/>
                </a:ext>
              </a:extLst>
            </p:cNvPr>
            <p:cNvSpPr/>
            <p:nvPr/>
          </p:nvSpPr>
          <p:spPr bwMode="gray">
            <a:xfrm>
              <a:off x="4395480" y="3628560"/>
              <a:ext cx="1394747" cy="569514"/>
            </a:xfrm>
            <a:prstGeom prst="wedgeRectCallout">
              <a:avLst>
                <a:gd name="adj1" fmla="val 55719"/>
                <a:gd name="adj2" fmla="val -178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rgbClr val="000000"/>
                  </a:solidFill>
                  <a:latin typeface="Huawei Sans" panose="020C0503030203020204" pitchFamily="34" charset="0"/>
                  <a:cs typeface="Huawei Sans" panose="020C0503030203020204" pitchFamily="34" charset="0"/>
                </a:rPr>
                <a:t>Control route transmission based on policies.</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4" name="椭圆 15">
              <a:extLst>
                <a:ext uri="{FF2B5EF4-FFF2-40B4-BE49-F238E27FC236}">
                  <a16:creationId xmlns:a16="http://schemas.microsoft.com/office/drawing/2014/main" id="{07EA82BC-0938-4B49-9591-32857853B39C}"/>
                </a:ext>
              </a:extLst>
            </p:cNvPr>
            <p:cNvSpPr>
              <a:spLocks noChangeAspect="1"/>
            </p:cNvSpPr>
            <p:nvPr/>
          </p:nvSpPr>
          <p:spPr bwMode="gray">
            <a:xfrm>
              <a:off x="4328453" y="3976757"/>
              <a:ext cx="236493" cy="23400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4</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文本框 60">
              <a:extLst>
                <a:ext uri="{FF2B5EF4-FFF2-40B4-BE49-F238E27FC236}">
                  <a16:creationId xmlns:a16="http://schemas.microsoft.com/office/drawing/2014/main" id="{3193A566-3E54-447C-A541-BC70C58B95B0}"/>
                </a:ext>
              </a:extLst>
            </p:cNvPr>
            <p:cNvSpPr txBox="1"/>
            <p:nvPr/>
          </p:nvSpPr>
          <p:spPr bwMode="gray">
            <a:xfrm rot="20218639">
              <a:off x="3601302" y="4602224"/>
              <a:ext cx="1008000" cy="276999"/>
            </a:xfrm>
            <a:prstGeom prst="rect">
              <a:avLst/>
            </a:prstGeom>
            <a:solidFill>
              <a:srgbClr val="FDD351"/>
            </a:solidFill>
            <a:ln>
              <a:solidFill>
                <a:srgbClr val="FDD351"/>
              </a:solidFill>
            </a:ln>
          </p:spPr>
          <p:txBody>
            <a:bodyPr wrap="square" lIns="36000" rIns="36000"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Service route</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5" name="Straight Arrow Connector 34">
              <a:extLst>
                <a:ext uri="{FF2B5EF4-FFF2-40B4-BE49-F238E27FC236}">
                  <a16:creationId xmlns:a16="http://schemas.microsoft.com/office/drawing/2014/main" id="{F785789A-02AA-429F-8A3D-F3F847E29A5A}"/>
                </a:ext>
              </a:extLst>
            </p:cNvPr>
            <p:cNvCxnSpPr>
              <a:cxnSpLocks/>
              <a:stCxn id="8" idx="3"/>
            </p:cNvCxnSpPr>
            <p:nvPr/>
          </p:nvCxnSpPr>
          <p:spPr bwMode="gray">
            <a:xfrm flipV="1">
              <a:off x="4569159" y="4443772"/>
              <a:ext cx="235105" cy="9984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9" name="矩形 1039">
              <a:extLst>
                <a:ext uri="{FF2B5EF4-FFF2-40B4-BE49-F238E27FC236}">
                  <a16:creationId xmlns:a16="http://schemas.microsoft.com/office/drawing/2014/main" id="{D5AB998B-11A4-445F-8DE4-1BACCFCCFAA3}"/>
                </a:ext>
              </a:extLst>
            </p:cNvPr>
            <p:cNvSpPr/>
            <p:nvPr/>
          </p:nvSpPr>
          <p:spPr bwMode="gray">
            <a:xfrm>
              <a:off x="3729832" y="2684597"/>
              <a:ext cx="1362348" cy="39326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lumMod val="50000"/>
                    </a:schemeClr>
                  </a:solidFill>
                  <a:latin typeface="Huawei Sans" panose="020C0503030203020204" pitchFamily="34" charset="0"/>
                  <a:cs typeface="Huawei Sans" panose="020C0503030203020204" pitchFamily="34" charset="0"/>
                </a:rPr>
                <a:t>Control layer</a:t>
              </a:r>
            </a:p>
          </p:txBody>
        </p:sp>
        <p:sp>
          <p:nvSpPr>
            <p:cNvPr id="10" name="矩形 1039">
              <a:extLst>
                <a:ext uri="{FF2B5EF4-FFF2-40B4-BE49-F238E27FC236}">
                  <a16:creationId xmlns:a16="http://schemas.microsoft.com/office/drawing/2014/main" id="{2789F548-0782-404B-8573-2937AE88BC64}"/>
                </a:ext>
              </a:extLst>
            </p:cNvPr>
            <p:cNvSpPr/>
            <p:nvPr/>
          </p:nvSpPr>
          <p:spPr bwMode="gray">
            <a:xfrm>
              <a:off x="2476031" y="3288967"/>
              <a:ext cx="1510821" cy="266951"/>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latin typeface="Huawei Sans" panose="020C0503030203020204" pitchFamily="34" charset="0"/>
                  <a:cs typeface="Huawei Sans" panose="020C0503030203020204" pitchFamily="34" charset="0"/>
                </a:rPr>
                <a:t>Network layer</a:t>
              </a:r>
            </a:p>
          </p:txBody>
        </p:sp>
      </p:grpSp>
      <p:grpSp>
        <p:nvGrpSpPr>
          <p:cNvPr id="44"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47"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ZTP</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Application Optimization</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燕尾形 25">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Security</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Flexible Networking</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082392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cs typeface="Huawei Sans" panose="020C0503030203020204" pitchFamily="34" charset="0"/>
              </a:rPr>
              <a:t>Data </a:t>
            </a:r>
            <a:r>
              <a:rPr lang="en-US" dirty="0">
                <a:latin typeface="Huawei Sans" panose="020C0503030203020204" pitchFamily="34" charset="0"/>
                <a:cs typeface="Huawei Sans" panose="020C0503030203020204" pitchFamily="34" charset="0"/>
              </a:rPr>
              <a:t>Channel</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a16="http://schemas.microsoft.com/office/drawing/2014/main" id="{023EF648-2CF4-4442-B656-BCA55CD10180}"/>
              </a:ext>
            </a:extLst>
          </p:cNvPr>
          <p:cNvSpPr>
            <a:spLocks noGrp="1"/>
          </p:cNvSpPr>
          <p:nvPr>
            <p:ph type="body" sz="quarter" idx="10"/>
          </p:nvPr>
        </p:nvSpPr>
        <p:spPr bwMode="gray"/>
        <p:txBody>
          <a:bodyPr/>
          <a:lstStyle/>
          <a:p>
            <a:pPr algn="l"/>
            <a:r>
              <a:rPr lang="en-US" sz="1600" dirty="0">
                <a:latin typeface="Huawei Sans" panose="020C0503030203020204" pitchFamily="34" charset="0"/>
              </a:rPr>
              <a:t>Huawei SD-WAN Solution uses GRE or GRE over IPsec to establish data channels.</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CPEs establish GRE or GRE over IPsec tunnels based on the TNP and IPsec SA information transferred through BGP EVPN.</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CPEs forward data based on the service routes </a:t>
            </a:r>
            <a:r>
              <a:rPr lang="en-US" sz="1600" dirty="0"/>
              <a:t>transferred through </a:t>
            </a:r>
            <a:r>
              <a:rPr lang="en-US" sz="1600" dirty="0">
                <a:latin typeface="Huawei Sans" panose="020C0503030203020204" pitchFamily="34" charset="0"/>
              </a:rPr>
              <a:t>BGP EVPN.</a:t>
            </a:r>
            <a:endParaRPr lang="en-US" sz="1600" dirty="0">
              <a:latin typeface="Huawei Sans" panose="020C0503030203020204" pitchFamily="34" charset="0"/>
              <a:sym typeface="Huawei Sans" panose="020C0503030203020204" pitchFamily="34" charset="0"/>
            </a:endParaRPr>
          </a:p>
        </p:txBody>
      </p:sp>
      <p:grpSp>
        <p:nvGrpSpPr>
          <p:cNvPr id="6" name="Group 5">
            <a:extLst>
              <a:ext uri="{FF2B5EF4-FFF2-40B4-BE49-F238E27FC236}">
                <a16:creationId xmlns:a16="http://schemas.microsoft.com/office/drawing/2014/main" id="{DF14BE2D-6E0D-4624-9C1D-E43429FA39F2}"/>
              </a:ext>
            </a:extLst>
          </p:cNvPr>
          <p:cNvGrpSpPr/>
          <p:nvPr/>
        </p:nvGrpSpPr>
        <p:grpSpPr bwMode="gray">
          <a:xfrm>
            <a:off x="1952031" y="2922513"/>
            <a:ext cx="8315091" cy="3224016"/>
            <a:chOff x="1952031" y="2695520"/>
            <a:chExt cx="8315091" cy="3224016"/>
          </a:xfrm>
        </p:grpSpPr>
        <p:sp>
          <p:nvSpPr>
            <p:cNvPr id="30" name="Freeform 159">
              <a:extLst>
                <a:ext uri="{FF2B5EF4-FFF2-40B4-BE49-F238E27FC236}">
                  <a16:creationId xmlns:a16="http://schemas.microsoft.com/office/drawing/2014/main" id="{4B134A45-ABDB-49D6-8888-76134124F05B}"/>
                </a:ext>
              </a:extLst>
            </p:cNvPr>
            <p:cNvSpPr/>
            <p:nvPr/>
          </p:nvSpPr>
          <p:spPr bwMode="gray">
            <a:xfrm flipH="1">
              <a:off x="8848538" y="4652233"/>
              <a:ext cx="1279310"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26000" rtlCol="0" anchor="ctr">
              <a:noAutofit/>
            </a:bodyPr>
            <a:lstStyle/>
            <a:p>
              <a:pPr algn="ctr" fontAlgn="ctr">
                <a:lnSpc>
                  <a:spcPct val="90000"/>
                </a:lnSpc>
                <a:defRPr/>
              </a:pPr>
              <a:r>
                <a:rPr lang="en-US" sz="1200" dirty="0">
                  <a:solidFill>
                    <a:srgbClr val="000000"/>
                  </a:solidFill>
                  <a:latin typeface="Huawei Sans" panose="020C0503030203020204" pitchFamily="34" charset="0"/>
                  <a:cs typeface="Huawei Sans" panose="020C0503030203020204" pitchFamily="34" charset="0"/>
                </a:rPr>
                <a:t>Service network segment</a:t>
              </a: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Freeform 159">
              <a:extLst>
                <a:ext uri="{FF2B5EF4-FFF2-40B4-BE49-F238E27FC236}">
                  <a16:creationId xmlns:a16="http://schemas.microsoft.com/office/drawing/2014/main" id="{4FFF094B-E46B-4B1E-8062-409F79BDC989}"/>
                </a:ext>
              </a:extLst>
            </p:cNvPr>
            <p:cNvSpPr/>
            <p:nvPr/>
          </p:nvSpPr>
          <p:spPr bwMode="gray">
            <a:xfrm flipH="1">
              <a:off x="2150604" y="465223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26000" rtlCol="0" anchor="ctr">
              <a:noAutofit/>
            </a:bodyPr>
            <a:lstStyle/>
            <a:p>
              <a:pPr algn="ctr" fontAlgn="ctr">
                <a:lnSpc>
                  <a:spcPct val="90000"/>
                </a:lnSpc>
                <a:defRPr/>
              </a:pPr>
              <a:r>
                <a:rPr lang="en-US" sz="1200" dirty="0">
                  <a:solidFill>
                    <a:srgbClr val="000000"/>
                  </a:solidFill>
                  <a:latin typeface="Huawei Sans" panose="020C0503030203020204" pitchFamily="34" charset="0"/>
                  <a:cs typeface="Huawei Sans" panose="020C0503030203020204" pitchFamily="34" charset="0"/>
                </a:rPr>
                <a:t>Service network segment</a:t>
              </a: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3" name="图片 88">
              <a:extLst>
                <a:ext uri="{FF2B5EF4-FFF2-40B4-BE49-F238E27FC236}">
                  <a16:creationId xmlns:a16="http://schemas.microsoft.com/office/drawing/2014/main" id="{0E2E7E11-4915-4F9E-8777-29670FC180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8922" y="4795268"/>
              <a:ext cx="490909" cy="402545"/>
            </a:xfrm>
            <a:prstGeom prst="rect">
              <a:avLst/>
            </a:prstGeom>
          </p:spPr>
        </p:pic>
        <p:pic>
          <p:nvPicPr>
            <p:cNvPr id="34" name="图片 88">
              <a:extLst>
                <a:ext uri="{FF2B5EF4-FFF2-40B4-BE49-F238E27FC236}">
                  <a16:creationId xmlns:a16="http://schemas.microsoft.com/office/drawing/2014/main" id="{C54348E8-2541-4F18-88FE-F415CE729E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62171" y="4795267"/>
              <a:ext cx="490909" cy="402545"/>
            </a:xfrm>
            <a:prstGeom prst="rect">
              <a:avLst/>
            </a:prstGeom>
          </p:spPr>
        </p:pic>
        <p:pic>
          <p:nvPicPr>
            <p:cNvPr id="35" name="图片 59">
              <a:extLst>
                <a:ext uri="{FF2B5EF4-FFF2-40B4-BE49-F238E27FC236}">
                  <a16:creationId xmlns:a16="http://schemas.microsoft.com/office/drawing/2014/main" id="{1ED5D75E-F11A-416E-B9AD-694E980F9D5F}"/>
                </a:ext>
              </a:extLst>
            </p:cNvPr>
            <p:cNvPicPr>
              <a:picLocks noChangeAspect="1"/>
            </p:cNvPicPr>
            <p:nvPr/>
          </p:nvPicPr>
          <p:blipFill>
            <a:blip r:embed="rId4"/>
            <a:stretch>
              <a:fillRect/>
            </a:stretch>
          </p:blipFill>
          <p:spPr bwMode="gray">
            <a:xfrm>
              <a:off x="5856216" y="3100043"/>
              <a:ext cx="479567" cy="381755"/>
            </a:xfrm>
            <a:prstGeom prst="rect">
              <a:avLst/>
            </a:prstGeom>
          </p:spPr>
        </p:pic>
        <p:cxnSp>
          <p:nvCxnSpPr>
            <p:cNvPr id="37" name="直接箭头连接符 44">
              <a:extLst>
                <a:ext uri="{FF2B5EF4-FFF2-40B4-BE49-F238E27FC236}">
                  <a16:creationId xmlns:a16="http://schemas.microsoft.com/office/drawing/2014/main" id="{BB26C97D-62AB-4683-A142-FD6B6E869190}"/>
                </a:ext>
              </a:extLst>
            </p:cNvPr>
            <p:cNvCxnSpPr>
              <a:cxnSpLocks/>
              <a:stCxn id="35" idx="2"/>
              <a:endCxn id="33" idx="0"/>
            </p:cNvCxnSpPr>
            <p:nvPr/>
          </p:nvCxnSpPr>
          <p:spPr bwMode="gray">
            <a:xfrm flipH="1">
              <a:off x="3484377" y="3481798"/>
              <a:ext cx="2611623" cy="1313470"/>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直接箭头连接符 45">
              <a:extLst>
                <a:ext uri="{FF2B5EF4-FFF2-40B4-BE49-F238E27FC236}">
                  <a16:creationId xmlns:a16="http://schemas.microsoft.com/office/drawing/2014/main" id="{1D0440D5-A5D8-4528-B761-07F2326D3A18}"/>
                </a:ext>
              </a:extLst>
            </p:cNvPr>
            <p:cNvCxnSpPr>
              <a:cxnSpLocks/>
              <a:stCxn id="35" idx="2"/>
              <a:endCxn id="34" idx="0"/>
            </p:cNvCxnSpPr>
            <p:nvPr/>
          </p:nvCxnSpPr>
          <p:spPr bwMode="gray">
            <a:xfrm>
              <a:off x="6096000" y="3481798"/>
              <a:ext cx="2611626" cy="1313469"/>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文本框 60">
              <a:extLst>
                <a:ext uri="{FF2B5EF4-FFF2-40B4-BE49-F238E27FC236}">
                  <a16:creationId xmlns:a16="http://schemas.microsoft.com/office/drawing/2014/main" id="{A9F49139-7DFC-45DD-A45F-6031982D0277}"/>
                </a:ext>
              </a:extLst>
            </p:cNvPr>
            <p:cNvSpPr txBox="1"/>
            <p:nvPr/>
          </p:nvSpPr>
          <p:spPr bwMode="gray">
            <a:xfrm>
              <a:off x="5315449" y="3614600"/>
              <a:ext cx="1545224"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BGP EVPN</a:t>
              </a:r>
            </a:p>
            <a:p>
              <a:pPr algn="ctr" fontAlgn="ctr"/>
              <a:r>
                <a:rPr lang="en-US" sz="1200" dirty="0">
                  <a:solidFill>
                    <a:srgbClr val="000000"/>
                  </a:solidFill>
                  <a:latin typeface="Huawei Sans" panose="020C0503030203020204" pitchFamily="34" charset="0"/>
                  <a:cs typeface="Huawei Sans" panose="020C0503030203020204" pitchFamily="34" charset="0"/>
                </a:rPr>
                <a:t>(control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文本框 60">
              <a:extLst>
                <a:ext uri="{FF2B5EF4-FFF2-40B4-BE49-F238E27FC236}">
                  <a16:creationId xmlns:a16="http://schemas.microsoft.com/office/drawing/2014/main" id="{F857003B-9F10-41DE-8777-4A3F7D9914EF}"/>
                </a:ext>
              </a:extLst>
            </p:cNvPr>
            <p:cNvSpPr txBox="1"/>
            <p:nvPr/>
          </p:nvSpPr>
          <p:spPr bwMode="gray">
            <a:xfrm>
              <a:off x="2667053" y="3590541"/>
              <a:ext cx="586963" cy="276999"/>
            </a:xfrm>
            <a:prstGeom prst="rect">
              <a:avLst/>
            </a:prstGeom>
            <a:solidFill>
              <a:srgbClr val="56C4D2"/>
            </a:solidFill>
            <a:ln>
              <a:solidFill>
                <a:srgbClr val="56C4D2"/>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TNP</a:t>
              </a:r>
            </a:p>
          </p:txBody>
        </p:sp>
        <p:sp>
          <p:nvSpPr>
            <p:cNvPr id="41" name="文本框 60">
              <a:extLst>
                <a:ext uri="{FF2B5EF4-FFF2-40B4-BE49-F238E27FC236}">
                  <a16:creationId xmlns:a16="http://schemas.microsoft.com/office/drawing/2014/main" id="{63741808-E611-4F0A-A0AA-2A87799F4151}"/>
                </a:ext>
              </a:extLst>
            </p:cNvPr>
            <p:cNvSpPr txBox="1"/>
            <p:nvPr/>
          </p:nvSpPr>
          <p:spPr bwMode="gray">
            <a:xfrm>
              <a:off x="2669671" y="3917801"/>
              <a:ext cx="838093" cy="276999"/>
            </a:xfrm>
            <a:prstGeom prst="rect">
              <a:avLst/>
            </a:prstGeom>
            <a:solidFill>
              <a:srgbClr val="AFD89C"/>
            </a:solidFill>
            <a:ln>
              <a:solidFill>
                <a:srgbClr val="AFD89C"/>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IPsec SA</a:t>
              </a:r>
            </a:p>
          </p:txBody>
        </p:sp>
        <p:cxnSp>
          <p:nvCxnSpPr>
            <p:cNvPr id="18" name="Straight Connector 166">
              <a:extLst>
                <a:ext uri="{FF2B5EF4-FFF2-40B4-BE49-F238E27FC236}">
                  <a16:creationId xmlns:a16="http://schemas.microsoft.com/office/drawing/2014/main" id="{CF8E9B68-9B6A-4BEE-B4DE-8303682B8DB3}"/>
                </a:ext>
              </a:extLst>
            </p:cNvPr>
            <p:cNvCxnSpPr>
              <a:cxnSpLocks/>
              <a:stCxn id="34" idx="1"/>
              <a:endCxn id="26" idx="8"/>
            </p:cNvCxnSpPr>
            <p:nvPr/>
          </p:nvCxnSpPr>
          <p:spPr bwMode="gray">
            <a:xfrm flipH="1" flipV="1">
              <a:off x="6712544" y="4469664"/>
              <a:ext cx="1749627" cy="5268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67">
              <a:extLst>
                <a:ext uri="{FF2B5EF4-FFF2-40B4-BE49-F238E27FC236}">
                  <a16:creationId xmlns:a16="http://schemas.microsoft.com/office/drawing/2014/main" id="{B68DE729-0E41-40DF-81B6-A739E00F43E2}"/>
                </a:ext>
              </a:extLst>
            </p:cNvPr>
            <p:cNvCxnSpPr>
              <a:cxnSpLocks/>
              <a:stCxn id="34" idx="1"/>
              <a:endCxn id="27" idx="8"/>
            </p:cNvCxnSpPr>
            <p:nvPr/>
          </p:nvCxnSpPr>
          <p:spPr bwMode="gray">
            <a:xfrm flipH="1">
              <a:off x="6712956" y="4996540"/>
              <a:ext cx="1749215" cy="50721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166">
              <a:extLst>
                <a:ext uri="{FF2B5EF4-FFF2-40B4-BE49-F238E27FC236}">
                  <a16:creationId xmlns:a16="http://schemas.microsoft.com/office/drawing/2014/main" id="{C28E131C-6D98-4561-AD08-1D7D573F4106}"/>
                </a:ext>
              </a:extLst>
            </p:cNvPr>
            <p:cNvCxnSpPr>
              <a:cxnSpLocks/>
              <a:stCxn id="33" idx="3"/>
              <a:endCxn id="26" idx="21"/>
            </p:cNvCxnSpPr>
            <p:nvPr/>
          </p:nvCxnSpPr>
          <p:spPr bwMode="gray">
            <a:xfrm flipV="1">
              <a:off x="3729831" y="4480898"/>
              <a:ext cx="1802012" cy="5156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167">
              <a:extLst>
                <a:ext uri="{FF2B5EF4-FFF2-40B4-BE49-F238E27FC236}">
                  <a16:creationId xmlns:a16="http://schemas.microsoft.com/office/drawing/2014/main" id="{D6DD4013-6EC4-4C2C-BB36-EFFE29B0AE73}"/>
                </a:ext>
              </a:extLst>
            </p:cNvPr>
            <p:cNvCxnSpPr>
              <a:cxnSpLocks/>
              <a:stCxn id="33" idx="3"/>
              <a:endCxn id="27" idx="21"/>
            </p:cNvCxnSpPr>
            <p:nvPr/>
          </p:nvCxnSpPr>
          <p:spPr bwMode="gray">
            <a:xfrm>
              <a:off x="3729831" y="4996541"/>
              <a:ext cx="1802424" cy="518449"/>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6" name="Freeform 159">
              <a:extLst>
                <a:ext uri="{FF2B5EF4-FFF2-40B4-BE49-F238E27FC236}">
                  <a16:creationId xmlns:a16="http://schemas.microsoft.com/office/drawing/2014/main" id="{EAD340F6-A862-4726-9770-73814D05136A}"/>
                </a:ext>
              </a:extLst>
            </p:cNvPr>
            <p:cNvSpPr/>
            <p:nvPr/>
          </p:nvSpPr>
          <p:spPr bwMode="gray">
            <a:xfrm flipH="1">
              <a:off x="5531843" y="404819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p:txBody>
        </p:sp>
        <p:sp>
          <p:nvSpPr>
            <p:cNvPr id="27" name="Freeform 159">
              <a:extLst>
                <a:ext uri="{FF2B5EF4-FFF2-40B4-BE49-F238E27FC236}">
                  <a16:creationId xmlns:a16="http://schemas.microsoft.com/office/drawing/2014/main" id="{8C8479C7-249F-45A7-9D51-AAAC6F231C23}"/>
                </a:ext>
              </a:extLst>
            </p:cNvPr>
            <p:cNvSpPr/>
            <p:nvPr/>
          </p:nvSpPr>
          <p:spPr bwMode="gray">
            <a:xfrm flipH="1">
              <a:off x="5532255" y="5082282"/>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sp>
          <p:nvSpPr>
            <p:cNvPr id="15" name="文本框 60">
              <a:extLst>
                <a:ext uri="{FF2B5EF4-FFF2-40B4-BE49-F238E27FC236}">
                  <a16:creationId xmlns:a16="http://schemas.microsoft.com/office/drawing/2014/main" id="{57B41CF2-8287-43A7-8843-9976381FF1EF}"/>
                </a:ext>
              </a:extLst>
            </p:cNvPr>
            <p:cNvSpPr txBox="1"/>
            <p:nvPr/>
          </p:nvSpPr>
          <p:spPr bwMode="gray">
            <a:xfrm>
              <a:off x="2667053" y="4251232"/>
              <a:ext cx="1088970" cy="276999"/>
            </a:xfrm>
            <a:prstGeom prst="rect">
              <a:avLst/>
            </a:prstGeom>
            <a:solidFill>
              <a:srgbClr val="FDD351"/>
            </a:solidFill>
            <a:ln>
              <a:solidFill>
                <a:srgbClr val="FDD351"/>
              </a:solidFill>
            </a:ln>
          </p:spPr>
          <p:txBody>
            <a:bodyPr wrap="square" lIns="36000" rIns="36000"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Service route</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文本框 60">
              <a:extLst>
                <a:ext uri="{FF2B5EF4-FFF2-40B4-BE49-F238E27FC236}">
                  <a16:creationId xmlns:a16="http://schemas.microsoft.com/office/drawing/2014/main" id="{ECD9A841-FABD-4783-9EE6-8EEBF038A4FB}"/>
                </a:ext>
              </a:extLst>
            </p:cNvPr>
            <p:cNvSpPr txBox="1"/>
            <p:nvPr/>
          </p:nvSpPr>
          <p:spPr bwMode="gray">
            <a:xfrm>
              <a:off x="8987669" y="3694238"/>
              <a:ext cx="586963" cy="276999"/>
            </a:xfrm>
            <a:prstGeom prst="rect">
              <a:avLst/>
            </a:prstGeom>
            <a:solidFill>
              <a:srgbClr val="56C4D2"/>
            </a:solidFill>
            <a:ln>
              <a:solidFill>
                <a:srgbClr val="56C4D2"/>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TNP</a:t>
              </a:r>
            </a:p>
          </p:txBody>
        </p:sp>
        <p:sp>
          <p:nvSpPr>
            <p:cNvPr id="17" name="文本框 60">
              <a:extLst>
                <a:ext uri="{FF2B5EF4-FFF2-40B4-BE49-F238E27FC236}">
                  <a16:creationId xmlns:a16="http://schemas.microsoft.com/office/drawing/2014/main" id="{077EC5E3-76EB-42E7-9EEE-C712BBF659B2}"/>
                </a:ext>
              </a:extLst>
            </p:cNvPr>
            <p:cNvSpPr txBox="1"/>
            <p:nvPr/>
          </p:nvSpPr>
          <p:spPr bwMode="gray">
            <a:xfrm>
              <a:off x="8736539" y="4021498"/>
              <a:ext cx="838093" cy="276999"/>
            </a:xfrm>
            <a:prstGeom prst="rect">
              <a:avLst/>
            </a:prstGeom>
            <a:solidFill>
              <a:srgbClr val="AFD89C"/>
            </a:solidFill>
            <a:ln>
              <a:solidFill>
                <a:srgbClr val="AFD89C"/>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IPsec SA</a:t>
              </a:r>
            </a:p>
          </p:txBody>
        </p:sp>
        <p:sp>
          <p:nvSpPr>
            <p:cNvPr id="28" name="文本框 60">
              <a:extLst>
                <a:ext uri="{FF2B5EF4-FFF2-40B4-BE49-F238E27FC236}">
                  <a16:creationId xmlns:a16="http://schemas.microsoft.com/office/drawing/2014/main" id="{449CE76E-28AD-4A75-8285-3377444851E9}"/>
                </a:ext>
              </a:extLst>
            </p:cNvPr>
            <p:cNvSpPr txBox="1"/>
            <p:nvPr/>
          </p:nvSpPr>
          <p:spPr bwMode="gray">
            <a:xfrm>
              <a:off x="8566344" y="4364352"/>
              <a:ext cx="1008000" cy="276999"/>
            </a:xfrm>
            <a:prstGeom prst="rect">
              <a:avLst/>
            </a:prstGeom>
            <a:solidFill>
              <a:srgbClr val="FDD351"/>
            </a:solidFill>
            <a:ln>
              <a:solidFill>
                <a:srgbClr val="FDD351"/>
              </a:solidFill>
            </a:ln>
          </p:spPr>
          <p:txBody>
            <a:bodyPr wrap="square" lIns="36000" rIns="36000"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Service route</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Freeform: Shape 1">
              <a:extLst>
                <a:ext uri="{FF2B5EF4-FFF2-40B4-BE49-F238E27FC236}">
                  <a16:creationId xmlns:a16="http://schemas.microsoft.com/office/drawing/2014/main" id="{F9F9DE52-C156-477A-889E-2E4E01E3CD8D}"/>
                </a:ext>
              </a:extLst>
            </p:cNvPr>
            <p:cNvSpPr/>
            <p:nvPr/>
          </p:nvSpPr>
          <p:spPr bwMode="gray">
            <a:xfrm>
              <a:off x="2607545" y="5003156"/>
              <a:ext cx="1188720" cy="129540"/>
            </a:xfrm>
            <a:custGeom>
              <a:avLst/>
              <a:gdLst>
                <a:gd name="connsiteX0" fmla="*/ 1188720 w 1188720"/>
                <a:gd name="connsiteY0" fmla="*/ 0 h 129540"/>
                <a:gd name="connsiteX1" fmla="*/ 586740 w 1188720"/>
                <a:gd name="connsiteY1" fmla="*/ 30480 h 129540"/>
                <a:gd name="connsiteX2" fmla="*/ 0 w 1188720"/>
                <a:gd name="connsiteY2" fmla="*/ 129540 h 129540"/>
              </a:gdLst>
              <a:ahLst/>
              <a:cxnLst>
                <a:cxn ang="0">
                  <a:pos x="connsiteX0" y="connsiteY0"/>
                </a:cxn>
                <a:cxn ang="0">
                  <a:pos x="connsiteX1" y="connsiteY1"/>
                </a:cxn>
                <a:cxn ang="0">
                  <a:pos x="connsiteX2" y="connsiteY2"/>
                </a:cxn>
              </a:cxnLst>
              <a:rect l="l" t="t" r="r" b="b"/>
              <a:pathLst>
                <a:path w="1188720" h="129540">
                  <a:moveTo>
                    <a:pt x="1188720" y="0"/>
                  </a:moveTo>
                  <a:cubicBezTo>
                    <a:pt x="986790" y="4445"/>
                    <a:pt x="784860" y="8890"/>
                    <a:pt x="586740" y="30480"/>
                  </a:cubicBezTo>
                  <a:cubicBezTo>
                    <a:pt x="388620" y="52070"/>
                    <a:pt x="194310" y="90805"/>
                    <a:pt x="0" y="12954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 name="Can 225">
              <a:extLst>
                <a:ext uri="{FF2B5EF4-FFF2-40B4-BE49-F238E27FC236}">
                  <a16:creationId xmlns:a16="http://schemas.microsoft.com/office/drawing/2014/main" id="{5202BA1F-832B-419F-B641-F9CF69CE42E9}"/>
                </a:ext>
              </a:extLst>
            </p:cNvPr>
            <p:cNvSpPr/>
            <p:nvPr/>
          </p:nvSpPr>
          <p:spPr bwMode="gray">
            <a:xfrm rot="5400000">
              <a:off x="5991099" y="2668499"/>
              <a:ext cx="193925" cy="4664076"/>
            </a:xfrm>
            <a:prstGeom prst="can">
              <a:avLst>
                <a:gd name="adj" fmla="val 51134"/>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文本框 60">
              <a:extLst>
                <a:ext uri="{FF2B5EF4-FFF2-40B4-BE49-F238E27FC236}">
                  <a16:creationId xmlns:a16="http://schemas.microsoft.com/office/drawing/2014/main" id="{B15FB306-BEFC-4AF7-A5B3-6CE7A105ABC3}"/>
                </a:ext>
              </a:extLst>
            </p:cNvPr>
            <p:cNvSpPr txBox="1"/>
            <p:nvPr/>
          </p:nvSpPr>
          <p:spPr bwMode="gray">
            <a:xfrm>
              <a:off x="4582165" y="4854428"/>
              <a:ext cx="301179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GRE or GRE over IPsec (</a:t>
              </a:r>
              <a:r>
                <a:rPr lang="en-US" sz="1200" b="1" dirty="0">
                  <a:solidFill>
                    <a:srgbClr val="E28189"/>
                  </a:solidFill>
                  <a:latin typeface="Huawei Sans" panose="020C0503030203020204" pitchFamily="34" charset="0"/>
                  <a:cs typeface="Huawei Sans" panose="020C0503030203020204" pitchFamily="34" charset="0"/>
                </a:rPr>
                <a:t>data channel</a:t>
              </a:r>
              <a:r>
                <a:rPr lang="en-US" sz="1200" dirty="0">
                  <a:solidFill>
                    <a:srgbClr val="000000"/>
                  </a:solidFill>
                  <a:latin typeface="Huawei Sans" panose="020C0503030203020204" pitchFamily="34" charset="0"/>
                  <a:cs typeface="Huawei Sans" panose="020C0503030203020204" pitchFamily="34" charset="0"/>
                </a:rPr>
                <a:t>)</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 name="Freeform: Shape 2">
              <a:extLst>
                <a:ext uri="{FF2B5EF4-FFF2-40B4-BE49-F238E27FC236}">
                  <a16:creationId xmlns:a16="http://schemas.microsoft.com/office/drawing/2014/main" id="{6ECA8841-E584-4BE9-89D7-BEC658EE0597}"/>
                </a:ext>
              </a:extLst>
            </p:cNvPr>
            <p:cNvSpPr/>
            <p:nvPr/>
          </p:nvSpPr>
          <p:spPr bwMode="gray">
            <a:xfrm flipH="1">
              <a:off x="8383784" y="5008581"/>
              <a:ext cx="1188720" cy="129540"/>
            </a:xfrm>
            <a:custGeom>
              <a:avLst/>
              <a:gdLst>
                <a:gd name="connsiteX0" fmla="*/ 1188720 w 1188720"/>
                <a:gd name="connsiteY0" fmla="*/ 0 h 129540"/>
                <a:gd name="connsiteX1" fmla="*/ 586740 w 1188720"/>
                <a:gd name="connsiteY1" fmla="*/ 30480 h 129540"/>
                <a:gd name="connsiteX2" fmla="*/ 0 w 1188720"/>
                <a:gd name="connsiteY2" fmla="*/ 129540 h 129540"/>
              </a:gdLst>
              <a:ahLst/>
              <a:cxnLst>
                <a:cxn ang="0">
                  <a:pos x="connsiteX0" y="connsiteY0"/>
                </a:cxn>
                <a:cxn ang="0">
                  <a:pos x="connsiteX1" y="connsiteY1"/>
                </a:cxn>
                <a:cxn ang="0">
                  <a:pos x="connsiteX2" y="connsiteY2"/>
                </a:cxn>
              </a:cxnLst>
              <a:rect l="l" t="t" r="r" b="b"/>
              <a:pathLst>
                <a:path w="1188720" h="129540">
                  <a:moveTo>
                    <a:pt x="1188720" y="0"/>
                  </a:moveTo>
                  <a:cubicBezTo>
                    <a:pt x="986790" y="4445"/>
                    <a:pt x="784860" y="8890"/>
                    <a:pt x="586740" y="30480"/>
                  </a:cubicBezTo>
                  <a:cubicBezTo>
                    <a:pt x="388620" y="52070"/>
                    <a:pt x="194310" y="90805"/>
                    <a:pt x="0" y="12954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圆角矩形 44">
              <a:extLst>
                <a:ext uri="{FF2B5EF4-FFF2-40B4-BE49-F238E27FC236}">
                  <a16:creationId xmlns:a16="http://schemas.microsoft.com/office/drawing/2014/main" id="{DA5D51FD-4DDE-48A0-9671-72FCBF7C80F0}"/>
                </a:ext>
              </a:extLst>
            </p:cNvPr>
            <p:cNvSpPr/>
            <p:nvPr/>
          </p:nvSpPr>
          <p:spPr bwMode="gray">
            <a:xfrm>
              <a:off x="1952031" y="2960897"/>
              <a:ext cx="8315091" cy="2958639"/>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矩形 1039">
              <a:extLst>
                <a:ext uri="{FF2B5EF4-FFF2-40B4-BE49-F238E27FC236}">
                  <a16:creationId xmlns:a16="http://schemas.microsoft.com/office/drawing/2014/main" id="{20CC30E0-D9FB-4F4E-AF59-7D31C39EE8EA}"/>
                </a:ext>
              </a:extLst>
            </p:cNvPr>
            <p:cNvSpPr/>
            <p:nvPr/>
          </p:nvSpPr>
          <p:spPr bwMode="gray">
            <a:xfrm>
              <a:off x="2113488" y="2695520"/>
              <a:ext cx="1478124" cy="248336"/>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latin typeface="Huawei Sans" panose="020C0503030203020204" pitchFamily="34" charset="0"/>
                  <a:cs typeface="Huawei Sans" panose="020C0503030203020204" pitchFamily="34" charset="0"/>
                </a:rPr>
                <a:t>Network layer</a:t>
              </a:r>
            </a:p>
          </p:txBody>
        </p:sp>
      </p:grpSp>
      <p:grpSp>
        <p:nvGrpSpPr>
          <p:cNvPr id="36"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42"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ZTP</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Application Optimization</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燕尾形 25">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Security</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Flexible Networking</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947228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cs typeface="Huawei Sans" panose="020C0503030203020204" pitchFamily="34" charset="0"/>
              </a:rPr>
              <a:t>Application </a:t>
            </a:r>
            <a:r>
              <a:rPr lang="en-US" dirty="0">
                <a:latin typeface="Huawei Sans" panose="020C0503030203020204" pitchFamily="34" charset="0"/>
                <a:cs typeface="Huawei Sans" panose="020C0503030203020204" pitchFamily="34" charset="0"/>
              </a:rPr>
              <a:t>Optimization</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a16="http://schemas.microsoft.com/office/drawing/2014/main" id="{023EF648-2CF4-4442-B656-BCA55CD10180}"/>
              </a:ext>
            </a:extLst>
          </p:cNvPr>
          <p:cNvSpPr>
            <a:spLocks noGrp="1"/>
          </p:cNvSpPr>
          <p:nvPr>
            <p:ph type="body" sz="quarter" idx="10"/>
          </p:nvPr>
        </p:nvSpPr>
        <p:spPr bwMode="gray"/>
        <p:txBody>
          <a:bodyPr/>
          <a:lstStyle/>
          <a:p>
            <a:pPr algn="l"/>
            <a:r>
              <a:rPr lang="en-US" sz="1400" dirty="0">
                <a:latin typeface="Huawei Sans" panose="020C0503030203020204" pitchFamily="34" charset="0"/>
              </a:rPr>
              <a:t>To meet diversified requirements of enterprise applications, traditional WANs have the following issues to resolve:</a:t>
            </a:r>
          </a:p>
          <a:p>
            <a:pPr marL="598488" lvl="1" indent="-293688"/>
            <a:r>
              <a:rPr lang="en-US" sz="1400" dirty="0">
                <a:latin typeface="Huawei Sans" panose="020C0503030203020204" pitchFamily="34" charset="0"/>
                <a:cs typeface="Huawei Sans" panose="020C0503030203020204" pitchFamily="34" charset="0"/>
              </a:rPr>
              <a:t>Applications of different values are carried on the same link.</a:t>
            </a:r>
          </a:p>
          <a:p>
            <a:pPr marL="598488" lvl="1" indent="-293688"/>
            <a:r>
              <a:rPr lang="en-US" sz="1400" dirty="0">
                <a:latin typeface="Huawei Sans" panose="020C0503030203020204" pitchFamily="34" charset="0"/>
                <a:cs typeface="Huawei Sans" panose="020C0503030203020204" pitchFamily="34" charset="0"/>
              </a:rPr>
              <a:t>When link quality deteriorates, dynamic routing cannot be implemented.</a:t>
            </a:r>
          </a:p>
          <a:p>
            <a:pPr marL="598488" lvl="1" indent="-293688"/>
            <a:r>
              <a:rPr lang="en-US" sz="1400" dirty="0">
                <a:latin typeface="Huawei Sans" panose="020C0503030203020204" pitchFamily="34" charset="0"/>
                <a:cs typeface="Huawei Sans" panose="020C0503030203020204" pitchFamily="34" charset="0"/>
              </a:rPr>
              <a:t>No effective measure is available when link quality deteriorates.</a:t>
            </a:r>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a:p>
            <a:pPr algn="l"/>
            <a:r>
              <a:rPr lang="en-US" sz="1400" dirty="0">
                <a:latin typeface="Huawei Sans" panose="020C0503030203020204" pitchFamily="34" charset="0"/>
              </a:rPr>
              <a:t>To resolve these issues, Huawei SD-WAN Solution offers enterprise experience optimization functions, including:</a:t>
            </a:r>
          </a:p>
          <a:p>
            <a:pPr marL="598488" lvl="1" indent="-293688"/>
            <a:r>
              <a:rPr lang="en-US" sz="1400" dirty="0">
                <a:latin typeface="Huawei Sans" panose="020C0503030203020204" pitchFamily="34" charset="0"/>
                <a:cs typeface="Huawei Sans" panose="020C0503030203020204" pitchFamily="34" charset="0"/>
              </a:rPr>
              <a:t>Application identification</a:t>
            </a:r>
          </a:p>
          <a:p>
            <a:pPr marL="598488" lvl="1" indent="-293688"/>
            <a:r>
              <a:rPr lang="en-US" sz="1400" dirty="0">
                <a:latin typeface="Huawei Sans" panose="020C0503030203020204" pitchFamily="34" charset="0"/>
                <a:cs typeface="Huawei Sans" panose="020C0503030203020204" pitchFamily="34" charset="0"/>
              </a:rPr>
              <a:t>Application-based traffic steering</a:t>
            </a:r>
          </a:p>
          <a:p>
            <a:pPr marL="598488" lvl="1" indent="-293688"/>
            <a:r>
              <a:rPr lang="en-US" sz="1400" dirty="0" err="1">
                <a:latin typeface="Huawei Sans" panose="020C0503030203020204" pitchFamily="34" charset="0"/>
                <a:cs typeface="Huawei Sans" panose="020C0503030203020204" pitchFamily="34" charset="0"/>
              </a:rPr>
              <a:t>QoS</a:t>
            </a:r>
            <a:endParaRPr lang="en-US" sz="1400" dirty="0">
              <a:latin typeface="Huawei Sans" panose="020C0503030203020204" pitchFamily="34" charset="0"/>
              <a:cs typeface="Huawei Sans" panose="020C0503030203020204" pitchFamily="34" charset="0"/>
            </a:endParaRPr>
          </a:p>
          <a:p>
            <a:pPr marL="598488" lvl="1" indent="-293688"/>
            <a:r>
              <a:rPr lang="en-US" sz="1400" dirty="0">
                <a:latin typeface="Huawei Sans" panose="020C0503030203020204" pitchFamily="34" charset="0"/>
                <a:cs typeface="Huawei Sans" panose="020C0503030203020204" pitchFamily="34" charset="0"/>
              </a:rPr>
              <a:t>WAN optimization</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42" name="矩形 50">
            <a:extLst>
              <a:ext uri="{FF2B5EF4-FFF2-40B4-BE49-F238E27FC236}">
                <a16:creationId xmlns:a16="http://schemas.microsoft.com/office/drawing/2014/main" id="{522C1797-3FE3-4C99-8157-248399A6ACF1}"/>
              </a:ext>
            </a:extLst>
          </p:cNvPr>
          <p:cNvSpPr/>
          <p:nvPr/>
        </p:nvSpPr>
        <p:spPr bwMode="gray">
          <a:xfrm>
            <a:off x="5540241" y="4614611"/>
            <a:ext cx="1008000" cy="822630"/>
          </a:xfrm>
          <a:prstGeom prst="rect">
            <a:avLst/>
          </a:prstGeom>
          <a:solidFill>
            <a:srgbClr val="56C4D2"/>
          </a:solidFill>
          <a:ln>
            <a:noFill/>
          </a:ln>
          <a:effectLst/>
        </p:spPr>
        <p:txBody>
          <a:bodyPr vert="horz" wrap="square" lIns="36000" tIns="45720" rIns="36000" bIns="45720" numCol="1" rtlCol="0" anchor="ctr" anchorCtr="0" compatLnSpc="1">
            <a:prstTxWarp prst="textNoShape">
              <a:avLst/>
            </a:prstTxWarp>
          </a:bodyPr>
          <a:lstStyle/>
          <a:p>
            <a:pPr algn="ctr"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Application identification</a:t>
            </a:r>
          </a:p>
        </p:txBody>
      </p:sp>
      <p:cxnSp>
        <p:nvCxnSpPr>
          <p:cNvPr id="45" name="直接箭头连接符 9">
            <a:extLst>
              <a:ext uri="{FF2B5EF4-FFF2-40B4-BE49-F238E27FC236}">
                <a16:creationId xmlns:a16="http://schemas.microsoft.com/office/drawing/2014/main" id="{8C876081-E2DF-4B14-9C7C-9A3F37E79C8D}"/>
              </a:ext>
            </a:extLst>
          </p:cNvPr>
          <p:cNvCxnSpPr>
            <a:cxnSpLocks/>
            <a:stCxn id="46" idx="3"/>
            <a:endCxn id="42" idx="1"/>
          </p:cNvCxnSpPr>
          <p:nvPr/>
        </p:nvCxnSpPr>
        <p:spPr bwMode="gray">
          <a:xfrm>
            <a:off x="5397354" y="5025926"/>
            <a:ext cx="14288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6" name="文本框 58">
            <a:extLst>
              <a:ext uri="{FF2B5EF4-FFF2-40B4-BE49-F238E27FC236}">
                <a16:creationId xmlns:a16="http://schemas.microsoft.com/office/drawing/2014/main" id="{BFB9A769-D3F6-49D7-9DDB-27727124AE8E}"/>
              </a:ext>
            </a:extLst>
          </p:cNvPr>
          <p:cNvSpPr txBox="1"/>
          <p:nvPr/>
        </p:nvSpPr>
        <p:spPr bwMode="gray">
          <a:xfrm>
            <a:off x="4530409" y="4779708"/>
            <a:ext cx="866945" cy="492436"/>
          </a:xfrm>
          <a:prstGeom prst="rect">
            <a:avLst/>
          </a:prstGeom>
          <a:solidFill>
            <a:srgbClr val="FDD351"/>
          </a:solidFill>
        </p:spPr>
        <p:txBody>
          <a:bodyPr wrap="square" lIns="72000" tIns="60957" rIns="72000" bIns="60957"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Receiving packets</a:t>
            </a:r>
          </a:p>
        </p:txBody>
      </p:sp>
      <p:sp>
        <p:nvSpPr>
          <p:cNvPr id="84" name="矩形 107">
            <a:extLst>
              <a:ext uri="{FF2B5EF4-FFF2-40B4-BE49-F238E27FC236}">
                <a16:creationId xmlns:a16="http://schemas.microsoft.com/office/drawing/2014/main" id="{1C060B32-2844-4786-A845-5145F14281B7}"/>
              </a:ext>
            </a:extLst>
          </p:cNvPr>
          <p:cNvSpPr/>
          <p:nvPr/>
        </p:nvSpPr>
        <p:spPr bwMode="gray">
          <a:xfrm>
            <a:off x="4380601" y="4178338"/>
            <a:ext cx="6806153" cy="1656184"/>
          </a:xfrm>
          <a:prstGeom prst="rect">
            <a:avLst/>
          </a:prstGeom>
          <a:noFill/>
          <a:ln>
            <a:solidFill>
              <a:schemeClr val="tx1"/>
            </a:solidFill>
            <a:prstDash val="dash"/>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pPr>
            <a:r>
              <a:rPr lang="en-US" sz="1800" dirty="0">
                <a:solidFill>
                  <a:srgbClr val="000000"/>
                </a:solidFill>
                <a:latin typeface="Huawei Sans" panose="020C0503030203020204" pitchFamily="34" charset="0"/>
                <a:cs typeface="Huawei Sans" panose="020C0503030203020204" pitchFamily="34" charset="0"/>
              </a:rPr>
              <a:t>CPE</a:t>
            </a:r>
            <a:endParaRPr lang="en-US" altLang="zh-CN" sz="18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矩形 50">
            <a:extLst>
              <a:ext uri="{FF2B5EF4-FFF2-40B4-BE49-F238E27FC236}">
                <a16:creationId xmlns:a16="http://schemas.microsoft.com/office/drawing/2014/main" id="{E6F34F1A-37C9-45DE-9DC3-6480D45CF9B4}"/>
              </a:ext>
            </a:extLst>
          </p:cNvPr>
          <p:cNvSpPr/>
          <p:nvPr/>
        </p:nvSpPr>
        <p:spPr bwMode="gray">
          <a:xfrm>
            <a:off x="6691128" y="4633663"/>
            <a:ext cx="1008000" cy="784526"/>
          </a:xfrm>
          <a:prstGeom prst="rect">
            <a:avLst/>
          </a:prstGeom>
          <a:solidFill>
            <a:srgbClr val="56C4D2"/>
          </a:solidFill>
          <a:ln>
            <a:noFill/>
          </a:ln>
          <a:effectLst/>
        </p:spPr>
        <p:txBody>
          <a:bodyPr vert="horz" wrap="square" lIns="36000" tIns="45720" rIns="36000" bIns="45720" numCol="1" rtlCol="0" anchor="ctr" anchorCtr="0" compatLnSpc="1">
            <a:prstTxWarp prst="textNoShape">
              <a:avLst/>
            </a:prstTxWarp>
          </a:bodyPr>
          <a:lstStyle/>
          <a:p>
            <a:pPr algn="ctr"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Application-based traffic steering</a:t>
            </a:r>
          </a:p>
        </p:txBody>
      </p:sp>
      <p:sp>
        <p:nvSpPr>
          <p:cNvPr id="8" name="矩形 50">
            <a:extLst>
              <a:ext uri="{FF2B5EF4-FFF2-40B4-BE49-F238E27FC236}">
                <a16:creationId xmlns:a16="http://schemas.microsoft.com/office/drawing/2014/main" id="{CB08E978-43C8-49FE-AADA-3506520CACA5}"/>
              </a:ext>
            </a:extLst>
          </p:cNvPr>
          <p:cNvSpPr/>
          <p:nvPr/>
        </p:nvSpPr>
        <p:spPr bwMode="gray">
          <a:xfrm>
            <a:off x="7842015" y="4633663"/>
            <a:ext cx="1008000" cy="784526"/>
          </a:xfrm>
          <a:prstGeom prst="rect">
            <a:avLst/>
          </a:prstGeom>
          <a:solidFill>
            <a:srgbClr val="56C4D2"/>
          </a:solidFill>
          <a:ln>
            <a:noFill/>
          </a:ln>
          <a:effectLst/>
        </p:spPr>
        <p:txBody>
          <a:bodyPr vert="horz" wrap="square" lIns="91440" tIns="45720" rIns="91440" bIns="45720" numCol="1" rtlCol="0" anchor="ctr" anchorCtr="0" compatLnSpc="1">
            <a:prstTxWarp prst="textNoShape">
              <a:avLst/>
            </a:prstTxWarp>
          </a:bodyPr>
          <a:lstStyle/>
          <a:p>
            <a:pPr algn="ctr" fontAlgn="ctr">
              <a:buClr>
                <a:srgbClr val="CC9900"/>
              </a:buClr>
            </a:pPr>
            <a:r>
              <a:rPr lang="en-US" sz="1200" dirty="0" err="1">
                <a:solidFill>
                  <a:schemeClr val="bg1"/>
                </a:solidFill>
                <a:latin typeface="Huawei Sans" panose="020C0503030203020204" pitchFamily="34" charset="0"/>
                <a:cs typeface="Huawei Sans" panose="020C0503030203020204" pitchFamily="34" charset="0"/>
              </a:rPr>
              <a:t>QoS</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矩形 50">
            <a:extLst>
              <a:ext uri="{FF2B5EF4-FFF2-40B4-BE49-F238E27FC236}">
                <a16:creationId xmlns:a16="http://schemas.microsoft.com/office/drawing/2014/main" id="{0395BCDE-2A39-406F-A835-B8A7C67AA8F4}"/>
              </a:ext>
            </a:extLst>
          </p:cNvPr>
          <p:cNvSpPr/>
          <p:nvPr/>
        </p:nvSpPr>
        <p:spPr bwMode="gray">
          <a:xfrm>
            <a:off x="8992902" y="4633663"/>
            <a:ext cx="1008000" cy="784526"/>
          </a:xfrm>
          <a:prstGeom prst="rect">
            <a:avLst/>
          </a:prstGeom>
          <a:solidFill>
            <a:srgbClr val="56C4D2"/>
          </a:solidFill>
          <a:ln>
            <a:noFill/>
          </a:ln>
          <a:effectLst/>
        </p:spPr>
        <p:txBody>
          <a:bodyPr vert="horz" wrap="square" lIns="36000" tIns="45720" rIns="36000" bIns="45720" numCol="1" rtlCol="0" anchor="ctr" anchorCtr="0" compatLnSpc="1">
            <a:prstTxWarp prst="textNoShape">
              <a:avLst/>
            </a:prstTxWarp>
          </a:bodyPr>
          <a:lstStyle/>
          <a:p>
            <a:pPr algn="ctr"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WAN optimization</a:t>
            </a:r>
          </a:p>
        </p:txBody>
      </p:sp>
      <p:sp>
        <p:nvSpPr>
          <p:cNvPr id="10" name="文本框 58">
            <a:extLst>
              <a:ext uri="{FF2B5EF4-FFF2-40B4-BE49-F238E27FC236}">
                <a16:creationId xmlns:a16="http://schemas.microsoft.com/office/drawing/2014/main" id="{316C7905-E3FB-4C35-A5AC-4F5BBDE81124}"/>
              </a:ext>
            </a:extLst>
          </p:cNvPr>
          <p:cNvSpPr txBox="1"/>
          <p:nvPr/>
        </p:nvSpPr>
        <p:spPr bwMode="gray">
          <a:xfrm>
            <a:off x="10143791" y="4779708"/>
            <a:ext cx="958121" cy="492436"/>
          </a:xfrm>
          <a:prstGeom prst="rect">
            <a:avLst/>
          </a:prstGeom>
          <a:solidFill>
            <a:srgbClr val="FDD351"/>
          </a:solidFill>
        </p:spPr>
        <p:txBody>
          <a:bodyPr wrap="square" lIns="72000" tIns="60957" rIns="72000" bIns="60957"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Forwarding packets</a:t>
            </a:r>
          </a:p>
        </p:txBody>
      </p:sp>
      <p:cxnSp>
        <p:nvCxnSpPr>
          <p:cNvPr id="90" name="直接箭头连接符 9">
            <a:extLst>
              <a:ext uri="{FF2B5EF4-FFF2-40B4-BE49-F238E27FC236}">
                <a16:creationId xmlns:a16="http://schemas.microsoft.com/office/drawing/2014/main" id="{256749D8-0353-4EEA-BFC0-CB4581FD2700}"/>
              </a:ext>
            </a:extLst>
          </p:cNvPr>
          <p:cNvCxnSpPr>
            <a:cxnSpLocks/>
            <a:stCxn id="9" idx="3"/>
            <a:endCxn id="10" idx="1"/>
          </p:cNvCxnSpPr>
          <p:nvPr/>
        </p:nvCxnSpPr>
        <p:spPr bwMode="gray">
          <a:xfrm>
            <a:off x="10000902" y="5025926"/>
            <a:ext cx="142889"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1" name="直接箭头连接符 9">
            <a:extLst>
              <a:ext uri="{FF2B5EF4-FFF2-40B4-BE49-F238E27FC236}">
                <a16:creationId xmlns:a16="http://schemas.microsoft.com/office/drawing/2014/main" id="{3F471FF2-22AA-4EF6-B905-9FA6990290F7}"/>
              </a:ext>
            </a:extLst>
          </p:cNvPr>
          <p:cNvCxnSpPr>
            <a:stCxn id="42" idx="3"/>
            <a:endCxn id="6" idx="1"/>
          </p:cNvCxnSpPr>
          <p:nvPr/>
        </p:nvCxnSpPr>
        <p:spPr bwMode="gray">
          <a:xfrm>
            <a:off x="6548241" y="5025926"/>
            <a:ext cx="14288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2" name="直接箭头连接符 9">
            <a:extLst>
              <a:ext uri="{FF2B5EF4-FFF2-40B4-BE49-F238E27FC236}">
                <a16:creationId xmlns:a16="http://schemas.microsoft.com/office/drawing/2014/main" id="{9D1AA4B5-E96F-489D-A4D4-D63D7C570A6F}"/>
              </a:ext>
            </a:extLst>
          </p:cNvPr>
          <p:cNvCxnSpPr>
            <a:stCxn id="6" idx="3"/>
            <a:endCxn id="8" idx="1"/>
          </p:cNvCxnSpPr>
          <p:nvPr/>
        </p:nvCxnSpPr>
        <p:spPr bwMode="gray">
          <a:xfrm>
            <a:off x="7699128" y="5025926"/>
            <a:ext cx="14288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4" name="直接箭头连接符 9">
            <a:extLst>
              <a:ext uri="{FF2B5EF4-FFF2-40B4-BE49-F238E27FC236}">
                <a16:creationId xmlns:a16="http://schemas.microsoft.com/office/drawing/2014/main" id="{CFEB297E-2A08-4597-9882-A8D444EE2074}"/>
              </a:ext>
            </a:extLst>
          </p:cNvPr>
          <p:cNvCxnSpPr>
            <a:stCxn id="8" idx="3"/>
            <a:endCxn id="9" idx="1"/>
          </p:cNvCxnSpPr>
          <p:nvPr/>
        </p:nvCxnSpPr>
        <p:spPr bwMode="gray">
          <a:xfrm>
            <a:off x="8850015" y="5025926"/>
            <a:ext cx="14288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4" name="圆角矩形 75">
            <a:extLst>
              <a:ext uri="{FF2B5EF4-FFF2-40B4-BE49-F238E27FC236}">
                <a16:creationId xmlns:a16="http://schemas.microsoft.com/office/drawing/2014/main" id="{743A9910-BC6C-4877-8467-B7866DD9D02D}"/>
              </a:ext>
            </a:extLst>
          </p:cNvPr>
          <p:cNvSpPr/>
          <p:nvPr/>
        </p:nvSpPr>
        <p:spPr bwMode="gray">
          <a:xfrm>
            <a:off x="4116967" y="3308180"/>
            <a:ext cx="722428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Application optimization process</a:t>
            </a:r>
          </a:p>
        </p:txBody>
      </p:sp>
      <p:sp>
        <p:nvSpPr>
          <p:cNvPr id="106" name="圆角矩形 75">
            <a:extLst>
              <a:ext uri="{FF2B5EF4-FFF2-40B4-BE49-F238E27FC236}">
                <a16:creationId xmlns:a16="http://schemas.microsoft.com/office/drawing/2014/main" id="{754E5DF2-B1A7-4359-AE04-CCDE0647D2A6}"/>
              </a:ext>
            </a:extLst>
          </p:cNvPr>
          <p:cNvSpPr/>
          <p:nvPr/>
        </p:nvSpPr>
        <p:spPr bwMode="gray">
          <a:xfrm>
            <a:off x="4116967" y="3742468"/>
            <a:ext cx="7224280" cy="233748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3"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24"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ZTP</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Application Optimization</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燕尾形 25">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Security</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Flexible Networking</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2409500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Application Identification and Traffic Steering</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a16="http://schemas.microsoft.com/office/drawing/2014/main" id="{023EF648-2CF4-4442-B656-BCA55CD10180}"/>
              </a:ext>
            </a:extLst>
          </p:cNvPr>
          <p:cNvSpPr>
            <a:spLocks noGrp="1"/>
          </p:cNvSpPr>
          <p:nvPr>
            <p:ph type="body" sz="quarter" idx="10"/>
          </p:nvPr>
        </p:nvSpPr>
        <p:spPr bwMode="gray">
          <a:xfrm>
            <a:off x="455611" y="1052514"/>
            <a:ext cx="11460163" cy="4875042"/>
          </a:xfrm>
        </p:spPr>
        <p:txBody>
          <a:bodyPr/>
          <a:lstStyle/>
          <a:p>
            <a:pPr algn="l"/>
            <a:r>
              <a:rPr lang="en-US" sz="1600" dirty="0">
                <a:latin typeface="Huawei Sans" panose="020C0503030203020204" pitchFamily="34" charset="0"/>
              </a:rPr>
              <a:t>Huawei SD-WAN Solution uses Smart Application Control (SAC) to identify applications and uses SPR to implement application-based traffic steering.</a:t>
            </a:r>
            <a:endParaRPr lang="en-US" altLang="zh-CN" sz="1600" dirty="0">
              <a:latin typeface="Huawei Sans" panose="020C0503030203020204" pitchFamily="34" charset="0"/>
              <a:sym typeface="Huawei Sans" panose="020C0503030203020204" pitchFamily="34" charset="0"/>
            </a:endParaRPr>
          </a:p>
          <a:p>
            <a:pPr marL="598488" lvl="1" indent="-293688"/>
            <a:r>
              <a:rPr lang="en-US" sz="1400" dirty="0">
                <a:latin typeface="Huawei Sans" panose="020C0503030203020204" pitchFamily="34" charset="0"/>
                <a:cs typeface="Huawei Sans" panose="020C0503030203020204" pitchFamily="34" charset="0"/>
              </a:rPr>
              <a:t>SAC enables a device to identify applications and groups application traffic through SA and first-packet identification (FPI).</a:t>
            </a:r>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400" dirty="0">
                <a:latin typeface="Huawei Sans" panose="020C0503030203020204" pitchFamily="34" charset="0"/>
                <a:cs typeface="Huawei Sans" panose="020C0503030203020204" pitchFamily="34" charset="0"/>
              </a:rPr>
              <a:t>SPR enables a device to measure the link quality based on link quality detection packets and determine forwarding paths </a:t>
            </a:r>
            <a:r>
              <a:rPr lang="en-US" sz="1400" dirty="0">
                <a:cs typeface="Huawei Sans" panose="020C0503030203020204" pitchFamily="34" charset="0"/>
              </a:rPr>
              <a:t>for</a:t>
            </a:r>
            <a:r>
              <a:rPr lang="en-US" sz="1400" dirty="0">
                <a:latin typeface="Huawei Sans" panose="020C0503030203020204" pitchFamily="34" charset="0"/>
                <a:cs typeface="Huawei Sans" panose="020C0503030203020204" pitchFamily="34" charset="0"/>
              </a:rPr>
              <a:t> traffic.</a:t>
            </a:r>
          </a:p>
        </p:txBody>
      </p:sp>
      <p:grpSp>
        <p:nvGrpSpPr>
          <p:cNvPr id="18" name="Group 17">
            <a:extLst>
              <a:ext uri="{FF2B5EF4-FFF2-40B4-BE49-F238E27FC236}">
                <a16:creationId xmlns:a16="http://schemas.microsoft.com/office/drawing/2014/main" id="{E66601D4-553B-495D-844C-C3E0B844B07E}"/>
              </a:ext>
            </a:extLst>
          </p:cNvPr>
          <p:cNvGrpSpPr/>
          <p:nvPr/>
        </p:nvGrpSpPr>
        <p:grpSpPr bwMode="gray">
          <a:xfrm>
            <a:off x="960669" y="3698548"/>
            <a:ext cx="10328852" cy="1898297"/>
            <a:chOff x="932706" y="3212532"/>
            <a:chExt cx="10328852" cy="1898297"/>
          </a:xfrm>
        </p:grpSpPr>
        <p:grpSp>
          <p:nvGrpSpPr>
            <p:cNvPr id="70" name="Group 69">
              <a:extLst>
                <a:ext uri="{FF2B5EF4-FFF2-40B4-BE49-F238E27FC236}">
                  <a16:creationId xmlns:a16="http://schemas.microsoft.com/office/drawing/2014/main" id="{71DECB0D-B15E-419C-9692-17F416272CD6}"/>
                </a:ext>
              </a:extLst>
            </p:cNvPr>
            <p:cNvGrpSpPr/>
            <p:nvPr/>
          </p:nvGrpSpPr>
          <p:grpSpPr bwMode="gray">
            <a:xfrm>
              <a:off x="932706" y="3212532"/>
              <a:ext cx="10328852" cy="1884100"/>
              <a:chOff x="923081" y="2983932"/>
              <a:chExt cx="10328852" cy="1884100"/>
            </a:xfrm>
          </p:grpSpPr>
          <p:pic>
            <p:nvPicPr>
              <p:cNvPr id="3" name="Picture 12" descr="E:\2016.01\1.12 扁平化图标\蓝色\AR-蓝色最新-40.png">
                <a:extLst>
                  <a:ext uri="{FF2B5EF4-FFF2-40B4-BE49-F238E27FC236}">
                    <a16:creationId xmlns:a16="http://schemas.microsoft.com/office/drawing/2014/main" id="{74F4DA4E-FE98-495C-9878-D65CEC2FBF61}"/>
                  </a:ext>
                </a:extLst>
              </p:cNvPr>
              <p:cNvPicPr>
                <a:picLocks noChangeAspect="1" noChangeArrowheads="1"/>
              </p:cNvPicPr>
              <p:nvPr/>
            </p:nvPicPr>
            <p:blipFill>
              <a:blip r:embed="rId3" cstate="print"/>
              <a:srcRect/>
              <a:stretch>
                <a:fillRect/>
              </a:stretch>
            </p:blipFill>
            <p:spPr bwMode="gray">
              <a:xfrm>
                <a:off x="10656668" y="3919241"/>
                <a:ext cx="440049" cy="360040"/>
              </a:xfrm>
              <a:prstGeom prst="rect">
                <a:avLst/>
              </a:prstGeom>
              <a:noFill/>
            </p:spPr>
          </p:pic>
          <p:sp>
            <p:nvSpPr>
              <p:cNvPr id="25" name="Freeform 159">
                <a:extLst>
                  <a:ext uri="{FF2B5EF4-FFF2-40B4-BE49-F238E27FC236}">
                    <a16:creationId xmlns:a16="http://schemas.microsoft.com/office/drawing/2014/main" id="{7FA4A89D-BBF1-4095-9E45-99725D0A5DF6}"/>
                  </a:ext>
                </a:extLst>
              </p:cNvPr>
              <p:cNvSpPr/>
              <p:nvPr/>
            </p:nvSpPr>
            <p:spPr bwMode="gray">
              <a:xfrm flipH="1">
                <a:off x="8634568" y="327262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cs typeface="Huawei Sans" panose="020C0503030203020204" pitchFamily="34" charset="0"/>
                  </a:rPr>
                  <a:t>MPLS</a:t>
                </a:r>
              </a:p>
            </p:txBody>
          </p:sp>
          <p:cxnSp>
            <p:nvCxnSpPr>
              <p:cNvPr id="26" name="Straight Connector 25">
                <a:extLst>
                  <a:ext uri="{FF2B5EF4-FFF2-40B4-BE49-F238E27FC236}">
                    <a16:creationId xmlns:a16="http://schemas.microsoft.com/office/drawing/2014/main" id="{415036CB-04E7-415D-8129-5B403757739B}"/>
                  </a:ext>
                </a:extLst>
              </p:cNvPr>
              <p:cNvCxnSpPr>
                <a:cxnSpLocks/>
                <a:stCxn id="33" idx="0"/>
                <a:endCxn id="25" idx="21"/>
              </p:cNvCxnSpPr>
              <p:nvPr/>
            </p:nvCxnSpPr>
            <p:spPr bwMode="gray">
              <a:xfrm flipV="1">
                <a:off x="7277039" y="3605934"/>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159">
                <a:extLst>
                  <a:ext uri="{FF2B5EF4-FFF2-40B4-BE49-F238E27FC236}">
                    <a16:creationId xmlns:a16="http://schemas.microsoft.com/office/drawing/2014/main" id="{718EA6D1-48BE-499A-B427-BA4133069446}"/>
                  </a:ext>
                </a:extLst>
              </p:cNvPr>
              <p:cNvSpPr/>
              <p:nvPr/>
            </p:nvSpPr>
            <p:spPr bwMode="gray">
              <a:xfrm flipH="1">
                <a:off x="8634568" y="434538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cs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9" name="Straight Connector 28">
                <a:extLst>
                  <a:ext uri="{FF2B5EF4-FFF2-40B4-BE49-F238E27FC236}">
                    <a16:creationId xmlns:a16="http://schemas.microsoft.com/office/drawing/2014/main" id="{880B185E-7C14-4912-AB6C-C5B5D1878401}"/>
                  </a:ext>
                </a:extLst>
              </p:cNvPr>
              <p:cNvCxnSpPr>
                <a:cxnSpLocks/>
                <a:stCxn id="33" idx="2"/>
                <a:endCxn id="28" idx="21"/>
              </p:cNvCxnSpPr>
              <p:nvPr/>
            </p:nvCxnSpPr>
            <p:spPr bwMode="gray">
              <a:xfrm>
                <a:off x="7277039" y="4246068"/>
                <a:ext cx="1357529" cy="4326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3" name="Picture 12" descr="E:\2016.01\1.12 扁平化图标\蓝色\AR-蓝色最新-40.png">
                <a:extLst>
                  <a:ext uri="{FF2B5EF4-FFF2-40B4-BE49-F238E27FC236}">
                    <a16:creationId xmlns:a16="http://schemas.microsoft.com/office/drawing/2014/main" id="{02AA7429-9D69-4B0A-B491-A7D83DFC8698}"/>
                  </a:ext>
                </a:extLst>
              </p:cNvPr>
              <p:cNvPicPr>
                <a:picLocks noChangeAspect="1" noChangeArrowheads="1"/>
              </p:cNvPicPr>
              <p:nvPr/>
            </p:nvPicPr>
            <p:blipFill>
              <a:blip r:embed="rId3" cstate="print"/>
              <a:srcRect/>
              <a:stretch>
                <a:fillRect/>
              </a:stretch>
            </p:blipFill>
            <p:spPr bwMode="gray">
              <a:xfrm>
                <a:off x="7057014" y="3886028"/>
                <a:ext cx="440049" cy="360040"/>
              </a:xfrm>
              <a:prstGeom prst="rect">
                <a:avLst/>
              </a:prstGeom>
              <a:noFill/>
            </p:spPr>
          </p:pic>
          <p:sp>
            <p:nvSpPr>
              <p:cNvPr id="38" name="Rectangle 37">
                <a:extLst>
                  <a:ext uri="{FF2B5EF4-FFF2-40B4-BE49-F238E27FC236}">
                    <a16:creationId xmlns:a16="http://schemas.microsoft.com/office/drawing/2014/main" id="{FAB7567E-8222-47B5-993E-7FA1C162F688}"/>
                  </a:ext>
                </a:extLst>
              </p:cNvPr>
              <p:cNvSpPr/>
              <p:nvPr/>
            </p:nvSpPr>
            <p:spPr bwMode="gray">
              <a:xfrm>
                <a:off x="5915780" y="3769825"/>
                <a:ext cx="1074669" cy="598513"/>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solidFill>
                    <a:latin typeface="Huawei Sans" panose="020C0503030203020204" pitchFamily="34" charset="0"/>
                    <a:cs typeface="Huawei Sans" panose="020C0503030203020204" pitchFamily="34" charset="0"/>
                  </a:rPr>
                  <a:t>SPR functional module</a:t>
                </a:r>
                <a:endPar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9" name="Trapezoid 53">
                <a:extLst>
                  <a:ext uri="{FF2B5EF4-FFF2-40B4-BE49-F238E27FC236}">
                    <a16:creationId xmlns:a16="http://schemas.microsoft.com/office/drawing/2014/main" id="{038ED0B9-9B19-4B40-AEAD-2480688A9092}"/>
                  </a:ext>
                </a:extLst>
              </p:cNvPr>
              <p:cNvSpPr/>
              <p:nvPr/>
            </p:nvSpPr>
            <p:spPr bwMode="gray">
              <a:xfrm rot="5400000">
                <a:off x="5139269" y="3204984"/>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298079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9245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9245"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Rectangle 39">
                <a:extLst>
                  <a:ext uri="{FF2B5EF4-FFF2-40B4-BE49-F238E27FC236}">
                    <a16:creationId xmlns:a16="http://schemas.microsoft.com/office/drawing/2014/main" id="{B15B0304-57F4-439B-BD79-9500B5117D96}"/>
                  </a:ext>
                </a:extLst>
              </p:cNvPr>
              <p:cNvSpPr/>
              <p:nvPr/>
            </p:nvSpPr>
            <p:spPr bwMode="gray">
              <a:xfrm>
                <a:off x="3622387" y="3307073"/>
                <a:ext cx="1383404" cy="396000"/>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Video applications</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Trapezoid 53">
                <a:extLst>
                  <a:ext uri="{FF2B5EF4-FFF2-40B4-BE49-F238E27FC236}">
                    <a16:creationId xmlns:a16="http://schemas.microsoft.com/office/drawing/2014/main" id="{D1398E27-557D-4FA3-9451-DB6657ED8A3E}"/>
                  </a:ext>
                </a:extLst>
              </p:cNvPr>
              <p:cNvSpPr/>
              <p:nvPr/>
            </p:nvSpPr>
            <p:spPr bwMode="gray">
              <a:xfrm rot="16200000" flipV="1">
                <a:off x="5139542" y="4054758"/>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6599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6599"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Rectangle 42">
                <a:extLst>
                  <a:ext uri="{FF2B5EF4-FFF2-40B4-BE49-F238E27FC236}">
                    <a16:creationId xmlns:a16="http://schemas.microsoft.com/office/drawing/2014/main" id="{156CB4B6-6453-472D-BF9F-2ABCC4EE9599}"/>
                  </a:ext>
                </a:extLst>
              </p:cNvPr>
              <p:cNvSpPr/>
              <p:nvPr/>
            </p:nvSpPr>
            <p:spPr bwMode="gray">
              <a:xfrm>
                <a:off x="3622386" y="4472032"/>
                <a:ext cx="1386727" cy="396000"/>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Internet access services</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Trapezoid 43">
                <a:extLst>
                  <a:ext uri="{FF2B5EF4-FFF2-40B4-BE49-F238E27FC236}">
                    <a16:creationId xmlns:a16="http://schemas.microsoft.com/office/drawing/2014/main" id="{9C8FCBB6-74C4-4A08-8DB4-E564A08D8FFE}"/>
                  </a:ext>
                </a:extLst>
              </p:cNvPr>
              <p:cNvSpPr/>
              <p:nvPr/>
            </p:nvSpPr>
            <p:spPr bwMode="gray">
              <a:xfrm rot="5400000">
                <a:off x="5307153" y="3635139"/>
                <a:ext cx="352417" cy="829182"/>
              </a:xfrm>
              <a:prstGeom prst="trapezoid">
                <a:avLst>
                  <a:gd name="adj" fmla="val 34538"/>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Rectangle 46">
                <a:extLst>
                  <a:ext uri="{FF2B5EF4-FFF2-40B4-BE49-F238E27FC236}">
                    <a16:creationId xmlns:a16="http://schemas.microsoft.com/office/drawing/2014/main" id="{1CF5BC8C-5F87-49DF-AE7A-41075425E20B}"/>
                  </a:ext>
                </a:extLst>
              </p:cNvPr>
              <p:cNvSpPr/>
              <p:nvPr/>
            </p:nvSpPr>
            <p:spPr bwMode="gray">
              <a:xfrm>
                <a:off x="3619063" y="3889553"/>
                <a:ext cx="1386727" cy="396000"/>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Voice applications</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Freeform: Shape 51">
                <a:extLst>
                  <a:ext uri="{FF2B5EF4-FFF2-40B4-BE49-F238E27FC236}">
                    <a16:creationId xmlns:a16="http://schemas.microsoft.com/office/drawing/2014/main" id="{5114A956-D9CF-4053-943F-5779A33298C7}"/>
                  </a:ext>
                </a:extLst>
              </p:cNvPr>
              <p:cNvSpPr/>
              <p:nvPr/>
            </p:nvSpPr>
            <p:spPr bwMode="gray">
              <a:xfrm>
                <a:off x="5040404" y="3519439"/>
                <a:ext cx="6211529" cy="518033"/>
              </a:xfrm>
              <a:custGeom>
                <a:avLst/>
                <a:gdLst>
                  <a:gd name="connsiteX0" fmla="*/ 0 w 6996223"/>
                  <a:gd name="connsiteY0" fmla="*/ 0 h 831556"/>
                  <a:gd name="connsiteX1" fmla="*/ 1233377 w 6996223"/>
                  <a:gd name="connsiteY1" fmla="*/ 606056 h 831556"/>
                  <a:gd name="connsiteX2" fmla="*/ 2147777 w 6996223"/>
                  <a:gd name="connsiteY2" fmla="*/ 606056 h 831556"/>
                  <a:gd name="connsiteX3" fmla="*/ 4125433 w 6996223"/>
                  <a:gd name="connsiteY3" fmla="*/ 127591 h 831556"/>
                  <a:gd name="connsiteX4" fmla="*/ 6177516 w 6996223"/>
                  <a:gd name="connsiteY4" fmla="*/ 723014 h 831556"/>
                  <a:gd name="connsiteX5" fmla="*/ 6996223 w 6996223"/>
                  <a:gd name="connsiteY5" fmla="*/ 829340 h 8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6223" h="831556">
                    <a:moveTo>
                      <a:pt x="0" y="0"/>
                    </a:moveTo>
                    <a:cubicBezTo>
                      <a:pt x="437707" y="252523"/>
                      <a:pt x="875414" y="505047"/>
                      <a:pt x="1233377" y="606056"/>
                    </a:cubicBezTo>
                    <a:cubicBezTo>
                      <a:pt x="1591340" y="707065"/>
                      <a:pt x="1665768" y="685800"/>
                      <a:pt x="2147777" y="606056"/>
                    </a:cubicBezTo>
                    <a:cubicBezTo>
                      <a:pt x="2629786" y="526312"/>
                      <a:pt x="3453810" y="108098"/>
                      <a:pt x="4125433" y="127591"/>
                    </a:cubicBezTo>
                    <a:cubicBezTo>
                      <a:pt x="4797056" y="147084"/>
                      <a:pt x="5699051" y="606056"/>
                      <a:pt x="6177516" y="723014"/>
                    </a:cubicBezTo>
                    <a:cubicBezTo>
                      <a:pt x="6655981" y="839972"/>
                      <a:pt x="6826102" y="834656"/>
                      <a:pt x="6996223" y="82934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Freeform: Shape 52">
                <a:extLst>
                  <a:ext uri="{FF2B5EF4-FFF2-40B4-BE49-F238E27FC236}">
                    <a16:creationId xmlns:a16="http://schemas.microsoft.com/office/drawing/2014/main" id="{A6581B1D-FE2A-4D0E-B6F9-ADA5E26101B2}"/>
                  </a:ext>
                </a:extLst>
              </p:cNvPr>
              <p:cNvSpPr/>
              <p:nvPr/>
            </p:nvSpPr>
            <p:spPr bwMode="gray">
              <a:xfrm>
                <a:off x="5005790" y="4054885"/>
                <a:ext cx="6246143" cy="682122"/>
              </a:xfrm>
              <a:custGeom>
                <a:avLst/>
                <a:gdLst>
                  <a:gd name="connsiteX0" fmla="*/ 0 w 6953693"/>
                  <a:gd name="connsiteY0" fmla="*/ 624722 h 624722"/>
                  <a:gd name="connsiteX1" fmla="*/ 1063256 w 6953693"/>
                  <a:gd name="connsiteY1" fmla="*/ 71829 h 624722"/>
                  <a:gd name="connsiteX2" fmla="*/ 2243470 w 6953693"/>
                  <a:gd name="connsiteY2" fmla="*/ 61196 h 624722"/>
                  <a:gd name="connsiteX3" fmla="*/ 3987209 w 6953693"/>
                  <a:gd name="connsiteY3" fmla="*/ 571559 h 624722"/>
                  <a:gd name="connsiteX4" fmla="*/ 6060558 w 6953693"/>
                  <a:gd name="connsiteY4" fmla="*/ 188787 h 624722"/>
                  <a:gd name="connsiteX5" fmla="*/ 6953693 w 6953693"/>
                  <a:gd name="connsiteY5" fmla="*/ 114359 h 62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53693" h="624722">
                    <a:moveTo>
                      <a:pt x="0" y="624722"/>
                    </a:moveTo>
                    <a:cubicBezTo>
                      <a:pt x="344672" y="395236"/>
                      <a:pt x="689344" y="165750"/>
                      <a:pt x="1063256" y="71829"/>
                    </a:cubicBezTo>
                    <a:cubicBezTo>
                      <a:pt x="1437168" y="-22092"/>
                      <a:pt x="1756145" y="-22092"/>
                      <a:pt x="2243470" y="61196"/>
                    </a:cubicBezTo>
                    <a:cubicBezTo>
                      <a:pt x="2730795" y="144484"/>
                      <a:pt x="3351028" y="550294"/>
                      <a:pt x="3987209" y="571559"/>
                    </a:cubicBezTo>
                    <a:cubicBezTo>
                      <a:pt x="4623390" y="592824"/>
                      <a:pt x="5566144" y="264987"/>
                      <a:pt x="6060558" y="188787"/>
                    </a:cubicBezTo>
                    <a:cubicBezTo>
                      <a:pt x="6554972" y="112587"/>
                      <a:pt x="6754332" y="113473"/>
                      <a:pt x="6953693" y="114359"/>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Freeform: Shape 53">
                <a:extLst>
                  <a:ext uri="{FF2B5EF4-FFF2-40B4-BE49-F238E27FC236}">
                    <a16:creationId xmlns:a16="http://schemas.microsoft.com/office/drawing/2014/main" id="{409A0A8A-CAB8-4B39-913C-394585C63222}"/>
                  </a:ext>
                </a:extLst>
              </p:cNvPr>
              <p:cNvSpPr/>
              <p:nvPr/>
            </p:nvSpPr>
            <p:spPr bwMode="gray">
              <a:xfrm rot="21329663">
                <a:off x="5069533" y="3995039"/>
                <a:ext cx="1435425"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Rectangle 1">
                <a:extLst>
                  <a:ext uri="{FF2B5EF4-FFF2-40B4-BE49-F238E27FC236}">
                    <a16:creationId xmlns:a16="http://schemas.microsoft.com/office/drawing/2014/main" id="{0B5677AB-A797-4A28-8387-0B4456D28E89}"/>
                  </a:ext>
                </a:extLst>
              </p:cNvPr>
              <p:cNvSpPr/>
              <p:nvPr/>
            </p:nvSpPr>
            <p:spPr bwMode="gray">
              <a:xfrm>
                <a:off x="1615231" y="3769823"/>
                <a:ext cx="1074669" cy="598513"/>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solidFill>
                    <a:latin typeface="Huawei Sans" panose="020C0503030203020204" pitchFamily="34" charset="0"/>
                    <a:cs typeface="Huawei Sans" panose="020C0503030203020204" pitchFamily="34" charset="0"/>
                  </a:rPr>
                  <a:t>SAC functional module</a:t>
                </a:r>
                <a:endPar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61" name="Straight Connector 60">
                <a:extLst>
                  <a:ext uri="{FF2B5EF4-FFF2-40B4-BE49-F238E27FC236}">
                    <a16:creationId xmlns:a16="http://schemas.microsoft.com/office/drawing/2014/main" id="{6177151F-82B6-447D-9523-0281FE3D7086}"/>
                  </a:ext>
                </a:extLst>
              </p:cNvPr>
              <p:cNvCxnSpPr>
                <a:cxnSpLocks/>
                <a:stCxn id="28" idx="8"/>
                <a:endCxn id="3" idx="2"/>
              </p:cNvCxnSpPr>
              <p:nvPr/>
            </p:nvCxnSpPr>
            <p:spPr bwMode="gray">
              <a:xfrm flipV="1">
                <a:off x="9544050" y="4279281"/>
                <a:ext cx="1332643" cy="3907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1E3876C2-03F3-46FE-92AC-EC2FD5577D97}"/>
                  </a:ext>
                </a:extLst>
              </p:cNvPr>
              <p:cNvCxnSpPr>
                <a:cxnSpLocks/>
                <a:stCxn id="25" idx="8"/>
                <a:endCxn id="3" idx="0"/>
              </p:cNvCxnSpPr>
              <p:nvPr/>
            </p:nvCxnSpPr>
            <p:spPr bwMode="gray">
              <a:xfrm>
                <a:off x="9544050" y="3597281"/>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Freeform: Shape 14">
                <a:extLst>
                  <a:ext uri="{FF2B5EF4-FFF2-40B4-BE49-F238E27FC236}">
                    <a16:creationId xmlns:a16="http://schemas.microsoft.com/office/drawing/2014/main" id="{FA6C5358-38A2-4A3F-BA27-F573C4C61814}"/>
                  </a:ext>
                </a:extLst>
              </p:cNvPr>
              <p:cNvSpPr/>
              <p:nvPr/>
            </p:nvSpPr>
            <p:spPr bwMode="gray">
              <a:xfrm rot="20048925">
                <a:off x="2699953" y="3710129"/>
                <a:ext cx="96343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Freeform: Shape 15">
                <a:extLst>
                  <a:ext uri="{FF2B5EF4-FFF2-40B4-BE49-F238E27FC236}">
                    <a16:creationId xmlns:a16="http://schemas.microsoft.com/office/drawing/2014/main" id="{81E0CD36-C61C-4280-A43E-37E0C5198B2E}"/>
                  </a:ext>
                </a:extLst>
              </p:cNvPr>
              <p:cNvSpPr/>
              <p:nvPr/>
            </p:nvSpPr>
            <p:spPr bwMode="gray">
              <a:xfrm rot="1551075" flipV="1">
                <a:off x="2679518" y="4314821"/>
                <a:ext cx="96343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Freeform: Shape 16">
                <a:extLst>
                  <a:ext uri="{FF2B5EF4-FFF2-40B4-BE49-F238E27FC236}">
                    <a16:creationId xmlns:a16="http://schemas.microsoft.com/office/drawing/2014/main" id="{DFDE0B45-71EA-40B4-A35E-CA075E900F99}"/>
                  </a:ext>
                </a:extLst>
              </p:cNvPr>
              <p:cNvSpPr/>
              <p:nvPr/>
            </p:nvSpPr>
            <p:spPr bwMode="gray">
              <a:xfrm>
                <a:off x="2737879" y="4005700"/>
                <a:ext cx="863357"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0" name="Straight Connector 19">
                <a:extLst>
                  <a:ext uri="{FF2B5EF4-FFF2-40B4-BE49-F238E27FC236}">
                    <a16:creationId xmlns:a16="http://schemas.microsoft.com/office/drawing/2014/main" id="{D2299D05-8238-4053-A390-5C867EB4F5DD}"/>
                  </a:ext>
                </a:extLst>
              </p:cNvPr>
              <p:cNvCxnSpPr>
                <a:cxnSpLocks/>
              </p:cNvCxnSpPr>
              <p:nvPr/>
            </p:nvCxnSpPr>
            <p:spPr bwMode="gray">
              <a:xfrm>
                <a:off x="923081" y="4043657"/>
                <a:ext cx="673100" cy="0"/>
              </a:xfrm>
              <a:prstGeom prst="line">
                <a:avLst/>
              </a:prstGeom>
              <a:ln w="762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Rectangular Callout 26">
                <a:extLst>
                  <a:ext uri="{FF2B5EF4-FFF2-40B4-BE49-F238E27FC236}">
                    <a16:creationId xmlns:a16="http://schemas.microsoft.com/office/drawing/2014/main" id="{37C54591-EB27-433C-85A7-7016137E60CC}"/>
                  </a:ext>
                </a:extLst>
              </p:cNvPr>
              <p:cNvSpPr/>
              <p:nvPr/>
            </p:nvSpPr>
            <p:spPr bwMode="gray">
              <a:xfrm>
                <a:off x="1622325" y="3229965"/>
                <a:ext cx="1115554" cy="388952"/>
              </a:xfrm>
              <a:prstGeom prst="wedgeRectCallout">
                <a:avLst>
                  <a:gd name="adj1" fmla="val 26809"/>
                  <a:gd name="adj2" fmla="val 8373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Application identification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Rectangular Callout 26">
                <a:extLst>
                  <a:ext uri="{FF2B5EF4-FFF2-40B4-BE49-F238E27FC236}">
                    <a16:creationId xmlns:a16="http://schemas.microsoft.com/office/drawing/2014/main" id="{BC066AFF-F73C-4ADB-958A-9B01AB6C2467}"/>
                  </a:ext>
                </a:extLst>
              </p:cNvPr>
              <p:cNvSpPr/>
              <p:nvPr/>
            </p:nvSpPr>
            <p:spPr bwMode="gray">
              <a:xfrm>
                <a:off x="5982345" y="2983932"/>
                <a:ext cx="1187311" cy="619507"/>
              </a:xfrm>
              <a:prstGeom prst="wedgeRectCallout">
                <a:avLst>
                  <a:gd name="adj1" fmla="val 19049"/>
                  <a:gd name="adj2" fmla="val 669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Application-based traffic steering</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椭圆 15">
                <a:extLst>
                  <a:ext uri="{FF2B5EF4-FFF2-40B4-BE49-F238E27FC236}">
                    <a16:creationId xmlns:a16="http://schemas.microsoft.com/office/drawing/2014/main" id="{81306C12-5AB7-4E89-BC22-15609264CF82}"/>
                  </a:ext>
                </a:extLst>
              </p:cNvPr>
              <p:cNvSpPr>
                <a:spLocks noChangeAspect="1"/>
              </p:cNvSpPr>
              <p:nvPr/>
            </p:nvSpPr>
            <p:spPr bwMode="gray">
              <a:xfrm>
                <a:off x="1506085" y="312005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椭圆 15">
                <a:extLst>
                  <a:ext uri="{FF2B5EF4-FFF2-40B4-BE49-F238E27FC236}">
                    <a16:creationId xmlns:a16="http://schemas.microsoft.com/office/drawing/2014/main" id="{DEC285F9-FF33-4B1E-AB94-A5115FFE032F}"/>
                  </a:ext>
                </a:extLst>
              </p:cNvPr>
              <p:cNvSpPr>
                <a:spLocks noChangeAspect="1"/>
              </p:cNvSpPr>
              <p:nvPr/>
            </p:nvSpPr>
            <p:spPr bwMode="gray">
              <a:xfrm>
                <a:off x="5840009" y="302239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4" name="TextBox 3">
              <a:extLst>
                <a:ext uri="{FF2B5EF4-FFF2-40B4-BE49-F238E27FC236}">
                  <a16:creationId xmlns:a16="http://schemas.microsoft.com/office/drawing/2014/main" id="{F7741726-0341-4D22-8209-90F0100D23DA}"/>
                </a:ext>
              </a:extLst>
            </p:cNvPr>
            <p:cNvSpPr txBox="1"/>
            <p:nvPr/>
          </p:nvSpPr>
          <p:spPr bwMode="gray">
            <a:xfrm rot="20941601">
              <a:off x="7011151" y="3667501"/>
              <a:ext cx="1502334" cy="253916"/>
            </a:xfrm>
            <a:prstGeom prst="rect">
              <a:avLst/>
            </a:prstGeom>
            <a:solidFill>
              <a:schemeClr val="bg1">
                <a:lumMod val="50000"/>
              </a:schemeClr>
            </a:solidFill>
          </p:spPr>
          <p:txBody>
            <a:bodyPr wrap="none" rtlCol="0">
              <a:spAutoFit/>
            </a:bodyPr>
            <a:lstStyle/>
            <a:p>
              <a:pPr fontAlgn="ctr"/>
              <a:r>
                <a:rPr lang="en-US" sz="1050" dirty="0">
                  <a:solidFill>
                    <a:schemeClr val="bg1"/>
                  </a:solidFill>
                  <a:latin typeface="Huawei Sans" panose="020C0503030203020204" pitchFamily="34" charset="0"/>
                  <a:cs typeface="Huawei Sans" panose="020C0503030203020204" pitchFamily="34" charset="0"/>
                </a:rPr>
                <a:t>Link quality detection</a:t>
              </a:r>
              <a:endParaRPr lang="en-US" sz="105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TextBox 4">
              <a:extLst>
                <a:ext uri="{FF2B5EF4-FFF2-40B4-BE49-F238E27FC236}">
                  <a16:creationId xmlns:a16="http://schemas.microsoft.com/office/drawing/2014/main" id="{FD01F45C-DB35-47F5-BB1C-E8358BD54C39}"/>
                </a:ext>
              </a:extLst>
            </p:cNvPr>
            <p:cNvSpPr txBox="1"/>
            <p:nvPr/>
          </p:nvSpPr>
          <p:spPr bwMode="gray">
            <a:xfrm rot="1255723">
              <a:off x="6966842" y="4715550"/>
              <a:ext cx="1502334" cy="253916"/>
            </a:xfrm>
            <a:prstGeom prst="rect">
              <a:avLst/>
            </a:prstGeom>
            <a:solidFill>
              <a:schemeClr val="bg1">
                <a:lumMod val="50000"/>
              </a:schemeClr>
            </a:solidFill>
          </p:spPr>
          <p:txBody>
            <a:bodyPr wrap="none" rtlCol="0">
              <a:spAutoFit/>
            </a:bodyPr>
            <a:lstStyle/>
            <a:p>
              <a:pPr fontAlgn="ctr"/>
              <a:r>
                <a:rPr lang="en-US" sz="1050" dirty="0">
                  <a:solidFill>
                    <a:schemeClr val="bg1"/>
                  </a:solidFill>
                  <a:latin typeface="Huawei Sans" panose="020C0503030203020204" pitchFamily="34" charset="0"/>
                  <a:cs typeface="Huawei Sans" panose="020C0503030203020204" pitchFamily="34" charset="0"/>
                </a:rPr>
                <a:t>Link quality detection</a:t>
              </a:r>
              <a:endParaRPr lang="en-US" sz="105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6" name="Straight Arrow Connector 45">
              <a:extLst>
                <a:ext uri="{FF2B5EF4-FFF2-40B4-BE49-F238E27FC236}">
                  <a16:creationId xmlns:a16="http://schemas.microsoft.com/office/drawing/2014/main" id="{BDE2EE3A-90E3-46C4-9205-87ECA836D5D0}"/>
                </a:ext>
              </a:extLst>
            </p:cNvPr>
            <p:cNvCxnSpPr>
              <a:cxnSpLocks/>
              <a:stCxn id="4" idx="3"/>
            </p:cNvCxnSpPr>
            <p:nvPr/>
          </p:nvCxnSpPr>
          <p:spPr bwMode="gray">
            <a:xfrm flipH="1" flipV="1">
              <a:off x="8477052" y="3642756"/>
              <a:ext cx="22699" cy="8717"/>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7B5CB564-9650-4333-BFEC-C6823DEC62FF}"/>
                </a:ext>
              </a:extLst>
            </p:cNvPr>
            <p:cNvCxnSpPr>
              <a:cxnSpLocks/>
              <a:stCxn id="5" idx="3"/>
            </p:cNvCxnSpPr>
            <p:nvPr/>
          </p:nvCxnSpPr>
          <p:spPr bwMode="gray">
            <a:xfrm flipH="1" flipV="1">
              <a:off x="8373305" y="5089434"/>
              <a:ext cx="46313" cy="21395"/>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6" name="圆角矩形 75">
            <a:extLst>
              <a:ext uri="{FF2B5EF4-FFF2-40B4-BE49-F238E27FC236}">
                <a16:creationId xmlns:a16="http://schemas.microsoft.com/office/drawing/2014/main" id="{1E8302AB-E11C-4ACC-B675-9731A08988F2}"/>
              </a:ext>
            </a:extLst>
          </p:cNvPr>
          <p:cNvSpPr/>
          <p:nvPr/>
        </p:nvSpPr>
        <p:spPr bwMode="gray">
          <a:xfrm>
            <a:off x="810236" y="2872149"/>
            <a:ext cx="1057152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Application identification and traffic steering processes</a:t>
            </a:r>
          </a:p>
        </p:txBody>
      </p:sp>
      <p:sp>
        <p:nvSpPr>
          <p:cNvPr id="8" name="圆角矩形 75">
            <a:extLst>
              <a:ext uri="{FF2B5EF4-FFF2-40B4-BE49-F238E27FC236}">
                <a16:creationId xmlns:a16="http://schemas.microsoft.com/office/drawing/2014/main" id="{C96F2478-BD3E-45C3-A1D4-0A8F8AE34CB1}"/>
              </a:ext>
            </a:extLst>
          </p:cNvPr>
          <p:cNvSpPr/>
          <p:nvPr/>
        </p:nvSpPr>
        <p:spPr bwMode="gray">
          <a:xfrm>
            <a:off x="810236" y="3306437"/>
            <a:ext cx="10571527" cy="27354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5"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49"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ZTP</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Application Optimization</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燕尾形 54">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Security</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Flexible Networking</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124256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err="1">
                <a:cs typeface="Huawei Sans" panose="020C0503030203020204" pitchFamily="34" charset="0"/>
              </a:rPr>
              <a:t>QoS</a:t>
            </a:r>
            <a:r>
              <a:rPr lang="en-US" dirty="0">
                <a:cs typeface="Huawei Sans" panose="020C0503030203020204" pitchFamily="34" charset="0"/>
              </a:rPr>
              <a:t> </a:t>
            </a:r>
            <a:r>
              <a:rPr lang="en-US" dirty="0">
                <a:latin typeface="Huawei Sans" panose="020C0503030203020204" pitchFamily="34" charset="0"/>
                <a:cs typeface="Huawei Sans" panose="020C0503030203020204" pitchFamily="34" charset="0"/>
              </a:rPr>
              <a:t>and WAN Optimization</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a16="http://schemas.microsoft.com/office/drawing/2014/main" id="{023EF648-2CF4-4442-B656-BCA55CD10180}"/>
              </a:ext>
            </a:extLst>
          </p:cNvPr>
          <p:cNvSpPr>
            <a:spLocks noGrp="1"/>
          </p:cNvSpPr>
          <p:nvPr>
            <p:ph type="body" sz="quarter" idx="10"/>
          </p:nvPr>
        </p:nvSpPr>
        <p:spPr bwMode="gray"/>
        <p:txBody>
          <a:bodyPr/>
          <a:lstStyle/>
          <a:p>
            <a:pPr algn="l"/>
            <a:r>
              <a:rPr lang="en-US" sz="1400" dirty="0">
                <a:latin typeface="Huawei Sans" panose="020C0503030203020204" pitchFamily="34" charset="0"/>
              </a:rPr>
              <a:t>Huawei SD-WAN Solution uses </a:t>
            </a:r>
            <a:r>
              <a:rPr lang="en-US" sz="1400" dirty="0" err="1">
                <a:latin typeface="Huawei Sans" panose="020C0503030203020204" pitchFamily="34" charset="0"/>
              </a:rPr>
              <a:t>HQoS</a:t>
            </a:r>
            <a:r>
              <a:rPr lang="en-US" sz="1400" dirty="0">
                <a:latin typeface="Huawei Sans" panose="020C0503030203020204" pitchFamily="34" charset="0"/>
              </a:rPr>
              <a:t> for bandwidth control and scheduling, and uses Forward Error Correction (FEC) or Adaptive FEC (A-FEC) for WAN traffic optimization.</a:t>
            </a:r>
            <a:endParaRPr lang="en-US" altLang="zh-CN" sz="1400" dirty="0">
              <a:latin typeface="Huawei Sans" panose="020C0503030203020204" pitchFamily="34" charset="0"/>
              <a:sym typeface="Huawei Sans" panose="020C0503030203020204" pitchFamily="34" charset="0"/>
            </a:endParaRPr>
          </a:p>
          <a:p>
            <a:pPr marL="598488" lvl="1" indent="-293688"/>
            <a:r>
              <a:rPr lang="en-US" sz="1200" dirty="0" err="1">
                <a:latin typeface="Huawei Sans" panose="020C0503030203020204" pitchFamily="34" charset="0"/>
                <a:cs typeface="Huawei Sans" panose="020C0503030203020204" pitchFamily="34" charset="0"/>
              </a:rPr>
              <a:t>HQoS</a:t>
            </a:r>
            <a:r>
              <a:rPr lang="en-US" sz="1200" dirty="0">
                <a:latin typeface="Huawei Sans" panose="020C0503030203020204" pitchFamily="34" charset="0"/>
                <a:cs typeface="Huawei Sans" panose="020C0503030203020204" pitchFamily="34" charset="0"/>
              </a:rPr>
              <a:t> implements hierarchical scheduling based on multi-level queues and differentiates services and users, implementing refined </a:t>
            </a:r>
            <a:r>
              <a:rPr lang="en-US" sz="1200" dirty="0" err="1">
                <a:latin typeface="Huawei Sans" panose="020C0503030203020204" pitchFamily="34" charset="0"/>
                <a:cs typeface="Huawei Sans" panose="020C0503030203020204" pitchFamily="34" charset="0"/>
              </a:rPr>
              <a:t>QoS</a:t>
            </a:r>
            <a:r>
              <a:rPr lang="en-US" sz="1200" dirty="0">
                <a:latin typeface="Huawei Sans" panose="020C0503030203020204" pitchFamily="34" charset="0"/>
                <a:cs typeface="Huawei Sans" panose="020C0503030203020204" pitchFamily="34" charset="0"/>
              </a:rPr>
              <a:t>.</a:t>
            </a:r>
            <a:endParaRPr lang="en-US" altLang="zh-CN" sz="12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200" dirty="0">
                <a:latin typeface="Huawei Sans" panose="020C0503030203020204" pitchFamily="34" charset="0"/>
                <a:cs typeface="Huawei Sans" panose="020C0503030203020204" pitchFamily="34" charset="0"/>
              </a:rPr>
              <a:t>FEC or A-FEC optimization enables </a:t>
            </a:r>
            <a:r>
              <a:rPr lang="en-US" sz="1200" dirty="0">
                <a:cs typeface="Huawei Sans" panose="020C0503030203020204" pitchFamily="34" charset="0"/>
              </a:rPr>
              <a:t>the local device to </a:t>
            </a:r>
            <a:r>
              <a:rPr lang="en-US" sz="1200" dirty="0">
                <a:latin typeface="Huawei Sans" panose="020C0503030203020204" pitchFamily="34" charset="0"/>
                <a:cs typeface="Huawei Sans" panose="020C0503030203020204" pitchFamily="34" charset="0"/>
              </a:rPr>
              <a:t>adjust related parameters based on packet loss on the network to generate redundant packets. The peer device then verifies and reassembles the packets.</a:t>
            </a:r>
            <a:endParaRPr lang="en-US" altLang="zh-CN" sz="1200" strike="sngStrike" dirty="0">
              <a:solidFill>
                <a:srgbClr val="FF0000"/>
              </a:solidFill>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227" name="Group 226">
            <a:extLst>
              <a:ext uri="{FF2B5EF4-FFF2-40B4-BE49-F238E27FC236}">
                <a16:creationId xmlns:a16="http://schemas.microsoft.com/office/drawing/2014/main" id="{2FA2558E-DD8C-40E6-A567-87BEE7535574}"/>
              </a:ext>
            </a:extLst>
          </p:cNvPr>
          <p:cNvGrpSpPr/>
          <p:nvPr/>
        </p:nvGrpSpPr>
        <p:grpSpPr bwMode="gray">
          <a:xfrm>
            <a:off x="1018919" y="3344602"/>
            <a:ext cx="9935293" cy="2770382"/>
            <a:chOff x="610689" y="3243714"/>
            <a:chExt cx="9935293" cy="2770382"/>
          </a:xfrm>
        </p:grpSpPr>
        <p:sp>
          <p:nvSpPr>
            <p:cNvPr id="147" name="Freeform 159">
              <a:extLst>
                <a:ext uri="{FF2B5EF4-FFF2-40B4-BE49-F238E27FC236}">
                  <a16:creationId xmlns:a16="http://schemas.microsoft.com/office/drawing/2014/main" id="{21FB5724-401F-4258-AD61-A3A03400D5CA}"/>
                </a:ext>
              </a:extLst>
            </p:cNvPr>
            <p:cNvSpPr/>
            <p:nvPr/>
          </p:nvSpPr>
          <p:spPr bwMode="gray">
            <a:xfrm flipH="1">
              <a:off x="1381779" y="4664564"/>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7" name="矩形 50">
              <a:extLst>
                <a:ext uri="{FF2B5EF4-FFF2-40B4-BE49-F238E27FC236}">
                  <a16:creationId xmlns:a16="http://schemas.microsoft.com/office/drawing/2014/main" id="{8C71C1D0-285D-46E1-8F26-A27BC2AF583A}"/>
                </a:ext>
              </a:extLst>
            </p:cNvPr>
            <p:cNvSpPr/>
            <p:nvPr/>
          </p:nvSpPr>
          <p:spPr bwMode="gray">
            <a:xfrm>
              <a:off x="1162127" y="4969212"/>
              <a:ext cx="1170530" cy="583874"/>
            </a:xfrm>
            <a:prstGeom prst="rect">
              <a:avLst/>
            </a:prstGeom>
            <a:solidFill>
              <a:schemeClr val="bg1">
                <a:lumMod val="50000"/>
              </a:schemeClr>
            </a:solidFill>
            <a:ln>
              <a:noFill/>
            </a:ln>
            <a:effectLst/>
          </p:spPr>
          <p:txBody>
            <a:bodyPr vert="horz" wrap="square" lIns="0" tIns="45720" rIns="0" bIns="45720" numCol="1" rtlCol="0" anchor="ctr" anchorCtr="0" compatLnSpc="1">
              <a:prstTxWarp prst="textNoShape">
                <a:avLst/>
              </a:prstTxWarp>
            </a:bodyPr>
            <a:lstStyle/>
            <a:p>
              <a:pPr algn="ctr" fontAlgn="ctr">
                <a:buClr>
                  <a:srgbClr val="CC9900"/>
                </a:buClr>
              </a:pPr>
              <a:r>
                <a:rPr lang="en-US" sz="1100" dirty="0">
                  <a:solidFill>
                    <a:schemeClr val="bg1"/>
                  </a:solidFill>
                  <a:latin typeface="Huawei Sans" panose="020C0503030203020204" pitchFamily="34" charset="0"/>
                  <a:cs typeface="Huawei Sans" panose="020C0503030203020204" pitchFamily="34" charset="0"/>
                </a:rPr>
                <a:t>Application identification and traffic steering</a:t>
              </a:r>
            </a:p>
          </p:txBody>
        </p:sp>
        <p:cxnSp>
          <p:nvCxnSpPr>
            <p:cNvPr id="148" name="Straight Connector 147">
              <a:extLst>
                <a:ext uri="{FF2B5EF4-FFF2-40B4-BE49-F238E27FC236}">
                  <a16:creationId xmlns:a16="http://schemas.microsoft.com/office/drawing/2014/main" id="{E3E3EC8B-398F-48D3-90F5-D5D82A059B85}"/>
                </a:ext>
              </a:extLst>
            </p:cNvPr>
            <p:cNvCxnSpPr>
              <a:cxnSpLocks/>
              <a:stCxn id="95" idx="1"/>
              <a:endCxn id="147" idx="8"/>
            </p:cNvCxnSpPr>
            <p:nvPr/>
          </p:nvCxnSpPr>
          <p:spPr bwMode="gray">
            <a:xfrm flipH="1">
              <a:off x="2996744" y="5229416"/>
              <a:ext cx="1066961" cy="116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6" name="Picture 12" descr="E:\2016.01\1.12 扁平化图标\蓝色\AR-蓝色最新-40.png">
              <a:extLst>
                <a:ext uri="{FF2B5EF4-FFF2-40B4-BE49-F238E27FC236}">
                  <a16:creationId xmlns:a16="http://schemas.microsoft.com/office/drawing/2014/main" id="{1280D839-8218-4E99-8521-808955137FB0}"/>
                </a:ext>
              </a:extLst>
            </p:cNvPr>
            <p:cNvPicPr>
              <a:picLocks noChangeAspect="1" noChangeArrowheads="1"/>
            </p:cNvPicPr>
            <p:nvPr/>
          </p:nvPicPr>
          <p:blipFill>
            <a:blip r:embed="rId3" cstate="print"/>
            <a:srcRect/>
            <a:stretch>
              <a:fillRect/>
            </a:stretch>
          </p:blipFill>
          <p:spPr bwMode="gray">
            <a:xfrm>
              <a:off x="7663359" y="5082609"/>
              <a:ext cx="440049" cy="360040"/>
            </a:xfrm>
            <a:prstGeom prst="rect">
              <a:avLst/>
            </a:prstGeom>
            <a:noFill/>
          </p:spPr>
        </p:pic>
        <p:sp>
          <p:nvSpPr>
            <p:cNvPr id="87" name="Freeform 159">
              <a:extLst>
                <a:ext uri="{FF2B5EF4-FFF2-40B4-BE49-F238E27FC236}">
                  <a16:creationId xmlns:a16="http://schemas.microsoft.com/office/drawing/2014/main" id="{570BBFA4-6832-4485-8346-CE49F51982C4}"/>
                </a:ext>
              </a:extLst>
            </p:cNvPr>
            <p:cNvSpPr/>
            <p:nvPr/>
          </p:nvSpPr>
          <p:spPr bwMode="gray">
            <a:xfrm flipH="1">
              <a:off x="5641259" y="443599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cs typeface="Huawei Sans" panose="020C0503030203020204" pitchFamily="34" charset="0"/>
                </a:rPr>
                <a:t>MPLS</a:t>
              </a:r>
            </a:p>
          </p:txBody>
        </p:sp>
        <p:cxnSp>
          <p:nvCxnSpPr>
            <p:cNvPr id="88" name="Straight Connector 87">
              <a:extLst>
                <a:ext uri="{FF2B5EF4-FFF2-40B4-BE49-F238E27FC236}">
                  <a16:creationId xmlns:a16="http://schemas.microsoft.com/office/drawing/2014/main" id="{63E45703-3552-42BC-A82B-EF7691E453AA}"/>
                </a:ext>
              </a:extLst>
            </p:cNvPr>
            <p:cNvCxnSpPr>
              <a:cxnSpLocks/>
              <a:stCxn id="95" idx="0"/>
              <a:endCxn id="87" idx="21"/>
            </p:cNvCxnSpPr>
            <p:nvPr/>
          </p:nvCxnSpPr>
          <p:spPr bwMode="gray">
            <a:xfrm flipV="1">
              <a:off x="4283730" y="4769302"/>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9" name="Freeform 159">
              <a:extLst>
                <a:ext uri="{FF2B5EF4-FFF2-40B4-BE49-F238E27FC236}">
                  <a16:creationId xmlns:a16="http://schemas.microsoft.com/office/drawing/2014/main" id="{A3A58D07-D641-4C3B-A9A3-7044E79F71E1}"/>
                </a:ext>
              </a:extLst>
            </p:cNvPr>
            <p:cNvSpPr/>
            <p:nvPr/>
          </p:nvSpPr>
          <p:spPr bwMode="gray">
            <a:xfrm flipH="1">
              <a:off x="5641259" y="550875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cs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93" name="Straight Connector 92">
              <a:extLst>
                <a:ext uri="{FF2B5EF4-FFF2-40B4-BE49-F238E27FC236}">
                  <a16:creationId xmlns:a16="http://schemas.microsoft.com/office/drawing/2014/main" id="{D89774F8-73A0-423E-8ADD-1C6A7155308E}"/>
                </a:ext>
              </a:extLst>
            </p:cNvPr>
            <p:cNvCxnSpPr>
              <a:cxnSpLocks/>
              <a:stCxn id="95" idx="2"/>
              <a:endCxn id="89" idx="21"/>
            </p:cNvCxnSpPr>
            <p:nvPr/>
          </p:nvCxnSpPr>
          <p:spPr bwMode="gray">
            <a:xfrm>
              <a:off x="4283730" y="5409436"/>
              <a:ext cx="1357529" cy="4326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5" name="Picture 12" descr="E:\2016.01\1.12 扁平化图标\蓝色\AR-蓝色最新-40.png">
              <a:extLst>
                <a:ext uri="{FF2B5EF4-FFF2-40B4-BE49-F238E27FC236}">
                  <a16:creationId xmlns:a16="http://schemas.microsoft.com/office/drawing/2014/main" id="{89C89542-DD56-4CB9-9A17-A1769363D699}"/>
                </a:ext>
              </a:extLst>
            </p:cNvPr>
            <p:cNvPicPr>
              <a:picLocks noChangeAspect="1" noChangeArrowheads="1"/>
            </p:cNvPicPr>
            <p:nvPr/>
          </p:nvPicPr>
          <p:blipFill>
            <a:blip r:embed="rId3" cstate="print"/>
            <a:srcRect/>
            <a:stretch>
              <a:fillRect/>
            </a:stretch>
          </p:blipFill>
          <p:spPr bwMode="gray">
            <a:xfrm>
              <a:off x="4063705" y="5049396"/>
              <a:ext cx="440049" cy="360040"/>
            </a:xfrm>
            <a:prstGeom prst="rect">
              <a:avLst/>
            </a:prstGeom>
            <a:noFill/>
          </p:spPr>
        </p:pic>
        <p:cxnSp>
          <p:nvCxnSpPr>
            <p:cNvPr id="109" name="Straight Connector 108">
              <a:extLst>
                <a:ext uri="{FF2B5EF4-FFF2-40B4-BE49-F238E27FC236}">
                  <a16:creationId xmlns:a16="http://schemas.microsoft.com/office/drawing/2014/main" id="{05D6CF82-7824-49F2-A4C2-9EC1640CACC5}"/>
                </a:ext>
              </a:extLst>
            </p:cNvPr>
            <p:cNvCxnSpPr>
              <a:cxnSpLocks/>
              <a:stCxn id="89" idx="8"/>
              <a:endCxn id="86" idx="2"/>
            </p:cNvCxnSpPr>
            <p:nvPr/>
          </p:nvCxnSpPr>
          <p:spPr bwMode="gray">
            <a:xfrm flipV="1">
              <a:off x="6550741" y="5442649"/>
              <a:ext cx="1332643" cy="3907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71055547-F53B-4E82-9CCE-29B1AA4584B5}"/>
                </a:ext>
              </a:extLst>
            </p:cNvPr>
            <p:cNvCxnSpPr>
              <a:cxnSpLocks/>
              <a:stCxn id="87" idx="8"/>
              <a:endCxn id="86" idx="0"/>
            </p:cNvCxnSpPr>
            <p:nvPr/>
          </p:nvCxnSpPr>
          <p:spPr bwMode="gray">
            <a:xfrm>
              <a:off x="6550741" y="4760649"/>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3" name="Freeform 159">
              <a:extLst>
                <a:ext uri="{FF2B5EF4-FFF2-40B4-BE49-F238E27FC236}">
                  <a16:creationId xmlns:a16="http://schemas.microsoft.com/office/drawing/2014/main" id="{741C692B-04C2-4A65-87AC-A2A3772C69D4}"/>
                </a:ext>
              </a:extLst>
            </p:cNvPr>
            <p:cNvSpPr/>
            <p:nvPr/>
          </p:nvSpPr>
          <p:spPr bwMode="gray">
            <a:xfrm flipH="1">
              <a:off x="8471763" y="4680439"/>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54" name="Straight Connector 153">
              <a:extLst>
                <a:ext uri="{FF2B5EF4-FFF2-40B4-BE49-F238E27FC236}">
                  <a16:creationId xmlns:a16="http://schemas.microsoft.com/office/drawing/2014/main" id="{AD7490E3-7029-44FF-84C2-008F7C4C4130}"/>
                </a:ext>
              </a:extLst>
            </p:cNvPr>
            <p:cNvCxnSpPr>
              <a:cxnSpLocks/>
              <a:stCxn id="86" idx="3"/>
              <a:endCxn id="153" idx="21"/>
            </p:cNvCxnSpPr>
            <p:nvPr/>
          </p:nvCxnSpPr>
          <p:spPr bwMode="gray">
            <a:xfrm>
              <a:off x="8103408" y="5262629"/>
              <a:ext cx="368355" cy="96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1" name="Freeform: Shape 140">
              <a:extLst>
                <a:ext uri="{FF2B5EF4-FFF2-40B4-BE49-F238E27FC236}">
                  <a16:creationId xmlns:a16="http://schemas.microsoft.com/office/drawing/2014/main" id="{65BD203E-0993-47CD-87E2-2BB3935F423A}"/>
                </a:ext>
              </a:extLst>
            </p:cNvPr>
            <p:cNvSpPr/>
            <p:nvPr/>
          </p:nvSpPr>
          <p:spPr bwMode="gray">
            <a:xfrm>
              <a:off x="3898546" y="4677401"/>
              <a:ext cx="4896204"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3" name="Freeform: Shape 142">
              <a:extLst>
                <a:ext uri="{FF2B5EF4-FFF2-40B4-BE49-F238E27FC236}">
                  <a16:creationId xmlns:a16="http://schemas.microsoft.com/office/drawing/2014/main" id="{B863E725-0F2D-4A92-8EDB-47525D48F518}"/>
                </a:ext>
              </a:extLst>
            </p:cNvPr>
            <p:cNvSpPr/>
            <p:nvPr/>
          </p:nvSpPr>
          <p:spPr bwMode="gray">
            <a:xfrm>
              <a:off x="3940838" y="4822506"/>
              <a:ext cx="4853912"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5" name="Freeform: Shape 144">
              <a:extLst>
                <a:ext uri="{FF2B5EF4-FFF2-40B4-BE49-F238E27FC236}">
                  <a16:creationId xmlns:a16="http://schemas.microsoft.com/office/drawing/2014/main" id="{C25EBF0E-0992-4BF1-8051-3E4D94066280}"/>
                </a:ext>
              </a:extLst>
            </p:cNvPr>
            <p:cNvSpPr/>
            <p:nvPr/>
          </p:nvSpPr>
          <p:spPr bwMode="gray">
            <a:xfrm flipV="1">
              <a:off x="3946387" y="5392877"/>
              <a:ext cx="4848363"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Cylinder 70">
              <a:extLst>
                <a:ext uri="{FF2B5EF4-FFF2-40B4-BE49-F238E27FC236}">
                  <a16:creationId xmlns:a16="http://schemas.microsoft.com/office/drawing/2014/main" id="{4F8D2B16-8A83-4517-ADF9-E4604A7FBF86}"/>
                </a:ext>
              </a:extLst>
            </p:cNvPr>
            <p:cNvSpPr/>
            <p:nvPr/>
          </p:nvSpPr>
          <p:spPr bwMode="gray">
            <a:xfrm rot="16200000">
              <a:off x="3457309" y="4998139"/>
              <a:ext cx="638822" cy="461241"/>
            </a:xfrm>
            <a:prstGeom prst="can">
              <a:avLst/>
            </a:prstGeom>
            <a:solidFill>
              <a:srgbClr val="56C4D2"/>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 name="Cylinder 71">
              <a:extLst>
                <a:ext uri="{FF2B5EF4-FFF2-40B4-BE49-F238E27FC236}">
                  <a16:creationId xmlns:a16="http://schemas.microsoft.com/office/drawing/2014/main" id="{ED7EFB19-6BE5-47F8-A9F7-E1B19D58D714}"/>
                </a:ext>
              </a:extLst>
            </p:cNvPr>
            <p:cNvSpPr/>
            <p:nvPr/>
          </p:nvSpPr>
          <p:spPr bwMode="gray">
            <a:xfrm rot="16200000">
              <a:off x="3192233" y="4899505"/>
              <a:ext cx="388045" cy="502633"/>
            </a:xfrm>
            <a:prstGeom prst="can">
              <a:avLst/>
            </a:prstGeom>
            <a:solidFill>
              <a:srgbClr val="81C15F"/>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6" name="Cylinder 75">
              <a:extLst>
                <a:ext uri="{FF2B5EF4-FFF2-40B4-BE49-F238E27FC236}">
                  <a16:creationId xmlns:a16="http://schemas.microsoft.com/office/drawing/2014/main" id="{9C6734FB-66F7-4057-8AA4-E8E5EA7A5614}"/>
                </a:ext>
              </a:extLst>
            </p:cNvPr>
            <p:cNvSpPr/>
            <p:nvPr/>
          </p:nvSpPr>
          <p:spPr bwMode="gray">
            <a:xfrm rot="16200000">
              <a:off x="3302460" y="5215031"/>
              <a:ext cx="126202" cy="461240"/>
            </a:xfrm>
            <a:prstGeom prst="can">
              <a:avLst>
                <a:gd name="adj" fmla="val 34434"/>
              </a:avLst>
            </a:prstGeom>
            <a:solidFill>
              <a:srgbClr val="81C15F"/>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8" name="Cylinder 77">
              <a:extLst>
                <a:ext uri="{FF2B5EF4-FFF2-40B4-BE49-F238E27FC236}">
                  <a16:creationId xmlns:a16="http://schemas.microsoft.com/office/drawing/2014/main" id="{67170EC6-6B4D-42E4-8989-E695C89A2646}"/>
                </a:ext>
              </a:extLst>
            </p:cNvPr>
            <p:cNvSpPr/>
            <p:nvPr/>
          </p:nvSpPr>
          <p:spPr bwMode="gray">
            <a:xfrm rot="16200000">
              <a:off x="2902172" y="4839289"/>
              <a:ext cx="126202" cy="461240"/>
            </a:xfrm>
            <a:prstGeom prst="can">
              <a:avLst>
                <a:gd name="adj" fmla="val 34434"/>
              </a:avLst>
            </a:prstGeom>
            <a:solidFill>
              <a:srgbClr val="FCC800"/>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Cylinder 79">
              <a:extLst>
                <a:ext uri="{FF2B5EF4-FFF2-40B4-BE49-F238E27FC236}">
                  <a16:creationId xmlns:a16="http://schemas.microsoft.com/office/drawing/2014/main" id="{82542893-E4A8-4556-AD5A-655BEC328273}"/>
                </a:ext>
              </a:extLst>
            </p:cNvPr>
            <p:cNvSpPr/>
            <p:nvPr/>
          </p:nvSpPr>
          <p:spPr bwMode="gray">
            <a:xfrm rot="16200000">
              <a:off x="2902172" y="4991689"/>
              <a:ext cx="126202" cy="461240"/>
            </a:xfrm>
            <a:prstGeom prst="can">
              <a:avLst>
                <a:gd name="adj" fmla="val 34434"/>
              </a:avLst>
            </a:prstGeom>
            <a:solidFill>
              <a:srgbClr val="FCC800"/>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Cylinder 81">
              <a:extLst>
                <a:ext uri="{FF2B5EF4-FFF2-40B4-BE49-F238E27FC236}">
                  <a16:creationId xmlns:a16="http://schemas.microsoft.com/office/drawing/2014/main" id="{55DF9DE7-1441-4550-B6A2-80A13D47F163}"/>
                </a:ext>
              </a:extLst>
            </p:cNvPr>
            <p:cNvSpPr/>
            <p:nvPr/>
          </p:nvSpPr>
          <p:spPr bwMode="gray">
            <a:xfrm rot="16200000">
              <a:off x="2902850" y="5235593"/>
              <a:ext cx="85432" cy="421827"/>
            </a:xfrm>
            <a:prstGeom prst="can">
              <a:avLst>
                <a:gd name="adj" fmla="val 34434"/>
              </a:avLst>
            </a:prstGeom>
            <a:solidFill>
              <a:srgbClr val="FCC800"/>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26" name="Straight Arrow Connector 125">
              <a:extLst>
                <a:ext uri="{FF2B5EF4-FFF2-40B4-BE49-F238E27FC236}">
                  <a16:creationId xmlns:a16="http://schemas.microsoft.com/office/drawing/2014/main" id="{AA772565-CEDB-4D1D-AE5B-16BF1AA62E6F}"/>
                </a:ext>
              </a:extLst>
            </p:cNvPr>
            <p:cNvCxnSpPr>
              <a:cxnSpLocks/>
            </p:cNvCxnSpPr>
            <p:nvPr/>
          </p:nvCxnSpPr>
          <p:spPr bwMode="gray">
            <a:xfrm>
              <a:off x="2324993" y="5063307"/>
              <a:ext cx="433473" cy="0"/>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3B6928CE-9F95-444E-8B9A-104FF97B46E7}"/>
                </a:ext>
              </a:extLst>
            </p:cNvPr>
            <p:cNvCxnSpPr>
              <a:cxnSpLocks/>
            </p:cNvCxnSpPr>
            <p:nvPr/>
          </p:nvCxnSpPr>
          <p:spPr bwMode="gray">
            <a:xfrm>
              <a:off x="2324993" y="5219921"/>
              <a:ext cx="433473" cy="0"/>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a:extLst>
                <a:ext uri="{FF2B5EF4-FFF2-40B4-BE49-F238E27FC236}">
                  <a16:creationId xmlns:a16="http://schemas.microsoft.com/office/drawing/2014/main" id="{BE303B5E-966D-4FDF-8492-22CDA9FBDF83}"/>
                </a:ext>
              </a:extLst>
            </p:cNvPr>
            <p:cNvCxnSpPr>
              <a:cxnSpLocks/>
            </p:cNvCxnSpPr>
            <p:nvPr/>
          </p:nvCxnSpPr>
          <p:spPr bwMode="gray">
            <a:xfrm>
              <a:off x="2324993" y="5448696"/>
              <a:ext cx="433473" cy="0"/>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grpSp>
          <p:nvGrpSpPr>
            <p:cNvPr id="168" name="Group 167">
              <a:extLst>
                <a:ext uri="{FF2B5EF4-FFF2-40B4-BE49-F238E27FC236}">
                  <a16:creationId xmlns:a16="http://schemas.microsoft.com/office/drawing/2014/main" id="{A5371112-2E63-460B-A2F7-149ACCD93A17}"/>
                </a:ext>
              </a:extLst>
            </p:cNvPr>
            <p:cNvGrpSpPr/>
            <p:nvPr/>
          </p:nvGrpSpPr>
          <p:grpSpPr bwMode="gray">
            <a:xfrm>
              <a:off x="1697953" y="4523359"/>
              <a:ext cx="1366037" cy="388045"/>
              <a:chOff x="1785406" y="2934248"/>
              <a:chExt cx="1366037" cy="388045"/>
            </a:xfrm>
          </p:grpSpPr>
          <p:sp>
            <p:nvSpPr>
              <p:cNvPr id="167" name="Rectangle 166">
                <a:extLst>
                  <a:ext uri="{FF2B5EF4-FFF2-40B4-BE49-F238E27FC236}">
                    <a16:creationId xmlns:a16="http://schemas.microsoft.com/office/drawing/2014/main" id="{1C86560A-5FB3-4996-A61F-BBAF3D930CBA}"/>
                  </a:ext>
                </a:extLst>
              </p:cNvPr>
              <p:cNvSpPr/>
              <p:nvPr/>
            </p:nvSpPr>
            <p:spPr bwMode="gray">
              <a:xfrm>
                <a:off x="1785406" y="2934248"/>
                <a:ext cx="1366037"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9" name="TextBox 158">
                <a:extLst>
                  <a:ext uri="{FF2B5EF4-FFF2-40B4-BE49-F238E27FC236}">
                    <a16:creationId xmlns:a16="http://schemas.microsoft.com/office/drawing/2014/main" id="{511FED49-1AD0-49D3-853D-558E5F4E6610}"/>
                  </a:ext>
                </a:extLst>
              </p:cNvPr>
              <p:cNvSpPr txBox="1"/>
              <p:nvPr/>
            </p:nvSpPr>
            <p:spPr bwMode="gray">
              <a:xfrm>
                <a:off x="2820297" y="298678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1</a:t>
                </a:r>
              </a:p>
            </p:txBody>
          </p:sp>
          <p:sp>
            <p:nvSpPr>
              <p:cNvPr id="161" name="TextBox 160">
                <a:extLst>
                  <a:ext uri="{FF2B5EF4-FFF2-40B4-BE49-F238E27FC236}">
                    <a16:creationId xmlns:a16="http://schemas.microsoft.com/office/drawing/2014/main" id="{21D8EC98-1CF0-4133-BB3D-540D203832D7}"/>
                  </a:ext>
                </a:extLst>
              </p:cNvPr>
              <p:cNvSpPr txBox="1"/>
              <p:nvPr/>
            </p:nvSpPr>
            <p:spPr bwMode="gray">
              <a:xfrm>
                <a:off x="2490150" y="298678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2</a:t>
                </a:r>
              </a:p>
            </p:txBody>
          </p:sp>
          <p:sp>
            <p:nvSpPr>
              <p:cNvPr id="163" name="TextBox 162">
                <a:extLst>
                  <a:ext uri="{FF2B5EF4-FFF2-40B4-BE49-F238E27FC236}">
                    <a16:creationId xmlns:a16="http://schemas.microsoft.com/office/drawing/2014/main" id="{2BD9F3F3-1EBF-4AD9-9BB2-37BA965B8DD3}"/>
                  </a:ext>
                </a:extLst>
              </p:cNvPr>
              <p:cNvSpPr txBox="1"/>
              <p:nvPr/>
            </p:nvSpPr>
            <p:spPr bwMode="gray">
              <a:xfrm>
                <a:off x="2160003" y="299261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3</a:t>
                </a:r>
              </a:p>
            </p:txBody>
          </p:sp>
          <p:sp>
            <p:nvSpPr>
              <p:cNvPr id="165" name="TextBox 164">
                <a:extLst>
                  <a:ext uri="{FF2B5EF4-FFF2-40B4-BE49-F238E27FC236}">
                    <a16:creationId xmlns:a16="http://schemas.microsoft.com/office/drawing/2014/main" id="{16CAB4EF-152B-42BA-88DC-6030E2C8D0EA}"/>
                  </a:ext>
                </a:extLst>
              </p:cNvPr>
              <p:cNvSpPr txBox="1"/>
              <p:nvPr/>
            </p:nvSpPr>
            <p:spPr bwMode="gray">
              <a:xfrm>
                <a:off x="1829856" y="299261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4</a:t>
                </a:r>
              </a:p>
            </p:txBody>
          </p:sp>
        </p:grpSp>
        <p:sp>
          <p:nvSpPr>
            <p:cNvPr id="169" name="TextBox 168">
              <a:extLst>
                <a:ext uri="{FF2B5EF4-FFF2-40B4-BE49-F238E27FC236}">
                  <a16:creationId xmlns:a16="http://schemas.microsoft.com/office/drawing/2014/main" id="{CDEC5844-39F4-4C78-AA56-C9B0CC6DE203}"/>
                </a:ext>
              </a:extLst>
            </p:cNvPr>
            <p:cNvSpPr txBox="1"/>
            <p:nvPr/>
          </p:nvSpPr>
          <p:spPr bwMode="gray">
            <a:xfrm>
              <a:off x="1929565" y="4209879"/>
              <a:ext cx="1019831" cy="307777"/>
            </a:xfrm>
            <a:prstGeom prst="rect">
              <a:avLst/>
            </a:prstGeom>
            <a:noFill/>
          </p:spPr>
          <p:txBody>
            <a:bodyPr wrap="none" rtlCol="0">
              <a:spAutoFit/>
            </a:bodyPr>
            <a:lstStyle/>
            <a:p>
              <a:pPr fontAlgn="ctr"/>
              <a:r>
                <a:rPr lang="en-US" sz="1400" dirty="0">
                  <a:latin typeface="Huawei Sans" panose="020C0503030203020204" pitchFamily="34" charset="0"/>
                  <a:cs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1" name="Rectangular Callout 26">
              <a:extLst>
                <a:ext uri="{FF2B5EF4-FFF2-40B4-BE49-F238E27FC236}">
                  <a16:creationId xmlns:a16="http://schemas.microsoft.com/office/drawing/2014/main" id="{CBA7EF11-6043-4A84-92E9-38323E41190B}"/>
                </a:ext>
              </a:extLst>
            </p:cNvPr>
            <p:cNvSpPr/>
            <p:nvPr/>
          </p:nvSpPr>
          <p:spPr bwMode="gray">
            <a:xfrm>
              <a:off x="3189859" y="4376404"/>
              <a:ext cx="876257" cy="388952"/>
            </a:xfrm>
            <a:prstGeom prst="wedgeRectCallout">
              <a:avLst>
                <a:gd name="adj1" fmla="val 18649"/>
                <a:gd name="adj2" fmla="val 7630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err="1">
                  <a:solidFill>
                    <a:schemeClr val="bg1">
                      <a:lumMod val="50000"/>
                    </a:schemeClr>
                  </a:solidFill>
                  <a:latin typeface="Huawei Sans" panose="020C0503030203020204" pitchFamily="34" charset="0"/>
                  <a:cs typeface="Huawei Sans" panose="020C0503030203020204" pitchFamily="34" charset="0"/>
                </a:rPr>
                <a:t>HQoS</a:t>
              </a:r>
              <a:endParaRPr lang="en-US" sz="1200" dirty="0">
                <a:solidFill>
                  <a:schemeClr val="bg1">
                    <a:lumMod val="50000"/>
                  </a:schemeClr>
                </a:solidFill>
                <a:latin typeface="Huawei Sans" panose="020C0503030203020204" pitchFamily="34" charset="0"/>
                <a:cs typeface="Huawei Sans" panose="020C0503030203020204" pitchFamily="34" charset="0"/>
              </a:endParaRPr>
            </a:p>
          </p:txBody>
        </p:sp>
        <p:sp>
          <p:nvSpPr>
            <p:cNvPr id="173" name="椭圆 15">
              <a:extLst>
                <a:ext uri="{FF2B5EF4-FFF2-40B4-BE49-F238E27FC236}">
                  <a16:creationId xmlns:a16="http://schemas.microsoft.com/office/drawing/2014/main" id="{5667B49E-8A3F-44F7-BD96-0143051B5CE2}"/>
                </a:ext>
              </a:extLst>
            </p:cNvPr>
            <p:cNvSpPr>
              <a:spLocks noChangeAspect="1"/>
            </p:cNvSpPr>
            <p:nvPr/>
          </p:nvSpPr>
          <p:spPr bwMode="gray">
            <a:xfrm>
              <a:off x="3949876" y="426444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6" name="Rectangle 175">
              <a:extLst>
                <a:ext uri="{FF2B5EF4-FFF2-40B4-BE49-F238E27FC236}">
                  <a16:creationId xmlns:a16="http://schemas.microsoft.com/office/drawing/2014/main" id="{8CE4DB35-AA97-4EA4-8793-63F728F2589A}"/>
                </a:ext>
              </a:extLst>
            </p:cNvPr>
            <p:cNvSpPr/>
            <p:nvPr/>
          </p:nvSpPr>
          <p:spPr bwMode="gray">
            <a:xfrm>
              <a:off x="5149515" y="3877815"/>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7" name="TextBox 176">
              <a:extLst>
                <a:ext uri="{FF2B5EF4-FFF2-40B4-BE49-F238E27FC236}">
                  <a16:creationId xmlns:a16="http://schemas.microsoft.com/office/drawing/2014/main" id="{1F19ED97-99B2-4ED7-9F0C-63EF6542737B}"/>
                </a:ext>
              </a:extLst>
            </p:cNvPr>
            <p:cNvSpPr txBox="1"/>
            <p:nvPr/>
          </p:nvSpPr>
          <p:spPr bwMode="gray">
            <a:xfrm>
              <a:off x="6525119" y="3930356"/>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1</a:t>
              </a:r>
            </a:p>
          </p:txBody>
        </p:sp>
        <p:sp>
          <p:nvSpPr>
            <p:cNvPr id="178" name="TextBox 177">
              <a:extLst>
                <a:ext uri="{FF2B5EF4-FFF2-40B4-BE49-F238E27FC236}">
                  <a16:creationId xmlns:a16="http://schemas.microsoft.com/office/drawing/2014/main" id="{4F1F229D-E8B0-40ED-91D7-8B79C21A35CB}"/>
                </a:ext>
              </a:extLst>
            </p:cNvPr>
            <p:cNvSpPr txBox="1"/>
            <p:nvPr/>
          </p:nvSpPr>
          <p:spPr bwMode="gray">
            <a:xfrm>
              <a:off x="6194972" y="3535720"/>
              <a:ext cx="273050" cy="276999"/>
            </a:xfrm>
            <a:prstGeom prst="rect">
              <a:avLst/>
            </a:prstGeom>
            <a:solidFill>
              <a:srgbClr val="E28189"/>
            </a:solidFill>
            <a:ln>
              <a:solidFill>
                <a:srgbClr val="E28189"/>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2</a:t>
              </a:r>
            </a:p>
          </p:txBody>
        </p:sp>
        <p:sp>
          <p:nvSpPr>
            <p:cNvPr id="179" name="TextBox 178">
              <a:extLst>
                <a:ext uri="{FF2B5EF4-FFF2-40B4-BE49-F238E27FC236}">
                  <a16:creationId xmlns:a16="http://schemas.microsoft.com/office/drawing/2014/main" id="{30B590BC-FE7D-4F9A-866F-23396086E2CD}"/>
                </a:ext>
              </a:extLst>
            </p:cNvPr>
            <p:cNvSpPr txBox="1"/>
            <p:nvPr/>
          </p:nvSpPr>
          <p:spPr bwMode="gray">
            <a:xfrm>
              <a:off x="5864825" y="3936186"/>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3</a:t>
              </a:r>
            </a:p>
          </p:txBody>
        </p:sp>
        <p:sp>
          <p:nvSpPr>
            <p:cNvPr id="180" name="TextBox 179">
              <a:extLst>
                <a:ext uri="{FF2B5EF4-FFF2-40B4-BE49-F238E27FC236}">
                  <a16:creationId xmlns:a16="http://schemas.microsoft.com/office/drawing/2014/main" id="{86DA4114-DE06-4AB7-AFF0-59E058DFF51F}"/>
                </a:ext>
              </a:extLst>
            </p:cNvPr>
            <p:cNvSpPr txBox="1"/>
            <p:nvPr/>
          </p:nvSpPr>
          <p:spPr bwMode="gray">
            <a:xfrm>
              <a:off x="5534678" y="3936186"/>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4</a:t>
              </a:r>
            </a:p>
          </p:txBody>
        </p:sp>
        <p:sp>
          <p:nvSpPr>
            <p:cNvPr id="181" name="TextBox 180">
              <a:extLst>
                <a:ext uri="{FF2B5EF4-FFF2-40B4-BE49-F238E27FC236}">
                  <a16:creationId xmlns:a16="http://schemas.microsoft.com/office/drawing/2014/main" id="{A936A56B-FB98-4462-B2F2-A2B9E55E2B77}"/>
                </a:ext>
              </a:extLst>
            </p:cNvPr>
            <p:cNvSpPr txBox="1"/>
            <p:nvPr/>
          </p:nvSpPr>
          <p:spPr bwMode="gray">
            <a:xfrm>
              <a:off x="5121484" y="3536986"/>
              <a:ext cx="1019831" cy="307777"/>
            </a:xfrm>
            <a:prstGeom prst="rect">
              <a:avLst/>
            </a:prstGeom>
            <a:noFill/>
          </p:spPr>
          <p:txBody>
            <a:bodyPr wrap="none" rtlCol="0">
              <a:spAutoFit/>
            </a:bodyPr>
            <a:lstStyle/>
            <a:p>
              <a:pPr fontAlgn="ctr"/>
              <a:r>
                <a:rPr lang="en-US" sz="1400" dirty="0">
                  <a:latin typeface="Huawei Sans" panose="020C0503030203020204" pitchFamily="34" charset="0"/>
                  <a:cs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3" name="Rectangular Callout 26">
              <a:extLst>
                <a:ext uri="{FF2B5EF4-FFF2-40B4-BE49-F238E27FC236}">
                  <a16:creationId xmlns:a16="http://schemas.microsoft.com/office/drawing/2014/main" id="{635E1ED4-6013-4A07-98CB-87D42E733D61}"/>
                </a:ext>
              </a:extLst>
            </p:cNvPr>
            <p:cNvSpPr/>
            <p:nvPr/>
          </p:nvSpPr>
          <p:spPr bwMode="gray">
            <a:xfrm>
              <a:off x="3946388" y="3536986"/>
              <a:ext cx="1077164" cy="647976"/>
            </a:xfrm>
            <a:prstGeom prst="wedgeRectCallout">
              <a:avLst>
                <a:gd name="adj1" fmla="val 65882"/>
                <a:gd name="adj2" fmla="val 243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Add FEC redundancy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5" name="TextBox 184">
              <a:extLst>
                <a:ext uri="{FF2B5EF4-FFF2-40B4-BE49-F238E27FC236}">
                  <a16:creationId xmlns:a16="http://schemas.microsoft.com/office/drawing/2014/main" id="{3AD8776F-2517-497F-A416-40C7EFB0724B}"/>
                </a:ext>
              </a:extLst>
            </p:cNvPr>
            <p:cNvSpPr txBox="1"/>
            <p:nvPr/>
          </p:nvSpPr>
          <p:spPr bwMode="gray">
            <a:xfrm>
              <a:off x="5204531" y="3938891"/>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P</a:t>
              </a:r>
            </a:p>
          </p:txBody>
        </p:sp>
        <p:cxnSp>
          <p:nvCxnSpPr>
            <p:cNvPr id="191" name="Straight Arrow Connector 190">
              <a:extLst>
                <a:ext uri="{FF2B5EF4-FFF2-40B4-BE49-F238E27FC236}">
                  <a16:creationId xmlns:a16="http://schemas.microsoft.com/office/drawing/2014/main" id="{84CC3FCB-7F28-4656-A0B4-48B1E127ED0F}"/>
                </a:ext>
              </a:extLst>
            </p:cNvPr>
            <p:cNvCxnSpPr>
              <a:cxnSpLocks/>
            </p:cNvCxnSpPr>
            <p:nvPr/>
          </p:nvCxnSpPr>
          <p:spPr bwMode="gray">
            <a:xfrm>
              <a:off x="610689" y="5235236"/>
              <a:ext cx="568610" cy="0"/>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4" name="Straight Arrow Connector 193">
              <a:extLst>
                <a:ext uri="{FF2B5EF4-FFF2-40B4-BE49-F238E27FC236}">
                  <a16:creationId xmlns:a16="http://schemas.microsoft.com/office/drawing/2014/main" id="{8DF005BF-1F74-445A-BA80-7DF9EC017AC6}"/>
                </a:ext>
              </a:extLst>
            </p:cNvPr>
            <p:cNvCxnSpPr>
              <a:cxnSpLocks/>
              <a:stCxn id="178" idx="0"/>
            </p:cNvCxnSpPr>
            <p:nvPr/>
          </p:nvCxnSpPr>
          <p:spPr bwMode="gray">
            <a:xfrm flipV="1">
              <a:off x="6331497" y="3243714"/>
              <a:ext cx="0" cy="292006"/>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198" name="Rectangular Callout 26">
              <a:extLst>
                <a:ext uri="{FF2B5EF4-FFF2-40B4-BE49-F238E27FC236}">
                  <a16:creationId xmlns:a16="http://schemas.microsoft.com/office/drawing/2014/main" id="{019DA2B4-81A4-4D65-BDC8-47476680BC8B}"/>
                </a:ext>
              </a:extLst>
            </p:cNvPr>
            <p:cNvSpPr/>
            <p:nvPr/>
          </p:nvSpPr>
          <p:spPr bwMode="gray">
            <a:xfrm>
              <a:off x="6638700" y="3336886"/>
              <a:ext cx="648196" cy="388952"/>
            </a:xfrm>
            <a:prstGeom prst="wedgeRectCallout">
              <a:avLst>
                <a:gd name="adj1" fmla="val -68907"/>
                <a:gd name="adj2" fmla="val 165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Packet loss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0" name="Rectangle 199">
              <a:extLst>
                <a:ext uri="{FF2B5EF4-FFF2-40B4-BE49-F238E27FC236}">
                  <a16:creationId xmlns:a16="http://schemas.microsoft.com/office/drawing/2014/main" id="{013CD97A-3558-4764-AC89-90E309776D4D}"/>
                </a:ext>
              </a:extLst>
            </p:cNvPr>
            <p:cNvSpPr/>
            <p:nvPr/>
          </p:nvSpPr>
          <p:spPr bwMode="gray">
            <a:xfrm>
              <a:off x="8810357" y="4696559"/>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2" name="TextBox 201">
              <a:extLst>
                <a:ext uri="{FF2B5EF4-FFF2-40B4-BE49-F238E27FC236}">
                  <a16:creationId xmlns:a16="http://schemas.microsoft.com/office/drawing/2014/main" id="{6070C65F-67AF-4BFC-9AE1-9C20C4EA6755}"/>
                </a:ext>
              </a:extLst>
            </p:cNvPr>
            <p:cNvSpPr txBox="1"/>
            <p:nvPr/>
          </p:nvSpPr>
          <p:spPr bwMode="gray">
            <a:xfrm>
              <a:off x="10185961" y="4749100"/>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1</a:t>
              </a:r>
            </a:p>
          </p:txBody>
        </p:sp>
        <p:sp>
          <p:nvSpPr>
            <p:cNvPr id="204" name="TextBox 203">
              <a:extLst>
                <a:ext uri="{FF2B5EF4-FFF2-40B4-BE49-F238E27FC236}">
                  <a16:creationId xmlns:a16="http://schemas.microsoft.com/office/drawing/2014/main" id="{F2EE6A1C-BF71-4372-9E15-74F4DE97C275}"/>
                </a:ext>
              </a:extLst>
            </p:cNvPr>
            <p:cNvSpPr txBox="1"/>
            <p:nvPr/>
          </p:nvSpPr>
          <p:spPr bwMode="gray">
            <a:xfrm>
              <a:off x="9525667" y="4754930"/>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3</a:t>
              </a:r>
            </a:p>
          </p:txBody>
        </p:sp>
        <p:sp>
          <p:nvSpPr>
            <p:cNvPr id="206" name="TextBox 205">
              <a:extLst>
                <a:ext uri="{FF2B5EF4-FFF2-40B4-BE49-F238E27FC236}">
                  <a16:creationId xmlns:a16="http://schemas.microsoft.com/office/drawing/2014/main" id="{6E8BFDE0-F5D3-440A-A6E1-8D90A5DFAB5B}"/>
                </a:ext>
              </a:extLst>
            </p:cNvPr>
            <p:cNvSpPr txBox="1"/>
            <p:nvPr/>
          </p:nvSpPr>
          <p:spPr bwMode="gray">
            <a:xfrm>
              <a:off x="9195520" y="4754930"/>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4</a:t>
              </a:r>
            </a:p>
          </p:txBody>
        </p:sp>
        <p:sp>
          <p:nvSpPr>
            <p:cNvPr id="208" name="TextBox 207">
              <a:extLst>
                <a:ext uri="{FF2B5EF4-FFF2-40B4-BE49-F238E27FC236}">
                  <a16:creationId xmlns:a16="http://schemas.microsoft.com/office/drawing/2014/main" id="{C71056E5-1405-405A-A160-02C1824A22CC}"/>
                </a:ext>
              </a:extLst>
            </p:cNvPr>
            <p:cNvSpPr txBox="1"/>
            <p:nvPr/>
          </p:nvSpPr>
          <p:spPr bwMode="gray">
            <a:xfrm>
              <a:off x="9210786" y="4355730"/>
              <a:ext cx="1019831" cy="307777"/>
            </a:xfrm>
            <a:prstGeom prst="rect">
              <a:avLst/>
            </a:prstGeom>
            <a:noFill/>
          </p:spPr>
          <p:txBody>
            <a:bodyPr wrap="none" rtlCol="0">
              <a:spAutoFit/>
            </a:bodyPr>
            <a:lstStyle/>
            <a:p>
              <a:pPr fontAlgn="ctr"/>
              <a:r>
                <a:rPr lang="en-US" sz="1400" dirty="0">
                  <a:latin typeface="Huawei Sans" panose="020C0503030203020204" pitchFamily="34" charset="0"/>
                  <a:cs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2" name="TextBox 211">
              <a:extLst>
                <a:ext uri="{FF2B5EF4-FFF2-40B4-BE49-F238E27FC236}">
                  <a16:creationId xmlns:a16="http://schemas.microsoft.com/office/drawing/2014/main" id="{3A48D925-21B2-48EA-95A1-5C53C6B8D23D}"/>
                </a:ext>
              </a:extLst>
            </p:cNvPr>
            <p:cNvSpPr txBox="1"/>
            <p:nvPr/>
          </p:nvSpPr>
          <p:spPr bwMode="gray">
            <a:xfrm>
              <a:off x="8865373" y="4757635"/>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P</a:t>
              </a:r>
            </a:p>
          </p:txBody>
        </p:sp>
        <p:sp>
          <p:nvSpPr>
            <p:cNvPr id="214" name="TextBox 213">
              <a:extLst>
                <a:ext uri="{FF2B5EF4-FFF2-40B4-BE49-F238E27FC236}">
                  <a16:creationId xmlns:a16="http://schemas.microsoft.com/office/drawing/2014/main" id="{996DEFE0-0176-48B3-B8C6-C1E1290DB267}"/>
                </a:ext>
              </a:extLst>
            </p:cNvPr>
            <p:cNvSpPr txBox="1"/>
            <p:nvPr/>
          </p:nvSpPr>
          <p:spPr bwMode="gray">
            <a:xfrm>
              <a:off x="9851875" y="4757277"/>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2</a:t>
              </a:r>
            </a:p>
          </p:txBody>
        </p:sp>
        <p:cxnSp>
          <p:nvCxnSpPr>
            <p:cNvPr id="217" name="Connector: Elbow 216">
              <a:extLst>
                <a:ext uri="{FF2B5EF4-FFF2-40B4-BE49-F238E27FC236}">
                  <a16:creationId xmlns:a16="http://schemas.microsoft.com/office/drawing/2014/main" id="{F3A2331E-A7CF-48F1-8B85-A7560AE4CA50}"/>
                </a:ext>
              </a:extLst>
            </p:cNvPr>
            <p:cNvCxnSpPr>
              <a:cxnSpLocks/>
              <a:stCxn id="212" idx="2"/>
              <a:endCxn id="214" idx="2"/>
            </p:cNvCxnSpPr>
            <p:nvPr/>
          </p:nvCxnSpPr>
          <p:spPr bwMode="gray">
            <a:xfrm rot="5400000" flipH="1" flipV="1">
              <a:off x="9494970" y="4541204"/>
              <a:ext cx="358" cy="986502"/>
            </a:xfrm>
            <a:prstGeom prst="bentConnector3">
              <a:avLst>
                <a:gd name="adj1" fmla="val -96006145"/>
              </a:avLst>
            </a:prstGeom>
            <a:ln w="19050">
              <a:gradFill>
                <a:gsLst>
                  <a:gs pos="0">
                    <a:schemeClr val="bg1">
                      <a:lumMod val="50000"/>
                    </a:schemeClr>
                  </a:gs>
                  <a:gs pos="100000">
                    <a:srgbClr val="56C4D2"/>
                  </a:gs>
                </a:gsLst>
                <a:lin ang="5400000" scaled="1"/>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2" name="Rectangular Callout 26">
              <a:extLst>
                <a:ext uri="{FF2B5EF4-FFF2-40B4-BE49-F238E27FC236}">
                  <a16:creationId xmlns:a16="http://schemas.microsoft.com/office/drawing/2014/main" id="{177D36AD-3E3F-4315-8D2B-5A660F4AD70F}"/>
                </a:ext>
              </a:extLst>
            </p:cNvPr>
            <p:cNvSpPr/>
            <p:nvPr/>
          </p:nvSpPr>
          <p:spPr bwMode="gray">
            <a:xfrm>
              <a:off x="9109597" y="5499647"/>
              <a:ext cx="1349414" cy="434971"/>
            </a:xfrm>
            <a:prstGeom prst="wedgeRectCallout">
              <a:avLst>
                <a:gd name="adj1" fmla="val -21079"/>
                <a:gd name="adj2" fmla="val -716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Restore packets through FEC.</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4" name="椭圆 15">
              <a:extLst>
                <a:ext uri="{FF2B5EF4-FFF2-40B4-BE49-F238E27FC236}">
                  <a16:creationId xmlns:a16="http://schemas.microsoft.com/office/drawing/2014/main" id="{EC96BBE8-FD8A-4BDA-9FF1-F26EAA375432}"/>
                </a:ext>
              </a:extLst>
            </p:cNvPr>
            <p:cNvSpPr>
              <a:spLocks noChangeAspect="1"/>
            </p:cNvSpPr>
            <p:nvPr/>
          </p:nvSpPr>
          <p:spPr bwMode="gray">
            <a:xfrm>
              <a:off x="3824598" y="343104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6" name="椭圆 15">
              <a:extLst>
                <a:ext uri="{FF2B5EF4-FFF2-40B4-BE49-F238E27FC236}">
                  <a16:creationId xmlns:a16="http://schemas.microsoft.com/office/drawing/2014/main" id="{531548C6-12EF-44FB-8E7A-CC7FFA579673}"/>
                </a:ext>
              </a:extLst>
            </p:cNvPr>
            <p:cNvSpPr>
              <a:spLocks noChangeAspect="1"/>
            </p:cNvSpPr>
            <p:nvPr/>
          </p:nvSpPr>
          <p:spPr bwMode="gray">
            <a:xfrm>
              <a:off x="8993358" y="578161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2" name="圆角矩形 75">
            <a:extLst>
              <a:ext uri="{FF2B5EF4-FFF2-40B4-BE49-F238E27FC236}">
                <a16:creationId xmlns:a16="http://schemas.microsoft.com/office/drawing/2014/main" id="{CE177D42-6BAB-4F14-A2D7-7417691FCF97}"/>
              </a:ext>
            </a:extLst>
          </p:cNvPr>
          <p:cNvSpPr/>
          <p:nvPr/>
        </p:nvSpPr>
        <p:spPr bwMode="gray">
          <a:xfrm>
            <a:off x="941219" y="2832309"/>
            <a:ext cx="102917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err="1">
                <a:solidFill>
                  <a:srgbClr val="30B5C5"/>
                </a:solidFill>
                <a:latin typeface="Huawei Sans" panose="020C0503030203020204" pitchFamily="34" charset="0"/>
                <a:cs typeface="Huawei Sans" panose="020C0503030203020204" pitchFamily="34" charset="0"/>
              </a:rPr>
              <a:t>QoS</a:t>
            </a:r>
            <a:r>
              <a:rPr lang="en-US" sz="1600" dirty="0">
                <a:solidFill>
                  <a:srgbClr val="30B5C5"/>
                </a:solidFill>
                <a:latin typeface="Huawei Sans" panose="020C0503030203020204" pitchFamily="34" charset="0"/>
                <a:cs typeface="Huawei Sans" panose="020C0503030203020204" pitchFamily="34" charset="0"/>
              </a:rPr>
              <a:t> and WAN </a:t>
            </a:r>
            <a:r>
              <a:rPr lang="en-US" altLang="zh-CN" sz="1600" dirty="0">
                <a:solidFill>
                  <a:srgbClr val="30B5C5"/>
                </a:solidFill>
                <a:latin typeface="Huawei Sans" panose="020C0503030203020204" pitchFamily="34" charset="0"/>
                <a:cs typeface="Huawei Sans" panose="020C0503030203020204" pitchFamily="34" charset="0"/>
              </a:rPr>
              <a:t>o</a:t>
            </a:r>
            <a:r>
              <a:rPr lang="en-US" sz="1600" dirty="0">
                <a:solidFill>
                  <a:srgbClr val="30B5C5"/>
                </a:solidFill>
                <a:latin typeface="Huawei Sans" panose="020C0503030203020204" pitchFamily="34" charset="0"/>
                <a:cs typeface="Huawei Sans" panose="020C0503030203020204" pitchFamily="34" charset="0"/>
              </a:rPr>
              <a:t>ptimization process</a:t>
            </a:r>
          </a:p>
        </p:txBody>
      </p:sp>
      <p:sp>
        <p:nvSpPr>
          <p:cNvPr id="3" name="圆角矩形 75">
            <a:extLst>
              <a:ext uri="{FF2B5EF4-FFF2-40B4-BE49-F238E27FC236}">
                <a16:creationId xmlns:a16="http://schemas.microsoft.com/office/drawing/2014/main" id="{1CA1F319-EB19-4E34-8BE3-94C67017F742}"/>
              </a:ext>
            </a:extLst>
          </p:cNvPr>
          <p:cNvSpPr/>
          <p:nvPr/>
        </p:nvSpPr>
        <p:spPr bwMode="gray">
          <a:xfrm>
            <a:off x="941219" y="3266598"/>
            <a:ext cx="10291716" cy="29124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68"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69"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ZTP</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Application Optimization</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燕尾形 72">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Security</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4"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Flexible Networking</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2438681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Security Overview</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a16="http://schemas.microsoft.com/office/drawing/2014/main" id="{023EF648-2CF4-4442-B656-BCA55CD10180}"/>
              </a:ext>
            </a:extLst>
          </p:cNvPr>
          <p:cNvSpPr>
            <a:spLocks noGrp="1"/>
          </p:cNvSpPr>
          <p:nvPr>
            <p:ph type="body" sz="quarter" idx="10"/>
          </p:nvPr>
        </p:nvSpPr>
        <p:spPr bwMode="gray">
          <a:xfrm>
            <a:off x="455612" y="1052514"/>
            <a:ext cx="4828377" cy="4875042"/>
          </a:xfrm>
        </p:spPr>
        <p:txBody>
          <a:bodyPr/>
          <a:lstStyle/>
          <a:p>
            <a:pPr algn="l"/>
            <a:r>
              <a:rPr lang="en-US" sz="1600" dirty="0">
                <a:latin typeface="Huawei Sans" panose="020C0503030203020204" pitchFamily="34" charset="0"/>
              </a:rPr>
              <a:t>With the emergence of SD-WAN, the traditional closed architecture of enterprise WANs is transformed into an open architecture, which enlarges the attack range and brings new security challenges, including unauthorized access, data leakage, and network attacks.</a:t>
            </a:r>
          </a:p>
          <a:p>
            <a:pPr algn="l"/>
            <a:r>
              <a:rPr lang="en-US" sz="1600" dirty="0">
                <a:latin typeface="Huawei Sans" panose="020C0503030203020204" pitchFamily="34" charset="0"/>
              </a:rPr>
              <a:t>Huawei SD-WAN Solution provides high security from two perspectives:</a:t>
            </a:r>
            <a:endParaRPr lang="en-US" altLang="zh-CN" sz="1600" dirty="0">
              <a:latin typeface="Huawei Sans" panose="020C0503030203020204" pitchFamily="34" charset="0"/>
              <a:sym typeface="Huawei Sans" panose="020C0503030203020204" pitchFamily="34" charset="0"/>
            </a:endParaRPr>
          </a:p>
          <a:p>
            <a:pPr marL="598488" lvl="1" indent="-293688"/>
            <a:r>
              <a:rPr lang="en-US" sz="1400" dirty="0">
                <a:latin typeface="Huawei Sans" panose="020C0503030203020204" pitchFamily="34" charset="0"/>
                <a:cs typeface="Huawei Sans" panose="020C0503030203020204" pitchFamily="34" charset="0"/>
              </a:rPr>
              <a:t>System security: component security and inter-component security</a:t>
            </a:r>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400" dirty="0">
                <a:latin typeface="Huawei Sans" panose="020C0503030203020204" pitchFamily="34" charset="0"/>
                <a:cs typeface="Huawei Sans" panose="020C0503030203020204" pitchFamily="34" charset="0"/>
              </a:rPr>
              <a:t>Service security: firewall, IPS, and URL filtering</a:t>
            </a:r>
          </a:p>
          <a:p>
            <a:pPr lvl="1"/>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86" name="Group 85">
            <a:extLst>
              <a:ext uri="{FF2B5EF4-FFF2-40B4-BE49-F238E27FC236}">
                <a16:creationId xmlns:a16="http://schemas.microsoft.com/office/drawing/2014/main" id="{51BE4BA3-66F6-49F0-984A-281C4E12B90E}"/>
              </a:ext>
            </a:extLst>
          </p:cNvPr>
          <p:cNvGrpSpPr/>
          <p:nvPr/>
        </p:nvGrpSpPr>
        <p:grpSpPr bwMode="gray">
          <a:xfrm>
            <a:off x="5248970" y="1489091"/>
            <a:ext cx="6369454" cy="4457911"/>
            <a:chOff x="5248970" y="1979293"/>
            <a:chExt cx="6369454" cy="4457911"/>
          </a:xfrm>
        </p:grpSpPr>
        <p:grpSp>
          <p:nvGrpSpPr>
            <p:cNvPr id="21" name="组合 102">
              <a:extLst>
                <a:ext uri="{FF2B5EF4-FFF2-40B4-BE49-F238E27FC236}">
                  <a16:creationId xmlns:a16="http://schemas.microsoft.com/office/drawing/2014/main" id="{5F0F1657-8B1C-45A7-BDE2-5C332A28D3C9}"/>
                </a:ext>
              </a:extLst>
            </p:cNvPr>
            <p:cNvGrpSpPr/>
            <p:nvPr/>
          </p:nvGrpSpPr>
          <p:grpSpPr bwMode="gray">
            <a:xfrm flipH="1">
              <a:off x="8934985" y="4775730"/>
              <a:ext cx="1075899" cy="1114092"/>
              <a:chOff x="2049220" y="4543762"/>
              <a:chExt cx="1075899" cy="1114092"/>
            </a:xfrm>
          </p:grpSpPr>
          <p:grpSp>
            <p:nvGrpSpPr>
              <p:cNvPr id="60" name="Group 165">
                <a:extLst>
                  <a:ext uri="{FF2B5EF4-FFF2-40B4-BE49-F238E27FC236}">
                    <a16:creationId xmlns:a16="http://schemas.microsoft.com/office/drawing/2014/main" id="{B62151ED-CB15-4A35-B5B5-CF7AABF32A5E}"/>
                  </a:ext>
                </a:extLst>
              </p:cNvPr>
              <p:cNvGrpSpPr/>
              <p:nvPr/>
            </p:nvGrpSpPr>
            <p:grpSpPr bwMode="gray">
              <a:xfrm rot="5400000">
                <a:off x="1762964" y="4830018"/>
                <a:ext cx="1114092" cy="541579"/>
                <a:chOff x="-1233037" y="914446"/>
                <a:chExt cx="1573823" cy="778776"/>
              </a:xfrm>
            </p:grpSpPr>
            <p:cxnSp>
              <p:nvCxnSpPr>
                <p:cNvPr id="64" name="Straight Connector 166">
                  <a:extLst>
                    <a:ext uri="{FF2B5EF4-FFF2-40B4-BE49-F238E27FC236}">
                      <a16:creationId xmlns:a16="http://schemas.microsoft.com/office/drawing/2014/main" id="{083E6928-EF13-47D9-A83F-5C88F4E3A413}"/>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167">
                  <a:extLst>
                    <a:ext uri="{FF2B5EF4-FFF2-40B4-BE49-F238E27FC236}">
                      <a16:creationId xmlns:a16="http://schemas.microsoft.com/office/drawing/2014/main" id="{BD594E8B-3FA0-4B59-BFE5-F2639AEABB21}"/>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61" name="Straight Connector 166">
                <a:extLst>
                  <a:ext uri="{FF2B5EF4-FFF2-40B4-BE49-F238E27FC236}">
                    <a16:creationId xmlns:a16="http://schemas.microsoft.com/office/drawing/2014/main" id="{77CE8123-7D5A-4814-ACD2-A26F74BFC897}"/>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166">
                <a:extLst>
                  <a:ext uri="{FF2B5EF4-FFF2-40B4-BE49-F238E27FC236}">
                    <a16:creationId xmlns:a16="http://schemas.microsoft.com/office/drawing/2014/main" id="{11C20215-54C2-4BEC-8C8D-9CBFEBABEF1E}"/>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4">
              <a:extLst>
                <a:ext uri="{FF2B5EF4-FFF2-40B4-BE49-F238E27FC236}">
                  <a16:creationId xmlns:a16="http://schemas.microsoft.com/office/drawing/2014/main" id="{E2456442-4F33-4E5F-B4E6-DC2B2477C98B}"/>
                </a:ext>
              </a:extLst>
            </p:cNvPr>
            <p:cNvGrpSpPr/>
            <p:nvPr/>
          </p:nvGrpSpPr>
          <p:grpSpPr bwMode="gray">
            <a:xfrm>
              <a:off x="7230794" y="4775730"/>
              <a:ext cx="1075899" cy="1114092"/>
              <a:chOff x="2049220" y="4543762"/>
              <a:chExt cx="1075899" cy="1114092"/>
            </a:xfrm>
          </p:grpSpPr>
          <p:grpSp>
            <p:nvGrpSpPr>
              <p:cNvPr id="51" name="Group 165">
                <a:extLst>
                  <a:ext uri="{FF2B5EF4-FFF2-40B4-BE49-F238E27FC236}">
                    <a16:creationId xmlns:a16="http://schemas.microsoft.com/office/drawing/2014/main" id="{C7D14787-1535-41BE-9ECE-5D7988C16E37}"/>
                  </a:ext>
                </a:extLst>
              </p:cNvPr>
              <p:cNvGrpSpPr/>
              <p:nvPr/>
            </p:nvGrpSpPr>
            <p:grpSpPr bwMode="gray">
              <a:xfrm rot="5400000">
                <a:off x="1762964" y="4830018"/>
                <a:ext cx="1114092" cy="541579"/>
                <a:chOff x="-1233037" y="914446"/>
                <a:chExt cx="1573823" cy="778776"/>
              </a:xfrm>
            </p:grpSpPr>
            <p:cxnSp>
              <p:nvCxnSpPr>
                <p:cNvPr id="54" name="Straight Connector 166">
                  <a:extLst>
                    <a:ext uri="{FF2B5EF4-FFF2-40B4-BE49-F238E27FC236}">
                      <a16:creationId xmlns:a16="http://schemas.microsoft.com/office/drawing/2014/main" id="{9D614061-FFC4-4E58-BCB3-21449C2D0AFA}"/>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167">
                  <a:extLst>
                    <a:ext uri="{FF2B5EF4-FFF2-40B4-BE49-F238E27FC236}">
                      <a16:creationId xmlns:a16="http://schemas.microsoft.com/office/drawing/2014/main" id="{15EF6CD6-698A-4993-88A3-33266D4ECAC9}"/>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52" name="Straight Connector 166">
                <a:extLst>
                  <a:ext uri="{FF2B5EF4-FFF2-40B4-BE49-F238E27FC236}">
                    <a16:creationId xmlns:a16="http://schemas.microsoft.com/office/drawing/2014/main" id="{1FA07BAE-9EA9-40BB-B91E-421416613883}"/>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166">
                <a:extLst>
                  <a:ext uri="{FF2B5EF4-FFF2-40B4-BE49-F238E27FC236}">
                    <a16:creationId xmlns:a16="http://schemas.microsoft.com/office/drawing/2014/main" id="{F66CE704-5462-472C-8ED8-9A3999E3AAD8}"/>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3" name="直接箭头连接符 33">
              <a:extLst>
                <a:ext uri="{FF2B5EF4-FFF2-40B4-BE49-F238E27FC236}">
                  <a16:creationId xmlns:a16="http://schemas.microsoft.com/office/drawing/2014/main" id="{A49BDC7C-B378-4522-8415-2CBA9EFC8B67}"/>
                </a:ext>
              </a:extLst>
            </p:cNvPr>
            <p:cNvCxnSpPr/>
            <p:nvPr/>
          </p:nvCxnSpPr>
          <p:spPr bwMode="gray">
            <a:xfrm>
              <a:off x="6964314" y="2579763"/>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44">
              <a:extLst>
                <a:ext uri="{FF2B5EF4-FFF2-40B4-BE49-F238E27FC236}">
                  <a16:creationId xmlns:a16="http://schemas.microsoft.com/office/drawing/2014/main" id="{4BAC9C98-4DAB-49D6-92EF-DEACCC9F404B}"/>
                </a:ext>
              </a:extLst>
            </p:cNvPr>
            <p:cNvCxnSpPr>
              <a:cxnSpLocks/>
              <a:stCxn id="31" idx="2"/>
              <a:endCxn id="37" idx="0"/>
            </p:cNvCxnSpPr>
            <p:nvPr/>
          </p:nvCxnSpPr>
          <p:spPr bwMode="gray">
            <a:xfrm flipH="1">
              <a:off x="6985688" y="3643184"/>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接箭头连接符 45">
              <a:extLst>
                <a:ext uri="{FF2B5EF4-FFF2-40B4-BE49-F238E27FC236}">
                  <a16:creationId xmlns:a16="http://schemas.microsoft.com/office/drawing/2014/main" id="{79068D41-FAAF-4FD0-8CE1-4581DA8DEE78}"/>
                </a:ext>
              </a:extLst>
            </p:cNvPr>
            <p:cNvCxnSpPr>
              <a:cxnSpLocks/>
              <a:stCxn id="31" idx="2"/>
              <a:endCxn id="38" idx="0"/>
            </p:cNvCxnSpPr>
            <p:nvPr/>
          </p:nvCxnSpPr>
          <p:spPr bwMode="gray">
            <a:xfrm>
              <a:off x="8637505" y="3643184"/>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文本框 58">
              <a:extLst>
                <a:ext uri="{FF2B5EF4-FFF2-40B4-BE49-F238E27FC236}">
                  <a16:creationId xmlns:a16="http://schemas.microsoft.com/office/drawing/2014/main" id="{F7A5E69C-0C98-42ED-BE75-A854ED6651AF}"/>
                </a:ext>
              </a:extLst>
            </p:cNvPr>
            <p:cNvSpPr txBox="1"/>
            <p:nvPr/>
          </p:nvSpPr>
          <p:spPr bwMode="gray">
            <a:xfrm>
              <a:off x="8015729" y="3298417"/>
              <a:ext cx="418704"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1" name="图片 59">
              <a:extLst>
                <a:ext uri="{FF2B5EF4-FFF2-40B4-BE49-F238E27FC236}">
                  <a16:creationId xmlns:a16="http://schemas.microsoft.com/office/drawing/2014/main" id="{3CAC54C1-E4ED-4EB0-A40E-17E782E88CCD}"/>
                </a:ext>
              </a:extLst>
            </p:cNvPr>
            <p:cNvPicPr>
              <a:picLocks noChangeAspect="1"/>
            </p:cNvPicPr>
            <p:nvPr/>
          </p:nvPicPr>
          <p:blipFill>
            <a:blip r:embed="rId3"/>
            <a:stretch>
              <a:fillRect/>
            </a:stretch>
          </p:blipFill>
          <p:spPr bwMode="gray">
            <a:xfrm>
              <a:off x="8397721" y="3261429"/>
              <a:ext cx="479567" cy="381755"/>
            </a:xfrm>
            <a:prstGeom prst="rect">
              <a:avLst/>
            </a:prstGeom>
          </p:spPr>
        </p:pic>
        <p:sp>
          <p:nvSpPr>
            <p:cNvPr id="32" name="文本框 60">
              <a:extLst>
                <a:ext uri="{FF2B5EF4-FFF2-40B4-BE49-F238E27FC236}">
                  <a16:creationId xmlns:a16="http://schemas.microsoft.com/office/drawing/2014/main" id="{D828CE1A-63A8-409D-B392-B32ECE57304E}"/>
                </a:ext>
              </a:extLst>
            </p:cNvPr>
            <p:cNvSpPr txBox="1"/>
            <p:nvPr/>
          </p:nvSpPr>
          <p:spPr bwMode="gray">
            <a:xfrm>
              <a:off x="6681459" y="5626824"/>
              <a:ext cx="65731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p:txBody>
        </p:sp>
        <p:sp>
          <p:nvSpPr>
            <p:cNvPr id="33" name="文本框 66">
              <a:extLst>
                <a:ext uri="{FF2B5EF4-FFF2-40B4-BE49-F238E27FC236}">
                  <a16:creationId xmlns:a16="http://schemas.microsoft.com/office/drawing/2014/main" id="{E517E296-6E8B-4DE1-9335-1A2FFC74102E}"/>
                </a:ext>
              </a:extLst>
            </p:cNvPr>
            <p:cNvSpPr txBox="1"/>
            <p:nvPr/>
          </p:nvSpPr>
          <p:spPr bwMode="gray">
            <a:xfrm>
              <a:off x="10037518" y="5543143"/>
              <a:ext cx="6779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4" name="图片 81">
              <a:extLst>
                <a:ext uri="{FF2B5EF4-FFF2-40B4-BE49-F238E27FC236}">
                  <a16:creationId xmlns:a16="http://schemas.microsoft.com/office/drawing/2014/main" id="{035F5A6C-263A-47BA-97EC-C61CB06EEB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721462" y="2100753"/>
              <a:ext cx="1792651" cy="330612"/>
            </a:xfrm>
            <a:prstGeom prst="rect">
              <a:avLst/>
            </a:prstGeom>
          </p:spPr>
        </p:pic>
        <p:sp>
          <p:nvSpPr>
            <p:cNvPr id="35" name="圆角矩形 82">
              <a:extLst>
                <a:ext uri="{FF2B5EF4-FFF2-40B4-BE49-F238E27FC236}">
                  <a16:creationId xmlns:a16="http://schemas.microsoft.com/office/drawing/2014/main" id="{1D3FB87E-A0AA-4248-B9D1-1E5426D99A66}"/>
                </a:ext>
              </a:extLst>
            </p:cNvPr>
            <p:cNvSpPr/>
            <p:nvPr/>
          </p:nvSpPr>
          <p:spPr bwMode="gray">
            <a:xfrm>
              <a:off x="10434545" y="5045975"/>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sz="1400" dirty="0">
                  <a:solidFill>
                    <a:schemeClr val="bg1">
                      <a:lumMod val="65000"/>
                    </a:schemeClr>
                  </a:solidFill>
                  <a:latin typeface="Huawei Sans" panose="020C0503030203020204" pitchFamily="34" charset="0"/>
                  <a:cs typeface="Huawei Sans" panose="020C0503030203020204" pitchFamily="34" charset="0"/>
                </a:rPr>
                <a:t>Branch site</a:t>
              </a:r>
            </a:p>
          </p:txBody>
        </p:sp>
        <p:sp>
          <p:nvSpPr>
            <p:cNvPr id="36" name="圆角矩形 83">
              <a:extLst>
                <a:ext uri="{FF2B5EF4-FFF2-40B4-BE49-F238E27FC236}">
                  <a16:creationId xmlns:a16="http://schemas.microsoft.com/office/drawing/2014/main" id="{64B2A97D-C9AB-4B28-A0E6-EF3FC893639C}"/>
                </a:ext>
              </a:extLst>
            </p:cNvPr>
            <p:cNvSpPr/>
            <p:nvPr/>
          </p:nvSpPr>
          <p:spPr bwMode="gray">
            <a:xfrm>
              <a:off x="5659949" y="5031110"/>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bg1">
                      <a:lumMod val="65000"/>
                    </a:schemeClr>
                  </a:solidFill>
                  <a:latin typeface="Huawei Sans" panose="020C0503030203020204" pitchFamily="34" charset="0"/>
                  <a:cs typeface="Huawei Sans" panose="020C0503030203020204" pitchFamily="34" charset="0"/>
                </a:rPr>
                <a:t>HQ/DC site</a:t>
              </a:r>
            </a:p>
          </p:txBody>
        </p:sp>
        <p:pic>
          <p:nvPicPr>
            <p:cNvPr id="37" name="图片 88">
              <a:extLst>
                <a:ext uri="{FF2B5EF4-FFF2-40B4-BE49-F238E27FC236}">
                  <a16:creationId xmlns:a16="http://schemas.microsoft.com/office/drawing/2014/main" id="{80A46A30-9361-4506-9E38-1A1576D28C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740233" y="5127695"/>
              <a:ext cx="490909" cy="402545"/>
            </a:xfrm>
            <a:prstGeom prst="rect">
              <a:avLst/>
            </a:prstGeom>
          </p:spPr>
        </p:pic>
        <p:pic>
          <p:nvPicPr>
            <p:cNvPr id="38" name="图片 89">
              <a:extLst>
                <a:ext uri="{FF2B5EF4-FFF2-40B4-BE49-F238E27FC236}">
                  <a16:creationId xmlns:a16="http://schemas.microsoft.com/office/drawing/2014/main" id="{5DE00EE0-9A6E-466E-8E19-4F35E8BF29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037517" y="5134045"/>
              <a:ext cx="490909" cy="402545"/>
            </a:xfrm>
            <a:prstGeom prst="rect">
              <a:avLst/>
            </a:prstGeom>
          </p:spPr>
        </p:pic>
        <p:sp>
          <p:nvSpPr>
            <p:cNvPr id="39" name="Can 225">
              <a:extLst>
                <a:ext uri="{FF2B5EF4-FFF2-40B4-BE49-F238E27FC236}">
                  <a16:creationId xmlns:a16="http://schemas.microsoft.com/office/drawing/2014/main" id="{DD2AC7E1-9DD1-430D-8089-59FFEA70AF38}"/>
                </a:ext>
              </a:extLst>
            </p:cNvPr>
            <p:cNvSpPr/>
            <p:nvPr/>
          </p:nvSpPr>
          <p:spPr bwMode="gray">
            <a:xfrm rot="5400000">
              <a:off x="8529318" y="3937879"/>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0" name="直接箭头连接符 112">
              <a:extLst>
                <a:ext uri="{FF2B5EF4-FFF2-40B4-BE49-F238E27FC236}">
                  <a16:creationId xmlns:a16="http://schemas.microsoft.com/office/drawing/2014/main" id="{EBD72244-4301-49E3-BE5A-D803A0CB57E1}"/>
                </a:ext>
              </a:extLst>
            </p:cNvPr>
            <p:cNvCxnSpPr/>
            <p:nvPr/>
          </p:nvCxnSpPr>
          <p:spPr bwMode="gray">
            <a:xfrm>
              <a:off x="10259478" y="2579763"/>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33">
              <a:extLst>
                <a:ext uri="{FF2B5EF4-FFF2-40B4-BE49-F238E27FC236}">
                  <a16:creationId xmlns:a16="http://schemas.microsoft.com/office/drawing/2014/main" id="{8B348506-8887-4E47-B456-31C34C996B3F}"/>
                </a:ext>
              </a:extLst>
            </p:cNvPr>
            <p:cNvCxnSpPr>
              <a:cxnSpLocks/>
              <a:endCxn id="31" idx="0"/>
            </p:cNvCxnSpPr>
            <p:nvPr/>
          </p:nvCxnSpPr>
          <p:spPr bwMode="gray">
            <a:xfrm>
              <a:off x="8637505" y="2573051"/>
              <a:ext cx="0" cy="68837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4" name="Freeform 159">
              <a:extLst>
                <a:ext uri="{FF2B5EF4-FFF2-40B4-BE49-F238E27FC236}">
                  <a16:creationId xmlns:a16="http://schemas.microsoft.com/office/drawing/2014/main" id="{2451FA4F-C181-4226-9C8F-D48B4BDB65A6}"/>
                </a:ext>
              </a:extLst>
            </p:cNvPr>
            <p:cNvSpPr/>
            <p:nvPr/>
          </p:nvSpPr>
          <p:spPr bwMode="gray">
            <a:xfrm flipH="1">
              <a:off x="8048913" y="4385226"/>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p:txBody>
        </p:sp>
        <p:sp>
          <p:nvSpPr>
            <p:cNvPr id="45" name="Freeform 159">
              <a:extLst>
                <a:ext uri="{FF2B5EF4-FFF2-40B4-BE49-F238E27FC236}">
                  <a16:creationId xmlns:a16="http://schemas.microsoft.com/office/drawing/2014/main" id="{FE1A9AA4-65C0-4D06-B599-B471A8D5202A}"/>
                </a:ext>
              </a:extLst>
            </p:cNvPr>
            <p:cNvSpPr/>
            <p:nvPr/>
          </p:nvSpPr>
          <p:spPr bwMode="gray">
            <a:xfrm flipH="1">
              <a:off x="8049325" y="554314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sp>
          <p:nvSpPr>
            <p:cNvPr id="46" name="圆角矩形 44">
              <a:extLst>
                <a:ext uri="{FF2B5EF4-FFF2-40B4-BE49-F238E27FC236}">
                  <a16:creationId xmlns:a16="http://schemas.microsoft.com/office/drawing/2014/main" id="{9F513282-D78A-493E-AFBA-692B214874B5}"/>
                </a:ext>
              </a:extLst>
            </p:cNvPr>
            <p:cNvSpPr/>
            <p:nvPr/>
          </p:nvSpPr>
          <p:spPr bwMode="gray">
            <a:xfrm>
              <a:off x="6931050" y="1979293"/>
              <a:ext cx="3403725"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文本框 60">
              <a:extLst>
                <a:ext uri="{FF2B5EF4-FFF2-40B4-BE49-F238E27FC236}">
                  <a16:creationId xmlns:a16="http://schemas.microsoft.com/office/drawing/2014/main" id="{A440A726-35D4-4ECC-A0E5-FAC352C539B1}"/>
                </a:ext>
              </a:extLst>
            </p:cNvPr>
            <p:cNvSpPr txBox="1"/>
            <p:nvPr/>
          </p:nvSpPr>
          <p:spPr bwMode="gray">
            <a:xfrm rot="16200000">
              <a:off x="5800980" y="3582341"/>
              <a:ext cx="1870155"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NETCONF</a:t>
              </a:r>
            </a:p>
            <a:p>
              <a:pPr algn="ctr" fontAlgn="ctr"/>
              <a:r>
                <a:rPr lang="en-US" sz="1200" dirty="0">
                  <a:solidFill>
                    <a:srgbClr val="000000"/>
                  </a:solidFill>
                  <a:latin typeface="Huawei Sans" panose="020C0503030203020204" pitchFamily="34" charset="0"/>
                  <a:cs typeface="Huawei Sans" panose="020C0503030203020204" pitchFamily="34" charset="0"/>
                </a:rPr>
                <a:t>(management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文本框 60">
              <a:extLst>
                <a:ext uri="{FF2B5EF4-FFF2-40B4-BE49-F238E27FC236}">
                  <a16:creationId xmlns:a16="http://schemas.microsoft.com/office/drawing/2014/main" id="{4197599D-187D-47EE-8EDE-66EB002F3085}"/>
                </a:ext>
              </a:extLst>
            </p:cNvPr>
            <p:cNvSpPr txBox="1"/>
            <p:nvPr/>
          </p:nvSpPr>
          <p:spPr bwMode="gray">
            <a:xfrm rot="19124516">
              <a:off x="6845527" y="4045766"/>
              <a:ext cx="1522767"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BGP EVPN</a:t>
              </a:r>
            </a:p>
            <a:p>
              <a:pPr algn="ctr" fontAlgn="ctr"/>
              <a:r>
                <a:rPr lang="en-US" sz="1200" dirty="0">
                  <a:solidFill>
                    <a:srgbClr val="000000"/>
                  </a:solidFill>
                  <a:latin typeface="Huawei Sans" panose="020C0503030203020204" pitchFamily="34" charset="0"/>
                  <a:cs typeface="Huawei Sans" panose="020C0503030203020204" pitchFamily="34" charset="0"/>
                </a:rPr>
                <a:t>(control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文本框 60">
              <a:extLst>
                <a:ext uri="{FF2B5EF4-FFF2-40B4-BE49-F238E27FC236}">
                  <a16:creationId xmlns:a16="http://schemas.microsoft.com/office/drawing/2014/main" id="{A3FF05E6-D414-4C04-86CC-C70891A373BD}"/>
                </a:ext>
              </a:extLst>
            </p:cNvPr>
            <p:cNvSpPr txBox="1"/>
            <p:nvPr/>
          </p:nvSpPr>
          <p:spPr bwMode="gray">
            <a:xfrm>
              <a:off x="7179258" y="5179633"/>
              <a:ext cx="2867155"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cs typeface="Huawei Sans" panose="020C0503030203020204" pitchFamily="34" charset="0"/>
                </a:rPr>
                <a:t>GRE or GRE over IPsec (data channel)</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Rectangular Callout 26">
              <a:extLst>
                <a:ext uri="{FF2B5EF4-FFF2-40B4-BE49-F238E27FC236}">
                  <a16:creationId xmlns:a16="http://schemas.microsoft.com/office/drawing/2014/main" id="{5B5616C6-B166-4AE2-B485-8319B62F3F11}"/>
                </a:ext>
              </a:extLst>
            </p:cNvPr>
            <p:cNvSpPr/>
            <p:nvPr/>
          </p:nvSpPr>
          <p:spPr bwMode="gray">
            <a:xfrm>
              <a:off x="5433825" y="3482198"/>
              <a:ext cx="959754" cy="677641"/>
            </a:xfrm>
            <a:prstGeom prst="wedgeRectCallout">
              <a:avLst>
                <a:gd name="adj1" fmla="val 65964"/>
                <a:gd name="adj2" fmla="val -1771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100" dirty="0">
                  <a:solidFill>
                    <a:schemeClr val="bg1">
                      <a:lumMod val="50000"/>
                    </a:schemeClr>
                  </a:solidFill>
                  <a:latin typeface="Huawei Sans" panose="020C0503030203020204" pitchFamily="34" charset="0"/>
                  <a:cs typeface="Huawei Sans" panose="020C0503030203020204" pitchFamily="34" charset="0"/>
                </a:rPr>
                <a:t>Management channel security</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Rectangular Callout 26">
              <a:extLst>
                <a:ext uri="{FF2B5EF4-FFF2-40B4-BE49-F238E27FC236}">
                  <a16:creationId xmlns:a16="http://schemas.microsoft.com/office/drawing/2014/main" id="{2A0C54E3-1056-48B3-8D3E-3611340FEF75}"/>
                </a:ext>
              </a:extLst>
            </p:cNvPr>
            <p:cNvSpPr/>
            <p:nvPr/>
          </p:nvSpPr>
          <p:spPr bwMode="gray">
            <a:xfrm>
              <a:off x="8306693" y="3942935"/>
              <a:ext cx="1103232" cy="415509"/>
            </a:xfrm>
            <a:prstGeom prst="wedgeRectCallout">
              <a:avLst>
                <a:gd name="adj1" fmla="val -64505"/>
                <a:gd name="adj2" fmla="val -2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100" dirty="0">
                  <a:solidFill>
                    <a:schemeClr val="bg1">
                      <a:lumMod val="50000"/>
                    </a:schemeClr>
                  </a:solidFill>
                  <a:latin typeface="Huawei Sans" panose="020C0503030203020204" pitchFamily="34" charset="0"/>
                  <a:cs typeface="Huawei Sans" panose="020C0503030203020204" pitchFamily="34" charset="0"/>
                </a:rPr>
                <a:t>Control channel security</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 name="Rectangular Callout 26">
              <a:extLst>
                <a:ext uri="{FF2B5EF4-FFF2-40B4-BE49-F238E27FC236}">
                  <a16:creationId xmlns:a16="http://schemas.microsoft.com/office/drawing/2014/main" id="{E5085C24-26DD-4BE3-836F-91AF88044FEA}"/>
                </a:ext>
              </a:extLst>
            </p:cNvPr>
            <p:cNvSpPr/>
            <p:nvPr/>
          </p:nvSpPr>
          <p:spPr bwMode="gray">
            <a:xfrm>
              <a:off x="8692279" y="2632117"/>
              <a:ext cx="1429239" cy="376964"/>
            </a:xfrm>
            <a:prstGeom prst="wedgeRectCallout">
              <a:avLst>
                <a:gd name="adj1" fmla="val 19569"/>
                <a:gd name="adj2" fmla="val -855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err="1">
                  <a:solidFill>
                    <a:schemeClr val="bg1">
                      <a:lumMod val="50000"/>
                    </a:schemeClr>
                  </a:solidFill>
                  <a:latin typeface="Huawei Sans" panose="020C0503030203020204" pitchFamily="34" charset="0"/>
                  <a:cs typeface="Huawei Sans" panose="020C0503030203020204" pitchFamily="34" charset="0"/>
                </a:rPr>
                <a:t>iMaster</a:t>
              </a:r>
              <a:r>
                <a:rPr lang="en-US" sz="1100" dirty="0">
                  <a:solidFill>
                    <a:schemeClr val="bg1">
                      <a:lumMod val="50000"/>
                    </a:schemeClr>
                  </a:solidFill>
                  <a:latin typeface="Huawei Sans" panose="020C0503030203020204" pitchFamily="34" charset="0"/>
                  <a:cs typeface="Huawei Sans" panose="020C0503030203020204" pitchFamily="34" charset="0"/>
                </a:rPr>
                <a:t> NCE-WAN</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sz="1100" dirty="0">
                  <a:solidFill>
                    <a:schemeClr val="bg1">
                      <a:lumMod val="50000"/>
                    </a:schemeClr>
                  </a:solidFill>
                  <a:latin typeface="Huawei Sans" panose="020C0503030203020204" pitchFamily="34" charset="0"/>
                  <a:cs typeface="Huawei Sans" panose="020C0503030203020204" pitchFamily="34" charset="0"/>
                </a:rPr>
                <a:t>security hardening</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 name="Rectangular Callout 26">
              <a:extLst>
                <a:ext uri="{FF2B5EF4-FFF2-40B4-BE49-F238E27FC236}">
                  <a16:creationId xmlns:a16="http://schemas.microsoft.com/office/drawing/2014/main" id="{DD953BFF-29AD-47C5-88A2-68F68EC539FC}"/>
                </a:ext>
              </a:extLst>
            </p:cNvPr>
            <p:cNvSpPr/>
            <p:nvPr/>
          </p:nvSpPr>
          <p:spPr bwMode="gray">
            <a:xfrm>
              <a:off x="9283846" y="5896375"/>
              <a:ext cx="1074669" cy="493203"/>
            </a:xfrm>
            <a:prstGeom prst="wedgeRectCallout">
              <a:avLst>
                <a:gd name="adj1" fmla="val -41310"/>
                <a:gd name="adj2" fmla="val -14625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cs typeface="Huawei Sans" panose="020C0503030203020204" pitchFamily="34" charset="0"/>
                </a:rPr>
                <a:t>Data channel security</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antivirus_139783">
              <a:extLst>
                <a:ext uri="{FF2B5EF4-FFF2-40B4-BE49-F238E27FC236}">
                  <a16:creationId xmlns:a16="http://schemas.microsoft.com/office/drawing/2014/main" id="{6488816C-05E0-4CD1-AD80-5EC97597FD31}"/>
                </a:ext>
              </a:extLst>
            </p:cNvPr>
            <p:cNvSpPr>
              <a:spLocks noChangeAspect="1"/>
            </p:cNvSpPr>
            <p:nvPr/>
          </p:nvSpPr>
          <p:spPr bwMode="gray">
            <a:xfrm>
              <a:off x="7048869" y="5239144"/>
              <a:ext cx="309277" cy="402545"/>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Rectangular Callout 26">
              <a:extLst>
                <a:ext uri="{FF2B5EF4-FFF2-40B4-BE49-F238E27FC236}">
                  <a16:creationId xmlns:a16="http://schemas.microsoft.com/office/drawing/2014/main" id="{039E1702-AC3C-4183-9CDC-AD8A2BA76750}"/>
                </a:ext>
              </a:extLst>
            </p:cNvPr>
            <p:cNvSpPr/>
            <p:nvPr/>
          </p:nvSpPr>
          <p:spPr bwMode="gray">
            <a:xfrm>
              <a:off x="6941060" y="5944001"/>
              <a:ext cx="1074669" cy="493203"/>
            </a:xfrm>
            <a:prstGeom prst="wedgeRectCallout">
              <a:avLst>
                <a:gd name="adj1" fmla="val -11152"/>
                <a:gd name="adj2" fmla="val -14766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cs typeface="Huawei Sans" panose="020C0503030203020204" pitchFamily="34" charset="0"/>
                </a:rPr>
                <a:t>Service traffic security</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椭圆 15">
              <a:extLst>
                <a:ext uri="{FF2B5EF4-FFF2-40B4-BE49-F238E27FC236}">
                  <a16:creationId xmlns:a16="http://schemas.microsoft.com/office/drawing/2014/main" id="{9B53A318-261E-4D28-A255-D86A2E4F55DB}"/>
                </a:ext>
              </a:extLst>
            </p:cNvPr>
            <p:cNvSpPr>
              <a:spLocks noChangeAspect="1"/>
            </p:cNvSpPr>
            <p:nvPr/>
          </p:nvSpPr>
          <p:spPr bwMode="gray">
            <a:xfrm>
              <a:off x="5248970" y="342475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椭圆 15">
              <a:extLst>
                <a:ext uri="{FF2B5EF4-FFF2-40B4-BE49-F238E27FC236}">
                  <a16:creationId xmlns:a16="http://schemas.microsoft.com/office/drawing/2014/main" id="{9F4E8470-459B-45CA-B80F-37A506920008}"/>
                </a:ext>
              </a:extLst>
            </p:cNvPr>
            <p:cNvSpPr>
              <a:spLocks noChangeAspect="1"/>
            </p:cNvSpPr>
            <p:nvPr/>
          </p:nvSpPr>
          <p:spPr bwMode="gray">
            <a:xfrm>
              <a:off x="10003505" y="293716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椭圆 15">
              <a:extLst>
                <a:ext uri="{FF2B5EF4-FFF2-40B4-BE49-F238E27FC236}">
                  <a16:creationId xmlns:a16="http://schemas.microsoft.com/office/drawing/2014/main" id="{8E66DE3C-5D90-436D-95E6-5CFD9C4ECB4B}"/>
                </a:ext>
              </a:extLst>
            </p:cNvPr>
            <p:cNvSpPr>
              <a:spLocks noChangeAspect="1"/>
            </p:cNvSpPr>
            <p:nvPr/>
          </p:nvSpPr>
          <p:spPr bwMode="gray">
            <a:xfrm>
              <a:off x="9271033" y="376182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椭圆 15">
              <a:extLst>
                <a:ext uri="{FF2B5EF4-FFF2-40B4-BE49-F238E27FC236}">
                  <a16:creationId xmlns:a16="http://schemas.microsoft.com/office/drawing/2014/main" id="{591974D0-2EC6-43DF-9D1B-1783CB1E9F5A}"/>
                </a:ext>
              </a:extLst>
            </p:cNvPr>
            <p:cNvSpPr>
              <a:spLocks noChangeAspect="1"/>
            </p:cNvSpPr>
            <p:nvPr/>
          </p:nvSpPr>
          <p:spPr bwMode="gray">
            <a:xfrm>
              <a:off x="9650708" y="539956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椭圆 15">
              <a:extLst>
                <a:ext uri="{FF2B5EF4-FFF2-40B4-BE49-F238E27FC236}">
                  <a16:creationId xmlns:a16="http://schemas.microsoft.com/office/drawing/2014/main" id="{F0FB7539-FC6A-40CD-9364-EBE45CA6B66C}"/>
                </a:ext>
              </a:extLst>
            </p:cNvPr>
            <p:cNvSpPr>
              <a:spLocks noChangeAspect="1"/>
            </p:cNvSpPr>
            <p:nvPr/>
          </p:nvSpPr>
          <p:spPr bwMode="gray">
            <a:xfrm>
              <a:off x="8249095" y="550046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Rectangular Callout 26">
              <a:extLst>
                <a:ext uri="{FF2B5EF4-FFF2-40B4-BE49-F238E27FC236}">
                  <a16:creationId xmlns:a16="http://schemas.microsoft.com/office/drawing/2014/main" id="{250B3DBF-A253-427F-84DC-C45543738926}"/>
                </a:ext>
              </a:extLst>
            </p:cNvPr>
            <p:cNvSpPr/>
            <p:nvPr/>
          </p:nvSpPr>
          <p:spPr bwMode="gray">
            <a:xfrm>
              <a:off x="10363093" y="4455650"/>
              <a:ext cx="1074669" cy="374813"/>
            </a:xfrm>
            <a:prstGeom prst="wedgeRectCallout">
              <a:avLst>
                <a:gd name="adj1" fmla="val -38319"/>
                <a:gd name="adj2" fmla="val 13587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cs typeface="Huawei Sans" panose="020C0503030203020204" pitchFamily="34" charset="0"/>
                </a:rPr>
                <a:t>CPE security hardening</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椭圆 15">
              <a:extLst>
                <a:ext uri="{FF2B5EF4-FFF2-40B4-BE49-F238E27FC236}">
                  <a16:creationId xmlns:a16="http://schemas.microsoft.com/office/drawing/2014/main" id="{C76D7B6C-F467-46AF-977E-303DFCC0F838}"/>
                </a:ext>
              </a:extLst>
            </p:cNvPr>
            <p:cNvSpPr>
              <a:spLocks noChangeAspect="1"/>
            </p:cNvSpPr>
            <p:nvPr/>
          </p:nvSpPr>
          <p:spPr bwMode="gray">
            <a:xfrm>
              <a:off x="10298223" y="427454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6"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67"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ZTP</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Application Optimization</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燕尾形 68">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Security</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Flexible Networking</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0136590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SD-WAN System Security Hardening</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a16="http://schemas.microsoft.com/office/drawing/2014/main" id="{023EF648-2CF4-4442-B656-BCA55CD10180}"/>
              </a:ext>
            </a:extLst>
          </p:cNvPr>
          <p:cNvSpPr>
            <a:spLocks noGrp="1"/>
          </p:cNvSpPr>
          <p:nvPr>
            <p:ph type="body" sz="quarter" idx="10"/>
          </p:nvPr>
        </p:nvSpPr>
        <p:spPr bwMode="gray"/>
        <p:txBody>
          <a:bodyPr/>
          <a:lstStyle/>
          <a:p>
            <a:pPr algn="l"/>
            <a:r>
              <a:rPr lang="en-US" sz="1600" dirty="0">
                <a:latin typeface="Huawei Sans" panose="020C0503030203020204" pitchFamily="34" charset="0"/>
              </a:rPr>
              <a:t>SD-WAN system security includes:</a:t>
            </a:r>
            <a:endParaRPr lang="en-US" altLang="zh-CN" sz="1600" dirty="0">
              <a:latin typeface="Huawei Sans" panose="020C0503030203020204" pitchFamily="34" charset="0"/>
              <a:sym typeface="Huawei Sans" panose="020C0503030203020204" pitchFamily="34" charset="0"/>
            </a:endParaRPr>
          </a:p>
          <a:p>
            <a:pPr marL="598488" lvl="1" indent="-293688"/>
            <a:r>
              <a:rPr lang="en-US" sz="1400" dirty="0">
                <a:latin typeface="Huawei Sans" panose="020C0503030203020204" pitchFamily="34" charset="0"/>
                <a:cs typeface="Huawei Sans" panose="020C0503030203020204" pitchFamily="34" charset="0"/>
              </a:rPr>
              <a:t>Inter-component security: security of management, control, and forwarding channels</a:t>
            </a:r>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400" dirty="0">
                <a:latin typeface="Huawei Sans" panose="020C0503030203020204" pitchFamily="34" charset="0"/>
                <a:cs typeface="Huawei Sans" panose="020C0503030203020204" pitchFamily="34" charset="0"/>
              </a:rPr>
              <a:t>Component security:</a:t>
            </a:r>
            <a:r>
              <a:rPr lang="en-US" altLang="zh-CN" sz="1400" dirty="0">
                <a:latin typeface="Huawei Sans" panose="020C0503030203020204" pitchFamily="34" charset="0"/>
                <a:cs typeface="Huawei Sans" panose="020C0503030203020204" pitchFamily="34" charset="0"/>
              </a:rPr>
              <a:t> </a:t>
            </a:r>
            <a:r>
              <a:rPr lang="en-US" sz="1400" dirty="0">
                <a:latin typeface="Huawei Sans" panose="020C0503030203020204" pitchFamily="34" charset="0"/>
                <a:cs typeface="Huawei Sans" panose="020C0503030203020204" pitchFamily="34" charset="0"/>
              </a:rPr>
              <a:t>security of </a:t>
            </a:r>
            <a:r>
              <a:rPr lang="en-US" sz="1400" dirty="0" err="1">
                <a:latin typeface="Huawei Sans" panose="020C0503030203020204" pitchFamily="34" charset="0"/>
                <a:cs typeface="Huawei Sans" panose="020C0503030203020204" pitchFamily="34" charset="0"/>
              </a:rPr>
              <a:t>iMaster</a:t>
            </a:r>
            <a:r>
              <a:rPr lang="en-US" sz="1400" dirty="0">
                <a:latin typeface="Huawei Sans" panose="020C0503030203020204" pitchFamily="34" charset="0"/>
                <a:cs typeface="Huawei Sans" panose="020C0503030203020204" pitchFamily="34" charset="0"/>
              </a:rPr>
              <a:t> NCE-WAN and CPEs</a:t>
            </a:r>
          </a:p>
        </p:txBody>
      </p:sp>
      <p:grpSp>
        <p:nvGrpSpPr>
          <p:cNvPr id="26" name="Group 25">
            <a:extLst>
              <a:ext uri="{FF2B5EF4-FFF2-40B4-BE49-F238E27FC236}">
                <a16:creationId xmlns:a16="http://schemas.microsoft.com/office/drawing/2014/main" id="{16083DBE-39B8-43A7-9600-31F95BB1512F}"/>
              </a:ext>
            </a:extLst>
          </p:cNvPr>
          <p:cNvGrpSpPr/>
          <p:nvPr/>
        </p:nvGrpSpPr>
        <p:grpSpPr bwMode="gray">
          <a:xfrm>
            <a:off x="2239740" y="2197536"/>
            <a:ext cx="7307035" cy="3938289"/>
            <a:chOff x="2239740" y="2288976"/>
            <a:chExt cx="7307035" cy="3938289"/>
          </a:xfrm>
        </p:grpSpPr>
        <p:grpSp>
          <p:nvGrpSpPr>
            <p:cNvPr id="67" name="组合 102">
              <a:extLst>
                <a:ext uri="{FF2B5EF4-FFF2-40B4-BE49-F238E27FC236}">
                  <a16:creationId xmlns:a16="http://schemas.microsoft.com/office/drawing/2014/main" id="{2BF296CD-6FB8-44E9-AAEF-5A38933FBD21}"/>
                </a:ext>
              </a:extLst>
            </p:cNvPr>
            <p:cNvGrpSpPr/>
            <p:nvPr/>
          </p:nvGrpSpPr>
          <p:grpSpPr bwMode="gray">
            <a:xfrm flipH="1">
              <a:off x="6318075" y="4772017"/>
              <a:ext cx="1075899" cy="1114092"/>
              <a:chOff x="2049220" y="4543762"/>
              <a:chExt cx="1075899" cy="1114092"/>
            </a:xfrm>
          </p:grpSpPr>
          <p:grpSp>
            <p:nvGrpSpPr>
              <p:cNvPr id="115" name="Group 165">
                <a:extLst>
                  <a:ext uri="{FF2B5EF4-FFF2-40B4-BE49-F238E27FC236}">
                    <a16:creationId xmlns:a16="http://schemas.microsoft.com/office/drawing/2014/main" id="{203E9587-6EC7-4275-B4BD-5DCC2E8A7522}"/>
                  </a:ext>
                </a:extLst>
              </p:cNvPr>
              <p:cNvGrpSpPr/>
              <p:nvPr/>
            </p:nvGrpSpPr>
            <p:grpSpPr bwMode="gray">
              <a:xfrm rot="5400000">
                <a:off x="1762964" y="4830018"/>
                <a:ext cx="1114092" cy="541579"/>
                <a:chOff x="-1233037" y="914446"/>
                <a:chExt cx="1573823" cy="778776"/>
              </a:xfrm>
            </p:grpSpPr>
            <p:cxnSp>
              <p:nvCxnSpPr>
                <p:cNvPr id="118" name="Straight Connector 166">
                  <a:extLst>
                    <a:ext uri="{FF2B5EF4-FFF2-40B4-BE49-F238E27FC236}">
                      <a16:creationId xmlns:a16="http://schemas.microsoft.com/office/drawing/2014/main" id="{D1CE78D5-C8FA-404B-928F-E16C228D7567}"/>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67">
                  <a:extLst>
                    <a:ext uri="{FF2B5EF4-FFF2-40B4-BE49-F238E27FC236}">
                      <a16:creationId xmlns:a16="http://schemas.microsoft.com/office/drawing/2014/main" id="{AC1793D5-C916-4BFD-9B17-21D762221969}"/>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16" name="Straight Connector 166">
                <a:extLst>
                  <a:ext uri="{FF2B5EF4-FFF2-40B4-BE49-F238E27FC236}">
                    <a16:creationId xmlns:a16="http://schemas.microsoft.com/office/drawing/2014/main" id="{D30A2707-9022-4672-BC4A-3F0DD49D2C88}"/>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66">
                <a:extLst>
                  <a:ext uri="{FF2B5EF4-FFF2-40B4-BE49-F238E27FC236}">
                    <a16:creationId xmlns:a16="http://schemas.microsoft.com/office/drawing/2014/main" id="{C18A4395-EA3E-4FE1-86C5-6C3CFE489D61}"/>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8" name="组合 4">
              <a:extLst>
                <a:ext uri="{FF2B5EF4-FFF2-40B4-BE49-F238E27FC236}">
                  <a16:creationId xmlns:a16="http://schemas.microsoft.com/office/drawing/2014/main" id="{FB5DD79D-F542-4888-88F1-4A3D566AD818}"/>
                </a:ext>
              </a:extLst>
            </p:cNvPr>
            <p:cNvGrpSpPr/>
            <p:nvPr/>
          </p:nvGrpSpPr>
          <p:grpSpPr bwMode="gray">
            <a:xfrm>
              <a:off x="4613884" y="4772017"/>
              <a:ext cx="1075899" cy="1114092"/>
              <a:chOff x="2049220" y="4543762"/>
              <a:chExt cx="1075899" cy="1114092"/>
            </a:xfrm>
          </p:grpSpPr>
          <p:grpSp>
            <p:nvGrpSpPr>
              <p:cNvPr id="110" name="Group 165">
                <a:extLst>
                  <a:ext uri="{FF2B5EF4-FFF2-40B4-BE49-F238E27FC236}">
                    <a16:creationId xmlns:a16="http://schemas.microsoft.com/office/drawing/2014/main" id="{8D3D887E-3769-4CF5-8329-41A73A35AE75}"/>
                  </a:ext>
                </a:extLst>
              </p:cNvPr>
              <p:cNvGrpSpPr/>
              <p:nvPr/>
            </p:nvGrpSpPr>
            <p:grpSpPr bwMode="gray">
              <a:xfrm rot="5400000">
                <a:off x="1762964" y="4830018"/>
                <a:ext cx="1114092" cy="541579"/>
                <a:chOff x="-1233037" y="914446"/>
                <a:chExt cx="1573823" cy="778776"/>
              </a:xfrm>
            </p:grpSpPr>
            <p:cxnSp>
              <p:nvCxnSpPr>
                <p:cNvPr id="113" name="Straight Connector 166">
                  <a:extLst>
                    <a:ext uri="{FF2B5EF4-FFF2-40B4-BE49-F238E27FC236}">
                      <a16:creationId xmlns:a16="http://schemas.microsoft.com/office/drawing/2014/main" id="{61A0CC21-316B-4D4E-9674-AEB82B870768}"/>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67">
                  <a:extLst>
                    <a:ext uri="{FF2B5EF4-FFF2-40B4-BE49-F238E27FC236}">
                      <a16:creationId xmlns:a16="http://schemas.microsoft.com/office/drawing/2014/main" id="{DCCF118A-4A0F-4272-9FC8-E8D21F7208EF}"/>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11" name="Straight Connector 166">
                <a:extLst>
                  <a:ext uri="{FF2B5EF4-FFF2-40B4-BE49-F238E27FC236}">
                    <a16:creationId xmlns:a16="http://schemas.microsoft.com/office/drawing/2014/main" id="{0C1C413D-E956-46AB-A873-4F6FE30107CA}"/>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66">
                <a:extLst>
                  <a:ext uri="{FF2B5EF4-FFF2-40B4-BE49-F238E27FC236}">
                    <a16:creationId xmlns:a16="http://schemas.microsoft.com/office/drawing/2014/main" id="{904FE2AF-1A17-4049-B3F2-E7CA9D122F8A}"/>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69" name="直接箭头连接符 33">
              <a:extLst>
                <a:ext uri="{FF2B5EF4-FFF2-40B4-BE49-F238E27FC236}">
                  <a16:creationId xmlns:a16="http://schemas.microsoft.com/office/drawing/2014/main" id="{20047D64-261B-4288-8DC9-FAC25472C9D0}"/>
                </a:ext>
              </a:extLst>
            </p:cNvPr>
            <p:cNvCxnSpPr>
              <a:cxnSpLocks/>
            </p:cNvCxnSpPr>
            <p:nvPr/>
          </p:nvCxnSpPr>
          <p:spPr bwMode="gray">
            <a:xfrm>
              <a:off x="4347404" y="2951192"/>
              <a:ext cx="0" cy="197288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44">
              <a:extLst>
                <a:ext uri="{FF2B5EF4-FFF2-40B4-BE49-F238E27FC236}">
                  <a16:creationId xmlns:a16="http://schemas.microsoft.com/office/drawing/2014/main" id="{78A1031E-010F-4D8D-9603-AE67C2663970}"/>
                </a:ext>
              </a:extLst>
            </p:cNvPr>
            <p:cNvCxnSpPr>
              <a:cxnSpLocks/>
              <a:stCxn id="74" idx="2"/>
              <a:endCxn id="86" idx="0"/>
            </p:cNvCxnSpPr>
            <p:nvPr/>
          </p:nvCxnSpPr>
          <p:spPr bwMode="gray">
            <a:xfrm flipH="1">
              <a:off x="4368778" y="3639471"/>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直接箭头连接符 45">
              <a:extLst>
                <a:ext uri="{FF2B5EF4-FFF2-40B4-BE49-F238E27FC236}">
                  <a16:creationId xmlns:a16="http://schemas.microsoft.com/office/drawing/2014/main" id="{8CF434ED-468F-441C-9E3E-B17CCCC18CFE}"/>
                </a:ext>
              </a:extLst>
            </p:cNvPr>
            <p:cNvCxnSpPr>
              <a:cxnSpLocks/>
              <a:stCxn id="74" idx="2"/>
              <a:endCxn id="87" idx="0"/>
            </p:cNvCxnSpPr>
            <p:nvPr/>
          </p:nvCxnSpPr>
          <p:spPr bwMode="gray">
            <a:xfrm>
              <a:off x="6020595" y="3639471"/>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 name="文本框 58">
              <a:extLst>
                <a:ext uri="{FF2B5EF4-FFF2-40B4-BE49-F238E27FC236}">
                  <a16:creationId xmlns:a16="http://schemas.microsoft.com/office/drawing/2014/main" id="{8582EAC9-5AB8-44E5-8C9E-B9AD65617302}"/>
                </a:ext>
              </a:extLst>
            </p:cNvPr>
            <p:cNvSpPr txBox="1"/>
            <p:nvPr/>
          </p:nvSpPr>
          <p:spPr bwMode="gray">
            <a:xfrm>
              <a:off x="5398819" y="3294704"/>
              <a:ext cx="418704"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74" name="图片 59">
              <a:extLst>
                <a:ext uri="{FF2B5EF4-FFF2-40B4-BE49-F238E27FC236}">
                  <a16:creationId xmlns:a16="http://schemas.microsoft.com/office/drawing/2014/main" id="{0B1524FF-8DCE-4B30-863E-89505CD4036B}"/>
                </a:ext>
              </a:extLst>
            </p:cNvPr>
            <p:cNvPicPr>
              <a:picLocks noChangeAspect="1"/>
            </p:cNvPicPr>
            <p:nvPr/>
          </p:nvPicPr>
          <p:blipFill>
            <a:blip r:embed="rId3"/>
            <a:stretch>
              <a:fillRect/>
            </a:stretch>
          </p:blipFill>
          <p:spPr bwMode="gray">
            <a:xfrm>
              <a:off x="5780811" y="3257716"/>
              <a:ext cx="479567" cy="381755"/>
            </a:xfrm>
            <a:prstGeom prst="rect">
              <a:avLst/>
            </a:prstGeom>
          </p:spPr>
        </p:pic>
        <p:sp>
          <p:nvSpPr>
            <p:cNvPr id="76" name="文本框 60">
              <a:extLst>
                <a:ext uri="{FF2B5EF4-FFF2-40B4-BE49-F238E27FC236}">
                  <a16:creationId xmlns:a16="http://schemas.microsoft.com/office/drawing/2014/main" id="{91722486-E247-46D4-AF44-F5A8ED786446}"/>
                </a:ext>
              </a:extLst>
            </p:cNvPr>
            <p:cNvSpPr txBox="1"/>
            <p:nvPr/>
          </p:nvSpPr>
          <p:spPr bwMode="gray">
            <a:xfrm>
              <a:off x="4025246" y="5623111"/>
              <a:ext cx="59635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p:txBody>
        </p:sp>
        <p:sp>
          <p:nvSpPr>
            <p:cNvPr id="78" name="文本框 66">
              <a:extLst>
                <a:ext uri="{FF2B5EF4-FFF2-40B4-BE49-F238E27FC236}">
                  <a16:creationId xmlns:a16="http://schemas.microsoft.com/office/drawing/2014/main" id="{7C17BF51-68C1-474C-BA15-58E0E9F5D98E}"/>
                </a:ext>
              </a:extLst>
            </p:cNvPr>
            <p:cNvSpPr txBox="1"/>
            <p:nvPr/>
          </p:nvSpPr>
          <p:spPr bwMode="gray">
            <a:xfrm>
              <a:off x="7294414" y="5629461"/>
              <a:ext cx="59635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p:txBody>
        </p:sp>
        <p:pic>
          <p:nvPicPr>
            <p:cNvPr id="80" name="图片 81">
              <a:extLst>
                <a:ext uri="{FF2B5EF4-FFF2-40B4-BE49-F238E27FC236}">
                  <a16:creationId xmlns:a16="http://schemas.microsoft.com/office/drawing/2014/main" id="{34FB250B-2C5C-463D-B908-53D0D94F15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110902" y="2499815"/>
              <a:ext cx="1792651" cy="330612"/>
            </a:xfrm>
            <a:prstGeom prst="rect">
              <a:avLst/>
            </a:prstGeom>
          </p:spPr>
        </p:pic>
        <p:sp>
          <p:nvSpPr>
            <p:cNvPr id="82" name="圆角矩形 82">
              <a:extLst>
                <a:ext uri="{FF2B5EF4-FFF2-40B4-BE49-F238E27FC236}">
                  <a16:creationId xmlns:a16="http://schemas.microsoft.com/office/drawing/2014/main" id="{E0F9069C-8C58-49B2-98B0-BA40C4F140E2}"/>
                </a:ext>
              </a:extLst>
            </p:cNvPr>
            <p:cNvSpPr/>
            <p:nvPr/>
          </p:nvSpPr>
          <p:spPr bwMode="gray">
            <a:xfrm>
              <a:off x="7769435" y="5033747"/>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sz="1400" dirty="0">
                  <a:solidFill>
                    <a:schemeClr val="bg1">
                      <a:lumMod val="65000"/>
                    </a:schemeClr>
                  </a:solidFill>
                  <a:latin typeface="Huawei Sans" panose="020C0503030203020204" pitchFamily="34" charset="0"/>
                  <a:cs typeface="Huawei Sans" panose="020C0503030203020204" pitchFamily="34" charset="0"/>
                </a:rPr>
                <a:t>Branch site</a:t>
              </a:r>
            </a:p>
          </p:txBody>
        </p:sp>
        <p:sp>
          <p:nvSpPr>
            <p:cNvPr id="84" name="圆角矩形 83">
              <a:extLst>
                <a:ext uri="{FF2B5EF4-FFF2-40B4-BE49-F238E27FC236}">
                  <a16:creationId xmlns:a16="http://schemas.microsoft.com/office/drawing/2014/main" id="{396463FF-7976-4999-92CD-4470A013573C}"/>
                </a:ext>
              </a:extLst>
            </p:cNvPr>
            <p:cNvSpPr/>
            <p:nvPr/>
          </p:nvSpPr>
          <p:spPr bwMode="gray">
            <a:xfrm>
              <a:off x="3043039" y="5027397"/>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bg1">
                      <a:lumMod val="65000"/>
                    </a:schemeClr>
                  </a:solidFill>
                  <a:latin typeface="Huawei Sans" panose="020C0503030203020204" pitchFamily="34" charset="0"/>
                  <a:cs typeface="Huawei Sans" panose="020C0503030203020204" pitchFamily="34" charset="0"/>
                </a:rPr>
                <a:t>HQ/DC site</a:t>
              </a:r>
            </a:p>
          </p:txBody>
        </p:sp>
        <p:pic>
          <p:nvPicPr>
            <p:cNvPr id="86" name="图片 88">
              <a:extLst>
                <a:ext uri="{FF2B5EF4-FFF2-40B4-BE49-F238E27FC236}">
                  <a16:creationId xmlns:a16="http://schemas.microsoft.com/office/drawing/2014/main" id="{BDE73257-82F1-4E4B-9BCB-82A8DF5D854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123323" y="5123982"/>
              <a:ext cx="490909" cy="402545"/>
            </a:xfrm>
            <a:prstGeom prst="rect">
              <a:avLst/>
            </a:prstGeom>
          </p:spPr>
        </p:pic>
        <p:pic>
          <p:nvPicPr>
            <p:cNvPr id="87" name="图片 89">
              <a:extLst>
                <a:ext uri="{FF2B5EF4-FFF2-40B4-BE49-F238E27FC236}">
                  <a16:creationId xmlns:a16="http://schemas.microsoft.com/office/drawing/2014/main" id="{8736100F-5B6E-4BC9-BBEA-4D8A3713F57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420607" y="5130332"/>
              <a:ext cx="490909" cy="402545"/>
            </a:xfrm>
            <a:prstGeom prst="rect">
              <a:avLst/>
            </a:prstGeom>
          </p:spPr>
        </p:pic>
        <p:sp>
          <p:nvSpPr>
            <p:cNvPr id="88" name="Can 225">
              <a:extLst>
                <a:ext uri="{FF2B5EF4-FFF2-40B4-BE49-F238E27FC236}">
                  <a16:creationId xmlns:a16="http://schemas.microsoft.com/office/drawing/2014/main" id="{6B08449C-FF48-4A0B-BF3C-E4FEDE709E0F}"/>
                </a:ext>
              </a:extLst>
            </p:cNvPr>
            <p:cNvSpPr/>
            <p:nvPr/>
          </p:nvSpPr>
          <p:spPr bwMode="gray">
            <a:xfrm rot="5400000">
              <a:off x="5912408" y="3934166"/>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89" name="直接箭头连接符 112">
              <a:extLst>
                <a:ext uri="{FF2B5EF4-FFF2-40B4-BE49-F238E27FC236}">
                  <a16:creationId xmlns:a16="http://schemas.microsoft.com/office/drawing/2014/main" id="{FBD7D899-DC56-464B-A90C-4CAFF41F0C02}"/>
                </a:ext>
              </a:extLst>
            </p:cNvPr>
            <p:cNvCxnSpPr>
              <a:cxnSpLocks/>
            </p:cNvCxnSpPr>
            <p:nvPr/>
          </p:nvCxnSpPr>
          <p:spPr bwMode="gray">
            <a:xfrm>
              <a:off x="7642568" y="2951192"/>
              <a:ext cx="0" cy="197288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33">
              <a:extLst>
                <a:ext uri="{FF2B5EF4-FFF2-40B4-BE49-F238E27FC236}">
                  <a16:creationId xmlns:a16="http://schemas.microsoft.com/office/drawing/2014/main" id="{23AC3DCB-AE95-4AB8-9772-115156078F1A}"/>
                </a:ext>
              </a:extLst>
            </p:cNvPr>
            <p:cNvCxnSpPr>
              <a:cxnSpLocks/>
              <a:stCxn id="93" idx="2"/>
              <a:endCxn id="74" idx="0"/>
            </p:cNvCxnSpPr>
            <p:nvPr/>
          </p:nvCxnSpPr>
          <p:spPr bwMode="gray">
            <a:xfrm flipH="1">
              <a:off x="6020595" y="2951192"/>
              <a:ext cx="1758" cy="306524"/>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1" name="Freeform 159">
              <a:extLst>
                <a:ext uri="{FF2B5EF4-FFF2-40B4-BE49-F238E27FC236}">
                  <a16:creationId xmlns:a16="http://schemas.microsoft.com/office/drawing/2014/main" id="{AB6945E0-48CD-4195-A7E9-3C7FBC906803}"/>
                </a:ext>
              </a:extLst>
            </p:cNvPr>
            <p:cNvSpPr/>
            <p:nvPr/>
          </p:nvSpPr>
          <p:spPr bwMode="gray">
            <a:xfrm flipH="1">
              <a:off x="5432003" y="438151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p:txBody>
        </p:sp>
        <p:sp>
          <p:nvSpPr>
            <p:cNvPr id="92" name="Freeform 159">
              <a:extLst>
                <a:ext uri="{FF2B5EF4-FFF2-40B4-BE49-F238E27FC236}">
                  <a16:creationId xmlns:a16="http://schemas.microsoft.com/office/drawing/2014/main" id="{5D6567E1-ECF3-48DC-BE6F-256DFC5CA622}"/>
                </a:ext>
              </a:extLst>
            </p:cNvPr>
            <p:cNvSpPr/>
            <p:nvPr/>
          </p:nvSpPr>
          <p:spPr bwMode="gray">
            <a:xfrm flipH="1">
              <a:off x="5432415" y="553943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sp>
          <p:nvSpPr>
            <p:cNvPr id="93" name="圆角矩形 44">
              <a:extLst>
                <a:ext uri="{FF2B5EF4-FFF2-40B4-BE49-F238E27FC236}">
                  <a16:creationId xmlns:a16="http://schemas.microsoft.com/office/drawing/2014/main" id="{FC80D7F7-65A9-495F-9611-1C23C3A4BD52}"/>
                </a:ext>
              </a:extLst>
            </p:cNvPr>
            <p:cNvSpPr/>
            <p:nvPr/>
          </p:nvSpPr>
          <p:spPr bwMode="gray">
            <a:xfrm>
              <a:off x="4320490" y="2378355"/>
              <a:ext cx="3403725"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4" name="文本框 60">
              <a:extLst>
                <a:ext uri="{FF2B5EF4-FFF2-40B4-BE49-F238E27FC236}">
                  <a16:creationId xmlns:a16="http://schemas.microsoft.com/office/drawing/2014/main" id="{2A9AB357-26D9-45AA-A9CE-50A0AC8B3E24}"/>
                </a:ext>
              </a:extLst>
            </p:cNvPr>
            <p:cNvSpPr txBox="1"/>
            <p:nvPr/>
          </p:nvSpPr>
          <p:spPr bwMode="gray">
            <a:xfrm rot="16200000">
              <a:off x="3131781" y="3634096"/>
              <a:ext cx="1955881"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NETCONF over SSH</a:t>
              </a:r>
            </a:p>
            <a:p>
              <a:pPr algn="ctr" fontAlgn="ctr"/>
              <a:r>
                <a:rPr lang="en-US" sz="1200" dirty="0">
                  <a:solidFill>
                    <a:srgbClr val="000000"/>
                  </a:solidFill>
                  <a:latin typeface="Huawei Sans" panose="020C0503030203020204" pitchFamily="34" charset="0"/>
                  <a:cs typeface="Huawei Sans" panose="020C0503030203020204" pitchFamily="34" charset="0"/>
                </a:rPr>
                <a:t>(management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5" name="文本框 60">
              <a:extLst>
                <a:ext uri="{FF2B5EF4-FFF2-40B4-BE49-F238E27FC236}">
                  <a16:creationId xmlns:a16="http://schemas.microsoft.com/office/drawing/2014/main" id="{B24E1007-82A5-443F-9550-B87424866777}"/>
                </a:ext>
              </a:extLst>
            </p:cNvPr>
            <p:cNvSpPr txBox="1"/>
            <p:nvPr/>
          </p:nvSpPr>
          <p:spPr bwMode="gray">
            <a:xfrm rot="19124516">
              <a:off x="4262453" y="4038547"/>
              <a:ext cx="1496305"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BGP over IPsec</a:t>
              </a:r>
            </a:p>
            <a:p>
              <a:pPr algn="ctr" fontAlgn="ctr"/>
              <a:r>
                <a:rPr lang="en-US" sz="1200" dirty="0">
                  <a:solidFill>
                    <a:srgbClr val="000000"/>
                  </a:solidFill>
                  <a:latin typeface="Huawei Sans" panose="020C0503030203020204" pitchFamily="34" charset="0"/>
                  <a:cs typeface="Huawei Sans" panose="020C0503030203020204" pitchFamily="34" charset="0"/>
                </a:rPr>
                <a:t>(control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6" name="文本框 60">
              <a:extLst>
                <a:ext uri="{FF2B5EF4-FFF2-40B4-BE49-F238E27FC236}">
                  <a16:creationId xmlns:a16="http://schemas.microsoft.com/office/drawing/2014/main" id="{9ED0ECAC-7501-40FA-92C0-257C4CD48634}"/>
                </a:ext>
              </a:extLst>
            </p:cNvPr>
            <p:cNvSpPr txBox="1"/>
            <p:nvPr/>
          </p:nvSpPr>
          <p:spPr bwMode="gray">
            <a:xfrm>
              <a:off x="4455388" y="5176020"/>
              <a:ext cx="2915511"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cs typeface="Huawei Sans" panose="020C0503030203020204" pitchFamily="34" charset="0"/>
                </a:rPr>
                <a:t>GRE or GRE over IPsec (data channel)</a:t>
              </a: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8" name="Rectangular Callout 26">
              <a:extLst>
                <a:ext uri="{FF2B5EF4-FFF2-40B4-BE49-F238E27FC236}">
                  <a16:creationId xmlns:a16="http://schemas.microsoft.com/office/drawing/2014/main" id="{1F1FB67C-A9D1-4166-8EA5-5594FB61F892}"/>
                </a:ext>
              </a:extLst>
            </p:cNvPr>
            <p:cNvSpPr/>
            <p:nvPr/>
          </p:nvSpPr>
          <p:spPr bwMode="gray">
            <a:xfrm>
              <a:off x="5639109" y="3639471"/>
              <a:ext cx="1510929" cy="616760"/>
            </a:xfrm>
            <a:prstGeom prst="wedgeRectCallout">
              <a:avLst>
                <a:gd name="adj1" fmla="val -64505"/>
                <a:gd name="adj2" fmla="val -2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IPsec ensures the control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9" name="Rectangular Callout 26">
              <a:extLst>
                <a:ext uri="{FF2B5EF4-FFF2-40B4-BE49-F238E27FC236}">
                  <a16:creationId xmlns:a16="http://schemas.microsoft.com/office/drawing/2014/main" id="{22A7F209-7705-4FDA-84C5-AB07E6643EEC}"/>
                </a:ext>
              </a:extLst>
            </p:cNvPr>
            <p:cNvSpPr/>
            <p:nvPr/>
          </p:nvSpPr>
          <p:spPr bwMode="gray">
            <a:xfrm>
              <a:off x="7777557" y="2288976"/>
              <a:ext cx="1749823" cy="793271"/>
            </a:xfrm>
            <a:prstGeom prst="wedgeRectCallout">
              <a:avLst>
                <a:gd name="adj1" fmla="val -58629"/>
                <a:gd name="adj2" fmla="val 2532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Authentication and authorization ensure the security of </a:t>
              </a:r>
              <a:r>
                <a:rPr lang="en-US" sz="1200" dirty="0" err="1">
                  <a:solidFill>
                    <a:schemeClr val="bg1">
                      <a:lumMod val="50000"/>
                    </a:schemeClr>
                  </a:solidFill>
                  <a:latin typeface="Huawei Sans" panose="020C0503030203020204" pitchFamily="34" charset="0"/>
                  <a:cs typeface="Huawei Sans" panose="020C0503030203020204" pitchFamily="34" charset="0"/>
                </a:rPr>
                <a:t>iMaster</a:t>
              </a:r>
              <a:r>
                <a:rPr lang="en-US" sz="1200" dirty="0">
                  <a:solidFill>
                    <a:schemeClr val="bg1">
                      <a:lumMod val="50000"/>
                    </a:schemeClr>
                  </a:solidFill>
                  <a:latin typeface="Huawei Sans" panose="020C0503030203020204" pitchFamily="34" charset="0"/>
                  <a:cs typeface="Huawei Sans" panose="020C0503030203020204" pitchFamily="34" charset="0"/>
                </a:rPr>
                <a:t> NCE-WAN.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0" name="Rectangular Callout 26">
              <a:extLst>
                <a:ext uri="{FF2B5EF4-FFF2-40B4-BE49-F238E27FC236}">
                  <a16:creationId xmlns:a16="http://schemas.microsoft.com/office/drawing/2014/main" id="{D5557FC0-2919-4E34-B19E-A49D1990E6D5}"/>
                </a:ext>
              </a:extLst>
            </p:cNvPr>
            <p:cNvSpPr/>
            <p:nvPr/>
          </p:nvSpPr>
          <p:spPr bwMode="gray">
            <a:xfrm>
              <a:off x="6612704" y="5869453"/>
              <a:ext cx="1728656" cy="357812"/>
            </a:xfrm>
            <a:prstGeom prst="wedgeRectCallout">
              <a:avLst>
                <a:gd name="adj1" fmla="val -24591"/>
                <a:gd name="adj2" fmla="val -1762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IPsec ensures the data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8" name="Rectangular Callout 26">
              <a:extLst>
                <a:ext uri="{FF2B5EF4-FFF2-40B4-BE49-F238E27FC236}">
                  <a16:creationId xmlns:a16="http://schemas.microsoft.com/office/drawing/2014/main" id="{57DE2F93-38A1-4565-91DE-B4FCF035698D}"/>
                </a:ext>
              </a:extLst>
            </p:cNvPr>
            <p:cNvSpPr/>
            <p:nvPr/>
          </p:nvSpPr>
          <p:spPr bwMode="gray">
            <a:xfrm>
              <a:off x="7472817" y="4048125"/>
              <a:ext cx="1764980" cy="794745"/>
            </a:xfrm>
            <a:prstGeom prst="wedgeRectCallout">
              <a:avLst>
                <a:gd name="adj1" fmla="val -30974"/>
                <a:gd name="adj2" fmla="val 874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Local attack defense, authentication, and other features ensure the CPE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Rectangular Callout 26">
              <a:extLst>
                <a:ext uri="{FF2B5EF4-FFF2-40B4-BE49-F238E27FC236}">
                  <a16:creationId xmlns:a16="http://schemas.microsoft.com/office/drawing/2014/main" id="{8B8D7B0F-A73D-4F8B-AC6A-1A495203B34B}"/>
                </a:ext>
              </a:extLst>
            </p:cNvPr>
            <p:cNvSpPr/>
            <p:nvPr/>
          </p:nvSpPr>
          <p:spPr bwMode="gray">
            <a:xfrm>
              <a:off x="2409825" y="3639471"/>
              <a:ext cx="1373814" cy="595714"/>
            </a:xfrm>
            <a:prstGeom prst="wedgeRectCallout">
              <a:avLst>
                <a:gd name="adj1" fmla="val 62112"/>
                <a:gd name="adj2" fmla="val -258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SSH ensures the management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椭圆 15">
              <a:extLst>
                <a:ext uri="{FF2B5EF4-FFF2-40B4-BE49-F238E27FC236}">
                  <a16:creationId xmlns:a16="http://schemas.microsoft.com/office/drawing/2014/main" id="{81E442A0-4C78-45C0-BFDE-0072EFA3E8D6}"/>
                </a:ext>
              </a:extLst>
            </p:cNvPr>
            <p:cNvSpPr>
              <a:spLocks noChangeAspect="1"/>
            </p:cNvSpPr>
            <p:nvPr/>
          </p:nvSpPr>
          <p:spPr bwMode="gray">
            <a:xfrm>
              <a:off x="2239740" y="363947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椭圆 15">
              <a:extLst>
                <a:ext uri="{FF2B5EF4-FFF2-40B4-BE49-F238E27FC236}">
                  <a16:creationId xmlns:a16="http://schemas.microsoft.com/office/drawing/2014/main" id="{91E3E56F-50D9-49B9-913E-1E860F38566D}"/>
                </a:ext>
              </a:extLst>
            </p:cNvPr>
            <p:cNvSpPr>
              <a:spLocks noChangeAspect="1"/>
            </p:cNvSpPr>
            <p:nvPr/>
          </p:nvSpPr>
          <p:spPr bwMode="gray">
            <a:xfrm>
              <a:off x="7030325" y="363947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椭圆 15">
              <a:extLst>
                <a:ext uri="{FF2B5EF4-FFF2-40B4-BE49-F238E27FC236}">
                  <a16:creationId xmlns:a16="http://schemas.microsoft.com/office/drawing/2014/main" id="{F86715F1-331C-4ADD-8B49-7713E4927096}"/>
                </a:ext>
              </a:extLst>
            </p:cNvPr>
            <p:cNvSpPr>
              <a:spLocks noChangeAspect="1"/>
            </p:cNvSpPr>
            <p:nvPr/>
          </p:nvSpPr>
          <p:spPr bwMode="gray">
            <a:xfrm>
              <a:off x="8216546" y="5769869"/>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椭圆 15">
              <a:extLst>
                <a:ext uri="{FF2B5EF4-FFF2-40B4-BE49-F238E27FC236}">
                  <a16:creationId xmlns:a16="http://schemas.microsoft.com/office/drawing/2014/main" id="{69BDA196-4769-4AF6-A5BE-AB791032A78E}"/>
                </a:ext>
              </a:extLst>
            </p:cNvPr>
            <p:cNvSpPr>
              <a:spLocks noChangeAspect="1"/>
            </p:cNvSpPr>
            <p:nvPr/>
          </p:nvSpPr>
          <p:spPr bwMode="gray">
            <a:xfrm>
              <a:off x="9136999" y="396236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椭圆 15">
              <a:extLst>
                <a:ext uri="{FF2B5EF4-FFF2-40B4-BE49-F238E27FC236}">
                  <a16:creationId xmlns:a16="http://schemas.microsoft.com/office/drawing/2014/main" id="{F995A712-6405-4897-90DF-F2A4A40D3A68}"/>
                </a:ext>
              </a:extLst>
            </p:cNvPr>
            <p:cNvSpPr>
              <a:spLocks noChangeAspect="1"/>
            </p:cNvSpPr>
            <p:nvPr/>
          </p:nvSpPr>
          <p:spPr bwMode="gray">
            <a:xfrm>
              <a:off x="9314295" y="296600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3"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54"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ZTP</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Application Optimization</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燕尾形 58">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Security</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Flexible Networking</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6801885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SD-WAN Service Security</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a16="http://schemas.microsoft.com/office/drawing/2014/main" id="{023EF648-2CF4-4442-B656-BCA55CD10180}"/>
              </a:ext>
            </a:extLst>
          </p:cNvPr>
          <p:cNvSpPr>
            <a:spLocks noGrp="1"/>
          </p:cNvSpPr>
          <p:nvPr>
            <p:ph type="body" sz="quarter" idx="10"/>
          </p:nvPr>
        </p:nvSpPr>
        <p:spPr bwMode="gray">
          <a:xfrm>
            <a:off x="455612" y="1052514"/>
            <a:ext cx="5274822" cy="4875042"/>
          </a:xfrm>
        </p:spPr>
        <p:txBody>
          <a:bodyPr/>
          <a:lstStyle/>
          <a:p>
            <a:pPr algn="l"/>
            <a:r>
              <a:rPr lang="en-US" sz="1800" dirty="0">
                <a:latin typeface="Huawei Sans" panose="020C0503030203020204" pitchFamily="34" charset="0"/>
              </a:rPr>
              <a:t>From the perspective of traffic, SD-WAN services are classified into the following types:</a:t>
            </a:r>
            <a:endParaRPr lang="en-US" altLang="zh-CN" sz="1800" dirty="0">
              <a:latin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Site-to-site access service</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896938" lvl="2" indent="-290513"/>
            <a:r>
              <a:rPr lang="en-US" sz="1400" dirty="0">
                <a:latin typeface="Huawei Sans" panose="020C0503030203020204" pitchFamily="34" charset="0"/>
                <a:cs typeface="Huawei Sans" panose="020C0503030203020204" pitchFamily="34" charset="0"/>
              </a:rPr>
              <a:t>IPsec ensures security of site-to-site access services.</a:t>
            </a:r>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Site-to-Internet access service</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896938" lvl="2" indent="-290513"/>
            <a:r>
              <a:rPr lang="en-US" sz="1400" dirty="0">
                <a:latin typeface="Huawei Sans" panose="020C0503030203020204" pitchFamily="34" charset="0"/>
                <a:cs typeface="Huawei Sans" panose="020C0503030203020204" pitchFamily="34" charset="0"/>
              </a:rPr>
              <a:t>The built-in firewall, IPS, and URL filtering functions </a:t>
            </a:r>
            <a:r>
              <a:rPr lang="en-US" sz="1400" dirty="0">
                <a:cs typeface="Huawei Sans" panose="020C0503030203020204" pitchFamily="34" charset="0"/>
              </a:rPr>
              <a:t>of CPEs ensure </a:t>
            </a:r>
            <a:r>
              <a:rPr lang="en-US" sz="1400" dirty="0">
                <a:latin typeface="Huawei Sans" panose="020C0503030203020204" pitchFamily="34" charset="0"/>
                <a:cs typeface="Huawei Sans" panose="020C0503030203020204" pitchFamily="34" charset="0"/>
              </a:rPr>
              <a:t>the security of site-to-Internet access services.</a:t>
            </a:r>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Site-to-cloud access service</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896938" lvl="2" indent="-290513"/>
            <a:r>
              <a:rPr lang="en-US" sz="1400" dirty="0" err="1">
                <a:latin typeface="Huawei Sans" panose="020C0503030203020204" pitchFamily="34" charset="0"/>
                <a:cs typeface="Huawei Sans" panose="020C0503030203020204" pitchFamily="34" charset="0"/>
              </a:rPr>
              <a:t>iMaster</a:t>
            </a:r>
            <a:r>
              <a:rPr lang="en-US" sz="1400" dirty="0">
                <a:latin typeface="Huawei Sans" panose="020C0503030203020204" pitchFamily="34" charset="0"/>
                <a:cs typeface="Huawei Sans" panose="020C0503030203020204" pitchFamily="34" charset="0"/>
              </a:rPr>
              <a:t> NCE-WAN is interconnected with a third-party security gateway and controls this gateway to provide security services.</a:t>
            </a:r>
          </a:p>
        </p:txBody>
      </p:sp>
      <p:grpSp>
        <p:nvGrpSpPr>
          <p:cNvPr id="133" name="Group 132">
            <a:extLst>
              <a:ext uri="{FF2B5EF4-FFF2-40B4-BE49-F238E27FC236}">
                <a16:creationId xmlns:a16="http://schemas.microsoft.com/office/drawing/2014/main" id="{43F28F1F-EA21-429C-930E-A7F2F4388976}"/>
              </a:ext>
            </a:extLst>
          </p:cNvPr>
          <p:cNvGrpSpPr/>
          <p:nvPr/>
        </p:nvGrpSpPr>
        <p:grpSpPr bwMode="gray">
          <a:xfrm>
            <a:off x="6023529" y="1186860"/>
            <a:ext cx="5658565" cy="4740695"/>
            <a:chOff x="6251541" y="1362796"/>
            <a:chExt cx="5658565" cy="4740695"/>
          </a:xfrm>
        </p:grpSpPr>
        <p:sp>
          <p:nvSpPr>
            <p:cNvPr id="15" name="Freeform 159">
              <a:extLst>
                <a:ext uri="{FF2B5EF4-FFF2-40B4-BE49-F238E27FC236}">
                  <a16:creationId xmlns:a16="http://schemas.microsoft.com/office/drawing/2014/main" id="{8BC38981-E720-4B16-9ACD-F921559D8409}"/>
                </a:ext>
              </a:extLst>
            </p:cNvPr>
            <p:cNvSpPr/>
            <p:nvPr/>
          </p:nvSpPr>
          <p:spPr bwMode="gray">
            <a:xfrm flipH="1">
              <a:off x="9761797" y="2626898"/>
              <a:ext cx="1649234" cy="8621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err="1">
                  <a:solidFill>
                    <a:srgbClr val="000000"/>
                  </a:solidFill>
                  <a:latin typeface="Huawei Sans" panose="020C0503030203020204" pitchFamily="34" charset="0"/>
                  <a:cs typeface="Huawei Sans" panose="020C0503030203020204" pitchFamily="34" charset="0"/>
                </a:rPr>
                <a:t>SaaS</a:t>
              </a:r>
              <a:r>
                <a:rPr lang="en-US" sz="1400" dirty="0">
                  <a:solidFill>
                    <a:srgbClr val="000000"/>
                  </a:solidFill>
                  <a:latin typeface="Huawei Sans" panose="020C0503030203020204" pitchFamily="34" charset="0"/>
                  <a:cs typeface="Huawei Sans" panose="020C0503030203020204" pitchFamily="34" charset="0"/>
                </a:rPr>
                <a:t> </a:t>
              </a:r>
            </a:p>
          </p:txBody>
        </p:sp>
        <p:pic>
          <p:nvPicPr>
            <p:cNvPr id="2" name="图片 88">
              <a:extLst>
                <a:ext uri="{FF2B5EF4-FFF2-40B4-BE49-F238E27FC236}">
                  <a16:creationId xmlns:a16="http://schemas.microsoft.com/office/drawing/2014/main" id="{F6C1F692-B946-4D6E-854A-EC2941AFF6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54933" y="5197141"/>
              <a:ext cx="490909" cy="402545"/>
            </a:xfrm>
            <a:prstGeom prst="rect">
              <a:avLst/>
            </a:prstGeom>
          </p:spPr>
        </p:pic>
        <p:pic>
          <p:nvPicPr>
            <p:cNvPr id="3" name="图片 88">
              <a:extLst>
                <a:ext uri="{FF2B5EF4-FFF2-40B4-BE49-F238E27FC236}">
                  <a16:creationId xmlns:a16="http://schemas.microsoft.com/office/drawing/2014/main" id="{EA8834AA-CE09-4ABD-AC03-9F81A26F9F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42077" y="5152131"/>
              <a:ext cx="490909" cy="402545"/>
            </a:xfrm>
            <a:prstGeom prst="rect">
              <a:avLst/>
            </a:prstGeom>
          </p:spPr>
        </p:pic>
        <p:pic>
          <p:nvPicPr>
            <p:cNvPr id="8" name="图片 93">
              <a:extLst>
                <a:ext uri="{FF2B5EF4-FFF2-40B4-BE49-F238E27FC236}">
                  <a16:creationId xmlns:a16="http://schemas.microsoft.com/office/drawing/2014/main" id="{EB67A972-56B5-4E87-BE24-4DA16C2110C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063043" y="3087169"/>
              <a:ext cx="493113" cy="401832"/>
            </a:xfrm>
            <a:prstGeom prst="rect">
              <a:avLst/>
            </a:prstGeom>
          </p:spPr>
        </p:pic>
        <p:sp>
          <p:nvSpPr>
            <p:cNvPr id="9" name="Freeform 159">
              <a:extLst>
                <a:ext uri="{FF2B5EF4-FFF2-40B4-BE49-F238E27FC236}">
                  <a16:creationId xmlns:a16="http://schemas.microsoft.com/office/drawing/2014/main" id="{ED6D5719-D8CF-4896-9500-04AACA2EA5F2}"/>
                </a:ext>
              </a:extLst>
            </p:cNvPr>
            <p:cNvSpPr/>
            <p:nvPr/>
          </p:nvSpPr>
          <p:spPr bwMode="gray">
            <a:xfrm flipH="1">
              <a:off x="7953248" y="3918347"/>
              <a:ext cx="1649234" cy="8621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3" name="图片 212">
              <a:extLst>
                <a:ext uri="{FF2B5EF4-FFF2-40B4-BE49-F238E27FC236}">
                  <a16:creationId xmlns:a16="http://schemas.microsoft.com/office/drawing/2014/main" id="{3BC203D7-58AF-4C2C-8A43-DE8FF5876BC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456246" y="2837549"/>
              <a:ext cx="493114" cy="439345"/>
            </a:xfrm>
            <a:prstGeom prst="rect">
              <a:avLst/>
            </a:prstGeom>
          </p:spPr>
        </p:pic>
        <p:cxnSp>
          <p:nvCxnSpPr>
            <p:cNvPr id="65" name="Straight Connector 64">
              <a:extLst>
                <a:ext uri="{FF2B5EF4-FFF2-40B4-BE49-F238E27FC236}">
                  <a16:creationId xmlns:a16="http://schemas.microsoft.com/office/drawing/2014/main" id="{ADE87A79-833C-4BC6-90B6-4671D3F4115E}"/>
                </a:ext>
              </a:extLst>
            </p:cNvPr>
            <p:cNvCxnSpPr>
              <a:cxnSpLocks/>
              <a:stCxn id="9" idx="24"/>
              <a:endCxn id="8" idx="2"/>
            </p:cNvCxnSpPr>
            <p:nvPr/>
          </p:nvCxnSpPr>
          <p:spPr bwMode="gray">
            <a:xfrm flipH="1" flipV="1">
              <a:off x="7309600" y="3489001"/>
              <a:ext cx="890327" cy="7582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A43CC7A0-0A83-4835-AFA6-E6D74BE1BFFA}"/>
                </a:ext>
              </a:extLst>
            </p:cNvPr>
            <p:cNvCxnSpPr>
              <a:cxnSpLocks/>
              <a:stCxn id="9" idx="20"/>
              <a:endCxn id="2" idx="3"/>
            </p:cNvCxnSpPr>
            <p:nvPr/>
          </p:nvCxnSpPr>
          <p:spPr bwMode="gray">
            <a:xfrm flipH="1">
              <a:off x="7345842" y="4775215"/>
              <a:ext cx="811356" cy="6231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9B123F55-53FF-4875-BEA9-7E01C4109EE8}"/>
                </a:ext>
              </a:extLst>
            </p:cNvPr>
            <p:cNvCxnSpPr>
              <a:cxnSpLocks/>
              <a:stCxn id="9" idx="12"/>
              <a:endCxn id="3" idx="1"/>
            </p:cNvCxnSpPr>
            <p:nvPr/>
          </p:nvCxnSpPr>
          <p:spPr bwMode="gray">
            <a:xfrm>
              <a:off x="9331509" y="4780450"/>
              <a:ext cx="910568" cy="57295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E111FCE3-0F21-482D-9395-3AA4C0B6B96F}"/>
                </a:ext>
              </a:extLst>
            </p:cNvPr>
            <p:cNvCxnSpPr>
              <a:cxnSpLocks/>
              <a:stCxn id="9" idx="7"/>
              <a:endCxn id="13" idx="2"/>
            </p:cNvCxnSpPr>
            <p:nvPr/>
          </p:nvCxnSpPr>
          <p:spPr bwMode="gray">
            <a:xfrm flipV="1">
              <a:off x="9436980" y="3276894"/>
              <a:ext cx="265823" cy="97828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81">
              <a:extLst>
                <a:ext uri="{FF2B5EF4-FFF2-40B4-BE49-F238E27FC236}">
                  <a16:creationId xmlns:a16="http://schemas.microsoft.com/office/drawing/2014/main" id="{0408867E-9446-4D2A-925A-9BF0D849EE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912174" y="1484256"/>
              <a:ext cx="1792651" cy="330612"/>
            </a:xfrm>
            <a:prstGeom prst="rect">
              <a:avLst/>
            </a:prstGeom>
          </p:spPr>
        </p:pic>
        <p:sp>
          <p:nvSpPr>
            <p:cNvPr id="26" name="圆角矩形 44">
              <a:extLst>
                <a:ext uri="{FF2B5EF4-FFF2-40B4-BE49-F238E27FC236}">
                  <a16:creationId xmlns:a16="http://schemas.microsoft.com/office/drawing/2014/main" id="{6CFDF8E4-5395-45CD-8615-92A61410B4CB}"/>
                </a:ext>
              </a:extLst>
            </p:cNvPr>
            <p:cNvSpPr/>
            <p:nvPr/>
          </p:nvSpPr>
          <p:spPr bwMode="gray">
            <a:xfrm>
              <a:off x="7686295" y="1362796"/>
              <a:ext cx="2162217"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Can 225">
              <a:extLst>
                <a:ext uri="{FF2B5EF4-FFF2-40B4-BE49-F238E27FC236}">
                  <a16:creationId xmlns:a16="http://schemas.microsoft.com/office/drawing/2014/main" id="{0120DC5F-0B76-4AC5-8E38-E024D7C358DD}"/>
                </a:ext>
              </a:extLst>
            </p:cNvPr>
            <p:cNvSpPr/>
            <p:nvPr/>
          </p:nvSpPr>
          <p:spPr bwMode="gray">
            <a:xfrm rot="5400000">
              <a:off x="8696997" y="4010294"/>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文本框 60">
              <a:extLst>
                <a:ext uri="{FF2B5EF4-FFF2-40B4-BE49-F238E27FC236}">
                  <a16:creationId xmlns:a16="http://schemas.microsoft.com/office/drawing/2014/main" id="{89E00E59-ADE3-4EAC-906D-6407F9990BA0}"/>
                </a:ext>
              </a:extLst>
            </p:cNvPr>
            <p:cNvSpPr txBox="1"/>
            <p:nvPr/>
          </p:nvSpPr>
          <p:spPr bwMode="gray">
            <a:xfrm>
              <a:off x="7943686" y="5261673"/>
              <a:ext cx="2005673"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GRE or GRE over IPsec</a:t>
              </a:r>
            </a:p>
          </p:txBody>
        </p:sp>
        <p:sp>
          <p:nvSpPr>
            <p:cNvPr id="34" name="Freeform: Shape 33">
              <a:extLst>
                <a:ext uri="{FF2B5EF4-FFF2-40B4-BE49-F238E27FC236}">
                  <a16:creationId xmlns:a16="http://schemas.microsoft.com/office/drawing/2014/main" id="{07EA577D-889F-45F1-B5A2-FEB56CC68BA0}"/>
                </a:ext>
              </a:extLst>
            </p:cNvPr>
            <p:cNvSpPr/>
            <p:nvPr/>
          </p:nvSpPr>
          <p:spPr bwMode="gray">
            <a:xfrm rot="21298083">
              <a:off x="7297995" y="3480378"/>
              <a:ext cx="1007232" cy="1778255"/>
            </a:xfrm>
            <a:custGeom>
              <a:avLst/>
              <a:gdLst>
                <a:gd name="connsiteX0" fmla="*/ 0 w 862644"/>
                <a:gd name="connsiteY0" fmla="*/ 1665515 h 1665515"/>
                <a:gd name="connsiteX1" fmla="*/ 859971 w 862644"/>
                <a:gd name="connsiteY1" fmla="*/ 1077686 h 1665515"/>
                <a:gd name="connsiteX2" fmla="*/ 217714 w 862644"/>
                <a:gd name="connsiteY2" fmla="*/ 0 h 1665515"/>
              </a:gdLst>
              <a:ahLst/>
              <a:cxnLst>
                <a:cxn ang="0">
                  <a:pos x="connsiteX0" y="connsiteY0"/>
                </a:cxn>
                <a:cxn ang="0">
                  <a:pos x="connsiteX1" y="connsiteY1"/>
                </a:cxn>
                <a:cxn ang="0">
                  <a:pos x="connsiteX2" y="connsiteY2"/>
                </a:cxn>
              </a:cxnLst>
              <a:rect l="l" t="t" r="r" b="b"/>
              <a:pathLst>
                <a:path w="862644" h="1665515">
                  <a:moveTo>
                    <a:pt x="0" y="1665515"/>
                  </a:moveTo>
                  <a:cubicBezTo>
                    <a:pt x="411842" y="1510393"/>
                    <a:pt x="823685" y="1355272"/>
                    <a:pt x="859971" y="1077686"/>
                  </a:cubicBezTo>
                  <a:cubicBezTo>
                    <a:pt x="896257" y="800100"/>
                    <a:pt x="556985" y="400050"/>
                    <a:pt x="217714"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Can 225">
              <a:extLst>
                <a:ext uri="{FF2B5EF4-FFF2-40B4-BE49-F238E27FC236}">
                  <a16:creationId xmlns:a16="http://schemas.microsoft.com/office/drawing/2014/main" id="{98717954-E657-43F9-B364-648C75CBFAEB}"/>
                </a:ext>
              </a:extLst>
            </p:cNvPr>
            <p:cNvSpPr/>
            <p:nvPr/>
          </p:nvSpPr>
          <p:spPr bwMode="gray">
            <a:xfrm rot="9466130">
              <a:off x="10077890" y="3162629"/>
              <a:ext cx="193925" cy="2020883"/>
            </a:xfrm>
            <a:prstGeom prst="can">
              <a:avLst>
                <a:gd name="adj" fmla="val 4737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文本框 60">
              <a:extLst>
                <a:ext uri="{FF2B5EF4-FFF2-40B4-BE49-F238E27FC236}">
                  <a16:creationId xmlns:a16="http://schemas.microsoft.com/office/drawing/2014/main" id="{5E1A2A44-0E61-4DA3-BB48-156B890C761A}"/>
                </a:ext>
              </a:extLst>
            </p:cNvPr>
            <p:cNvSpPr txBox="1"/>
            <p:nvPr/>
          </p:nvSpPr>
          <p:spPr bwMode="gray">
            <a:xfrm rot="4066130">
              <a:off x="9195859" y="4198698"/>
              <a:ext cx="2091741"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GRE or GRE over IPsec</a:t>
              </a:r>
            </a:p>
          </p:txBody>
        </p:sp>
        <p:cxnSp>
          <p:nvCxnSpPr>
            <p:cNvPr id="104" name="直接箭头连接符 33">
              <a:extLst>
                <a:ext uri="{FF2B5EF4-FFF2-40B4-BE49-F238E27FC236}">
                  <a16:creationId xmlns:a16="http://schemas.microsoft.com/office/drawing/2014/main" id="{C5C4EEAB-1D62-4D97-A0A3-38849461526F}"/>
                </a:ext>
              </a:extLst>
            </p:cNvPr>
            <p:cNvCxnSpPr>
              <a:cxnSpLocks/>
              <a:stCxn id="26" idx="2"/>
              <a:endCxn id="13" idx="0"/>
            </p:cNvCxnSpPr>
            <p:nvPr/>
          </p:nvCxnSpPr>
          <p:spPr bwMode="gray">
            <a:xfrm>
              <a:off x="8767404" y="1935633"/>
              <a:ext cx="935399" cy="901916"/>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7" name="Rectangular Callout 26">
              <a:extLst>
                <a:ext uri="{FF2B5EF4-FFF2-40B4-BE49-F238E27FC236}">
                  <a16:creationId xmlns:a16="http://schemas.microsoft.com/office/drawing/2014/main" id="{5CF2CF40-D548-4133-9B5E-26E784FAF60D}"/>
                </a:ext>
              </a:extLst>
            </p:cNvPr>
            <p:cNvSpPr/>
            <p:nvPr/>
          </p:nvSpPr>
          <p:spPr bwMode="gray">
            <a:xfrm>
              <a:off x="8122092" y="5627804"/>
              <a:ext cx="1827267" cy="388575"/>
            </a:xfrm>
            <a:prstGeom prst="wedgeRectCallout">
              <a:avLst>
                <a:gd name="adj1" fmla="val -20942"/>
                <a:gd name="adj2" fmla="val -8136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cs typeface="Huawei Sans" panose="020C0503030203020204" pitchFamily="34" charset="0"/>
                </a:rPr>
                <a:t>IPsec ensures security of site-to-site access services.</a:t>
              </a: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antivirus_139783">
              <a:extLst>
                <a:ext uri="{FF2B5EF4-FFF2-40B4-BE49-F238E27FC236}">
                  <a16:creationId xmlns:a16="http://schemas.microsoft.com/office/drawing/2014/main" id="{3FC94537-7921-4433-BA6D-83B063A869AD}"/>
                </a:ext>
              </a:extLst>
            </p:cNvPr>
            <p:cNvSpPr>
              <a:spLocks noChangeAspect="1"/>
            </p:cNvSpPr>
            <p:nvPr/>
          </p:nvSpPr>
          <p:spPr bwMode="gray">
            <a:xfrm>
              <a:off x="7153854" y="5044350"/>
              <a:ext cx="309277" cy="402545"/>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Rectangular Callout 26">
              <a:extLst>
                <a:ext uri="{FF2B5EF4-FFF2-40B4-BE49-F238E27FC236}">
                  <a16:creationId xmlns:a16="http://schemas.microsoft.com/office/drawing/2014/main" id="{13D4FB1D-64A5-42D4-A792-91646AA53695}"/>
                </a:ext>
              </a:extLst>
            </p:cNvPr>
            <p:cNvSpPr/>
            <p:nvPr/>
          </p:nvSpPr>
          <p:spPr bwMode="gray">
            <a:xfrm>
              <a:off x="6357701" y="4247223"/>
              <a:ext cx="1764391" cy="662559"/>
            </a:xfrm>
            <a:prstGeom prst="wedgeRectCallout">
              <a:avLst>
                <a:gd name="adj1" fmla="val 24815"/>
                <a:gd name="adj2" fmla="val 7699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cs typeface="Huawei Sans" panose="020C0503030203020204" pitchFamily="34" charset="0"/>
                </a:rPr>
                <a:t>The firewall, IPS, and URL filtering functions ensure security of site-to-Internet access services.</a:t>
              </a: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Rectangular Callout 26">
              <a:extLst>
                <a:ext uri="{FF2B5EF4-FFF2-40B4-BE49-F238E27FC236}">
                  <a16:creationId xmlns:a16="http://schemas.microsoft.com/office/drawing/2014/main" id="{10270518-748D-412A-AFF6-4AD01A3A5079}"/>
                </a:ext>
              </a:extLst>
            </p:cNvPr>
            <p:cNvSpPr/>
            <p:nvPr/>
          </p:nvSpPr>
          <p:spPr bwMode="gray">
            <a:xfrm>
              <a:off x="9547261" y="2077855"/>
              <a:ext cx="1290619" cy="493203"/>
            </a:xfrm>
            <a:prstGeom prst="wedgeRectCallout">
              <a:avLst>
                <a:gd name="adj1" fmla="val -60057"/>
                <a:gd name="adj2" fmla="val 1906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cs typeface="Huawei Sans" panose="020C0503030203020204" pitchFamily="34" charset="0"/>
                </a:rPr>
                <a:t>Interconnect with a third-party security gateway.</a:t>
              </a: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文本框 60">
              <a:extLst>
                <a:ext uri="{FF2B5EF4-FFF2-40B4-BE49-F238E27FC236}">
                  <a16:creationId xmlns:a16="http://schemas.microsoft.com/office/drawing/2014/main" id="{9803BAD8-899E-4E4C-8C51-CA8FB9073010}"/>
                </a:ext>
              </a:extLst>
            </p:cNvPr>
            <p:cNvSpPr txBox="1"/>
            <p:nvPr/>
          </p:nvSpPr>
          <p:spPr bwMode="gray">
            <a:xfrm>
              <a:off x="6864284" y="5585598"/>
              <a:ext cx="71572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p:txBody>
        </p:sp>
        <p:sp>
          <p:nvSpPr>
            <p:cNvPr id="54" name="文本框 60">
              <a:extLst>
                <a:ext uri="{FF2B5EF4-FFF2-40B4-BE49-F238E27FC236}">
                  <a16:creationId xmlns:a16="http://schemas.microsoft.com/office/drawing/2014/main" id="{8963A042-B4AE-4A9F-90DE-267075347F16}"/>
                </a:ext>
              </a:extLst>
            </p:cNvPr>
            <p:cNvSpPr txBox="1"/>
            <p:nvPr/>
          </p:nvSpPr>
          <p:spPr bwMode="gray">
            <a:xfrm>
              <a:off x="10249741" y="5554676"/>
              <a:ext cx="71572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p:txBody>
        </p:sp>
        <p:sp>
          <p:nvSpPr>
            <p:cNvPr id="66" name="文本框 60">
              <a:extLst>
                <a:ext uri="{FF2B5EF4-FFF2-40B4-BE49-F238E27FC236}">
                  <a16:creationId xmlns:a16="http://schemas.microsoft.com/office/drawing/2014/main" id="{29339899-EB4D-4494-AE3C-399473FF8EF1}"/>
                </a:ext>
              </a:extLst>
            </p:cNvPr>
            <p:cNvSpPr txBox="1"/>
            <p:nvPr/>
          </p:nvSpPr>
          <p:spPr bwMode="gray">
            <a:xfrm>
              <a:off x="6708828" y="2628587"/>
              <a:ext cx="1207709"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Internet service server</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文本框 60">
              <a:extLst>
                <a:ext uri="{FF2B5EF4-FFF2-40B4-BE49-F238E27FC236}">
                  <a16:creationId xmlns:a16="http://schemas.microsoft.com/office/drawing/2014/main" id="{FDE186EE-F85B-4D96-8979-26548A92A6FA}"/>
                </a:ext>
              </a:extLst>
            </p:cNvPr>
            <p:cNvSpPr txBox="1"/>
            <p:nvPr/>
          </p:nvSpPr>
          <p:spPr bwMode="gray">
            <a:xfrm>
              <a:off x="8372046" y="2764003"/>
              <a:ext cx="1179234" cy="646331"/>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Third-party security gateway</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3" name="Rectangular Callout 26">
              <a:extLst>
                <a:ext uri="{FF2B5EF4-FFF2-40B4-BE49-F238E27FC236}">
                  <a16:creationId xmlns:a16="http://schemas.microsoft.com/office/drawing/2014/main" id="{6CEDCC48-17D9-4366-9423-EF4EE6ABE511}"/>
                </a:ext>
              </a:extLst>
            </p:cNvPr>
            <p:cNvSpPr/>
            <p:nvPr/>
          </p:nvSpPr>
          <p:spPr bwMode="gray">
            <a:xfrm>
              <a:off x="10373643" y="3513806"/>
              <a:ext cx="1536463" cy="741373"/>
            </a:xfrm>
            <a:prstGeom prst="wedgeRectCallout">
              <a:avLst>
                <a:gd name="adj1" fmla="val -60057"/>
                <a:gd name="adj2" fmla="val 1906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bg1">
                      <a:lumMod val="50000"/>
                    </a:schemeClr>
                  </a:solidFill>
                  <a:latin typeface="Huawei Sans" panose="020C0503030203020204" pitchFamily="34" charset="0"/>
                  <a:cs typeface="Huawei Sans" panose="020C0503030203020204" pitchFamily="34" charset="0"/>
                </a:rPr>
                <a:t>Control the third-party security gateway to establish an IPsec tunnel with the CPE.</a:t>
              </a: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椭圆 15">
              <a:extLst>
                <a:ext uri="{FF2B5EF4-FFF2-40B4-BE49-F238E27FC236}">
                  <a16:creationId xmlns:a16="http://schemas.microsoft.com/office/drawing/2014/main" id="{A9BC7ED5-5895-4215-AE9B-E2315B73983D}"/>
                </a:ext>
              </a:extLst>
            </p:cNvPr>
            <p:cNvSpPr>
              <a:spLocks noChangeAspect="1"/>
            </p:cNvSpPr>
            <p:nvPr/>
          </p:nvSpPr>
          <p:spPr bwMode="gray">
            <a:xfrm>
              <a:off x="7979274" y="587101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椭圆 15">
              <a:extLst>
                <a:ext uri="{FF2B5EF4-FFF2-40B4-BE49-F238E27FC236}">
                  <a16:creationId xmlns:a16="http://schemas.microsoft.com/office/drawing/2014/main" id="{8C641967-7C24-49AB-8432-251232276617}"/>
                </a:ext>
              </a:extLst>
            </p:cNvPr>
            <p:cNvSpPr>
              <a:spLocks noChangeAspect="1"/>
            </p:cNvSpPr>
            <p:nvPr/>
          </p:nvSpPr>
          <p:spPr bwMode="gray">
            <a:xfrm>
              <a:off x="6251541" y="413098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0" name="椭圆 15">
              <a:extLst>
                <a:ext uri="{FF2B5EF4-FFF2-40B4-BE49-F238E27FC236}">
                  <a16:creationId xmlns:a16="http://schemas.microsoft.com/office/drawing/2014/main" id="{2E57BC6F-4628-4AB3-8956-83327288BBAF}"/>
                </a:ext>
              </a:extLst>
            </p:cNvPr>
            <p:cNvSpPr>
              <a:spLocks noChangeAspect="1"/>
            </p:cNvSpPr>
            <p:nvPr/>
          </p:nvSpPr>
          <p:spPr bwMode="gray">
            <a:xfrm>
              <a:off x="10732986" y="195809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2" name="椭圆 15">
              <a:extLst>
                <a:ext uri="{FF2B5EF4-FFF2-40B4-BE49-F238E27FC236}">
                  <a16:creationId xmlns:a16="http://schemas.microsoft.com/office/drawing/2014/main" id="{4DAF212B-0A29-4937-8FE0-87FF6A1C0F6B}"/>
                </a:ext>
              </a:extLst>
            </p:cNvPr>
            <p:cNvSpPr>
              <a:spLocks noChangeAspect="1"/>
            </p:cNvSpPr>
            <p:nvPr/>
          </p:nvSpPr>
          <p:spPr bwMode="gray">
            <a:xfrm>
              <a:off x="10262097" y="3412173"/>
              <a:ext cx="232481" cy="232481"/>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41" name="Group 71">
            <a:extLst>
              <a:ext uri="{FF2B5EF4-FFF2-40B4-BE49-F238E27FC236}">
                <a16:creationId xmlns:a16="http://schemas.microsoft.com/office/drawing/2014/main" id="{0B33718A-8011-42C5-A634-DD2E9657F4B5}"/>
              </a:ext>
            </a:extLst>
          </p:cNvPr>
          <p:cNvGrpSpPr/>
          <p:nvPr/>
        </p:nvGrpSpPr>
        <p:grpSpPr bwMode="gray">
          <a:xfrm>
            <a:off x="7545440" y="42495"/>
            <a:ext cx="4072984" cy="324000"/>
            <a:chOff x="7847556" y="42495"/>
            <a:chExt cx="4072984" cy="324000"/>
          </a:xfrm>
        </p:grpSpPr>
        <p:sp>
          <p:nvSpPr>
            <p:cNvPr id="42" name="燕尾形 25">
              <a:extLst>
                <a:ext uri="{FF2B5EF4-FFF2-40B4-BE49-F238E27FC236}">
                  <a16:creationId xmlns:a16="http://schemas.microsoft.com/office/drawing/2014/main" id="{A3AFF8B1-049A-490C-9662-FA765F8D7227}"/>
                </a:ext>
              </a:extLst>
            </p:cNvPr>
            <p:cNvSpPr/>
            <p:nvPr/>
          </p:nvSpPr>
          <p:spPr bwMode="gray">
            <a:xfrm>
              <a:off x="7847556"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ZTP</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 name="燕尾形 25">
              <a:extLst>
                <a:ext uri="{FF2B5EF4-FFF2-40B4-BE49-F238E27FC236}">
                  <a16:creationId xmlns:a16="http://schemas.microsoft.com/office/drawing/2014/main" id="{69D00CC9-9B08-47B2-A53E-26EB30BE1E6B}"/>
                </a:ext>
              </a:extLst>
            </p:cNvPr>
            <p:cNvSpPr/>
            <p:nvPr/>
          </p:nvSpPr>
          <p:spPr bwMode="gray">
            <a:xfrm>
              <a:off x="9763250" y="42495"/>
              <a:ext cx="1136136"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Application Optimization</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燕尾形 45">
              <a:extLst>
                <a:ext uri="{FF2B5EF4-FFF2-40B4-BE49-F238E27FC236}">
                  <a16:creationId xmlns:a16="http://schemas.microsoft.com/office/drawing/2014/main" id="{63D5D457-242E-4711-871D-46E31C33ACF8}"/>
                </a:ext>
              </a:extLst>
            </p:cNvPr>
            <p:cNvSpPr/>
            <p:nvPr/>
          </p:nvSpPr>
          <p:spPr bwMode="gray">
            <a:xfrm>
              <a:off x="10787960" y="42495"/>
              <a:ext cx="113258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Security</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燕尾形 25">
              <a:extLst>
                <a:ext uri="{FF2B5EF4-FFF2-40B4-BE49-F238E27FC236}">
                  <a16:creationId xmlns:a16="http://schemas.microsoft.com/office/drawing/2014/main" id="{720A7AAF-DF73-47D8-B4AF-829977F274D8}"/>
                </a:ext>
              </a:extLst>
            </p:cNvPr>
            <p:cNvSpPr/>
            <p:nvPr/>
          </p:nvSpPr>
          <p:spPr bwMode="gray">
            <a:xfrm>
              <a:off x="8742095"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Flexible Networking</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380653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4" y="1682750"/>
            <a:ext cx="10534651" cy="4082668"/>
          </a:xfrm>
          <a:prstGeom prst="rect">
            <a:avLst/>
          </a:prstGeom>
        </p:spPr>
        <p:txBody>
          <a:bodyPr/>
          <a:lstStyle/>
          <a:p>
            <a:pPr algn="l"/>
            <a:r>
              <a:rPr lang="en-US" sz="1600" dirty="0">
                <a:latin typeface="Huawei Sans" panose="020C0503030203020204" pitchFamily="34" charset="0"/>
              </a:rPr>
              <a:t>As digital transformation of enterprises steps into the cloud era and the software-defined networking (SDN) era is coming, software-defined WAN (SD-WAN) has become </a:t>
            </a:r>
            <a:r>
              <a:rPr lang="en-US" sz="1600" dirty="0"/>
              <a:t>a next-generation solution for </a:t>
            </a:r>
            <a:r>
              <a:rPr lang="en-US" sz="1600" dirty="0">
                <a:latin typeface="Huawei Sans" panose="020C0503030203020204" pitchFamily="34" charset="0"/>
              </a:rPr>
              <a:t>enterprise branch interconnection. It is widely deployed by enterprises due to its key features such as network-agnostic, intelligent traffic steering, zero touch provisioning (ZTP), and visualization.</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There are many vendors in the SD-WAN field. According to </a:t>
            </a:r>
            <a:r>
              <a:rPr lang="en-US" sz="1600" dirty="0"/>
              <a:t>statistics of Gartner, more </a:t>
            </a:r>
            <a:r>
              <a:rPr lang="en-US" sz="1600" dirty="0">
                <a:latin typeface="Huawei Sans" panose="020C0503030203020204" pitchFamily="34" charset="0"/>
              </a:rPr>
              <a:t>than 60 vendors in the world have provided multi-layer SD-WAN solutions that support multiple business models by the end of 2019.</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SD-WAN is </a:t>
            </a:r>
            <a:r>
              <a:rPr lang="en-US" sz="1600" dirty="0"/>
              <a:t>deemed to be a next-generation enterprise branch interconnection solution by industry </a:t>
            </a:r>
            <a:r>
              <a:rPr lang="en-US" sz="1600" dirty="0">
                <a:latin typeface="Huawei Sans" panose="020C0503030203020204" pitchFamily="34" charset="0"/>
              </a:rPr>
              <a:t>analysts, which has profound impact on and preliminarily replace existing traditional MPLS VPN services. In the future, SD-WAN will continue to develop and evolve rapidly oriented to emerging technologies and solutions such as cloud, 5G, XGSPON, artificial intelligence (AI), and </a:t>
            </a:r>
            <a:r>
              <a:rPr lang="en-US" sz="1600" dirty="0" err="1">
                <a:latin typeface="Huawei Sans" panose="020C0503030203020204" pitchFamily="34" charset="0"/>
              </a:rPr>
              <a:t>blockchain</a:t>
            </a:r>
            <a:r>
              <a:rPr lang="en-US" sz="1600" dirty="0">
                <a:latin typeface="Huawei Sans" panose="020C0503030203020204" pitchFamily="34" charset="0"/>
              </a:rPr>
              <a:t>.</a:t>
            </a:r>
          </a:p>
        </p:txBody>
      </p:sp>
    </p:spTree>
    <p:extLst>
      <p:ext uri="{BB962C8B-B14F-4D97-AF65-F5344CB8AC3E}">
        <p14:creationId xmlns:p14="http://schemas.microsoft.com/office/powerpoint/2010/main" val="1299676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Architecture and Solutions of Huawei SD-WAN Solution</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r>
              <a:rPr lang="en-US" dirty="0">
                <a:solidFill>
                  <a:schemeClr val="bg1">
                    <a:lumMod val="50000"/>
                  </a:schemeClr>
                </a:solidFill>
                <a:latin typeface="Huawei Sans" panose="020C0503030203020204" pitchFamily="34" charset="0"/>
              </a:rPr>
              <a:t>Huawei </a:t>
            </a:r>
            <a:r>
              <a:rPr lang="en-US" dirty="0" err="1">
                <a:solidFill>
                  <a:schemeClr val="bg1">
                    <a:lumMod val="50000"/>
                  </a:schemeClr>
                </a:solidFill>
                <a:latin typeface="Huawei Sans" panose="020C0503030203020204" pitchFamily="34" charset="0"/>
              </a:rPr>
              <a:t>iMaster</a:t>
            </a:r>
            <a:r>
              <a:rPr lang="en-US" dirty="0">
                <a:solidFill>
                  <a:schemeClr val="bg1">
                    <a:lumMod val="50000"/>
                  </a:schemeClr>
                </a:solidFill>
                <a:latin typeface="Huawei Sans" panose="020C0503030203020204" pitchFamily="34" charset="0"/>
              </a:rPr>
              <a:t> NCE-WAN</a:t>
            </a:r>
          </a:p>
          <a:p>
            <a:r>
              <a:rPr lang="en-US" dirty="0">
                <a:solidFill>
                  <a:schemeClr val="bg1">
                    <a:lumMod val="50000"/>
                  </a:schemeClr>
                </a:solidFill>
                <a:latin typeface="Huawei Sans" panose="020C0503030203020204" pitchFamily="34" charset="0"/>
              </a:rPr>
              <a:t>Implementation of Huawei SD-WAN Solution</a:t>
            </a:r>
          </a:p>
          <a:p>
            <a:r>
              <a:rPr lang="en-US" b="1" dirty="0">
                <a:latin typeface="Huawei Sans" panose="020C0503030203020204" pitchFamily="34" charset="0"/>
              </a:rPr>
              <a:t>Huawei SD-WAN CPEs</a:t>
            </a:r>
          </a:p>
        </p:txBody>
      </p:sp>
    </p:spTree>
    <p:extLst>
      <p:ext uri="{BB962C8B-B14F-4D97-AF65-F5344CB8AC3E}">
        <p14:creationId xmlns:p14="http://schemas.microsoft.com/office/powerpoint/2010/main" val="22025351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A256D-72F9-44AB-B2B8-7C6B8B8B940A}"/>
              </a:ext>
            </a:extLst>
          </p:cNvPr>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Highlights of SD-WAN CPEs</a:t>
            </a:r>
          </a:p>
        </p:txBody>
      </p:sp>
      <p:sp>
        <p:nvSpPr>
          <p:cNvPr id="5" name="Text Placeholder 4">
            <a:extLst>
              <a:ext uri="{FF2B5EF4-FFF2-40B4-BE49-F238E27FC236}">
                <a16:creationId xmlns:a16="http://schemas.microsoft.com/office/drawing/2014/main" id="{6F6DF0B2-1731-433D-87EC-C7550EF10696}"/>
              </a:ext>
            </a:extLst>
          </p:cNvPr>
          <p:cNvSpPr>
            <a:spLocks noGrp="1"/>
          </p:cNvSpPr>
          <p:nvPr>
            <p:ph type="body" sz="quarter" idx="10"/>
          </p:nvPr>
        </p:nvSpPr>
        <p:spPr bwMode="gray"/>
        <p:txBody>
          <a:bodyPr/>
          <a:lstStyle/>
          <a:p>
            <a:pPr marL="0" indent="0" algn="l">
              <a:buNone/>
            </a:pPr>
            <a:r>
              <a:rPr lang="en-US" sz="1400" dirty="0"/>
              <a:t>Huawei </a:t>
            </a:r>
            <a:r>
              <a:rPr lang="en-US" sz="1400" dirty="0" err="1"/>
              <a:t>NetEngine</a:t>
            </a:r>
            <a:r>
              <a:rPr lang="en-US" sz="1400" dirty="0"/>
              <a:t> AR series routers function as CPEs and provide extensive SD-WAN features, including hybrid link access, as well as service controllability and visibility. The CPEs reduce WAN interconnection costs and improve O&amp;M efficiency. </a:t>
            </a:r>
            <a:endParaRPr lang="en-US" sz="1800" dirty="0">
              <a:latin typeface="Huawei Sans" panose="020C0503030203020204" pitchFamily="34" charset="0"/>
              <a:sym typeface="Huawei Sans" panose="020C0503030203020204" pitchFamily="34" charset="0"/>
            </a:endParaRPr>
          </a:p>
        </p:txBody>
      </p:sp>
      <p:pic>
        <p:nvPicPr>
          <p:cNvPr id="50" name="图片 104"/>
          <p:cNvPicPr>
            <a:picLocks/>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820" t="34910" r="-820" b="31423"/>
          <a:stretch/>
        </p:blipFill>
        <p:spPr bwMode="gray">
          <a:xfrm rot="10800000" flipV="1">
            <a:off x="735852" y="2451943"/>
            <a:ext cx="10712625" cy="1044274"/>
          </a:xfrm>
          <a:prstGeom prst="rect">
            <a:avLst/>
          </a:prstGeom>
        </p:spPr>
      </p:pic>
      <p:sp>
        <p:nvSpPr>
          <p:cNvPr id="102" name="矩形 101"/>
          <p:cNvSpPr/>
          <p:nvPr/>
        </p:nvSpPr>
        <p:spPr bwMode="gray">
          <a:xfrm>
            <a:off x="310805" y="2869729"/>
            <a:ext cx="3240724" cy="954107"/>
          </a:xfrm>
          <a:prstGeom prst="rect">
            <a:avLst/>
          </a:prstGeom>
          <a:noFill/>
        </p:spPr>
        <p:txBody>
          <a:bodyPr wrap="square">
            <a:spAutoFit/>
          </a:bodyPr>
          <a:lstStyle/>
          <a:p>
            <a:pPr algn="ctr" fontAlgn="ctr"/>
            <a:r>
              <a:rPr lang="en-US" sz="1600" b="1" dirty="0">
                <a:solidFill>
                  <a:srgbClr val="C00000"/>
                </a:solidFill>
                <a:latin typeface="Huawei Sans" panose="020C0503030203020204" pitchFamily="34" charset="0"/>
                <a:cs typeface="Huawei Sans" panose="020C0503030203020204" pitchFamily="34" charset="0"/>
              </a:rPr>
              <a:t>5G uplink</a:t>
            </a:r>
          </a:p>
          <a:p>
            <a:pPr algn="ctr" fontAlgn="ctr"/>
            <a:endParaRPr lang="en-US" altLang="zh-CN" sz="1600" b="1" dirty="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sz="1200" b="1" dirty="0">
                <a:solidFill>
                  <a:srgbClr val="666666">
                    <a:lumMod val="50000"/>
                  </a:srgbClr>
                </a:solidFill>
                <a:latin typeface="Huawei Sans" panose="020C0503030203020204" pitchFamily="34" charset="0"/>
                <a:cs typeface="Huawei Sans" panose="020C0503030203020204" pitchFamily="34" charset="0"/>
              </a:rPr>
              <a:t>Enterprise-class 5G </a:t>
            </a:r>
          </a:p>
          <a:p>
            <a:pPr algn="ctr" fontAlgn="ctr"/>
            <a:r>
              <a:rPr lang="en-US" sz="1200" b="1" dirty="0">
                <a:solidFill>
                  <a:srgbClr val="666666">
                    <a:lumMod val="50000"/>
                  </a:srgbClr>
                </a:solidFill>
                <a:latin typeface="Huawei Sans" panose="020C0503030203020204" pitchFamily="34" charset="0"/>
                <a:cs typeface="Huawei Sans" panose="020C0503030203020204" pitchFamily="34" charset="0"/>
              </a:rPr>
              <a:t>egress routers</a:t>
            </a:r>
            <a:endParaRPr lang="en-US" altLang="zh-CN" sz="1200" b="1" dirty="0">
              <a:solidFill>
                <a:srgbClr val="666666">
                  <a:lumMod val="50000"/>
                </a:srgb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矩形 105"/>
          <p:cNvSpPr/>
          <p:nvPr/>
        </p:nvSpPr>
        <p:spPr bwMode="gray">
          <a:xfrm>
            <a:off x="621588" y="4712197"/>
            <a:ext cx="2513827" cy="964880"/>
          </a:xfrm>
          <a:prstGeom prst="rect">
            <a:avLst/>
          </a:prstGeom>
        </p:spPr>
        <p:txBody>
          <a:bodyPr wrap="square">
            <a:spAutoFit/>
          </a:bodyPr>
          <a:lstStyle/>
          <a:p>
            <a:pPr marL="171381" indent="-171381" defTabSz="913838" fontAlgn="ctr">
              <a:spcBef>
                <a:spcPct val="20000"/>
              </a:spcBef>
              <a:buFont typeface="Arial" panose="020B0604020202020204" pitchFamily="34" charset="0"/>
              <a:buChar char="•"/>
            </a:pPr>
            <a:r>
              <a:rPr lang="en-US" sz="1050" b="1" dirty="0">
                <a:solidFill>
                  <a:srgbClr val="1D1D1A"/>
                </a:solidFill>
                <a:latin typeface="Huawei Sans" panose="020C0503030203020204" pitchFamily="34" charset="0"/>
                <a:cs typeface="Huawei Sans" panose="020C0503030203020204" pitchFamily="34" charset="0"/>
              </a:rPr>
              <a:t>Large bandwidth:</a:t>
            </a:r>
            <a:r>
              <a:rPr lang="en-US" sz="1050" dirty="0">
                <a:solidFill>
                  <a:srgbClr val="1D1D1A"/>
                </a:solidFill>
                <a:latin typeface="Huawei Sans" panose="020C0503030203020204" pitchFamily="34" charset="0"/>
                <a:cs typeface="Huawei Sans" panose="020C0503030203020204" pitchFamily="34" charset="0"/>
              </a:rPr>
              <a:t> 100 Mbit/s UL, 700 Mbit/s DL </a:t>
            </a:r>
          </a:p>
          <a:p>
            <a:pPr marL="171381" indent="-171381" defTabSz="913838" fontAlgn="ctr">
              <a:spcBef>
                <a:spcPct val="20000"/>
              </a:spcBef>
              <a:buFont typeface="Arial" panose="020B0604020202020204" pitchFamily="34" charset="0"/>
              <a:buChar char="•"/>
            </a:pPr>
            <a:r>
              <a:rPr lang="en-US" sz="1050" b="1" dirty="0">
                <a:solidFill>
                  <a:srgbClr val="1D1D1A"/>
                </a:solidFill>
                <a:latin typeface="Huawei Sans" panose="020C0503030203020204" pitchFamily="34" charset="0"/>
                <a:cs typeface="Huawei Sans" panose="020C0503030203020204" pitchFamily="34" charset="0"/>
              </a:rPr>
              <a:t>Full frequency</a:t>
            </a:r>
            <a:r>
              <a:rPr lang="en-US" sz="1050" dirty="0">
                <a:solidFill>
                  <a:srgbClr val="1D1D1A"/>
                </a:solidFill>
                <a:latin typeface="Huawei Sans" panose="020C0503030203020204" pitchFamily="34" charset="0"/>
                <a:cs typeface="Huawei Sans" panose="020C0503030203020204" pitchFamily="34" charset="0"/>
              </a:rPr>
              <a:t>: 5G, 4G, 3G, and 2G</a:t>
            </a:r>
            <a:endParaRPr lang="en-US" altLang="zh-CN" sz="105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1381" indent="-171381" defTabSz="913838" fontAlgn="ctr">
              <a:spcBef>
                <a:spcPct val="20000"/>
              </a:spcBef>
              <a:buFont typeface="Arial" panose="020B0604020202020204" pitchFamily="34" charset="0"/>
              <a:buChar char="•"/>
            </a:pPr>
            <a:r>
              <a:rPr lang="en-US" sz="1050" b="1" dirty="0">
                <a:solidFill>
                  <a:srgbClr val="1D1D1A"/>
                </a:solidFill>
                <a:latin typeface="Huawei Sans" panose="020C0503030203020204" pitchFamily="34" charset="0"/>
                <a:cs typeface="Huawei Sans" panose="020C0503030203020204" pitchFamily="34" charset="0"/>
              </a:rPr>
              <a:t>Dual architectures</a:t>
            </a:r>
            <a:r>
              <a:rPr lang="en-US" sz="1050" dirty="0">
                <a:solidFill>
                  <a:srgbClr val="1D1D1A"/>
                </a:solidFill>
                <a:latin typeface="Huawei Sans" panose="020C0503030203020204" pitchFamily="34" charset="0"/>
                <a:cs typeface="Huawei Sans" panose="020C0503030203020204" pitchFamily="34" charset="0"/>
              </a:rPr>
              <a:t>: standalone (SA) and non-standalone (NSA)</a:t>
            </a:r>
          </a:p>
        </p:txBody>
      </p:sp>
      <p:sp>
        <p:nvSpPr>
          <p:cNvPr id="108" name="矩形 107"/>
          <p:cNvSpPr/>
          <p:nvPr/>
        </p:nvSpPr>
        <p:spPr bwMode="gray">
          <a:xfrm>
            <a:off x="706431" y="3965215"/>
            <a:ext cx="2327198" cy="646331"/>
          </a:xfrm>
          <a:prstGeom prst="rect">
            <a:avLst/>
          </a:prstGeom>
        </p:spPr>
        <p:txBody>
          <a:bodyPr wrap="square">
            <a:spAutoFit/>
          </a:bodyPr>
          <a:lstStyle/>
          <a:p>
            <a:pPr algn="ctr" defTabSz="913838" fontAlgn="ctr">
              <a:lnSpc>
                <a:spcPct val="150000"/>
              </a:lnSpc>
              <a:spcBef>
                <a:spcPct val="20000"/>
              </a:spcBef>
            </a:pPr>
            <a:r>
              <a:rPr lang="en-US" sz="1200" b="1" dirty="0">
                <a:solidFill>
                  <a:srgbClr val="1D1D1A"/>
                </a:solidFill>
                <a:latin typeface="Huawei Sans" panose="020C0503030203020204" pitchFamily="34" charset="0"/>
                <a:cs typeface="Huawei Sans" panose="020C0503030203020204" pitchFamily="34" charset="0"/>
              </a:rPr>
              <a:t>The full </a:t>
            </a:r>
            <a:r>
              <a:rPr lang="en-US" altLang="zh-CN" sz="1200" b="1" dirty="0">
                <a:solidFill>
                  <a:srgbClr val="1D1D1A"/>
                </a:solidFill>
                <a:latin typeface="Huawei Sans" panose="020C0503030203020204" pitchFamily="34" charset="0"/>
                <a:cs typeface="Huawei Sans" panose="020C0503030203020204" pitchFamily="34" charset="0"/>
              </a:rPr>
              <a:t>lineup</a:t>
            </a:r>
            <a:r>
              <a:rPr lang="en-US" sz="1200" b="1" dirty="0">
                <a:solidFill>
                  <a:srgbClr val="1D1D1A"/>
                </a:solidFill>
                <a:latin typeface="Huawei Sans" panose="020C0503030203020204" pitchFamily="34" charset="0"/>
                <a:cs typeface="Huawei Sans" panose="020C0503030203020204" pitchFamily="34" charset="0"/>
              </a:rPr>
              <a:t> of </a:t>
            </a:r>
            <a:r>
              <a:rPr lang="en-US" sz="1200" b="1" dirty="0" err="1">
                <a:solidFill>
                  <a:srgbClr val="1D1D1A"/>
                </a:solidFill>
                <a:latin typeface="Huawei Sans" panose="020C0503030203020204" pitchFamily="34" charset="0"/>
                <a:cs typeface="Huawei Sans" panose="020C0503030203020204" pitchFamily="34" charset="0"/>
              </a:rPr>
              <a:t>NetEngine</a:t>
            </a:r>
            <a:r>
              <a:rPr lang="en-US" sz="1200" b="1" dirty="0">
                <a:solidFill>
                  <a:srgbClr val="1D1D1A"/>
                </a:solidFill>
                <a:latin typeface="Huawei Sans" panose="020C0503030203020204" pitchFamily="34" charset="0"/>
                <a:cs typeface="Huawei Sans" panose="020C0503030203020204" pitchFamily="34" charset="0"/>
              </a:rPr>
              <a:t> AR6000 routers supports 5G.</a:t>
            </a:r>
          </a:p>
        </p:txBody>
      </p:sp>
      <p:sp>
        <p:nvSpPr>
          <p:cNvPr id="109" name="矩形 108"/>
          <p:cNvSpPr/>
          <p:nvPr/>
        </p:nvSpPr>
        <p:spPr bwMode="gray">
          <a:xfrm>
            <a:off x="3065404" y="2894673"/>
            <a:ext cx="3107563" cy="923330"/>
          </a:xfrm>
          <a:prstGeom prst="rect">
            <a:avLst/>
          </a:prstGeom>
          <a:noFill/>
        </p:spPr>
        <p:txBody>
          <a:bodyPr wrap="square">
            <a:spAutoFit/>
          </a:bodyPr>
          <a:lstStyle/>
          <a:p>
            <a:pPr algn="ctr" fontAlgn="ctr"/>
            <a:r>
              <a:rPr lang="en-US" sz="1600" b="1" dirty="0">
                <a:solidFill>
                  <a:srgbClr val="C00000"/>
                </a:solidFill>
                <a:latin typeface="Huawei Sans" panose="020C0503030203020204" pitchFamily="34" charset="0"/>
                <a:cs typeface="Huawei Sans" panose="020C0503030203020204" pitchFamily="34" charset="0"/>
              </a:rPr>
              <a:t>Ultra-high performance</a:t>
            </a:r>
          </a:p>
          <a:p>
            <a:pPr algn="ctr" fontAlgn="ctr"/>
            <a:endParaRPr lang="en-US" altLang="zh-CN" sz="1400" b="1" dirty="0">
              <a:solidFill>
                <a:srgbClr val="666666">
                  <a:lumMod val="50000"/>
                </a:srgb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sz="1200" b="1" dirty="0">
                <a:solidFill>
                  <a:srgbClr val="666666">
                    <a:lumMod val="50000"/>
                  </a:srgbClr>
                </a:solidFill>
                <a:latin typeface="Huawei Sans" panose="020C0503030203020204" pitchFamily="34" charset="0"/>
                <a:cs typeface="Huawei Sans" panose="020C0503030203020204" pitchFamily="34" charset="0"/>
              </a:rPr>
              <a:t>CPU + NP, </a:t>
            </a:r>
          </a:p>
          <a:p>
            <a:pPr algn="ctr" fontAlgn="ctr"/>
            <a:r>
              <a:rPr lang="en-US" sz="1200" b="1" dirty="0">
                <a:solidFill>
                  <a:srgbClr val="666666">
                    <a:lumMod val="50000"/>
                  </a:srgbClr>
                </a:solidFill>
                <a:latin typeface="Huawei Sans" panose="020C0503030203020204" pitchFamily="34" charset="0"/>
                <a:cs typeface="Huawei Sans" panose="020C0503030203020204" pitchFamily="34" charset="0"/>
              </a:rPr>
              <a:t>high forwarding performance</a:t>
            </a:r>
            <a:endParaRPr lang="en-US" altLang="zh-CN" sz="1200" b="1" dirty="0">
              <a:solidFill>
                <a:srgbClr val="666666">
                  <a:lumMod val="50000"/>
                </a:srgb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15" name="组合 114"/>
          <p:cNvGrpSpPr/>
          <p:nvPr/>
        </p:nvGrpSpPr>
        <p:grpSpPr bwMode="gray">
          <a:xfrm>
            <a:off x="3745555" y="4071687"/>
            <a:ext cx="1864134" cy="1665953"/>
            <a:chOff x="5375826" y="4859549"/>
            <a:chExt cx="985230" cy="998096"/>
          </a:xfrm>
        </p:grpSpPr>
        <p:grpSp>
          <p:nvGrpSpPr>
            <p:cNvPr id="116" name="组合 115"/>
            <p:cNvGrpSpPr/>
            <p:nvPr/>
          </p:nvGrpSpPr>
          <p:grpSpPr bwMode="gray">
            <a:xfrm>
              <a:off x="5375826" y="4859549"/>
              <a:ext cx="985230" cy="998096"/>
              <a:chOff x="5489039" y="4643031"/>
              <a:chExt cx="1000209" cy="1334023"/>
            </a:xfrm>
          </p:grpSpPr>
          <p:sp>
            <p:nvSpPr>
              <p:cNvPr id="121" name="圆角矩形 120">
                <a:extLst>
                  <a:ext uri="{FF2B5EF4-FFF2-40B4-BE49-F238E27FC236}">
                    <a16:creationId xmlns:a16="http://schemas.microsoft.com/office/drawing/2014/main" id="{48A580AF-7102-6E49-9773-829D182864ED}"/>
                  </a:ext>
                </a:extLst>
              </p:cNvPr>
              <p:cNvSpPr/>
              <p:nvPr/>
            </p:nvSpPr>
            <p:spPr bwMode="gray">
              <a:xfrm>
                <a:off x="5507254" y="4643031"/>
                <a:ext cx="941034" cy="1302150"/>
              </a:xfrm>
              <a:prstGeom prst="roundRect">
                <a:avLst>
                  <a:gd name="adj" fmla="val 203"/>
                </a:avLst>
              </a:prstGeom>
              <a:solidFill>
                <a:srgbClr val="1D1D1A">
                  <a:alpha val="90000"/>
                </a:srgbClr>
              </a:solidFill>
              <a:ln w="25400" cap="flat">
                <a:noFill/>
                <a:prstDash val="solid"/>
                <a:miter lim="800000"/>
              </a:ln>
              <a:effectLst/>
              <a:sp3d/>
            </p:spPr>
            <p:txBody>
              <a:bodyPr rot="0" spcFirstLastPara="1" vertOverflow="overflow" horzOverflow="overflow" vert="horz" wrap="square" lIns="60927" tIns="60927" rIns="60927" bIns="60927" numCol="1" spcCol="38100" rtlCol="0" anchor="ctr">
                <a:noAutofit/>
              </a:bodyPr>
              <a:lstStyle/>
              <a:p>
                <a:pPr defTabSz="1218512" fontAlgn="ctr" hangingPunct="0">
                  <a:defRPr/>
                </a:pPr>
                <a:endParaRPr lang="en-US" altLang="zh-CN" sz="1200" kern="0" dirty="0">
                  <a:solidFill>
                    <a:srgbClr val="FFFFFF">
                      <a:lumMod val="95000"/>
                    </a:srgb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22" name="图片 121">
                <a:extLst>
                  <a:ext uri="{FF2B5EF4-FFF2-40B4-BE49-F238E27FC236}">
                    <a16:creationId xmlns:a16="http://schemas.microsoft.com/office/drawing/2014/main" id="{6692239D-17EC-A840-9A4C-EED9706ADC8C}"/>
                  </a:ext>
                </a:extLst>
              </p:cNvPr>
              <p:cNvPicPr>
                <a:picLocks noChangeAspect="1"/>
              </p:cNvPicPr>
              <p:nvPr/>
            </p:nvPicPr>
            <p:blipFill>
              <a:blip r:embed="rId4"/>
              <a:stretch>
                <a:fillRect/>
              </a:stretch>
            </p:blipFill>
            <p:spPr bwMode="gray">
              <a:xfrm>
                <a:off x="5489039" y="4643031"/>
                <a:ext cx="1000209" cy="1334023"/>
              </a:xfrm>
              <a:prstGeom prst="rect">
                <a:avLst/>
              </a:prstGeom>
            </p:spPr>
          </p:pic>
          <p:grpSp>
            <p:nvGrpSpPr>
              <p:cNvPr id="123" name="组合 122"/>
              <p:cNvGrpSpPr/>
              <p:nvPr/>
            </p:nvGrpSpPr>
            <p:grpSpPr bwMode="gray">
              <a:xfrm>
                <a:off x="5527797" y="4711397"/>
                <a:ext cx="912784" cy="1255177"/>
                <a:chOff x="5527797" y="4712159"/>
                <a:chExt cx="912784" cy="1316230"/>
              </a:xfrm>
            </p:grpSpPr>
            <p:sp>
              <p:nvSpPr>
                <p:cNvPr id="124" name="矩形 123"/>
                <p:cNvSpPr/>
                <p:nvPr/>
              </p:nvSpPr>
              <p:spPr bwMode="gray">
                <a:xfrm>
                  <a:off x="5537705" y="4712159"/>
                  <a:ext cx="902876" cy="251784"/>
                </a:xfrm>
                <a:prstGeom prst="rect">
                  <a:avLst/>
                </a:prstGeom>
                <a:solidFill>
                  <a:srgbClr val="1D1D1A">
                    <a:alpha val="13000"/>
                  </a:srgb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683" rIns="0" bIns="45683" numCol="1" rtlCol="0" anchor="t" anchorCtr="0" compatLnSpc="1">
                  <a:prstTxWarp prst="textNoShape">
                    <a:avLst/>
                  </a:prstTxWarp>
                </a:bodyPr>
                <a:lstStyle/>
                <a:p>
                  <a:pPr algn="ctr" defTabSz="913723" fontAlgn="ctr">
                    <a:buClr>
                      <a:srgbClr val="CC9900"/>
                    </a:buClr>
                    <a:defRPr/>
                  </a:pPr>
                  <a:r>
                    <a:rPr lang="en-US" sz="1050" dirty="0">
                      <a:solidFill>
                        <a:srgbClr val="FFFFFF">
                          <a:lumMod val="95000"/>
                        </a:srgbClr>
                      </a:solidFill>
                      <a:latin typeface="Huawei Sans" panose="020C0503030203020204" pitchFamily="34" charset="0"/>
                      <a:cs typeface="Huawei Sans" panose="020C0503030203020204" pitchFamily="34" charset="0"/>
                    </a:rPr>
                    <a:t>Application optimization</a:t>
                  </a:r>
                </a:p>
              </p:txBody>
            </p:sp>
            <p:sp>
              <p:nvSpPr>
                <p:cNvPr id="125" name="矩形 124"/>
                <p:cNvSpPr/>
                <p:nvPr/>
              </p:nvSpPr>
              <p:spPr bwMode="gray">
                <a:xfrm>
                  <a:off x="5532908" y="4990508"/>
                  <a:ext cx="902876" cy="251784"/>
                </a:xfrm>
                <a:prstGeom prst="rect">
                  <a:avLst/>
                </a:prstGeom>
                <a:solidFill>
                  <a:srgbClr val="1D1D1A">
                    <a:alpha val="13000"/>
                  </a:srgb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683" rIns="0" bIns="45683" numCol="1" rtlCol="0" anchor="t" anchorCtr="0" compatLnSpc="1">
                  <a:prstTxWarp prst="textNoShape">
                    <a:avLst/>
                  </a:prstTxWarp>
                </a:bodyPr>
                <a:lstStyle/>
                <a:p>
                  <a:pPr algn="ctr" defTabSz="913723" fontAlgn="ctr">
                    <a:buClr>
                      <a:srgbClr val="CC9900"/>
                    </a:buClr>
                    <a:defRPr/>
                  </a:pPr>
                  <a:r>
                    <a:rPr lang="en-US" sz="1050" dirty="0">
                      <a:solidFill>
                        <a:srgbClr val="FFFFFF">
                          <a:lumMod val="95000"/>
                        </a:srgbClr>
                      </a:solidFill>
                      <a:latin typeface="Huawei Sans" panose="020C0503030203020204" pitchFamily="34" charset="0"/>
                      <a:cs typeface="Huawei Sans" panose="020C0503030203020204" pitchFamily="34" charset="0"/>
                    </a:rPr>
                    <a:t>Application identification</a:t>
                  </a:r>
                </a:p>
              </p:txBody>
            </p:sp>
            <p:sp>
              <p:nvSpPr>
                <p:cNvPr id="126" name="矩形 125"/>
                <p:cNvSpPr/>
                <p:nvPr/>
              </p:nvSpPr>
              <p:spPr bwMode="gray">
                <a:xfrm>
                  <a:off x="5532908" y="5256447"/>
                  <a:ext cx="902876" cy="251784"/>
                </a:xfrm>
                <a:prstGeom prst="rect">
                  <a:avLst/>
                </a:prstGeom>
                <a:solidFill>
                  <a:srgbClr val="1D1D1A">
                    <a:alpha val="13000"/>
                  </a:srgb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683" rIns="0" bIns="45683" numCol="1" rtlCol="0" anchor="t" anchorCtr="0" compatLnSpc="1">
                  <a:prstTxWarp prst="textNoShape">
                    <a:avLst/>
                  </a:prstTxWarp>
                </a:bodyPr>
                <a:lstStyle/>
                <a:p>
                  <a:pPr algn="ctr" defTabSz="913723" fontAlgn="ctr">
                    <a:buClr>
                      <a:srgbClr val="CC9900"/>
                    </a:buClr>
                    <a:defRPr/>
                  </a:pPr>
                  <a:r>
                    <a:rPr lang="en-US" sz="1050" dirty="0">
                      <a:solidFill>
                        <a:srgbClr val="FFFFFF">
                          <a:lumMod val="95000"/>
                        </a:srgbClr>
                      </a:solidFill>
                      <a:latin typeface="Huawei Sans" panose="020C0503030203020204" pitchFamily="34" charset="0"/>
                      <a:cs typeface="Huawei Sans" panose="020C0503030203020204" pitchFamily="34" charset="0"/>
                    </a:rPr>
                    <a:t>SEC</a:t>
                  </a:r>
                </a:p>
              </p:txBody>
            </p:sp>
            <p:sp>
              <p:nvSpPr>
                <p:cNvPr id="127" name="矩形 126"/>
                <p:cNvSpPr/>
                <p:nvPr/>
              </p:nvSpPr>
              <p:spPr bwMode="gray">
                <a:xfrm>
                  <a:off x="5532908" y="5523162"/>
                  <a:ext cx="902876" cy="251784"/>
                </a:xfrm>
                <a:prstGeom prst="rect">
                  <a:avLst/>
                </a:prstGeom>
                <a:solidFill>
                  <a:srgbClr val="1D1D1A">
                    <a:alpha val="13000"/>
                  </a:srgb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683" rIns="0" bIns="45683" numCol="1" rtlCol="0" anchor="t" anchorCtr="0" compatLnSpc="1">
                  <a:prstTxWarp prst="textNoShape">
                    <a:avLst/>
                  </a:prstTxWarp>
                </a:bodyPr>
                <a:lstStyle/>
                <a:p>
                  <a:pPr algn="ctr" defTabSz="913723" fontAlgn="ctr">
                    <a:buClr>
                      <a:srgbClr val="CC9900"/>
                    </a:buClr>
                    <a:defRPr/>
                  </a:pPr>
                  <a:r>
                    <a:rPr lang="en-US" sz="1050" dirty="0" err="1">
                      <a:solidFill>
                        <a:srgbClr val="FFFFFF">
                          <a:lumMod val="95000"/>
                        </a:srgbClr>
                      </a:solidFill>
                      <a:latin typeface="Huawei Sans" panose="020C0503030203020204" pitchFamily="34" charset="0"/>
                      <a:cs typeface="Huawei Sans" panose="020C0503030203020204" pitchFamily="34" charset="0"/>
                    </a:rPr>
                    <a:t>HQoS</a:t>
                  </a:r>
                  <a:endParaRPr lang="en-US" sz="1050" dirty="0">
                    <a:solidFill>
                      <a:srgbClr val="FFFFFF">
                        <a:lumMod val="95000"/>
                      </a:srgbClr>
                    </a:solidFill>
                    <a:latin typeface="Huawei Sans" panose="020C0503030203020204" pitchFamily="34" charset="0"/>
                    <a:cs typeface="Huawei Sans" panose="020C0503030203020204" pitchFamily="34" charset="0"/>
                  </a:endParaRPr>
                </a:p>
              </p:txBody>
            </p:sp>
            <p:sp>
              <p:nvSpPr>
                <p:cNvPr id="128" name="矩形 127"/>
                <p:cNvSpPr/>
                <p:nvPr/>
              </p:nvSpPr>
              <p:spPr bwMode="gray">
                <a:xfrm>
                  <a:off x="5527797" y="5776605"/>
                  <a:ext cx="902876" cy="251784"/>
                </a:xfrm>
                <a:prstGeom prst="rect">
                  <a:avLst/>
                </a:prstGeom>
                <a:solidFill>
                  <a:srgbClr val="1D1D1A">
                    <a:alpha val="13000"/>
                  </a:srgb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683" rIns="0" bIns="45683" numCol="1" rtlCol="0" anchor="t" anchorCtr="0" compatLnSpc="1">
                  <a:prstTxWarp prst="textNoShape">
                    <a:avLst/>
                  </a:prstTxWarp>
                </a:bodyPr>
                <a:lstStyle/>
                <a:p>
                  <a:pPr algn="ctr" defTabSz="913723" fontAlgn="ctr">
                    <a:buClr>
                      <a:srgbClr val="CC9900"/>
                    </a:buClr>
                    <a:defRPr/>
                  </a:pPr>
                  <a:r>
                    <a:rPr lang="en-US" sz="1050" dirty="0">
                      <a:solidFill>
                        <a:srgbClr val="FFFFFF">
                          <a:lumMod val="95000"/>
                        </a:srgbClr>
                      </a:solidFill>
                      <a:latin typeface="Huawei Sans" panose="020C0503030203020204" pitchFamily="34" charset="0"/>
                      <a:cs typeface="Huawei Sans" panose="020C0503030203020204" pitchFamily="34" charset="0"/>
                    </a:rPr>
                    <a:t>NP</a:t>
                  </a:r>
                </a:p>
              </p:txBody>
            </p:sp>
          </p:grpSp>
        </p:grpSp>
        <p:cxnSp>
          <p:nvCxnSpPr>
            <p:cNvPr id="117" name="直接连接符 116"/>
            <p:cNvCxnSpPr/>
            <p:nvPr/>
          </p:nvCxnSpPr>
          <p:spPr bwMode="gray">
            <a:xfrm>
              <a:off x="5419038" y="5086233"/>
              <a:ext cx="889355" cy="0"/>
            </a:xfrm>
            <a:prstGeom prst="line">
              <a:avLst/>
            </a:prstGeom>
            <a:noFill/>
            <a:ln w="6350" cap="flat" cmpd="sng" algn="ctr">
              <a:solidFill>
                <a:srgbClr val="FFFFFF"/>
              </a:solidFill>
              <a:prstDash val="solid"/>
              <a:miter lim="800000"/>
            </a:ln>
            <a:effectLst/>
          </p:spPr>
        </p:cxnSp>
        <p:cxnSp>
          <p:nvCxnSpPr>
            <p:cNvPr id="118" name="直接连接符 117"/>
            <p:cNvCxnSpPr/>
            <p:nvPr/>
          </p:nvCxnSpPr>
          <p:spPr bwMode="gray">
            <a:xfrm>
              <a:off x="5423763" y="5284353"/>
              <a:ext cx="889355" cy="0"/>
            </a:xfrm>
            <a:prstGeom prst="line">
              <a:avLst/>
            </a:prstGeom>
            <a:noFill/>
            <a:ln w="6350" cap="flat" cmpd="sng" algn="ctr">
              <a:solidFill>
                <a:srgbClr val="FFFFFF"/>
              </a:solidFill>
              <a:prstDash val="solid"/>
              <a:miter lim="800000"/>
            </a:ln>
            <a:effectLst/>
          </p:spPr>
        </p:cxnSp>
        <p:cxnSp>
          <p:nvCxnSpPr>
            <p:cNvPr id="119" name="直接连接符 118"/>
            <p:cNvCxnSpPr/>
            <p:nvPr/>
          </p:nvCxnSpPr>
          <p:spPr bwMode="gray">
            <a:xfrm>
              <a:off x="5419038" y="5469254"/>
              <a:ext cx="889355" cy="0"/>
            </a:xfrm>
            <a:prstGeom prst="line">
              <a:avLst/>
            </a:prstGeom>
            <a:noFill/>
            <a:ln w="6350" cap="flat" cmpd="sng" algn="ctr">
              <a:solidFill>
                <a:srgbClr val="FFFFFF"/>
              </a:solidFill>
              <a:prstDash val="solid"/>
              <a:miter lim="800000"/>
            </a:ln>
            <a:effectLst/>
          </p:spPr>
        </p:cxnSp>
        <p:cxnSp>
          <p:nvCxnSpPr>
            <p:cNvPr id="120" name="直接连接符 119"/>
            <p:cNvCxnSpPr/>
            <p:nvPr/>
          </p:nvCxnSpPr>
          <p:spPr bwMode="gray">
            <a:xfrm>
              <a:off x="5423763" y="5654154"/>
              <a:ext cx="889355" cy="0"/>
            </a:xfrm>
            <a:prstGeom prst="line">
              <a:avLst/>
            </a:prstGeom>
            <a:noFill/>
            <a:ln w="6350" cap="flat" cmpd="sng" algn="ctr">
              <a:solidFill>
                <a:srgbClr val="FFFFFF"/>
              </a:solidFill>
              <a:prstDash val="solid"/>
              <a:miter lim="800000"/>
            </a:ln>
            <a:effectLst/>
          </p:spPr>
        </p:cxnSp>
      </p:grpSp>
      <p:sp>
        <p:nvSpPr>
          <p:cNvPr id="130" name="矩形 129"/>
          <p:cNvSpPr/>
          <p:nvPr/>
        </p:nvSpPr>
        <p:spPr bwMode="gray">
          <a:xfrm>
            <a:off x="3354831" y="5751734"/>
            <a:ext cx="2734215" cy="334707"/>
          </a:xfrm>
          <a:prstGeom prst="rect">
            <a:avLst/>
          </a:prstGeom>
        </p:spPr>
        <p:txBody>
          <a:bodyPr wrap="square">
            <a:spAutoFit/>
          </a:bodyPr>
          <a:lstStyle/>
          <a:p>
            <a:pPr algn="ctr" defTabSz="913838" fontAlgn="ctr">
              <a:lnSpc>
                <a:spcPct val="150000"/>
              </a:lnSpc>
              <a:spcBef>
                <a:spcPct val="20000"/>
              </a:spcBef>
            </a:pPr>
            <a:r>
              <a:rPr lang="en-US" sz="1050" dirty="0">
                <a:solidFill>
                  <a:srgbClr val="1D1D1A"/>
                </a:solidFill>
                <a:latin typeface="Huawei Sans" panose="020C0503030203020204" pitchFamily="34" charset="0"/>
                <a:cs typeface="Huawei Sans" panose="020C0503030203020204" pitchFamily="34" charset="0"/>
              </a:rPr>
              <a:t>5 built-in acceleration engines</a:t>
            </a:r>
            <a:endParaRPr lang="en-US" altLang="zh-CN" sz="1050" b="1"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1" name="圆角矩形 130"/>
          <p:cNvSpPr/>
          <p:nvPr/>
        </p:nvSpPr>
        <p:spPr bwMode="gray">
          <a:xfrm>
            <a:off x="3363032" y="3886460"/>
            <a:ext cx="2628000" cy="2317521"/>
          </a:xfrm>
          <a:prstGeom prst="roundRect">
            <a:avLst>
              <a:gd name="adj" fmla="val 2211"/>
            </a:avLst>
          </a:prstGeom>
          <a:noFill/>
          <a:ln w="6350" cap="flat" cmpd="sng" algn="ctr">
            <a:solidFill>
              <a:srgbClr val="666666">
                <a:lumMod val="60000"/>
                <a:lumOff val="40000"/>
              </a:srgbClr>
            </a:solidFill>
            <a:prstDash val="dash"/>
            <a:miter lim="800000"/>
          </a:ln>
          <a:effectLst/>
        </p:spPr>
        <p:txBody>
          <a:bodyPr rtlCol="0" anchor="ctr"/>
          <a:lstStyle/>
          <a:p>
            <a:pPr algn="ctr" defTabSz="913746" fontAlgn="ctr">
              <a:defRPr/>
            </a:pPr>
            <a:endParaRPr lang="en-US" altLang="zh-CN" sz="1798"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2" name="圆角矩形 131"/>
          <p:cNvSpPr/>
          <p:nvPr/>
        </p:nvSpPr>
        <p:spPr bwMode="gray">
          <a:xfrm>
            <a:off x="612565" y="3889391"/>
            <a:ext cx="2628000" cy="2317521"/>
          </a:xfrm>
          <a:prstGeom prst="roundRect">
            <a:avLst>
              <a:gd name="adj" fmla="val 2211"/>
            </a:avLst>
          </a:prstGeom>
          <a:noFill/>
          <a:ln w="6350" cap="flat" cmpd="sng" algn="ctr">
            <a:solidFill>
              <a:srgbClr val="666666">
                <a:lumMod val="60000"/>
                <a:lumOff val="40000"/>
              </a:srgbClr>
            </a:solidFill>
            <a:prstDash val="dash"/>
            <a:miter lim="800000"/>
          </a:ln>
          <a:effectLst/>
        </p:spPr>
        <p:txBody>
          <a:bodyPr rtlCol="0" anchor="ctr"/>
          <a:lstStyle/>
          <a:p>
            <a:pPr algn="ctr" defTabSz="913746" fontAlgn="ctr">
              <a:defRPr/>
            </a:pPr>
            <a:endParaRPr lang="en-US" altLang="zh-CN" sz="1798"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3" name="圆角矩形 132"/>
          <p:cNvSpPr/>
          <p:nvPr/>
        </p:nvSpPr>
        <p:spPr bwMode="gray">
          <a:xfrm>
            <a:off x="6116745" y="3878125"/>
            <a:ext cx="2628000" cy="2317521"/>
          </a:xfrm>
          <a:prstGeom prst="roundRect">
            <a:avLst>
              <a:gd name="adj" fmla="val 2211"/>
            </a:avLst>
          </a:prstGeom>
          <a:noFill/>
          <a:ln w="6350" cap="flat" cmpd="sng" algn="ctr">
            <a:solidFill>
              <a:srgbClr val="666666">
                <a:lumMod val="60000"/>
                <a:lumOff val="40000"/>
              </a:srgbClr>
            </a:solidFill>
            <a:prstDash val="dash"/>
            <a:miter lim="800000"/>
          </a:ln>
          <a:effectLst/>
        </p:spPr>
        <p:txBody>
          <a:bodyPr rtlCol="0" anchor="ctr"/>
          <a:lstStyle/>
          <a:p>
            <a:pPr algn="ctr" defTabSz="913746" fontAlgn="ctr">
              <a:defRPr/>
            </a:pPr>
            <a:endParaRPr lang="en-US" altLang="zh-CN" sz="1798"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4" name="矩形 133"/>
          <p:cNvSpPr/>
          <p:nvPr/>
        </p:nvSpPr>
        <p:spPr bwMode="gray">
          <a:xfrm>
            <a:off x="5989199" y="2891964"/>
            <a:ext cx="2661639" cy="954107"/>
          </a:xfrm>
          <a:prstGeom prst="rect">
            <a:avLst/>
          </a:prstGeom>
          <a:noFill/>
        </p:spPr>
        <p:txBody>
          <a:bodyPr wrap="square">
            <a:spAutoFit/>
          </a:bodyPr>
          <a:lstStyle/>
          <a:p>
            <a:pPr algn="ctr" fontAlgn="ctr"/>
            <a:r>
              <a:rPr lang="en-US" sz="1600" b="1" dirty="0">
                <a:solidFill>
                  <a:srgbClr val="C00000"/>
                </a:solidFill>
                <a:latin typeface="Huawei Sans" panose="020C0503030203020204" pitchFamily="34" charset="0"/>
                <a:cs typeface="Huawei Sans" panose="020C0503030203020204" pitchFamily="34" charset="0"/>
              </a:rPr>
              <a:t>Optimal experience</a:t>
            </a:r>
          </a:p>
          <a:p>
            <a:pPr algn="ctr" fontAlgn="ctr"/>
            <a:endParaRPr lang="en-US" altLang="zh-CN" sz="1600" b="1" dirty="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sz="1200" b="1" dirty="0">
                <a:solidFill>
                  <a:srgbClr val="666666">
                    <a:lumMod val="50000"/>
                  </a:srgbClr>
                </a:solidFill>
                <a:latin typeface="Huawei Sans" panose="020C0503030203020204" pitchFamily="34" charset="0"/>
                <a:cs typeface="Huawei Sans" panose="020C0503030203020204" pitchFamily="34" charset="0"/>
              </a:rPr>
              <a:t>Application-based intelligent traffic steering</a:t>
            </a:r>
            <a:endParaRPr lang="en-US" altLang="zh-CN" sz="1200" b="1" dirty="0">
              <a:solidFill>
                <a:srgbClr val="666666">
                  <a:lumMod val="50000"/>
                </a:srgb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35" name="组合 134"/>
          <p:cNvGrpSpPr/>
          <p:nvPr/>
        </p:nvGrpSpPr>
        <p:grpSpPr bwMode="gray">
          <a:xfrm>
            <a:off x="6164636" y="3953555"/>
            <a:ext cx="2459878" cy="1284134"/>
            <a:chOff x="9443592" y="3638257"/>
            <a:chExt cx="2093965" cy="1076315"/>
          </a:xfrm>
        </p:grpSpPr>
        <p:sp>
          <p:nvSpPr>
            <p:cNvPr id="136" name="六边形 135"/>
            <p:cNvSpPr/>
            <p:nvPr/>
          </p:nvSpPr>
          <p:spPr bwMode="gray">
            <a:xfrm rot="10800000" flipV="1">
              <a:off x="10186504" y="3911621"/>
              <a:ext cx="597050" cy="505176"/>
            </a:xfrm>
            <a:prstGeom prst="hexagon">
              <a:avLst/>
            </a:prstGeom>
            <a:solidFill>
              <a:srgbClr val="EBEBEB"/>
            </a:solidFill>
            <a:ln w="15875" cap="flat" cmpd="sng" algn="ctr">
              <a:solidFill>
                <a:srgbClr val="666666">
                  <a:lumMod val="40000"/>
                  <a:lumOff val="60000"/>
                </a:srgbClr>
              </a:solidFill>
              <a:prstDash val="solid"/>
              <a:round/>
            </a:ln>
            <a:effectLst>
              <a:outerShdw blurRad="63500" dir="7800000" algn="r" rotWithShape="0">
                <a:srgbClr val="EBEBEB">
                  <a:lumMod val="10000"/>
                  <a:alpha val="4000"/>
                </a:srgbClr>
              </a:outerShdw>
              <a:softEdge rad="0"/>
            </a:effectLst>
            <a:scene3d>
              <a:camera prst="orthographicFront"/>
              <a:lightRig rig="flat" dir="t"/>
            </a:scene3d>
            <a:sp3d/>
          </p:spPr>
          <p:txBody>
            <a:bodyPr lIns="0" rIns="0" rtlCol="0" anchor="ctr"/>
            <a:lstStyle/>
            <a:p>
              <a:pPr algn="ctr" defTabSz="914034" fontAlgn="ctr">
                <a:defRPr/>
              </a:pPr>
              <a:r>
                <a:rPr lang="en-US" sz="1100" b="1" dirty="0">
                  <a:solidFill>
                    <a:srgbClr val="C00000"/>
                  </a:solidFill>
                  <a:latin typeface="Huawei Sans" panose="020C0503030203020204" pitchFamily="34" charset="0"/>
                  <a:cs typeface="Huawei Sans" panose="020C0503030203020204" pitchFamily="34" charset="0"/>
                </a:rPr>
                <a:t>SD-WAN</a:t>
              </a:r>
              <a:endParaRPr lang="en-US" altLang="zh-CN" sz="1100" b="1" kern="0" dirty="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7" name="六边形 136"/>
            <p:cNvSpPr/>
            <p:nvPr/>
          </p:nvSpPr>
          <p:spPr bwMode="gray">
            <a:xfrm rot="10800000" flipV="1">
              <a:off x="9443592" y="4195803"/>
              <a:ext cx="822584" cy="505176"/>
            </a:xfrm>
            <a:prstGeom prst="hexagon">
              <a:avLst/>
            </a:prstGeom>
            <a:solidFill>
              <a:srgbClr val="EBEBEB"/>
            </a:solidFill>
            <a:ln w="15875" cap="flat" cmpd="sng" algn="ctr">
              <a:solidFill>
                <a:srgbClr val="666666">
                  <a:lumMod val="40000"/>
                  <a:lumOff val="60000"/>
                </a:srgbClr>
              </a:solidFill>
              <a:prstDash val="solid"/>
              <a:round/>
            </a:ln>
            <a:effectLst>
              <a:outerShdw blurRad="63500" dir="7800000" algn="r" rotWithShape="0">
                <a:srgbClr val="EBEBEB">
                  <a:lumMod val="10000"/>
                  <a:alpha val="4000"/>
                </a:srgbClr>
              </a:outerShdw>
              <a:softEdge rad="0"/>
            </a:effectLst>
            <a:scene3d>
              <a:camera prst="orthographicFront"/>
              <a:lightRig rig="flat" dir="t"/>
            </a:scene3d>
            <a:sp3d/>
          </p:spPr>
          <p:txBody>
            <a:bodyPr lIns="0" rIns="0" rtlCol="0" anchor="ctr"/>
            <a:lstStyle/>
            <a:p>
              <a:pPr algn="ctr" defTabSz="914034" fontAlgn="ctr">
                <a:defRPr/>
              </a:pPr>
              <a:endParaRPr lang="en-US" sz="900" dirty="0">
                <a:solidFill>
                  <a:srgbClr val="1D1D1A"/>
                </a:solidFill>
                <a:latin typeface="Huawei Sans" panose="020C0503030203020204" pitchFamily="34" charset="0"/>
                <a:cs typeface="Huawei Sans" panose="020C0503030203020204" pitchFamily="34" charset="0"/>
              </a:endParaRPr>
            </a:p>
          </p:txBody>
        </p:sp>
        <p:sp>
          <p:nvSpPr>
            <p:cNvPr id="138" name="六边形 137"/>
            <p:cNvSpPr/>
            <p:nvPr/>
          </p:nvSpPr>
          <p:spPr bwMode="gray">
            <a:xfrm rot="10800000" flipV="1">
              <a:off x="9449456" y="3638257"/>
              <a:ext cx="822584" cy="505176"/>
            </a:xfrm>
            <a:prstGeom prst="hexagon">
              <a:avLst/>
            </a:prstGeom>
            <a:solidFill>
              <a:srgbClr val="EBEBEB"/>
            </a:solidFill>
            <a:ln w="15875" cap="flat" cmpd="sng" algn="ctr">
              <a:solidFill>
                <a:srgbClr val="666666">
                  <a:lumMod val="40000"/>
                  <a:lumOff val="60000"/>
                </a:srgbClr>
              </a:solidFill>
              <a:prstDash val="solid"/>
              <a:round/>
            </a:ln>
            <a:effectLst>
              <a:outerShdw blurRad="63500" dir="7800000" algn="r" rotWithShape="0">
                <a:srgbClr val="EBEBEB">
                  <a:lumMod val="10000"/>
                  <a:alpha val="4000"/>
                </a:srgbClr>
              </a:outerShdw>
              <a:softEdge rad="0"/>
            </a:effectLst>
            <a:scene3d>
              <a:camera prst="orthographicFront"/>
              <a:lightRig rig="flat" dir="t"/>
            </a:scene3d>
            <a:sp3d/>
          </p:spPr>
          <p:txBody>
            <a:bodyPr lIns="0" rIns="0" rtlCol="0" anchor="ctr"/>
            <a:lstStyle/>
            <a:p>
              <a:pPr algn="ctr" defTabSz="914034" fontAlgn="ctr"/>
              <a:endParaRPr lang="en-US" altLang="zh-CN" sz="9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9" name="六边形 138"/>
            <p:cNvSpPr/>
            <p:nvPr/>
          </p:nvSpPr>
          <p:spPr bwMode="gray">
            <a:xfrm rot="10800000" flipV="1">
              <a:off x="10699803" y="4209396"/>
              <a:ext cx="822584" cy="505176"/>
            </a:xfrm>
            <a:prstGeom prst="hexagon">
              <a:avLst/>
            </a:prstGeom>
            <a:solidFill>
              <a:srgbClr val="EBEBEB"/>
            </a:solidFill>
            <a:ln w="15875" cap="flat" cmpd="sng" algn="ctr">
              <a:solidFill>
                <a:srgbClr val="666666">
                  <a:lumMod val="40000"/>
                  <a:lumOff val="60000"/>
                </a:srgbClr>
              </a:solidFill>
              <a:prstDash val="solid"/>
              <a:round/>
            </a:ln>
            <a:effectLst>
              <a:outerShdw blurRad="63500" dir="7800000" algn="r" rotWithShape="0">
                <a:srgbClr val="EBEBEB">
                  <a:lumMod val="10000"/>
                  <a:alpha val="4000"/>
                </a:srgbClr>
              </a:outerShdw>
              <a:softEdge rad="0"/>
            </a:effectLst>
            <a:scene3d>
              <a:camera prst="orthographicFront"/>
              <a:lightRig rig="flat" dir="t"/>
            </a:scene3d>
            <a:sp3d/>
          </p:spPr>
          <p:txBody>
            <a:bodyPr lIns="0" rIns="0" rtlCol="0" anchor="ctr"/>
            <a:lstStyle/>
            <a:p>
              <a:pPr algn="ctr" defTabSz="914034" fontAlgn="ctr">
                <a:defRPr/>
              </a:pPr>
              <a:r>
                <a:rPr lang="en-US" sz="900" dirty="0">
                  <a:solidFill>
                    <a:srgbClr val="1D1D1A"/>
                  </a:solidFill>
                  <a:latin typeface="Huawei Sans" panose="020C0503030203020204" pitchFamily="34" charset="0"/>
                  <a:cs typeface="Huawei Sans" panose="020C0503030203020204" pitchFamily="34" charset="0"/>
                </a:rPr>
                <a:t>Secure</a:t>
              </a:r>
              <a:endParaRPr lang="en-US" altLang="zh-CN" sz="9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defTabSz="914034" fontAlgn="ctr">
                <a:defRPr/>
              </a:pPr>
              <a:r>
                <a:rPr lang="en-US" sz="900" dirty="0">
                  <a:solidFill>
                    <a:srgbClr val="1D1D1A"/>
                  </a:solidFill>
                  <a:latin typeface="Huawei Sans" panose="020C0503030203020204" pitchFamily="34" charset="0"/>
                  <a:cs typeface="Huawei Sans" panose="020C0503030203020204" pitchFamily="34" charset="0"/>
                </a:rPr>
                <a:t>networking</a:t>
              </a:r>
              <a:endParaRPr lang="en-US" altLang="zh-CN" sz="9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0" name="六边形 139"/>
            <p:cNvSpPr/>
            <p:nvPr/>
          </p:nvSpPr>
          <p:spPr bwMode="gray">
            <a:xfrm rot="10800000" flipV="1">
              <a:off x="10714973" y="3654243"/>
              <a:ext cx="822584" cy="505176"/>
            </a:xfrm>
            <a:prstGeom prst="hexagon">
              <a:avLst/>
            </a:prstGeom>
            <a:solidFill>
              <a:srgbClr val="EBEBEB"/>
            </a:solidFill>
            <a:ln w="15875" cap="flat" cmpd="sng" algn="ctr">
              <a:solidFill>
                <a:srgbClr val="666666">
                  <a:lumMod val="40000"/>
                  <a:lumOff val="60000"/>
                </a:srgbClr>
              </a:solidFill>
              <a:prstDash val="solid"/>
              <a:round/>
            </a:ln>
            <a:effectLst>
              <a:outerShdw blurRad="63500" dir="7800000" algn="r" rotWithShape="0">
                <a:srgbClr val="EBEBEB">
                  <a:lumMod val="10000"/>
                  <a:alpha val="4000"/>
                </a:srgbClr>
              </a:outerShdw>
              <a:softEdge rad="0"/>
            </a:effectLst>
            <a:scene3d>
              <a:camera prst="orthographicFront"/>
              <a:lightRig rig="flat" dir="t"/>
            </a:scene3d>
            <a:sp3d/>
          </p:spPr>
          <p:txBody>
            <a:bodyPr lIns="0" rIns="0" rtlCol="0" anchor="ctr"/>
            <a:lstStyle/>
            <a:p>
              <a:pPr algn="ctr" defTabSz="914034" fontAlgn="ctr">
                <a:defRPr/>
              </a:pPr>
              <a:r>
                <a:rPr lang="en-US" sz="900" dirty="0">
                  <a:solidFill>
                    <a:srgbClr val="1D1D1A"/>
                  </a:solidFill>
                  <a:latin typeface="Huawei Sans" panose="020C0503030203020204" pitchFamily="34" charset="0"/>
                  <a:cs typeface="Huawei Sans" panose="020C0503030203020204" pitchFamily="34" charset="0"/>
                </a:rPr>
                <a:t>Video</a:t>
              </a:r>
              <a:endParaRPr lang="en-US" altLang="zh-CN" sz="9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defTabSz="914034" fontAlgn="ctr">
                <a:defRPr/>
              </a:pPr>
              <a:r>
                <a:rPr lang="en-US" sz="900" dirty="0">
                  <a:solidFill>
                    <a:srgbClr val="1D1D1A"/>
                  </a:solidFill>
                  <a:latin typeface="Huawei Sans" panose="020C0503030203020204" pitchFamily="34" charset="0"/>
                  <a:cs typeface="Huawei Sans" panose="020C0503030203020204" pitchFamily="34" charset="0"/>
                </a:rPr>
                <a:t>optimization</a:t>
              </a:r>
            </a:p>
          </p:txBody>
        </p:sp>
      </p:grpSp>
      <p:sp>
        <p:nvSpPr>
          <p:cNvPr id="141" name="矩形 140"/>
          <p:cNvSpPr/>
          <p:nvPr/>
        </p:nvSpPr>
        <p:spPr bwMode="gray">
          <a:xfrm>
            <a:off x="6061872" y="5313376"/>
            <a:ext cx="2625856" cy="900246"/>
          </a:xfrm>
          <a:prstGeom prst="rect">
            <a:avLst/>
          </a:prstGeom>
        </p:spPr>
        <p:txBody>
          <a:bodyPr wrap="square">
            <a:spAutoFit/>
          </a:bodyPr>
          <a:lstStyle/>
          <a:p>
            <a:pPr marL="171381" indent="-171381" defTabSz="1218712" fontAlgn="ctr">
              <a:buFont typeface="Arial" panose="020B0604020202020204" pitchFamily="34" charset="0"/>
              <a:buChar char="•"/>
            </a:pPr>
            <a:r>
              <a:rPr lang="en-US" sz="1050" dirty="0">
                <a:latin typeface="Huawei Sans" panose="020C0503030203020204" pitchFamily="34" charset="0"/>
                <a:cs typeface="Huawei Sans" panose="020C0503030203020204" pitchFamily="34" charset="0"/>
              </a:rPr>
              <a:t>On-demand </a:t>
            </a:r>
            <a:r>
              <a:rPr lang="en-US" sz="1050" b="1" dirty="0">
                <a:solidFill>
                  <a:srgbClr val="C00000"/>
                </a:solidFill>
                <a:latin typeface="Huawei Sans" panose="020C0503030203020204" pitchFamily="34" charset="0"/>
                <a:cs typeface="Huawei Sans" panose="020C0503030203020204" pitchFamily="34" charset="0"/>
              </a:rPr>
              <a:t>VPN</a:t>
            </a:r>
            <a:r>
              <a:rPr lang="en-US" sz="1050" dirty="0">
                <a:latin typeface="Huawei Sans" panose="020C0503030203020204" pitchFamily="34" charset="0"/>
                <a:cs typeface="Huawei Sans" panose="020C0503030203020204" pitchFamily="34" charset="0"/>
              </a:rPr>
              <a:t> interconnection</a:t>
            </a:r>
            <a:r>
              <a:rPr lang="en-US" sz="1050" dirty="0">
                <a:solidFill>
                  <a:srgbClr val="1D1D1A"/>
                </a:solidFill>
                <a:latin typeface="Huawei Sans" panose="020C0503030203020204" pitchFamily="34" charset="0"/>
                <a:cs typeface="Huawei Sans" panose="020C0503030203020204" pitchFamily="34" charset="0"/>
              </a:rPr>
              <a:t>, </a:t>
            </a:r>
            <a:r>
              <a:rPr lang="en-US" sz="1050" dirty="0">
                <a:latin typeface="Huawei Sans" panose="020C0503030203020204" pitchFamily="34" charset="0"/>
                <a:cs typeface="Huawei Sans" panose="020C0503030203020204" pitchFamily="34" charset="0"/>
              </a:rPr>
              <a:t>built-in </a:t>
            </a:r>
            <a:r>
              <a:rPr lang="en-US" sz="1050" b="1" dirty="0">
                <a:solidFill>
                  <a:srgbClr val="C00000"/>
                </a:solidFill>
                <a:latin typeface="Huawei Sans" panose="020C0503030203020204" pitchFamily="34" charset="0"/>
                <a:cs typeface="Huawei Sans" panose="020C0503030203020204" pitchFamily="34" charset="0"/>
              </a:rPr>
              <a:t>security</a:t>
            </a:r>
            <a:r>
              <a:rPr lang="en-US" sz="1050" dirty="0">
                <a:latin typeface="Huawei Sans" panose="020C0503030203020204" pitchFamily="34" charset="0"/>
                <a:cs typeface="Huawei Sans" panose="020C0503030203020204" pitchFamily="34" charset="0"/>
              </a:rPr>
              <a:t> functions</a:t>
            </a:r>
          </a:p>
          <a:p>
            <a:pPr marL="171381" indent="-171381" defTabSz="1218712" fontAlgn="ctr">
              <a:buFont typeface="Arial" panose="020B0604020202020204" pitchFamily="34" charset="0"/>
              <a:buChar char="•"/>
            </a:pPr>
            <a:r>
              <a:rPr lang="en-US" sz="1050" dirty="0">
                <a:solidFill>
                  <a:srgbClr val="1D1D1A"/>
                </a:solidFill>
                <a:latin typeface="Huawei Sans" panose="020C0503030203020204" pitchFamily="34" charset="0"/>
                <a:cs typeface="Huawei Sans" panose="020C0503030203020204" pitchFamily="34" charset="0"/>
              </a:rPr>
              <a:t>Video optimization: A-FEC, ensuring no frame freezing even at </a:t>
            </a:r>
            <a:r>
              <a:rPr lang="en-US" sz="1050" b="1" dirty="0">
                <a:solidFill>
                  <a:srgbClr val="C00000"/>
                </a:solidFill>
                <a:latin typeface="Huawei Sans" panose="020C0503030203020204" pitchFamily="34" charset="0"/>
                <a:cs typeface="Huawei Sans" panose="020C0503030203020204" pitchFamily="34" charset="0"/>
              </a:rPr>
              <a:t>20% </a:t>
            </a:r>
            <a:r>
              <a:rPr lang="en-US" sz="1050" dirty="0">
                <a:solidFill>
                  <a:srgbClr val="1D1D1A"/>
                </a:solidFill>
                <a:latin typeface="Huawei Sans" panose="020C0503030203020204" pitchFamily="34" charset="0"/>
                <a:cs typeface="Huawei Sans" panose="020C0503030203020204" pitchFamily="34" charset="0"/>
              </a:rPr>
              <a:t>packet loss rate</a:t>
            </a:r>
            <a:endParaRPr lang="en-US" altLang="zh-CN" sz="1050" b="1" dirty="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46" name="直接连接符 145"/>
          <p:cNvCxnSpPr/>
          <p:nvPr/>
        </p:nvCxnSpPr>
        <p:spPr bwMode="gray">
          <a:xfrm flipH="1">
            <a:off x="612565" y="3291987"/>
            <a:ext cx="2556000" cy="0"/>
          </a:xfrm>
          <a:prstGeom prst="line">
            <a:avLst/>
          </a:prstGeom>
          <a:noFill/>
          <a:ln w="28575" cap="flat" cmpd="sng" algn="ctr">
            <a:solidFill>
              <a:srgbClr val="30B5C5"/>
            </a:solidFill>
            <a:prstDash val="solid"/>
            <a:miter lim="800000"/>
          </a:ln>
          <a:effectLst/>
        </p:spPr>
      </p:cxnSp>
      <p:cxnSp>
        <p:nvCxnSpPr>
          <p:cNvPr id="147" name="直接连接符 146"/>
          <p:cNvCxnSpPr/>
          <p:nvPr/>
        </p:nvCxnSpPr>
        <p:spPr bwMode="gray">
          <a:xfrm flipH="1">
            <a:off x="3379508" y="3292003"/>
            <a:ext cx="2556000" cy="0"/>
          </a:xfrm>
          <a:prstGeom prst="line">
            <a:avLst/>
          </a:prstGeom>
          <a:noFill/>
          <a:ln w="28575" cap="flat" cmpd="sng" algn="ctr">
            <a:solidFill>
              <a:srgbClr val="30B5C5"/>
            </a:solidFill>
            <a:prstDash val="solid"/>
            <a:miter lim="800000"/>
          </a:ln>
          <a:effectLst/>
        </p:spPr>
      </p:cxnSp>
      <p:cxnSp>
        <p:nvCxnSpPr>
          <p:cNvPr id="148" name="直接连接符 147"/>
          <p:cNvCxnSpPr/>
          <p:nvPr/>
        </p:nvCxnSpPr>
        <p:spPr bwMode="gray">
          <a:xfrm flipH="1">
            <a:off x="6088901" y="3291987"/>
            <a:ext cx="2556000" cy="0"/>
          </a:xfrm>
          <a:prstGeom prst="line">
            <a:avLst/>
          </a:prstGeom>
          <a:noFill/>
          <a:ln w="28575" cap="flat" cmpd="sng" algn="ctr">
            <a:solidFill>
              <a:srgbClr val="30B5C5"/>
            </a:solidFill>
            <a:prstDash val="solid"/>
            <a:miter lim="800000"/>
          </a:ln>
          <a:effectLst/>
        </p:spPr>
      </p:cxnSp>
      <p:sp>
        <p:nvSpPr>
          <p:cNvPr id="149" name="圆角矩形 148"/>
          <p:cNvSpPr/>
          <p:nvPr/>
        </p:nvSpPr>
        <p:spPr bwMode="gray">
          <a:xfrm>
            <a:off x="8859221" y="3873646"/>
            <a:ext cx="2628000" cy="2317521"/>
          </a:xfrm>
          <a:prstGeom prst="roundRect">
            <a:avLst>
              <a:gd name="adj" fmla="val 2211"/>
            </a:avLst>
          </a:prstGeom>
          <a:noFill/>
          <a:ln w="6350" cap="flat" cmpd="sng" algn="ctr">
            <a:solidFill>
              <a:srgbClr val="666666">
                <a:lumMod val="60000"/>
                <a:lumOff val="40000"/>
              </a:srgbClr>
            </a:solidFill>
            <a:prstDash val="dash"/>
            <a:miter lim="800000"/>
          </a:ln>
          <a:effectLst/>
        </p:spPr>
        <p:txBody>
          <a:bodyPr rtlCol="0" anchor="ctr"/>
          <a:lstStyle/>
          <a:p>
            <a:pPr algn="ctr" defTabSz="913746" fontAlgn="ctr">
              <a:defRPr/>
            </a:pPr>
            <a:endParaRPr lang="en-US" altLang="zh-CN" sz="1798"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0" name="矩形 149"/>
          <p:cNvSpPr/>
          <p:nvPr/>
        </p:nvSpPr>
        <p:spPr bwMode="gray">
          <a:xfrm>
            <a:off x="8807851" y="2869729"/>
            <a:ext cx="2679370" cy="769441"/>
          </a:xfrm>
          <a:prstGeom prst="rect">
            <a:avLst/>
          </a:prstGeom>
          <a:noFill/>
        </p:spPr>
        <p:txBody>
          <a:bodyPr wrap="square">
            <a:spAutoFit/>
          </a:bodyPr>
          <a:lstStyle/>
          <a:p>
            <a:pPr algn="ctr" fontAlgn="ctr"/>
            <a:r>
              <a:rPr lang="en-US" sz="1600" b="1" dirty="0">
                <a:solidFill>
                  <a:srgbClr val="C00000"/>
                </a:solidFill>
                <a:latin typeface="Huawei Sans" panose="020C0503030203020204" pitchFamily="34" charset="0"/>
                <a:cs typeface="Huawei Sans" panose="020C0503030203020204" pitchFamily="34" charset="0"/>
              </a:rPr>
              <a:t>Simplified O&amp;M</a:t>
            </a:r>
          </a:p>
          <a:p>
            <a:pPr algn="ctr" fontAlgn="ctr"/>
            <a:endParaRPr lang="en-US" altLang="zh-CN" sz="1600" b="1" dirty="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sz="1200" b="1" dirty="0">
                <a:solidFill>
                  <a:srgbClr val="666666">
                    <a:lumMod val="50000"/>
                  </a:srgbClr>
                </a:solidFill>
                <a:latin typeface="Huawei Sans" panose="020C0503030203020204" pitchFamily="34" charset="0"/>
                <a:cs typeface="Huawei Sans" panose="020C0503030203020204" pitchFamily="34" charset="0"/>
              </a:rPr>
              <a:t>ZTP &amp; visualized O&amp;M</a:t>
            </a:r>
            <a:endParaRPr lang="en-US" altLang="zh-CN" sz="1200" b="1" dirty="0">
              <a:solidFill>
                <a:srgbClr val="666666">
                  <a:lumMod val="50000"/>
                </a:srgb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57" name="直接连接符 156"/>
          <p:cNvCxnSpPr/>
          <p:nvPr/>
        </p:nvCxnSpPr>
        <p:spPr bwMode="gray">
          <a:xfrm flipH="1">
            <a:off x="8802654" y="3287508"/>
            <a:ext cx="2556000" cy="0"/>
          </a:xfrm>
          <a:prstGeom prst="line">
            <a:avLst/>
          </a:prstGeom>
          <a:noFill/>
          <a:ln w="28575" cap="flat" cmpd="sng" algn="ctr">
            <a:solidFill>
              <a:srgbClr val="30B5C5"/>
            </a:solidFill>
            <a:prstDash val="solid"/>
            <a:miter lim="800000"/>
          </a:ln>
          <a:effectLst/>
        </p:spPr>
      </p:cxnSp>
      <p:sp>
        <p:nvSpPr>
          <p:cNvPr id="159" name="矩形 158"/>
          <p:cNvSpPr>
            <a:spLocks noChangeArrowheads="1"/>
          </p:cNvSpPr>
          <p:nvPr/>
        </p:nvSpPr>
        <p:spPr bwMode="gray">
          <a:xfrm>
            <a:off x="10033570" y="3873646"/>
            <a:ext cx="1381652" cy="488729"/>
          </a:xfrm>
          <a:prstGeom prst="rect">
            <a:avLst/>
          </a:prstGeom>
          <a:noFill/>
          <a:ln w="9525">
            <a:noFill/>
            <a:miter lim="800000"/>
            <a:headEnd/>
            <a:tailEnd/>
          </a:ln>
        </p:spPr>
        <p:txBody>
          <a:bodyPr wrap="square" lIns="72521" tIns="36261" rIns="72521" bIns="36261">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609722" algn="l" rtl="0" fontAlgn="base">
              <a:spcBef>
                <a:spcPct val="0"/>
              </a:spcBef>
              <a:spcAft>
                <a:spcPct val="0"/>
              </a:spcAft>
              <a:defRPr kern="1200">
                <a:solidFill>
                  <a:schemeClr val="tx1"/>
                </a:solidFill>
                <a:latin typeface="Arial" pitchFamily="34" charset="0"/>
                <a:ea typeface="宋体" pitchFamily="2" charset="-122"/>
                <a:cs typeface="+mn-cs"/>
              </a:defRPr>
            </a:lvl2pPr>
            <a:lvl3pPr marL="1219444" algn="l" rtl="0" fontAlgn="base">
              <a:spcBef>
                <a:spcPct val="0"/>
              </a:spcBef>
              <a:spcAft>
                <a:spcPct val="0"/>
              </a:spcAft>
              <a:defRPr kern="1200">
                <a:solidFill>
                  <a:schemeClr val="tx1"/>
                </a:solidFill>
                <a:latin typeface="Arial" pitchFamily="34" charset="0"/>
                <a:ea typeface="宋体" pitchFamily="2" charset="-122"/>
                <a:cs typeface="+mn-cs"/>
              </a:defRPr>
            </a:lvl3pPr>
            <a:lvl4pPr marL="1829166" algn="l" rtl="0" fontAlgn="base">
              <a:spcBef>
                <a:spcPct val="0"/>
              </a:spcBef>
              <a:spcAft>
                <a:spcPct val="0"/>
              </a:spcAft>
              <a:defRPr kern="1200">
                <a:solidFill>
                  <a:schemeClr val="tx1"/>
                </a:solidFill>
                <a:latin typeface="Arial" pitchFamily="34" charset="0"/>
                <a:ea typeface="宋体" pitchFamily="2" charset="-122"/>
                <a:cs typeface="+mn-cs"/>
              </a:defRPr>
            </a:lvl4pPr>
            <a:lvl5pPr marL="2438888" algn="l" rtl="0" fontAlgn="base">
              <a:spcBef>
                <a:spcPct val="0"/>
              </a:spcBef>
              <a:spcAft>
                <a:spcPct val="0"/>
              </a:spcAft>
              <a:defRPr kern="1200">
                <a:solidFill>
                  <a:schemeClr val="tx1"/>
                </a:solidFill>
                <a:latin typeface="Arial" pitchFamily="34" charset="0"/>
                <a:ea typeface="宋体" pitchFamily="2" charset="-122"/>
                <a:cs typeface="+mn-cs"/>
              </a:defRPr>
            </a:lvl5pPr>
            <a:lvl6pPr marL="3048610" algn="l" defTabSz="1219444" rtl="0" eaLnBrk="1" latinLnBrk="0" hangingPunct="1">
              <a:defRPr kern="1200">
                <a:solidFill>
                  <a:schemeClr val="tx1"/>
                </a:solidFill>
                <a:latin typeface="Arial" pitchFamily="34" charset="0"/>
                <a:ea typeface="宋体" pitchFamily="2" charset="-122"/>
                <a:cs typeface="+mn-cs"/>
              </a:defRPr>
            </a:lvl6pPr>
            <a:lvl7pPr marL="3658332" algn="l" defTabSz="1219444" rtl="0" eaLnBrk="1" latinLnBrk="0" hangingPunct="1">
              <a:defRPr kern="1200">
                <a:solidFill>
                  <a:schemeClr val="tx1"/>
                </a:solidFill>
                <a:latin typeface="Arial" pitchFamily="34" charset="0"/>
                <a:ea typeface="宋体" pitchFamily="2" charset="-122"/>
                <a:cs typeface="+mn-cs"/>
              </a:defRPr>
            </a:lvl7pPr>
            <a:lvl8pPr marL="4268053" algn="l" defTabSz="1219444" rtl="0" eaLnBrk="1" latinLnBrk="0" hangingPunct="1">
              <a:defRPr kern="1200">
                <a:solidFill>
                  <a:schemeClr val="tx1"/>
                </a:solidFill>
                <a:latin typeface="Arial" pitchFamily="34" charset="0"/>
                <a:ea typeface="宋体" pitchFamily="2" charset="-122"/>
                <a:cs typeface="+mn-cs"/>
              </a:defRPr>
            </a:lvl8pPr>
            <a:lvl9pPr marL="4877775" algn="l" defTabSz="1219444" rtl="0" eaLnBrk="1" latinLnBrk="0" hangingPunct="1">
              <a:defRPr kern="1200">
                <a:solidFill>
                  <a:schemeClr val="tx1"/>
                </a:solidFill>
                <a:latin typeface="Arial" pitchFamily="34" charset="0"/>
                <a:ea typeface="宋体" pitchFamily="2" charset="-122"/>
                <a:cs typeface="+mn-cs"/>
              </a:defRPr>
            </a:lvl9pPr>
          </a:lstStyle>
          <a:p>
            <a:pPr algn="ctr" fontAlgn="ctr">
              <a:spcBef>
                <a:spcPts val="0"/>
              </a:spcBef>
              <a:spcAft>
                <a:spcPts val="0"/>
              </a:spcAft>
            </a:pPr>
            <a:r>
              <a:rPr lang="en-US" sz="900" b="1" dirty="0">
                <a:solidFill>
                  <a:srgbClr val="1D1D1A"/>
                </a:solidFill>
                <a:latin typeface="Huawei Sans" panose="020C0503030203020204" pitchFamily="34" charset="0"/>
                <a:cs typeface="Huawei Sans" panose="020C0503030203020204" pitchFamily="34" charset="0"/>
              </a:rPr>
              <a:t>Plug-and-play, network provisioning within minutes</a:t>
            </a:r>
            <a:endParaRPr lang="en-US" altLang="zh-CN" sz="900" b="1"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0" name="矩形 159"/>
          <p:cNvSpPr/>
          <p:nvPr/>
        </p:nvSpPr>
        <p:spPr bwMode="gray">
          <a:xfrm>
            <a:off x="10075008" y="5120295"/>
            <a:ext cx="1476912" cy="369332"/>
          </a:xfrm>
          <a:prstGeom prst="rect">
            <a:avLst/>
          </a:prstGeom>
        </p:spPr>
        <p:txBody>
          <a:bodyPr wrap="square">
            <a:spAutoFit/>
          </a:bodyPr>
          <a:lstStyle/>
          <a:p>
            <a:pPr algn="ctr" fontAlgn="ctr"/>
            <a:r>
              <a:rPr lang="en-US" sz="900" dirty="0">
                <a:solidFill>
                  <a:srgbClr val="1D1D1A"/>
                </a:solidFill>
                <a:latin typeface="Huawei Sans" panose="020C0503030203020204" pitchFamily="34" charset="0"/>
                <a:cs typeface="Huawei Sans" panose="020C0503030203020204" pitchFamily="34" charset="0"/>
              </a:rPr>
              <a:t>Email-, USB-, and DHCP-based deployment</a:t>
            </a:r>
            <a:endParaRPr lang="en-US"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61" name="Picture 4" descr="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gray">
          <a:xfrm>
            <a:off x="10433964" y="4351825"/>
            <a:ext cx="800653" cy="732140"/>
          </a:xfrm>
          <a:prstGeom prst="rect">
            <a:avLst/>
          </a:prstGeom>
          <a:noFill/>
          <a:ln w="9525">
            <a:noFill/>
            <a:miter lim="800000"/>
            <a:headEnd/>
            <a:tailEnd/>
          </a:ln>
        </p:spPr>
      </p:pic>
      <p:sp>
        <p:nvSpPr>
          <p:cNvPr id="4" name="矩形 3"/>
          <p:cNvSpPr/>
          <p:nvPr/>
        </p:nvSpPr>
        <p:spPr bwMode="gray">
          <a:xfrm>
            <a:off x="8843148" y="5501938"/>
            <a:ext cx="2674814" cy="738664"/>
          </a:xfrm>
          <a:prstGeom prst="rect">
            <a:avLst/>
          </a:prstGeom>
        </p:spPr>
        <p:txBody>
          <a:bodyPr wrap="square">
            <a:spAutoFit/>
          </a:bodyPr>
          <a:lstStyle/>
          <a:p>
            <a:pPr marL="171381" indent="-171381" defTabSz="1218712" fontAlgn="ctr">
              <a:buFont typeface="Arial" panose="020B0604020202020204" pitchFamily="34" charset="0"/>
              <a:buChar char="•"/>
            </a:pPr>
            <a:r>
              <a:rPr lang="en-US" sz="1050" dirty="0">
                <a:solidFill>
                  <a:srgbClr val="1D1D1A"/>
                </a:solidFill>
                <a:latin typeface="Huawei Sans" panose="020C0503030203020204" pitchFamily="34" charset="0"/>
                <a:cs typeface="Huawei Sans" panose="020C0503030203020204" pitchFamily="34" charset="0"/>
              </a:rPr>
              <a:t>Diversified O&amp;M platforms, real-time intelligent O&amp;M</a:t>
            </a:r>
            <a:endParaRPr lang="en-US" altLang="zh-CN" sz="105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1381" indent="-171381" defTabSz="1218712" fontAlgn="ctr">
              <a:buFont typeface="Arial" panose="020B0604020202020204" pitchFamily="34" charset="0"/>
              <a:buChar char="•"/>
            </a:pPr>
            <a:r>
              <a:rPr lang="en-US" sz="1050" dirty="0">
                <a:solidFill>
                  <a:srgbClr val="1D1D1A"/>
                </a:solidFill>
                <a:latin typeface="Huawei Sans" panose="020C0503030203020204" pitchFamily="34" charset="0"/>
                <a:cs typeface="Huawei Sans" panose="020C0503030203020204" pitchFamily="34" charset="0"/>
              </a:rPr>
              <a:t>ZTP &amp; visualized O&amp;M, network provisioning in minutes</a:t>
            </a:r>
          </a:p>
        </p:txBody>
      </p:sp>
      <p:pic>
        <p:nvPicPr>
          <p:cNvPr id="162" name="Picture 12" descr="C:\Users\z00254499\AppData\Roaming\eSpace_Desktop\UserData\z00254499\imagefiles\F9E9D9DB-AC25-4127-8A55-39C99DB3FC1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flipV="1">
            <a:off x="9004424" y="5102988"/>
            <a:ext cx="1124365" cy="324384"/>
          </a:xfrm>
          <a:prstGeom prst="rect">
            <a:avLst/>
          </a:prstGeom>
          <a:noFill/>
          <a:extLst>
            <a:ext uri="{909E8E84-426E-40DD-AFC4-6F175D3DCCD1}">
              <a14:hiddenFill xmlns:a14="http://schemas.microsoft.com/office/drawing/2010/main">
                <a:solidFill>
                  <a:srgbClr val="FFFFFF"/>
                </a:solidFill>
              </a14:hiddenFill>
            </a:ext>
          </a:extLst>
        </p:spPr>
      </p:pic>
      <p:pic>
        <p:nvPicPr>
          <p:cNvPr id="163" name="Picture 10" descr="C:\Users\z00254499\AppData\Roaming\eSpace_Desktop\UserData\z00254499\imagefiles\95E5EF74-1CC5-4F1A-BB31-EF5B1A97545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flipV="1">
            <a:off x="9007462" y="4629872"/>
            <a:ext cx="1121327" cy="454092"/>
          </a:xfrm>
          <a:prstGeom prst="rect">
            <a:avLst/>
          </a:prstGeom>
          <a:noFill/>
          <a:extLst>
            <a:ext uri="{909E8E84-426E-40DD-AFC4-6F175D3DCCD1}">
              <a14:hiddenFill xmlns:a14="http://schemas.microsoft.com/office/drawing/2010/main">
                <a:solidFill>
                  <a:srgbClr val="FFFFFF"/>
                </a:solidFill>
              </a14:hiddenFill>
            </a:ext>
          </a:extLst>
        </p:spPr>
      </p:pic>
      <p:pic>
        <p:nvPicPr>
          <p:cNvPr id="164" name="Picture 8" descr="C:\Users\z00254499\AppData\Roaming\eSpace_Desktop\UserData\z00254499\imagefiles\6E73BA1C-B249-492C-A4B7-B7E8A09F30E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gray">
          <a:xfrm flipV="1">
            <a:off x="8988982" y="4299292"/>
            <a:ext cx="1139808" cy="330579"/>
          </a:xfrm>
          <a:prstGeom prst="rect">
            <a:avLst/>
          </a:prstGeom>
          <a:noFill/>
          <a:extLst>
            <a:ext uri="{909E8E84-426E-40DD-AFC4-6F175D3DCCD1}">
              <a14:hiddenFill xmlns:a14="http://schemas.microsoft.com/office/drawing/2010/main">
                <a:solidFill>
                  <a:srgbClr val="FFFFFF"/>
                </a:solidFill>
              </a14:hiddenFill>
            </a:ext>
          </a:extLst>
        </p:spPr>
      </p:pic>
      <p:pic>
        <p:nvPicPr>
          <p:cNvPr id="165" name="Picture 6" descr="C:\Users\z00254499\AppData\Roaming\eSpace_Desktop\UserData\z00254499\imagefiles\E3776847-00A9-42B1-8E22-D277138E006F.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gray">
          <a:xfrm flipV="1">
            <a:off x="9004425" y="3960752"/>
            <a:ext cx="1124364" cy="338541"/>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111">
            <a:extLst>
              <a:ext uri="{FF2B5EF4-FFF2-40B4-BE49-F238E27FC236}">
                <a16:creationId xmlns:a16="http://schemas.microsoft.com/office/drawing/2014/main" id="{59217EA6-48E0-4D5B-9DE5-AB93597DE0F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4802623" y="1628044"/>
            <a:ext cx="2452970" cy="1379796"/>
          </a:xfrm>
          <a:prstGeom prst="rect">
            <a:avLst/>
          </a:prstGeom>
        </p:spPr>
      </p:pic>
      <p:sp>
        <p:nvSpPr>
          <p:cNvPr id="3" name="矩形 2"/>
          <p:cNvSpPr/>
          <p:nvPr/>
        </p:nvSpPr>
        <p:spPr bwMode="gray">
          <a:xfrm>
            <a:off x="5915546" y="4092907"/>
            <a:ext cx="1482055" cy="369332"/>
          </a:xfrm>
          <a:prstGeom prst="rect">
            <a:avLst/>
          </a:prstGeom>
        </p:spPr>
        <p:txBody>
          <a:bodyPr wrap="square">
            <a:spAutoFit/>
          </a:bodyPr>
          <a:lstStyle/>
          <a:p>
            <a:pPr algn="ctr" defTabSz="914034" fontAlgn="ctr"/>
            <a:r>
              <a:rPr lang="en-US" sz="900" dirty="0">
                <a:latin typeface="Huawei Sans" panose="020C0503030203020204" pitchFamily="34" charset="0"/>
                <a:cs typeface="Huawei Sans" panose="020C0503030203020204" pitchFamily="34" charset="0"/>
              </a:rPr>
              <a:t>On-demand VPN interconnection</a:t>
            </a:r>
            <a:endParaRPr lang="en-US" altLang="zh-CN" sz="9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矩形 5"/>
          <p:cNvSpPr/>
          <p:nvPr/>
        </p:nvSpPr>
        <p:spPr bwMode="gray">
          <a:xfrm>
            <a:off x="6093884" y="4666926"/>
            <a:ext cx="1098039" cy="507831"/>
          </a:xfrm>
          <a:prstGeom prst="rect">
            <a:avLst/>
          </a:prstGeom>
        </p:spPr>
        <p:txBody>
          <a:bodyPr wrap="square">
            <a:spAutoFit/>
          </a:bodyPr>
          <a:lstStyle/>
          <a:p>
            <a:pPr algn="ctr" defTabSz="914034" fontAlgn="ctr">
              <a:defRPr/>
            </a:pPr>
            <a:r>
              <a:rPr lang="en-US" sz="900" dirty="0">
                <a:solidFill>
                  <a:srgbClr val="1D1D1A"/>
                </a:solidFill>
                <a:latin typeface="Huawei Sans" panose="020C0503030203020204" pitchFamily="34" charset="0"/>
                <a:cs typeface="Huawei Sans" panose="020C0503030203020204" pitchFamily="34" charset="0"/>
              </a:rPr>
              <a:t>Application-based</a:t>
            </a:r>
            <a:endParaRPr lang="en-US" altLang="zh-CN" sz="9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defTabSz="914034" fontAlgn="ctr">
              <a:defRPr/>
            </a:pPr>
            <a:r>
              <a:rPr lang="en-US" sz="900" dirty="0">
                <a:solidFill>
                  <a:srgbClr val="1D1D1A"/>
                </a:solidFill>
                <a:latin typeface="Huawei Sans" panose="020C0503030203020204" pitchFamily="34" charset="0"/>
                <a:cs typeface="Huawei Sans" panose="020C0503030203020204" pitchFamily="34" charset="0"/>
              </a:rPr>
              <a:t>traffic steering</a:t>
            </a:r>
          </a:p>
        </p:txBody>
      </p:sp>
    </p:spTree>
    <p:extLst>
      <p:ext uri="{BB962C8B-B14F-4D97-AF65-F5344CB8AC3E}">
        <p14:creationId xmlns:p14="http://schemas.microsoft.com/office/powerpoint/2010/main" val="3890365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3"/>
          <a:stretch>
            <a:fillRect/>
          </a:stretch>
        </p:blipFill>
        <p:spPr bwMode="gray">
          <a:xfrm>
            <a:off x="3279711" y="5625811"/>
            <a:ext cx="786376" cy="296472"/>
          </a:xfrm>
          <a:prstGeom prst="rect">
            <a:avLst/>
          </a:prstGeom>
        </p:spPr>
      </p:pic>
      <p:sp>
        <p:nvSpPr>
          <p:cNvPr id="2" name="Title 1">
            <a:extLst>
              <a:ext uri="{FF2B5EF4-FFF2-40B4-BE49-F238E27FC236}">
                <a16:creationId xmlns:a16="http://schemas.microsoft.com/office/drawing/2014/main" id="{EAEF706A-D04B-4737-9505-6B16ED90AE12}"/>
              </a:ext>
            </a:extLst>
          </p:cNvPr>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Portfolio of Huawei </a:t>
            </a:r>
            <a:r>
              <a:rPr lang="en-US" dirty="0" err="1">
                <a:latin typeface="Huawei Sans" panose="020C0503030203020204" pitchFamily="34" charset="0"/>
                <a:cs typeface="Huawei Sans" panose="020C0503030203020204" pitchFamily="34" charset="0"/>
              </a:rPr>
              <a:t>NetEngine</a:t>
            </a:r>
            <a:r>
              <a:rPr lang="en-US" dirty="0">
                <a:latin typeface="Huawei Sans" panose="020C0503030203020204" pitchFamily="34" charset="0"/>
                <a:cs typeface="Huawei Sans" panose="020C0503030203020204" pitchFamily="34" charset="0"/>
              </a:rPr>
              <a:t> AR Routers</a:t>
            </a:r>
            <a:endParaRPr lang="en-US"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59" name="Text Box 71"/>
          <p:cNvSpPr txBox="1">
            <a:spLocks noChangeArrowheads="1"/>
          </p:cNvSpPr>
          <p:nvPr/>
        </p:nvSpPr>
        <p:spPr bwMode="gray">
          <a:xfrm>
            <a:off x="3060984" y="1188705"/>
            <a:ext cx="1573351" cy="291790"/>
          </a:xfrm>
          <a:prstGeom prst="rect">
            <a:avLst/>
          </a:prstGeom>
          <a:noFill/>
          <a:ln w="31750" algn="ctr">
            <a:noFill/>
            <a:prstDash val="sysDot"/>
            <a:miter lim="800000"/>
            <a:headEnd/>
            <a:tailEnd/>
          </a:ln>
        </p:spPr>
        <p:txBody>
          <a:bodyPr lIns="121565" tIns="60779" rIns="121565" bIns="60779" anchor="ctr" anchorCtr="1">
            <a:spAutoFit/>
          </a:bodyPr>
          <a:lstStyle/>
          <a:p>
            <a:pPr algn="ctr" defTabSz="1217809" fontAlgn="ctr">
              <a:spcBef>
                <a:spcPct val="0"/>
              </a:spcBef>
              <a:spcAft>
                <a:spcPct val="0"/>
              </a:spcAft>
            </a:pPr>
            <a:r>
              <a:rPr lang="en-US" sz="1100" b="1" dirty="0" err="1">
                <a:solidFill>
                  <a:prstClr val="black"/>
                </a:solidFill>
                <a:latin typeface="Huawei Sans" panose="020C0503030203020204" pitchFamily="34" charset="0"/>
                <a:cs typeface="Huawei Sans" panose="020C0503030203020204" pitchFamily="34" charset="0"/>
              </a:rPr>
              <a:t>NetEngine</a:t>
            </a:r>
            <a:r>
              <a:rPr lang="en-US" sz="1100" b="1" dirty="0">
                <a:solidFill>
                  <a:prstClr val="black"/>
                </a:solidFill>
                <a:latin typeface="Huawei Sans" panose="020C0503030203020204" pitchFamily="34" charset="0"/>
                <a:cs typeface="Huawei Sans" panose="020C0503030203020204" pitchFamily="34" charset="0"/>
              </a:rPr>
              <a:t> AR6300</a:t>
            </a:r>
          </a:p>
        </p:txBody>
      </p:sp>
      <p:sp>
        <p:nvSpPr>
          <p:cNvPr id="61" name="矩形 60"/>
          <p:cNvSpPr/>
          <p:nvPr/>
        </p:nvSpPr>
        <p:spPr bwMode="gray">
          <a:xfrm>
            <a:off x="2959538" y="2154601"/>
            <a:ext cx="1776243" cy="253916"/>
          </a:xfrm>
          <a:prstGeom prst="rect">
            <a:avLst/>
          </a:prstGeom>
        </p:spPr>
        <p:txBody>
          <a:bodyPr wrap="square">
            <a:spAutoFit/>
          </a:bodyPr>
          <a:lstStyle/>
          <a:p>
            <a:pPr algn="ctr" defTabSz="1217809" fontAlgn="ctr">
              <a:spcBef>
                <a:spcPct val="0"/>
              </a:spcBef>
              <a:spcAft>
                <a:spcPct val="0"/>
              </a:spcAft>
            </a:pPr>
            <a:r>
              <a:rPr lang="en-US" sz="1050" i="1" dirty="0">
                <a:solidFill>
                  <a:prstClr val="black"/>
                </a:solidFill>
                <a:latin typeface="Huawei Sans" panose="020C0503030203020204" pitchFamily="34" charset="0"/>
                <a:cs typeface="Huawei Sans" panose="020C0503030203020204" pitchFamily="34" charset="0"/>
              </a:rPr>
              <a:t>SRU-400H/SRU-600H</a:t>
            </a:r>
          </a:p>
        </p:txBody>
      </p:sp>
      <p:grpSp>
        <p:nvGrpSpPr>
          <p:cNvPr id="65" name="组合 64"/>
          <p:cNvGrpSpPr/>
          <p:nvPr/>
        </p:nvGrpSpPr>
        <p:grpSpPr bwMode="gray">
          <a:xfrm>
            <a:off x="926670" y="1501964"/>
            <a:ext cx="1468711" cy="646185"/>
            <a:chOff x="705377" y="1242097"/>
            <a:chExt cx="1140669" cy="437667"/>
          </a:xfrm>
        </p:grpSpPr>
        <p:sp>
          <p:nvSpPr>
            <p:cNvPr id="66" name="AutoShape 5"/>
            <p:cNvSpPr>
              <a:spLocks noChangeArrowheads="1"/>
            </p:cNvSpPr>
            <p:nvPr/>
          </p:nvSpPr>
          <p:spPr bwMode="gray">
            <a:xfrm>
              <a:off x="723696" y="1270364"/>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TextBox 128"/>
            <p:cNvSpPr txBox="1">
              <a:spLocks noChangeArrowheads="1"/>
            </p:cNvSpPr>
            <p:nvPr/>
          </p:nvSpPr>
          <p:spPr bwMode="gray">
            <a:xfrm>
              <a:off x="705377" y="1242097"/>
              <a:ext cx="1140669" cy="437667"/>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err="1">
                  <a:solidFill>
                    <a:srgbClr val="FFFFFF"/>
                  </a:solidFill>
                  <a:latin typeface="Huawei Sans" panose="020C0503030203020204" pitchFamily="34" charset="0"/>
                  <a:cs typeface="Huawei Sans" panose="020C0503030203020204" pitchFamily="34" charset="0"/>
                </a:rPr>
                <a:t>NetEngine</a:t>
              </a:r>
              <a:r>
                <a:rPr lang="en-US" sz="1200" b="1" dirty="0">
                  <a:solidFill>
                    <a:srgbClr val="FFFFFF"/>
                  </a:solidFill>
                  <a:latin typeface="Huawei Sans" panose="020C0503030203020204" pitchFamily="34" charset="0"/>
                  <a:cs typeface="Huawei Sans" panose="020C0503030203020204" pitchFamily="34" charset="0"/>
                </a:rPr>
                <a:t> AR6300/AR6200 series</a:t>
              </a:r>
              <a:endParaRPr kumimoji="1" lang="en-US" altLang="zh-CN"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72" name="Rectangle 63"/>
          <p:cNvSpPr>
            <a:spLocks noChangeArrowheads="1"/>
          </p:cNvSpPr>
          <p:nvPr/>
        </p:nvSpPr>
        <p:spPr bwMode="gray">
          <a:xfrm>
            <a:off x="733299" y="3772313"/>
            <a:ext cx="1855452" cy="338252"/>
          </a:xfrm>
          <a:prstGeom prst="rect">
            <a:avLst/>
          </a:prstGeom>
          <a:noFill/>
          <a:ln w="9525" algn="ctr">
            <a:noFill/>
            <a:miter lim="800000"/>
            <a:headEnd/>
            <a:tailEnd/>
          </a:ln>
        </p:spPr>
        <p:txBody>
          <a:bodyPr wrap="square" lIns="121746" tIns="60874" rIns="121746" bIns="60874">
            <a:spAutoFit/>
          </a:bodyPr>
          <a:lstStyle/>
          <a:p>
            <a:pPr algn="ctr" defTabSz="1217809" eaLnBrk="0" fontAlgn="ctr" hangingPunct="0">
              <a:spcBef>
                <a:spcPct val="0"/>
              </a:spcBef>
              <a:spcAft>
                <a:spcPct val="0"/>
              </a:spcAft>
              <a:buSzPct val="100000"/>
            </a:pPr>
            <a:r>
              <a:rPr lang="en-US" sz="1399" b="1" dirty="0">
                <a:solidFill>
                  <a:srgbClr val="000000"/>
                </a:solidFill>
                <a:latin typeface="Huawei Sans" panose="020C0503030203020204" pitchFamily="34" charset="0"/>
                <a:cs typeface="Huawei Sans" panose="020C0503030203020204" pitchFamily="34" charset="0"/>
              </a:rPr>
              <a:t>Small enterprises</a:t>
            </a:r>
            <a:endParaRPr kumimoji="1" lang="en-US" altLang="zh-CN" sz="1399"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76" name="图片 75"/>
          <p:cNvPicPr>
            <a:picLocks noChangeAspect="1"/>
          </p:cNvPicPr>
          <p:nvPr/>
        </p:nvPicPr>
        <p:blipFill>
          <a:blip r:embed="rId4"/>
          <a:stretch>
            <a:fillRect/>
          </a:stretch>
        </p:blipFill>
        <p:spPr bwMode="gray">
          <a:xfrm>
            <a:off x="5197096" y="4447898"/>
            <a:ext cx="1304499" cy="213861"/>
          </a:xfrm>
          <a:prstGeom prst="rect">
            <a:avLst/>
          </a:prstGeom>
        </p:spPr>
      </p:pic>
      <p:pic>
        <p:nvPicPr>
          <p:cNvPr id="77" name="图片 76"/>
          <p:cNvPicPr>
            <a:picLocks noChangeAspect="1"/>
          </p:cNvPicPr>
          <p:nvPr/>
        </p:nvPicPr>
        <p:blipFill>
          <a:blip r:embed="rId5"/>
          <a:stretch>
            <a:fillRect/>
          </a:stretch>
        </p:blipFill>
        <p:spPr bwMode="gray">
          <a:xfrm>
            <a:off x="3148797" y="4453780"/>
            <a:ext cx="1152815" cy="207979"/>
          </a:xfrm>
          <a:prstGeom prst="rect">
            <a:avLst/>
          </a:prstGeom>
        </p:spPr>
      </p:pic>
      <p:sp>
        <p:nvSpPr>
          <p:cNvPr id="115" name="Text Box 35"/>
          <p:cNvSpPr txBox="1">
            <a:spLocks noChangeArrowheads="1"/>
          </p:cNvSpPr>
          <p:nvPr/>
        </p:nvSpPr>
        <p:spPr bwMode="gray">
          <a:xfrm>
            <a:off x="4142283" y="5728361"/>
            <a:ext cx="808159" cy="204883"/>
          </a:xfrm>
          <a:prstGeom prst="rect">
            <a:avLst/>
          </a:prstGeom>
          <a:noFill/>
          <a:ln w="31750" algn="ctr">
            <a:noFill/>
            <a:prstDash val="sysDot"/>
            <a:miter lim="800000"/>
            <a:headEnd/>
            <a:tailEnd/>
          </a:ln>
        </p:spPr>
        <p:txBody>
          <a:bodyPr wrap="none" lIns="121565" tIns="60779" rIns="121565" bIns="60779" anchor="ctr" anchorCtr="1">
            <a:spAutoFit/>
          </a:bodyPr>
          <a:lstStyle/>
          <a:p>
            <a:pPr indent="-397534" algn="ctr" defTabSz="1217809" eaLnBrk="0" fontAlgn="ctr" hangingPunct="0">
              <a:lnSpc>
                <a:spcPct val="50000"/>
              </a:lnSpc>
              <a:spcBef>
                <a:spcPct val="50000"/>
              </a:spcBef>
              <a:spcAft>
                <a:spcPct val="0"/>
              </a:spcAft>
              <a:buSzPct val="100000"/>
            </a:pPr>
            <a:r>
              <a:rPr lang="en-US" sz="1067" b="1" dirty="0">
                <a:solidFill>
                  <a:srgbClr val="000000"/>
                </a:solidFill>
                <a:latin typeface="Huawei Sans" panose="020C0503030203020204" pitchFamily="34" charset="0"/>
                <a:cs typeface="Huawei Sans" panose="020C0503030203020204" pitchFamily="34" charset="0"/>
              </a:rPr>
              <a:t>AR611W</a:t>
            </a:r>
          </a:p>
        </p:txBody>
      </p:sp>
      <p:sp>
        <p:nvSpPr>
          <p:cNvPr id="124" name="矩形 123"/>
          <p:cNvSpPr/>
          <p:nvPr/>
        </p:nvSpPr>
        <p:spPr bwMode="gray">
          <a:xfrm>
            <a:off x="2907232" y="5066970"/>
            <a:ext cx="1764098" cy="258573"/>
          </a:xfrm>
          <a:prstGeom prst="rect">
            <a:avLst/>
          </a:prstGeom>
          <a:noFill/>
        </p:spPr>
        <p:txBody>
          <a:bodyPr wrap="square" lIns="91298" tIns="45648" rIns="91298" bIns="45648">
            <a:spAutoFit/>
            <a:scene3d>
              <a:camera prst="orthographicFront"/>
              <a:lightRig rig="threePt" dir="t"/>
            </a:scene3d>
            <a:sp3d extrusionH="57150">
              <a:bevelT w="82550" h="38100" prst="coolSlant"/>
            </a:sp3d>
          </a:bodyPr>
          <a:lstStyle/>
          <a:p>
            <a:pPr algn="ctr" defTabSz="1217809" fontAlgn="ctr">
              <a:spcBef>
                <a:spcPct val="0"/>
              </a:spcBef>
              <a:spcAft>
                <a:spcPct val="0"/>
              </a:spcAft>
              <a:defRPr/>
            </a:pPr>
            <a:r>
              <a:rPr lang="en-US" sz="1067" b="1" dirty="0">
                <a:latin typeface="Huawei Sans" panose="020C0503030203020204" pitchFamily="34" charset="0"/>
                <a:cs typeface="Huawei Sans" panose="020C0503030203020204" pitchFamily="34" charset="0"/>
              </a:rPr>
              <a:t>Ethernet + Wi-Fi</a:t>
            </a:r>
          </a:p>
        </p:txBody>
      </p:sp>
      <p:cxnSp>
        <p:nvCxnSpPr>
          <p:cNvPr id="125" name="直接连接符 124"/>
          <p:cNvCxnSpPr/>
          <p:nvPr/>
        </p:nvCxnSpPr>
        <p:spPr bwMode="gray">
          <a:xfrm>
            <a:off x="3119657" y="5373567"/>
            <a:ext cx="1316481" cy="0"/>
          </a:xfrm>
          <a:prstGeom prst="line">
            <a:avLst/>
          </a:prstGeom>
          <a:noFill/>
          <a:ln w="19050" cap="flat" cmpd="sng" algn="ctr">
            <a:solidFill>
              <a:srgbClr val="30B5C5"/>
            </a:solidFill>
            <a:prstDash val="solid"/>
          </a:ln>
          <a:effectLst/>
        </p:spPr>
      </p:cxnSp>
      <p:cxnSp>
        <p:nvCxnSpPr>
          <p:cNvPr id="159" name="直接连接符 158"/>
          <p:cNvCxnSpPr/>
          <p:nvPr/>
        </p:nvCxnSpPr>
        <p:spPr bwMode="gray">
          <a:xfrm>
            <a:off x="1173266" y="3641995"/>
            <a:ext cx="9868225" cy="0"/>
          </a:xfrm>
          <a:prstGeom prst="line">
            <a:avLst/>
          </a:prstGeom>
          <a:noFill/>
          <a:ln w="9525" cap="flat" cmpd="sng" algn="ctr">
            <a:solidFill>
              <a:srgbClr val="30B5C5"/>
            </a:solidFill>
            <a:prstDash val="dash"/>
          </a:ln>
          <a:effectLst/>
        </p:spPr>
      </p:cxnSp>
      <p:cxnSp>
        <p:nvCxnSpPr>
          <p:cNvPr id="160" name="直接连接符 159"/>
          <p:cNvCxnSpPr/>
          <p:nvPr/>
        </p:nvCxnSpPr>
        <p:spPr bwMode="gray">
          <a:xfrm flipV="1">
            <a:off x="1173266" y="2408096"/>
            <a:ext cx="9975448" cy="0"/>
          </a:xfrm>
          <a:prstGeom prst="line">
            <a:avLst/>
          </a:prstGeom>
          <a:noFill/>
          <a:ln w="9525" cap="flat" cmpd="sng" algn="ctr">
            <a:solidFill>
              <a:srgbClr val="30B5C5"/>
            </a:solidFill>
            <a:prstDash val="dash"/>
          </a:ln>
          <a:effectLst/>
        </p:spPr>
      </p:cxnSp>
      <p:sp>
        <p:nvSpPr>
          <p:cNvPr id="79" name="矩形 78"/>
          <p:cNvSpPr/>
          <p:nvPr/>
        </p:nvSpPr>
        <p:spPr bwMode="gray">
          <a:xfrm>
            <a:off x="5932616" y="5114926"/>
            <a:ext cx="1764558" cy="258641"/>
          </a:xfrm>
          <a:prstGeom prst="rect">
            <a:avLst/>
          </a:prstGeom>
          <a:noFill/>
        </p:spPr>
        <p:txBody>
          <a:bodyPr wrap="square" lIns="91322" tIns="45660" rIns="91322" bIns="45660">
            <a:spAutoFit/>
            <a:scene3d>
              <a:camera prst="orthographicFront"/>
              <a:lightRig rig="threePt" dir="t"/>
            </a:scene3d>
            <a:sp3d extrusionH="57150">
              <a:bevelT w="82550" h="38100" prst="coolSlant"/>
            </a:sp3d>
          </a:bodyPr>
          <a:lstStyle/>
          <a:p>
            <a:pPr algn="ctr" defTabSz="1218053" fontAlgn="ctr">
              <a:defRPr/>
            </a:pPr>
            <a:r>
              <a:rPr lang="en-US" sz="1067" b="1" dirty="0">
                <a:latin typeface="Huawei Sans" panose="020C0503030203020204" pitchFamily="34" charset="0"/>
                <a:cs typeface="Huawei Sans" panose="020C0503030203020204" pitchFamily="34" charset="0"/>
              </a:rPr>
              <a:t>Ethernet + Wi-Fi + LTE</a:t>
            </a:r>
          </a:p>
        </p:txBody>
      </p:sp>
      <p:cxnSp>
        <p:nvCxnSpPr>
          <p:cNvPr id="80" name="直接连接符 79"/>
          <p:cNvCxnSpPr/>
          <p:nvPr/>
        </p:nvCxnSpPr>
        <p:spPr bwMode="gray">
          <a:xfrm>
            <a:off x="6115291" y="5391800"/>
            <a:ext cx="1316824"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81" name="Text Box 35"/>
          <p:cNvSpPr txBox="1">
            <a:spLocks noChangeArrowheads="1"/>
          </p:cNvSpPr>
          <p:nvPr/>
        </p:nvSpPr>
        <p:spPr bwMode="gray">
          <a:xfrm>
            <a:off x="6320328" y="5732613"/>
            <a:ext cx="1369275" cy="204916"/>
          </a:xfrm>
          <a:prstGeom prst="rect">
            <a:avLst/>
          </a:prstGeom>
          <a:noFill/>
          <a:ln w="31750" algn="ctr">
            <a:noFill/>
            <a:prstDash val="sysDot"/>
            <a:miter lim="800000"/>
            <a:headEnd/>
            <a:tailEnd/>
          </a:ln>
        </p:spPr>
        <p:txBody>
          <a:bodyPr wrap="none" lIns="121597" tIns="60795" rIns="121597" bIns="60795" anchor="ctr" anchorCtr="1">
            <a:spAutoFit/>
          </a:bodyPr>
          <a:lstStyle/>
          <a:p>
            <a:pPr indent="-397614" defTabSz="1218053" eaLnBrk="0" fontAlgn="ctr" hangingPunct="0">
              <a:lnSpc>
                <a:spcPct val="50000"/>
              </a:lnSpc>
              <a:spcBef>
                <a:spcPct val="50000"/>
              </a:spcBef>
              <a:buSzPct val="100000"/>
            </a:pPr>
            <a:r>
              <a:rPr lang="en-US" sz="1067" b="1" dirty="0">
                <a:solidFill>
                  <a:srgbClr val="000000"/>
                </a:solidFill>
                <a:latin typeface="Huawei Sans" panose="020C0503030203020204" pitchFamily="34" charset="0"/>
                <a:cs typeface="Huawei Sans" panose="020C0503030203020204" pitchFamily="34" charset="0"/>
              </a:rPr>
              <a:t>AR611W-LTE4CN</a:t>
            </a:r>
          </a:p>
        </p:txBody>
      </p:sp>
      <p:pic>
        <p:nvPicPr>
          <p:cNvPr id="68" name="图片 67"/>
          <p:cNvPicPr>
            <a:picLocks noChangeAspect="1"/>
          </p:cNvPicPr>
          <p:nvPr/>
        </p:nvPicPr>
        <p:blipFill>
          <a:blip r:embed="rId6"/>
          <a:stretch>
            <a:fillRect/>
          </a:stretch>
        </p:blipFill>
        <p:spPr bwMode="gray">
          <a:xfrm>
            <a:off x="5796937" y="5579745"/>
            <a:ext cx="646013" cy="450707"/>
          </a:xfrm>
          <a:prstGeom prst="rect">
            <a:avLst/>
          </a:prstGeom>
        </p:spPr>
      </p:pic>
      <p:sp>
        <p:nvSpPr>
          <p:cNvPr id="89" name="Rectangle 46"/>
          <p:cNvSpPr>
            <a:spLocks noChangeArrowheads="1"/>
          </p:cNvSpPr>
          <p:nvPr/>
        </p:nvSpPr>
        <p:spPr bwMode="gray">
          <a:xfrm>
            <a:off x="610639" y="2487410"/>
            <a:ext cx="2100773" cy="542868"/>
          </a:xfrm>
          <a:prstGeom prst="rect">
            <a:avLst/>
          </a:prstGeom>
          <a:noFill/>
          <a:ln w="9525" algn="ctr">
            <a:noFill/>
            <a:miter lim="800000"/>
            <a:headEnd/>
            <a:tailEnd/>
          </a:ln>
        </p:spPr>
        <p:txBody>
          <a:bodyPr wrap="square" lIns="111154" tIns="55576" rIns="111154" bIns="55576">
            <a:spAutoFit/>
          </a:bodyPr>
          <a:lstStyle/>
          <a:p>
            <a:pPr algn="ctr" defTabSz="1110585" eaLnBrk="0" fontAlgn="ctr" hangingPunct="0">
              <a:buSzPct val="100000"/>
            </a:pPr>
            <a:r>
              <a:rPr lang="en-US" sz="1399" b="1" dirty="0">
                <a:solidFill>
                  <a:srgbClr val="000000"/>
                </a:solidFill>
                <a:latin typeface="Huawei Sans" panose="020C0503030203020204" pitchFamily="34" charset="0"/>
                <a:cs typeface="Huawei Sans" panose="020C0503030203020204" pitchFamily="34" charset="0"/>
              </a:rPr>
              <a:t>Small/Midsize enterprise branches</a:t>
            </a:r>
            <a:endParaRPr lang="en-US" altLang="zh-CN" sz="1399"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TextBox 147"/>
          <p:cNvSpPr txBox="1">
            <a:spLocks noChangeArrowheads="1"/>
          </p:cNvSpPr>
          <p:nvPr/>
        </p:nvSpPr>
        <p:spPr bwMode="gray">
          <a:xfrm>
            <a:off x="574182" y="1176747"/>
            <a:ext cx="2173687" cy="307489"/>
          </a:xfrm>
          <a:prstGeom prst="rect">
            <a:avLst/>
          </a:prstGeom>
          <a:noFill/>
          <a:ln w="9525">
            <a:noFill/>
            <a:miter lim="800000"/>
            <a:headEnd/>
            <a:tailEnd/>
          </a:ln>
        </p:spPr>
        <p:txBody>
          <a:bodyPr wrap="square" lIns="91343" tIns="45671" rIns="91343" bIns="45671">
            <a:spAutoFit/>
          </a:bodyPr>
          <a:lstStyle/>
          <a:p>
            <a:pPr algn="ctr" defTabSz="1218296" eaLnBrk="0" fontAlgn="ctr" hangingPunct="0">
              <a:buSzPct val="100000"/>
            </a:pPr>
            <a:r>
              <a:rPr lang="en-US" sz="1399" b="1" dirty="0">
                <a:solidFill>
                  <a:srgbClr val="000000"/>
                </a:solidFill>
                <a:latin typeface="Huawei Sans" panose="020C0503030203020204" pitchFamily="34" charset="0"/>
                <a:cs typeface="Huawei Sans" panose="020C0503030203020204" pitchFamily="34" charset="0"/>
              </a:rPr>
              <a:t>HQ/Large branches</a:t>
            </a:r>
            <a:endParaRPr lang="en-US" altLang="zh-CN" sz="13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82" name="组合 81"/>
          <p:cNvGrpSpPr/>
          <p:nvPr/>
        </p:nvGrpSpPr>
        <p:grpSpPr bwMode="gray">
          <a:xfrm>
            <a:off x="2842734" y="1536149"/>
            <a:ext cx="2009851" cy="633611"/>
            <a:chOff x="630028" y="1239761"/>
            <a:chExt cx="5453076" cy="1719100"/>
          </a:xfrm>
        </p:grpSpPr>
        <p:pic>
          <p:nvPicPr>
            <p:cNvPr id="87" name="图片 86"/>
            <p:cNvPicPr>
              <a:picLocks noChangeAspect="1"/>
            </p:cNvPicPr>
            <p:nvPr/>
          </p:nvPicPr>
          <p:blipFill rotWithShape="1">
            <a:blip r:embed="rId7"/>
            <a:srcRect l="549" t="65595" r="9472" b="4513"/>
            <a:stretch/>
          </p:blipFill>
          <p:spPr bwMode="gray">
            <a:xfrm>
              <a:off x="967640" y="1962598"/>
              <a:ext cx="4641011" cy="465826"/>
            </a:xfrm>
            <a:prstGeom prst="rect">
              <a:avLst/>
            </a:prstGeom>
          </p:spPr>
        </p:pic>
        <p:pic>
          <p:nvPicPr>
            <p:cNvPr id="91" name="Picture 2" descr="C:\Users\s00506297\AppData\Roaming\eSpace_Desktop\UserData\s00506297\imagefiles\originalImgfiles\B3FB9DF0-2493-4F93-846B-59B073C1F38E.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55256"/>
            <a:stretch/>
          </p:blipFill>
          <p:spPr bwMode="gray">
            <a:xfrm>
              <a:off x="630028" y="1239761"/>
              <a:ext cx="5453076" cy="1719100"/>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4" descr="C:\Users\s00506297\AppData\Roaming\eSpace_Desktop\UserData\s00506297\imagefiles\originalImgfiles\B3FB9DF0-2493-4F93-846B-59B073C1F38E.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11" t="28062" r="8839" b="58476"/>
            <a:stretch/>
          </p:blipFill>
          <p:spPr bwMode="gray">
            <a:xfrm>
              <a:off x="656698" y="1778117"/>
              <a:ext cx="4951953" cy="519312"/>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2" descr="C:\Users\s00506297\AppData\Roaming\eSpace_Desktop\UserData\s00506297\imagefiles\originalImgfiles\B3FB9DF0-2493-4F93-846B-59B073C1F38E.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6112" t="656" r="8570" b="86459"/>
            <a:stretch/>
          </p:blipFill>
          <p:spPr bwMode="gray">
            <a:xfrm>
              <a:off x="656698" y="1267817"/>
              <a:ext cx="2471224" cy="495060"/>
            </a:xfrm>
            <a:prstGeom prst="rect">
              <a:avLst/>
            </a:prstGeom>
            <a:noFill/>
            <a:extLst>
              <a:ext uri="{909E8E84-426E-40DD-AFC4-6F175D3DCCD1}">
                <a14:hiddenFill xmlns:a14="http://schemas.microsoft.com/office/drawing/2010/main">
                  <a:solidFill>
                    <a:srgbClr val="FFFFFF"/>
                  </a:solidFill>
                </a14:hiddenFill>
              </a:ext>
            </a:extLst>
          </p:spPr>
        </p:pic>
      </p:grpSp>
      <p:sp>
        <p:nvSpPr>
          <p:cNvPr id="94" name="Text Box 71"/>
          <p:cNvSpPr txBox="1">
            <a:spLocks noChangeArrowheads="1"/>
          </p:cNvSpPr>
          <p:nvPr/>
        </p:nvSpPr>
        <p:spPr bwMode="gray">
          <a:xfrm>
            <a:off x="5303623" y="1386554"/>
            <a:ext cx="1573351" cy="291790"/>
          </a:xfrm>
          <a:prstGeom prst="rect">
            <a:avLst/>
          </a:prstGeom>
          <a:noFill/>
          <a:ln w="31750" algn="ctr">
            <a:noFill/>
            <a:prstDash val="sysDot"/>
            <a:miter lim="800000"/>
            <a:headEnd/>
            <a:tailEnd/>
          </a:ln>
        </p:spPr>
        <p:txBody>
          <a:bodyPr lIns="121565" tIns="60779" rIns="121565" bIns="60779" anchor="ctr" anchorCtr="1">
            <a:spAutoFit/>
          </a:bodyPr>
          <a:lstStyle/>
          <a:p>
            <a:pPr algn="ctr" defTabSz="1217809" fontAlgn="ctr">
              <a:spcBef>
                <a:spcPct val="0"/>
              </a:spcBef>
              <a:spcAft>
                <a:spcPct val="0"/>
              </a:spcAft>
            </a:pPr>
            <a:r>
              <a:rPr lang="en-US" sz="1100" b="1" dirty="0" err="1">
                <a:solidFill>
                  <a:prstClr val="black"/>
                </a:solidFill>
                <a:latin typeface="Huawei Sans" panose="020C0503030203020204" pitchFamily="34" charset="0"/>
                <a:cs typeface="Huawei Sans" panose="020C0503030203020204" pitchFamily="34" charset="0"/>
              </a:rPr>
              <a:t>NetEngine</a:t>
            </a:r>
            <a:r>
              <a:rPr lang="en-US" sz="1100" b="1" dirty="0">
                <a:solidFill>
                  <a:prstClr val="black"/>
                </a:solidFill>
                <a:latin typeface="Huawei Sans" panose="020C0503030203020204" pitchFamily="34" charset="0"/>
                <a:cs typeface="Huawei Sans" panose="020C0503030203020204" pitchFamily="34" charset="0"/>
              </a:rPr>
              <a:t> AR6280</a:t>
            </a:r>
          </a:p>
        </p:txBody>
      </p:sp>
      <p:pic>
        <p:nvPicPr>
          <p:cNvPr id="95" name="Picture 2" descr="C:\Users\s00506297\AppData\Roaming\eSpace_Desktop\UserData\s00506297\imagefiles\originalImgfiles\54C2ED29-180F-4B49-A26E-C299E848D8FE.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b="56854"/>
          <a:stretch/>
        </p:blipFill>
        <p:spPr bwMode="gray">
          <a:xfrm>
            <a:off x="5055320" y="1747032"/>
            <a:ext cx="1995537" cy="415202"/>
          </a:xfrm>
          <a:prstGeom prst="rect">
            <a:avLst/>
          </a:prstGeom>
          <a:noFill/>
          <a:extLst>
            <a:ext uri="{909E8E84-426E-40DD-AFC4-6F175D3DCCD1}">
              <a14:hiddenFill xmlns:a14="http://schemas.microsoft.com/office/drawing/2010/main">
                <a:solidFill>
                  <a:srgbClr val="FFFFFF"/>
                </a:solidFill>
              </a14:hiddenFill>
            </a:ext>
          </a:extLst>
        </p:spPr>
      </p:pic>
      <p:sp>
        <p:nvSpPr>
          <p:cNvPr id="97" name="矩形 96"/>
          <p:cNvSpPr/>
          <p:nvPr/>
        </p:nvSpPr>
        <p:spPr bwMode="gray">
          <a:xfrm>
            <a:off x="5164967" y="2154601"/>
            <a:ext cx="1776243" cy="253916"/>
          </a:xfrm>
          <a:prstGeom prst="rect">
            <a:avLst/>
          </a:prstGeom>
        </p:spPr>
        <p:txBody>
          <a:bodyPr wrap="square">
            <a:spAutoFit/>
          </a:bodyPr>
          <a:lstStyle/>
          <a:p>
            <a:pPr algn="ctr" defTabSz="1217809" fontAlgn="ctr">
              <a:spcBef>
                <a:spcPct val="0"/>
              </a:spcBef>
              <a:spcAft>
                <a:spcPct val="0"/>
              </a:spcAft>
            </a:pPr>
            <a:r>
              <a:rPr lang="en-US" sz="1050" i="1" dirty="0">
                <a:solidFill>
                  <a:prstClr val="black"/>
                </a:solidFill>
                <a:latin typeface="Huawei Sans" panose="020C0503030203020204" pitchFamily="34" charset="0"/>
                <a:cs typeface="Huawei Sans" panose="020C0503030203020204" pitchFamily="34" charset="0"/>
              </a:rPr>
              <a:t>SRU-400H/SRU-600H</a:t>
            </a:r>
          </a:p>
        </p:txBody>
      </p:sp>
      <p:grpSp>
        <p:nvGrpSpPr>
          <p:cNvPr id="98" name="组合 97"/>
          <p:cNvGrpSpPr/>
          <p:nvPr/>
        </p:nvGrpSpPr>
        <p:grpSpPr bwMode="gray">
          <a:xfrm>
            <a:off x="929007" y="3026878"/>
            <a:ext cx="1464036" cy="573150"/>
            <a:chOff x="705886" y="1270364"/>
            <a:chExt cx="1137038" cy="388200"/>
          </a:xfrm>
        </p:grpSpPr>
        <p:sp>
          <p:nvSpPr>
            <p:cNvPr id="99" name="AutoShape 5"/>
            <p:cNvSpPr>
              <a:spLocks noChangeArrowheads="1"/>
            </p:cNvSpPr>
            <p:nvPr/>
          </p:nvSpPr>
          <p:spPr bwMode="gray">
            <a:xfrm>
              <a:off x="723696" y="1270364"/>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0" name="TextBox 128"/>
            <p:cNvSpPr txBox="1">
              <a:spLocks noChangeArrowheads="1"/>
            </p:cNvSpPr>
            <p:nvPr/>
          </p:nvSpPr>
          <p:spPr bwMode="gray">
            <a:xfrm>
              <a:off x="705886" y="1309791"/>
              <a:ext cx="1137038" cy="312591"/>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err="1">
                  <a:solidFill>
                    <a:srgbClr val="FFFFFF"/>
                  </a:solidFill>
                  <a:latin typeface="Huawei Sans" panose="020C0503030203020204" pitchFamily="34" charset="0"/>
                  <a:cs typeface="Huawei Sans" panose="020C0503030203020204" pitchFamily="34" charset="0"/>
                </a:rPr>
                <a:t>NetEngine</a:t>
              </a:r>
              <a:r>
                <a:rPr lang="en-US" sz="1200" b="1" dirty="0">
                  <a:solidFill>
                    <a:srgbClr val="FFFFFF"/>
                  </a:solidFill>
                  <a:latin typeface="Huawei Sans" panose="020C0503030203020204" pitchFamily="34" charset="0"/>
                  <a:cs typeface="Huawei Sans" panose="020C0503030203020204" pitchFamily="34" charset="0"/>
                </a:rPr>
                <a:t> </a:t>
              </a:r>
            </a:p>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cs typeface="Huawei Sans" panose="020C0503030203020204" pitchFamily="34" charset="0"/>
                </a:rPr>
                <a:t>AR6100 series</a:t>
              </a:r>
              <a:endParaRPr kumimoji="1" lang="en-US" altLang="zh-CN"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24" name="组合 23"/>
          <p:cNvGrpSpPr/>
          <p:nvPr/>
        </p:nvGrpSpPr>
        <p:grpSpPr bwMode="gray">
          <a:xfrm>
            <a:off x="2751341" y="2774177"/>
            <a:ext cx="7717352" cy="484098"/>
            <a:chOff x="2577998" y="2989146"/>
            <a:chExt cx="7463389" cy="468167"/>
          </a:xfrm>
        </p:grpSpPr>
        <p:sp>
          <p:nvSpPr>
            <p:cNvPr id="84" name="Text Box 72"/>
            <p:cNvSpPr txBox="1">
              <a:spLocks noChangeArrowheads="1"/>
            </p:cNvSpPr>
            <p:nvPr/>
          </p:nvSpPr>
          <p:spPr bwMode="gray">
            <a:xfrm>
              <a:off x="8293039" y="2989146"/>
              <a:ext cx="1546538" cy="292087"/>
            </a:xfrm>
            <a:prstGeom prst="rect">
              <a:avLst/>
            </a:prstGeom>
            <a:noFill/>
            <a:ln w="31750" algn="ctr">
              <a:noFill/>
              <a:prstDash val="sysDot"/>
              <a:miter lim="800000"/>
              <a:headEnd/>
              <a:tailEnd/>
            </a:ln>
          </p:spPr>
          <p:txBody>
            <a:bodyPr wrap="square" lIns="121581" tIns="60787" rIns="121581" bIns="60787" anchor="ctr" anchorCtr="1">
              <a:spAutoFit/>
            </a:bodyPr>
            <a:lstStyle/>
            <a:p>
              <a:pPr defTabSz="1217931" eaLnBrk="0" fontAlgn="ctr" hangingPunct="0">
                <a:spcBef>
                  <a:spcPct val="50000"/>
                </a:spcBef>
                <a:buSzPct val="100000"/>
              </a:pPr>
              <a:r>
                <a:rPr lang="en-US" sz="1100" b="1" dirty="0">
                  <a:solidFill>
                    <a:srgbClr val="000000"/>
                  </a:solidFill>
                  <a:latin typeface="Huawei Sans" panose="020C0503030203020204" pitchFamily="34" charset="0"/>
                  <a:cs typeface="Huawei Sans" panose="020C0503030203020204" pitchFamily="34" charset="0"/>
                </a:rPr>
                <a:t>AR6140-16G4XG</a:t>
              </a:r>
            </a:p>
          </p:txBody>
        </p:sp>
        <p:grpSp>
          <p:nvGrpSpPr>
            <p:cNvPr id="23" name="组合 22"/>
            <p:cNvGrpSpPr/>
            <p:nvPr/>
          </p:nvGrpSpPr>
          <p:grpSpPr bwMode="gray">
            <a:xfrm>
              <a:off x="2577998" y="2994000"/>
              <a:ext cx="5427183" cy="463313"/>
              <a:chOff x="2762224" y="3015297"/>
              <a:chExt cx="7024135" cy="599642"/>
            </a:xfrm>
          </p:grpSpPr>
          <p:sp>
            <p:nvSpPr>
              <p:cNvPr id="58" name="Text Box 72"/>
              <p:cNvSpPr txBox="1">
                <a:spLocks noChangeArrowheads="1"/>
              </p:cNvSpPr>
              <p:nvPr/>
            </p:nvSpPr>
            <p:spPr bwMode="gray">
              <a:xfrm>
                <a:off x="5444595" y="3015320"/>
                <a:ext cx="1387493" cy="365430"/>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eaLnBrk="0" fontAlgn="ctr" hangingPunct="0">
                  <a:spcBef>
                    <a:spcPct val="50000"/>
                  </a:spcBef>
                  <a:spcAft>
                    <a:spcPct val="0"/>
                  </a:spcAft>
                  <a:buSzPct val="100000"/>
                </a:pPr>
                <a:r>
                  <a:rPr lang="en-US" sz="1100" b="1" dirty="0">
                    <a:solidFill>
                      <a:srgbClr val="000000"/>
                    </a:solidFill>
                    <a:latin typeface="Huawei Sans" panose="020C0503030203020204" pitchFamily="34" charset="0"/>
                    <a:cs typeface="Huawei Sans" panose="020C0503030203020204" pitchFamily="34" charset="0"/>
                  </a:rPr>
                  <a:t>AR6121</a:t>
                </a:r>
              </a:p>
            </p:txBody>
          </p:sp>
          <p:sp>
            <p:nvSpPr>
              <p:cNvPr id="85" name="Text Box 72"/>
              <p:cNvSpPr txBox="1">
                <a:spLocks noChangeArrowheads="1"/>
              </p:cNvSpPr>
              <p:nvPr/>
            </p:nvSpPr>
            <p:spPr bwMode="gray">
              <a:xfrm>
                <a:off x="7559016" y="3015297"/>
                <a:ext cx="1963325" cy="365470"/>
              </a:xfrm>
              <a:prstGeom prst="rect">
                <a:avLst/>
              </a:prstGeom>
              <a:noFill/>
              <a:ln w="31750" algn="ctr">
                <a:noFill/>
                <a:prstDash val="sysDot"/>
                <a:miter lim="800000"/>
                <a:headEnd/>
                <a:tailEnd/>
              </a:ln>
            </p:spPr>
            <p:txBody>
              <a:bodyPr wrap="square" lIns="121597" tIns="60795" rIns="121597" bIns="60795" anchor="ctr" anchorCtr="1">
                <a:spAutoFit/>
              </a:bodyPr>
              <a:lstStyle/>
              <a:p>
                <a:pPr defTabSz="1218053" eaLnBrk="0" fontAlgn="ctr" hangingPunct="0">
                  <a:spcBef>
                    <a:spcPct val="50000"/>
                  </a:spcBef>
                  <a:buSzPct val="100000"/>
                </a:pPr>
                <a:r>
                  <a:rPr lang="en-US" sz="1100" b="1" dirty="0">
                    <a:solidFill>
                      <a:srgbClr val="000000"/>
                    </a:solidFill>
                    <a:latin typeface="Huawei Sans" panose="020C0503030203020204" pitchFamily="34" charset="0"/>
                    <a:cs typeface="Huawei Sans" panose="020C0503030203020204" pitchFamily="34" charset="0"/>
                  </a:rPr>
                  <a:t>AR6140-9G-2AC</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6" name="Text Box 35"/>
              <p:cNvSpPr txBox="1">
                <a:spLocks noChangeArrowheads="1"/>
              </p:cNvSpPr>
              <p:nvPr/>
            </p:nvSpPr>
            <p:spPr bwMode="gray">
              <a:xfrm>
                <a:off x="3339902" y="3068227"/>
                <a:ext cx="953434" cy="259613"/>
              </a:xfrm>
              <a:prstGeom prst="rect">
                <a:avLst/>
              </a:prstGeom>
              <a:noFill/>
              <a:ln w="31750" algn="ctr">
                <a:noFill/>
                <a:prstDash val="sysDot"/>
                <a:miter lim="800000"/>
                <a:headEnd/>
                <a:tailEnd/>
              </a:ln>
            </p:spPr>
            <p:txBody>
              <a:bodyPr wrap="none" lIns="121597" tIns="60795" rIns="121597" bIns="60795" anchor="ctr" anchorCtr="1">
                <a:spAutoFit/>
              </a:bodyPr>
              <a:lstStyle/>
              <a:p>
                <a:pPr indent="-397614" defTabSz="1218053" eaLnBrk="0" fontAlgn="ctr" hangingPunct="0">
                  <a:lnSpc>
                    <a:spcPct val="50000"/>
                  </a:lnSpc>
                  <a:spcBef>
                    <a:spcPct val="50000"/>
                  </a:spcBef>
                  <a:buSzPct val="100000"/>
                </a:pPr>
                <a:r>
                  <a:rPr lang="en-US" sz="1100" b="1" dirty="0">
                    <a:solidFill>
                      <a:srgbClr val="000000"/>
                    </a:solidFill>
                    <a:latin typeface="Huawei Sans" panose="020C0503030203020204" pitchFamily="34" charset="0"/>
                    <a:cs typeface="Huawei Sans" panose="020C0503030203020204" pitchFamily="34" charset="0"/>
                  </a:rPr>
                  <a:t>AR6120</a:t>
                </a:r>
              </a:p>
            </p:txBody>
          </p:sp>
          <p:pic>
            <p:nvPicPr>
              <p:cNvPr id="1026" name="图片 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gray">
              <a:xfrm>
                <a:off x="2762224" y="3358597"/>
                <a:ext cx="2108792" cy="24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gray">
              <a:xfrm>
                <a:off x="7295000" y="3359653"/>
                <a:ext cx="2491359" cy="25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C:\Users\s00506297\AppData\Roaming\eSpace_Desktop\UserData\s00506297\imagefiles\originalImgfiles\316654FD-ABBB-4440-988E-00BC89B9FDC8.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gray">
              <a:xfrm>
                <a:off x="5045603" y="3348461"/>
                <a:ext cx="2185477" cy="258474"/>
              </a:xfrm>
              <a:prstGeom prst="rect">
                <a:avLst/>
              </a:prstGeom>
              <a:noFill/>
              <a:extLst>
                <a:ext uri="{909E8E84-426E-40DD-AFC4-6F175D3DCCD1}">
                  <a14:hiddenFill xmlns:a14="http://schemas.microsoft.com/office/drawing/2010/main">
                    <a:solidFill>
                      <a:srgbClr val="FFFFFF"/>
                    </a:solidFill>
                  </a14:hiddenFill>
                </a:ext>
              </a:extLst>
            </p:spPr>
          </p:pic>
        </p:grpSp>
        <p:pic>
          <p:nvPicPr>
            <p:cNvPr id="1031" name="Picture 7" descr="C:\Users\s00506297\AppData\Roaming\eSpace_Desktop\UserData\s00506297\imagefiles\originalImgfiles\164B6C69-4C58-415B-ACE8-866BD1A85D80.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gray">
            <a:xfrm>
              <a:off x="8091230" y="3233533"/>
              <a:ext cx="1950157" cy="21607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4" name="组合 103"/>
          <p:cNvGrpSpPr/>
          <p:nvPr/>
        </p:nvGrpSpPr>
        <p:grpSpPr bwMode="gray">
          <a:xfrm>
            <a:off x="929007" y="4101348"/>
            <a:ext cx="1464036" cy="573150"/>
            <a:chOff x="705886" y="1270364"/>
            <a:chExt cx="1137038" cy="388200"/>
          </a:xfrm>
        </p:grpSpPr>
        <p:sp>
          <p:nvSpPr>
            <p:cNvPr id="105" name="AutoShape 5"/>
            <p:cNvSpPr>
              <a:spLocks noChangeArrowheads="1"/>
            </p:cNvSpPr>
            <p:nvPr/>
          </p:nvSpPr>
          <p:spPr bwMode="gray">
            <a:xfrm>
              <a:off x="723696" y="1270364"/>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TextBox 128"/>
            <p:cNvSpPr txBox="1">
              <a:spLocks noChangeArrowheads="1"/>
            </p:cNvSpPr>
            <p:nvPr/>
          </p:nvSpPr>
          <p:spPr bwMode="gray">
            <a:xfrm>
              <a:off x="705886" y="1309791"/>
              <a:ext cx="1137038" cy="312591"/>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err="1">
                  <a:solidFill>
                    <a:srgbClr val="FFFFFF"/>
                  </a:solidFill>
                  <a:latin typeface="Huawei Sans" panose="020C0503030203020204" pitchFamily="34" charset="0"/>
                  <a:cs typeface="Huawei Sans" panose="020C0503030203020204" pitchFamily="34" charset="0"/>
                </a:rPr>
                <a:t>NetEngine</a:t>
              </a:r>
              <a:r>
                <a:rPr lang="en-US" sz="1200" b="1" dirty="0">
                  <a:solidFill>
                    <a:srgbClr val="FFFFFF"/>
                  </a:solidFill>
                  <a:latin typeface="Huawei Sans" panose="020C0503030203020204" pitchFamily="34" charset="0"/>
                  <a:cs typeface="Huawei Sans" panose="020C0503030203020204" pitchFamily="34" charset="0"/>
                </a:rPr>
                <a:t> </a:t>
              </a:r>
            </a:p>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cs typeface="Huawei Sans" panose="020C0503030203020204" pitchFamily="34" charset="0"/>
                </a:rPr>
                <a:t>AR650 series</a:t>
              </a:r>
              <a:endParaRPr kumimoji="1" lang="en-US" altLang="zh-CN"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07" name="Text Box 35"/>
          <p:cNvSpPr txBox="1">
            <a:spLocks noChangeArrowheads="1"/>
          </p:cNvSpPr>
          <p:nvPr/>
        </p:nvSpPr>
        <p:spPr bwMode="gray">
          <a:xfrm>
            <a:off x="3392459" y="4174854"/>
            <a:ext cx="665491" cy="204883"/>
          </a:xfrm>
          <a:prstGeom prst="rect">
            <a:avLst/>
          </a:prstGeom>
          <a:noFill/>
          <a:ln w="31750" algn="ctr">
            <a:noFill/>
            <a:prstDash val="sysDot"/>
            <a:miter lim="800000"/>
            <a:headEnd/>
            <a:tailEnd/>
          </a:ln>
        </p:spPr>
        <p:txBody>
          <a:bodyPr wrap="none" lIns="121565" tIns="60779" rIns="121565" bIns="60779" anchor="ctr" anchorCtr="1">
            <a:spAutoFit/>
          </a:bodyPr>
          <a:lstStyle/>
          <a:p>
            <a:pPr indent="-397534" algn="ctr" defTabSz="1217809" eaLnBrk="0" fontAlgn="ctr" hangingPunct="0">
              <a:lnSpc>
                <a:spcPct val="50000"/>
              </a:lnSpc>
              <a:spcBef>
                <a:spcPct val="50000"/>
              </a:spcBef>
              <a:spcAft>
                <a:spcPct val="0"/>
              </a:spcAft>
              <a:buSzPct val="100000"/>
            </a:pPr>
            <a:r>
              <a:rPr lang="en-US" sz="1067" b="1" dirty="0">
                <a:solidFill>
                  <a:srgbClr val="000000"/>
                </a:solidFill>
                <a:latin typeface="Huawei Sans" panose="020C0503030203020204" pitchFamily="34" charset="0"/>
                <a:cs typeface="Huawei Sans" panose="020C0503030203020204" pitchFamily="34" charset="0"/>
              </a:rPr>
              <a:t>AR651</a:t>
            </a:r>
          </a:p>
        </p:txBody>
      </p:sp>
      <p:sp>
        <p:nvSpPr>
          <p:cNvPr id="108" name="Text Box 35"/>
          <p:cNvSpPr txBox="1">
            <a:spLocks noChangeArrowheads="1"/>
          </p:cNvSpPr>
          <p:nvPr/>
        </p:nvSpPr>
        <p:spPr bwMode="gray">
          <a:xfrm>
            <a:off x="5445265" y="4151545"/>
            <a:ext cx="808159" cy="204883"/>
          </a:xfrm>
          <a:prstGeom prst="rect">
            <a:avLst/>
          </a:prstGeom>
          <a:noFill/>
          <a:ln w="31750" algn="ctr">
            <a:noFill/>
            <a:prstDash val="sysDot"/>
            <a:miter lim="800000"/>
            <a:headEnd/>
            <a:tailEnd/>
          </a:ln>
        </p:spPr>
        <p:txBody>
          <a:bodyPr wrap="none" lIns="121565" tIns="60779" rIns="121565" bIns="60779" anchor="ctr" anchorCtr="1">
            <a:spAutoFit/>
          </a:bodyPr>
          <a:lstStyle/>
          <a:p>
            <a:pPr indent="-397534" algn="ctr" defTabSz="1217809" eaLnBrk="0" fontAlgn="ctr" hangingPunct="0">
              <a:lnSpc>
                <a:spcPct val="50000"/>
              </a:lnSpc>
              <a:spcBef>
                <a:spcPct val="50000"/>
              </a:spcBef>
              <a:spcAft>
                <a:spcPct val="0"/>
              </a:spcAft>
              <a:buSzPct val="100000"/>
            </a:pPr>
            <a:r>
              <a:rPr lang="en-US" sz="1067" b="1" dirty="0">
                <a:solidFill>
                  <a:srgbClr val="000000"/>
                </a:solidFill>
                <a:latin typeface="Huawei Sans" panose="020C0503030203020204" pitchFamily="34" charset="0"/>
                <a:cs typeface="Huawei Sans" panose="020C0503030203020204" pitchFamily="34" charset="0"/>
              </a:rPr>
              <a:t>AR651W</a:t>
            </a:r>
          </a:p>
        </p:txBody>
      </p:sp>
      <p:sp>
        <p:nvSpPr>
          <p:cNvPr id="110" name="矩形 109"/>
          <p:cNvSpPr/>
          <p:nvPr/>
        </p:nvSpPr>
        <p:spPr bwMode="gray">
          <a:xfrm>
            <a:off x="2892861" y="3860731"/>
            <a:ext cx="1692034" cy="261399"/>
          </a:xfrm>
          <a:prstGeom prst="rect">
            <a:avLst/>
          </a:prstGeom>
          <a:noFill/>
        </p:spPr>
        <p:txBody>
          <a:bodyPr wrap="square" lIns="91298" tIns="45648" rIns="91298" bIns="45648">
            <a:spAutoFit/>
            <a:scene3d>
              <a:camera prst="orthographicFront"/>
              <a:lightRig rig="threePt" dir="t"/>
            </a:scene3d>
            <a:sp3d extrusionH="57150">
              <a:bevelT w="82550" h="38100" prst="coolSlant"/>
            </a:sp3d>
          </a:bodyPr>
          <a:lstStyle/>
          <a:p>
            <a:pPr algn="ctr" defTabSz="1217809" fontAlgn="ctr">
              <a:spcBef>
                <a:spcPct val="0"/>
              </a:spcBef>
              <a:spcAft>
                <a:spcPct val="0"/>
              </a:spcAft>
              <a:defRPr/>
            </a:pPr>
            <a:r>
              <a:rPr lang="en-US" sz="1100" b="1" dirty="0">
                <a:solidFill>
                  <a:srgbClr val="000000"/>
                </a:solidFill>
                <a:latin typeface="Huawei Sans" panose="020C0503030203020204" pitchFamily="34" charset="0"/>
                <a:cs typeface="Huawei Sans" panose="020C0503030203020204" pitchFamily="34" charset="0"/>
              </a:rPr>
              <a:t>Ethernet + LTE (MIC)</a:t>
            </a:r>
          </a:p>
        </p:txBody>
      </p:sp>
      <p:cxnSp>
        <p:nvCxnSpPr>
          <p:cNvPr id="111" name="直接连接符 110"/>
          <p:cNvCxnSpPr/>
          <p:nvPr/>
        </p:nvCxnSpPr>
        <p:spPr bwMode="gray">
          <a:xfrm>
            <a:off x="3210069" y="4134262"/>
            <a:ext cx="1030271" cy="0"/>
          </a:xfrm>
          <a:prstGeom prst="line">
            <a:avLst/>
          </a:prstGeom>
          <a:noFill/>
          <a:ln w="19050" cap="flat" cmpd="sng" algn="ctr">
            <a:solidFill>
              <a:srgbClr val="30B5C5"/>
            </a:solidFill>
            <a:prstDash val="solid"/>
          </a:ln>
          <a:effectLst/>
        </p:spPr>
      </p:cxnSp>
      <p:sp>
        <p:nvSpPr>
          <p:cNvPr id="112" name="矩形 111"/>
          <p:cNvSpPr/>
          <p:nvPr/>
        </p:nvSpPr>
        <p:spPr bwMode="gray">
          <a:xfrm>
            <a:off x="4837068" y="3860731"/>
            <a:ext cx="2138766" cy="261399"/>
          </a:xfrm>
          <a:prstGeom prst="rect">
            <a:avLst/>
          </a:prstGeom>
          <a:noFill/>
        </p:spPr>
        <p:txBody>
          <a:bodyPr wrap="square" lIns="91298" tIns="45648" rIns="91298" bIns="45648">
            <a:spAutoFit/>
            <a:scene3d>
              <a:camera prst="orthographicFront"/>
              <a:lightRig rig="threePt" dir="t"/>
            </a:scene3d>
            <a:sp3d extrusionH="57150">
              <a:bevelT w="82550" h="38100" prst="coolSlant"/>
            </a:sp3d>
          </a:bodyPr>
          <a:lstStyle/>
          <a:p>
            <a:pPr algn="ctr" defTabSz="1217809" fontAlgn="ctr">
              <a:spcBef>
                <a:spcPct val="0"/>
              </a:spcBef>
              <a:spcAft>
                <a:spcPct val="0"/>
              </a:spcAft>
              <a:defRPr/>
            </a:pPr>
            <a:r>
              <a:rPr lang="en-US" sz="1100" b="1" dirty="0">
                <a:solidFill>
                  <a:srgbClr val="000000"/>
                </a:solidFill>
                <a:latin typeface="Huawei Sans" panose="020C0503030203020204" pitchFamily="34" charset="0"/>
                <a:cs typeface="Huawei Sans" panose="020C0503030203020204" pitchFamily="34" charset="0"/>
              </a:rPr>
              <a:t>Ethernet + Wi-Fi + LTE (MIC)</a:t>
            </a:r>
          </a:p>
        </p:txBody>
      </p:sp>
      <p:cxnSp>
        <p:nvCxnSpPr>
          <p:cNvPr id="116" name="直接连接符 115"/>
          <p:cNvCxnSpPr/>
          <p:nvPr/>
        </p:nvCxnSpPr>
        <p:spPr bwMode="gray">
          <a:xfrm>
            <a:off x="5189478" y="4123512"/>
            <a:ext cx="1319735" cy="0"/>
          </a:xfrm>
          <a:prstGeom prst="line">
            <a:avLst/>
          </a:prstGeom>
          <a:noFill/>
          <a:ln w="19050" cap="flat" cmpd="sng" algn="ctr">
            <a:solidFill>
              <a:srgbClr val="30B5C5"/>
            </a:solidFill>
            <a:prstDash val="solid"/>
          </a:ln>
          <a:effectLst/>
        </p:spPr>
      </p:cxnSp>
      <p:cxnSp>
        <p:nvCxnSpPr>
          <p:cNvPr id="121" name="直接连接符 120"/>
          <p:cNvCxnSpPr/>
          <p:nvPr/>
        </p:nvCxnSpPr>
        <p:spPr bwMode="gray">
          <a:xfrm>
            <a:off x="1128492" y="4847327"/>
            <a:ext cx="9868225" cy="0"/>
          </a:xfrm>
          <a:prstGeom prst="line">
            <a:avLst/>
          </a:prstGeom>
          <a:noFill/>
          <a:ln w="9525" cap="flat" cmpd="sng" algn="ctr">
            <a:solidFill>
              <a:srgbClr val="30B5C5"/>
            </a:solidFill>
            <a:prstDash val="dash"/>
          </a:ln>
          <a:effectLst/>
        </p:spPr>
      </p:cxnSp>
      <p:sp>
        <p:nvSpPr>
          <p:cNvPr id="122" name="Rectangle 63"/>
          <p:cNvSpPr>
            <a:spLocks noChangeArrowheads="1"/>
          </p:cNvSpPr>
          <p:nvPr/>
        </p:nvSpPr>
        <p:spPr bwMode="gray">
          <a:xfrm>
            <a:off x="1037283" y="5044532"/>
            <a:ext cx="1247485" cy="338164"/>
          </a:xfrm>
          <a:prstGeom prst="rect">
            <a:avLst/>
          </a:prstGeom>
          <a:noFill/>
          <a:ln w="9525" algn="ctr">
            <a:noFill/>
            <a:miter lim="800000"/>
            <a:headEnd/>
            <a:tailEnd/>
          </a:ln>
        </p:spPr>
        <p:txBody>
          <a:bodyPr wrap="square" lIns="121746" tIns="60874" rIns="121746" bIns="60874">
            <a:spAutoFit/>
          </a:bodyPr>
          <a:lstStyle/>
          <a:p>
            <a:pPr algn="ctr" defTabSz="1217809" eaLnBrk="0" fontAlgn="ctr" hangingPunct="0">
              <a:spcBef>
                <a:spcPct val="0"/>
              </a:spcBef>
              <a:spcAft>
                <a:spcPct val="0"/>
              </a:spcAft>
              <a:buSzPct val="100000"/>
            </a:pPr>
            <a:r>
              <a:rPr lang="en-US" sz="1399" b="1" dirty="0">
                <a:solidFill>
                  <a:srgbClr val="000000"/>
                </a:solidFill>
                <a:latin typeface="Huawei Sans" panose="020C0503030203020204" pitchFamily="34" charset="0"/>
                <a:cs typeface="Huawei Sans" panose="020C0503030203020204" pitchFamily="34" charset="0"/>
              </a:rPr>
              <a:t>SOHO </a:t>
            </a:r>
          </a:p>
        </p:txBody>
      </p:sp>
      <p:grpSp>
        <p:nvGrpSpPr>
          <p:cNvPr id="123" name="组合 122"/>
          <p:cNvGrpSpPr/>
          <p:nvPr/>
        </p:nvGrpSpPr>
        <p:grpSpPr bwMode="gray">
          <a:xfrm>
            <a:off x="929007" y="5373567"/>
            <a:ext cx="1464036" cy="573150"/>
            <a:chOff x="705886" y="1270364"/>
            <a:chExt cx="1137038" cy="388200"/>
          </a:xfrm>
        </p:grpSpPr>
        <p:sp>
          <p:nvSpPr>
            <p:cNvPr id="126" name="AutoShape 5"/>
            <p:cNvSpPr>
              <a:spLocks noChangeArrowheads="1"/>
            </p:cNvSpPr>
            <p:nvPr/>
          </p:nvSpPr>
          <p:spPr bwMode="gray">
            <a:xfrm>
              <a:off x="723696" y="1270364"/>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7" name="TextBox 128"/>
            <p:cNvSpPr txBox="1">
              <a:spLocks noChangeArrowheads="1"/>
            </p:cNvSpPr>
            <p:nvPr/>
          </p:nvSpPr>
          <p:spPr bwMode="gray">
            <a:xfrm>
              <a:off x="705886" y="1309791"/>
              <a:ext cx="1137038" cy="312591"/>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err="1">
                  <a:solidFill>
                    <a:srgbClr val="FFFFFF"/>
                  </a:solidFill>
                  <a:latin typeface="Huawei Sans" panose="020C0503030203020204" pitchFamily="34" charset="0"/>
                  <a:cs typeface="Huawei Sans" panose="020C0503030203020204" pitchFamily="34" charset="0"/>
                </a:rPr>
                <a:t>NetEngine</a:t>
              </a:r>
              <a:r>
                <a:rPr lang="en-US" sz="1200" b="1" dirty="0">
                  <a:solidFill>
                    <a:srgbClr val="FFFFFF"/>
                  </a:solidFill>
                  <a:latin typeface="Huawei Sans" panose="020C0503030203020204" pitchFamily="34" charset="0"/>
                  <a:cs typeface="Huawei Sans" panose="020C0503030203020204" pitchFamily="34" charset="0"/>
                </a:rPr>
                <a:t> </a:t>
              </a:r>
            </a:p>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cs typeface="Huawei Sans" panose="020C0503030203020204" pitchFamily="34" charset="0"/>
                </a:rPr>
                <a:t>AR610 series</a:t>
              </a:r>
              <a:endParaRPr kumimoji="1" lang="en-US" altLang="zh-CN"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3209092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图片 106"/>
          <p:cNvPicPr>
            <a:picLocks noChangeAspect="1"/>
          </p:cNvPicPr>
          <p:nvPr/>
        </p:nvPicPr>
        <p:blipFill rotWithShape="1">
          <a:blip r:embed="rId3" cstate="print">
            <a:extLst>
              <a:ext uri="{28A0092B-C50C-407E-A947-70E740481C1C}">
                <a14:useLocalDpi xmlns:a14="http://schemas.microsoft.com/office/drawing/2010/main" val="0"/>
              </a:ext>
            </a:extLst>
          </a:blip>
          <a:srcRect t="39180" b="35089"/>
          <a:stretch/>
        </p:blipFill>
        <p:spPr bwMode="gray">
          <a:xfrm>
            <a:off x="3118426" y="2091287"/>
            <a:ext cx="6158789" cy="891359"/>
          </a:xfrm>
          <a:prstGeom prst="rect">
            <a:avLst/>
          </a:prstGeom>
        </p:spPr>
      </p:pic>
      <p:sp>
        <p:nvSpPr>
          <p:cNvPr id="111" name="Shape 221"/>
          <p:cNvSpPr/>
          <p:nvPr/>
        </p:nvSpPr>
        <p:spPr bwMode="gray">
          <a:xfrm>
            <a:off x="4106980" y="1492141"/>
            <a:ext cx="3990738" cy="601786"/>
          </a:xfrm>
          <a:prstGeom prst="rect">
            <a:avLst/>
          </a:prstGeom>
          <a:ln w="12700">
            <a:miter lim="400000"/>
          </a:ln>
          <a:extLst>
            <a:ext uri="{C572A759-6A51-4108-AA02-DFA0A04FC94B}">
              <ma14:wrappingTextBoxFlag xmlns:ma14="http://schemas.microsoft.com/office/mac/drawingml/2011/main" xmlns="" val="1"/>
            </a:ext>
          </a:extLst>
        </p:spPr>
        <p:txBody>
          <a:bodyPr wrap="square" lIns="54143" tIns="54143" rIns="54143" bIns="54143">
            <a:spAutoFit/>
          </a:bodyPr>
          <a:lstStyle>
            <a:lvl1pPr>
              <a:defRPr sz="3000"/>
            </a:lvl1pPr>
          </a:lstStyle>
          <a:p>
            <a:pPr algn="ctr" defTabSz="914011" fontAlgn="ctr"/>
            <a:r>
              <a:rPr lang="en-US" sz="1600" b="1" dirty="0">
                <a:latin typeface="Huawei Sans" panose="020C0503030203020204" pitchFamily="34" charset="0"/>
                <a:cs typeface="Huawei Sans" panose="020C0503030203020204" pitchFamily="34" charset="0"/>
              </a:rPr>
              <a:t>The full lineup of </a:t>
            </a:r>
            <a:r>
              <a:rPr lang="en-US" sz="1600" b="1" dirty="0" err="1">
                <a:latin typeface="Huawei Sans" panose="020C0503030203020204" pitchFamily="34" charset="0"/>
                <a:cs typeface="Huawei Sans" panose="020C0503030203020204" pitchFamily="34" charset="0"/>
              </a:rPr>
              <a:t>NetEngine</a:t>
            </a:r>
            <a:r>
              <a:rPr lang="en-US" sz="1600" b="1" dirty="0">
                <a:latin typeface="Huawei Sans" panose="020C0503030203020204" pitchFamily="34" charset="0"/>
                <a:cs typeface="Huawei Sans" panose="020C0503030203020204" pitchFamily="34" charset="0"/>
              </a:rPr>
              <a:t> AR6000 series routers supports 5G uplinks.</a:t>
            </a:r>
            <a:endPar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13" name="组合 266"/>
          <p:cNvGrpSpPr>
            <a:grpSpLocks/>
          </p:cNvGrpSpPr>
          <p:nvPr/>
        </p:nvGrpSpPr>
        <p:grpSpPr bwMode="gray">
          <a:xfrm rot="5400000">
            <a:off x="2003548" y="4874909"/>
            <a:ext cx="543313" cy="369604"/>
            <a:chOff x="23022263" y="6061690"/>
            <a:chExt cx="1216988" cy="722908"/>
          </a:xfrm>
        </p:grpSpPr>
        <p:sp>
          <p:nvSpPr>
            <p:cNvPr id="114" name="Freeform 53"/>
            <p:cNvSpPr>
              <a:spLocks/>
            </p:cNvSpPr>
            <p:nvPr/>
          </p:nvSpPr>
          <p:spPr bwMode="gray">
            <a:xfrm>
              <a:off x="23022263" y="6241962"/>
              <a:ext cx="279208" cy="349011"/>
            </a:xfrm>
            <a:custGeom>
              <a:avLst/>
              <a:gdLst>
                <a:gd name="T0" fmla="*/ 2147483646 w 460"/>
                <a:gd name="T1" fmla="*/ 0 h 575"/>
                <a:gd name="T2" fmla="*/ 0 w 460"/>
                <a:gd name="T3" fmla="*/ 0 h 575"/>
                <a:gd name="T4" fmla="*/ 2147483646 w 460"/>
                <a:gd name="T5" fmla="*/ 2147483646 h 575"/>
                <a:gd name="T6" fmla="*/ 0 w 460"/>
                <a:gd name="T7" fmla="*/ 2147483646 h 575"/>
                <a:gd name="T8" fmla="*/ 2147483646 w 460"/>
                <a:gd name="T9" fmla="*/ 2147483646 h 575"/>
                <a:gd name="T10" fmla="*/ 2147483646 w 460"/>
                <a:gd name="T11" fmla="*/ 2147483646 h 575"/>
                <a:gd name="T12" fmla="*/ 2147483646 w 460"/>
                <a:gd name="T13" fmla="*/ 0 h 575"/>
                <a:gd name="T14" fmla="*/ 0 60000 65536"/>
                <a:gd name="T15" fmla="*/ 0 60000 65536"/>
                <a:gd name="T16" fmla="*/ 0 60000 65536"/>
                <a:gd name="T17" fmla="*/ 0 60000 65536"/>
                <a:gd name="T18" fmla="*/ 0 60000 65536"/>
                <a:gd name="T19" fmla="*/ 0 60000 65536"/>
                <a:gd name="T20" fmla="*/ 0 60000 65536"/>
                <a:gd name="T21" fmla="*/ 0 w 460"/>
                <a:gd name="T22" fmla="*/ 0 h 575"/>
                <a:gd name="T23" fmla="*/ 460 w 460"/>
                <a:gd name="T24" fmla="*/ 575 h 5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0" h="575">
                  <a:moveTo>
                    <a:pt x="217" y="0"/>
                  </a:moveTo>
                  <a:lnTo>
                    <a:pt x="0" y="0"/>
                  </a:lnTo>
                  <a:lnTo>
                    <a:pt x="243" y="289"/>
                  </a:lnTo>
                  <a:lnTo>
                    <a:pt x="0" y="575"/>
                  </a:lnTo>
                  <a:lnTo>
                    <a:pt x="224" y="575"/>
                  </a:lnTo>
                  <a:lnTo>
                    <a:pt x="460" y="291"/>
                  </a:lnTo>
                  <a:lnTo>
                    <a:pt x="217" y="0"/>
                  </a:lnTo>
                  <a:close/>
                </a:path>
              </a:pathLst>
            </a:custGeom>
            <a:solidFill>
              <a:srgbClr val="00B0F0">
                <a:alpha val="50195"/>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nchor="ctr"/>
            <a:lstStyle/>
            <a:p>
              <a:pPr defTabSz="914011" fontAlgn="ctr">
                <a:defRPr/>
              </a:pPr>
              <a:endParaRPr lang="en-US" altLang="zh-CN" sz="1799"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5" name="Freeform 49"/>
            <p:cNvSpPr>
              <a:spLocks/>
            </p:cNvSpPr>
            <p:nvPr/>
          </p:nvSpPr>
          <p:spPr bwMode="gray">
            <a:xfrm>
              <a:off x="23496945" y="6241962"/>
              <a:ext cx="277995" cy="349011"/>
            </a:xfrm>
            <a:custGeom>
              <a:avLst/>
              <a:gdLst>
                <a:gd name="T0" fmla="*/ 2147483646 w 458"/>
                <a:gd name="T1" fmla="*/ 0 h 575"/>
                <a:gd name="T2" fmla="*/ 0 w 458"/>
                <a:gd name="T3" fmla="*/ 0 h 575"/>
                <a:gd name="T4" fmla="*/ 2147483646 w 458"/>
                <a:gd name="T5" fmla="*/ 2147483646 h 575"/>
                <a:gd name="T6" fmla="*/ 0 w 458"/>
                <a:gd name="T7" fmla="*/ 2147483646 h 575"/>
                <a:gd name="T8" fmla="*/ 2147483646 w 458"/>
                <a:gd name="T9" fmla="*/ 2147483646 h 575"/>
                <a:gd name="T10" fmla="*/ 2147483646 w 458"/>
                <a:gd name="T11" fmla="*/ 2147483646 h 575"/>
                <a:gd name="T12" fmla="*/ 2147483646 w 458"/>
                <a:gd name="T13" fmla="*/ 0 h 575"/>
                <a:gd name="T14" fmla="*/ 0 60000 65536"/>
                <a:gd name="T15" fmla="*/ 0 60000 65536"/>
                <a:gd name="T16" fmla="*/ 0 60000 65536"/>
                <a:gd name="T17" fmla="*/ 0 60000 65536"/>
                <a:gd name="T18" fmla="*/ 0 60000 65536"/>
                <a:gd name="T19" fmla="*/ 0 60000 65536"/>
                <a:gd name="T20" fmla="*/ 0 60000 65536"/>
                <a:gd name="T21" fmla="*/ 0 w 458"/>
                <a:gd name="T22" fmla="*/ 0 h 575"/>
                <a:gd name="T23" fmla="*/ 458 w 458"/>
                <a:gd name="T24" fmla="*/ 575 h 5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8" h="575">
                  <a:moveTo>
                    <a:pt x="217" y="0"/>
                  </a:moveTo>
                  <a:lnTo>
                    <a:pt x="0" y="0"/>
                  </a:lnTo>
                  <a:lnTo>
                    <a:pt x="243" y="289"/>
                  </a:lnTo>
                  <a:lnTo>
                    <a:pt x="0" y="575"/>
                  </a:lnTo>
                  <a:lnTo>
                    <a:pt x="224" y="575"/>
                  </a:lnTo>
                  <a:lnTo>
                    <a:pt x="458" y="291"/>
                  </a:lnTo>
                  <a:lnTo>
                    <a:pt x="217" y="0"/>
                  </a:lnTo>
                  <a:close/>
                </a:path>
              </a:pathLst>
            </a:custGeom>
            <a:solidFill>
              <a:srgbClr val="00B0F0">
                <a:alpha val="79999"/>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nchor="ctr"/>
            <a:lstStyle/>
            <a:p>
              <a:pPr defTabSz="914011" fontAlgn="ctr">
                <a:defRPr/>
              </a:pPr>
              <a:endParaRPr lang="en-US" altLang="zh-CN" sz="1799"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6" name="Freeform 51"/>
            <p:cNvSpPr>
              <a:spLocks/>
            </p:cNvSpPr>
            <p:nvPr/>
          </p:nvSpPr>
          <p:spPr bwMode="gray">
            <a:xfrm>
              <a:off x="23258988" y="6241962"/>
              <a:ext cx="279209" cy="349011"/>
            </a:xfrm>
            <a:custGeom>
              <a:avLst/>
              <a:gdLst>
                <a:gd name="T0" fmla="*/ 2147483646 w 460"/>
                <a:gd name="T1" fmla="*/ 0 h 575"/>
                <a:gd name="T2" fmla="*/ 0 w 460"/>
                <a:gd name="T3" fmla="*/ 0 h 575"/>
                <a:gd name="T4" fmla="*/ 2147483646 w 460"/>
                <a:gd name="T5" fmla="*/ 2147483646 h 575"/>
                <a:gd name="T6" fmla="*/ 0 w 460"/>
                <a:gd name="T7" fmla="*/ 2147483646 h 575"/>
                <a:gd name="T8" fmla="*/ 2147483646 w 460"/>
                <a:gd name="T9" fmla="*/ 2147483646 h 575"/>
                <a:gd name="T10" fmla="*/ 2147483646 w 460"/>
                <a:gd name="T11" fmla="*/ 2147483646 h 575"/>
                <a:gd name="T12" fmla="*/ 2147483646 w 460"/>
                <a:gd name="T13" fmla="*/ 0 h 575"/>
                <a:gd name="T14" fmla="*/ 0 60000 65536"/>
                <a:gd name="T15" fmla="*/ 0 60000 65536"/>
                <a:gd name="T16" fmla="*/ 0 60000 65536"/>
                <a:gd name="T17" fmla="*/ 0 60000 65536"/>
                <a:gd name="T18" fmla="*/ 0 60000 65536"/>
                <a:gd name="T19" fmla="*/ 0 60000 65536"/>
                <a:gd name="T20" fmla="*/ 0 60000 65536"/>
                <a:gd name="T21" fmla="*/ 0 w 460"/>
                <a:gd name="T22" fmla="*/ 0 h 575"/>
                <a:gd name="T23" fmla="*/ 460 w 460"/>
                <a:gd name="T24" fmla="*/ 575 h 5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0" h="575">
                  <a:moveTo>
                    <a:pt x="219" y="0"/>
                  </a:moveTo>
                  <a:lnTo>
                    <a:pt x="0" y="0"/>
                  </a:lnTo>
                  <a:lnTo>
                    <a:pt x="245" y="289"/>
                  </a:lnTo>
                  <a:lnTo>
                    <a:pt x="0" y="575"/>
                  </a:lnTo>
                  <a:lnTo>
                    <a:pt x="224" y="575"/>
                  </a:lnTo>
                  <a:lnTo>
                    <a:pt x="460" y="291"/>
                  </a:lnTo>
                  <a:lnTo>
                    <a:pt x="219" y="0"/>
                  </a:lnTo>
                  <a:close/>
                </a:path>
              </a:pathLst>
            </a:custGeom>
            <a:solidFill>
              <a:srgbClr val="00B0F0">
                <a:alpha val="59999"/>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nchor="ctr"/>
            <a:lstStyle/>
            <a:p>
              <a:pPr defTabSz="914011" fontAlgn="ctr">
                <a:defRPr/>
              </a:pPr>
              <a:endParaRPr lang="en-US" altLang="zh-CN" sz="1799"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7" name="Freeform 55"/>
            <p:cNvSpPr>
              <a:spLocks/>
            </p:cNvSpPr>
            <p:nvPr/>
          </p:nvSpPr>
          <p:spPr bwMode="gray">
            <a:xfrm>
              <a:off x="23611641" y="6061690"/>
              <a:ext cx="461301" cy="722908"/>
            </a:xfrm>
            <a:custGeom>
              <a:avLst/>
              <a:gdLst>
                <a:gd name="T0" fmla="*/ 0 w 760"/>
                <a:gd name="T1" fmla="*/ 0 h 1191"/>
                <a:gd name="T2" fmla="*/ 2147483646 w 760"/>
                <a:gd name="T3" fmla="*/ 0 h 1191"/>
                <a:gd name="T4" fmla="*/ 2147483646 w 760"/>
                <a:gd name="T5" fmla="*/ 2147483646 h 1191"/>
                <a:gd name="T6" fmla="*/ 2147483646 w 760"/>
                <a:gd name="T7" fmla="*/ 2147483646 h 1191"/>
                <a:gd name="T8" fmla="*/ 0 w 760"/>
                <a:gd name="T9" fmla="*/ 2147483646 h 1191"/>
                <a:gd name="T10" fmla="*/ 2147483646 w 760"/>
                <a:gd name="T11" fmla="*/ 2147483646 h 1191"/>
                <a:gd name="T12" fmla="*/ 0 w 760"/>
                <a:gd name="T13" fmla="*/ 0 h 1191"/>
                <a:gd name="T14" fmla="*/ 0 60000 65536"/>
                <a:gd name="T15" fmla="*/ 0 60000 65536"/>
                <a:gd name="T16" fmla="*/ 0 60000 65536"/>
                <a:gd name="T17" fmla="*/ 0 60000 65536"/>
                <a:gd name="T18" fmla="*/ 0 60000 65536"/>
                <a:gd name="T19" fmla="*/ 0 60000 65536"/>
                <a:gd name="T20" fmla="*/ 0 60000 65536"/>
                <a:gd name="T21" fmla="*/ 0 w 760"/>
                <a:gd name="T22" fmla="*/ 0 h 1191"/>
                <a:gd name="T23" fmla="*/ 760 w 760"/>
                <a:gd name="T24" fmla="*/ 1191 h 11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0" h="1191">
                  <a:moveTo>
                    <a:pt x="0" y="0"/>
                  </a:moveTo>
                  <a:lnTo>
                    <a:pt x="269" y="0"/>
                  </a:lnTo>
                  <a:lnTo>
                    <a:pt x="760" y="590"/>
                  </a:lnTo>
                  <a:lnTo>
                    <a:pt x="269" y="1191"/>
                  </a:lnTo>
                  <a:lnTo>
                    <a:pt x="0" y="1191"/>
                  </a:lnTo>
                  <a:lnTo>
                    <a:pt x="446" y="583"/>
                  </a:lnTo>
                  <a:lnTo>
                    <a:pt x="0" y="0"/>
                  </a:lnTo>
                  <a:close/>
                </a:path>
              </a:pathLst>
            </a:custGeom>
            <a:solidFill>
              <a:srgbClr val="00B0F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nchor="ctr"/>
            <a:lstStyle/>
            <a:p>
              <a:pPr defTabSz="914011" fontAlgn="ctr">
                <a:defRPr/>
              </a:pPr>
              <a:endParaRPr lang="en-US" altLang="zh-CN" sz="1799"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8" name="Freeform 56"/>
            <p:cNvSpPr>
              <a:spLocks/>
            </p:cNvSpPr>
            <p:nvPr/>
          </p:nvSpPr>
          <p:spPr bwMode="gray">
            <a:xfrm>
              <a:off x="23945476" y="6117533"/>
              <a:ext cx="293775" cy="599692"/>
            </a:xfrm>
            <a:custGeom>
              <a:avLst/>
              <a:gdLst>
                <a:gd name="T0" fmla="*/ 2147483646 w 484"/>
                <a:gd name="T1" fmla="*/ 0 h 988"/>
                <a:gd name="T2" fmla="*/ 0 w 484"/>
                <a:gd name="T3" fmla="*/ 0 h 988"/>
                <a:gd name="T4" fmla="*/ 2147483646 w 484"/>
                <a:gd name="T5" fmla="*/ 2147483646 h 988"/>
                <a:gd name="T6" fmla="*/ 2147483646 w 484"/>
                <a:gd name="T7" fmla="*/ 2147483646 h 988"/>
                <a:gd name="T8" fmla="*/ 2147483646 w 484"/>
                <a:gd name="T9" fmla="*/ 2147483646 h 988"/>
                <a:gd name="T10" fmla="*/ 2147483646 w 484"/>
                <a:gd name="T11" fmla="*/ 2147483646 h 988"/>
                <a:gd name="T12" fmla="*/ 2147483646 w 484"/>
                <a:gd name="T13" fmla="*/ 0 h 988"/>
                <a:gd name="T14" fmla="*/ 0 60000 65536"/>
                <a:gd name="T15" fmla="*/ 0 60000 65536"/>
                <a:gd name="T16" fmla="*/ 0 60000 65536"/>
                <a:gd name="T17" fmla="*/ 0 60000 65536"/>
                <a:gd name="T18" fmla="*/ 0 60000 65536"/>
                <a:gd name="T19" fmla="*/ 0 60000 65536"/>
                <a:gd name="T20" fmla="*/ 0 60000 65536"/>
                <a:gd name="T21" fmla="*/ 0 w 484"/>
                <a:gd name="T22" fmla="*/ 0 h 988"/>
                <a:gd name="T23" fmla="*/ 484 w 484"/>
                <a:gd name="T24" fmla="*/ 988 h 9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4" h="988">
                  <a:moveTo>
                    <a:pt x="78" y="0"/>
                  </a:moveTo>
                  <a:lnTo>
                    <a:pt x="0" y="0"/>
                  </a:lnTo>
                  <a:lnTo>
                    <a:pt x="392" y="491"/>
                  </a:lnTo>
                  <a:lnTo>
                    <a:pt x="7" y="988"/>
                  </a:lnTo>
                  <a:lnTo>
                    <a:pt x="83" y="988"/>
                  </a:lnTo>
                  <a:lnTo>
                    <a:pt x="484" y="496"/>
                  </a:lnTo>
                  <a:lnTo>
                    <a:pt x="78" y="0"/>
                  </a:lnTo>
                  <a:close/>
                </a:path>
              </a:pathLst>
            </a:custGeom>
            <a:solidFill>
              <a:srgbClr val="00B0F0">
                <a:alpha val="79999"/>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nchor="ctr"/>
            <a:lstStyle/>
            <a:p>
              <a:pPr defTabSz="914011" fontAlgn="ctr">
                <a:defRPr/>
              </a:pPr>
              <a:endParaRPr lang="en-US" altLang="zh-CN" sz="1799"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pic>
        <p:nvPicPr>
          <p:cNvPr id="130" name="图片 129"/>
          <p:cNvPicPr>
            <a:picLocks noChangeAspect="1"/>
          </p:cNvPicPr>
          <p:nvPr/>
        </p:nvPicPr>
        <p:blipFill rotWithShape="1">
          <a:blip r:embed="rId4" cstate="print">
            <a:extLst>
              <a:ext uri="{28A0092B-C50C-407E-A947-70E740481C1C}">
                <a14:useLocalDpi xmlns:a14="http://schemas.microsoft.com/office/drawing/2010/main" val="0"/>
              </a:ext>
            </a:extLst>
          </a:blip>
          <a:srcRect t="23785" b="24245"/>
          <a:stretch/>
        </p:blipFill>
        <p:spPr bwMode="gray">
          <a:xfrm>
            <a:off x="1084496" y="5340543"/>
            <a:ext cx="2452970" cy="717076"/>
          </a:xfrm>
          <a:prstGeom prst="rect">
            <a:avLst/>
          </a:prstGeom>
        </p:spPr>
      </p:pic>
      <p:sp>
        <p:nvSpPr>
          <p:cNvPr id="134" name="Shape 202"/>
          <p:cNvSpPr/>
          <p:nvPr/>
        </p:nvSpPr>
        <p:spPr bwMode="gray">
          <a:xfrm>
            <a:off x="6878048" y="4127426"/>
            <a:ext cx="835769" cy="937905"/>
          </a:xfrm>
          <a:prstGeom prst="rect">
            <a:avLst/>
          </a:prstGeom>
          <a:solidFill>
            <a:srgbClr val="FFC000">
              <a:alpha val="40000"/>
            </a:srgbClr>
          </a:solidFill>
          <a:ln w="12700">
            <a:solidFill>
              <a:srgbClr val="ED7D31"/>
            </a:solidFill>
            <a:miter lim="400000"/>
          </a:ln>
        </p:spPr>
        <p:txBody>
          <a:bodyPr lIns="81214" tIns="81214" rIns="81214" bIns="81214" anchor="ctr"/>
          <a:lstStyle/>
          <a:p>
            <a:pPr defTabSz="1174692" fontAlgn="ctr">
              <a:defRPr sz="9000"/>
            </a:pPr>
            <a:endParaRPr lang="en-US" sz="4946"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5" name="Shape 207"/>
          <p:cNvSpPr/>
          <p:nvPr/>
        </p:nvSpPr>
        <p:spPr bwMode="gray">
          <a:xfrm>
            <a:off x="7752477" y="4117925"/>
            <a:ext cx="353622" cy="947407"/>
          </a:xfrm>
          <a:prstGeom prst="rect">
            <a:avLst/>
          </a:prstGeom>
          <a:solidFill>
            <a:srgbClr val="00B0F0">
              <a:alpha val="51000"/>
            </a:srgbClr>
          </a:solidFill>
          <a:ln w="12700">
            <a:solidFill>
              <a:srgbClr val="00B0F0"/>
            </a:solidFill>
            <a:miter lim="400000"/>
          </a:ln>
        </p:spPr>
        <p:txBody>
          <a:bodyPr lIns="81214" tIns="81214" rIns="81214" bIns="81214" anchor="ctr"/>
          <a:lstStyle/>
          <a:p>
            <a:pPr defTabSz="1174692" fontAlgn="ctr">
              <a:defRPr sz="9000"/>
            </a:pPr>
            <a:endParaRPr lang="en-US" sz="4946"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6" name="Shape 208"/>
          <p:cNvSpPr/>
          <p:nvPr/>
        </p:nvSpPr>
        <p:spPr bwMode="gray">
          <a:xfrm>
            <a:off x="6878048" y="5129118"/>
            <a:ext cx="835769" cy="447980"/>
          </a:xfrm>
          <a:prstGeom prst="rect">
            <a:avLst/>
          </a:prstGeom>
          <a:solidFill>
            <a:srgbClr val="008080">
              <a:alpha val="73000"/>
            </a:srgbClr>
          </a:solidFill>
          <a:ln w="12700">
            <a:solidFill>
              <a:srgbClr val="008080"/>
            </a:solidFill>
            <a:miter lim="400000"/>
          </a:ln>
        </p:spPr>
        <p:txBody>
          <a:bodyPr lIns="81214" tIns="81214" rIns="81214" bIns="81214" anchor="ctr"/>
          <a:lstStyle/>
          <a:p>
            <a:pPr defTabSz="1174692" fontAlgn="ctr">
              <a:defRPr sz="9000"/>
            </a:pPr>
            <a:endParaRPr lang="en-US" sz="4946"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7" name="Shape 209"/>
          <p:cNvSpPr/>
          <p:nvPr/>
        </p:nvSpPr>
        <p:spPr bwMode="gray">
          <a:xfrm>
            <a:off x="7761961" y="5129032"/>
            <a:ext cx="355192" cy="448244"/>
          </a:xfrm>
          <a:prstGeom prst="rect">
            <a:avLst/>
          </a:prstGeom>
          <a:solidFill>
            <a:srgbClr val="0070C0"/>
          </a:solidFill>
          <a:ln w="12700">
            <a:solidFill>
              <a:srgbClr val="0066FF"/>
            </a:solidFill>
            <a:miter lim="400000"/>
          </a:ln>
        </p:spPr>
        <p:txBody>
          <a:bodyPr lIns="81214" tIns="81214" rIns="81214" bIns="81214" anchor="ctr"/>
          <a:lstStyle/>
          <a:p>
            <a:pPr defTabSz="1174692" fontAlgn="ctr">
              <a:defRPr sz="9000"/>
            </a:pPr>
            <a:endParaRPr lang="en-US" sz="4946"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8" name="Shape 215"/>
          <p:cNvSpPr/>
          <p:nvPr/>
        </p:nvSpPr>
        <p:spPr bwMode="gray">
          <a:xfrm>
            <a:off x="7788748" y="5208436"/>
            <a:ext cx="301619" cy="289436"/>
          </a:xfrm>
          <a:prstGeom prst="rect">
            <a:avLst/>
          </a:prstGeom>
          <a:ln w="12700">
            <a:miter lim="400000"/>
          </a:ln>
          <a:extLst>
            <a:ext uri="{C572A759-6A51-4108-AA02-DFA0A04FC94B}">
              <ma14:wrappingTextBoxFlag xmlns:ma14="http://schemas.microsoft.com/office/mac/drawingml/2011/main" xmlns="" val="1"/>
            </a:ext>
          </a:extLst>
        </p:spPr>
        <p:txBody>
          <a:bodyPr wrap="none" lIns="40607" tIns="40607" rIns="40607" bIns="40607">
            <a:spAutoFit/>
          </a:bodyPr>
          <a:lstStyle>
            <a:lvl1pPr>
              <a:defRPr sz="3000"/>
            </a:lvl1pPr>
          </a:lstStyle>
          <a:p>
            <a:pPr defTabSz="685526" fontAlgn="ctr">
              <a:defRPr/>
            </a:pPr>
            <a:r>
              <a:rPr lang="en-US" sz="1348" dirty="0">
                <a:solidFill>
                  <a:srgbClr val="1D1D1A"/>
                </a:solidFill>
                <a:latin typeface="Huawei Sans" panose="020C0503030203020204" pitchFamily="34" charset="0"/>
                <a:cs typeface="Huawei Sans" panose="020C0503030203020204" pitchFamily="34" charset="0"/>
              </a:rPr>
              <a:t>2G</a:t>
            </a:r>
            <a:endParaRPr lang="en-US" sz="1348"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9" name="Shape 216"/>
          <p:cNvSpPr/>
          <p:nvPr/>
        </p:nvSpPr>
        <p:spPr bwMode="gray">
          <a:xfrm>
            <a:off x="7778479" y="4446910"/>
            <a:ext cx="301619" cy="289436"/>
          </a:xfrm>
          <a:prstGeom prst="rect">
            <a:avLst/>
          </a:prstGeom>
          <a:ln w="12700">
            <a:miter lim="400000"/>
          </a:ln>
          <a:extLst>
            <a:ext uri="{C572A759-6A51-4108-AA02-DFA0A04FC94B}">
              <ma14:wrappingTextBoxFlag xmlns:ma14="http://schemas.microsoft.com/office/mac/drawingml/2011/main" xmlns="" val="1"/>
            </a:ext>
          </a:extLst>
        </p:spPr>
        <p:txBody>
          <a:bodyPr wrap="none" lIns="40607" tIns="40607" rIns="40607" bIns="40607">
            <a:spAutoFit/>
          </a:bodyPr>
          <a:lstStyle>
            <a:lvl1pPr>
              <a:defRPr sz="3000"/>
            </a:lvl1pPr>
          </a:lstStyle>
          <a:p>
            <a:pPr defTabSz="685526" fontAlgn="ctr">
              <a:defRPr/>
            </a:pPr>
            <a:r>
              <a:rPr lang="en-US" sz="1348" dirty="0">
                <a:solidFill>
                  <a:srgbClr val="1D1D1A"/>
                </a:solidFill>
                <a:latin typeface="Huawei Sans" panose="020C0503030203020204" pitchFamily="34" charset="0"/>
                <a:cs typeface="Huawei Sans" panose="020C0503030203020204" pitchFamily="34" charset="0"/>
              </a:rPr>
              <a:t>3G</a:t>
            </a:r>
          </a:p>
        </p:txBody>
      </p:sp>
      <p:sp>
        <p:nvSpPr>
          <p:cNvPr id="140" name="Shape 217"/>
          <p:cNvSpPr/>
          <p:nvPr/>
        </p:nvSpPr>
        <p:spPr bwMode="gray">
          <a:xfrm>
            <a:off x="7124284" y="4432328"/>
            <a:ext cx="343297" cy="328100"/>
          </a:xfrm>
          <a:prstGeom prst="rect">
            <a:avLst/>
          </a:prstGeom>
          <a:ln w="12700">
            <a:miter lim="400000"/>
          </a:ln>
          <a:extLst>
            <a:ext uri="{C572A759-6A51-4108-AA02-DFA0A04FC94B}">
              <ma14:wrappingTextBoxFlag xmlns:ma14="http://schemas.microsoft.com/office/mac/drawingml/2011/main" xmlns="" val="1"/>
            </a:ext>
          </a:extLst>
        </p:spPr>
        <p:txBody>
          <a:bodyPr wrap="none" lIns="40607" tIns="40607" rIns="40607" bIns="40607">
            <a:spAutoFit/>
          </a:bodyPr>
          <a:lstStyle>
            <a:lvl1pPr>
              <a:defRPr sz="4000"/>
            </a:lvl1pPr>
          </a:lstStyle>
          <a:p>
            <a:pPr defTabSz="685526" fontAlgn="ctr">
              <a:defRPr/>
            </a:pPr>
            <a:r>
              <a:rPr lang="en-US" sz="1599" dirty="0">
                <a:solidFill>
                  <a:srgbClr val="1D1D1A"/>
                </a:solidFill>
                <a:latin typeface="Huawei Sans" panose="020C0503030203020204" pitchFamily="34" charset="0"/>
                <a:cs typeface="Huawei Sans" panose="020C0503030203020204" pitchFamily="34" charset="0"/>
              </a:rPr>
              <a:t>5G</a:t>
            </a:r>
          </a:p>
        </p:txBody>
      </p:sp>
      <p:sp>
        <p:nvSpPr>
          <p:cNvPr id="141" name="Shape 218"/>
          <p:cNvSpPr/>
          <p:nvPr/>
        </p:nvSpPr>
        <p:spPr bwMode="gray">
          <a:xfrm>
            <a:off x="7145123" y="5208390"/>
            <a:ext cx="301619" cy="289436"/>
          </a:xfrm>
          <a:prstGeom prst="rect">
            <a:avLst/>
          </a:prstGeom>
          <a:ln w="12700">
            <a:miter lim="400000"/>
          </a:ln>
          <a:extLst>
            <a:ext uri="{C572A759-6A51-4108-AA02-DFA0A04FC94B}">
              <ma14:wrappingTextBoxFlag xmlns:ma14="http://schemas.microsoft.com/office/mac/drawingml/2011/main" xmlns="" val="1"/>
            </a:ext>
          </a:extLst>
        </p:spPr>
        <p:txBody>
          <a:bodyPr wrap="none" lIns="40607" tIns="40607" rIns="40607" bIns="40607">
            <a:spAutoFit/>
          </a:bodyPr>
          <a:lstStyle>
            <a:lvl1pPr>
              <a:defRPr sz="3000"/>
            </a:lvl1pPr>
          </a:lstStyle>
          <a:p>
            <a:pPr defTabSz="685526" fontAlgn="ctr">
              <a:defRPr/>
            </a:pPr>
            <a:r>
              <a:rPr lang="en-US" sz="1348" dirty="0">
                <a:solidFill>
                  <a:srgbClr val="1D1D1A"/>
                </a:solidFill>
                <a:latin typeface="Huawei Sans" panose="020C0503030203020204" pitchFamily="34" charset="0"/>
                <a:cs typeface="Huawei Sans" panose="020C0503030203020204" pitchFamily="34" charset="0"/>
              </a:rPr>
              <a:t>4G</a:t>
            </a:r>
          </a:p>
        </p:txBody>
      </p:sp>
      <p:sp>
        <p:nvSpPr>
          <p:cNvPr id="145" name="Shape 221"/>
          <p:cNvSpPr/>
          <p:nvPr/>
        </p:nvSpPr>
        <p:spPr bwMode="gray">
          <a:xfrm>
            <a:off x="5891567" y="3532438"/>
            <a:ext cx="1712512" cy="328133"/>
          </a:xfrm>
          <a:prstGeom prst="rect">
            <a:avLst/>
          </a:prstGeom>
          <a:ln w="12700">
            <a:miter lim="400000"/>
          </a:ln>
          <a:extLst>
            <a:ext uri="{C572A759-6A51-4108-AA02-DFA0A04FC94B}">
              <ma14:wrappingTextBoxFlag xmlns:ma14="http://schemas.microsoft.com/office/mac/drawingml/2011/main" xmlns="" val="1"/>
            </a:ext>
          </a:extLst>
        </p:spPr>
        <p:txBody>
          <a:bodyPr wrap="square" lIns="40607" tIns="40607" rIns="40607" bIns="40607">
            <a:spAutoFit/>
          </a:bodyPr>
          <a:lstStyle>
            <a:lvl1pPr>
              <a:defRPr sz="3000"/>
            </a:lvl1pPr>
          </a:lstStyle>
          <a:p>
            <a:pPr defTabSz="914011" fontAlgn="ctr"/>
            <a:r>
              <a:rPr lang="en-US" sz="1599" b="1" dirty="0">
                <a:solidFill>
                  <a:schemeClr val="bg1"/>
                </a:solidFill>
                <a:latin typeface="Huawei Sans" panose="020C0503030203020204" pitchFamily="34" charset="0"/>
                <a:cs typeface="Huawei Sans" panose="020C0503030203020204" pitchFamily="34" charset="0"/>
              </a:rPr>
              <a:t>10x bandwidth</a:t>
            </a:r>
            <a:endParaRPr lang="en-US" sz="1599"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46" name="组合 145"/>
          <p:cNvGrpSpPr/>
          <p:nvPr/>
        </p:nvGrpSpPr>
        <p:grpSpPr bwMode="gray">
          <a:xfrm>
            <a:off x="4302875" y="4032787"/>
            <a:ext cx="1626674" cy="1471088"/>
            <a:chOff x="3185131" y="3275792"/>
            <a:chExt cx="1293532" cy="1122407"/>
          </a:xfrm>
        </p:grpSpPr>
        <p:sp>
          <p:nvSpPr>
            <p:cNvPr id="147" name="上箭头 146"/>
            <p:cNvSpPr/>
            <p:nvPr/>
          </p:nvSpPr>
          <p:spPr bwMode="gray">
            <a:xfrm>
              <a:off x="3185131" y="3275792"/>
              <a:ext cx="422873" cy="420693"/>
            </a:xfrm>
            <a:prstGeom prst="upArrow">
              <a:avLst>
                <a:gd name="adj1" fmla="val 50000"/>
                <a:gd name="adj2" fmla="val 72014"/>
              </a:avLst>
            </a:prstGeom>
            <a:solidFill>
              <a:srgbClr val="00B0F0">
                <a:alpha val="48000"/>
              </a:srgbClr>
            </a:solidFill>
            <a:ln w="12700" cap="flat" cmpd="sng" algn="ctr">
              <a:solidFill>
                <a:srgbClr val="00B0F0"/>
              </a:solidFill>
              <a:prstDash val="solid"/>
              <a:miter lim="800000"/>
            </a:ln>
            <a:effectLst/>
          </p:spPr>
          <p:txBody>
            <a:bodyPr rot="0" spcFirstLastPara="0" vertOverflow="overflow" horzOverflow="overflow" vert="horz" wrap="square" lIns="68526" tIns="34264" rIns="68526" bIns="34264" numCol="1" spcCol="0" rtlCol="0" fromWordArt="0" anchor="ctr" anchorCtr="0" forceAA="0" compatLnSpc="1">
              <a:prstTxWarp prst="textNoShape">
                <a:avLst/>
              </a:prstTxWarp>
              <a:noAutofit/>
            </a:bodyPr>
            <a:lstStyle/>
            <a:p>
              <a:pPr algn="ctr" defTabSz="685526" fontAlgn="ctr">
                <a:defRPr/>
              </a:pPr>
              <a:endParaRPr lang="en-US" altLang="zh-CN" sz="1599"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8" name="Shape 221"/>
            <p:cNvSpPr/>
            <p:nvPr/>
          </p:nvSpPr>
          <p:spPr bwMode="gray">
            <a:xfrm>
              <a:off x="3288092" y="3409956"/>
              <a:ext cx="228312" cy="203410"/>
            </a:xfrm>
            <a:prstGeom prst="rect">
              <a:avLst/>
            </a:prstGeom>
            <a:ln w="12700">
              <a:miter lim="400000"/>
            </a:ln>
            <a:extLst>
              <a:ext uri="{C572A759-6A51-4108-AA02-DFA0A04FC94B}">
                <ma14:wrappingTextBoxFlag xmlns:ma14="http://schemas.microsoft.com/office/mac/drawingml/2011/main" xmlns="" val="1"/>
              </a:ext>
            </a:extLst>
          </p:spPr>
          <p:txBody>
            <a:bodyPr wrap="none" lIns="40607" tIns="40607" rIns="40607" bIns="40607">
              <a:spAutoFit/>
            </a:bodyPr>
            <a:lstStyle>
              <a:lvl1pPr>
                <a:defRPr sz="3000"/>
              </a:lvl1pPr>
            </a:lstStyle>
            <a:p>
              <a:pPr defTabSz="685526" fontAlgn="ctr">
                <a:defRPr/>
              </a:pPr>
              <a:r>
                <a:rPr lang="en-US" sz="1200" b="1" dirty="0">
                  <a:solidFill>
                    <a:srgbClr val="1D1D1A"/>
                  </a:solidFill>
                  <a:latin typeface="Huawei Sans" panose="020C0503030203020204" pitchFamily="34" charset="0"/>
                  <a:cs typeface="Huawei Sans" panose="020C0503030203020204" pitchFamily="34" charset="0"/>
                </a:rPr>
                <a:t>UL</a:t>
              </a:r>
              <a:endParaRPr lang="en-US" sz="1200" b="1"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9" name="上箭头 148"/>
            <p:cNvSpPr/>
            <p:nvPr/>
          </p:nvSpPr>
          <p:spPr bwMode="gray">
            <a:xfrm rot="10800000">
              <a:off x="3206223" y="3977506"/>
              <a:ext cx="375188" cy="420693"/>
            </a:xfrm>
            <a:prstGeom prst="upArrow">
              <a:avLst>
                <a:gd name="adj1" fmla="val 50000"/>
                <a:gd name="adj2" fmla="val 72014"/>
              </a:avLst>
            </a:prstGeom>
            <a:solidFill>
              <a:srgbClr val="00B0F0">
                <a:alpha val="48000"/>
              </a:srgbClr>
            </a:solidFill>
            <a:ln w="12700" cap="flat" cmpd="sng" algn="ctr">
              <a:solidFill>
                <a:srgbClr val="00B0F0"/>
              </a:solidFill>
              <a:prstDash val="solid"/>
              <a:miter lim="800000"/>
            </a:ln>
            <a:effectLst/>
          </p:spPr>
          <p:txBody>
            <a:bodyPr rot="0" spcFirstLastPara="0" vertOverflow="overflow" horzOverflow="overflow" vert="horz" wrap="square" lIns="68526" tIns="34264" rIns="68526" bIns="34264" numCol="1" spcCol="0" rtlCol="0" fromWordArt="0" anchor="ctr" anchorCtr="0" forceAA="0" compatLnSpc="1">
              <a:prstTxWarp prst="textNoShape">
                <a:avLst/>
              </a:prstTxWarp>
              <a:noAutofit/>
            </a:bodyPr>
            <a:lstStyle/>
            <a:p>
              <a:pPr algn="ctr" defTabSz="685526" fontAlgn="ctr">
                <a:defRPr/>
              </a:pPr>
              <a:endParaRPr lang="en-US" altLang="zh-CN" sz="1599"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0" name="Shape 221"/>
            <p:cNvSpPr/>
            <p:nvPr/>
          </p:nvSpPr>
          <p:spPr bwMode="gray">
            <a:xfrm>
              <a:off x="3296870" y="4067811"/>
              <a:ext cx="220726" cy="203465"/>
            </a:xfrm>
            <a:prstGeom prst="rect">
              <a:avLst/>
            </a:prstGeom>
            <a:ln w="12700">
              <a:miter lim="400000"/>
            </a:ln>
            <a:extLst>
              <a:ext uri="{C572A759-6A51-4108-AA02-DFA0A04FC94B}">
                <ma14:wrappingTextBoxFlag xmlns:ma14="http://schemas.microsoft.com/office/mac/drawingml/2011/main" xmlns="" val="1"/>
              </a:ext>
            </a:extLst>
          </p:spPr>
          <p:txBody>
            <a:bodyPr wrap="none" lIns="40607" tIns="40607" rIns="40607" bIns="40607">
              <a:spAutoFit/>
            </a:bodyPr>
            <a:lstStyle>
              <a:lvl1pPr>
                <a:defRPr sz="3000"/>
              </a:lvl1pPr>
            </a:lstStyle>
            <a:p>
              <a:pPr defTabSz="685526" fontAlgn="ctr">
                <a:defRPr/>
              </a:pPr>
              <a:r>
                <a:rPr lang="en-US" sz="1200" b="1" dirty="0">
                  <a:solidFill>
                    <a:srgbClr val="1D1D1A"/>
                  </a:solidFill>
                  <a:latin typeface="Huawei Sans" panose="020C0503030203020204" pitchFamily="34" charset="0"/>
                  <a:cs typeface="Huawei Sans" panose="020C0503030203020204" pitchFamily="34" charset="0"/>
                </a:rPr>
                <a:t>DL</a:t>
              </a:r>
              <a:endParaRPr lang="en-US" sz="1200" b="1"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1" name="Shape 221"/>
            <p:cNvSpPr/>
            <p:nvPr/>
          </p:nvSpPr>
          <p:spPr bwMode="gray">
            <a:xfrm>
              <a:off x="3709812" y="4046199"/>
              <a:ext cx="668150" cy="203465"/>
            </a:xfrm>
            <a:prstGeom prst="rect">
              <a:avLst/>
            </a:prstGeom>
            <a:ln w="12700">
              <a:miter lim="400000"/>
            </a:ln>
            <a:extLst>
              <a:ext uri="{C572A759-6A51-4108-AA02-DFA0A04FC94B}">
                <ma14:wrappingTextBoxFlag xmlns:ma14="http://schemas.microsoft.com/office/mac/drawingml/2011/main" xmlns="" val="1"/>
              </a:ext>
            </a:extLst>
          </p:spPr>
          <p:txBody>
            <a:bodyPr wrap="none" lIns="40607" tIns="40607" rIns="40607" bIns="40607">
              <a:spAutoFit/>
            </a:bodyPr>
            <a:lstStyle>
              <a:lvl1pPr>
                <a:defRPr sz="3000"/>
              </a:lvl1pPr>
            </a:lstStyle>
            <a:p>
              <a:pPr defTabSz="685526" fontAlgn="ctr">
                <a:defRPr/>
              </a:pPr>
              <a:r>
                <a:rPr lang="en-US" sz="1200" dirty="0">
                  <a:solidFill>
                    <a:srgbClr val="1D1D1A"/>
                  </a:solidFill>
                  <a:latin typeface="Huawei Sans" panose="020C0503030203020204" pitchFamily="34" charset="0"/>
                  <a:cs typeface="Huawei Sans" panose="020C0503030203020204" pitchFamily="34" charset="0"/>
                </a:rPr>
                <a:t>700 Mbit/s</a:t>
              </a:r>
              <a:endParaRPr lang="en-US" sz="12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2" name="Shape 221"/>
            <p:cNvSpPr/>
            <p:nvPr/>
          </p:nvSpPr>
          <p:spPr bwMode="gray">
            <a:xfrm>
              <a:off x="3709812" y="3446512"/>
              <a:ext cx="768851" cy="203465"/>
            </a:xfrm>
            <a:prstGeom prst="rect">
              <a:avLst/>
            </a:prstGeom>
            <a:ln w="12700">
              <a:miter lim="400000"/>
            </a:ln>
            <a:extLst>
              <a:ext uri="{C572A759-6A51-4108-AA02-DFA0A04FC94B}">
                <ma14:wrappingTextBoxFlag xmlns:ma14="http://schemas.microsoft.com/office/mac/drawingml/2011/main" xmlns="" val="1"/>
              </a:ext>
            </a:extLst>
          </p:spPr>
          <p:txBody>
            <a:bodyPr wrap="square" lIns="40607" tIns="40607" rIns="40607" bIns="40607">
              <a:spAutoFit/>
            </a:bodyPr>
            <a:lstStyle>
              <a:lvl1pPr>
                <a:defRPr sz="3000"/>
              </a:lvl1pPr>
            </a:lstStyle>
            <a:p>
              <a:pPr defTabSz="685526" fontAlgn="ctr">
                <a:defRPr/>
              </a:pPr>
              <a:r>
                <a:rPr lang="en-US" sz="1200" dirty="0">
                  <a:solidFill>
                    <a:srgbClr val="1D1D1A"/>
                  </a:solidFill>
                  <a:latin typeface="Huawei Sans" panose="020C0503030203020204" pitchFamily="34" charset="0"/>
                  <a:cs typeface="Huawei Sans" panose="020C0503030203020204" pitchFamily="34" charset="0"/>
                </a:rPr>
                <a:t>100 Mbit/s</a:t>
              </a:r>
              <a:endParaRPr lang="en-US" sz="12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156" name="组合 155"/>
          <p:cNvGrpSpPr/>
          <p:nvPr/>
        </p:nvGrpSpPr>
        <p:grpSpPr bwMode="gray">
          <a:xfrm>
            <a:off x="9297308" y="4366729"/>
            <a:ext cx="539542" cy="384239"/>
            <a:chOff x="8218991" y="4080272"/>
            <a:chExt cx="932629" cy="598704"/>
          </a:xfrm>
        </p:grpSpPr>
        <p:sp>
          <p:nvSpPr>
            <p:cNvPr id="205" name="Freeform 42"/>
            <p:cNvSpPr>
              <a:spLocks noEditPoints="1"/>
            </p:cNvSpPr>
            <p:nvPr/>
          </p:nvSpPr>
          <p:spPr bwMode="gray">
            <a:xfrm>
              <a:off x="8218991" y="4080272"/>
              <a:ext cx="932629" cy="598704"/>
            </a:xfrm>
            <a:custGeom>
              <a:avLst/>
              <a:gdLst>
                <a:gd name="T0" fmla="*/ 101 w 131"/>
                <a:gd name="T1" fmla="*/ 22 h 82"/>
                <a:gd name="T2" fmla="*/ 99 w 131"/>
                <a:gd name="T3" fmla="*/ 22 h 82"/>
                <a:gd name="T4" fmla="*/ 63 w 131"/>
                <a:gd name="T5" fmla="*/ 0 h 82"/>
                <a:gd name="T6" fmla="*/ 23 w 131"/>
                <a:gd name="T7" fmla="*/ 33 h 82"/>
                <a:gd name="T8" fmla="*/ 0 w 131"/>
                <a:gd name="T9" fmla="*/ 58 h 82"/>
                <a:gd name="T10" fmla="*/ 25 w 131"/>
                <a:gd name="T11" fmla="*/ 82 h 82"/>
                <a:gd name="T12" fmla="*/ 101 w 131"/>
                <a:gd name="T13" fmla="*/ 82 h 82"/>
                <a:gd name="T14" fmla="*/ 131 w 131"/>
                <a:gd name="T15" fmla="*/ 52 h 82"/>
                <a:gd name="T16" fmla="*/ 101 w 131"/>
                <a:gd name="T17" fmla="*/ 22 h 82"/>
                <a:gd name="T18" fmla="*/ 101 w 131"/>
                <a:gd name="T19" fmla="*/ 77 h 82"/>
                <a:gd name="T20" fmla="*/ 25 w 131"/>
                <a:gd name="T21" fmla="*/ 77 h 82"/>
                <a:gd name="T22" fmla="*/ 6 w 131"/>
                <a:gd name="T23" fmla="*/ 58 h 82"/>
                <a:gd name="T24" fmla="*/ 25 w 131"/>
                <a:gd name="T25" fmla="*/ 38 h 82"/>
                <a:gd name="T26" fmla="*/ 28 w 131"/>
                <a:gd name="T27" fmla="*/ 39 h 82"/>
                <a:gd name="T28" fmla="*/ 28 w 131"/>
                <a:gd name="T29" fmla="*/ 37 h 82"/>
                <a:gd name="T30" fmla="*/ 29 w 131"/>
                <a:gd name="T31" fmla="*/ 33 h 82"/>
                <a:gd name="T32" fmla="*/ 29 w 131"/>
                <a:gd name="T33" fmla="*/ 33 h 82"/>
                <a:gd name="T34" fmla="*/ 29 w 131"/>
                <a:gd name="T35" fmla="*/ 32 h 82"/>
                <a:gd name="T36" fmla="*/ 29 w 131"/>
                <a:gd name="T37" fmla="*/ 32 h 82"/>
                <a:gd name="T38" fmla="*/ 63 w 131"/>
                <a:gd name="T39" fmla="*/ 6 h 82"/>
                <a:gd name="T40" fmla="*/ 94 w 131"/>
                <a:gd name="T41" fmla="*/ 23 h 82"/>
                <a:gd name="T42" fmla="*/ 83 w 131"/>
                <a:gd name="T43" fmla="*/ 28 h 82"/>
                <a:gd name="T44" fmla="*/ 83 w 131"/>
                <a:gd name="T45" fmla="*/ 32 h 82"/>
                <a:gd name="T46" fmla="*/ 87 w 131"/>
                <a:gd name="T47" fmla="*/ 32 h 82"/>
                <a:gd name="T48" fmla="*/ 98 w 131"/>
                <a:gd name="T49" fmla="*/ 28 h 82"/>
                <a:gd name="T50" fmla="*/ 101 w 131"/>
                <a:gd name="T51" fmla="*/ 28 h 82"/>
                <a:gd name="T52" fmla="*/ 126 w 131"/>
                <a:gd name="T53" fmla="*/ 52 h 82"/>
                <a:gd name="T54" fmla="*/ 101 w 131"/>
                <a:gd name="T55"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1" h="82">
                  <a:moveTo>
                    <a:pt x="101" y="22"/>
                  </a:moveTo>
                  <a:cubicBezTo>
                    <a:pt x="101" y="22"/>
                    <a:pt x="100" y="22"/>
                    <a:pt x="99" y="22"/>
                  </a:cubicBezTo>
                  <a:cubicBezTo>
                    <a:pt x="92" y="9"/>
                    <a:pt x="78" y="0"/>
                    <a:pt x="63" y="0"/>
                  </a:cubicBezTo>
                  <a:cubicBezTo>
                    <a:pt x="44" y="0"/>
                    <a:pt x="27" y="14"/>
                    <a:pt x="23" y="33"/>
                  </a:cubicBezTo>
                  <a:cubicBezTo>
                    <a:pt x="11" y="34"/>
                    <a:pt x="0" y="45"/>
                    <a:pt x="0" y="58"/>
                  </a:cubicBezTo>
                  <a:cubicBezTo>
                    <a:pt x="0" y="71"/>
                    <a:pt x="12" y="82"/>
                    <a:pt x="25" y="82"/>
                  </a:cubicBezTo>
                  <a:cubicBezTo>
                    <a:pt x="101" y="82"/>
                    <a:pt x="101" y="82"/>
                    <a:pt x="101" y="82"/>
                  </a:cubicBezTo>
                  <a:cubicBezTo>
                    <a:pt x="118" y="82"/>
                    <a:pt x="131" y="69"/>
                    <a:pt x="131" y="52"/>
                  </a:cubicBezTo>
                  <a:cubicBezTo>
                    <a:pt x="131" y="36"/>
                    <a:pt x="118" y="22"/>
                    <a:pt x="101" y="22"/>
                  </a:cubicBezTo>
                  <a:close/>
                  <a:moveTo>
                    <a:pt x="101" y="77"/>
                  </a:moveTo>
                  <a:cubicBezTo>
                    <a:pt x="25" y="77"/>
                    <a:pt x="25" y="77"/>
                    <a:pt x="25" y="77"/>
                  </a:cubicBezTo>
                  <a:cubicBezTo>
                    <a:pt x="15" y="77"/>
                    <a:pt x="6" y="68"/>
                    <a:pt x="6" y="58"/>
                  </a:cubicBezTo>
                  <a:cubicBezTo>
                    <a:pt x="6" y="47"/>
                    <a:pt x="15" y="38"/>
                    <a:pt x="25" y="38"/>
                  </a:cubicBezTo>
                  <a:cubicBezTo>
                    <a:pt x="26" y="38"/>
                    <a:pt x="27" y="39"/>
                    <a:pt x="28" y="39"/>
                  </a:cubicBezTo>
                  <a:cubicBezTo>
                    <a:pt x="28" y="38"/>
                    <a:pt x="28" y="38"/>
                    <a:pt x="28" y="37"/>
                  </a:cubicBezTo>
                  <a:cubicBezTo>
                    <a:pt x="28" y="36"/>
                    <a:pt x="28" y="35"/>
                    <a:pt x="29" y="33"/>
                  </a:cubicBezTo>
                  <a:cubicBezTo>
                    <a:pt x="29" y="33"/>
                    <a:pt x="29" y="33"/>
                    <a:pt x="29" y="33"/>
                  </a:cubicBezTo>
                  <a:cubicBezTo>
                    <a:pt x="29" y="33"/>
                    <a:pt x="29" y="33"/>
                    <a:pt x="29" y="32"/>
                  </a:cubicBezTo>
                  <a:cubicBezTo>
                    <a:pt x="29" y="32"/>
                    <a:pt x="29" y="32"/>
                    <a:pt x="29" y="32"/>
                  </a:cubicBezTo>
                  <a:cubicBezTo>
                    <a:pt x="34" y="17"/>
                    <a:pt x="47" y="6"/>
                    <a:pt x="63" y="6"/>
                  </a:cubicBezTo>
                  <a:cubicBezTo>
                    <a:pt x="76" y="6"/>
                    <a:pt x="87" y="13"/>
                    <a:pt x="94" y="23"/>
                  </a:cubicBezTo>
                  <a:cubicBezTo>
                    <a:pt x="90" y="24"/>
                    <a:pt x="86" y="26"/>
                    <a:pt x="83" y="28"/>
                  </a:cubicBezTo>
                  <a:cubicBezTo>
                    <a:pt x="82" y="29"/>
                    <a:pt x="82" y="31"/>
                    <a:pt x="83" y="32"/>
                  </a:cubicBezTo>
                  <a:cubicBezTo>
                    <a:pt x="84" y="33"/>
                    <a:pt x="85" y="33"/>
                    <a:pt x="87" y="32"/>
                  </a:cubicBezTo>
                  <a:cubicBezTo>
                    <a:pt x="90" y="30"/>
                    <a:pt x="94" y="28"/>
                    <a:pt x="98" y="28"/>
                  </a:cubicBezTo>
                  <a:cubicBezTo>
                    <a:pt x="99" y="28"/>
                    <a:pt x="100" y="28"/>
                    <a:pt x="101" y="28"/>
                  </a:cubicBezTo>
                  <a:cubicBezTo>
                    <a:pt x="115" y="28"/>
                    <a:pt x="126" y="39"/>
                    <a:pt x="126" y="52"/>
                  </a:cubicBezTo>
                  <a:cubicBezTo>
                    <a:pt x="126" y="66"/>
                    <a:pt x="115" y="77"/>
                    <a:pt x="101" y="77"/>
                  </a:cubicBezTo>
                  <a:close/>
                </a:path>
              </a:pathLst>
            </a:custGeom>
            <a:solidFill>
              <a:srgbClr val="00B0F0"/>
            </a:solidFill>
            <a:ln>
              <a:noFill/>
            </a:ln>
          </p:spPr>
          <p:txBody>
            <a:bodyPr/>
            <a:lstStyle/>
            <a:p>
              <a:pPr defTabSz="685526" fontAlgn="ctr">
                <a:defRPr/>
              </a:pPr>
              <a:endParaRPr lang="en-US" altLang="zh-CN" sz="45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6" name="Shape 221"/>
            <p:cNvSpPr/>
            <p:nvPr/>
          </p:nvSpPr>
          <p:spPr bwMode="gray">
            <a:xfrm>
              <a:off x="8284828" y="4313768"/>
              <a:ext cx="840016" cy="343584"/>
            </a:xfrm>
            <a:prstGeom prst="rect">
              <a:avLst/>
            </a:prstGeom>
            <a:ln w="12700">
              <a:miter lim="400000"/>
            </a:ln>
            <a:extLst>
              <a:ext uri="{C572A759-6A51-4108-AA02-DFA0A04FC94B}">
                <ma14:wrappingTextBoxFlag xmlns:ma14="http://schemas.microsoft.com/office/mac/drawingml/2011/main" xmlns="" val="1"/>
              </a:ext>
            </a:extLst>
          </p:spPr>
          <p:txBody>
            <a:bodyPr wrap="none" lIns="40607" tIns="40607" rIns="40607" bIns="40607">
              <a:spAutoFit/>
            </a:bodyPr>
            <a:lstStyle>
              <a:lvl1pPr>
                <a:defRPr sz="3000"/>
              </a:lvl1pPr>
            </a:lstStyle>
            <a:p>
              <a:pPr defTabSz="685526" fontAlgn="ctr">
                <a:defRPr/>
              </a:pPr>
              <a:r>
                <a:rPr lang="en-US" sz="900" dirty="0">
                  <a:solidFill>
                    <a:srgbClr val="1D1D1A"/>
                  </a:solidFill>
                  <a:latin typeface="Huawei Sans" panose="020C0503030203020204" pitchFamily="34" charset="0"/>
                  <a:cs typeface="Huawei Sans" panose="020C0503030203020204" pitchFamily="34" charset="0"/>
                </a:rPr>
                <a:t>4G </a:t>
              </a:r>
              <a:r>
                <a:rPr lang="en-US" altLang="zh-CN" sz="900" dirty="0">
                  <a:solidFill>
                    <a:srgbClr val="1D1D1A"/>
                  </a:solidFill>
                  <a:latin typeface="Huawei Sans" panose="020C0503030203020204" pitchFamily="34" charset="0"/>
                  <a:cs typeface="Huawei Sans" panose="020C0503030203020204" pitchFamily="34" charset="0"/>
                </a:rPr>
                <a:t>c</a:t>
              </a:r>
              <a:r>
                <a:rPr lang="en-US" sz="900" dirty="0">
                  <a:solidFill>
                    <a:srgbClr val="1D1D1A"/>
                  </a:solidFill>
                  <a:latin typeface="Huawei Sans" panose="020C0503030203020204" pitchFamily="34" charset="0"/>
                  <a:cs typeface="Huawei Sans" panose="020C0503030203020204" pitchFamily="34" charset="0"/>
                </a:rPr>
                <a:t>ore</a:t>
              </a:r>
              <a:endParaRPr lang="en-US" sz="9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157" name="组合 156"/>
          <p:cNvGrpSpPr/>
          <p:nvPr/>
        </p:nvGrpSpPr>
        <p:grpSpPr bwMode="gray">
          <a:xfrm>
            <a:off x="10514713" y="4358577"/>
            <a:ext cx="539542" cy="596767"/>
            <a:chOff x="8218991" y="4080272"/>
            <a:chExt cx="932629" cy="929853"/>
          </a:xfrm>
        </p:grpSpPr>
        <p:sp>
          <p:nvSpPr>
            <p:cNvPr id="202" name="Freeform 42"/>
            <p:cNvSpPr>
              <a:spLocks noEditPoints="1"/>
            </p:cNvSpPr>
            <p:nvPr/>
          </p:nvSpPr>
          <p:spPr bwMode="gray">
            <a:xfrm>
              <a:off x="8218991" y="4080272"/>
              <a:ext cx="932629" cy="598704"/>
            </a:xfrm>
            <a:custGeom>
              <a:avLst/>
              <a:gdLst>
                <a:gd name="T0" fmla="*/ 101 w 131"/>
                <a:gd name="T1" fmla="*/ 22 h 82"/>
                <a:gd name="T2" fmla="*/ 99 w 131"/>
                <a:gd name="T3" fmla="*/ 22 h 82"/>
                <a:gd name="T4" fmla="*/ 63 w 131"/>
                <a:gd name="T5" fmla="*/ 0 h 82"/>
                <a:gd name="T6" fmla="*/ 23 w 131"/>
                <a:gd name="T7" fmla="*/ 33 h 82"/>
                <a:gd name="T8" fmla="*/ 0 w 131"/>
                <a:gd name="T9" fmla="*/ 58 h 82"/>
                <a:gd name="T10" fmla="*/ 25 w 131"/>
                <a:gd name="T11" fmla="*/ 82 h 82"/>
                <a:gd name="T12" fmla="*/ 101 w 131"/>
                <a:gd name="T13" fmla="*/ 82 h 82"/>
                <a:gd name="T14" fmla="*/ 131 w 131"/>
                <a:gd name="T15" fmla="*/ 52 h 82"/>
                <a:gd name="T16" fmla="*/ 101 w 131"/>
                <a:gd name="T17" fmla="*/ 22 h 82"/>
                <a:gd name="T18" fmla="*/ 101 w 131"/>
                <a:gd name="T19" fmla="*/ 77 h 82"/>
                <a:gd name="T20" fmla="*/ 25 w 131"/>
                <a:gd name="T21" fmla="*/ 77 h 82"/>
                <a:gd name="T22" fmla="*/ 6 w 131"/>
                <a:gd name="T23" fmla="*/ 58 h 82"/>
                <a:gd name="T24" fmla="*/ 25 w 131"/>
                <a:gd name="T25" fmla="*/ 38 h 82"/>
                <a:gd name="T26" fmla="*/ 28 w 131"/>
                <a:gd name="T27" fmla="*/ 39 h 82"/>
                <a:gd name="T28" fmla="*/ 28 w 131"/>
                <a:gd name="T29" fmla="*/ 37 h 82"/>
                <a:gd name="T30" fmla="*/ 29 w 131"/>
                <a:gd name="T31" fmla="*/ 33 h 82"/>
                <a:gd name="T32" fmla="*/ 29 w 131"/>
                <a:gd name="T33" fmla="*/ 33 h 82"/>
                <a:gd name="T34" fmla="*/ 29 w 131"/>
                <a:gd name="T35" fmla="*/ 32 h 82"/>
                <a:gd name="T36" fmla="*/ 29 w 131"/>
                <a:gd name="T37" fmla="*/ 32 h 82"/>
                <a:gd name="T38" fmla="*/ 63 w 131"/>
                <a:gd name="T39" fmla="*/ 6 h 82"/>
                <a:gd name="T40" fmla="*/ 94 w 131"/>
                <a:gd name="T41" fmla="*/ 23 h 82"/>
                <a:gd name="T42" fmla="*/ 83 w 131"/>
                <a:gd name="T43" fmla="*/ 28 h 82"/>
                <a:gd name="T44" fmla="*/ 83 w 131"/>
                <a:gd name="T45" fmla="*/ 32 h 82"/>
                <a:gd name="T46" fmla="*/ 87 w 131"/>
                <a:gd name="T47" fmla="*/ 32 h 82"/>
                <a:gd name="T48" fmla="*/ 98 w 131"/>
                <a:gd name="T49" fmla="*/ 28 h 82"/>
                <a:gd name="T50" fmla="*/ 101 w 131"/>
                <a:gd name="T51" fmla="*/ 28 h 82"/>
                <a:gd name="T52" fmla="*/ 126 w 131"/>
                <a:gd name="T53" fmla="*/ 52 h 82"/>
                <a:gd name="T54" fmla="*/ 101 w 131"/>
                <a:gd name="T55"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1" h="82">
                  <a:moveTo>
                    <a:pt x="101" y="22"/>
                  </a:moveTo>
                  <a:cubicBezTo>
                    <a:pt x="101" y="22"/>
                    <a:pt x="100" y="22"/>
                    <a:pt x="99" y="22"/>
                  </a:cubicBezTo>
                  <a:cubicBezTo>
                    <a:pt x="92" y="9"/>
                    <a:pt x="78" y="0"/>
                    <a:pt x="63" y="0"/>
                  </a:cubicBezTo>
                  <a:cubicBezTo>
                    <a:pt x="44" y="0"/>
                    <a:pt x="27" y="14"/>
                    <a:pt x="23" y="33"/>
                  </a:cubicBezTo>
                  <a:cubicBezTo>
                    <a:pt x="11" y="34"/>
                    <a:pt x="0" y="45"/>
                    <a:pt x="0" y="58"/>
                  </a:cubicBezTo>
                  <a:cubicBezTo>
                    <a:pt x="0" y="71"/>
                    <a:pt x="12" y="82"/>
                    <a:pt x="25" y="82"/>
                  </a:cubicBezTo>
                  <a:cubicBezTo>
                    <a:pt x="101" y="82"/>
                    <a:pt x="101" y="82"/>
                    <a:pt x="101" y="82"/>
                  </a:cubicBezTo>
                  <a:cubicBezTo>
                    <a:pt x="118" y="82"/>
                    <a:pt x="131" y="69"/>
                    <a:pt x="131" y="52"/>
                  </a:cubicBezTo>
                  <a:cubicBezTo>
                    <a:pt x="131" y="36"/>
                    <a:pt x="118" y="22"/>
                    <a:pt x="101" y="22"/>
                  </a:cubicBezTo>
                  <a:close/>
                  <a:moveTo>
                    <a:pt x="101" y="77"/>
                  </a:moveTo>
                  <a:cubicBezTo>
                    <a:pt x="25" y="77"/>
                    <a:pt x="25" y="77"/>
                    <a:pt x="25" y="77"/>
                  </a:cubicBezTo>
                  <a:cubicBezTo>
                    <a:pt x="15" y="77"/>
                    <a:pt x="6" y="68"/>
                    <a:pt x="6" y="58"/>
                  </a:cubicBezTo>
                  <a:cubicBezTo>
                    <a:pt x="6" y="47"/>
                    <a:pt x="15" y="38"/>
                    <a:pt x="25" y="38"/>
                  </a:cubicBezTo>
                  <a:cubicBezTo>
                    <a:pt x="26" y="38"/>
                    <a:pt x="27" y="39"/>
                    <a:pt x="28" y="39"/>
                  </a:cubicBezTo>
                  <a:cubicBezTo>
                    <a:pt x="28" y="38"/>
                    <a:pt x="28" y="38"/>
                    <a:pt x="28" y="37"/>
                  </a:cubicBezTo>
                  <a:cubicBezTo>
                    <a:pt x="28" y="36"/>
                    <a:pt x="28" y="35"/>
                    <a:pt x="29" y="33"/>
                  </a:cubicBezTo>
                  <a:cubicBezTo>
                    <a:pt x="29" y="33"/>
                    <a:pt x="29" y="33"/>
                    <a:pt x="29" y="33"/>
                  </a:cubicBezTo>
                  <a:cubicBezTo>
                    <a:pt x="29" y="33"/>
                    <a:pt x="29" y="33"/>
                    <a:pt x="29" y="32"/>
                  </a:cubicBezTo>
                  <a:cubicBezTo>
                    <a:pt x="29" y="32"/>
                    <a:pt x="29" y="32"/>
                    <a:pt x="29" y="32"/>
                  </a:cubicBezTo>
                  <a:cubicBezTo>
                    <a:pt x="34" y="17"/>
                    <a:pt x="47" y="6"/>
                    <a:pt x="63" y="6"/>
                  </a:cubicBezTo>
                  <a:cubicBezTo>
                    <a:pt x="76" y="6"/>
                    <a:pt x="87" y="13"/>
                    <a:pt x="94" y="23"/>
                  </a:cubicBezTo>
                  <a:cubicBezTo>
                    <a:pt x="90" y="24"/>
                    <a:pt x="86" y="26"/>
                    <a:pt x="83" y="28"/>
                  </a:cubicBezTo>
                  <a:cubicBezTo>
                    <a:pt x="82" y="29"/>
                    <a:pt x="82" y="31"/>
                    <a:pt x="83" y="32"/>
                  </a:cubicBezTo>
                  <a:cubicBezTo>
                    <a:pt x="84" y="33"/>
                    <a:pt x="85" y="33"/>
                    <a:pt x="87" y="32"/>
                  </a:cubicBezTo>
                  <a:cubicBezTo>
                    <a:pt x="90" y="30"/>
                    <a:pt x="94" y="28"/>
                    <a:pt x="98" y="28"/>
                  </a:cubicBezTo>
                  <a:cubicBezTo>
                    <a:pt x="99" y="28"/>
                    <a:pt x="100" y="28"/>
                    <a:pt x="101" y="28"/>
                  </a:cubicBezTo>
                  <a:cubicBezTo>
                    <a:pt x="115" y="28"/>
                    <a:pt x="126" y="39"/>
                    <a:pt x="126" y="52"/>
                  </a:cubicBezTo>
                  <a:cubicBezTo>
                    <a:pt x="126" y="66"/>
                    <a:pt x="115" y="77"/>
                    <a:pt x="101" y="77"/>
                  </a:cubicBezTo>
                  <a:close/>
                </a:path>
              </a:pathLst>
            </a:custGeom>
            <a:solidFill>
              <a:srgbClr val="00B0F0"/>
            </a:solidFill>
            <a:ln>
              <a:noFill/>
            </a:ln>
          </p:spPr>
          <p:txBody>
            <a:bodyPr/>
            <a:lstStyle/>
            <a:p>
              <a:pPr defTabSz="685526" fontAlgn="ctr">
                <a:defRPr/>
              </a:pPr>
              <a:endParaRPr lang="en-US" altLang="zh-CN" sz="45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3" name="Shape 221"/>
            <p:cNvSpPr/>
            <p:nvPr/>
          </p:nvSpPr>
          <p:spPr bwMode="gray">
            <a:xfrm>
              <a:off x="8300154" y="4317000"/>
              <a:ext cx="840016" cy="343583"/>
            </a:xfrm>
            <a:prstGeom prst="rect">
              <a:avLst/>
            </a:prstGeom>
            <a:ln w="12700">
              <a:miter lim="400000"/>
            </a:ln>
            <a:extLst>
              <a:ext uri="{C572A759-6A51-4108-AA02-DFA0A04FC94B}">
                <ma14:wrappingTextBoxFlag xmlns:ma14="http://schemas.microsoft.com/office/mac/drawingml/2011/main" xmlns="" val="1"/>
              </a:ext>
            </a:extLst>
          </p:spPr>
          <p:txBody>
            <a:bodyPr wrap="none" lIns="40607" tIns="40607" rIns="40607" bIns="40607">
              <a:spAutoFit/>
            </a:bodyPr>
            <a:lstStyle>
              <a:lvl1pPr>
                <a:defRPr sz="3000"/>
              </a:lvl1pPr>
            </a:lstStyle>
            <a:p>
              <a:pPr defTabSz="685526" fontAlgn="ctr">
                <a:defRPr/>
              </a:pPr>
              <a:r>
                <a:rPr lang="en-US" sz="900" dirty="0">
                  <a:solidFill>
                    <a:srgbClr val="1D1D1A"/>
                  </a:solidFill>
                  <a:latin typeface="Huawei Sans" panose="020C0503030203020204" pitchFamily="34" charset="0"/>
                  <a:cs typeface="Huawei Sans" panose="020C0503030203020204" pitchFamily="34" charset="0"/>
                </a:rPr>
                <a:t>5G core</a:t>
              </a:r>
              <a:endParaRPr lang="en-US" sz="9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04" name="直接连接符 203"/>
            <p:cNvCxnSpPr/>
            <p:nvPr/>
          </p:nvCxnSpPr>
          <p:spPr bwMode="gray">
            <a:xfrm>
              <a:off x="8686800" y="4651204"/>
              <a:ext cx="0" cy="358921"/>
            </a:xfrm>
            <a:prstGeom prst="line">
              <a:avLst/>
            </a:prstGeom>
            <a:noFill/>
            <a:ln w="28575" cap="flat" cmpd="sng" algn="ctr">
              <a:solidFill>
                <a:srgbClr val="00B0F0"/>
              </a:solidFill>
              <a:prstDash val="solid"/>
              <a:miter lim="800000"/>
            </a:ln>
            <a:effectLst/>
          </p:spPr>
        </p:cxnSp>
      </p:grpSp>
      <p:grpSp>
        <p:nvGrpSpPr>
          <p:cNvPr id="158" name="Group 29"/>
          <p:cNvGrpSpPr>
            <a:grpSpLocks noChangeAspect="1"/>
          </p:cNvGrpSpPr>
          <p:nvPr/>
        </p:nvGrpSpPr>
        <p:grpSpPr bwMode="gray">
          <a:xfrm>
            <a:off x="9696117" y="4955584"/>
            <a:ext cx="152056" cy="238112"/>
            <a:chOff x="683" y="627"/>
            <a:chExt cx="372" cy="420"/>
          </a:xfrm>
          <a:solidFill>
            <a:srgbClr val="FFC000"/>
          </a:solidFill>
        </p:grpSpPr>
        <p:sp>
          <p:nvSpPr>
            <p:cNvPr id="195" name="Freeform 30"/>
            <p:cNvSpPr>
              <a:spLocks/>
            </p:cNvSpPr>
            <p:nvPr/>
          </p:nvSpPr>
          <p:spPr bwMode="gray">
            <a:xfrm>
              <a:off x="787" y="684"/>
              <a:ext cx="38" cy="91"/>
            </a:xfrm>
            <a:custGeom>
              <a:avLst/>
              <a:gdLst>
                <a:gd name="T0" fmla="*/ 86 w 139"/>
                <a:gd name="T1" fmla="*/ 332 h 332"/>
                <a:gd name="T2" fmla="*/ 86 w 139"/>
                <a:gd name="T3" fmla="*/ 332 h 332"/>
                <a:gd name="T4" fmla="*/ 109 w 139"/>
                <a:gd name="T5" fmla="*/ 322 h 332"/>
                <a:gd name="T6" fmla="*/ 109 w 139"/>
                <a:gd name="T7" fmla="*/ 277 h 332"/>
                <a:gd name="T8" fmla="*/ 67 w 139"/>
                <a:gd name="T9" fmla="*/ 180 h 332"/>
                <a:gd name="T10" fmla="*/ 123 w 139"/>
                <a:gd name="T11" fmla="*/ 62 h 332"/>
                <a:gd name="T12" fmla="*/ 128 w 139"/>
                <a:gd name="T13" fmla="*/ 17 h 332"/>
                <a:gd name="T14" fmla="*/ 83 w 139"/>
                <a:gd name="T15" fmla="*/ 12 h 332"/>
                <a:gd name="T16" fmla="*/ 2 w 139"/>
                <a:gd name="T17" fmla="*/ 182 h 332"/>
                <a:gd name="T18" fmla="*/ 63 w 139"/>
                <a:gd name="T19" fmla="*/ 322 h 332"/>
                <a:gd name="T20" fmla="*/ 86 w 139"/>
                <a:gd name="T2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332">
                  <a:moveTo>
                    <a:pt x="86" y="332"/>
                  </a:moveTo>
                  <a:lnTo>
                    <a:pt x="86" y="332"/>
                  </a:lnTo>
                  <a:cubicBezTo>
                    <a:pt x="94" y="332"/>
                    <a:pt x="102" y="329"/>
                    <a:pt x="109" y="322"/>
                  </a:cubicBezTo>
                  <a:cubicBezTo>
                    <a:pt x="121" y="310"/>
                    <a:pt x="122" y="289"/>
                    <a:pt x="109" y="277"/>
                  </a:cubicBezTo>
                  <a:cubicBezTo>
                    <a:pt x="83" y="250"/>
                    <a:pt x="68" y="216"/>
                    <a:pt x="67" y="180"/>
                  </a:cubicBezTo>
                  <a:cubicBezTo>
                    <a:pt x="65" y="135"/>
                    <a:pt x="86" y="92"/>
                    <a:pt x="123" y="62"/>
                  </a:cubicBezTo>
                  <a:cubicBezTo>
                    <a:pt x="137" y="51"/>
                    <a:pt x="139" y="31"/>
                    <a:pt x="128" y="17"/>
                  </a:cubicBezTo>
                  <a:cubicBezTo>
                    <a:pt x="117" y="3"/>
                    <a:pt x="97" y="0"/>
                    <a:pt x="83" y="12"/>
                  </a:cubicBezTo>
                  <a:cubicBezTo>
                    <a:pt x="29" y="54"/>
                    <a:pt x="0" y="116"/>
                    <a:pt x="2" y="182"/>
                  </a:cubicBezTo>
                  <a:cubicBezTo>
                    <a:pt x="4" y="235"/>
                    <a:pt x="25" y="284"/>
                    <a:pt x="63" y="322"/>
                  </a:cubicBezTo>
                  <a:cubicBezTo>
                    <a:pt x="69" y="329"/>
                    <a:pt x="78" y="332"/>
                    <a:pt x="86" y="332"/>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6" name="Freeform 31"/>
            <p:cNvSpPr>
              <a:spLocks/>
            </p:cNvSpPr>
            <p:nvPr/>
          </p:nvSpPr>
          <p:spPr bwMode="gray">
            <a:xfrm>
              <a:off x="735" y="659"/>
              <a:ext cx="48" cy="143"/>
            </a:xfrm>
            <a:custGeom>
              <a:avLst/>
              <a:gdLst>
                <a:gd name="T0" fmla="*/ 3 w 173"/>
                <a:gd name="T1" fmla="*/ 278 h 522"/>
                <a:gd name="T2" fmla="*/ 3 w 173"/>
                <a:gd name="T3" fmla="*/ 278 h 522"/>
                <a:gd name="T4" fmla="*/ 107 w 173"/>
                <a:gd name="T5" fmla="*/ 513 h 522"/>
                <a:gd name="T6" fmla="*/ 129 w 173"/>
                <a:gd name="T7" fmla="*/ 522 h 522"/>
                <a:gd name="T8" fmla="*/ 152 w 173"/>
                <a:gd name="T9" fmla="*/ 512 h 522"/>
                <a:gd name="T10" fmla="*/ 152 w 173"/>
                <a:gd name="T11" fmla="*/ 467 h 522"/>
                <a:gd name="T12" fmla="*/ 67 w 173"/>
                <a:gd name="T13" fmla="*/ 275 h 522"/>
                <a:gd name="T14" fmla="*/ 159 w 173"/>
                <a:gd name="T15" fmla="*/ 60 h 522"/>
                <a:gd name="T16" fmla="*/ 160 w 173"/>
                <a:gd name="T17" fmla="*/ 14 h 522"/>
                <a:gd name="T18" fmla="*/ 115 w 173"/>
                <a:gd name="T19" fmla="*/ 13 h 522"/>
                <a:gd name="T20" fmla="*/ 3 w 173"/>
                <a:gd name="T21" fmla="*/ 278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522">
                  <a:moveTo>
                    <a:pt x="3" y="278"/>
                  </a:moveTo>
                  <a:lnTo>
                    <a:pt x="3" y="278"/>
                  </a:lnTo>
                  <a:cubicBezTo>
                    <a:pt x="6" y="366"/>
                    <a:pt x="42" y="449"/>
                    <a:pt x="107" y="513"/>
                  </a:cubicBezTo>
                  <a:cubicBezTo>
                    <a:pt x="113" y="519"/>
                    <a:pt x="121" y="522"/>
                    <a:pt x="129" y="522"/>
                  </a:cubicBezTo>
                  <a:cubicBezTo>
                    <a:pt x="138" y="522"/>
                    <a:pt x="146" y="519"/>
                    <a:pt x="152" y="512"/>
                  </a:cubicBezTo>
                  <a:cubicBezTo>
                    <a:pt x="165" y="500"/>
                    <a:pt x="165" y="479"/>
                    <a:pt x="152" y="467"/>
                  </a:cubicBezTo>
                  <a:cubicBezTo>
                    <a:pt x="100" y="415"/>
                    <a:pt x="70" y="347"/>
                    <a:pt x="67" y="275"/>
                  </a:cubicBezTo>
                  <a:cubicBezTo>
                    <a:pt x="65" y="194"/>
                    <a:pt x="97" y="118"/>
                    <a:pt x="159" y="60"/>
                  </a:cubicBezTo>
                  <a:cubicBezTo>
                    <a:pt x="172" y="48"/>
                    <a:pt x="173" y="27"/>
                    <a:pt x="160" y="14"/>
                  </a:cubicBezTo>
                  <a:cubicBezTo>
                    <a:pt x="148" y="1"/>
                    <a:pt x="128" y="0"/>
                    <a:pt x="115" y="13"/>
                  </a:cubicBezTo>
                  <a:cubicBezTo>
                    <a:pt x="40" y="82"/>
                    <a:pt x="0" y="179"/>
                    <a:pt x="3" y="278"/>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7" name="Freeform 32"/>
            <p:cNvSpPr>
              <a:spLocks/>
            </p:cNvSpPr>
            <p:nvPr/>
          </p:nvSpPr>
          <p:spPr bwMode="gray">
            <a:xfrm>
              <a:off x="683" y="634"/>
              <a:ext cx="57" cy="196"/>
            </a:xfrm>
            <a:custGeom>
              <a:avLst/>
              <a:gdLst>
                <a:gd name="T0" fmla="*/ 149 w 208"/>
                <a:gd name="T1" fmla="*/ 705 h 714"/>
                <a:gd name="T2" fmla="*/ 149 w 208"/>
                <a:gd name="T3" fmla="*/ 705 h 714"/>
                <a:gd name="T4" fmla="*/ 172 w 208"/>
                <a:gd name="T5" fmla="*/ 714 h 714"/>
                <a:gd name="T6" fmla="*/ 195 w 208"/>
                <a:gd name="T7" fmla="*/ 705 h 714"/>
                <a:gd name="T8" fmla="*/ 195 w 208"/>
                <a:gd name="T9" fmla="*/ 659 h 714"/>
                <a:gd name="T10" fmla="*/ 68 w 208"/>
                <a:gd name="T11" fmla="*/ 373 h 714"/>
                <a:gd name="T12" fmla="*/ 195 w 208"/>
                <a:gd name="T13" fmla="*/ 59 h 714"/>
                <a:gd name="T14" fmla="*/ 195 w 208"/>
                <a:gd name="T15" fmla="*/ 13 h 714"/>
                <a:gd name="T16" fmla="*/ 149 w 208"/>
                <a:gd name="T17" fmla="*/ 13 h 714"/>
                <a:gd name="T18" fmla="*/ 4 w 208"/>
                <a:gd name="T19" fmla="*/ 375 h 714"/>
                <a:gd name="T20" fmla="*/ 149 w 208"/>
                <a:gd name="T21" fmla="*/ 705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 h="714">
                  <a:moveTo>
                    <a:pt x="149" y="705"/>
                  </a:moveTo>
                  <a:lnTo>
                    <a:pt x="149" y="705"/>
                  </a:lnTo>
                  <a:cubicBezTo>
                    <a:pt x="155" y="711"/>
                    <a:pt x="164" y="714"/>
                    <a:pt x="172" y="714"/>
                  </a:cubicBezTo>
                  <a:cubicBezTo>
                    <a:pt x="180" y="714"/>
                    <a:pt x="188" y="711"/>
                    <a:pt x="195" y="705"/>
                  </a:cubicBezTo>
                  <a:cubicBezTo>
                    <a:pt x="207" y="692"/>
                    <a:pt x="207" y="671"/>
                    <a:pt x="195" y="659"/>
                  </a:cubicBezTo>
                  <a:cubicBezTo>
                    <a:pt x="117" y="581"/>
                    <a:pt x="72" y="480"/>
                    <a:pt x="68" y="373"/>
                  </a:cubicBezTo>
                  <a:cubicBezTo>
                    <a:pt x="65" y="256"/>
                    <a:pt x="110" y="144"/>
                    <a:pt x="195" y="59"/>
                  </a:cubicBezTo>
                  <a:cubicBezTo>
                    <a:pt x="208" y="46"/>
                    <a:pt x="208" y="25"/>
                    <a:pt x="195" y="13"/>
                  </a:cubicBezTo>
                  <a:cubicBezTo>
                    <a:pt x="183" y="0"/>
                    <a:pt x="162" y="0"/>
                    <a:pt x="149" y="13"/>
                  </a:cubicBezTo>
                  <a:cubicBezTo>
                    <a:pt x="51" y="111"/>
                    <a:pt x="0" y="240"/>
                    <a:pt x="4" y="375"/>
                  </a:cubicBezTo>
                  <a:cubicBezTo>
                    <a:pt x="8" y="498"/>
                    <a:pt x="59" y="615"/>
                    <a:pt x="149" y="705"/>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8" name="Freeform 33"/>
            <p:cNvSpPr>
              <a:spLocks/>
            </p:cNvSpPr>
            <p:nvPr/>
          </p:nvSpPr>
          <p:spPr bwMode="gray">
            <a:xfrm>
              <a:off x="913" y="687"/>
              <a:ext cx="37" cy="91"/>
            </a:xfrm>
            <a:custGeom>
              <a:avLst/>
              <a:gdLst>
                <a:gd name="T0" fmla="*/ 12 w 134"/>
                <a:gd name="T1" fmla="*/ 321 h 332"/>
                <a:gd name="T2" fmla="*/ 12 w 134"/>
                <a:gd name="T3" fmla="*/ 321 h 332"/>
                <a:gd name="T4" fmla="*/ 36 w 134"/>
                <a:gd name="T5" fmla="*/ 332 h 332"/>
                <a:gd name="T6" fmla="*/ 57 w 134"/>
                <a:gd name="T7" fmla="*/ 323 h 332"/>
                <a:gd name="T8" fmla="*/ 128 w 134"/>
                <a:gd name="T9" fmla="*/ 148 h 332"/>
                <a:gd name="T10" fmla="*/ 59 w 134"/>
                <a:gd name="T11" fmla="*/ 12 h 332"/>
                <a:gd name="T12" fmla="*/ 13 w 134"/>
                <a:gd name="T13" fmla="*/ 14 h 332"/>
                <a:gd name="T14" fmla="*/ 16 w 134"/>
                <a:gd name="T15" fmla="*/ 60 h 332"/>
                <a:gd name="T16" fmla="*/ 63 w 134"/>
                <a:gd name="T17" fmla="*/ 154 h 332"/>
                <a:gd name="T18" fmla="*/ 14 w 134"/>
                <a:gd name="T19" fmla="*/ 275 h 332"/>
                <a:gd name="T20" fmla="*/ 12 w 134"/>
                <a:gd name="T21" fmla="*/ 32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332">
                  <a:moveTo>
                    <a:pt x="12" y="321"/>
                  </a:moveTo>
                  <a:lnTo>
                    <a:pt x="12" y="321"/>
                  </a:lnTo>
                  <a:cubicBezTo>
                    <a:pt x="18" y="328"/>
                    <a:pt x="27" y="332"/>
                    <a:pt x="36" y="332"/>
                  </a:cubicBezTo>
                  <a:cubicBezTo>
                    <a:pt x="43" y="332"/>
                    <a:pt x="51" y="329"/>
                    <a:pt x="57" y="323"/>
                  </a:cubicBezTo>
                  <a:cubicBezTo>
                    <a:pt x="108" y="278"/>
                    <a:pt x="134" y="214"/>
                    <a:pt x="128" y="148"/>
                  </a:cubicBezTo>
                  <a:cubicBezTo>
                    <a:pt x="123" y="96"/>
                    <a:pt x="99" y="47"/>
                    <a:pt x="59" y="12"/>
                  </a:cubicBezTo>
                  <a:cubicBezTo>
                    <a:pt x="46" y="0"/>
                    <a:pt x="25" y="1"/>
                    <a:pt x="13" y="14"/>
                  </a:cubicBezTo>
                  <a:cubicBezTo>
                    <a:pt x="1" y="28"/>
                    <a:pt x="2" y="48"/>
                    <a:pt x="16" y="60"/>
                  </a:cubicBezTo>
                  <a:cubicBezTo>
                    <a:pt x="43" y="85"/>
                    <a:pt x="60" y="118"/>
                    <a:pt x="63" y="154"/>
                  </a:cubicBezTo>
                  <a:cubicBezTo>
                    <a:pt x="68" y="199"/>
                    <a:pt x="50" y="243"/>
                    <a:pt x="14" y="275"/>
                  </a:cubicBezTo>
                  <a:cubicBezTo>
                    <a:pt x="1" y="287"/>
                    <a:pt x="0" y="308"/>
                    <a:pt x="12" y="321"/>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9" name="Freeform 34"/>
            <p:cNvSpPr>
              <a:spLocks/>
            </p:cNvSpPr>
            <p:nvPr/>
          </p:nvSpPr>
          <p:spPr bwMode="gray">
            <a:xfrm>
              <a:off x="952" y="657"/>
              <a:ext cx="50" cy="143"/>
            </a:xfrm>
            <a:custGeom>
              <a:avLst/>
              <a:gdLst>
                <a:gd name="T0" fmla="*/ 111 w 184"/>
                <a:gd name="T1" fmla="*/ 247 h 522"/>
                <a:gd name="T2" fmla="*/ 111 w 184"/>
                <a:gd name="T3" fmla="*/ 247 h 522"/>
                <a:gd name="T4" fmla="*/ 32 w 184"/>
                <a:gd name="T5" fmla="*/ 467 h 522"/>
                <a:gd name="T6" fmla="*/ 34 w 184"/>
                <a:gd name="T7" fmla="*/ 513 h 522"/>
                <a:gd name="T8" fmla="*/ 56 w 184"/>
                <a:gd name="T9" fmla="*/ 522 h 522"/>
                <a:gd name="T10" fmla="*/ 79 w 184"/>
                <a:gd name="T11" fmla="*/ 512 h 522"/>
                <a:gd name="T12" fmla="*/ 175 w 184"/>
                <a:gd name="T13" fmla="*/ 241 h 522"/>
                <a:gd name="T14" fmla="*/ 58 w 184"/>
                <a:gd name="T15" fmla="*/ 12 h 522"/>
                <a:gd name="T16" fmla="*/ 12 w 184"/>
                <a:gd name="T17" fmla="*/ 15 h 522"/>
                <a:gd name="T18" fmla="*/ 15 w 184"/>
                <a:gd name="T19" fmla="*/ 61 h 522"/>
                <a:gd name="T20" fmla="*/ 111 w 184"/>
                <a:gd name="T21" fmla="*/ 24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522">
                  <a:moveTo>
                    <a:pt x="111" y="247"/>
                  </a:moveTo>
                  <a:lnTo>
                    <a:pt x="111" y="247"/>
                  </a:lnTo>
                  <a:cubicBezTo>
                    <a:pt x="118" y="328"/>
                    <a:pt x="90" y="406"/>
                    <a:pt x="32" y="467"/>
                  </a:cubicBezTo>
                  <a:cubicBezTo>
                    <a:pt x="20" y="480"/>
                    <a:pt x="21" y="501"/>
                    <a:pt x="34" y="513"/>
                  </a:cubicBezTo>
                  <a:cubicBezTo>
                    <a:pt x="40" y="519"/>
                    <a:pt x="48" y="522"/>
                    <a:pt x="56" y="522"/>
                  </a:cubicBezTo>
                  <a:cubicBezTo>
                    <a:pt x="64" y="522"/>
                    <a:pt x="73" y="518"/>
                    <a:pt x="79" y="512"/>
                  </a:cubicBezTo>
                  <a:cubicBezTo>
                    <a:pt x="149" y="438"/>
                    <a:pt x="184" y="339"/>
                    <a:pt x="175" y="241"/>
                  </a:cubicBezTo>
                  <a:cubicBezTo>
                    <a:pt x="167" y="153"/>
                    <a:pt x="126" y="72"/>
                    <a:pt x="58" y="12"/>
                  </a:cubicBezTo>
                  <a:cubicBezTo>
                    <a:pt x="44" y="0"/>
                    <a:pt x="24" y="2"/>
                    <a:pt x="12" y="15"/>
                  </a:cubicBezTo>
                  <a:cubicBezTo>
                    <a:pt x="0" y="28"/>
                    <a:pt x="2" y="49"/>
                    <a:pt x="15" y="61"/>
                  </a:cubicBezTo>
                  <a:cubicBezTo>
                    <a:pt x="70" y="109"/>
                    <a:pt x="105" y="175"/>
                    <a:pt x="111" y="247"/>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0" name="Freeform 35"/>
            <p:cNvSpPr>
              <a:spLocks/>
            </p:cNvSpPr>
            <p:nvPr/>
          </p:nvSpPr>
          <p:spPr bwMode="gray">
            <a:xfrm>
              <a:off x="991" y="627"/>
              <a:ext cx="64" cy="195"/>
            </a:xfrm>
            <a:custGeom>
              <a:avLst/>
              <a:gdLst>
                <a:gd name="T0" fmla="*/ 157 w 234"/>
                <a:gd name="T1" fmla="*/ 338 h 713"/>
                <a:gd name="T2" fmla="*/ 157 w 234"/>
                <a:gd name="T3" fmla="*/ 338 h 713"/>
                <a:gd name="T4" fmla="*/ 49 w 234"/>
                <a:gd name="T5" fmla="*/ 659 h 713"/>
                <a:gd name="T6" fmla="*/ 52 w 234"/>
                <a:gd name="T7" fmla="*/ 705 h 713"/>
                <a:gd name="T8" fmla="*/ 73 w 234"/>
                <a:gd name="T9" fmla="*/ 713 h 713"/>
                <a:gd name="T10" fmla="*/ 98 w 234"/>
                <a:gd name="T11" fmla="*/ 702 h 713"/>
                <a:gd name="T12" fmla="*/ 222 w 234"/>
                <a:gd name="T13" fmla="*/ 332 h 713"/>
                <a:gd name="T14" fmla="*/ 57 w 234"/>
                <a:gd name="T15" fmla="*/ 11 h 713"/>
                <a:gd name="T16" fmla="*/ 12 w 234"/>
                <a:gd name="T17" fmla="*/ 14 h 713"/>
                <a:gd name="T18" fmla="*/ 14 w 234"/>
                <a:gd name="T19" fmla="*/ 60 h 713"/>
                <a:gd name="T20" fmla="*/ 157 w 234"/>
                <a:gd name="T21" fmla="*/ 338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713">
                  <a:moveTo>
                    <a:pt x="157" y="338"/>
                  </a:moveTo>
                  <a:lnTo>
                    <a:pt x="157" y="338"/>
                  </a:lnTo>
                  <a:cubicBezTo>
                    <a:pt x="168" y="455"/>
                    <a:pt x="130" y="569"/>
                    <a:pt x="49" y="659"/>
                  </a:cubicBezTo>
                  <a:cubicBezTo>
                    <a:pt x="37" y="672"/>
                    <a:pt x="39" y="693"/>
                    <a:pt x="52" y="705"/>
                  </a:cubicBezTo>
                  <a:cubicBezTo>
                    <a:pt x="58" y="710"/>
                    <a:pt x="66" y="713"/>
                    <a:pt x="73" y="713"/>
                  </a:cubicBezTo>
                  <a:cubicBezTo>
                    <a:pt x="82" y="713"/>
                    <a:pt x="91" y="709"/>
                    <a:pt x="98" y="702"/>
                  </a:cubicBezTo>
                  <a:cubicBezTo>
                    <a:pt x="190" y="598"/>
                    <a:pt x="234" y="467"/>
                    <a:pt x="222" y="332"/>
                  </a:cubicBezTo>
                  <a:cubicBezTo>
                    <a:pt x="211" y="209"/>
                    <a:pt x="152" y="95"/>
                    <a:pt x="57" y="11"/>
                  </a:cubicBezTo>
                  <a:cubicBezTo>
                    <a:pt x="44" y="0"/>
                    <a:pt x="24" y="2"/>
                    <a:pt x="12" y="14"/>
                  </a:cubicBezTo>
                  <a:cubicBezTo>
                    <a:pt x="0" y="27"/>
                    <a:pt x="1" y="48"/>
                    <a:pt x="14" y="60"/>
                  </a:cubicBezTo>
                  <a:cubicBezTo>
                    <a:pt x="97" y="133"/>
                    <a:pt x="148" y="232"/>
                    <a:pt x="157" y="338"/>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1" name="Freeform 36"/>
            <p:cNvSpPr>
              <a:spLocks noEditPoints="1"/>
            </p:cNvSpPr>
            <p:nvPr/>
          </p:nvSpPr>
          <p:spPr bwMode="gray">
            <a:xfrm>
              <a:off x="725" y="729"/>
              <a:ext cx="284" cy="318"/>
            </a:xfrm>
            <a:custGeom>
              <a:avLst/>
              <a:gdLst>
                <a:gd name="T0" fmla="*/ 486 w 1038"/>
                <a:gd name="T1" fmla="*/ 560 h 1163"/>
                <a:gd name="T2" fmla="*/ 393 w 1038"/>
                <a:gd name="T3" fmla="*/ 499 h 1163"/>
                <a:gd name="T4" fmla="*/ 486 w 1038"/>
                <a:gd name="T5" fmla="*/ 560 h 1163"/>
                <a:gd name="T6" fmla="*/ 646 w 1038"/>
                <a:gd name="T7" fmla="*/ 500 h 1163"/>
                <a:gd name="T8" fmla="*/ 553 w 1038"/>
                <a:gd name="T9" fmla="*/ 560 h 1163"/>
                <a:gd name="T10" fmla="*/ 646 w 1038"/>
                <a:gd name="T11" fmla="*/ 500 h 1163"/>
                <a:gd name="T12" fmla="*/ 486 w 1038"/>
                <a:gd name="T13" fmla="*/ 688 h 1163"/>
                <a:gd name="T14" fmla="*/ 106 w 1038"/>
                <a:gd name="T15" fmla="*/ 951 h 1163"/>
                <a:gd name="T16" fmla="*/ 681 w 1038"/>
                <a:gd name="T17" fmla="*/ 549 h 1163"/>
                <a:gd name="T18" fmla="*/ 873 w 1038"/>
                <a:gd name="T19" fmla="*/ 829 h 1163"/>
                <a:gd name="T20" fmla="*/ 671 w 1038"/>
                <a:gd name="T21" fmla="*/ 560 h 1163"/>
                <a:gd name="T22" fmla="*/ 368 w 1038"/>
                <a:gd name="T23" fmla="*/ 560 h 1163"/>
                <a:gd name="T24" fmla="*/ 461 w 1038"/>
                <a:gd name="T25" fmla="*/ 624 h 1163"/>
                <a:gd name="T26" fmla="*/ 358 w 1038"/>
                <a:gd name="T27" fmla="*/ 549 h 1163"/>
                <a:gd name="T28" fmla="*/ 379 w 1038"/>
                <a:gd name="T29" fmla="*/ 403 h 1163"/>
                <a:gd name="T30" fmla="*/ 6 w 1038"/>
                <a:gd name="T31" fmla="*/ 942 h 1163"/>
                <a:gd name="T32" fmla="*/ 2 w 1038"/>
                <a:gd name="T33" fmla="*/ 949 h 1163"/>
                <a:gd name="T34" fmla="*/ 0 w 1038"/>
                <a:gd name="T35" fmla="*/ 956 h 1163"/>
                <a:gd name="T36" fmla="*/ 0 w 1038"/>
                <a:gd name="T37" fmla="*/ 963 h 1163"/>
                <a:gd name="T38" fmla="*/ 1 w 1038"/>
                <a:gd name="T39" fmla="*/ 970 h 1163"/>
                <a:gd name="T40" fmla="*/ 2 w 1038"/>
                <a:gd name="T41" fmla="*/ 972 h 1163"/>
                <a:gd name="T42" fmla="*/ 5 w 1038"/>
                <a:gd name="T43" fmla="*/ 979 h 1163"/>
                <a:gd name="T44" fmla="*/ 7 w 1038"/>
                <a:gd name="T45" fmla="*/ 982 h 1163"/>
                <a:gd name="T46" fmla="*/ 13 w 1038"/>
                <a:gd name="T47" fmla="*/ 987 h 1163"/>
                <a:gd name="T48" fmla="*/ 20 w 1038"/>
                <a:gd name="T49" fmla="*/ 991 h 1163"/>
                <a:gd name="T50" fmla="*/ 508 w 1038"/>
                <a:gd name="T51" fmla="*/ 1162 h 1163"/>
                <a:gd name="T52" fmla="*/ 513 w 1038"/>
                <a:gd name="T53" fmla="*/ 1163 h 1163"/>
                <a:gd name="T54" fmla="*/ 519 w 1038"/>
                <a:gd name="T55" fmla="*/ 1163 h 1163"/>
                <a:gd name="T56" fmla="*/ 526 w 1038"/>
                <a:gd name="T57" fmla="*/ 1163 h 1163"/>
                <a:gd name="T58" fmla="*/ 530 w 1038"/>
                <a:gd name="T59" fmla="*/ 1162 h 1163"/>
                <a:gd name="T60" fmla="*/ 677 w 1038"/>
                <a:gd name="T61" fmla="*/ 1155 h 1163"/>
                <a:gd name="T62" fmla="*/ 677 w 1038"/>
                <a:gd name="T63" fmla="*/ 1016 h 1163"/>
                <a:gd name="T64" fmla="*/ 553 w 1038"/>
                <a:gd name="T65" fmla="*/ 1083 h 1163"/>
                <a:gd name="T66" fmla="*/ 932 w 1038"/>
                <a:gd name="T67" fmla="*/ 951 h 1163"/>
                <a:gd name="T68" fmla="*/ 845 w 1038"/>
                <a:gd name="T69" fmla="*/ 950 h 1163"/>
                <a:gd name="T70" fmla="*/ 845 w 1038"/>
                <a:gd name="T71" fmla="*/ 1089 h 1163"/>
                <a:gd name="T72" fmla="*/ 1015 w 1038"/>
                <a:gd name="T73" fmla="*/ 992 h 1163"/>
                <a:gd name="T74" fmla="*/ 1021 w 1038"/>
                <a:gd name="T75" fmla="*/ 990 h 1163"/>
                <a:gd name="T76" fmla="*/ 1027 w 1038"/>
                <a:gd name="T77" fmla="*/ 985 h 1163"/>
                <a:gd name="T78" fmla="*/ 1032 w 1038"/>
                <a:gd name="T79" fmla="*/ 980 h 1163"/>
                <a:gd name="T80" fmla="*/ 1034 w 1038"/>
                <a:gd name="T81" fmla="*/ 976 h 1163"/>
                <a:gd name="T82" fmla="*/ 1036 w 1038"/>
                <a:gd name="T83" fmla="*/ 971 h 1163"/>
                <a:gd name="T84" fmla="*/ 1037 w 1038"/>
                <a:gd name="T85" fmla="*/ 965 h 1163"/>
                <a:gd name="T86" fmla="*/ 1038 w 1038"/>
                <a:gd name="T87" fmla="*/ 958 h 1163"/>
                <a:gd name="T88" fmla="*/ 1032 w 1038"/>
                <a:gd name="T89" fmla="*/ 942 h 1163"/>
                <a:gd name="T90" fmla="*/ 663 w 1038"/>
                <a:gd name="T91" fmla="*/ 406 h 1163"/>
                <a:gd name="T92" fmla="*/ 650 w 1038"/>
                <a:gd name="T93" fmla="*/ 244 h 1163"/>
                <a:gd name="T94" fmla="*/ 553 w 1038"/>
                <a:gd name="T95" fmla="*/ 246 h 1163"/>
                <a:gd name="T96" fmla="*/ 519 w 1038"/>
                <a:gd name="T97" fmla="*/ 0 h 1163"/>
                <a:gd name="T98" fmla="*/ 486 w 1038"/>
                <a:gd name="T99" fmla="*/ 248 h 1163"/>
                <a:gd name="T100" fmla="*/ 386 w 1038"/>
                <a:gd name="T101" fmla="*/ 244 h 1163"/>
                <a:gd name="T102" fmla="*/ 379 w 1038"/>
                <a:gd name="T103" fmla="*/ 403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8" h="1163">
                  <a:moveTo>
                    <a:pt x="486" y="560"/>
                  </a:moveTo>
                  <a:lnTo>
                    <a:pt x="486" y="560"/>
                  </a:lnTo>
                  <a:lnTo>
                    <a:pt x="406" y="505"/>
                  </a:lnTo>
                  <a:cubicBezTo>
                    <a:pt x="402" y="502"/>
                    <a:pt x="397" y="500"/>
                    <a:pt x="393" y="499"/>
                  </a:cubicBezTo>
                  <a:lnTo>
                    <a:pt x="486" y="365"/>
                  </a:lnTo>
                  <a:lnTo>
                    <a:pt x="486" y="560"/>
                  </a:lnTo>
                  <a:close/>
                  <a:moveTo>
                    <a:pt x="646" y="500"/>
                  </a:moveTo>
                  <a:lnTo>
                    <a:pt x="646" y="500"/>
                  </a:lnTo>
                  <a:cubicBezTo>
                    <a:pt x="642" y="500"/>
                    <a:pt x="637" y="502"/>
                    <a:pt x="633" y="505"/>
                  </a:cubicBezTo>
                  <a:lnTo>
                    <a:pt x="553" y="560"/>
                  </a:lnTo>
                  <a:lnTo>
                    <a:pt x="553" y="364"/>
                  </a:lnTo>
                  <a:lnTo>
                    <a:pt x="646" y="500"/>
                  </a:lnTo>
                  <a:close/>
                  <a:moveTo>
                    <a:pt x="486" y="688"/>
                  </a:moveTo>
                  <a:lnTo>
                    <a:pt x="486" y="688"/>
                  </a:lnTo>
                  <a:lnTo>
                    <a:pt x="486" y="1083"/>
                  </a:lnTo>
                  <a:lnTo>
                    <a:pt x="106" y="951"/>
                  </a:lnTo>
                  <a:lnTo>
                    <a:pt x="486" y="688"/>
                  </a:lnTo>
                  <a:close/>
                  <a:moveTo>
                    <a:pt x="681" y="549"/>
                  </a:moveTo>
                  <a:lnTo>
                    <a:pt x="681" y="549"/>
                  </a:lnTo>
                  <a:lnTo>
                    <a:pt x="873" y="829"/>
                  </a:lnTo>
                  <a:lnTo>
                    <a:pt x="578" y="624"/>
                  </a:lnTo>
                  <a:lnTo>
                    <a:pt x="671" y="560"/>
                  </a:lnTo>
                  <a:cubicBezTo>
                    <a:pt x="675" y="557"/>
                    <a:pt x="678" y="553"/>
                    <a:pt x="681" y="549"/>
                  </a:cubicBezTo>
                  <a:close/>
                  <a:moveTo>
                    <a:pt x="368" y="560"/>
                  </a:moveTo>
                  <a:lnTo>
                    <a:pt x="368" y="560"/>
                  </a:lnTo>
                  <a:lnTo>
                    <a:pt x="461" y="624"/>
                  </a:lnTo>
                  <a:lnTo>
                    <a:pt x="165" y="829"/>
                  </a:lnTo>
                  <a:lnTo>
                    <a:pt x="358" y="549"/>
                  </a:lnTo>
                  <a:cubicBezTo>
                    <a:pt x="361" y="553"/>
                    <a:pt x="364" y="557"/>
                    <a:pt x="368" y="560"/>
                  </a:cubicBezTo>
                  <a:close/>
                  <a:moveTo>
                    <a:pt x="379" y="403"/>
                  </a:moveTo>
                  <a:lnTo>
                    <a:pt x="379" y="403"/>
                  </a:lnTo>
                  <a:lnTo>
                    <a:pt x="6" y="942"/>
                  </a:lnTo>
                  <a:cubicBezTo>
                    <a:pt x="6" y="942"/>
                    <a:pt x="6" y="942"/>
                    <a:pt x="5" y="942"/>
                  </a:cubicBezTo>
                  <a:cubicBezTo>
                    <a:pt x="4" y="944"/>
                    <a:pt x="3" y="946"/>
                    <a:pt x="2" y="949"/>
                  </a:cubicBezTo>
                  <a:cubicBezTo>
                    <a:pt x="2" y="949"/>
                    <a:pt x="2" y="949"/>
                    <a:pt x="2" y="949"/>
                  </a:cubicBezTo>
                  <a:cubicBezTo>
                    <a:pt x="1" y="951"/>
                    <a:pt x="1" y="953"/>
                    <a:pt x="0" y="956"/>
                  </a:cubicBezTo>
                  <a:cubicBezTo>
                    <a:pt x="0" y="956"/>
                    <a:pt x="0" y="957"/>
                    <a:pt x="0" y="958"/>
                  </a:cubicBezTo>
                  <a:cubicBezTo>
                    <a:pt x="0" y="959"/>
                    <a:pt x="0" y="961"/>
                    <a:pt x="0" y="963"/>
                  </a:cubicBezTo>
                  <a:cubicBezTo>
                    <a:pt x="0" y="963"/>
                    <a:pt x="0" y="964"/>
                    <a:pt x="0" y="965"/>
                  </a:cubicBezTo>
                  <a:cubicBezTo>
                    <a:pt x="0" y="967"/>
                    <a:pt x="1" y="968"/>
                    <a:pt x="1" y="970"/>
                  </a:cubicBezTo>
                  <a:cubicBezTo>
                    <a:pt x="1" y="970"/>
                    <a:pt x="1" y="971"/>
                    <a:pt x="1" y="971"/>
                  </a:cubicBezTo>
                  <a:cubicBezTo>
                    <a:pt x="2" y="972"/>
                    <a:pt x="2" y="972"/>
                    <a:pt x="2" y="972"/>
                  </a:cubicBezTo>
                  <a:cubicBezTo>
                    <a:pt x="3" y="974"/>
                    <a:pt x="3" y="975"/>
                    <a:pt x="4" y="976"/>
                  </a:cubicBezTo>
                  <a:cubicBezTo>
                    <a:pt x="4" y="977"/>
                    <a:pt x="5" y="978"/>
                    <a:pt x="5" y="979"/>
                  </a:cubicBezTo>
                  <a:cubicBezTo>
                    <a:pt x="5" y="979"/>
                    <a:pt x="6" y="980"/>
                    <a:pt x="6" y="980"/>
                  </a:cubicBezTo>
                  <a:cubicBezTo>
                    <a:pt x="6" y="980"/>
                    <a:pt x="7" y="981"/>
                    <a:pt x="7" y="982"/>
                  </a:cubicBezTo>
                  <a:cubicBezTo>
                    <a:pt x="8" y="983"/>
                    <a:pt x="9" y="984"/>
                    <a:pt x="10" y="985"/>
                  </a:cubicBezTo>
                  <a:cubicBezTo>
                    <a:pt x="11" y="986"/>
                    <a:pt x="12" y="987"/>
                    <a:pt x="13" y="987"/>
                  </a:cubicBezTo>
                  <a:cubicBezTo>
                    <a:pt x="14" y="988"/>
                    <a:pt x="15" y="989"/>
                    <a:pt x="17" y="990"/>
                  </a:cubicBezTo>
                  <a:cubicBezTo>
                    <a:pt x="18" y="990"/>
                    <a:pt x="19" y="991"/>
                    <a:pt x="20" y="991"/>
                  </a:cubicBezTo>
                  <a:cubicBezTo>
                    <a:pt x="21" y="992"/>
                    <a:pt x="21" y="992"/>
                    <a:pt x="22" y="992"/>
                  </a:cubicBezTo>
                  <a:lnTo>
                    <a:pt x="508" y="1162"/>
                  </a:lnTo>
                  <a:cubicBezTo>
                    <a:pt x="509" y="1162"/>
                    <a:pt x="509" y="1162"/>
                    <a:pt x="509" y="1162"/>
                  </a:cubicBezTo>
                  <a:cubicBezTo>
                    <a:pt x="510" y="1162"/>
                    <a:pt x="511" y="1162"/>
                    <a:pt x="513" y="1163"/>
                  </a:cubicBezTo>
                  <a:cubicBezTo>
                    <a:pt x="513" y="1163"/>
                    <a:pt x="514" y="1163"/>
                    <a:pt x="514" y="1163"/>
                  </a:cubicBezTo>
                  <a:cubicBezTo>
                    <a:pt x="516" y="1163"/>
                    <a:pt x="518" y="1163"/>
                    <a:pt x="519" y="1163"/>
                  </a:cubicBezTo>
                  <a:cubicBezTo>
                    <a:pt x="521" y="1163"/>
                    <a:pt x="523" y="1163"/>
                    <a:pt x="525" y="1163"/>
                  </a:cubicBezTo>
                  <a:cubicBezTo>
                    <a:pt x="525" y="1163"/>
                    <a:pt x="526" y="1163"/>
                    <a:pt x="526" y="1163"/>
                  </a:cubicBezTo>
                  <a:cubicBezTo>
                    <a:pt x="527" y="1162"/>
                    <a:pt x="529" y="1162"/>
                    <a:pt x="530" y="1162"/>
                  </a:cubicBezTo>
                  <a:cubicBezTo>
                    <a:pt x="530" y="1162"/>
                    <a:pt x="530" y="1162"/>
                    <a:pt x="530" y="1162"/>
                  </a:cubicBezTo>
                  <a:lnTo>
                    <a:pt x="623" y="1129"/>
                  </a:lnTo>
                  <a:cubicBezTo>
                    <a:pt x="636" y="1145"/>
                    <a:pt x="655" y="1155"/>
                    <a:pt x="677" y="1155"/>
                  </a:cubicBezTo>
                  <a:cubicBezTo>
                    <a:pt x="715" y="1155"/>
                    <a:pt x="746" y="1123"/>
                    <a:pt x="746" y="1085"/>
                  </a:cubicBezTo>
                  <a:cubicBezTo>
                    <a:pt x="746" y="1047"/>
                    <a:pt x="715" y="1016"/>
                    <a:pt x="677" y="1016"/>
                  </a:cubicBezTo>
                  <a:cubicBezTo>
                    <a:pt x="646" y="1016"/>
                    <a:pt x="621" y="1036"/>
                    <a:pt x="611" y="1063"/>
                  </a:cubicBezTo>
                  <a:lnTo>
                    <a:pt x="553" y="1083"/>
                  </a:lnTo>
                  <a:lnTo>
                    <a:pt x="553" y="688"/>
                  </a:lnTo>
                  <a:lnTo>
                    <a:pt x="932" y="951"/>
                  </a:lnTo>
                  <a:lnTo>
                    <a:pt x="888" y="966"/>
                  </a:lnTo>
                  <a:cubicBezTo>
                    <a:pt x="877" y="956"/>
                    <a:pt x="862" y="950"/>
                    <a:pt x="845" y="950"/>
                  </a:cubicBezTo>
                  <a:cubicBezTo>
                    <a:pt x="807" y="950"/>
                    <a:pt x="776" y="982"/>
                    <a:pt x="776" y="1020"/>
                  </a:cubicBezTo>
                  <a:cubicBezTo>
                    <a:pt x="776" y="1058"/>
                    <a:pt x="807" y="1089"/>
                    <a:pt x="845" y="1089"/>
                  </a:cubicBezTo>
                  <a:cubicBezTo>
                    <a:pt x="881" y="1089"/>
                    <a:pt x="910" y="1062"/>
                    <a:pt x="914" y="1027"/>
                  </a:cubicBezTo>
                  <a:lnTo>
                    <a:pt x="1015" y="992"/>
                  </a:lnTo>
                  <a:cubicBezTo>
                    <a:pt x="1016" y="992"/>
                    <a:pt x="1017" y="992"/>
                    <a:pt x="1018" y="991"/>
                  </a:cubicBezTo>
                  <a:cubicBezTo>
                    <a:pt x="1019" y="991"/>
                    <a:pt x="1020" y="990"/>
                    <a:pt x="1021" y="990"/>
                  </a:cubicBezTo>
                  <a:cubicBezTo>
                    <a:pt x="1022" y="989"/>
                    <a:pt x="1023" y="988"/>
                    <a:pt x="1024" y="987"/>
                  </a:cubicBezTo>
                  <a:cubicBezTo>
                    <a:pt x="1025" y="987"/>
                    <a:pt x="1026" y="986"/>
                    <a:pt x="1027" y="985"/>
                  </a:cubicBezTo>
                  <a:cubicBezTo>
                    <a:pt x="1028" y="984"/>
                    <a:pt x="1029" y="983"/>
                    <a:pt x="1030" y="982"/>
                  </a:cubicBezTo>
                  <a:cubicBezTo>
                    <a:pt x="1031" y="981"/>
                    <a:pt x="1031" y="981"/>
                    <a:pt x="1032" y="980"/>
                  </a:cubicBezTo>
                  <a:cubicBezTo>
                    <a:pt x="1032" y="980"/>
                    <a:pt x="1032" y="979"/>
                    <a:pt x="1032" y="979"/>
                  </a:cubicBezTo>
                  <a:cubicBezTo>
                    <a:pt x="1033" y="978"/>
                    <a:pt x="1033" y="977"/>
                    <a:pt x="1034" y="976"/>
                  </a:cubicBezTo>
                  <a:cubicBezTo>
                    <a:pt x="1035" y="975"/>
                    <a:pt x="1035" y="974"/>
                    <a:pt x="1036" y="972"/>
                  </a:cubicBezTo>
                  <a:cubicBezTo>
                    <a:pt x="1036" y="972"/>
                    <a:pt x="1036" y="972"/>
                    <a:pt x="1036" y="971"/>
                  </a:cubicBezTo>
                  <a:cubicBezTo>
                    <a:pt x="1036" y="971"/>
                    <a:pt x="1036" y="970"/>
                    <a:pt x="1036" y="970"/>
                  </a:cubicBezTo>
                  <a:cubicBezTo>
                    <a:pt x="1037" y="968"/>
                    <a:pt x="1037" y="967"/>
                    <a:pt x="1037" y="965"/>
                  </a:cubicBezTo>
                  <a:cubicBezTo>
                    <a:pt x="1038" y="964"/>
                    <a:pt x="1038" y="963"/>
                    <a:pt x="1038" y="963"/>
                  </a:cubicBezTo>
                  <a:cubicBezTo>
                    <a:pt x="1038" y="961"/>
                    <a:pt x="1038" y="959"/>
                    <a:pt x="1038" y="958"/>
                  </a:cubicBezTo>
                  <a:cubicBezTo>
                    <a:pt x="1038" y="957"/>
                    <a:pt x="1038" y="956"/>
                    <a:pt x="1037" y="956"/>
                  </a:cubicBezTo>
                  <a:cubicBezTo>
                    <a:pt x="1037" y="951"/>
                    <a:pt x="1035" y="946"/>
                    <a:pt x="1032" y="942"/>
                  </a:cubicBezTo>
                  <a:cubicBezTo>
                    <a:pt x="1032" y="942"/>
                    <a:pt x="1032" y="942"/>
                    <a:pt x="1032" y="942"/>
                  </a:cubicBezTo>
                  <a:lnTo>
                    <a:pt x="663" y="406"/>
                  </a:lnTo>
                  <a:cubicBezTo>
                    <a:pt x="689" y="417"/>
                    <a:pt x="721" y="416"/>
                    <a:pt x="748" y="399"/>
                  </a:cubicBezTo>
                  <a:lnTo>
                    <a:pt x="650" y="244"/>
                  </a:lnTo>
                  <a:cubicBezTo>
                    <a:pt x="621" y="262"/>
                    <a:pt x="606" y="294"/>
                    <a:pt x="607" y="325"/>
                  </a:cubicBezTo>
                  <a:lnTo>
                    <a:pt x="553" y="246"/>
                  </a:lnTo>
                  <a:lnTo>
                    <a:pt x="553" y="34"/>
                  </a:lnTo>
                  <a:cubicBezTo>
                    <a:pt x="553" y="15"/>
                    <a:pt x="538" y="0"/>
                    <a:pt x="519" y="0"/>
                  </a:cubicBezTo>
                  <a:cubicBezTo>
                    <a:pt x="501" y="0"/>
                    <a:pt x="486" y="15"/>
                    <a:pt x="486" y="34"/>
                  </a:cubicBezTo>
                  <a:lnTo>
                    <a:pt x="486" y="248"/>
                  </a:lnTo>
                  <a:lnTo>
                    <a:pt x="428" y="332"/>
                  </a:lnTo>
                  <a:cubicBezTo>
                    <a:pt x="432" y="298"/>
                    <a:pt x="416" y="263"/>
                    <a:pt x="386" y="244"/>
                  </a:cubicBezTo>
                  <a:lnTo>
                    <a:pt x="288" y="399"/>
                  </a:lnTo>
                  <a:cubicBezTo>
                    <a:pt x="316" y="417"/>
                    <a:pt x="351" y="417"/>
                    <a:pt x="379" y="403"/>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59" name="文本框 108"/>
          <p:cNvSpPr txBox="1"/>
          <p:nvPr/>
        </p:nvSpPr>
        <p:spPr bwMode="gray">
          <a:xfrm>
            <a:off x="9587441" y="5198185"/>
            <a:ext cx="395135" cy="115371"/>
          </a:xfrm>
          <a:prstGeom prst="rect">
            <a:avLst/>
          </a:prstGeom>
          <a:noFill/>
        </p:spPr>
        <p:txBody>
          <a:bodyPr wrap="square" lIns="0" tIns="0" rIns="0" bIns="0"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defRPr/>
            </a:pPr>
            <a:r>
              <a:rPr lang="en-US" sz="750" dirty="0">
                <a:solidFill>
                  <a:srgbClr val="1D1D1A"/>
                </a:solidFill>
                <a:latin typeface="Huawei Sans" panose="020C0503030203020204" pitchFamily="34" charset="0"/>
                <a:cs typeface="Huawei Sans" panose="020C0503030203020204" pitchFamily="34" charset="0"/>
              </a:rPr>
              <a:t>5G</a:t>
            </a:r>
            <a:endParaRPr lang="en-US" altLang="zh-CN" sz="75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60" name="Group 29"/>
          <p:cNvGrpSpPr>
            <a:grpSpLocks noChangeAspect="1"/>
          </p:cNvGrpSpPr>
          <p:nvPr/>
        </p:nvGrpSpPr>
        <p:grpSpPr bwMode="gray">
          <a:xfrm>
            <a:off x="9264937" y="4951207"/>
            <a:ext cx="152056" cy="238112"/>
            <a:chOff x="683" y="627"/>
            <a:chExt cx="372" cy="420"/>
          </a:xfrm>
          <a:solidFill>
            <a:srgbClr val="FFC000"/>
          </a:solidFill>
        </p:grpSpPr>
        <p:sp>
          <p:nvSpPr>
            <p:cNvPr id="188" name="Freeform 30"/>
            <p:cNvSpPr>
              <a:spLocks/>
            </p:cNvSpPr>
            <p:nvPr/>
          </p:nvSpPr>
          <p:spPr bwMode="gray">
            <a:xfrm>
              <a:off x="787" y="684"/>
              <a:ext cx="38" cy="91"/>
            </a:xfrm>
            <a:custGeom>
              <a:avLst/>
              <a:gdLst>
                <a:gd name="T0" fmla="*/ 86 w 139"/>
                <a:gd name="T1" fmla="*/ 332 h 332"/>
                <a:gd name="T2" fmla="*/ 86 w 139"/>
                <a:gd name="T3" fmla="*/ 332 h 332"/>
                <a:gd name="T4" fmla="*/ 109 w 139"/>
                <a:gd name="T5" fmla="*/ 322 h 332"/>
                <a:gd name="T6" fmla="*/ 109 w 139"/>
                <a:gd name="T7" fmla="*/ 277 h 332"/>
                <a:gd name="T8" fmla="*/ 67 w 139"/>
                <a:gd name="T9" fmla="*/ 180 h 332"/>
                <a:gd name="T10" fmla="*/ 123 w 139"/>
                <a:gd name="T11" fmla="*/ 62 h 332"/>
                <a:gd name="T12" fmla="*/ 128 w 139"/>
                <a:gd name="T13" fmla="*/ 17 h 332"/>
                <a:gd name="T14" fmla="*/ 83 w 139"/>
                <a:gd name="T15" fmla="*/ 12 h 332"/>
                <a:gd name="T16" fmla="*/ 2 w 139"/>
                <a:gd name="T17" fmla="*/ 182 h 332"/>
                <a:gd name="T18" fmla="*/ 63 w 139"/>
                <a:gd name="T19" fmla="*/ 322 h 332"/>
                <a:gd name="T20" fmla="*/ 86 w 139"/>
                <a:gd name="T2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332">
                  <a:moveTo>
                    <a:pt x="86" y="332"/>
                  </a:moveTo>
                  <a:lnTo>
                    <a:pt x="86" y="332"/>
                  </a:lnTo>
                  <a:cubicBezTo>
                    <a:pt x="94" y="332"/>
                    <a:pt x="102" y="329"/>
                    <a:pt x="109" y="322"/>
                  </a:cubicBezTo>
                  <a:cubicBezTo>
                    <a:pt x="121" y="310"/>
                    <a:pt x="122" y="289"/>
                    <a:pt x="109" y="277"/>
                  </a:cubicBezTo>
                  <a:cubicBezTo>
                    <a:pt x="83" y="250"/>
                    <a:pt x="68" y="216"/>
                    <a:pt x="67" y="180"/>
                  </a:cubicBezTo>
                  <a:cubicBezTo>
                    <a:pt x="65" y="135"/>
                    <a:pt x="86" y="92"/>
                    <a:pt x="123" y="62"/>
                  </a:cubicBezTo>
                  <a:cubicBezTo>
                    <a:pt x="137" y="51"/>
                    <a:pt x="139" y="31"/>
                    <a:pt x="128" y="17"/>
                  </a:cubicBezTo>
                  <a:cubicBezTo>
                    <a:pt x="117" y="3"/>
                    <a:pt x="97" y="0"/>
                    <a:pt x="83" y="12"/>
                  </a:cubicBezTo>
                  <a:cubicBezTo>
                    <a:pt x="29" y="54"/>
                    <a:pt x="0" y="116"/>
                    <a:pt x="2" y="182"/>
                  </a:cubicBezTo>
                  <a:cubicBezTo>
                    <a:pt x="4" y="235"/>
                    <a:pt x="25" y="284"/>
                    <a:pt x="63" y="322"/>
                  </a:cubicBezTo>
                  <a:cubicBezTo>
                    <a:pt x="69" y="329"/>
                    <a:pt x="78" y="332"/>
                    <a:pt x="86" y="332"/>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9" name="Freeform 31"/>
            <p:cNvSpPr>
              <a:spLocks/>
            </p:cNvSpPr>
            <p:nvPr/>
          </p:nvSpPr>
          <p:spPr bwMode="gray">
            <a:xfrm>
              <a:off x="735" y="659"/>
              <a:ext cx="48" cy="143"/>
            </a:xfrm>
            <a:custGeom>
              <a:avLst/>
              <a:gdLst>
                <a:gd name="T0" fmla="*/ 3 w 173"/>
                <a:gd name="T1" fmla="*/ 278 h 522"/>
                <a:gd name="T2" fmla="*/ 3 w 173"/>
                <a:gd name="T3" fmla="*/ 278 h 522"/>
                <a:gd name="T4" fmla="*/ 107 w 173"/>
                <a:gd name="T5" fmla="*/ 513 h 522"/>
                <a:gd name="T6" fmla="*/ 129 w 173"/>
                <a:gd name="T7" fmla="*/ 522 h 522"/>
                <a:gd name="T8" fmla="*/ 152 w 173"/>
                <a:gd name="T9" fmla="*/ 512 h 522"/>
                <a:gd name="T10" fmla="*/ 152 w 173"/>
                <a:gd name="T11" fmla="*/ 467 h 522"/>
                <a:gd name="T12" fmla="*/ 67 w 173"/>
                <a:gd name="T13" fmla="*/ 275 h 522"/>
                <a:gd name="T14" fmla="*/ 159 w 173"/>
                <a:gd name="T15" fmla="*/ 60 h 522"/>
                <a:gd name="T16" fmla="*/ 160 w 173"/>
                <a:gd name="T17" fmla="*/ 14 h 522"/>
                <a:gd name="T18" fmla="*/ 115 w 173"/>
                <a:gd name="T19" fmla="*/ 13 h 522"/>
                <a:gd name="T20" fmla="*/ 3 w 173"/>
                <a:gd name="T21" fmla="*/ 278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522">
                  <a:moveTo>
                    <a:pt x="3" y="278"/>
                  </a:moveTo>
                  <a:lnTo>
                    <a:pt x="3" y="278"/>
                  </a:lnTo>
                  <a:cubicBezTo>
                    <a:pt x="6" y="366"/>
                    <a:pt x="42" y="449"/>
                    <a:pt x="107" y="513"/>
                  </a:cubicBezTo>
                  <a:cubicBezTo>
                    <a:pt x="113" y="519"/>
                    <a:pt x="121" y="522"/>
                    <a:pt x="129" y="522"/>
                  </a:cubicBezTo>
                  <a:cubicBezTo>
                    <a:pt x="138" y="522"/>
                    <a:pt x="146" y="519"/>
                    <a:pt x="152" y="512"/>
                  </a:cubicBezTo>
                  <a:cubicBezTo>
                    <a:pt x="165" y="500"/>
                    <a:pt x="165" y="479"/>
                    <a:pt x="152" y="467"/>
                  </a:cubicBezTo>
                  <a:cubicBezTo>
                    <a:pt x="100" y="415"/>
                    <a:pt x="70" y="347"/>
                    <a:pt x="67" y="275"/>
                  </a:cubicBezTo>
                  <a:cubicBezTo>
                    <a:pt x="65" y="194"/>
                    <a:pt x="97" y="118"/>
                    <a:pt x="159" y="60"/>
                  </a:cubicBezTo>
                  <a:cubicBezTo>
                    <a:pt x="172" y="48"/>
                    <a:pt x="173" y="27"/>
                    <a:pt x="160" y="14"/>
                  </a:cubicBezTo>
                  <a:cubicBezTo>
                    <a:pt x="148" y="1"/>
                    <a:pt x="128" y="0"/>
                    <a:pt x="115" y="13"/>
                  </a:cubicBezTo>
                  <a:cubicBezTo>
                    <a:pt x="40" y="82"/>
                    <a:pt x="0" y="179"/>
                    <a:pt x="3" y="278"/>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0" name="Freeform 32"/>
            <p:cNvSpPr>
              <a:spLocks/>
            </p:cNvSpPr>
            <p:nvPr/>
          </p:nvSpPr>
          <p:spPr bwMode="gray">
            <a:xfrm>
              <a:off x="683" y="634"/>
              <a:ext cx="57" cy="196"/>
            </a:xfrm>
            <a:custGeom>
              <a:avLst/>
              <a:gdLst>
                <a:gd name="T0" fmla="*/ 149 w 208"/>
                <a:gd name="T1" fmla="*/ 705 h 714"/>
                <a:gd name="T2" fmla="*/ 149 w 208"/>
                <a:gd name="T3" fmla="*/ 705 h 714"/>
                <a:gd name="T4" fmla="*/ 172 w 208"/>
                <a:gd name="T5" fmla="*/ 714 h 714"/>
                <a:gd name="T6" fmla="*/ 195 w 208"/>
                <a:gd name="T7" fmla="*/ 705 h 714"/>
                <a:gd name="T8" fmla="*/ 195 w 208"/>
                <a:gd name="T9" fmla="*/ 659 h 714"/>
                <a:gd name="T10" fmla="*/ 68 w 208"/>
                <a:gd name="T11" fmla="*/ 373 h 714"/>
                <a:gd name="T12" fmla="*/ 195 w 208"/>
                <a:gd name="T13" fmla="*/ 59 h 714"/>
                <a:gd name="T14" fmla="*/ 195 w 208"/>
                <a:gd name="T15" fmla="*/ 13 h 714"/>
                <a:gd name="T16" fmla="*/ 149 w 208"/>
                <a:gd name="T17" fmla="*/ 13 h 714"/>
                <a:gd name="T18" fmla="*/ 4 w 208"/>
                <a:gd name="T19" fmla="*/ 375 h 714"/>
                <a:gd name="T20" fmla="*/ 149 w 208"/>
                <a:gd name="T21" fmla="*/ 705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 h="714">
                  <a:moveTo>
                    <a:pt x="149" y="705"/>
                  </a:moveTo>
                  <a:lnTo>
                    <a:pt x="149" y="705"/>
                  </a:lnTo>
                  <a:cubicBezTo>
                    <a:pt x="155" y="711"/>
                    <a:pt x="164" y="714"/>
                    <a:pt x="172" y="714"/>
                  </a:cubicBezTo>
                  <a:cubicBezTo>
                    <a:pt x="180" y="714"/>
                    <a:pt x="188" y="711"/>
                    <a:pt x="195" y="705"/>
                  </a:cubicBezTo>
                  <a:cubicBezTo>
                    <a:pt x="207" y="692"/>
                    <a:pt x="207" y="671"/>
                    <a:pt x="195" y="659"/>
                  </a:cubicBezTo>
                  <a:cubicBezTo>
                    <a:pt x="117" y="581"/>
                    <a:pt x="72" y="480"/>
                    <a:pt x="68" y="373"/>
                  </a:cubicBezTo>
                  <a:cubicBezTo>
                    <a:pt x="65" y="256"/>
                    <a:pt x="110" y="144"/>
                    <a:pt x="195" y="59"/>
                  </a:cubicBezTo>
                  <a:cubicBezTo>
                    <a:pt x="208" y="46"/>
                    <a:pt x="208" y="25"/>
                    <a:pt x="195" y="13"/>
                  </a:cubicBezTo>
                  <a:cubicBezTo>
                    <a:pt x="183" y="0"/>
                    <a:pt x="162" y="0"/>
                    <a:pt x="149" y="13"/>
                  </a:cubicBezTo>
                  <a:cubicBezTo>
                    <a:pt x="51" y="111"/>
                    <a:pt x="0" y="240"/>
                    <a:pt x="4" y="375"/>
                  </a:cubicBezTo>
                  <a:cubicBezTo>
                    <a:pt x="8" y="498"/>
                    <a:pt x="59" y="615"/>
                    <a:pt x="149" y="705"/>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1" name="Freeform 33"/>
            <p:cNvSpPr>
              <a:spLocks/>
            </p:cNvSpPr>
            <p:nvPr/>
          </p:nvSpPr>
          <p:spPr bwMode="gray">
            <a:xfrm>
              <a:off x="913" y="687"/>
              <a:ext cx="37" cy="91"/>
            </a:xfrm>
            <a:custGeom>
              <a:avLst/>
              <a:gdLst>
                <a:gd name="T0" fmla="*/ 12 w 134"/>
                <a:gd name="T1" fmla="*/ 321 h 332"/>
                <a:gd name="T2" fmla="*/ 12 w 134"/>
                <a:gd name="T3" fmla="*/ 321 h 332"/>
                <a:gd name="T4" fmla="*/ 36 w 134"/>
                <a:gd name="T5" fmla="*/ 332 h 332"/>
                <a:gd name="T6" fmla="*/ 57 w 134"/>
                <a:gd name="T7" fmla="*/ 323 h 332"/>
                <a:gd name="T8" fmla="*/ 128 w 134"/>
                <a:gd name="T9" fmla="*/ 148 h 332"/>
                <a:gd name="T10" fmla="*/ 59 w 134"/>
                <a:gd name="T11" fmla="*/ 12 h 332"/>
                <a:gd name="T12" fmla="*/ 13 w 134"/>
                <a:gd name="T13" fmla="*/ 14 h 332"/>
                <a:gd name="T14" fmla="*/ 16 w 134"/>
                <a:gd name="T15" fmla="*/ 60 h 332"/>
                <a:gd name="T16" fmla="*/ 63 w 134"/>
                <a:gd name="T17" fmla="*/ 154 h 332"/>
                <a:gd name="T18" fmla="*/ 14 w 134"/>
                <a:gd name="T19" fmla="*/ 275 h 332"/>
                <a:gd name="T20" fmla="*/ 12 w 134"/>
                <a:gd name="T21" fmla="*/ 32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332">
                  <a:moveTo>
                    <a:pt x="12" y="321"/>
                  </a:moveTo>
                  <a:lnTo>
                    <a:pt x="12" y="321"/>
                  </a:lnTo>
                  <a:cubicBezTo>
                    <a:pt x="18" y="328"/>
                    <a:pt x="27" y="332"/>
                    <a:pt x="36" y="332"/>
                  </a:cubicBezTo>
                  <a:cubicBezTo>
                    <a:pt x="43" y="332"/>
                    <a:pt x="51" y="329"/>
                    <a:pt x="57" y="323"/>
                  </a:cubicBezTo>
                  <a:cubicBezTo>
                    <a:pt x="108" y="278"/>
                    <a:pt x="134" y="214"/>
                    <a:pt x="128" y="148"/>
                  </a:cubicBezTo>
                  <a:cubicBezTo>
                    <a:pt x="123" y="96"/>
                    <a:pt x="99" y="47"/>
                    <a:pt x="59" y="12"/>
                  </a:cubicBezTo>
                  <a:cubicBezTo>
                    <a:pt x="46" y="0"/>
                    <a:pt x="25" y="1"/>
                    <a:pt x="13" y="14"/>
                  </a:cubicBezTo>
                  <a:cubicBezTo>
                    <a:pt x="1" y="28"/>
                    <a:pt x="2" y="48"/>
                    <a:pt x="16" y="60"/>
                  </a:cubicBezTo>
                  <a:cubicBezTo>
                    <a:pt x="43" y="85"/>
                    <a:pt x="60" y="118"/>
                    <a:pt x="63" y="154"/>
                  </a:cubicBezTo>
                  <a:cubicBezTo>
                    <a:pt x="68" y="199"/>
                    <a:pt x="50" y="243"/>
                    <a:pt x="14" y="275"/>
                  </a:cubicBezTo>
                  <a:cubicBezTo>
                    <a:pt x="1" y="287"/>
                    <a:pt x="0" y="308"/>
                    <a:pt x="12" y="321"/>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2" name="Freeform 34"/>
            <p:cNvSpPr>
              <a:spLocks/>
            </p:cNvSpPr>
            <p:nvPr/>
          </p:nvSpPr>
          <p:spPr bwMode="gray">
            <a:xfrm>
              <a:off x="952" y="657"/>
              <a:ext cx="50" cy="143"/>
            </a:xfrm>
            <a:custGeom>
              <a:avLst/>
              <a:gdLst>
                <a:gd name="T0" fmla="*/ 111 w 184"/>
                <a:gd name="T1" fmla="*/ 247 h 522"/>
                <a:gd name="T2" fmla="*/ 111 w 184"/>
                <a:gd name="T3" fmla="*/ 247 h 522"/>
                <a:gd name="T4" fmla="*/ 32 w 184"/>
                <a:gd name="T5" fmla="*/ 467 h 522"/>
                <a:gd name="T6" fmla="*/ 34 w 184"/>
                <a:gd name="T7" fmla="*/ 513 h 522"/>
                <a:gd name="T8" fmla="*/ 56 w 184"/>
                <a:gd name="T9" fmla="*/ 522 h 522"/>
                <a:gd name="T10" fmla="*/ 79 w 184"/>
                <a:gd name="T11" fmla="*/ 512 h 522"/>
                <a:gd name="T12" fmla="*/ 175 w 184"/>
                <a:gd name="T13" fmla="*/ 241 h 522"/>
                <a:gd name="T14" fmla="*/ 58 w 184"/>
                <a:gd name="T15" fmla="*/ 12 h 522"/>
                <a:gd name="T16" fmla="*/ 12 w 184"/>
                <a:gd name="T17" fmla="*/ 15 h 522"/>
                <a:gd name="T18" fmla="*/ 15 w 184"/>
                <a:gd name="T19" fmla="*/ 61 h 522"/>
                <a:gd name="T20" fmla="*/ 111 w 184"/>
                <a:gd name="T21" fmla="*/ 24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522">
                  <a:moveTo>
                    <a:pt x="111" y="247"/>
                  </a:moveTo>
                  <a:lnTo>
                    <a:pt x="111" y="247"/>
                  </a:lnTo>
                  <a:cubicBezTo>
                    <a:pt x="118" y="328"/>
                    <a:pt x="90" y="406"/>
                    <a:pt x="32" y="467"/>
                  </a:cubicBezTo>
                  <a:cubicBezTo>
                    <a:pt x="20" y="480"/>
                    <a:pt x="21" y="501"/>
                    <a:pt x="34" y="513"/>
                  </a:cubicBezTo>
                  <a:cubicBezTo>
                    <a:pt x="40" y="519"/>
                    <a:pt x="48" y="522"/>
                    <a:pt x="56" y="522"/>
                  </a:cubicBezTo>
                  <a:cubicBezTo>
                    <a:pt x="64" y="522"/>
                    <a:pt x="73" y="518"/>
                    <a:pt x="79" y="512"/>
                  </a:cubicBezTo>
                  <a:cubicBezTo>
                    <a:pt x="149" y="438"/>
                    <a:pt x="184" y="339"/>
                    <a:pt x="175" y="241"/>
                  </a:cubicBezTo>
                  <a:cubicBezTo>
                    <a:pt x="167" y="153"/>
                    <a:pt x="126" y="72"/>
                    <a:pt x="58" y="12"/>
                  </a:cubicBezTo>
                  <a:cubicBezTo>
                    <a:pt x="44" y="0"/>
                    <a:pt x="24" y="2"/>
                    <a:pt x="12" y="15"/>
                  </a:cubicBezTo>
                  <a:cubicBezTo>
                    <a:pt x="0" y="28"/>
                    <a:pt x="2" y="49"/>
                    <a:pt x="15" y="61"/>
                  </a:cubicBezTo>
                  <a:cubicBezTo>
                    <a:pt x="70" y="109"/>
                    <a:pt x="105" y="175"/>
                    <a:pt x="111" y="247"/>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3" name="Freeform 35"/>
            <p:cNvSpPr>
              <a:spLocks/>
            </p:cNvSpPr>
            <p:nvPr/>
          </p:nvSpPr>
          <p:spPr bwMode="gray">
            <a:xfrm>
              <a:off x="991" y="627"/>
              <a:ext cx="64" cy="195"/>
            </a:xfrm>
            <a:custGeom>
              <a:avLst/>
              <a:gdLst>
                <a:gd name="T0" fmla="*/ 157 w 234"/>
                <a:gd name="T1" fmla="*/ 338 h 713"/>
                <a:gd name="T2" fmla="*/ 157 w 234"/>
                <a:gd name="T3" fmla="*/ 338 h 713"/>
                <a:gd name="T4" fmla="*/ 49 w 234"/>
                <a:gd name="T5" fmla="*/ 659 h 713"/>
                <a:gd name="T6" fmla="*/ 52 w 234"/>
                <a:gd name="T7" fmla="*/ 705 h 713"/>
                <a:gd name="T8" fmla="*/ 73 w 234"/>
                <a:gd name="T9" fmla="*/ 713 h 713"/>
                <a:gd name="T10" fmla="*/ 98 w 234"/>
                <a:gd name="T11" fmla="*/ 702 h 713"/>
                <a:gd name="T12" fmla="*/ 222 w 234"/>
                <a:gd name="T13" fmla="*/ 332 h 713"/>
                <a:gd name="T14" fmla="*/ 57 w 234"/>
                <a:gd name="T15" fmla="*/ 11 h 713"/>
                <a:gd name="T16" fmla="*/ 12 w 234"/>
                <a:gd name="T17" fmla="*/ 14 h 713"/>
                <a:gd name="T18" fmla="*/ 14 w 234"/>
                <a:gd name="T19" fmla="*/ 60 h 713"/>
                <a:gd name="T20" fmla="*/ 157 w 234"/>
                <a:gd name="T21" fmla="*/ 338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713">
                  <a:moveTo>
                    <a:pt x="157" y="338"/>
                  </a:moveTo>
                  <a:lnTo>
                    <a:pt x="157" y="338"/>
                  </a:lnTo>
                  <a:cubicBezTo>
                    <a:pt x="168" y="455"/>
                    <a:pt x="130" y="569"/>
                    <a:pt x="49" y="659"/>
                  </a:cubicBezTo>
                  <a:cubicBezTo>
                    <a:pt x="37" y="672"/>
                    <a:pt x="39" y="693"/>
                    <a:pt x="52" y="705"/>
                  </a:cubicBezTo>
                  <a:cubicBezTo>
                    <a:pt x="58" y="710"/>
                    <a:pt x="66" y="713"/>
                    <a:pt x="73" y="713"/>
                  </a:cubicBezTo>
                  <a:cubicBezTo>
                    <a:pt x="82" y="713"/>
                    <a:pt x="91" y="709"/>
                    <a:pt x="98" y="702"/>
                  </a:cubicBezTo>
                  <a:cubicBezTo>
                    <a:pt x="190" y="598"/>
                    <a:pt x="234" y="467"/>
                    <a:pt x="222" y="332"/>
                  </a:cubicBezTo>
                  <a:cubicBezTo>
                    <a:pt x="211" y="209"/>
                    <a:pt x="152" y="95"/>
                    <a:pt x="57" y="11"/>
                  </a:cubicBezTo>
                  <a:cubicBezTo>
                    <a:pt x="44" y="0"/>
                    <a:pt x="24" y="2"/>
                    <a:pt x="12" y="14"/>
                  </a:cubicBezTo>
                  <a:cubicBezTo>
                    <a:pt x="0" y="27"/>
                    <a:pt x="1" y="48"/>
                    <a:pt x="14" y="60"/>
                  </a:cubicBezTo>
                  <a:cubicBezTo>
                    <a:pt x="97" y="133"/>
                    <a:pt x="148" y="232"/>
                    <a:pt x="157" y="338"/>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4" name="Freeform 36"/>
            <p:cNvSpPr>
              <a:spLocks noEditPoints="1"/>
            </p:cNvSpPr>
            <p:nvPr/>
          </p:nvSpPr>
          <p:spPr bwMode="gray">
            <a:xfrm>
              <a:off x="725" y="729"/>
              <a:ext cx="284" cy="318"/>
            </a:xfrm>
            <a:custGeom>
              <a:avLst/>
              <a:gdLst>
                <a:gd name="T0" fmla="*/ 486 w 1038"/>
                <a:gd name="T1" fmla="*/ 560 h 1163"/>
                <a:gd name="T2" fmla="*/ 393 w 1038"/>
                <a:gd name="T3" fmla="*/ 499 h 1163"/>
                <a:gd name="T4" fmla="*/ 486 w 1038"/>
                <a:gd name="T5" fmla="*/ 560 h 1163"/>
                <a:gd name="T6" fmla="*/ 646 w 1038"/>
                <a:gd name="T7" fmla="*/ 500 h 1163"/>
                <a:gd name="T8" fmla="*/ 553 w 1038"/>
                <a:gd name="T9" fmla="*/ 560 h 1163"/>
                <a:gd name="T10" fmla="*/ 646 w 1038"/>
                <a:gd name="T11" fmla="*/ 500 h 1163"/>
                <a:gd name="T12" fmla="*/ 486 w 1038"/>
                <a:gd name="T13" fmla="*/ 688 h 1163"/>
                <a:gd name="T14" fmla="*/ 106 w 1038"/>
                <a:gd name="T15" fmla="*/ 951 h 1163"/>
                <a:gd name="T16" fmla="*/ 681 w 1038"/>
                <a:gd name="T17" fmla="*/ 549 h 1163"/>
                <a:gd name="T18" fmla="*/ 873 w 1038"/>
                <a:gd name="T19" fmla="*/ 829 h 1163"/>
                <a:gd name="T20" fmla="*/ 671 w 1038"/>
                <a:gd name="T21" fmla="*/ 560 h 1163"/>
                <a:gd name="T22" fmla="*/ 368 w 1038"/>
                <a:gd name="T23" fmla="*/ 560 h 1163"/>
                <a:gd name="T24" fmla="*/ 461 w 1038"/>
                <a:gd name="T25" fmla="*/ 624 h 1163"/>
                <a:gd name="T26" fmla="*/ 358 w 1038"/>
                <a:gd name="T27" fmla="*/ 549 h 1163"/>
                <a:gd name="T28" fmla="*/ 379 w 1038"/>
                <a:gd name="T29" fmla="*/ 403 h 1163"/>
                <a:gd name="T30" fmla="*/ 6 w 1038"/>
                <a:gd name="T31" fmla="*/ 942 h 1163"/>
                <a:gd name="T32" fmla="*/ 2 w 1038"/>
                <a:gd name="T33" fmla="*/ 949 h 1163"/>
                <a:gd name="T34" fmla="*/ 0 w 1038"/>
                <a:gd name="T35" fmla="*/ 956 h 1163"/>
                <a:gd name="T36" fmla="*/ 0 w 1038"/>
                <a:gd name="T37" fmla="*/ 963 h 1163"/>
                <a:gd name="T38" fmla="*/ 1 w 1038"/>
                <a:gd name="T39" fmla="*/ 970 h 1163"/>
                <a:gd name="T40" fmla="*/ 2 w 1038"/>
                <a:gd name="T41" fmla="*/ 972 h 1163"/>
                <a:gd name="T42" fmla="*/ 5 w 1038"/>
                <a:gd name="T43" fmla="*/ 979 h 1163"/>
                <a:gd name="T44" fmla="*/ 7 w 1038"/>
                <a:gd name="T45" fmla="*/ 982 h 1163"/>
                <a:gd name="T46" fmla="*/ 13 w 1038"/>
                <a:gd name="T47" fmla="*/ 987 h 1163"/>
                <a:gd name="T48" fmla="*/ 20 w 1038"/>
                <a:gd name="T49" fmla="*/ 991 h 1163"/>
                <a:gd name="T50" fmla="*/ 508 w 1038"/>
                <a:gd name="T51" fmla="*/ 1162 h 1163"/>
                <a:gd name="T52" fmla="*/ 513 w 1038"/>
                <a:gd name="T53" fmla="*/ 1163 h 1163"/>
                <a:gd name="T54" fmla="*/ 519 w 1038"/>
                <a:gd name="T55" fmla="*/ 1163 h 1163"/>
                <a:gd name="T56" fmla="*/ 526 w 1038"/>
                <a:gd name="T57" fmla="*/ 1163 h 1163"/>
                <a:gd name="T58" fmla="*/ 530 w 1038"/>
                <a:gd name="T59" fmla="*/ 1162 h 1163"/>
                <a:gd name="T60" fmla="*/ 677 w 1038"/>
                <a:gd name="T61" fmla="*/ 1155 h 1163"/>
                <a:gd name="T62" fmla="*/ 677 w 1038"/>
                <a:gd name="T63" fmla="*/ 1016 h 1163"/>
                <a:gd name="T64" fmla="*/ 553 w 1038"/>
                <a:gd name="T65" fmla="*/ 1083 h 1163"/>
                <a:gd name="T66" fmla="*/ 932 w 1038"/>
                <a:gd name="T67" fmla="*/ 951 h 1163"/>
                <a:gd name="T68" fmla="*/ 845 w 1038"/>
                <a:gd name="T69" fmla="*/ 950 h 1163"/>
                <a:gd name="T70" fmla="*/ 845 w 1038"/>
                <a:gd name="T71" fmla="*/ 1089 h 1163"/>
                <a:gd name="T72" fmla="*/ 1015 w 1038"/>
                <a:gd name="T73" fmla="*/ 992 h 1163"/>
                <a:gd name="T74" fmla="*/ 1021 w 1038"/>
                <a:gd name="T75" fmla="*/ 990 h 1163"/>
                <a:gd name="T76" fmla="*/ 1027 w 1038"/>
                <a:gd name="T77" fmla="*/ 985 h 1163"/>
                <a:gd name="T78" fmla="*/ 1032 w 1038"/>
                <a:gd name="T79" fmla="*/ 980 h 1163"/>
                <a:gd name="T80" fmla="*/ 1034 w 1038"/>
                <a:gd name="T81" fmla="*/ 976 h 1163"/>
                <a:gd name="T82" fmla="*/ 1036 w 1038"/>
                <a:gd name="T83" fmla="*/ 971 h 1163"/>
                <a:gd name="T84" fmla="*/ 1037 w 1038"/>
                <a:gd name="T85" fmla="*/ 965 h 1163"/>
                <a:gd name="T86" fmla="*/ 1038 w 1038"/>
                <a:gd name="T87" fmla="*/ 958 h 1163"/>
                <a:gd name="T88" fmla="*/ 1032 w 1038"/>
                <a:gd name="T89" fmla="*/ 942 h 1163"/>
                <a:gd name="T90" fmla="*/ 663 w 1038"/>
                <a:gd name="T91" fmla="*/ 406 h 1163"/>
                <a:gd name="T92" fmla="*/ 650 w 1038"/>
                <a:gd name="T93" fmla="*/ 244 h 1163"/>
                <a:gd name="T94" fmla="*/ 553 w 1038"/>
                <a:gd name="T95" fmla="*/ 246 h 1163"/>
                <a:gd name="T96" fmla="*/ 519 w 1038"/>
                <a:gd name="T97" fmla="*/ 0 h 1163"/>
                <a:gd name="T98" fmla="*/ 486 w 1038"/>
                <a:gd name="T99" fmla="*/ 248 h 1163"/>
                <a:gd name="T100" fmla="*/ 386 w 1038"/>
                <a:gd name="T101" fmla="*/ 244 h 1163"/>
                <a:gd name="T102" fmla="*/ 379 w 1038"/>
                <a:gd name="T103" fmla="*/ 403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8" h="1163">
                  <a:moveTo>
                    <a:pt x="486" y="560"/>
                  </a:moveTo>
                  <a:lnTo>
                    <a:pt x="486" y="560"/>
                  </a:lnTo>
                  <a:lnTo>
                    <a:pt x="406" y="505"/>
                  </a:lnTo>
                  <a:cubicBezTo>
                    <a:pt x="402" y="502"/>
                    <a:pt x="397" y="500"/>
                    <a:pt x="393" y="499"/>
                  </a:cubicBezTo>
                  <a:lnTo>
                    <a:pt x="486" y="365"/>
                  </a:lnTo>
                  <a:lnTo>
                    <a:pt x="486" y="560"/>
                  </a:lnTo>
                  <a:close/>
                  <a:moveTo>
                    <a:pt x="646" y="500"/>
                  </a:moveTo>
                  <a:lnTo>
                    <a:pt x="646" y="500"/>
                  </a:lnTo>
                  <a:cubicBezTo>
                    <a:pt x="642" y="500"/>
                    <a:pt x="637" y="502"/>
                    <a:pt x="633" y="505"/>
                  </a:cubicBezTo>
                  <a:lnTo>
                    <a:pt x="553" y="560"/>
                  </a:lnTo>
                  <a:lnTo>
                    <a:pt x="553" y="364"/>
                  </a:lnTo>
                  <a:lnTo>
                    <a:pt x="646" y="500"/>
                  </a:lnTo>
                  <a:close/>
                  <a:moveTo>
                    <a:pt x="486" y="688"/>
                  </a:moveTo>
                  <a:lnTo>
                    <a:pt x="486" y="688"/>
                  </a:lnTo>
                  <a:lnTo>
                    <a:pt x="486" y="1083"/>
                  </a:lnTo>
                  <a:lnTo>
                    <a:pt x="106" y="951"/>
                  </a:lnTo>
                  <a:lnTo>
                    <a:pt x="486" y="688"/>
                  </a:lnTo>
                  <a:close/>
                  <a:moveTo>
                    <a:pt x="681" y="549"/>
                  </a:moveTo>
                  <a:lnTo>
                    <a:pt x="681" y="549"/>
                  </a:lnTo>
                  <a:lnTo>
                    <a:pt x="873" y="829"/>
                  </a:lnTo>
                  <a:lnTo>
                    <a:pt x="578" y="624"/>
                  </a:lnTo>
                  <a:lnTo>
                    <a:pt x="671" y="560"/>
                  </a:lnTo>
                  <a:cubicBezTo>
                    <a:pt x="675" y="557"/>
                    <a:pt x="678" y="553"/>
                    <a:pt x="681" y="549"/>
                  </a:cubicBezTo>
                  <a:close/>
                  <a:moveTo>
                    <a:pt x="368" y="560"/>
                  </a:moveTo>
                  <a:lnTo>
                    <a:pt x="368" y="560"/>
                  </a:lnTo>
                  <a:lnTo>
                    <a:pt x="461" y="624"/>
                  </a:lnTo>
                  <a:lnTo>
                    <a:pt x="165" y="829"/>
                  </a:lnTo>
                  <a:lnTo>
                    <a:pt x="358" y="549"/>
                  </a:lnTo>
                  <a:cubicBezTo>
                    <a:pt x="361" y="553"/>
                    <a:pt x="364" y="557"/>
                    <a:pt x="368" y="560"/>
                  </a:cubicBezTo>
                  <a:close/>
                  <a:moveTo>
                    <a:pt x="379" y="403"/>
                  </a:moveTo>
                  <a:lnTo>
                    <a:pt x="379" y="403"/>
                  </a:lnTo>
                  <a:lnTo>
                    <a:pt x="6" y="942"/>
                  </a:lnTo>
                  <a:cubicBezTo>
                    <a:pt x="6" y="942"/>
                    <a:pt x="6" y="942"/>
                    <a:pt x="5" y="942"/>
                  </a:cubicBezTo>
                  <a:cubicBezTo>
                    <a:pt x="4" y="944"/>
                    <a:pt x="3" y="946"/>
                    <a:pt x="2" y="949"/>
                  </a:cubicBezTo>
                  <a:cubicBezTo>
                    <a:pt x="2" y="949"/>
                    <a:pt x="2" y="949"/>
                    <a:pt x="2" y="949"/>
                  </a:cubicBezTo>
                  <a:cubicBezTo>
                    <a:pt x="1" y="951"/>
                    <a:pt x="1" y="953"/>
                    <a:pt x="0" y="956"/>
                  </a:cubicBezTo>
                  <a:cubicBezTo>
                    <a:pt x="0" y="956"/>
                    <a:pt x="0" y="957"/>
                    <a:pt x="0" y="958"/>
                  </a:cubicBezTo>
                  <a:cubicBezTo>
                    <a:pt x="0" y="959"/>
                    <a:pt x="0" y="961"/>
                    <a:pt x="0" y="963"/>
                  </a:cubicBezTo>
                  <a:cubicBezTo>
                    <a:pt x="0" y="963"/>
                    <a:pt x="0" y="964"/>
                    <a:pt x="0" y="965"/>
                  </a:cubicBezTo>
                  <a:cubicBezTo>
                    <a:pt x="0" y="967"/>
                    <a:pt x="1" y="968"/>
                    <a:pt x="1" y="970"/>
                  </a:cubicBezTo>
                  <a:cubicBezTo>
                    <a:pt x="1" y="970"/>
                    <a:pt x="1" y="971"/>
                    <a:pt x="1" y="971"/>
                  </a:cubicBezTo>
                  <a:cubicBezTo>
                    <a:pt x="2" y="972"/>
                    <a:pt x="2" y="972"/>
                    <a:pt x="2" y="972"/>
                  </a:cubicBezTo>
                  <a:cubicBezTo>
                    <a:pt x="3" y="974"/>
                    <a:pt x="3" y="975"/>
                    <a:pt x="4" y="976"/>
                  </a:cubicBezTo>
                  <a:cubicBezTo>
                    <a:pt x="4" y="977"/>
                    <a:pt x="5" y="978"/>
                    <a:pt x="5" y="979"/>
                  </a:cubicBezTo>
                  <a:cubicBezTo>
                    <a:pt x="5" y="979"/>
                    <a:pt x="6" y="980"/>
                    <a:pt x="6" y="980"/>
                  </a:cubicBezTo>
                  <a:cubicBezTo>
                    <a:pt x="6" y="980"/>
                    <a:pt x="7" y="981"/>
                    <a:pt x="7" y="982"/>
                  </a:cubicBezTo>
                  <a:cubicBezTo>
                    <a:pt x="8" y="983"/>
                    <a:pt x="9" y="984"/>
                    <a:pt x="10" y="985"/>
                  </a:cubicBezTo>
                  <a:cubicBezTo>
                    <a:pt x="11" y="986"/>
                    <a:pt x="12" y="987"/>
                    <a:pt x="13" y="987"/>
                  </a:cubicBezTo>
                  <a:cubicBezTo>
                    <a:pt x="14" y="988"/>
                    <a:pt x="15" y="989"/>
                    <a:pt x="17" y="990"/>
                  </a:cubicBezTo>
                  <a:cubicBezTo>
                    <a:pt x="18" y="990"/>
                    <a:pt x="19" y="991"/>
                    <a:pt x="20" y="991"/>
                  </a:cubicBezTo>
                  <a:cubicBezTo>
                    <a:pt x="21" y="992"/>
                    <a:pt x="21" y="992"/>
                    <a:pt x="22" y="992"/>
                  </a:cubicBezTo>
                  <a:lnTo>
                    <a:pt x="508" y="1162"/>
                  </a:lnTo>
                  <a:cubicBezTo>
                    <a:pt x="509" y="1162"/>
                    <a:pt x="509" y="1162"/>
                    <a:pt x="509" y="1162"/>
                  </a:cubicBezTo>
                  <a:cubicBezTo>
                    <a:pt x="510" y="1162"/>
                    <a:pt x="511" y="1162"/>
                    <a:pt x="513" y="1163"/>
                  </a:cubicBezTo>
                  <a:cubicBezTo>
                    <a:pt x="513" y="1163"/>
                    <a:pt x="514" y="1163"/>
                    <a:pt x="514" y="1163"/>
                  </a:cubicBezTo>
                  <a:cubicBezTo>
                    <a:pt x="516" y="1163"/>
                    <a:pt x="518" y="1163"/>
                    <a:pt x="519" y="1163"/>
                  </a:cubicBezTo>
                  <a:cubicBezTo>
                    <a:pt x="521" y="1163"/>
                    <a:pt x="523" y="1163"/>
                    <a:pt x="525" y="1163"/>
                  </a:cubicBezTo>
                  <a:cubicBezTo>
                    <a:pt x="525" y="1163"/>
                    <a:pt x="526" y="1163"/>
                    <a:pt x="526" y="1163"/>
                  </a:cubicBezTo>
                  <a:cubicBezTo>
                    <a:pt x="527" y="1162"/>
                    <a:pt x="529" y="1162"/>
                    <a:pt x="530" y="1162"/>
                  </a:cubicBezTo>
                  <a:cubicBezTo>
                    <a:pt x="530" y="1162"/>
                    <a:pt x="530" y="1162"/>
                    <a:pt x="530" y="1162"/>
                  </a:cubicBezTo>
                  <a:lnTo>
                    <a:pt x="623" y="1129"/>
                  </a:lnTo>
                  <a:cubicBezTo>
                    <a:pt x="636" y="1145"/>
                    <a:pt x="655" y="1155"/>
                    <a:pt x="677" y="1155"/>
                  </a:cubicBezTo>
                  <a:cubicBezTo>
                    <a:pt x="715" y="1155"/>
                    <a:pt x="746" y="1123"/>
                    <a:pt x="746" y="1085"/>
                  </a:cubicBezTo>
                  <a:cubicBezTo>
                    <a:pt x="746" y="1047"/>
                    <a:pt x="715" y="1016"/>
                    <a:pt x="677" y="1016"/>
                  </a:cubicBezTo>
                  <a:cubicBezTo>
                    <a:pt x="646" y="1016"/>
                    <a:pt x="621" y="1036"/>
                    <a:pt x="611" y="1063"/>
                  </a:cubicBezTo>
                  <a:lnTo>
                    <a:pt x="553" y="1083"/>
                  </a:lnTo>
                  <a:lnTo>
                    <a:pt x="553" y="688"/>
                  </a:lnTo>
                  <a:lnTo>
                    <a:pt x="932" y="951"/>
                  </a:lnTo>
                  <a:lnTo>
                    <a:pt x="888" y="966"/>
                  </a:lnTo>
                  <a:cubicBezTo>
                    <a:pt x="877" y="956"/>
                    <a:pt x="862" y="950"/>
                    <a:pt x="845" y="950"/>
                  </a:cubicBezTo>
                  <a:cubicBezTo>
                    <a:pt x="807" y="950"/>
                    <a:pt x="776" y="982"/>
                    <a:pt x="776" y="1020"/>
                  </a:cubicBezTo>
                  <a:cubicBezTo>
                    <a:pt x="776" y="1058"/>
                    <a:pt x="807" y="1089"/>
                    <a:pt x="845" y="1089"/>
                  </a:cubicBezTo>
                  <a:cubicBezTo>
                    <a:pt x="881" y="1089"/>
                    <a:pt x="910" y="1062"/>
                    <a:pt x="914" y="1027"/>
                  </a:cubicBezTo>
                  <a:lnTo>
                    <a:pt x="1015" y="992"/>
                  </a:lnTo>
                  <a:cubicBezTo>
                    <a:pt x="1016" y="992"/>
                    <a:pt x="1017" y="992"/>
                    <a:pt x="1018" y="991"/>
                  </a:cubicBezTo>
                  <a:cubicBezTo>
                    <a:pt x="1019" y="991"/>
                    <a:pt x="1020" y="990"/>
                    <a:pt x="1021" y="990"/>
                  </a:cubicBezTo>
                  <a:cubicBezTo>
                    <a:pt x="1022" y="989"/>
                    <a:pt x="1023" y="988"/>
                    <a:pt x="1024" y="987"/>
                  </a:cubicBezTo>
                  <a:cubicBezTo>
                    <a:pt x="1025" y="987"/>
                    <a:pt x="1026" y="986"/>
                    <a:pt x="1027" y="985"/>
                  </a:cubicBezTo>
                  <a:cubicBezTo>
                    <a:pt x="1028" y="984"/>
                    <a:pt x="1029" y="983"/>
                    <a:pt x="1030" y="982"/>
                  </a:cubicBezTo>
                  <a:cubicBezTo>
                    <a:pt x="1031" y="981"/>
                    <a:pt x="1031" y="981"/>
                    <a:pt x="1032" y="980"/>
                  </a:cubicBezTo>
                  <a:cubicBezTo>
                    <a:pt x="1032" y="980"/>
                    <a:pt x="1032" y="979"/>
                    <a:pt x="1032" y="979"/>
                  </a:cubicBezTo>
                  <a:cubicBezTo>
                    <a:pt x="1033" y="978"/>
                    <a:pt x="1033" y="977"/>
                    <a:pt x="1034" y="976"/>
                  </a:cubicBezTo>
                  <a:cubicBezTo>
                    <a:pt x="1035" y="975"/>
                    <a:pt x="1035" y="974"/>
                    <a:pt x="1036" y="972"/>
                  </a:cubicBezTo>
                  <a:cubicBezTo>
                    <a:pt x="1036" y="972"/>
                    <a:pt x="1036" y="972"/>
                    <a:pt x="1036" y="971"/>
                  </a:cubicBezTo>
                  <a:cubicBezTo>
                    <a:pt x="1036" y="971"/>
                    <a:pt x="1036" y="970"/>
                    <a:pt x="1036" y="970"/>
                  </a:cubicBezTo>
                  <a:cubicBezTo>
                    <a:pt x="1037" y="968"/>
                    <a:pt x="1037" y="967"/>
                    <a:pt x="1037" y="965"/>
                  </a:cubicBezTo>
                  <a:cubicBezTo>
                    <a:pt x="1038" y="964"/>
                    <a:pt x="1038" y="963"/>
                    <a:pt x="1038" y="963"/>
                  </a:cubicBezTo>
                  <a:cubicBezTo>
                    <a:pt x="1038" y="961"/>
                    <a:pt x="1038" y="959"/>
                    <a:pt x="1038" y="958"/>
                  </a:cubicBezTo>
                  <a:cubicBezTo>
                    <a:pt x="1038" y="957"/>
                    <a:pt x="1038" y="956"/>
                    <a:pt x="1037" y="956"/>
                  </a:cubicBezTo>
                  <a:cubicBezTo>
                    <a:pt x="1037" y="951"/>
                    <a:pt x="1035" y="946"/>
                    <a:pt x="1032" y="942"/>
                  </a:cubicBezTo>
                  <a:cubicBezTo>
                    <a:pt x="1032" y="942"/>
                    <a:pt x="1032" y="942"/>
                    <a:pt x="1032" y="942"/>
                  </a:cubicBezTo>
                  <a:lnTo>
                    <a:pt x="663" y="406"/>
                  </a:lnTo>
                  <a:cubicBezTo>
                    <a:pt x="689" y="417"/>
                    <a:pt x="721" y="416"/>
                    <a:pt x="748" y="399"/>
                  </a:cubicBezTo>
                  <a:lnTo>
                    <a:pt x="650" y="244"/>
                  </a:lnTo>
                  <a:cubicBezTo>
                    <a:pt x="621" y="262"/>
                    <a:pt x="606" y="294"/>
                    <a:pt x="607" y="325"/>
                  </a:cubicBezTo>
                  <a:lnTo>
                    <a:pt x="553" y="246"/>
                  </a:lnTo>
                  <a:lnTo>
                    <a:pt x="553" y="34"/>
                  </a:lnTo>
                  <a:cubicBezTo>
                    <a:pt x="553" y="15"/>
                    <a:pt x="538" y="0"/>
                    <a:pt x="519" y="0"/>
                  </a:cubicBezTo>
                  <a:cubicBezTo>
                    <a:pt x="501" y="0"/>
                    <a:pt x="486" y="15"/>
                    <a:pt x="486" y="34"/>
                  </a:cubicBezTo>
                  <a:lnTo>
                    <a:pt x="486" y="248"/>
                  </a:lnTo>
                  <a:lnTo>
                    <a:pt x="428" y="332"/>
                  </a:lnTo>
                  <a:cubicBezTo>
                    <a:pt x="432" y="298"/>
                    <a:pt x="416" y="263"/>
                    <a:pt x="386" y="244"/>
                  </a:cubicBezTo>
                  <a:lnTo>
                    <a:pt x="288" y="399"/>
                  </a:lnTo>
                  <a:cubicBezTo>
                    <a:pt x="316" y="417"/>
                    <a:pt x="351" y="417"/>
                    <a:pt x="379" y="403"/>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61" name="文本框 108"/>
          <p:cNvSpPr txBox="1"/>
          <p:nvPr/>
        </p:nvSpPr>
        <p:spPr bwMode="gray">
          <a:xfrm>
            <a:off x="9156261" y="5193807"/>
            <a:ext cx="395135" cy="115371"/>
          </a:xfrm>
          <a:prstGeom prst="rect">
            <a:avLst/>
          </a:prstGeom>
          <a:noFill/>
        </p:spPr>
        <p:txBody>
          <a:bodyPr wrap="square" lIns="0" tIns="0" rIns="0" bIns="0"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defRPr/>
            </a:pPr>
            <a:r>
              <a:rPr lang="en-US" sz="750" dirty="0">
                <a:solidFill>
                  <a:srgbClr val="1D1D1A"/>
                </a:solidFill>
                <a:latin typeface="Huawei Sans" panose="020C0503030203020204" pitchFamily="34" charset="0"/>
                <a:cs typeface="Huawei Sans" panose="020C0503030203020204" pitchFamily="34" charset="0"/>
              </a:rPr>
              <a:t>4G</a:t>
            </a:r>
            <a:endParaRPr lang="en-US" altLang="zh-CN" sz="75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62" name="组合 621"/>
          <p:cNvGrpSpPr/>
          <p:nvPr/>
        </p:nvGrpSpPr>
        <p:grpSpPr bwMode="gray">
          <a:xfrm>
            <a:off x="9490233" y="5584075"/>
            <a:ext cx="171314" cy="134584"/>
            <a:chOff x="-983298" y="1666240"/>
            <a:chExt cx="547688" cy="309563"/>
          </a:xfrm>
          <a:solidFill>
            <a:srgbClr val="00B0F0"/>
          </a:solidFill>
        </p:grpSpPr>
        <p:sp>
          <p:nvSpPr>
            <p:cNvPr id="186"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68499" tIns="34251" rIns="68499" bIns="34251" numCol="1" anchor="t" anchorCtr="0" compatLnSpc="1">
              <a:prstTxWarp prst="textNoShape">
                <a:avLst/>
              </a:prstTxWarp>
            </a:bodyPr>
            <a:lstStyle/>
            <a:p>
              <a:pPr defTabSz="913281" fontAlgn="ctr">
                <a:defRPr/>
              </a:pPr>
              <a:endParaRPr lang="en-US" altLang="zh-CN" sz="2097"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7"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68499" tIns="34251" rIns="68499" bIns="34251" numCol="1" anchor="t" anchorCtr="0" compatLnSpc="1">
              <a:prstTxWarp prst="textNoShape">
                <a:avLst/>
              </a:prstTxWarp>
            </a:bodyPr>
            <a:lstStyle/>
            <a:p>
              <a:pPr defTabSz="913281" fontAlgn="ctr">
                <a:defRPr/>
              </a:pPr>
              <a:endParaRPr lang="en-US" altLang="zh-CN" sz="2097"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63" name="Freeform 63"/>
          <p:cNvSpPr>
            <a:spLocks/>
          </p:cNvSpPr>
          <p:nvPr/>
        </p:nvSpPr>
        <p:spPr bwMode="gray">
          <a:xfrm rot="11844459" flipH="1">
            <a:off x="9675443" y="5346573"/>
            <a:ext cx="75683" cy="214810"/>
          </a:xfrm>
          <a:custGeom>
            <a:avLst/>
            <a:gdLst/>
            <a:ahLst/>
            <a:cxnLst>
              <a:cxn ang="0">
                <a:pos x="4913" y="0"/>
              </a:cxn>
              <a:cxn ang="0">
                <a:pos x="11380" y="9251"/>
              </a:cxn>
              <a:cxn ang="0">
                <a:pos x="8661" y="9251"/>
              </a:cxn>
              <a:cxn ang="0">
                <a:pos x="8667" y="9270"/>
              </a:cxn>
              <a:cxn ang="0">
                <a:pos x="4712" y="9270"/>
              </a:cxn>
              <a:cxn ang="0">
                <a:pos x="6491" y="16420"/>
              </a:cxn>
              <a:cxn ang="0">
                <a:pos x="0" y="7132"/>
              </a:cxn>
              <a:cxn ang="0">
                <a:pos x="6689" y="7132"/>
              </a:cxn>
              <a:cxn ang="0">
                <a:pos x="4913" y="0"/>
              </a:cxn>
            </a:cxnLst>
            <a:rect l="0" t="0" r="r" b="b"/>
            <a:pathLst>
              <a:path w="11380" h="16420">
                <a:moveTo>
                  <a:pt x="4913" y="0"/>
                </a:moveTo>
                <a:lnTo>
                  <a:pt x="11380" y="9251"/>
                </a:lnTo>
                <a:lnTo>
                  <a:pt x="8661" y="9251"/>
                </a:lnTo>
                <a:lnTo>
                  <a:pt x="8667" y="9270"/>
                </a:lnTo>
                <a:lnTo>
                  <a:pt x="4712" y="9270"/>
                </a:lnTo>
                <a:lnTo>
                  <a:pt x="6491" y="16420"/>
                </a:lnTo>
                <a:lnTo>
                  <a:pt x="0" y="7132"/>
                </a:lnTo>
                <a:lnTo>
                  <a:pt x="6689" y="7132"/>
                </a:lnTo>
                <a:lnTo>
                  <a:pt x="4913" y="0"/>
                </a:lnTo>
                <a:close/>
              </a:path>
            </a:pathLst>
          </a:custGeom>
          <a:solidFill>
            <a:srgbClr val="00B0F0"/>
          </a:solidFill>
          <a:ln w="9525">
            <a:noFill/>
            <a:round/>
            <a:headEnd/>
            <a:tailEnd/>
          </a:ln>
        </p:spPr>
        <p:txBody>
          <a:bodyPr vert="horz" wrap="square" lIns="68499" tIns="34250" rIns="68499" bIns="34250" numCol="1" anchor="t" anchorCtr="0" compatLnSpc="1">
            <a:prstTxWarp prst="textNoShape">
              <a:avLst/>
            </a:prstTxWarp>
          </a:bodyPr>
          <a:lstStyle/>
          <a:p>
            <a:pPr defTabSz="685036" fontAlgn="ctr">
              <a:defRPr/>
            </a:pPr>
            <a:endParaRPr lang="en-US" altLang="zh-CN" sz="1348"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4" name="Freeform 63"/>
          <p:cNvSpPr>
            <a:spLocks/>
          </p:cNvSpPr>
          <p:nvPr/>
        </p:nvSpPr>
        <p:spPr bwMode="gray">
          <a:xfrm rot="7297317" flipH="1">
            <a:off x="9389689" y="5364871"/>
            <a:ext cx="93426" cy="174016"/>
          </a:xfrm>
          <a:custGeom>
            <a:avLst/>
            <a:gdLst/>
            <a:ahLst/>
            <a:cxnLst>
              <a:cxn ang="0">
                <a:pos x="4913" y="0"/>
              </a:cxn>
              <a:cxn ang="0">
                <a:pos x="11380" y="9251"/>
              </a:cxn>
              <a:cxn ang="0">
                <a:pos x="8661" y="9251"/>
              </a:cxn>
              <a:cxn ang="0">
                <a:pos x="8667" y="9270"/>
              </a:cxn>
              <a:cxn ang="0">
                <a:pos x="4712" y="9270"/>
              </a:cxn>
              <a:cxn ang="0">
                <a:pos x="6491" y="16420"/>
              </a:cxn>
              <a:cxn ang="0">
                <a:pos x="0" y="7132"/>
              </a:cxn>
              <a:cxn ang="0">
                <a:pos x="6689" y="7132"/>
              </a:cxn>
              <a:cxn ang="0">
                <a:pos x="4913" y="0"/>
              </a:cxn>
            </a:cxnLst>
            <a:rect l="0" t="0" r="r" b="b"/>
            <a:pathLst>
              <a:path w="11380" h="16420">
                <a:moveTo>
                  <a:pt x="4913" y="0"/>
                </a:moveTo>
                <a:lnTo>
                  <a:pt x="11380" y="9251"/>
                </a:lnTo>
                <a:lnTo>
                  <a:pt x="8661" y="9251"/>
                </a:lnTo>
                <a:lnTo>
                  <a:pt x="8667" y="9270"/>
                </a:lnTo>
                <a:lnTo>
                  <a:pt x="4712" y="9270"/>
                </a:lnTo>
                <a:lnTo>
                  <a:pt x="6491" y="16420"/>
                </a:lnTo>
                <a:lnTo>
                  <a:pt x="0" y="7132"/>
                </a:lnTo>
                <a:lnTo>
                  <a:pt x="6689" y="7132"/>
                </a:lnTo>
                <a:lnTo>
                  <a:pt x="4913" y="0"/>
                </a:lnTo>
                <a:close/>
              </a:path>
            </a:pathLst>
          </a:custGeom>
          <a:solidFill>
            <a:srgbClr val="00B0F0"/>
          </a:solidFill>
          <a:ln w="9525">
            <a:noFill/>
            <a:round/>
            <a:headEnd/>
            <a:tailEnd/>
          </a:ln>
        </p:spPr>
        <p:txBody>
          <a:bodyPr vert="horz" wrap="square" lIns="68499" tIns="34250" rIns="68499" bIns="34250" numCol="1" anchor="t" anchorCtr="0" compatLnSpc="1">
            <a:prstTxWarp prst="textNoShape">
              <a:avLst/>
            </a:prstTxWarp>
          </a:bodyPr>
          <a:lstStyle/>
          <a:p>
            <a:pPr defTabSz="685036" fontAlgn="ctr">
              <a:defRPr/>
            </a:pPr>
            <a:endParaRPr lang="en-US" altLang="zh-CN" sz="1348"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5" name="文本框 108"/>
          <p:cNvSpPr txBox="1"/>
          <p:nvPr/>
        </p:nvSpPr>
        <p:spPr bwMode="gray">
          <a:xfrm>
            <a:off x="9389874" y="5745753"/>
            <a:ext cx="395135" cy="121076"/>
          </a:xfrm>
          <a:prstGeom prst="rect">
            <a:avLst/>
          </a:prstGeom>
          <a:noFill/>
        </p:spPr>
        <p:txBody>
          <a:bodyPr wrap="square" lIns="0" tIns="0" rIns="0" bIns="0"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defRPr/>
            </a:pPr>
            <a:r>
              <a:rPr lang="en-US" sz="787" b="1" dirty="0">
                <a:solidFill>
                  <a:srgbClr val="1D1D1A"/>
                </a:solidFill>
                <a:latin typeface="Huawei Sans" panose="020C0503030203020204" pitchFamily="34" charset="0"/>
                <a:cs typeface="Huawei Sans" panose="020C0503030203020204" pitchFamily="34" charset="0"/>
              </a:rPr>
              <a:t>5G AR</a:t>
            </a:r>
            <a:endParaRPr lang="en-US" altLang="zh-CN" sz="787" b="1"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66" name="组合 165"/>
          <p:cNvGrpSpPr/>
          <p:nvPr/>
        </p:nvGrpSpPr>
        <p:grpSpPr bwMode="gray">
          <a:xfrm>
            <a:off x="9346898" y="4733149"/>
            <a:ext cx="410823" cy="205194"/>
            <a:chOff x="8347957" y="4624270"/>
            <a:chExt cx="657459" cy="436417"/>
          </a:xfrm>
        </p:grpSpPr>
        <p:cxnSp>
          <p:nvCxnSpPr>
            <p:cNvPr id="184" name="直接连接符 183"/>
            <p:cNvCxnSpPr/>
            <p:nvPr/>
          </p:nvCxnSpPr>
          <p:spPr bwMode="gray">
            <a:xfrm>
              <a:off x="8706719" y="4624270"/>
              <a:ext cx="298697" cy="436417"/>
            </a:xfrm>
            <a:prstGeom prst="line">
              <a:avLst/>
            </a:prstGeom>
            <a:noFill/>
            <a:ln w="28575" cap="flat" cmpd="sng" algn="ctr">
              <a:solidFill>
                <a:srgbClr val="00B0F0"/>
              </a:solidFill>
              <a:prstDash val="solid"/>
              <a:miter lim="800000"/>
            </a:ln>
            <a:effectLst/>
          </p:spPr>
        </p:cxnSp>
        <p:cxnSp>
          <p:nvCxnSpPr>
            <p:cNvPr id="185" name="直接连接符 184"/>
            <p:cNvCxnSpPr/>
            <p:nvPr/>
          </p:nvCxnSpPr>
          <p:spPr bwMode="gray">
            <a:xfrm flipH="1">
              <a:off x="8347957" y="4624270"/>
              <a:ext cx="353731" cy="399757"/>
            </a:xfrm>
            <a:prstGeom prst="line">
              <a:avLst/>
            </a:prstGeom>
            <a:noFill/>
            <a:ln w="28575" cap="flat" cmpd="sng" algn="ctr">
              <a:solidFill>
                <a:srgbClr val="00B0F0"/>
              </a:solidFill>
              <a:prstDash val="solid"/>
              <a:miter lim="800000"/>
            </a:ln>
            <a:effectLst/>
          </p:spPr>
        </p:cxnSp>
      </p:grpSp>
      <p:grpSp>
        <p:nvGrpSpPr>
          <p:cNvPr id="167" name="Group 29"/>
          <p:cNvGrpSpPr>
            <a:grpSpLocks noChangeAspect="1"/>
          </p:cNvGrpSpPr>
          <p:nvPr/>
        </p:nvGrpSpPr>
        <p:grpSpPr bwMode="gray">
          <a:xfrm>
            <a:off x="10710307" y="4965017"/>
            <a:ext cx="152056" cy="238112"/>
            <a:chOff x="683" y="627"/>
            <a:chExt cx="372" cy="420"/>
          </a:xfrm>
          <a:solidFill>
            <a:srgbClr val="FFC000"/>
          </a:solidFill>
        </p:grpSpPr>
        <p:sp>
          <p:nvSpPr>
            <p:cNvPr id="177" name="Freeform 30"/>
            <p:cNvSpPr>
              <a:spLocks/>
            </p:cNvSpPr>
            <p:nvPr/>
          </p:nvSpPr>
          <p:spPr bwMode="gray">
            <a:xfrm>
              <a:off x="787" y="684"/>
              <a:ext cx="38" cy="91"/>
            </a:xfrm>
            <a:custGeom>
              <a:avLst/>
              <a:gdLst>
                <a:gd name="T0" fmla="*/ 86 w 139"/>
                <a:gd name="T1" fmla="*/ 332 h 332"/>
                <a:gd name="T2" fmla="*/ 86 w 139"/>
                <a:gd name="T3" fmla="*/ 332 h 332"/>
                <a:gd name="T4" fmla="*/ 109 w 139"/>
                <a:gd name="T5" fmla="*/ 322 h 332"/>
                <a:gd name="T6" fmla="*/ 109 w 139"/>
                <a:gd name="T7" fmla="*/ 277 h 332"/>
                <a:gd name="T8" fmla="*/ 67 w 139"/>
                <a:gd name="T9" fmla="*/ 180 h 332"/>
                <a:gd name="T10" fmla="*/ 123 w 139"/>
                <a:gd name="T11" fmla="*/ 62 h 332"/>
                <a:gd name="T12" fmla="*/ 128 w 139"/>
                <a:gd name="T13" fmla="*/ 17 h 332"/>
                <a:gd name="T14" fmla="*/ 83 w 139"/>
                <a:gd name="T15" fmla="*/ 12 h 332"/>
                <a:gd name="T16" fmla="*/ 2 w 139"/>
                <a:gd name="T17" fmla="*/ 182 h 332"/>
                <a:gd name="T18" fmla="*/ 63 w 139"/>
                <a:gd name="T19" fmla="*/ 322 h 332"/>
                <a:gd name="T20" fmla="*/ 86 w 139"/>
                <a:gd name="T2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332">
                  <a:moveTo>
                    <a:pt x="86" y="332"/>
                  </a:moveTo>
                  <a:lnTo>
                    <a:pt x="86" y="332"/>
                  </a:lnTo>
                  <a:cubicBezTo>
                    <a:pt x="94" y="332"/>
                    <a:pt x="102" y="329"/>
                    <a:pt x="109" y="322"/>
                  </a:cubicBezTo>
                  <a:cubicBezTo>
                    <a:pt x="121" y="310"/>
                    <a:pt x="122" y="289"/>
                    <a:pt x="109" y="277"/>
                  </a:cubicBezTo>
                  <a:cubicBezTo>
                    <a:pt x="83" y="250"/>
                    <a:pt x="68" y="216"/>
                    <a:pt x="67" y="180"/>
                  </a:cubicBezTo>
                  <a:cubicBezTo>
                    <a:pt x="65" y="135"/>
                    <a:pt x="86" y="92"/>
                    <a:pt x="123" y="62"/>
                  </a:cubicBezTo>
                  <a:cubicBezTo>
                    <a:pt x="137" y="51"/>
                    <a:pt x="139" y="31"/>
                    <a:pt x="128" y="17"/>
                  </a:cubicBezTo>
                  <a:cubicBezTo>
                    <a:pt x="117" y="3"/>
                    <a:pt x="97" y="0"/>
                    <a:pt x="83" y="12"/>
                  </a:cubicBezTo>
                  <a:cubicBezTo>
                    <a:pt x="29" y="54"/>
                    <a:pt x="0" y="116"/>
                    <a:pt x="2" y="182"/>
                  </a:cubicBezTo>
                  <a:cubicBezTo>
                    <a:pt x="4" y="235"/>
                    <a:pt x="25" y="284"/>
                    <a:pt x="63" y="322"/>
                  </a:cubicBezTo>
                  <a:cubicBezTo>
                    <a:pt x="69" y="329"/>
                    <a:pt x="78" y="332"/>
                    <a:pt x="86" y="332"/>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8" name="Freeform 31"/>
            <p:cNvSpPr>
              <a:spLocks/>
            </p:cNvSpPr>
            <p:nvPr/>
          </p:nvSpPr>
          <p:spPr bwMode="gray">
            <a:xfrm>
              <a:off x="735" y="659"/>
              <a:ext cx="48" cy="143"/>
            </a:xfrm>
            <a:custGeom>
              <a:avLst/>
              <a:gdLst>
                <a:gd name="T0" fmla="*/ 3 w 173"/>
                <a:gd name="T1" fmla="*/ 278 h 522"/>
                <a:gd name="T2" fmla="*/ 3 w 173"/>
                <a:gd name="T3" fmla="*/ 278 h 522"/>
                <a:gd name="T4" fmla="*/ 107 w 173"/>
                <a:gd name="T5" fmla="*/ 513 h 522"/>
                <a:gd name="T6" fmla="*/ 129 w 173"/>
                <a:gd name="T7" fmla="*/ 522 h 522"/>
                <a:gd name="T8" fmla="*/ 152 w 173"/>
                <a:gd name="T9" fmla="*/ 512 h 522"/>
                <a:gd name="T10" fmla="*/ 152 w 173"/>
                <a:gd name="T11" fmla="*/ 467 h 522"/>
                <a:gd name="T12" fmla="*/ 67 w 173"/>
                <a:gd name="T13" fmla="*/ 275 h 522"/>
                <a:gd name="T14" fmla="*/ 159 w 173"/>
                <a:gd name="T15" fmla="*/ 60 h 522"/>
                <a:gd name="T16" fmla="*/ 160 w 173"/>
                <a:gd name="T17" fmla="*/ 14 h 522"/>
                <a:gd name="T18" fmla="*/ 115 w 173"/>
                <a:gd name="T19" fmla="*/ 13 h 522"/>
                <a:gd name="T20" fmla="*/ 3 w 173"/>
                <a:gd name="T21" fmla="*/ 278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522">
                  <a:moveTo>
                    <a:pt x="3" y="278"/>
                  </a:moveTo>
                  <a:lnTo>
                    <a:pt x="3" y="278"/>
                  </a:lnTo>
                  <a:cubicBezTo>
                    <a:pt x="6" y="366"/>
                    <a:pt x="42" y="449"/>
                    <a:pt x="107" y="513"/>
                  </a:cubicBezTo>
                  <a:cubicBezTo>
                    <a:pt x="113" y="519"/>
                    <a:pt x="121" y="522"/>
                    <a:pt x="129" y="522"/>
                  </a:cubicBezTo>
                  <a:cubicBezTo>
                    <a:pt x="138" y="522"/>
                    <a:pt x="146" y="519"/>
                    <a:pt x="152" y="512"/>
                  </a:cubicBezTo>
                  <a:cubicBezTo>
                    <a:pt x="165" y="500"/>
                    <a:pt x="165" y="479"/>
                    <a:pt x="152" y="467"/>
                  </a:cubicBezTo>
                  <a:cubicBezTo>
                    <a:pt x="100" y="415"/>
                    <a:pt x="70" y="347"/>
                    <a:pt x="67" y="275"/>
                  </a:cubicBezTo>
                  <a:cubicBezTo>
                    <a:pt x="65" y="194"/>
                    <a:pt x="97" y="118"/>
                    <a:pt x="159" y="60"/>
                  </a:cubicBezTo>
                  <a:cubicBezTo>
                    <a:pt x="172" y="48"/>
                    <a:pt x="173" y="27"/>
                    <a:pt x="160" y="14"/>
                  </a:cubicBezTo>
                  <a:cubicBezTo>
                    <a:pt x="148" y="1"/>
                    <a:pt x="128" y="0"/>
                    <a:pt x="115" y="13"/>
                  </a:cubicBezTo>
                  <a:cubicBezTo>
                    <a:pt x="40" y="82"/>
                    <a:pt x="0" y="179"/>
                    <a:pt x="3" y="278"/>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9" name="Freeform 32"/>
            <p:cNvSpPr>
              <a:spLocks/>
            </p:cNvSpPr>
            <p:nvPr/>
          </p:nvSpPr>
          <p:spPr bwMode="gray">
            <a:xfrm>
              <a:off x="683" y="634"/>
              <a:ext cx="57" cy="196"/>
            </a:xfrm>
            <a:custGeom>
              <a:avLst/>
              <a:gdLst>
                <a:gd name="T0" fmla="*/ 149 w 208"/>
                <a:gd name="T1" fmla="*/ 705 h 714"/>
                <a:gd name="T2" fmla="*/ 149 w 208"/>
                <a:gd name="T3" fmla="*/ 705 h 714"/>
                <a:gd name="T4" fmla="*/ 172 w 208"/>
                <a:gd name="T5" fmla="*/ 714 h 714"/>
                <a:gd name="T6" fmla="*/ 195 w 208"/>
                <a:gd name="T7" fmla="*/ 705 h 714"/>
                <a:gd name="T8" fmla="*/ 195 w 208"/>
                <a:gd name="T9" fmla="*/ 659 h 714"/>
                <a:gd name="T10" fmla="*/ 68 w 208"/>
                <a:gd name="T11" fmla="*/ 373 h 714"/>
                <a:gd name="T12" fmla="*/ 195 w 208"/>
                <a:gd name="T13" fmla="*/ 59 h 714"/>
                <a:gd name="T14" fmla="*/ 195 w 208"/>
                <a:gd name="T15" fmla="*/ 13 h 714"/>
                <a:gd name="T16" fmla="*/ 149 w 208"/>
                <a:gd name="T17" fmla="*/ 13 h 714"/>
                <a:gd name="T18" fmla="*/ 4 w 208"/>
                <a:gd name="T19" fmla="*/ 375 h 714"/>
                <a:gd name="T20" fmla="*/ 149 w 208"/>
                <a:gd name="T21" fmla="*/ 705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 h="714">
                  <a:moveTo>
                    <a:pt x="149" y="705"/>
                  </a:moveTo>
                  <a:lnTo>
                    <a:pt x="149" y="705"/>
                  </a:lnTo>
                  <a:cubicBezTo>
                    <a:pt x="155" y="711"/>
                    <a:pt x="164" y="714"/>
                    <a:pt x="172" y="714"/>
                  </a:cubicBezTo>
                  <a:cubicBezTo>
                    <a:pt x="180" y="714"/>
                    <a:pt x="188" y="711"/>
                    <a:pt x="195" y="705"/>
                  </a:cubicBezTo>
                  <a:cubicBezTo>
                    <a:pt x="207" y="692"/>
                    <a:pt x="207" y="671"/>
                    <a:pt x="195" y="659"/>
                  </a:cubicBezTo>
                  <a:cubicBezTo>
                    <a:pt x="117" y="581"/>
                    <a:pt x="72" y="480"/>
                    <a:pt x="68" y="373"/>
                  </a:cubicBezTo>
                  <a:cubicBezTo>
                    <a:pt x="65" y="256"/>
                    <a:pt x="110" y="144"/>
                    <a:pt x="195" y="59"/>
                  </a:cubicBezTo>
                  <a:cubicBezTo>
                    <a:pt x="208" y="46"/>
                    <a:pt x="208" y="25"/>
                    <a:pt x="195" y="13"/>
                  </a:cubicBezTo>
                  <a:cubicBezTo>
                    <a:pt x="183" y="0"/>
                    <a:pt x="162" y="0"/>
                    <a:pt x="149" y="13"/>
                  </a:cubicBezTo>
                  <a:cubicBezTo>
                    <a:pt x="51" y="111"/>
                    <a:pt x="0" y="240"/>
                    <a:pt x="4" y="375"/>
                  </a:cubicBezTo>
                  <a:cubicBezTo>
                    <a:pt x="8" y="498"/>
                    <a:pt x="59" y="615"/>
                    <a:pt x="149" y="705"/>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0" name="Freeform 33"/>
            <p:cNvSpPr>
              <a:spLocks/>
            </p:cNvSpPr>
            <p:nvPr/>
          </p:nvSpPr>
          <p:spPr bwMode="gray">
            <a:xfrm>
              <a:off x="913" y="687"/>
              <a:ext cx="37" cy="91"/>
            </a:xfrm>
            <a:custGeom>
              <a:avLst/>
              <a:gdLst>
                <a:gd name="T0" fmla="*/ 12 w 134"/>
                <a:gd name="T1" fmla="*/ 321 h 332"/>
                <a:gd name="T2" fmla="*/ 12 w 134"/>
                <a:gd name="T3" fmla="*/ 321 h 332"/>
                <a:gd name="T4" fmla="*/ 36 w 134"/>
                <a:gd name="T5" fmla="*/ 332 h 332"/>
                <a:gd name="T6" fmla="*/ 57 w 134"/>
                <a:gd name="T7" fmla="*/ 323 h 332"/>
                <a:gd name="T8" fmla="*/ 128 w 134"/>
                <a:gd name="T9" fmla="*/ 148 h 332"/>
                <a:gd name="T10" fmla="*/ 59 w 134"/>
                <a:gd name="T11" fmla="*/ 12 h 332"/>
                <a:gd name="T12" fmla="*/ 13 w 134"/>
                <a:gd name="T13" fmla="*/ 14 h 332"/>
                <a:gd name="T14" fmla="*/ 16 w 134"/>
                <a:gd name="T15" fmla="*/ 60 h 332"/>
                <a:gd name="T16" fmla="*/ 63 w 134"/>
                <a:gd name="T17" fmla="*/ 154 h 332"/>
                <a:gd name="T18" fmla="*/ 14 w 134"/>
                <a:gd name="T19" fmla="*/ 275 h 332"/>
                <a:gd name="T20" fmla="*/ 12 w 134"/>
                <a:gd name="T21" fmla="*/ 32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332">
                  <a:moveTo>
                    <a:pt x="12" y="321"/>
                  </a:moveTo>
                  <a:lnTo>
                    <a:pt x="12" y="321"/>
                  </a:lnTo>
                  <a:cubicBezTo>
                    <a:pt x="18" y="328"/>
                    <a:pt x="27" y="332"/>
                    <a:pt x="36" y="332"/>
                  </a:cubicBezTo>
                  <a:cubicBezTo>
                    <a:pt x="43" y="332"/>
                    <a:pt x="51" y="329"/>
                    <a:pt x="57" y="323"/>
                  </a:cubicBezTo>
                  <a:cubicBezTo>
                    <a:pt x="108" y="278"/>
                    <a:pt x="134" y="214"/>
                    <a:pt x="128" y="148"/>
                  </a:cubicBezTo>
                  <a:cubicBezTo>
                    <a:pt x="123" y="96"/>
                    <a:pt x="99" y="47"/>
                    <a:pt x="59" y="12"/>
                  </a:cubicBezTo>
                  <a:cubicBezTo>
                    <a:pt x="46" y="0"/>
                    <a:pt x="25" y="1"/>
                    <a:pt x="13" y="14"/>
                  </a:cubicBezTo>
                  <a:cubicBezTo>
                    <a:pt x="1" y="28"/>
                    <a:pt x="2" y="48"/>
                    <a:pt x="16" y="60"/>
                  </a:cubicBezTo>
                  <a:cubicBezTo>
                    <a:pt x="43" y="85"/>
                    <a:pt x="60" y="118"/>
                    <a:pt x="63" y="154"/>
                  </a:cubicBezTo>
                  <a:cubicBezTo>
                    <a:pt x="68" y="199"/>
                    <a:pt x="50" y="243"/>
                    <a:pt x="14" y="275"/>
                  </a:cubicBezTo>
                  <a:cubicBezTo>
                    <a:pt x="1" y="287"/>
                    <a:pt x="0" y="308"/>
                    <a:pt x="12" y="321"/>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1" name="Freeform 34"/>
            <p:cNvSpPr>
              <a:spLocks/>
            </p:cNvSpPr>
            <p:nvPr/>
          </p:nvSpPr>
          <p:spPr bwMode="gray">
            <a:xfrm>
              <a:off x="952" y="657"/>
              <a:ext cx="50" cy="143"/>
            </a:xfrm>
            <a:custGeom>
              <a:avLst/>
              <a:gdLst>
                <a:gd name="T0" fmla="*/ 111 w 184"/>
                <a:gd name="T1" fmla="*/ 247 h 522"/>
                <a:gd name="T2" fmla="*/ 111 w 184"/>
                <a:gd name="T3" fmla="*/ 247 h 522"/>
                <a:gd name="T4" fmla="*/ 32 w 184"/>
                <a:gd name="T5" fmla="*/ 467 h 522"/>
                <a:gd name="T6" fmla="*/ 34 w 184"/>
                <a:gd name="T7" fmla="*/ 513 h 522"/>
                <a:gd name="T8" fmla="*/ 56 w 184"/>
                <a:gd name="T9" fmla="*/ 522 h 522"/>
                <a:gd name="T10" fmla="*/ 79 w 184"/>
                <a:gd name="T11" fmla="*/ 512 h 522"/>
                <a:gd name="T12" fmla="*/ 175 w 184"/>
                <a:gd name="T13" fmla="*/ 241 h 522"/>
                <a:gd name="T14" fmla="*/ 58 w 184"/>
                <a:gd name="T15" fmla="*/ 12 h 522"/>
                <a:gd name="T16" fmla="*/ 12 w 184"/>
                <a:gd name="T17" fmla="*/ 15 h 522"/>
                <a:gd name="T18" fmla="*/ 15 w 184"/>
                <a:gd name="T19" fmla="*/ 61 h 522"/>
                <a:gd name="T20" fmla="*/ 111 w 184"/>
                <a:gd name="T21" fmla="*/ 24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522">
                  <a:moveTo>
                    <a:pt x="111" y="247"/>
                  </a:moveTo>
                  <a:lnTo>
                    <a:pt x="111" y="247"/>
                  </a:lnTo>
                  <a:cubicBezTo>
                    <a:pt x="118" y="328"/>
                    <a:pt x="90" y="406"/>
                    <a:pt x="32" y="467"/>
                  </a:cubicBezTo>
                  <a:cubicBezTo>
                    <a:pt x="20" y="480"/>
                    <a:pt x="21" y="501"/>
                    <a:pt x="34" y="513"/>
                  </a:cubicBezTo>
                  <a:cubicBezTo>
                    <a:pt x="40" y="519"/>
                    <a:pt x="48" y="522"/>
                    <a:pt x="56" y="522"/>
                  </a:cubicBezTo>
                  <a:cubicBezTo>
                    <a:pt x="64" y="522"/>
                    <a:pt x="73" y="518"/>
                    <a:pt x="79" y="512"/>
                  </a:cubicBezTo>
                  <a:cubicBezTo>
                    <a:pt x="149" y="438"/>
                    <a:pt x="184" y="339"/>
                    <a:pt x="175" y="241"/>
                  </a:cubicBezTo>
                  <a:cubicBezTo>
                    <a:pt x="167" y="153"/>
                    <a:pt x="126" y="72"/>
                    <a:pt x="58" y="12"/>
                  </a:cubicBezTo>
                  <a:cubicBezTo>
                    <a:pt x="44" y="0"/>
                    <a:pt x="24" y="2"/>
                    <a:pt x="12" y="15"/>
                  </a:cubicBezTo>
                  <a:cubicBezTo>
                    <a:pt x="0" y="28"/>
                    <a:pt x="2" y="49"/>
                    <a:pt x="15" y="61"/>
                  </a:cubicBezTo>
                  <a:cubicBezTo>
                    <a:pt x="70" y="109"/>
                    <a:pt x="105" y="175"/>
                    <a:pt x="111" y="247"/>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2" name="Freeform 35"/>
            <p:cNvSpPr>
              <a:spLocks/>
            </p:cNvSpPr>
            <p:nvPr/>
          </p:nvSpPr>
          <p:spPr bwMode="gray">
            <a:xfrm>
              <a:off x="991" y="627"/>
              <a:ext cx="64" cy="195"/>
            </a:xfrm>
            <a:custGeom>
              <a:avLst/>
              <a:gdLst>
                <a:gd name="T0" fmla="*/ 157 w 234"/>
                <a:gd name="T1" fmla="*/ 338 h 713"/>
                <a:gd name="T2" fmla="*/ 157 w 234"/>
                <a:gd name="T3" fmla="*/ 338 h 713"/>
                <a:gd name="T4" fmla="*/ 49 w 234"/>
                <a:gd name="T5" fmla="*/ 659 h 713"/>
                <a:gd name="T6" fmla="*/ 52 w 234"/>
                <a:gd name="T7" fmla="*/ 705 h 713"/>
                <a:gd name="T8" fmla="*/ 73 w 234"/>
                <a:gd name="T9" fmla="*/ 713 h 713"/>
                <a:gd name="T10" fmla="*/ 98 w 234"/>
                <a:gd name="T11" fmla="*/ 702 h 713"/>
                <a:gd name="T12" fmla="*/ 222 w 234"/>
                <a:gd name="T13" fmla="*/ 332 h 713"/>
                <a:gd name="T14" fmla="*/ 57 w 234"/>
                <a:gd name="T15" fmla="*/ 11 h 713"/>
                <a:gd name="T16" fmla="*/ 12 w 234"/>
                <a:gd name="T17" fmla="*/ 14 h 713"/>
                <a:gd name="T18" fmla="*/ 14 w 234"/>
                <a:gd name="T19" fmla="*/ 60 h 713"/>
                <a:gd name="T20" fmla="*/ 157 w 234"/>
                <a:gd name="T21" fmla="*/ 338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713">
                  <a:moveTo>
                    <a:pt x="157" y="338"/>
                  </a:moveTo>
                  <a:lnTo>
                    <a:pt x="157" y="338"/>
                  </a:lnTo>
                  <a:cubicBezTo>
                    <a:pt x="168" y="455"/>
                    <a:pt x="130" y="569"/>
                    <a:pt x="49" y="659"/>
                  </a:cubicBezTo>
                  <a:cubicBezTo>
                    <a:pt x="37" y="672"/>
                    <a:pt x="39" y="693"/>
                    <a:pt x="52" y="705"/>
                  </a:cubicBezTo>
                  <a:cubicBezTo>
                    <a:pt x="58" y="710"/>
                    <a:pt x="66" y="713"/>
                    <a:pt x="73" y="713"/>
                  </a:cubicBezTo>
                  <a:cubicBezTo>
                    <a:pt x="82" y="713"/>
                    <a:pt x="91" y="709"/>
                    <a:pt x="98" y="702"/>
                  </a:cubicBezTo>
                  <a:cubicBezTo>
                    <a:pt x="190" y="598"/>
                    <a:pt x="234" y="467"/>
                    <a:pt x="222" y="332"/>
                  </a:cubicBezTo>
                  <a:cubicBezTo>
                    <a:pt x="211" y="209"/>
                    <a:pt x="152" y="95"/>
                    <a:pt x="57" y="11"/>
                  </a:cubicBezTo>
                  <a:cubicBezTo>
                    <a:pt x="44" y="0"/>
                    <a:pt x="24" y="2"/>
                    <a:pt x="12" y="14"/>
                  </a:cubicBezTo>
                  <a:cubicBezTo>
                    <a:pt x="0" y="27"/>
                    <a:pt x="1" y="48"/>
                    <a:pt x="14" y="60"/>
                  </a:cubicBezTo>
                  <a:cubicBezTo>
                    <a:pt x="97" y="133"/>
                    <a:pt x="148" y="232"/>
                    <a:pt x="157" y="338"/>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3" name="Freeform 36"/>
            <p:cNvSpPr>
              <a:spLocks noEditPoints="1"/>
            </p:cNvSpPr>
            <p:nvPr/>
          </p:nvSpPr>
          <p:spPr bwMode="gray">
            <a:xfrm>
              <a:off x="725" y="729"/>
              <a:ext cx="284" cy="318"/>
            </a:xfrm>
            <a:custGeom>
              <a:avLst/>
              <a:gdLst>
                <a:gd name="T0" fmla="*/ 486 w 1038"/>
                <a:gd name="T1" fmla="*/ 560 h 1163"/>
                <a:gd name="T2" fmla="*/ 393 w 1038"/>
                <a:gd name="T3" fmla="*/ 499 h 1163"/>
                <a:gd name="T4" fmla="*/ 486 w 1038"/>
                <a:gd name="T5" fmla="*/ 560 h 1163"/>
                <a:gd name="T6" fmla="*/ 646 w 1038"/>
                <a:gd name="T7" fmla="*/ 500 h 1163"/>
                <a:gd name="T8" fmla="*/ 553 w 1038"/>
                <a:gd name="T9" fmla="*/ 560 h 1163"/>
                <a:gd name="T10" fmla="*/ 646 w 1038"/>
                <a:gd name="T11" fmla="*/ 500 h 1163"/>
                <a:gd name="T12" fmla="*/ 486 w 1038"/>
                <a:gd name="T13" fmla="*/ 688 h 1163"/>
                <a:gd name="T14" fmla="*/ 106 w 1038"/>
                <a:gd name="T15" fmla="*/ 951 h 1163"/>
                <a:gd name="T16" fmla="*/ 681 w 1038"/>
                <a:gd name="T17" fmla="*/ 549 h 1163"/>
                <a:gd name="T18" fmla="*/ 873 w 1038"/>
                <a:gd name="T19" fmla="*/ 829 h 1163"/>
                <a:gd name="T20" fmla="*/ 671 w 1038"/>
                <a:gd name="T21" fmla="*/ 560 h 1163"/>
                <a:gd name="T22" fmla="*/ 368 w 1038"/>
                <a:gd name="T23" fmla="*/ 560 h 1163"/>
                <a:gd name="T24" fmla="*/ 461 w 1038"/>
                <a:gd name="T25" fmla="*/ 624 h 1163"/>
                <a:gd name="T26" fmla="*/ 358 w 1038"/>
                <a:gd name="T27" fmla="*/ 549 h 1163"/>
                <a:gd name="T28" fmla="*/ 379 w 1038"/>
                <a:gd name="T29" fmla="*/ 403 h 1163"/>
                <a:gd name="T30" fmla="*/ 6 w 1038"/>
                <a:gd name="T31" fmla="*/ 942 h 1163"/>
                <a:gd name="T32" fmla="*/ 2 w 1038"/>
                <a:gd name="T33" fmla="*/ 949 h 1163"/>
                <a:gd name="T34" fmla="*/ 0 w 1038"/>
                <a:gd name="T35" fmla="*/ 956 h 1163"/>
                <a:gd name="T36" fmla="*/ 0 w 1038"/>
                <a:gd name="T37" fmla="*/ 963 h 1163"/>
                <a:gd name="T38" fmla="*/ 1 w 1038"/>
                <a:gd name="T39" fmla="*/ 970 h 1163"/>
                <a:gd name="T40" fmla="*/ 2 w 1038"/>
                <a:gd name="T41" fmla="*/ 972 h 1163"/>
                <a:gd name="T42" fmla="*/ 5 w 1038"/>
                <a:gd name="T43" fmla="*/ 979 h 1163"/>
                <a:gd name="T44" fmla="*/ 7 w 1038"/>
                <a:gd name="T45" fmla="*/ 982 h 1163"/>
                <a:gd name="T46" fmla="*/ 13 w 1038"/>
                <a:gd name="T47" fmla="*/ 987 h 1163"/>
                <a:gd name="T48" fmla="*/ 20 w 1038"/>
                <a:gd name="T49" fmla="*/ 991 h 1163"/>
                <a:gd name="T50" fmla="*/ 508 w 1038"/>
                <a:gd name="T51" fmla="*/ 1162 h 1163"/>
                <a:gd name="T52" fmla="*/ 513 w 1038"/>
                <a:gd name="T53" fmla="*/ 1163 h 1163"/>
                <a:gd name="T54" fmla="*/ 519 w 1038"/>
                <a:gd name="T55" fmla="*/ 1163 h 1163"/>
                <a:gd name="T56" fmla="*/ 526 w 1038"/>
                <a:gd name="T57" fmla="*/ 1163 h 1163"/>
                <a:gd name="T58" fmla="*/ 530 w 1038"/>
                <a:gd name="T59" fmla="*/ 1162 h 1163"/>
                <a:gd name="T60" fmla="*/ 677 w 1038"/>
                <a:gd name="T61" fmla="*/ 1155 h 1163"/>
                <a:gd name="T62" fmla="*/ 677 w 1038"/>
                <a:gd name="T63" fmla="*/ 1016 h 1163"/>
                <a:gd name="T64" fmla="*/ 553 w 1038"/>
                <a:gd name="T65" fmla="*/ 1083 h 1163"/>
                <a:gd name="T66" fmla="*/ 932 w 1038"/>
                <a:gd name="T67" fmla="*/ 951 h 1163"/>
                <a:gd name="T68" fmla="*/ 845 w 1038"/>
                <a:gd name="T69" fmla="*/ 950 h 1163"/>
                <a:gd name="T70" fmla="*/ 845 w 1038"/>
                <a:gd name="T71" fmla="*/ 1089 h 1163"/>
                <a:gd name="T72" fmla="*/ 1015 w 1038"/>
                <a:gd name="T73" fmla="*/ 992 h 1163"/>
                <a:gd name="T74" fmla="*/ 1021 w 1038"/>
                <a:gd name="T75" fmla="*/ 990 h 1163"/>
                <a:gd name="T76" fmla="*/ 1027 w 1038"/>
                <a:gd name="T77" fmla="*/ 985 h 1163"/>
                <a:gd name="T78" fmla="*/ 1032 w 1038"/>
                <a:gd name="T79" fmla="*/ 980 h 1163"/>
                <a:gd name="T80" fmla="*/ 1034 w 1038"/>
                <a:gd name="T81" fmla="*/ 976 h 1163"/>
                <a:gd name="T82" fmla="*/ 1036 w 1038"/>
                <a:gd name="T83" fmla="*/ 971 h 1163"/>
                <a:gd name="T84" fmla="*/ 1037 w 1038"/>
                <a:gd name="T85" fmla="*/ 965 h 1163"/>
                <a:gd name="T86" fmla="*/ 1038 w 1038"/>
                <a:gd name="T87" fmla="*/ 958 h 1163"/>
                <a:gd name="T88" fmla="*/ 1032 w 1038"/>
                <a:gd name="T89" fmla="*/ 942 h 1163"/>
                <a:gd name="T90" fmla="*/ 663 w 1038"/>
                <a:gd name="T91" fmla="*/ 406 h 1163"/>
                <a:gd name="T92" fmla="*/ 650 w 1038"/>
                <a:gd name="T93" fmla="*/ 244 h 1163"/>
                <a:gd name="T94" fmla="*/ 553 w 1038"/>
                <a:gd name="T95" fmla="*/ 246 h 1163"/>
                <a:gd name="T96" fmla="*/ 519 w 1038"/>
                <a:gd name="T97" fmla="*/ 0 h 1163"/>
                <a:gd name="T98" fmla="*/ 486 w 1038"/>
                <a:gd name="T99" fmla="*/ 248 h 1163"/>
                <a:gd name="T100" fmla="*/ 386 w 1038"/>
                <a:gd name="T101" fmla="*/ 244 h 1163"/>
                <a:gd name="T102" fmla="*/ 379 w 1038"/>
                <a:gd name="T103" fmla="*/ 403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8" h="1163">
                  <a:moveTo>
                    <a:pt x="486" y="560"/>
                  </a:moveTo>
                  <a:lnTo>
                    <a:pt x="486" y="560"/>
                  </a:lnTo>
                  <a:lnTo>
                    <a:pt x="406" y="505"/>
                  </a:lnTo>
                  <a:cubicBezTo>
                    <a:pt x="402" y="502"/>
                    <a:pt x="397" y="500"/>
                    <a:pt x="393" y="499"/>
                  </a:cubicBezTo>
                  <a:lnTo>
                    <a:pt x="486" y="365"/>
                  </a:lnTo>
                  <a:lnTo>
                    <a:pt x="486" y="560"/>
                  </a:lnTo>
                  <a:close/>
                  <a:moveTo>
                    <a:pt x="646" y="500"/>
                  </a:moveTo>
                  <a:lnTo>
                    <a:pt x="646" y="500"/>
                  </a:lnTo>
                  <a:cubicBezTo>
                    <a:pt x="642" y="500"/>
                    <a:pt x="637" y="502"/>
                    <a:pt x="633" y="505"/>
                  </a:cubicBezTo>
                  <a:lnTo>
                    <a:pt x="553" y="560"/>
                  </a:lnTo>
                  <a:lnTo>
                    <a:pt x="553" y="364"/>
                  </a:lnTo>
                  <a:lnTo>
                    <a:pt x="646" y="500"/>
                  </a:lnTo>
                  <a:close/>
                  <a:moveTo>
                    <a:pt x="486" y="688"/>
                  </a:moveTo>
                  <a:lnTo>
                    <a:pt x="486" y="688"/>
                  </a:lnTo>
                  <a:lnTo>
                    <a:pt x="486" y="1083"/>
                  </a:lnTo>
                  <a:lnTo>
                    <a:pt x="106" y="951"/>
                  </a:lnTo>
                  <a:lnTo>
                    <a:pt x="486" y="688"/>
                  </a:lnTo>
                  <a:close/>
                  <a:moveTo>
                    <a:pt x="681" y="549"/>
                  </a:moveTo>
                  <a:lnTo>
                    <a:pt x="681" y="549"/>
                  </a:lnTo>
                  <a:lnTo>
                    <a:pt x="873" y="829"/>
                  </a:lnTo>
                  <a:lnTo>
                    <a:pt x="578" y="624"/>
                  </a:lnTo>
                  <a:lnTo>
                    <a:pt x="671" y="560"/>
                  </a:lnTo>
                  <a:cubicBezTo>
                    <a:pt x="675" y="557"/>
                    <a:pt x="678" y="553"/>
                    <a:pt x="681" y="549"/>
                  </a:cubicBezTo>
                  <a:close/>
                  <a:moveTo>
                    <a:pt x="368" y="560"/>
                  </a:moveTo>
                  <a:lnTo>
                    <a:pt x="368" y="560"/>
                  </a:lnTo>
                  <a:lnTo>
                    <a:pt x="461" y="624"/>
                  </a:lnTo>
                  <a:lnTo>
                    <a:pt x="165" y="829"/>
                  </a:lnTo>
                  <a:lnTo>
                    <a:pt x="358" y="549"/>
                  </a:lnTo>
                  <a:cubicBezTo>
                    <a:pt x="361" y="553"/>
                    <a:pt x="364" y="557"/>
                    <a:pt x="368" y="560"/>
                  </a:cubicBezTo>
                  <a:close/>
                  <a:moveTo>
                    <a:pt x="379" y="403"/>
                  </a:moveTo>
                  <a:lnTo>
                    <a:pt x="379" y="403"/>
                  </a:lnTo>
                  <a:lnTo>
                    <a:pt x="6" y="942"/>
                  </a:lnTo>
                  <a:cubicBezTo>
                    <a:pt x="6" y="942"/>
                    <a:pt x="6" y="942"/>
                    <a:pt x="5" y="942"/>
                  </a:cubicBezTo>
                  <a:cubicBezTo>
                    <a:pt x="4" y="944"/>
                    <a:pt x="3" y="946"/>
                    <a:pt x="2" y="949"/>
                  </a:cubicBezTo>
                  <a:cubicBezTo>
                    <a:pt x="2" y="949"/>
                    <a:pt x="2" y="949"/>
                    <a:pt x="2" y="949"/>
                  </a:cubicBezTo>
                  <a:cubicBezTo>
                    <a:pt x="1" y="951"/>
                    <a:pt x="1" y="953"/>
                    <a:pt x="0" y="956"/>
                  </a:cubicBezTo>
                  <a:cubicBezTo>
                    <a:pt x="0" y="956"/>
                    <a:pt x="0" y="957"/>
                    <a:pt x="0" y="958"/>
                  </a:cubicBezTo>
                  <a:cubicBezTo>
                    <a:pt x="0" y="959"/>
                    <a:pt x="0" y="961"/>
                    <a:pt x="0" y="963"/>
                  </a:cubicBezTo>
                  <a:cubicBezTo>
                    <a:pt x="0" y="963"/>
                    <a:pt x="0" y="964"/>
                    <a:pt x="0" y="965"/>
                  </a:cubicBezTo>
                  <a:cubicBezTo>
                    <a:pt x="0" y="967"/>
                    <a:pt x="1" y="968"/>
                    <a:pt x="1" y="970"/>
                  </a:cubicBezTo>
                  <a:cubicBezTo>
                    <a:pt x="1" y="970"/>
                    <a:pt x="1" y="971"/>
                    <a:pt x="1" y="971"/>
                  </a:cubicBezTo>
                  <a:cubicBezTo>
                    <a:pt x="2" y="972"/>
                    <a:pt x="2" y="972"/>
                    <a:pt x="2" y="972"/>
                  </a:cubicBezTo>
                  <a:cubicBezTo>
                    <a:pt x="3" y="974"/>
                    <a:pt x="3" y="975"/>
                    <a:pt x="4" y="976"/>
                  </a:cubicBezTo>
                  <a:cubicBezTo>
                    <a:pt x="4" y="977"/>
                    <a:pt x="5" y="978"/>
                    <a:pt x="5" y="979"/>
                  </a:cubicBezTo>
                  <a:cubicBezTo>
                    <a:pt x="5" y="979"/>
                    <a:pt x="6" y="980"/>
                    <a:pt x="6" y="980"/>
                  </a:cubicBezTo>
                  <a:cubicBezTo>
                    <a:pt x="6" y="980"/>
                    <a:pt x="7" y="981"/>
                    <a:pt x="7" y="982"/>
                  </a:cubicBezTo>
                  <a:cubicBezTo>
                    <a:pt x="8" y="983"/>
                    <a:pt x="9" y="984"/>
                    <a:pt x="10" y="985"/>
                  </a:cubicBezTo>
                  <a:cubicBezTo>
                    <a:pt x="11" y="986"/>
                    <a:pt x="12" y="987"/>
                    <a:pt x="13" y="987"/>
                  </a:cubicBezTo>
                  <a:cubicBezTo>
                    <a:pt x="14" y="988"/>
                    <a:pt x="15" y="989"/>
                    <a:pt x="17" y="990"/>
                  </a:cubicBezTo>
                  <a:cubicBezTo>
                    <a:pt x="18" y="990"/>
                    <a:pt x="19" y="991"/>
                    <a:pt x="20" y="991"/>
                  </a:cubicBezTo>
                  <a:cubicBezTo>
                    <a:pt x="21" y="992"/>
                    <a:pt x="21" y="992"/>
                    <a:pt x="22" y="992"/>
                  </a:cubicBezTo>
                  <a:lnTo>
                    <a:pt x="508" y="1162"/>
                  </a:lnTo>
                  <a:cubicBezTo>
                    <a:pt x="509" y="1162"/>
                    <a:pt x="509" y="1162"/>
                    <a:pt x="509" y="1162"/>
                  </a:cubicBezTo>
                  <a:cubicBezTo>
                    <a:pt x="510" y="1162"/>
                    <a:pt x="511" y="1162"/>
                    <a:pt x="513" y="1163"/>
                  </a:cubicBezTo>
                  <a:cubicBezTo>
                    <a:pt x="513" y="1163"/>
                    <a:pt x="514" y="1163"/>
                    <a:pt x="514" y="1163"/>
                  </a:cubicBezTo>
                  <a:cubicBezTo>
                    <a:pt x="516" y="1163"/>
                    <a:pt x="518" y="1163"/>
                    <a:pt x="519" y="1163"/>
                  </a:cubicBezTo>
                  <a:cubicBezTo>
                    <a:pt x="521" y="1163"/>
                    <a:pt x="523" y="1163"/>
                    <a:pt x="525" y="1163"/>
                  </a:cubicBezTo>
                  <a:cubicBezTo>
                    <a:pt x="525" y="1163"/>
                    <a:pt x="526" y="1163"/>
                    <a:pt x="526" y="1163"/>
                  </a:cubicBezTo>
                  <a:cubicBezTo>
                    <a:pt x="527" y="1162"/>
                    <a:pt x="529" y="1162"/>
                    <a:pt x="530" y="1162"/>
                  </a:cubicBezTo>
                  <a:cubicBezTo>
                    <a:pt x="530" y="1162"/>
                    <a:pt x="530" y="1162"/>
                    <a:pt x="530" y="1162"/>
                  </a:cubicBezTo>
                  <a:lnTo>
                    <a:pt x="623" y="1129"/>
                  </a:lnTo>
                  <a:cubicBezTo>
                    <a:pt x="636" y="1145"/>
                    <a:pt x="655" y="1155"/>
                    <a:pt x="677" y="1155"/>
                  </a:cubicBezTo>
                  <a:cubicBezTo>
                    <a:pt x="715" y="1155"/>
                    <a:pt x="746" y="1123"/>
                    <a:pt x="746" y="1085"/>
                  </a:cubicBezTo>
                  <a:cubicBezTo>
                    <a:pt x="746" y="1047"/>
                    <a:pt x="715" y="1016"/>
                    <a:pt x="677" y="1016"/>
                  </a:cubicBezTo>
                  <a:cubicBezTo>
                    <a:pt x="646" y="1016"/>
                    <a:pt x="621" y="1036"/>
                    <a:pt x="611" y="1063"/>
                  </a:cubicBezTo>
                  <a:lnTo>
                    <a:pt x="553" y="1083"/>
                  </a:lnTo>
                  <a:lnTo>
                    <a:pt x="553" y="688"/>
                  </a:lnTo>
                  <a:lnTo>
                    <a:pt x="932" y="951"/>
                  </a:lnTo>
                  <a:lnTo>
                    <a:pt x="888" y="966"/>
                  </a:lnTo>
                  <a:cubicBezTo>
                    <a:pt x="877" y="956"/>
                    <a:pt x="862" y="950"/>
                    <a:pt x="845" y="950"/>
                  </a:cubicBezTo>
                  <a:cubicBezTo>
                    <a:pt x="807" y="950"/>
                    <a:pt x="776" y="982"/>
                    <a:pt x="776" y="1020"/>
                  </a:cubicBezTo>
                  <a:cubicBezTo>
                    <a:pt x="776" y="1058"/>
                    <a:pt x="807" y="1089"/>
                    <a:pt x="845" y="1089"/>
                  </a:cubicBezTo>
                  <a:cubicBezTo>
                    <a:pt x="881" y="1089"/>
                    <a:pt x="910" y="1062"/>
                    <a:pt x="914" y="1027"/>
                  </a:cubicBezTo>
                  <a:lnTo>
                    <a:pt x="1015" y="992"/>
                  </a:lnTo>
                  <a:cubicBezTo>
                    <a:pt x="1016" y="992"/>
                    <a:pt x="1017" y="992"/>
                    <a:pt x="1018" y="991"/>
                  </a:cubicBezTo>
                  <a:cubicBezTo>
                    <a:pt x="1019" y="991"/>
                    <a:pt x="1020" y="990"/>
                    <a:pt x="1021" y="990"/>
                  </a:cubicBezTo>
                  <a:cubicBezTo>
                    <a:pt x="1022" y="989"/>
                    <a:pt x="1023" y="988"/>
                    <a:pt x="1024" y="987"/>
                  </a:cubicBezTo>
                  <a:cubicBezTo>
                    <a:pt x="1025" y="987"/>
                    <a:pt x="1026" y="986"/>
                    <a:pt x="1027" y="985"/>
                  </a:cubicBezTo>
                  <a:cubicBezTo>
                    <a:pt x="1028" y="984"/>
                    <a:pt x="1029" y="983"/>
                    <a:pt x="1030" y="982"/>
                  </a:cubicBezTo>
                  <a:cubicBezTo>
                    <a:pt x="1031" y="981"/>
                    <a:pt x="1031" y="981"/>
                    <a:pt x="1032" y="980"/>
                  </a:cubicBezTo>
                  <a:cubicBezTo>
                    <a:pt x="1032" y="980"/>
                    <a:pt x="1032" y="979"/>
                    <a:pt x="1032" y="979"/>
                  </a:cubicBezTo>
                  <a:cubicBezTo>
                    <a:pt x="1033" y="978"/>
                    <a:pt x="1033" y="977"/>
                    <a:pt x="1034" y="976"/>
                  </a:cubicBezTo>
                  <a:cubicBezTo>
                    <a:pt x="1035" y="975"/>
                    <a:pt x="1035" y="974"/>
                    <a:pt x="1036" y="972"/>
                  </a:cubicBezTo>
                  <a:cubicBezTo>
                    <a:pt x="1036" y="972"/>
                    <a:pt x="1036" y="972"/>
                    <a:pt x="1036" y="971"/>
                  </a:cubicBezTo>
                  <a:cubicBezTo>
                    <a:pt x="1036" y="971"/>
                    <a:pt x="1036" y="970"/>
                    <a:pt x="1036" y="970"/>
                  </a:cubicBezTo>
                  <a:cubicBezTo>
                    <a:pt x="1037" y="968"/>
                    <a:pt x="1037" y="967"/>
                    <a:pt x="1037" y="965"/>
                  </a:cubicBezTo>
                  <a:cubicBezTo>
                    <a:pt x="1038" y="964"/>
                    <a:pt x="1038" y="963"/>
                    <a:pt x="1038" y="963"/>
                  </a:cubicBezTo>
                  <a:cubicBezTo>
                    <a:pt x="1038" y="961"/>
                    <a:pt x="1038" y="959"/>
                    <a:pt x="1038" y="958"/>
                  </a:cubicBezTo>
                  <a:cubicBezTo>
                    <a:pt x="1038" y="957"/>
                    <a:pt x="1038" y="956"/>
                    <a:pt x="1037" y="956"/>
                  </a:cubicBezTo>
                  <a:cubicBezTo>
                    <a:pt x="1037" y="951"/>
                    <a:pt x="1035" y="946"/>
                    <a:pt x="1032" y="942"/>
                  </a:cubicBezTo>
                  <a:cubicBezTo>
                    <a:pt x="1032" y="942"/>
                    <a:pt x="1032" y="942"/>
                    <a:pt x="1032" y="942"/>
                  </a:cubicBezTo>
                  <a:lnTo>
                    <a:pt x="663" y="406"/>
                  </a:lnTo>
                  <a:cubicBezTo>
                    <a:pt x="689" y="417"/>
                    <a:pt x="721" y="416"/>
                    <a:pt x="748" y="399"/>
                  </a:cubicBezTo>
                  <a:lnTo>
                    <a:pt x="650" y="244"/>
                  </a:lnTo>
                  <a:cubicBezTo>
                    <a:pt x="621" y="262"/>
                    <a:pt x="606" y="294"/>
                    <a:pt x="607" y="325"/>
                  </a:cubicBezTo>
                  <a:lnTo>
                    <a:pt x="553" y="246"/>
                  </a:lnTo>
                  <a:lnTo>
                    <a:pt x="553" y="34"/>
                  </a:lnTo>
                  <a:cubicBezTo>
                    <a:pt x="553" y="15"/>
                    <a:pt x="538" y="0"/>
                    <a:pt x="519" y="0"/>
                  </a:cubicBezTo>
                  <a:cubicBezTo>
                    <a:pt x="501" y="0"/>
                    <a:pt x="486" y="15"/>
                    <a:pt x="486" y="34"/>
                  </a:cubicBezTo>
                  <a:lnTo>
                    <a:pt x="486" y="248"/>
                  </a:lnTo>
                  <a:lnTo>
                    <a:pt x="428" y="332"/>
                  </a:lnTo>
                  <a:cubicBezTo>
                    <a:pt x="432" y="298"/>
                    <a:pt x="416" y="263"/>
                    <a:pt x="386" y="244"/>
                  </a:cubicBezTo>
                  <a:lnTo>
                    <a:pt x="288" y="399"/>
                  </a:lnTo>
                  <a:cubicBezTo>
                    <a:pt x="316" y="417"/>
                    <a:pt x="351" y="417"/>
                    <a:pt x="379" y="403"/>
                  </a:cubicBezTo>
                  <a:close/>
                </a:path>
              </a:pathLst>
            </a:custGeom>
            <a:grpFill/>
            <a:ln w="0">
              <a:noFill/>
              <a:prstDash val="solid"/>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383555" fontAlgn="ctr">
                <a:defRPr/>
              </a:pPr>
              <a:endParaRPr lang="en-US" altLang="zh-CN" sz="9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68" name="文本框 108"/>
          <p:cNvSpPr txBox="1"/>
          <p:nvPr/>
        </p:nvSpPr>
        <p:spPr bwMode="gray">
          <a:xfrm>
            <a:off x="10601631" y="5207618"/>
            <a:ext cx="395135" cy="115371"/>
          </a:xfrm>
          <a:prstGeom prst="rect">
            <a:avLst/>
          </a:prstGeom>
          <a:noFill/>
        </p:spPr>
        <p:txBody>
          <a:bodyPr wrap="square" lIns="0" tIns="0" rIns="0" bIns="0"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defRPr/>
            </a:pPr>
            <a:r>
              <a:rPr lang="en-US" sz="750" dirty="0">
                <a:solidFill>
                  <a:srgbClr val="1D1D1A"/>
                </a:solidFill>
                <a:latin typeface="Huawei Sans" panose="020C0503030203020204" pitchFamily="34" charset="0"/>
                <a:cs typeface="Huawei Sans" panose="020C0503030203020204" pitchFamily="34" charset="0"/>
              </a:rPr>
              <a:t>5G</a:t>
            </a:r>
            <a:endParaRPr lang="en-US" altLang="zh-CN" sz="75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69" name="组合 621"/>
          <p:cNvGrpSpPr/>
          <p:nvPr/>
        </p:nvGrpSpPr>
        <p:grpSpPr bwMode="gray">
          <a:xfrm>
            <a:off x="10707112" y="5545572"/>
            <a:ext cx="171314" cy="134584"/>
            <a:chOff x="-983298" y="1666240"/>
            <a:chExt cx="547688" cy="309563"/>
          </a:xfrm>
          <a:solidFill>
            <a:srgbClr val="00B0F0"/>
          </a:solidFill>
        </p:grpSpPr>
        <p:sp>
          <p:nvSpPr>
            <p:cNvPr id="175"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68499" tIns="34251" rIns="68499" bIns="34251" numCol="1" anchor="t" anchorCtr="0" compatLnSpc="1">
              <a:prstTxWarp prst="textNoShape">
                <a:avLst/>
              </a:prstTxWarp>
            </a:bodyPr>
            <a:lstStyle/>
            <a:p>
              <a:pPr defTabSz="913281" fontAlgn="ctr">
                <a:defRPr/>
              </a:pPr>
              <a:endParaRPr lang="en-US" altLang="zh-CN" sz="2097"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6"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68499" tIns="34251" rIns="68499" bIns="34251" numCol="1" anchor="t" anchorCtr="0" compatLnSpc="1">
              <a:prstTxWarp prst="textNoShape">
                <a:avLst/>
              </a:prstTxWarp>
            </a:bodyPr>
            <a:lstStyle/>
            <a:p>
              <a:pPr defTabSz="913281" fontAlgn="ctr">
                <a:defRPr/>
              </a:pPr>
              <a:endParaRPr lang="en-US" altLang="zh-CN" sz="2097"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70" name="Freeform 63"/>
          <p:cNvSpPr>
            <a:spLocks/>
          </p:cNvSpPr>
          <p:nvPr/>
        </p:nvSpPr>
        <p:spPr bwMode="gray">
          <a:xfrm rot="11844459" flipH="1">
            <a:off x="10757903" y="5318567"/>
            <a:ext cx="75683" cy="214810"/>
          </a:xfrm>
          <a:custGeom>
            <a:avLst/>
            <a:gdLst/>
            <a:ahLst/>
            <a:cxnLst>
              <a:cxn ang="0">
                <a:pos x="4913" y="0"/>
              </a:cxn>
              <a:cxn ang="0">
                <a:pos x="11380" y="9251"/>
              </a:cxn>
              <a:cxn ang="0">
                <a:pos x="8661" y="9251"/>
              </a:cxn>
              <a:cxn ang="0">
                <a:pos x="8667" y="9270"/>
              </a:cxn>
              <a:cxn ang="0">
                <a:pos x="4712" y="9270"/>
              </a:cxn>
              <a:cxn ang="0">
                <a:pos x="6491" y="16420"/>
              </a:cxn>
              <a:cxn ang="0">
                <a:pos x="0" y="7132"/>
              </a:cxn>
              <a:cxn ang="0">
                <a:pos x="6689" y="7132"/>
              </a:cxn>
              <a:cxn ang="0">
                <a:pos x="4913" y="0"/>
              </a:cxn>
            </a:cxnLst>
            <a:rect l="0" t="0" r="r" b="b"/>
            <a:pathLst>
              <a:path w="11380" h="16420">
                <a:moveTo>
                  <a:pt x="4913" y="0"/>
                </a:moveTo>
                <a:lnTo>
                  <a:pt x="11380" y="9251"/>
                </a:lnTo>
                <a:lnTo>
                  <a:pt x="8661" y="9251"/>
                </a:lnTo>
                <a:lnTo>
                  <a:pt x="8667" y="9270"/>
                </a:lnTo>
                <a:lnTo>
                  <a:pt x="4712" y="9270"/>
                </a:lnTo>
                <a:lnTo>
                  <a:pt x="6491" y="16420"/>
                </a:lnTo>
                <a:lnTo>
                  <a:pt x="0" y="7132"/>
                </a:lnTo>
                <a:lnTo>
                  <a:pt x="6689" y="7132"/>
                </a:lnTo>
                <a:lnTo>
                  <a:pt x="4913" y="0"/>
                </a:lnTo>
                <a:close/>
              </a:path>
            </a:pathLst>
          </a:custGeom>
          <a:solidFill>
            <a:srgbClr val="00B0F0"/>
          </a:solidFill>
          <a:ln w="9525">
            <a:noFill/>
            <a:round/>
            <a:headEnd/>
            <a:tailEnd/>
          </a:ln>
        </p:spPr>
        <p:txBody>
          <a:bodyPr vert="horz" wrap="square" lIns="68499" tIns="34250" rIns="68499" bIns="34250" numCol="1" anchor="t" anchorCtr="0" compatLnSpc="1">
            <a:prstTxWarp prst="textNoShape">
              <a:avLst/>
            </a:prstTxWarp>
          </a:bodyPr>
          <a:lstStyle/>
          <a:p>
            <a:pPr defTabSz="685036" fontAlgn="ctr">
              <a:defRPr/>
            </a:pPr>
            <a:endParaRPr lang="en-US" altLang="zh-CN" sz="1348"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1" name="文本框 108"/>
          <p:cNvSpPr txBox="1"/>
          <p:nvPr/>
        </p:nvSpPr>
        <p:spPr bwMode="gray">
          <a:xfrm>
            <a:off x="10606753" y="5745753"/>
            <a:ext cx="395135" cy="121076"/>
          </a:xfrm>
          <a:prstGeom prst="rect">
            <a:avLst/>
          </a:prstGeom>
          <a:noFill/>
        </p:spPr>
        <p:txBody>
          <a:bodyPr wrap="square" lIns="0" tIns="0" rIns="0" bIns="0"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defRPr/>
            </a:pPr>
            <a:r>
              <a:rPr lang="en-US" sz="787" b="1" dirty="0">
                <a:solidFill>
                  <a:srgbClr val="1D1D1A"/>
                </a:solidFill>
                <a:latin typeface="Huawei Sans" panose="020C0503030203020204" pitchFamily="34" charset="0"/>
                <a:cs typeface="Huawei Sans" panose="020C0503030203020204" pitchFamily="34" charset="0"/>
              </a:rPr>
              <a:t>5G AR</a:t>
            </a:r>
            <a:endParaRPr lang="en-US" altLang="zh-CN" sz="787" b="1"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2" name="矩形 171"/>
          <p:cNvSpPr/>
          <p:nvPr/>
        </p:nvSpPr>
        <p:spPr bwMode="gray">
          <a:xfrm>
            <a:off x="9349486" y="4021663"/>
            <a:ext cx="590976" cy="247984"/>
          </a:xfrm>
          <a:prstGeom prst="rect">
            <a:avLst/>
          </a:prstGeom>
          <a:solidFill>
            <a:srgbClr val="00B0F0">
              <a:alpha val="90000"/>
            </a:srgbClr>
          </a:solidFill>
        </p:spPr>
        <p:txBody>
          <a:bodyPr wrap="square">
            <a:spAutoFit/>
          </a:bodyPr>
          <a:lstStyle/>
          <a:p>
            <a:pPr defTabSz="685526" fontAlgn="ctr">
              <a:defRPr/>
            </a:pPr>
            <a:r>
              <a:rPr lang="en-US" sz="1012" dirty="0">
                <a:solidFill>
                  <a:srgbClr val="1D1D1A"/>
                </a:solidFill>
                <a:latin typeface="Huawei Sans" panose="020C0503030203020204" pitchFamily="34" charset="0"/>
                <a:cs typeface="Huawei Sans" panose="020C0503030203020204" pitchFamily="34" charset="0"/>
              </a:rPr>
              <a:t>NSA</a:t>
            </a:r>
            <a:endParaRPr lang="en-US" altLang="zh-CN" sz="1012"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3" name="矩形 172"/>
          <p:cNvSpPr/>
          <p:nvPr/>
        </p:nvSpPr>
        <p:spPr bwMode="gray">
          <a:xfrm>
            <a:off x="10630568" y="4028582"/>
            <a:ext cx="423696" cy="247984"/>
          </a:xfrm>
          <a:prstGeom prst="rect">
            <a:avLst/>
          </a:prstGeom>
          <a:solidFill>
            <a:srgbClr val="00B0F0">
              <a:alpha val="90000"/>
            </a:srgbClr>
          </a:solidFill>
        </p:spPr>
        <p:txBody>
          <a:bodyPr wrap="square">
            <a:spAutoFit/>
          </a:bodyPr>
          <a:lstStyle/>
          <a:p>
            <a:pPr defTabSz="685526" fontAlgn="ctr">
              <a:defRPr/>
            </a:pPr>
            <a:r>
              <a:rPr lang="en-US" sz="1012" dirty="0">
                <a:solidFill>
                  <a:srgbClr val="1D1D1A"/>
                </a:solidFill>
                <a:latin typeface="Huawei Sans" panose="020C0503030203020204" pitchFamily="34" charset="0"/>
                <a:cs typeface="Huawei Sans" panose="020C0503030203020204" pitchFamily="34" charset="0"/>
              </a:rPr>
              <a:t>SA</a:t>
            </a:r>
            <a:endParaRPr lang="en-US" altLang="zh-CN" sz="1012"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74" name="Picture 15" descr="C:\Users\Administrator\Desktop\组 53521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10114972" y="4061770"/>
            <a:ext cx="225284" cy="29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 name="图片 20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192009" y="3858976"/>
            <a:ext cx="2166393" cy="801322"/>
          </a:xfrm>
          <a:prstGeom prst="rect">
            <a:avLst/>
          </a:prstGeom>
        </p:spPr>
      </p:pic>
      <p:sp>
        <p:nvSpPr>
          <p:cNvPr id="209" name="矩形 208"/>
          <p:cNvSpPr/>
          <p:nvPr/>
        </p:nvSpPr>
        <p:spPr bwMode="gray">
          <a:xfrm>
            <a:off x="5074200" y="5745696"/>
            <a:ext cx="914033" cy="276999"/>
          </a:xfrm>
          <a:prstGeom prst="rect">
            <a:avLst/>
          </a:prstGeom>
        </p:spPr>
        <p:txBody>
          <a:bodyPr wrap="none">
            <a:spAutoFit/>
          </a:bodyPr>
          <a:lstStyle/>
          <a:p>
            <a:pPr fontAlgn="ctr"/>
            <a:r>
              <a:rPr lang="en-US" sz="900" dirty="0">
                <a:latin typeface="Huawei Sans" panose="020C0503030203020204" pitchFamily="34" charset="0"/>
                <a:cs typeface="Huawei Sans" panose="020C0503030203020204" pitchFamily="34" charset="0"/>
              </a:rPr>
              <a:t>* </a:t>
            </a:r>
            <a:r>
              <a:rPr lang="en-US" sz="1200" dirty="0">
                <a:latin typeface="Huawei Sans" panose="020C0503030203020204" pitchFamily="34" charset="0"/>
                <a:cs typeface="Huawei Sans" panose="020C0503030203020204" pitchFamily="34" charset="0"/>
              </a:rPr>
              <a:t>Test data</a:t>
            </a:r>
            <a:endParaRPr lang="en-US" altLang="zh-CN" sz="9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Title 1">
            <a:extLst>
              <a:ext uri="{FF2B5EF4-FFF2-40B4-BE49-F238E27FC236}">
                <a16:creationId xmlns:a16="http://schemas.microsoft.com/office/drawing/2014/main" id="{BC7D8435-69FD-47BE-9F26-76A6B2305FFE}"/>
              </a:ext>
            </a:extLst>
          </p:cNvPr>
          <p:cNvSpPr>
            <a:spLocks noGrp="1"/>
          </p:cNvSpPr>
          <p:nvPr>
            <p:ph type="title"/>
          </p:nvPr>
        </p:nvSpPr>
        <p:spPr bwMode="gray"/>
        <p:txBody>
          <a:bodyPr>
            <a:noAutofit/>
          </a:bodyPr>
          <a:lstStyle/>
          <a:p>
            <a:pPr fontAlgn="ctr"/>
            <a:r>
              <a:rPr lang="en-US" dirty="0">
                <a:latin typeface="Huawei Sans" panose="020C0503030203020204" pitchFamily="34" charset="0"/>
                <a:cs typeface="Huawei Sans" panose="020C0503030203020204" pitchFamily="34" charset="0"/>
              </a:rPr>
              <a:t>Enterprise-Class 5G Branch Routers: Large bandwidth and Low Latency</a:t>
            </a:r>
            <a:endParaRPr lang="en-US" altLang="en-US"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4" name="圆角矩形 75">
            <a:extLst>
              <a:ext uri="{FF2B5EF4-FFF2-40B4-BE49-F238E27FC236}">
                <a16:creationId xmlns:a16="http://schemas.microsoft.com/office/drawing/2014/main" id="{F1A8D08A-F0AF-45A4-99BA-BD0E9B3F1BF2}"/>
              </a:ext>
            </a:extLst>
          </p:cNvPr>
          <p:cNvSpPr/>
          <p:nvPr/>
        </p:nvSpPr>
        <p:spPr bwMode="gray">
          <a:xfrm>
            <a:off x="1063413" y="3334438"/>
            <a:ext cx="253565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a:solidFill>
                  <a:srgbClr val="30B5C5"/>
                </a:solidFill>
                <a:latin typeface="Huawei Sans" panose="020C0503030203020204" pitchFamily="34" charset="0"/>
                <a:cs typeface="Huawei Sans" panose="020C0503030203020204" pitchFamily="34" charset="0"/>
              </a:rPr>
              <a:t>Enterprise-class 5G branch router</a:t>
            </a:r>
          </a:p>
        </p:txBody>
      </p:sp>
      <p:sp>
        <p:nvSpPr>
          <p:cNvPr id="5" name="圆角矩形 75">
            <a:extLst>
              <a:ext uri="{FF2B5EF4-FFF2-40B4-BE49-F238E27FC236}">
                <a16:creationId xmlns:a16="http://schemas.microsoft.com/office/drawing/2014/main" id="{524424BE-C947-4367-97F8-DF0B0563F4EF}"/>
              </a:ext>
            </a:extLst>
          </p:cNvPr>
          <p:cNvSpPr/>
          <p:nvPr/>
        </p:nvSpPr>
        <p:spPr bwMode="gray">
          <a:xfrm>
            <a:off x="1063413" y="3768727"/>
            <a:ext cx="2535651" cy="22888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750" indent="-285750" algn="just" defTabSz="914112" fontAlgn="ctr">
              <a:lnSpc>
                <a:spcPts val="2599"/>
              </a:lnSpc>
              <a:spcBef>
                <a:spcPts val="0"/>
              </a:spcBef>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圆角矩形 75">
            <a:extLst>
              <a:ext uri="{FF2B5EF4-FFF2-40B4-BE49-F238E27FC236}">
                <a16:creationId xmlns:a16="http://schemas.microsoft.com/office/drawing/2014/main" id="{02DB30AE-2D59-4F90-95C8-4736F7E43F94}"/>
              </a:ext>
            </a:extLst>
          </p:cNvPr>
          <p:cNvSpPr/>
          <p:nvPr/>
        </p:nvSpPr>
        <p:spPr bwMode="gray">
          <a:xfrm>
            <a:off x="3843653" y="3334438"/>
            <a:ext cx="226618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a:solidFill>
                  <a:srgbClr val="30B5C5"/>
                </a:solidFill>
                <a:latin typeface="Huawei Sans" panose="020C0503030203020204" pitchFamily="34" charset="0"/>
                <a:cs typeface="Huawei Sans" panose="020C0503030203020204" pitchFamily="34" charset="0"/>
              </a:rPr>
              <a:t>Large bandwidth</a:t>
            </a:r>
          </a:p>
        </p:txBody>
      </p:sp>
      <p:sp>
        <p:nvSpPr>
          <p:cNvPr id="7" name="圆角矩形 75">
            <a:extLst>
              <a:ext uri="{FF2B5EF4-FFF2-40B4-BE49-F238E27FC236}">
                <a16:creationId xmlns:a16="http://schemas.microsoft.com/office/drawing/2014/main" id="{1EBC35F8-586B-4245-A826-3588459F283A}"/>
              </a:ext>
            </a:extLst>
          </p:cNvPr>
          <p:cNvSpPr/>
          <p:nvPr/>
        </p:nvSpPr>
        <p:spPr bwMode="gray">
          <a:xfrm>
            <a:off x="3843653" y="3768727"/>
            <a:ext cx="2266188" cy="22888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750" indent="-285750" algn="just" defTabSz="914112" fontAlgn="ctr">
              <a:lnSpc>
                <a:spcPts val="2599"/>
              </a:lnSpc>
              <a:spcBef>
                <a:spcPts val="0"/>
              </a:spcBef>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圆角矩形 75">
            <a:extLst>
              <a:ext uri="{FF2B5EF4-FFF2-40B4-BE49-F238E27FC236}">
                <a16:creationId xmlns:a16="http://schemas.microsoft.com/office/drawing/2014/main" id="{044B137C-5556-489E-AC4D-2B8C7B8AC66D}"/>
              </a:ext>
            </a:extLst>
          </p:cNvPr>
          <p:cNvSpPr/>
          <p:nvPr/>
        </p:nvSpPr>
        <p:spPr bwMode="gray">
          <a:xfrm>
            <a:off x="6334526" y="3335740"/>
            <a:ext cx="231815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a:solidFill>
                  <a:srgbClr val="30B5C5"/>
                </a:solidFill>
                <a:latin typeface="Huawei Sans" panose="020C0503030203020204" pitchFamily="34" charset="0"/>
                <a:cs typeface="Huawei Sans" panose="020C0503030203020204" pitchFamily="34" charset="0"/>
              </a:rPr>
              <a:t>Full frequency</a:t>
            </a:r>
          </a:p>
        </p:txBody>
      </p:sp>
      <p:sp>
        <p:nvSpPr>
          <p:cNvPr id="9" name="圆角矩形 75">
            <a:extLst>
              <a:ext uri="{FF2B5EF4-FFF2-40B4-BE49-F238E27FC236}">
                <a16:creationId xmlns:a16="http://schemas.microsoft.com/office/drawing/2014/main" id="{577243F5-2BE7-462E-8B01-604D210DA377}"/>
              </a:ext>
            </a:extLst>
          </p:cNvPr>
          <p:cNvSpPr/>
          <p:nvPr/>
        </p:nvSpPr>
        <p:spPr bwMode="gray">
          <a:xfrm>
            <a:off x="6334526" y="3770029"/>
            <a:ext cx="2318153" cy="22888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750" indent="-285750" algn="just" defTabSz="914112" fontAlgn="ctr">
              <a:lnSpc>
                <a:spcPts val="2599"/>
              </a:lnSpc>
              <a:spcBef>
                <a:spcPts val="0"/>
              </a:spcBef>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圆角矩形 75">
            <a:extLst>
              <a:ext uri="{FF2B5EF4-FFF2-40B4-BE49-F238E27FC236}">
                <a16:creationId xmlns:a16="http://schemas.microsoft.com/office/drawing/2014/main" id="{642F62E4-9642-4ADB-BEC1-171564EE3367}"/>
              </a:ext>
            </a:extLst>
          </p:cNvPr>
          <p:cNvSpPr/>
          <p:nvPr/>
        </p:nvSpPr>
        <p:spPr bwMode="gray">
          <a:xfrm>
            <a:off x="8884454" y="3333404"/>
            <a:ext cx="231815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a:solidFill>
                  <a:srgbClr val="30B5C5"/>
                </a:solidFill>
                <a:latin typeface="Huawei Sans" panose="020C0503030203020204" pitchFamily="34" charset="0"/>
                <a:cs typeface="Huawei Sans" panose="020C0503030203020204" pitchFamily="34" charset="0"/>
              </a:rPr>
              <a:t>Dual architectures</a:t>
            </a:r>
          </a:p>
        </p:txBody>
      </p:sp>
      <p:sp>
        <p:nvSpPr>
          <p:cNvPr id="11" name="圆角矩形 75">
            <a:extLst>
              <a:ext uri="{FF2B5EF4-FFF2-40B4-BE49-F238E27FC236}">
                <a16:creationId xmlns:a16="http://schemas.microsoft.com/office/drawing/2014/main" id="{3C1440FC-B8C0-4E19-9ED5-6CFF87436B78}"/>
              </a:ext>
            </a:extLst>
          </p:cNvPr>
          <p:cNvSpPr/>
          <p:nvPr/>
        </p:nvSpPr>
        <p:spPr bwMode="gray">
          <a:xfrm>
            <a:off x="8884454" y="3767693"/>
            <a:ext cx="2318153" cy="22888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750" indent="-285750" algn="just" defTabSz="914112" fontAlgn="ctr">
              <a:lnSpc>
                <a:spcPts val="2599"/>
              </a:lnSpc>
              <a:spcBef>
                <a:spcPts val="0"/>
              </a:spcBef>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19"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220"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cs typeface="Huawei Sans" panose="020C0503030203020204" pitchFamily="34" charset="0"/>
                </a:rPr>
                <a:t>5G Uplink</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1"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Optimal Experience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2"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3"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5285577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B6913-D289-4780-91EC-07F1650A0A5C}"/>
              </a:ext>
            </a:extLst>
          </p:cNvPr>
          <p:cNvSpPr>
            <a:spLocks noGrp="1"/>
          </p:cNvSpPr>
          <p:nvPr>
            <p:ph type="title"/>
          </p:nvPr>
        </p:nvSpPr>
        <p:spPr bwMode="gray"/>
        <p:txBody>
          <a:bodyPr>
            <a:normAutofit/>
          </a:bodyPr>
          <a:lstStyle/>
          <a:p>
            <a:pPr fontAlgn="ctr">
              <a:lnSpc>
                <a:spcPct val="100000"/>
              </a:lnSpc>
            </a:pPr>
            <a:r>
              <a:rPr lang="en-US" dirty="0" err="1">
                <a:latin typeface="Huawei Sans" panose="020C0503030203020204" pitchFamily="34" charset="0"/>
                <a:cs typeface="Huawei Sans" panose="020C0503030203020204" pitchFamily="34" charset="0"/>
              </a:rPr>
              <a:t>NetEngine</a:t>
            </a:r>
            <a:r>
              <a:rPr lang="en-US" dirty="0">
                <a:latin typeface="Huawei Sans" panose="020C0503030203020204" pitchFamily="34" charset="0"/>
                <a:cs typeface="Huawei Sans" panose="020C0503030203020204" pitchFamily="34" charset="0"/>
              </a:rPr>
              <a:t> AR Routers: </a:t>
            </a:r>
            <a:r>
              <a:rPr lang="en-US" dirty="0">
                <a:cs typeface="Huawei Sans" panose="020C0503030203020204" pitchFamily="34" charset="0"/>
              </a:rPr>
              <a:t>Meeting Burst Traffic Requirements of Enterprise Branches</a:t>
            </a:r>
            <a:endParaRPr lang="en-US" dirty="0">
              <a:cs typeface="Huawei Sans" panose="020C0503030203020204" pitchFamily="34" charset="0"/>
              <a:sym typeface="Huawei Sans" panose="020C0503030203020204" pitchFamily="34" charset="0"/>
            </a:endParaRPr>
          </a:p>
        </p:txBody>
      </p:sp>
      <p:sp>
        <p:nvSpPr>
          <p:cNvPr id="6" name="Text Placeholder 5">
            <a:extLst>
              <a:ext uri="{FF2B5EF4-FFF2-40B4-BE49-F238E27FC236}">
                <a16:creationId xmlns:a16="http://schemas.microsoft.com/office/drawing/2014/main" id="{9A186A50-0298-48C1-8B08-AA58D8A72932}"/>
              </a:ext>
            </a:extLst>
          </p:cNvPr>
          <p:cNvSpPr>
            <a:spLocks noGrp="1"/>
          </p:cNvSpPr>
          <p:nvPr>
            <p:ph type="body" sz="quarter" idx="10"/>
          </p:nvPr>
        </p:nvSpPr>
        <p:spPr bwMode="gray"/>
        <p:txBody>
          <a:bodyPr/>
          <a:lstStyle/>
          <a:p>
            <a:pPr algn="l"/>
            <a:r>
              <a:rPr lang="en-US" sz="1800" dirty="0">
                <a:latin typeface="Huawei Sans" panose="020C0503030203020204" pitchFamily="34" charset="0"/>
              </a:rPr>
              <a:t>Huawei </a:t>
            </a:r>
            <a:r>
              <a:rPr lang="en-US" sz="1800" dirty="0" err="1">
                <a:latin typeface="Huawei Sans" panose="020C0503030203020204" pitchFamily="34" charset="0"/>
              </a:rPr>
              <a:t>NetEngine</a:t>
            </a:r>
            <a:r>
              <a:rPr lang="en-US" sz="1800" dirty="0">
                <a:latin typeface="Huawei Sans" panose="020C0503030203020204" pitchFamily="34" charset="0"/>
              </a:rPr>
              <a:t> AR series routers are the </a:t>
            </a:r>
            <a:r>
              <a:rPr lang="en-US" sz="1800" dirty="0"/>
              <a:t>next-generation routing and gateway devices that</a:t>
            </a:r>
            <a:r>
              <a:rPr lang="en-US" sz="1800" dirty="0">
                <a:latin typeface="Huawei Sans" panose="020C0503030203020204" pitchFamily="34" charset="0"/>
              </a:rPr>
              <a:t> provide SD-WAN, routing, switching, VPN, security, voice, and MPLS functions.</a:t>
            </a:r>
          </a:p>
        </p:txBody>
      </p:sp>
      <p:sp>
        <p:nvSpPr>
          <p:cNvPr id="102" name="矩形 101"/>
          <p:cNvSpPr/>
          <p:nvPr/>
        </p:nvSpPr>
        <p:spPr bwMode="gray">
          <a:xfrm>
            <a:off x="4452148" y="5087319"/>
            <a:ext cx="6505689" cy="855054"/>
          </a:xfrm>
          <a:prstGeom prst="rect">
            <a:avLst/>
          </a:prstGeom>
          <a:solidFill>
            <a:sysClr val="window" lastClr="FFFFFF">
              <a:lumMod val="75000"/>
              <a:alpha val="50000"/>
            </a:sysClr>
          </a:solidFill>
        </p:spPr>
        <p:txBody>
          <a:bodyPr wrap="square" rtlCol="0" anchor="ctr" anchorCtr="0">
            <a:noAutofit/>
          </a:bodyPr>
          <a:lstStyle/>
          <a:p>
            <a:pPr algn="ctr" defTabSz="913450" fontAlgn="ctr">
              <a:defRPr/>
            </a:pPr>
            <a:endParaRPr lang="en-US" altLang="zh-CN" sz="1399" b="1"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3" name="矩形 102"/>
          <p:cNvSpPr/>
          <p:nvPr/>
        </p:nvSpPr>
        <p:spPr bwMode="gray">
          <a:xfrm>
            <a:off x="4440938" y="3723848"/>
            <a:ext cx="6483566" cy="1038080"/>
          </a:xfrm>
          <a:prstGeom prst="rect">
            <a:avLst/>
          </a:prstGeom>
          <a:solidFill>
            <a:sysClr val="window" lastClr="FFFFFF">
              <a:lumMod val="75000"/>
              <a:alpha val="50000"/>
            </a:sysClr>
          </a:solidFill>
        </p:spPr>
        <p:txBody>
          <a:bodyPr wrap="square" rtlCol="0" anchor="ctr" anchorCtr="0">
            <a:noAutofit/>
          </a:bodyPr>
          <a:lstStyle/>
          <a:p>
            <a:pPr algn="ctr" defTabSz="913450" fontAlgn="ctr">
              <a:defRPr/>
            </a:pPr>
            <a:endParaRPr lang="en-US" altLang="zh-CN" sz="1399" b="1"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4" name="483789410"/>
          <p:cNvSpPr/>
          <p:nvPr/>
        </p:nvSpPr>
        <p:spPr bwMode="gray">
          <a:xfrm>
            <a:off x="4577474" y="3965953"/>
            <a:ext cx="6118426" cy="553870"/>
          </a:xfrm>
          <a:prstGeom prst="rect">
            <a:avLst/>
          </a:prstGeom>
        </p:spPr>
        <p:txBody>
          <a:bodyPr wrap="square" lIns="35959" rIns="35959" anchor="ctr">
            <a:spAutoFit/>
          </a:bodyPr>
          <a:lstStyle/>
          <a:p>
            <a:pPr defTabSz="913372" fontAlgn="ctr">
              <a:spcBef>
                <a:spcPct val="0"/>
              </a:spcBef>
              <a:spcAft>
                <a:spcPct val="0"/>
              </a:spcAft>
            </a:pPr>
            <a:r>
              <a:rPr lang="en-US" sz="1600" b="1" dirty="0">
                <a:solidFill>
                  <a:srgbClr val="C7000B"/>
                </a:solidFill>
                <a:latin typeface="Huawei Sans" panose="020C0503030203020204" pitchFamily="34" charset="0"/>
                <a:cs typeface="Huawei Sans" panose="020C0503030203020204" pitchFamily="34" charset="0"/>
              </a:rPr>
              <a:t>5 built-in hardware acceleration engines</a:t>
            </a:r>
            <a:endParaRPr lang="en-US" altLang="zh-CN" sz="16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3372" fontAlgn="ctr">
              <a:spcBef>
                <a:spcPct val="0"/>
              </a:spcBef>
              <a:spcAft>
                <a:spcPct val="0"/>
              </a:spcAft>
            </a:pPr>
            <a:r>
              <a:rPr lang="en-US" sz="1399" dirty="0">
                <a:solidFill>
                  <a:srgbClr val="000000"/>
                </a:solidFill>
                <a:latin typeface="Huawei Sans" panose="020C0503030203020204" pitchFamily="34" charset="0"/>
                <a:cs typeface="Huawei Sans" panose="020C0503030203020204" pitchFamily="34" charset="0"/>
              </a:rPr>
              <a:t>Application optimization, application identification, </a:t>
            </a:r>
            <a:r>
              <a:rPr lang="en-US" sz="1399" dirty="0" err="1">
                <a:solidFill>
                  <a:srgbClr val="000000"/>
                </a:solidFill>
                <a:latin typeface="Huawei Sans" panose="020C0503030203020204" pitchFamily="34" charset="0"/>
                <a:cs typeface="Huawei Sans" panose="020C0503030203020204" pitchFamily="34" charset="0"/>
              </a:rPr>
              <a:t>HQoS</a:t>
            </a:r>
            <a:r>
              <a:rPr lang="en-US" sz="1399" dirty="0">
                <a:solidFill>
                  <a:srgbClr val="000000"/>
                </a:solidFill>
                <a:latin typeface="Huawei Sans" panose="020C0503030203020204" pitchFamily="34" charset="0"/>
                <a:cs typeface="Huawei Sans" panose="020C0503030203020204" pitchFamily="34" charset="0"/>
              </a:rPr>
              <a:t>, SEC, and NP</a:t>
            </a:r>
            <a:endParaRPr lang="en-US" altLang="zh-CN" sz="1399"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483789410"/>
          <p:cNvSpPr/>
          <p:nvPr/>
        </p:nvSpPr>
        <p:spPr bwMode="gray">
          <a:xfrm>
            <a:off x="4577474" y="5237911"/>
            <a:ext cx="6039207" cy="553870"/>
          </a:xfrm>
          <a:prstGeom prst="rect">
            <a:avLst/>
          </a:prstGeom>
        </p:spPr>
        <p:txBody>
          <a:bodyPr wrap="square" lIns="35959" rIns="35959" anchor="ctr">
            <a:spAutoFit/>
          </a:bodyPr>
          <a:lstStyle/>
          <a:p>
            <a:pPr defTabSz="913372" fontAlgn="ctr">
              <a:spcBef>
                <a:spcPct val="0"/>
              </a:spcBef>
              <a:spcAft>
                <a:spcPct val="0"/>
              </a:spcAft>
            </a:pPr>
            <a:r>
              <a:rPr lang="en-US" sz="1600" b="1" dirty="0">
                <a:solidFill>
                  <a:srgbClr val="C7000B"/>
                </a:solidFill>
                <a:latin typeface="Huawei Sans" panose="020C0503030203020204" pitchFamily="34" charset="0"/>
                <a:cs typeface="Huawei Sans" panose="020C0503030203020204" pitchFamily="34" charset="0"/>
              </a:rPr>
              <a:t>Ultra-fast algorithm, enabling fast forwarding</a:t>
            </a:r>
            <a:endParaRPr lang="en-US" altLang="zh-CN" sz="16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3372" fontAlgn="ctr">
              <a:spcBef>
                <a:spcPct val="0"/>
              </a:spcBef>
              <a:spcAft>
                <a:spcPct val="0"/>
              </a:spcAft>
            </a:pPr>
            <a:r>
              <a:rPr lang="en-US" sz="1399" dirty="0">
                <a:solidFill>
                  <a:srgbClr val="000000"/>
                </a:solidFill>
                <a:latin typeface="Huawei Sans" panose="020C0503030203020204" pitchFamily="34" charset="0"/>
                <a:cs typeface="Huawei Sans" panose="020C0503030203020204" pitchFamily="34" charset="0"/>
              </a:rPr>
              <a:t>A</a:t>
            </a:r>
            <a:r>
              <a:rPr lang="en-US" altLang="zh-CN" sz="1399" dirty="0">
                <a:solidFill>
                  <a:srgbClr val="000000"/>
                </a:solidFill>
                <a:latin typeface="Huawei Sans" panose="020C0503030203020204" pitchFamily="34" charset="0"/>
                <a:cs typeface="Huawei Sans" panose="020C0503030203020204" pitchFamily="34" charset="0"/>
              </a:rPr>
              <a:t>cceleration </a:t>
            </a:r>
            <a:r>
              <a:rPr lang="en-US" sz="1399" dirty="0">
                <a:solidFill>
                  <a:srgbClr val="000000"/>
                </a:solidFill>
                <a:latin typeface="Huawei Sans" panose="020C0503030203020204" pitchFamily="34" charset="0"/>
                <a:cs typeface="Huawei Sans" panose="020C0503030203020204" pitchFamily="34" charset="0"/>
              </a:rPr>
              <a:t>instruction set, quick ACL and route matching</a:t>
            </a:r>
            <a:endParaRPr lang="en-US" altLang="zh-CN" sz="1399"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矩形 105"/>
          <p:cNvSpPr/>
          <p:nvPr/>
        </p:nvSpPr>
        <p:spPr bwMode="gray">
          <a:xfrm>
            <a:off x="4440937" y="2576163"/>
            <a:ext cx="6465187" cy="885345"/>
          </a:xfrm>
          <a:prstGeom prst="rect">
            <a:avLst/>
          </a:prstGeom>
          <a:solidFill>
            <a:sysClr val="window" lastClr="FFFFFF">
              <a:lumMod val="75000"/>
              <a:alpha val="50000"/>
            </a:sysClr>
          </a:solidFill>
        </p:spPr>
        <p:txBody>
          <a:bodyPr wrap="square" rtlCol="0" anchor="ctr" anchorCtr="0">
            <a:noAutofit/>
          </a:bodyPr>
          <a:lstStyle/>
          <a:p>
            <a:pPr algn="ctr" defTabSz="913450" fontAlgn="ctr">
              <a:defRPr/>
            </a:pPr>
            <a:endParaRPr lang="en-US" altLang="zh-CN" sz="1399" b="1"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7" name="483789410"/>
          <p:cNvSpPr/>
          <p:nvPr/>
        </p:nvSpPr>
        <p:spPr bwMode="gray">
          <a:xfrm>
            <a:off x="4577474" y="2741900"/>
            <a:ext cx="6127067" cy="553870"/>
          </a:xfrm>
          <a:prstGeom prst="rect">
            <a:avLst/>
          </a:prstGeom>
        </p:spPr>
        <p:txBody>
          <a:bodyPr wrap="square" lIns="35959" rIns="35959" anchor="ctr">
            <a:spAutoFit/>
          </a:bodyPr>
          <a:lstStyle/>
          <a:p>
            <a:pPr defTabSz="913943" fontAlgn="ctr">
              <a:spcBef>
                <a:spcPct val="0"/>
              </a:spcBef>
              <a:spcAft>
                <a:spcPct val="0"/>
              </a:spcAft>
            </a:pPr>
            <a:r>
              <a:rPr lang="en-US" sz="1600" b="1" dirty="0">
                <a:solidFill>
                  <a:srgbClr val="C7000B"/>
                </a:solidFill>
                <a:latin typeface="Huawei Sans" panose="020C0503030203020204" pitchFamily="34" charset="0"/>
                <a:cs typeface="Huawei Sans" panose="020C0503030203020204" pitchFamily="34" charset="0"/>
              </a:rPr>
              <a:t>CPU + NP heterogeneous forwarding</a:t>
            </a:r>
            <a:endParaRPr lang="en-US" altLang="zh-CN" sz="16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defTabSz="913943" fontAlgn="ctr">
              <a:spcBef>
                <a:spcPct val="0"/>
              </a:spcBef>
              <a:spcAft>
                <a:spcPct val="0"/>
              </a:spcAft>
            </a:pPr>
            <a:r>
              <a:rPr lang="en-US" sz="1399" dirty="0">
                <a:solidFill>
                  <a:prstClr val="black"/>
                </a:solidFill>
                <a:latin typeface="Huawei Sans" panose="020C0503030203020204" pitchFamily="34" charset="0"/>
                <a:cs typeface="Huawei Sans" panose="020C0503030203020204" pitchFamily="34" charset="0"/>
              </a:rPr>
              <a:t>Excellent forwarding performance</a:t>
            </a:r>
            <a:endParaRPr lang="en-US" altLang="zh-CN" sz="1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1" name="矩形 110"/>
          <p:cNvSpPr/>
          <p:nvPr/>
        </p:nvSpPr>
        <p:spPr bwMode="gray">
          <a:xfrm>
            <a:off x="1706436" y="4472606"/>
            <a:ext cx="1427289" cy="246125"/>
          </a:xfrm>
          <a:prstGeom prst="rect">
            <a:avLst/>
          </a:prstGeom>
        </p:spPr>
        <p:txBody>
          <a:bodyPr wrap="square" lIns="0" tIns="0" rIns="0" bIns="0">
            <a:spAutoFit/>
          </a:bodyPr>
          <a:lstStyle/>
          <a:p>
            <a:pPr algn="ctr" fontAlgn="ctr"/>
            <a:r>
              <a:rPr lang="en-US" sz="1599" dirty="0" err="1">
                <a:latin typeface="Huawei Sans" panose="020C0503030203020204" pitchFamily="34" charset="0"/>
                <a:cs typeface="Huawei Sans" panose="020C0503030203020204" pitchFamily="34" charset="0"/>
              </a:rPr>
              <a:t>NetEngine</a:t>
            </a:r>
            <a:r>
              <a:rPr lang="en-US" sz="1599" dirty="0">
                <a:latin typeface="Huawei Sans" panose="020C0503030203020204" pitchFamily="34" charset="0"/>
                <a:cs typeface="Huawei Sans" panose="020C0503030203020204" pitchFamily="34" charset="0"/>
              </a:rPr>
              <a:t> AR</a:t>
            </a:r>
          </a:p>
        </p:txBody>
      </p:sp>
      <p:pic>
        <p:nvPicPr>
          <p:cNvPr id="112" name="图片 1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222954" y="3524729"/>
            <a:ext cx="2452970" cy="1379796"/>
          </a:xfrm>
          <a:prstGeom prst="rect">
            <a:avLst/>
          </a:prstGeom>
        </p:spPr>
      </p:pic>
      <p:pic>
        <p:nvPicPr>
          <p:cNvPr id="124" name="Picture 2" descr="D:\南太\资料\品牌\HC2017\光8528.png"/>
          <p:cNvPicPr>
            <a:picLocks noChangeAspect="1" noChangeArrowheads="1"/>
          </p:cNvPicPr>
          <p:nvPr/>
        </p:nvPicPr>
        <p:blipFill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b="30650"/>
          <a:stretch/>
        </p:blipFill>
        <p:spPr bwMode="gray">
          <a:xfrm rot="16200000">
            <a:off x="1787236" y="3154260"/>
            <a:ext cx="2881504" cy="237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20"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Optimal Experience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Ultra-High Performance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67824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10GE Interconnection and High-Density Access: Building Wide Pipes for Branch Interconnection</a:t>
            </a:r>
          </a:p>
        </p:txBody>
      </p:sp>
      <p:cxnSp>
        <p:nvCxnSpPr>
          <p:cNvPr id="5" name="直接连接符 4"/>
          <p:cNvCxnSpPr/>
          <p:nvPr/>
        </p:nvCxnSpPr>
        <p:spPr bwMode="gray">
          <a:xfrm flipH="1" flipV="1">
            <a:off x="2053438" y="2277517"/>
            <a:ext cx="717770" cy="7740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gray">
          <a:xfrm>
            <a:off x="1499094" y="3051517"/>
            <a:ext cx="3840864" cy="1255973"/>
            <a:chOff x="737995" y="2991556"/>
            <a:chExt cx="3273866" cy="1070563"/>
          </a:xfrm>
        </p:grpSpPr>
        <p:pic>
          <p:nvPicPr>
            <p:cNvPr id="9" name="图片 8"/>
            <p:cNvPicPr>
              <a:picLocks noChangeAspect="1"/>
            </p:cNvPicPr>
            <p:nvPr/>
          </p:nvPicPr>
          <p:blipFill>
            <a:blip r:embed="rId3"/>
            <a:stretch>
              <a:fillRect/>
            </a:stretch>
          </p:blipFill>
          <p:spPr bwMode="gray">
            <a:xfrm>
              <a:off x="737995" y="2991556"/>
              <a:ext cx="3273866" cy="1070563"/>
            </a:xfrm>
            <a:prstGeom prst="rect">
              <a:avLst/>
            </a:prstGeom>
          </p:spPr>
        </p:pic>
        <p:sp>
          <p:nvSpPr>
            <p:cNvPr id="10" name="Rounded Rectangle 42"/>
            <p:cNvSpPr/>
            <p:nvPr/>
          </p:nvSpPr>
          <p:spPr bwMode="gray">
            <a:xfrm>
              <a:off x="747501" y="3011509"/>
              <a:ext cx="2992638" cy="1001401"/>
            </a:xfrm>
            <a:prstGeom prst="roundRect">
              <a:avLst>
                <a:gd name="adj" fmla="val 0"/>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sz="2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 name="矩形 10"/>
            <p:cNvSpPr/>
            <p:nvPr/>
          </p:nvSpPr>
          <p:spPr bwMode="gray">
            <a:xfrm>
              <a:off x="747501" y="3313702"/>
              <a:ext cx="2992637" cy="4199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object 5"/>
            <p:cNvSpPr txBox="1"/>
            <p:nvPr/>
          </p:nvSpPr>
          <p:spPr bwMode="gray">
            <a:xfrm>
              <a:off x="1471508" y="3412454"/>
              <a:ext cx="1544622" cy="222444"/>
            </a:xfrm>
            <a:prstGeom prst="rect">
              <a:avLst/>
            </a:prstGeom>
          </p:spPr>
          <p:txBody>
            <a:bodyPr vert="horz" wrap="square" lIns="0" tIns="14605" rIns="0" bIns="0" rtlCol="0">
              <a:spAutoFit/>
            </a:bodyPr>
            <a:lstStyle/>
            <a:p>
              <a:pPr marL="12700" algn="ctr" fontAlgn="ctr">
                <a:spcBef>
                  <a:spcPts val="115"/>
                </a:spcBef>
              </a:pPr>
              <a:r>
                <a:rPr lang="en-US" sz="1600" b="1" dirty="0" err="1">
                  <a:solidFill>
                    <a:prstClr val="black"/>
                  </a:solidFill>
                  <a:latin typeface="Huawei Sans" panose="020C0503030203020204" pitchFamily="34" charset="0"/>
                  <a:cs typeface="Huawei Sans" panose="020C0503030203020204" pitchFamily="34" charset="0"/>
                </a:rPr>
                <a:t>NetEngine</a:t>
              </a:r>
              <a:r>
                <a:rPr lang="en-US" sz="1600" b="1" dirty="0">
                  <a:solidFill>
                    <a:prstClr val="black"/>
                  </a:solidFill>
                  <a:latin typeface="Huawei Sans" panose="020C0503030203020204" pitchFamily="34" charset="0"/>
                  <a:cs typeface="Huawei Sans" panose="020C0503030203020204" pitchFamily="34" charset="0"/>
                </a:rPr>
                <a:t> AR</a:t>
              </a:r>
              <a:endParaRPr lang="en-US" sz="16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3" name="组合 12"/>
            <p:cNvGrpSpPr/>
            <p:nvPr/>
          </p:nvGrpSpPr>
          <p:grpSpPr bwMode="gray">
            <a:xfrm>
              <a:off x="747500" y="3009307"/>
              <a:ext cx="2992636" cy="1025272"/>
              <a:chOff x="1184940" y="3233330"/>
              <a:chExt cx="3807721" cy="1025272"/>
            </a:xfrm>
          </p:grpSpPr>
          <p:sp>
            <p:nvSpPr>
              <p:cNvPr id="14" name="矩形 13"/>
              <p:cNvSpPr/>
              <p:nvPr/>
            </p:nvSpPr>
            <p:spPr bwMode="gray">
              <a:xfrm>
                <a:off x="1184940" y="3233330"/>
                <a:ext cx="914370" cy="29034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rgbClr val="C00000"/>
                    </a:solidFill>
                    <a:latin typeface="Huawei Sans" panose="020C0503030203020204" pitchFamily="34" charset="0"/>
                    <a:cs typeface="Huawei Sans" panose="020C0503030203020204" pitchFamily="34" charset="0"/>
                  </a:rPr>
                  <a:t>10GE optical</a:t>
                </a:r>
              </a:p>
            </p:txBody>
          </p:sp>
          <p:sp>
            <p:nvSpPr>
              <p:cNvPr id="15" name="矩形 14"/>
              <p:cNvSpPr/>
              <p:nvPr/>
            </p:nvSpPr>
            <p:spPr bwMode="gray">
              <a:xfrm>
                <a:off x="1987393" y="3233330"/>
                <a:ext cx="1038381" cy="29034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cs typeface="Huawei Sans" panose="020C0503030203020204" pitchFamily="34" charset="0"/>
                  </a:rPr>
                  <a:t>GE optical/ electrical</a:t>
                </a:r>
              </a:p>
            </p:txBody>
          </p:sp>
          <p:sp>
            <p:nvSpPr>
              <p:cNvPr id="16" name="矩形 15"/>
              <p:cNvSpPr/>
              <p:nvPr/>
            </p:nvSpPr>
            <p:spPr bwMode="gray">
              <a:xfrm>
                <a:off x="3037866" y="3235748"/>
                <a:ext cx="914370" cy="29034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cs typeface="Huawei Sans" panose="020C0503030203020204" pitchFamily="34" charset="0"/>
                  </a:rPr>
                  <a:t>5G/LTE</a:t>
                </a:r>
                <a:endParaRPr lang="en-US" altLang="zh-CN" sz="105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矩形 16"/>
              <p:cNvSpPr/>
              <p:nvPr/>
            </p:nvSpPr>
            <p:spPr bwMode="gray">
              <a:xfrm>
                <a:off x="3971832" y="3235748"/>
                <a:ext cx="1020829" cy="29034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b="1" dirty="0">
                    <a:solidFill>
                      <a:schemeClr val="tx1">
                        <a:lumMod val="50000"/>
                        <a:lumOff val="50000"/>
                      </a:schemeClr>
                    </a:solidFill>
                    <a:latin typeface="Huawei Sans" panose="020C0503030203020204" pitchFamily="34" charset="0"/>
                    <a:cs typeface="Huawei Sans" panose="020C0503030203020204" pitchFamily="34" charset="0"/>
                  </a:rPr>
                  <a:t>E1/SA...</a:t>
                </a:r>
                <a:endParaRPr lang="en-US" altLang="zh-CN" sz="1050" b="1" dirty="0">
                  <a:solidFill>
                    <a:schemeClr val="tx1">
                      <a:lumMod val="50000"/>
                      <a:lumOff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矩形 17"/>
              <p:cNvSpPr/>
              <p:nvPr/>
            </p:nvSpPr>
            <p:spPr bwMode="gray">
              <a:xfrm>
                <a:off x="1184941" y="3968256"/>
                <a:ext cx="2833199" cy="29034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rgbClr val="C00000"/>
                    </a:solidFill>
                    <a:latin typeface="Huawei Sans" panose="020C0503030203020204" pitchFamily="34" charset="0"/>
                    <a:cs typeface="Huawei Sans" panose="020C0503030203020204" pitchFamily="34" charset="0"/>
                  </a:rPr>
                  <a:t>High-density Ethernet</a:t>
                </a:r>
              </a:p>
            </p:txBody>
          </p:sp>
          <p:sp>
            <p:nvSpPr>
              <p:cNvPr id="19" name="矩形 18"/>
              <p:cNvSpPr/>
              <p:nvPr/>
            </p:nvSpPr>
            <p:spPr bwMode="gray">
              <a:xfrm>
                <a:off x="4044144" y="3968256"/>
                <a:ext cx="948517" cy="29034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grpSp>
        <p:nvGrpSpPr>
          <p:cNvPr id="20" name="组 27"/>
          <p:cNvGrpSpPr>
            <a:grpSpLocks/>
          </p:cNvGrpSpPr>
          <p:nvPr/>
        </p:nvGrpSpPr>
        <p:grpSpPr bwMode="gray">
          <a:xfrm>
            <a:off x="1712341" y="1760815"/>
            <a:ext cx="652154" cy="653335"/>
            <a:chOff x="5685540" y="440377"/>
            <a:chExt cx="875432" cy="876732"/>
          </a:xfrm>
        </p:grpSpPr>
        <p:sp>
          <p:nvSpPr>
            <p:cNvPr id="21" name="Oval 282"/>
            <p:cNvSpPr>
              <a:spLocks noChangeArrowheads="1"/>
            </p:cNvSpPr>
            <p:nvPr/>
          </p:nvSpPr>
          <p:spPr bwMode="gray">
            <a:xfrm>
              <a:off x="5685540" y="440377"/>
              <a:ext cx="875432" cy="876732"/>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2" name="组 5"/>
            <p:cNvGrpSpPr>
              <a:grpSpLocks/>
            </p:cNvGrpSpPr>
            <p:nvPr/>
          </p:nvGrpSpPr>
          <p:grpSpPr bwMode="gray">
            <a:xfrm>
              <a:off x="5839033" y="701835"/>
              <a:ext cx="568446" cy="356416"/>
              <a:chOff x="5839033" y="701835"/>
              <a:chExt cx="568446" cy="356416"/>
            </a:xfrm>
          </p:grpSpPr>
          <p:sp>
            <p:nvSpPr>
              <p:cNvPr id="23" name="Freeform 283"/>
              <p:cNvSpPr>
                <a:spLocks/>
              </p:cNvSpPr>
              <p:nvPr/>
            </p:nvSpPr>
            <p:spPr bwMode="gray">
              <a:xfrm>
                <a:off x="5839033" y="701835"/>
                <a:ext cx="568446" cy="344709"/>
              </a:xfrm>
              <a:custGeom>
                <a:avLst/>
                <a:gdLst>
                  <a:gd name="T0" fmla="*/ 2147483647 w 185"/>
                  <a:gd name="T1" fmla="*/ 2147483647 h 112"/>
                  <a:gd name="T2" fmla="*/ 2147483647 w 185"/>
                  <a:gd name="T3" fmla="*/ 2147483647 h 112"/>
                  <a:gd name="T4" fmla="*/ 2147483647 w 185"/>
                  <a:gd name="T5" fmla="*/ 2147483647 h 112"/>
                  <a:gd name="T6" fmla="*/ 2147483647 w 185"/>
                  <a:gd name="T7" fmla="*/ 2147483647 h 112"/>
                  <a:gd name="T8" fmla="*/ 2147483647 w 185"/>
                  <a:gd name="T9" fmla="*/ 2147483647 h 112"/>
                  <a:gd name="T10" fmla="*/ 2147483647 w 185"/>
                  <a:gd name="T11" fmla="*/ 2147483647 h 112"/>
                  <a:gd name="T12" fmla="*/ 2147483647 w 185"/>
                  <a:gd name="T13" fmla="*/ 2147483647 h 112"/>
                  <a:gd name="T14" fmla="*/ 2147483647 w 185"/>
                  <a:gd name="T15" fmla="*/ 2147483647 h 112"/>
                  <a:gd name="T16" fmla="*/ 2147483647 w 185"/>
                  <a:gd name="T17" fmla="*/ 2147483647 h 112"/>
                  <a:gd name="T18" fmla="*/ 2147483647 w 185"/>
                  <a:gd name="T19" fmla="*/ 2147483647 h 112"/>
                  <a:gd name="T20" fmla="*/ 2147483647 w 185"/>
                  <a:gd name="T21" fmla="*/ 2147483647 h 112"/>
                  <a:gd name="T22" fmla="*/ 2147483647 w 185"/>
                  <a:gd name="T23" fmla="*/ 2147483647 h 112"/>
                  <a:gd name="T24" fmla="*/ 2147483647 w 185"/>
                  <a:gd name="T25" fmla="*/ 2147483647 h 112"/>
                  <a:gd name="T26" fmla="*/ 2147483647 w 185"/>
                  <a:gd name="T27" fmla="*/ 2147483647 h 112"/>
                  <a:gd name="T28" fmla="*/ 2147483647 w 185"/>
                  <a:gd name="T29" fmla="*/ 2147483647 h 112"/>
                  <a:gd name="T30" fmla="*/ 2147483647 w 185"/>
                  <a:gd name="T31" fmla="*/ 2147483647 h 112"/>
                  <a:gd name="T32" fmla="*/ 0 w 185"/>
                  <a:gd name="T33" fmla="*/ 2147483647 h 112"/>
                  <a:gd name="T34" fmla="*/ 2147483647 w 185"/>
                  <a:gd name="T35" fmla="*/ 2147483647 h 112"/>
                  <a:gd name="T36" fmla="*/ 2147483647 w 185"/>
                  <a:gd name="T37" fmla="*/ 0 h 112"/>
                  <a:gd name="T38" fmla="*/ 2147483647 w 185"/>
                  <a:gd name="T39" fmla="*/ 2147483647 h 112"/>
                  <a:gd name="T40" fmla="*/ 2147483647 w 185"/>
                  <a:gd name="T41" fmla="*/ 2147483647 h 112"/>
                  <a:gd name="T42" fmla="*/ 2147483647 w 185"/>
                  <a:gd name="T43" fmla="*/ 2147483647 h 112"/>
                  <a:gd name="T44" fmla="*/ 2147483647 w 185"/>
                  <a:gd name="T45" fmla="*/ 2147483647 h 1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85" h="112">
                    <a:moveTo>
                      <a:pt x="157" y="112"/>
                    </a:moveTo>
                    <a:cubicBezTo>
                      <a:pt x="146" y="112"/>
                      <a:pt x="146" y="112"/>
                      <a:pt x="146" y="112"/>
                    </a:cubicBezTo>
                    <a:cubicBezTo>
                      <a:pt x="146" y="105"/>
                      <a:pt x="146" y="105"/>
                      <a:pt x="146" y="105"/>
                    </a:cubicBezTo>
                    <a:cubicBezTo>
                      <a:pt x="157" y="105"/>
                      <a:pt x="157" y="105"/>
                      <a:pt x="157" y="105"/>
                    </a:cubicBezTo>
                    <a:cubicBezTo>
                      <a:pt x="160" y="105"/>
                      <a:pt x="162" y="104"/>
                      <a:pt x="164" y="103"/>
                    </a:cubicBezTo>
                    <a:cubicBezTo>
                      <a:pt x="173" y="96"/>
                      <a:pt x="178" y="85"/>
                      <a:pt x="178" y="75"/>
                    </a:cubicBezTo>
                    <a:cubicBezTo>
                      <a:pt x="178" y="55"/>
                      <a:pt x="162" y="38"/>
                      <a:pt x="142" y="38"/>
                    </a:cubicBezTo>
                    <a:cubicBezTo>
                      <a:pt x="141" y="38"/>
                      <a:pt x="139" y="38"/>
                      <a:pt x="139" y="36"/>
                    </a:cubicBezTo>
                    <a:cubicBezTo>
                      <a:pt x="129" y="18"/>
                      <a:pt x="109" y="7"/>
                      <a:pt x="88" y="7"/>
                    </a:cubicBezTo>
                    <a:cubicBezTo>
                      <a:pt x="62" y="7"/>
                      <a:pt x="39" y="24"/>
                      <a:pt x="32" y="50"/>
                    </a:cubicBezTo>
                    <a:cubicBezTo>
                      <a:pt x="32" y="51"/>
                      <a:pt x="31" y="52"/>
                      <a:pt x="29" y="53"/>
                    </a:cubicBezTo>
                    <a:cubicBezTo>
                      <a:pt x="16" y="55"/>
                      <a:pt x="7" y="66"/>
                      <a:pt x="7" y="79"/>
                    </a:cubicBezTo>
                    <a:cubicBezTo>
                      <a:pt x="7" y="93"/>
                      <a:pt x="19" y="105"/>
                      <a:pt x="33" y="105"/>
                    </a:cubicBezTo>
                    <a:cubicBezTo>
                      <a:pt x="124" y="105"/>
                      <a:pt x="124" y="105"/>
                      <a:pt x="124" y="105"/>
                    </a:cubicBezTo>
                    <a:cubicBezTo>
                      <a:pt x="124" y="112"/>
                      <a:pt x="124" y="112"/>
                      <a:pt x="124" y="112"/>
                    </a:cubicBezTo>
                    <a:cubicBezTo>
                      <a:pt x="33" y="112"/>
                      <a:pt x="33" y="112"/>
                      <a:pt x="33" y="112"/>
                    </a:cubicBezTo>
                    <a:cubicBezTo>
                      <a:pt x="15" y="112"/>
                      <a:pt x="0" y="97"/>
                      <a:pt x="0" y="79"/>
                    </a:cubicBezTo>
                    <a:cubicBezTo>
                      <a:pt x="0" y="63"/>
                      <a:pt x="11" y="49"/>
                      <a:pt x="26" y="46"/>
                    </a:cubicBezTo>
                    <a:cubicBezTo>
                      <a:pt x="34" y="19"/>
                      <a:pt x="59" y="0"/>
                      <a:pt x="88" y="0"/>
                    </a:cubicBezTo>
                    <a:cubicBezTo>
                      <a:pt x="111" y="0"/>
                      <a:pt x="132" y="12"/>
                      <a:pt x="144" y="31"/>
                    </a:cubicBezTo>
                    <a:cubicBezTo>
                      <a:pt x="167" y="33"/>
                      <a:pt x="185" y="52"/>
                      <a:pt x="185" y="75"/>
                    </a:cubicBezTo>
                    <a:cubicBezTo>
                      <a:pt x="185" y="88"/>
                      <a:pt x="179" y="100"/>
                      <a:pt x="168" y="109"/>
                    </a:cubicBezTo>
                    <a:cubicBezTo>
                      <a:pt x="165" y="111"/>
                      <a:pt x="162" y="112"/>
                      <a:pt x="157"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Oval 284"/>
              <p:cNvSpPr>
                <a:spLocks noChangeArrowheads="1"/>
              </p:cNvSpPr>
              <p:nvPr/>
            </p:nvSpPr>
            <p:spPr bwMode="gray">
              <a:xfrm>
                <a:off x="6207156" y="1012724"/>
                <a:ext cx="44227" cy="4552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Oval 285"/>
              <p:cNvSpPr>
                <a:spLocks noChangeArrowheads="1"/>
              </p:cNvSpPr>
              <p:nvPr/>
            </p:nvSpPr>
            <p:spPr bwMode="gray">
              <a:xfrm>
                <a:off x="6274797" y="1012724"/>
                <a:ext cx="46828" cy="4552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Freeform 286"/>
              <p:cNvSpPr>
                <a:spLocks noEditPoints="1"/>
              </p:cNvSpPr>
              <p:nvPr/>
            </p:nvSpPr>
            <p:spPr bwMode="gray">
              <a:xfrm>
                <a:off x="6051062" y="841020"/>
                <a:ext cx="74145" cy="72844"/>
              </a:xfrm>
              <a:custGeom>
                <a:avLst/>
                <a:gdLst>
                  <a:gd name="T0" fmla="*/ 2147483647 w 24"/>
                  <a:gd name="T1" fmla="*/ 2147483647 h 24"/>
                  <a:gd name="T2" fmla="*/ 0 w 24"/>
                  <a:gd name="T3" fmla="*/ 2147483647 h 24"/>
                  <a:gd name="T4" fmla="*/ 2147483647 w 24"/>
                  <a:gd name="T5" fmla="*/ 0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2147483647 w 24"/>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24">
                    <a:moveTo>
                      <a:pt x="12" y="24"/>
                    </a:moveTo>
                    <a:cubicBezTo>
                      <a:pt x="5" y="24"/>
                      <a:pt x="0" y="19"/>
                      <a:pt x="0" y="12"/>
                    </a:cubicBezTo>
                    <a:cubicBezTo>
                      <a:pt x="0" y="6"/>
                      <a:pt x="5" y="0"/>
                      <a:pt x="12" y="0"/>
                    </a:cubicBezTo>
                    <a:cubicBezTo>
                      <a:pt x="18" y="0"/>
                      <a:pt x="24" y="6"/>
                      <a:pt x="24" y="12"/>
                    </a:cubicBezTo>
                    <a:cubicBezTo>
                      <a:pt x="24" y="19"/>
                      <a:pt x="18" y="24"/>
                      <a:pt x="12" y="24"/>
                    </a:cubicBezTo>
                    <a:close/>
                    <a:moveTo>
                      <a:pt x="12" y="6"/>
                    </a:moveTo>
                    <a:cubicBezTo>
                      <a:pt x="8" y="6"/>
                      <a:pt x="5" y="9"/>
                      <a:pt x="5" y="12"/>
                    </a:cubicBezTo>
                    <a:cubicBezTo>
                      <a:pt x="5" y="16"/>
                      <a:pt x="8" y="19"/>
                      <a:pt x="12" y="19"/>
                    </a:cubicBezTo>
                    <a:cubicBezTo>
                      <a:pt x="15" y="19"/>
                      <a:pt x="18" y="16"/>
                      <a:pt x="18" y="12"/>
                    </a:cubicBezTo>
                    <a:cubicBezTo>
                      <a:pt x="18" y="9"/>
                      <a:pt x="15" y="6"/>
                      <a:pt x="12"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Freeform 287"/>
              <p:cNvSpPr>
                <a:spLocks noEditPoints="1"/>
              </p:cNvSpPr>
              <p:nvPr/>
            </p:nvSpPr>
            <p:spPr bwMode="gray">
              <a:xfrm>
                <a:off x="6143418" y="764273"/>
                <a:ext cx="54633" cy="57235"/>
              </a:xfrm>
              <a:custGeom>
                <a:avLst/>
                <a:gdLst>
                  <a:gd name="T0" fmla="*/ 2147483647 w 18"/>
                  <a:gd name="T1" fmla="*/ 2147483647 h 19"/>
                  <a:gd name="T2" fmla="*/ 0 w 18"/>
                  <a:gd name="T3" fmla="*/ 2147483647 h 19"/>
                  <a:gd name="T4" fmla="*/ 2147483647 w 18"/>
                  <a:gd name="T5" fmla="*/ 0 h 19"/>
                  <a:gd name="T6" fmla="*/ 2147483647 w 18"/>
                  <a:gd name="T7" fmla="*/ 2147483647 h 19"/>
                  <a:gd name="T8" fmla="*/ 2147483647 w 18"/>
                  <a:gd name="T9" fmla="*/ 2147483647 h 19"/>
                  <a:gd name="T10" fmla="*/ 2147483647 w 18"/>
                  <a:gd name="T11" fmla="*/ 2147483647 h 19"/>
                  <a:gd name="T12" fmla="*/ 2147483647 w 18"/>
                  <a:gd name="T13" fmla="*/ 2147483647 h 19"/>
                  <a:gd name="T14" fmla="*/ 2147483647 w 18"/>
                  <a:gd name="T15" fmla="*/ 2147483647 h 19"/>
                  <a:gd name="T16" fmla="*/ 2147483647 w 18"/>
                  <a:gd name="T17" fmla="*/ 2147483647 h 19"/>
                  <a:gd name="T18" fmla="*/ 2147483647 w 18"/>
                  <a:gd name="T19" fmla="*/ 2147483647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 h="19">
                    <a:moveTo>
                      <a:pt x="9" y="19"/>
                    </a:moveTo>
                    <a:cubicBezTo>
                      <a:pt x="4" y="19"/>
                      <a:pt x="0" y="15"/>
                      <a:pt x="0" y="10"/>
                    </a:cubicBezTo>
                    <a:cubicBezTo>
                      <a:pt x="0" y="5"/>
                      <a:pt x="4" y="0"/>
                      <a:pt x="9" y="0"/>
                    </a:cubicBezTo>
                    <a:cubicBezTo>
                      <a:pt x="14" y="0"/>
                      <a:pt x="18" y="5"/>
                      <a:pt x="18" y="10"/>
                    </a:cubicBezTo>
                    <a:cubicBezTo>
                      <a:pt x="18" y="15"/>
                      <a:pt x="14" y="19"/>
                      <a:pt x="9" y="19"/>
                    </a:cubicBezTo>
                    <a:close/>
                    <a:moveTo>
                      <a:pt x="9" y="6"/>
                    </a:moveTo>
                    <a:cubicBezTo>
                      <a:pt x="7" y="6"/>
                      <a:pt x="5" y="8"/>
                      <a:pt x="5" y="10"/>
                    </a:cubicBezTo>
                    <a:cubicBezTo>
                      <a:pt x="5" y="12"/>
                      <a:pt x="7" y="13"/>
                      <a:pt x="9" y="13"/>
                    </a:cubicBezTo>
                    <a:cubicBezTo>
                      <a:pt x="11" y="13"/>
                      <a:pt x="13" y="12"/>
                      <a:pt x="13" y="10"/>
                    </a:cubicBezTo>
                    <a:cubicBezTo>
                      <a:pt x="13" y="8"/>
                      <a:pt x="11" y="6"/>
                      <a:pt x="9"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Freeform 288"/>
              <p:cNvSpPr>
                <a:spLocks noEditPoints="1"/>
              </p:cNvSpPr>
              <p:nvPr/>
            </p:nvSpPr>
            <p:spPr bwMode="gray">
              <a:xfrm>
                <a:off x="6084882" y="947685"/>
                <a:ext cx="58536" cy="55934"/>
              </a:xfrm>
              <a:custGeom>
                <a:avLst/>
                <a:gdLst>
                  <a:gd name="T0" fmla="*/ 2147483647 w 19"/>
                  <a:gd name="T1" fmla="*/ 2147483647 h 18"/>
                  <a:gd name="T2" fmla="*/ 0 w 19"/>
                  <a:gd name="T3" fmla="*/ 2147483647 h 18"/>
                  <a:gd name="T4" fmla="*/ 2147483647 w 19"/>
                  <a:gd name="T5" fmla="*/ 0 h 18"/>
                  <a:gd name="T6" fmla="*/ 2147483647 w 19"/>
                  <a:gd name="T7" fmla="*/ 2147483647 h 18"/>
                  <a:gd name="T8" fmla="*/ 2147483647 w 19"/>
                  <a:gd name="T9" fmla="*/ 2147483647 h 18"/>
                  <a:gd name="T10" fmla="*/ 2147483647 w 19"/>
                  <a:gd name="T11" fmla="*/ 2147483647 h 18"/>
                  <a:gd name="T12" fmla="*/ 2147483647 w 19"/>
                  <a:gd name="T13" fmla="*/ 2147483647 h 18"/>
                  <a:gd name="T14" fmla="*/ 2147483647 w 19"/>
                  <a:gd name="T15" fmla="*/ 2147483647 h 18"/>
                  <a:gd name="T16" fmla="*/ 2147483647 w 19"/>
                  <a:gd name="T17" fmla="*/ 2147483647 h 18"/>
                  <a:gd name="T18" fmla="*/ 2147483647 w 19"/>
                  <a:gd name="T19" fmla="*/ 2147483647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 h="18">
                    <a:moveTo>
                      <a:pt x="9" y="18"/>
                    </a:moveTo>
                    <a:cubicBezTo>
                      <a:pt x="4" y="18"/>
                      <a:pt x="0" y="14"/>
                      <a:pt x="0" y="9"/>
                    </a:cubicBezTo>
                    <a:cubicBezTo>
                      <a:pt x="0" y="4"/>
                      <a:pt x="4" y="0"/>
                      <a:pt x="9" y="0"/>
                    </a:cubicBezTo>
                    <a:cubicBezTo>
                      <a:pt x="15" y="0"/>
                      <a:pt x="19" y="4"/>
                      <a:pt x="19" y="9"/>
                    </a:cubicBezTo>
                    <a:cubicBezTo>
                      <a:pt x="19" y="14"/>
                      <a:pt x="15" y="18"/>
                      <a:pt x="9" y="18"/>
                    </a:cubicBezTo>
                    <a:close/>
                    <a:moveTo>
                      <a:pt x="9" y="5"/>
                    </a:moveTo>
                    <a:cubicBezTo>
                      <a:pt x="7" y="5"/>
                      <a:pt x="6" y="7"/>
                      <a:pt x="6" y="9"/>
                    </a:cubicBezTo>
                    <a:cubicBezTo>
                      <a:pt x="6" y="11"/>
                      <a:pt x="7" y="13"/>
                      <a:pt x="9" y="13"/>
                    </a:cubicBezTo>
                    <a:cubicBezTo>
                      <a:pt x="12" y="13"/>
                      <a:pt x="13" y="11"/>
                      <a:pt x="13" y="9"/>
                    </a:cubicBezTo>
                    <a:cubicBezTo>
                      <a:pt x="13" y="7"/>
                      <a:pt x="12" y="5"/>
                      <a:pt x="9"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Oval 289"/>
              <p:cNvSpPr>
                <a:spLocks noChangeArrowheads="1"/>
              </p:cNvSpPr>
              <p:nvPr/>
            </p:nvSpPr>
            <p:spPr bwMode="gray">
              <a:xfrm>
                <a:off x="6019843" y="769476"/>
                <a:ext cx="37723" cy="3772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Oval 290"/>
              <p:cNvSpPr>
                <a:spLocks noChangeArrowheads="1"/>
              </p:cNvSpPr>
              <p:nvPr/>
            </p:nvSpPr>
            <p:spPr bwMode="gray">
              <a:xfrm>
                <a:off x="5999030" y="904758"/>
                <a:ext cx="36422" cy="3772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Oval 291"/>
              <p:cNvSpPr>
                <a:spLocks noChangeArrowheads="1"/>
              </p:cNvSpPr>
              <p:nvPr/>
            </p:nvSpPr>
            <p:spPr bwMode="gray">
              <a:xfrm>
                <a:off x="6168133" y="920368"/>
                <a:ext cx="36422" cy="3642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 name="Freeform 292"/>
              <p:cNvSpPr>
                <a:spLocks/>
              </p:cNvSpPr>
              <p:nvPr/>
            </p:nvSpPr>
            <p:spPr bwMode="gray">
              <a:xfrm>
                <a:off x="6103093" y="803297"/>
                <a:ext cx="58536" cy="61137"/>
              </a:xfrm>
              <a:custGeom>
                <a:avLst/>
                <a:gdLst>
                  <a:gd name="T0" fmla="*/ 2147483647 w 45"/>
                  <a:gd name="T1" fmla="*/ 2147483647 h 47"/>
                  <a:gd name="T2" fmla="*/ 0 w 45"/>
                  <a:gd name="T3" fmla="*/ 2147483647 h 47"/>
                  <a:gd name="T4" fmla="*/ 2147483647 w 45"/>
                  <a:gd name="T5" fmla="*/ 0 h 47"/>
                  <a:gd name="T6" fmla="*/ 2147483647 w 45"/>
                  <a:gd name="T7" fmla="*/ 2147483647 h 47"/>
                  <a:gd name="T8" fmla="*/ 2147483647 w 45"/>
                  <a:gd name="T9" fmla="*/ 2147483647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47">
                    <a:moveTo>
                      <a:pt x="7" y="47"/>
                    </a:moveTo>
                    <a:lnTo>
                      <a:pt x="0" y="40"/>
                    </a:lnTo>
                    <a:lnTo>
                      <a:pt x="38" y="0"/>
                    </a:lnTo>
                    <a:lnTo>
                      <a:pt x="45" y="7"/>
                    </a:lnTo>
                    <a:lnTo>
                      <a:pt x="7" y="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3" name="Freeform 293"/>
              <p:cNvSpPr>
                <a:spLocks/>
              </p:cNvSpPr>
              <p:nvPr/>
            </p:nvSpPr>
            <p:spPr bwMode="gray">
              <a:xfrm>
                <a:off x="6087484" y="904758"/>
                <a:ext cx="28617" cy="52032"/>
              </a:xfrm>
              <a:custGeom>
                <a:avLst/>
                <a:gdLst>
                  <a:gd name="T0" fmla="*/ 2147483647 w 22"/>
                  <a:gd name="T1" fmla="*/ 2147483647 h 40"/>
                  <a:gd name="T2" fmla="*/ 0 w 22"/>
                  <a:gd name="T3" fmla="*/ 2147483647 h 40"/>
                  <a:gd name="T4" fmla="*/ 2147483647 w 22"/>
                  <a:gd name="T5" fmla="*/ 0 h 40"/>
                  <a:gd name="T6" fmla="*/ 2147483647 w 22"/>
                  <a:gd name="T7" fmla="*/ 2147483647 h 40"/>
                  <a:gd name="T8" fmla="*/ 2147483647 w 22"/>
                  <a:gd name="T9" fmla="*/ 2147483647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40">
                    <a:moveTo>
                      <a:pt x="10" y="40"/>
                    </a:moveTo>
                    <a:lnTo>
                      <a:pt x="0" y="3"/>
                    </a:lnTo>
                    <a:lnTo>
                      <a:pt x="10" y="0"/>
                    </a:lnTo>
                    <a:lnTo>
                      <a:pt x="22" y="38"/>
                    </a:lnTo>
                    <a:lnTo>
                      <a:pt x="1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 name="Freeform 294"/>
              <p:cNvSpPr>
                <a:spLocks/>
              </p:cNvSpPr>
              <p:nvPr/>
            </p:nvSpPr>
            <p:spPr bwMode="gray">
              <a:xfrm>
                <a:off x="6039355" y="794192"/>
                <a:ext cx="18211" cy="22113"/>
              </a:xfrm>
              <a:custGeom>
                <a:avLst/>
                <a:gdLst>
                  <a:gd name="T0" fmla="*/ 2147483647 w 6"/>
                  <a:gd name="T1" fmla="*/ 2147483647 h 7"/>
                  <a:gd name="T2" fmla="*/ 2147483647 w 6"/>
                  <a:gd name="T3" fmla="*/ 2147483647 h 7"/>
                  <a:gd name="T4" fmla="*/ 0 w 6"/>
                  <a:gd name="T5" fmla="*/ 2147483647 h 7"/>
                  <a:gd name="T6" fmla="*/ 2147483647 w 6"/>
                  <a:gd name="T7" fmla="*/ 2147483647 h 7"/>
                  <a:gd name="T8" fmla="*/ 2147483647 w 6"/>
                  <a:gd name="T9" fmla="*/ 2147483647 h 7"/>
                  <a:gd name="T10" fmla="*/ 2147483647 w 6"/>
                  <a:gd name="T11" fmla="*/ 2147483647 h 7"/>
                  <a:gd name="T12" fmla="*/ 2147483647 w 6"/>
                  <a:gd name="T13" fmla="*/ 2147483647 h 7"/>
                  <a:gd name="T14" fmla="*/ 2147483647 w 6"/>
                  <a:gd name="T15" fmla="*/ 2147483647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 h="7">
                    <a:moveTo>
                      <a:pt x="3" y="7"/>
                    </a:moveTo>
                    <a:cubicBezTo>
                      <a:pt x="3" y="7"/>
                      <a:pt x="2" y="7"/>
                      <a:pt x="2" y="6"/>
                    </a:cubicBezTo>
                    <a:cubicBezTo>
                      <a:pt x="0" y="4"/>
                      <a:pt x="0" y="4"/>
                      <a:pt x="0" y="4"/>
                    </a:cubicBezTo>
                    <a:cubicBezTo>
                      <a:pt x="0" y="3"/>
                      <a:pt x="0" y="1"/>
                      <a:pt x="1" y="1"/>
                    </a:cubicBezTo>
                    <a:cubicBezTo>
                      <a:pt x="2" y="0"/>
                      <a:pt x="3" y="1"/>
                      <a:pt x="4" y="2"/>
                    </a:cubicBezTo>
                    <a:cubicBezTo>
                      <a:pt x="5" y="4"/>
                      <a:pt x="5" y="4"/>
                      <a:pt x="5" y="4"/>
                    </a:cubicBezTo>
                    <a:cubicBezTo>
                      <a:pt x="6" y="5"/>
                      <a:pt x="5" y="6"/>
                      <a:pt x="4" y="7"/>
                    </a:cubicBezTo>
                    <a:cubicBezTo>
                      <a:pt x="4" y="7"/>
                      <a:pt x="4" y="7"/>
                      <a:pt x="3"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Freeform 295"/>
              <p:cNvSpPr>
                <a:spLocks/>
              </p:cNvSpPr>
              <p:nvPr/>
            </p:nvSpPr>
            <p:spPr bwMode="gray">
              <a:xfrm>
                <a:off x="6048460" y="816305"/>
                <a:ext cx="20813" cy="24715"/>
              </a:xfrm>
              <a:custGeom>
                <a:avLst/>
                <a:gdLst>
                  <a:gd name="T0" fmla="*/ 2147483647 w 7"/>
                  <a:gd name="T1" fmla="*/ 2147483647 h 8"/>
                  <a:gd name="T2" fmla="*/ 2147483647 w 7"/>
                  <a:gd name="T3" fmla="*/ 2147483647 h 8"/>
                  <a:gd name="T4" fmla="*/ 2147483647 w 7"/>
                  <a:gd name="T5" fmla="*/ 2147483647 h 8"/>
                  <a:gd name="T6" fmla="*/ 2147483647 w 7"/>
                  <a:gd name="T7" fmla="*/ 0 h 8"/>
                  <a:gd name="T8" fmla="*/ 2147483647 w 7"/>
                  <a:gd name="T9" fmla="*/ 2147483647 h 8"/>
                  <a:gd name="T10" fmla="*/ 2147483647 w 7"/>
                  <a:gd name="T11" fmla="*/ 2147483647 h 8"/>
                  <a:gd name="T12" fmla="*/ 2147483647 w 7"/>
                  <a:gd name="T13" fmla="*/ 2147483647 h 8"/>
                  <a:gd name="T14" fmla="*/ 2147483647 w 7"/>
                  <a:gd name="T15" fmla="*/ 2147483647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8">
                    <a:moveTo>
                      <a:pt x="5" y="8"/>
                    </a:moveTo>
                    <a:cubicBezTo>
                      <a:pt x="4" y="8"/>
                      <a:pt x="3" y="8"/>
                      <a:pt x="3" y="7"/>
                    </a:cubicBezTo>
                    <a:cubicBezTo>
                      <a:pt x="1" y="3"/>
                      <a:pt x="1" y="3"/>
                      <a:pt x="1" y="3"/>
                    </a:cubicBezTo>
                    <a:cubicBezTo>
                      <a:pt x="0" y="2"/>
                      <a:pt x="0" y="1"/>
                      <a:pt x="2" y="0"/>
                    </a:cubicBezTo>
                    <a:cubicBezTo>
                      <a:pt x="3" y="0"/>
                      <a:pt x="4" y="0"/>
                      <a:pt x="4" y="1"/>
                    </a:cubicBezTo>
                    <a:cubicBezTo>
                      <a:pt x="7" y="5"/>
                      <a:pt x="7" y="5"/>
                      <a:pt x="7" y="5"/>
                    </a:cubicBezTo>
                    <a:cubicBezTo>
                      <a:pt x="7" y="6"/>
                      <a:pt x="7" y="7"/>
                      <a:pt x="6" y="8"/>
                    </a:cubicBezTo>
                    <a:cubicBezTo>
                      <a:pt x="5" y="8"/>
                      <a:pt x="5" y="8"/>
                      <a:pt x="5"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Freeform 296"/>
              <p:cNvSpPr>
                <a:spLocks/>
              </p:cNvSpPr>
              <p:nvPr/>
            </p:nvSpPr>
            <p:spPr bwMode="gray">
              <a:xfrm>
                <a:off x="6060167" y="841020"/>
                <a:ext cx="22114" cy="18211"/>
              </a:xfrm>
              <a:custGeom>
                <a:avLst/>
                <a:gdLst>
                  <a:gd name="T0" fmla="*/ 2147483647 w 7"/>
                  <a:gd name="T1" fmla="*/ 2147483647 h 6"/>
                  <a:gd name="T2" fmla="*/ 2147483647 w 7"/>
                  <a:gd name="T3" fmla="*/ 2147483647 h 6"/>
                  <a:gd name="T4" fmla="*/ 2147483647 w 7"/>
                  <a:gd name="T5" fmla="*/ 2147483647 h 6"/>
                  <a:gd name="T6" fmla="*/ 2147483647 w 7"/>
                  <a:gd name="T7" fmla="*/ 0 h 6"/>
                  <a:gd name="T8" fmla="*/ 2147483647 w 7"/>
                  <a:gd name="T9" fmla="*/ 2147483647 h 6"/>
                  <a:gd name="T10" fmla="*/ 2147483647 w 7"/>
                  <a:gd name="T11" fmla="*/ 2147483647 h 6"/>
                  <a:gd name="T12" fmla="*/ 2147483647 w 7"/>
                  <a:gd name="T13" fmla="*/ 2147483647 h 6"/>
                  <a:gd name="T14" fmla="*/ 2147483647 w 7"/>
                  <a:gd name="T15" fmla="*/ 2147483647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6">
                    <a:moveTo>
                      <a:pt x="4" y="6"/>
                    </a:moveTo>
                    <a:cubicBezTo>
                      <a:pt x="3" y="6"/>
                      <a:pt x="3" y="6"/>
                      <a:pt x="2" y="5"/>
                    </a:cubicBezTo>
                    <a:cubicBezTo>
                      <a:pt x="1" y="3"/>
                      <a:pt x="1" y="3"/>
                      <a:pt x="1" y="3"/>
                    </a:cubicBezTo>
                    <a:cubicBezTo>
                      <a:pt x="0" y="2"/>
                      <a:pt x="1" y="1"/>
                      <a:pt x="2" y="0"/>
                    </a:cubicBezTo>
                    <a:cubicBezTo>
                      <a:pt x="3" y="0"/>
                      <a:pt x="4" y="0"/>
                      <a:pt x="5" y="1"/>
                    </a:cubicBezTo>
                    <a:cubicBezTo>
                      <a:pt x="6" y="3"/>
                      <a:pt x="6" y="3"/>
                      <a:pt x="6" y="3"/>
                    </a:cubicBezTo>
                    <a:cubicBezTo>
                      <a:pt x="7" y="4"/>
                      <a:pt x="6" y="6"/>
                      <a:pt x="5" y="6"/>
                    </a:cubicBezTo>
                    <a:cubicBezTo>
                      <a:pt x="5" y="6"/>
                      <a:pt x="5" y="6"/>
                      <a:pt x="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Freeform 297"/>
              <p:cNvSpPr>
                <a:spLocks/>
              </p:cNvSpPr>
              <p:nvPr/>
            </p:nvSpPr>
            <p:spPr bwMode="gray">
              <a:xfrm>
                <a:off x="6023745" y="902157"/>
                <a:ext cx="20813" cy="18211"/>
              </a:xfrm>
              <a:custGeom>
                <a:avLst/>
                <a:gdLst>
                  <a:gd name="T0" fmla="*/ 2147483647 w 7"/>
                  <a:gd name="T1" fmla="*/ 2147483647 h 6"/>
                  <a:gd name="T2" fmla="*/ 0 w 7"/>
                  <a:gd name="T3" fmla="*/ 2147483647 h 6"/>
                  <a:gd name="T4" fmla="*/ 2147483647 w 7"/>
                  <a:gd name="T5" fmla="*/ 2147483647 h 6"/>
                  <a:gd name="T6" fmla="*/ 2147483647 w 7"/>
                  <a:gd name="T7" fmla="*/ 0 h 6"/>
                  <a:gd name="T8" fmla="*/ 2147483647 w 7"/>
                  <a:gd name="T9" fmla="*/ 2147483647 h 6"/>
                  <a:gd name="T10" fmla="*/ 2147483647 w 7"/>
                  <a:gd name="T11" fmla="*/ 2147483647 h 6"/>
                  <a:gd name="T12" fmla="*/ 2147483647 w 7"/>
                  <a:gd name="T13" fmla="*/ 2147483647 h 6"/>
                  <a:gd name="T14" fmla="*/ 2147483647 w 7"/>
                  <a:gd name="T15" fmla="*/ 2147483647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6">
                    <a:moveTo>
                      <a:pt x="2" y="6"/>
                    </a:moveTo>
                    <a:cubicBezTo>
                      <a:pt x="2" y="6"/>
                      <a:pt x="1" y="5"/>
                      <a:pt x="0" y="5"/>
                    </a:cubicBezTo>
                    <a:cubicBezTo>
                      <a:pt x="0" y="4"/>
                      <a:pt x="0" y="3"/>
                      <a:pt x="1" y="2"/>
                    </a:cubicBezTo>
                    <a:cubicBezTo>
                      <a:pt x="4" y="0"/>
                      <a:pt x="4" y="0"/>
                      <a:pt x="4" y="0"/>
                    </a:cubicBezTo>
                    <a:cubicBezTo>
                      <a:pt x="4" y="0"/>
                      <a:pt x="6" y="0"/>
                      <a:pt x="6" y="1"/>
                    </a:cubicBezTo>
                    <a:cubicBezTo>
                      <a:pt x="7" y="2"/>
                      <a:pt x="7" y="3"/>
                      <a:pt x="6" y="4"/>
                    </a:cubicBezTo>
                    <a:cubicBezTo>
                      <a:pt x="3" y="6"/>
                      <a:pt x="3" y="6"/>
                      <a:pt x="3" y="6"/>
                    </a:cubicBezTo>
                    <a:cubicBezTo>
                      <a:pt x="3" y="6"/>
                      <a:pt x="3" y="6"/>
                      <a:pt x="2"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Freeform 298"/>
              <p:cNvSpPr>
                <a:spLocks/>
              </p:cNvSpPr>
              <p:nvPr/>
            </p:nvSpPr>
            <p:spPr bwMode="gray">
              <a:xfrm>
                <a:off x="6048460" y="886547"/>
                <a:ext cx="20813" cy="18211"/>
              </a:xfrm>
              <a:custGeom>
                <a:avLst/>
                <a:gdLst>
                  <a:gd name="T0" fmla="*/ 2147483647 w 7"/>
                  <a:gd name="T1" fmla="*/ 2147483647 h 6"/>
                  <a:gd name="T2" fmla="*/ 2147483647 w 7"/>
                  <a:gd name="T3" fmla="*/ 2147483647 h 6"/>
                  <a:gd name="T4" fmla="*/ 2147483647 w 7"/>
                  <a:gd name="T5" fmla="*/ 2147483647 h 6"/>
                  <a:gd name="T6" fmla="*/ 2147483647 w 7"/>
                  <a:gd name="T7" fmla="*/ 0 h 6"/>
                  <a:gd name="T8" fmla="*/ 2147483647 w 7"/>
                  <a:gd name="T9" fmla="*/ 2147483647 h 6"/>
                  <a:gd name="T10" fmla="*/ 2147483647 w 7"/>
                  <a:gd name="T11" fmla="*/ 2147483647 h 6"/>
                  <a:gd name="T12" fmla="*/ 2147483647 w 7"/>
                  <a:gd name="T13" fmla="*/ 2147483647 h 6"/>
                  <a:gd name="T14" fmla="*/ 2147483647 w 7"/>
                  <a:gd name="T15" fmla="*/ 2147483647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6">
                    <a:moveTo>
                      <a:pt x="2" y="6"/>
                    </a:moveTo>
                    <a:cubicBezTo>
                      <a:pt x="2" y="6"/>
                      <a:pt x="1" y="5"/>
                      <a:pt x="1" y="5"/>
                    </a:cubicBezTo>
                    <a:cubicBezTo>
                      <a:pt x="0" y="4"/>
                      <a:pt x="0" y="3"/>
                      <a:pt x="1" y="2"/>
                    </a:cubicBezTo>
                    <a:cubicBezTo>
                      <a:pt x="4" y="0"/>
                      <a:pt x="4" y="0"/>
                      <a:pt x="4" y="0"/>
                    </a:cubicBezTo>
                    <a:cubicBezTo>
                      <a:pt x="5" y="0"/>
                      <a:pt x="6" y="0"/>
                      <a:pt x="7" y="1"/>
                    </a:cubicBezTo>
                    <a:cubicBezTo>
                      <a:pt x="7" y="2"/>
                      <a:pt x="7" y="3"/>
                      <a:pt x="6" y="4"/>
                    </a:cubicBezTo>
                    <a:cubicBezTo>
                      <a:pt x="4" y="5"/>
                      <a:pt x="4" y="5"/>
                      <a:pt x="4" y="5"/>
                    </a:cubicBezTo>
                    <a:cubicBezTo>
                      <a:pt x="3" y="6"/>
                      <a:pt x="3" y="6"/>
                      <a:pt x="2"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9" name="Freeform 299"/>
              <p:cNvSpPr>
                <a:spLocks/>
              </p:cNvSpPr>
              <p:nvPr/>
            </p:nvSpPr>
            <p:spPr bwMode="gray">
              <a:xfrm>
                <a:off x="6103093" y="886547"/>
                <a:ext cx="22114" cy="18211"/>
              </a:xfrm>
              <a:custGeom>
                <a:avLst/>
                <a:gdLst>
                  <a:gd name="T0" fmla="*/ 2147483647 w 7"/>
                  <a:gd name="T1" fmla="*/ 2147483647 h 6"/>
                  <a:gd name="T2" fmla="*/ 2147483647 w 7"/>
                  <a:gd name="T3" fmla="*/ 2147483647 h 6"/>
                  <a:gd name="T4" fmla="*/ 2147483647 w 7"/>
                  <a:gd name="T5" fmla="*/ 2147483647 h 6"/>
                  <a:gd name="T6" fmla="*/ 2147483647 w 7"/>
                  <a:gd name="T7" fmla="*/ 2147483647 h 6"/>
                  <a:gd name="T8" fmla="*/ 2147483647 w 7"/>
                  <a:gd name="T9" fmla="*/ 0 h 6"/>
                  <a:gd name="T10" fmla="*/ 2147483647 w 7"/>
                  <a:gd name="T11" fmla="*/ 2147483647 h 6"/>
                  <a:gd name="T12" fmla="*/ 2147483647 w 7"/>
                  <a:gd name="T13" fmla="*/ 2147483647 h 6"/>
                  <a:gd name="T14" fmla="*/ 2147483647 w 7"/>
                  <a:gd name="T15" fmla="*/ 2147483647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6">
                    <a:moveTo>
                      <a:pt x="5" y="6"/>
                    </a:moveTo>
                    <a:cubicBezTo>
                      <a:pt x="4" y="6"/>
                      <a:pt x="4" y="6"/>
                      <a:pt x="4" y="5"/>
                    </a:cubicBezTo>
                    <a:cubicBezTo>
                      <a:pt x="1" y="4"/>
                      <a:pt x="1" y="4"/>
                      <a:pt x="1" y="4"/>
                    </a:cubicBezTo>
                    <a:cubicBezTo>
                      <a:pt x="0" y="3"/>
                      <a:pt x="0" y="2"/>
                      <a:pt x="1" y="1"/>
                    </a:cubicBezTo>
                    <a:cubicBezTo>
                      <a:pt x="1" y="0"/>
                      <a:pt x="2" y="0"/>
                      <a:pt x="3" y="0"/>
                    </a:cubicBezTo>
                    <a:cubicBezTo>
                      <a:pt x="6" y="2"/>
                      <a:pt x="6" y="2"/>
                      <a:pt x="6" y="2"/>
                    </a:cubicBezTo>
                    <a:cubicBezTo>
                      <a:pt x="7" y="2"/>
                      <a:pt x="7" y="4"/>
                      <a:pt x="7" y="5"/>
                    </a:cubicBezTo>
                    <a:cubicBezTo>
                      <a:pt x="6" y="5"/>
                      <a:pt x="6" y="6"/>
                      <a:pt x="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Freeform 300"/>
              <p:cNvSpPr>
                <a:spLocks/>
              </p:cNvSpPr>
              <p:nvPr/>
            </p:nvSpPr>
            <p:spPr bwMode="gray">
              <a:xfrm>
                <a:off x="6127809" y="898255"/>
                <a:ext cx="31219" cy="24715"/>
              </a:xfrm>
              <a:custGeom>
                <a:avLst/>
                <a:gdLst>
                  <a:gd name="T0" fmla="*/ 2147483647 w 10"/>
                  <a:gd name="T1" fmla="*/ 2147483647 h 8"/>
                  <a:gd name="T2" fmla="*/ 2147483647 w 10"/>
                  <a:gd name="T3" fmla="*/ 2147483647 h 8"/>
                  <a:gd name="T4" fmla="*/ 2147483647 w 10"/>
                  <a:gd name="T5" fmla="*/ 2147483647 h 8"/>
                  <a:gd name="T6" fmla="*/ 0 w 10"/>
                  <a:gd name="T7" fmla="*/ 2147483647 h 8"/>
                  <a:gd name="T8" fmla="*/ 2147483647 w 10"/>
                  <a:gd name="T9" fmla="*/ 2147483647 h 8"/>
                  <a:gd name="T10" fmla="*/ 2147483647 w 10"/>
                  <a:gd name="T11" fmla="*/ 2147483647 h 8"/>
                  <a:gd name="T12" fmla="*/ 2147483647 w 10"/>
                  <a:gd name="T13" fmla="*/ 2147483647 h 8"/>
                  <a:gd name="T14" fmla="*/ 2147483647 w 10"/>
                  <a:gd name="T15" fmla="*/ 2147483647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8">
                    <a:moveTo>
                      <a:pt x="7" y="8"/>
                    </a:moveTo>
                    <a:cubicBezTo>
                      <a:pt x="7" y="8"/>
                      <a:pt x="7" y="8"/>
                      <a:pt x="6" y="8"/>
                    </a:cubicBezTo>
                    <a:cubicBezTo>
                      <a:pt x="1" y="5"/>
                      <a:pt x="1" y="5"/>
                      <a:pt x="1" y="5"/>
                    </a:cubicBezTo>
                    <a:cubicBezTo>
                      <a:pt x="0" y="4"/>
                      <a:pt x="0" y="3"/>
                      <a:pt x="0" y="2"/>
                    </a:cubicBezTo>
                    <a:cubicBezTo>
                      <a:pt x="1" y="1"/>
                      <a:pt x="2" y="0"/>
                      <a:pt x="3" y="1"/>
                    </a:cubicBezTo>
                    <a:cubicBezTo>
                      <a:pt x="8" y="4"/>
                      <a:pt x="8" y="4"/>
                      <a:pt x="8" y="4"/>
                    </a:cubicBezTo>
                    <a:cubicBezTo>
                      <a:pt x="9" y="5"/>
                      <a:pt x="10" y="6"/>
                      <a:pt x="9" y="7"/>
                    </a:cubicBezTo>
                    <a:cubicBezTo>
                      <a:pt x="9" y="8"/>
                      <a:pt x="8" y="8"/>
                      <a:pt x="7"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Freeform 301"/>
              <p:cNvSpPr>
                <a:spLocks/>
              </p:cNvSpPr>
              <p:nvPr/>
            </p:nvSpPr>
            <p:spPr bwMode="gray">
              <a:xfrm>
                <a:off x="6159028" y="917766"/>
                <a:ext cx="20813" cy="18211"/>
              </a:xfrm>
              <a:custGeom>
                <a:avLst/>
                <a:gdLst>
                  <a:gd name="T0" fmla="*/ 2147483647 w 7"/>
                  <a:gd name="T1" fmla="*/ 2147483647 h 6"/>
                  <a:gd name="T2" fmla="*/ 2147483647 w 7"/>
                  <a:gd name="T3" fmla="*/ 2147483647 h 6"/>
                  <a:gd name="T4" fmla="*/ 2147483647 w 7"/>
                  <a:gd name="T5" fmla="*/ 2147483647 h 6"/>
                  <a:gd name="T6" fmla="*/ 2147483647 w 7"/>
                  <a:gd name="T7" fmla="*/ 2147483647 h 6"/>
                  <a:gd name="T8" fmla="*/ 2147483647 w 7"/>
                  <a:gd name="T9" fmla="*/ 2147483647 h 6"/>
                  <a:gd name="T10" fmla="*/ 2147483647 w 7"/>
                  <a:gd name="T11" fmla="*/ 2147483647 h 6"/>
                  <a:gd name="T12" fmla="*/ 2147483647 w 7"/>
                  <a:gd name="T13" fmla="*/ 2147483647 h 6"/>
                  <a:gd name="T14" fmla="*/ 2147483647 w 7"/>
                  <a:gd name="T15" fmla="*/ 2147483647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6">
                    <a:moveTo>
                      <a:pt x="5" y="6"/>
                    </a:moveTo>
                    <a:cubicBezTo>
                      <a:pt x="5" y="6"/>
                      <a:pt x="4" y="6"/>
                      <a:pt x="4" y="6"/>
                    </a:cubicBezTo>
                    <a:cubicBezTo>
                      <a:pt x="2" y="5"/>
                      <a:pt x="2" y="5"/>
                      <a:pt x="2" y="5"/>
                    </a:cubicBezTo>
                    <a:cubicBezTo>
                      <a:pt x="0" y="4"/>
                      <a:pt x="0" y="3"/>
                      <a:pt x="1" y="2"/>
                    </a:cubicBezTo>
                    <a:cubicBezTo>
                      <a:pt x="1" y="1"/>
                      <a:pt x="3" y="0"/>
                      <a:pt x="4" y="1"/>
                    </a:cubicBezTo>
                    <a:cubicBezTo>
                      <a:pt x="6" y="2"/>
                      <a:pt x="6" y="2"/>
                      <a:pt x="6" y="2"/>
                    </a:cubicBezTo>
                    <a:cubicBezTo>
                      <a:pt x="7" y="3"/>
                      <a:pt x="7" y="4"/>
                      <a:pt x="7" y="5"/>
                    </a:cubicBezTo>
                    <a:cubicBezTo>
                      <a:pt x="6" y="6"/>
                      <a:pt x="6" y="6"/>
                      <a:pt x="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cxnSp>
        <p:nvCxnSpPr>
          <p:cNvPr id="68" name="直接连接符 67"/>
          <p:cNvCxnSpPr/>
          <p:nvPr/>
        </p:nvCxnSpPr>
        <p:spPr bwMode="gray">
          <a:xfrm flipV="1">
            <a:off x="3356742" y="2277517"/>
            <a:ext cx="0" cy="7740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bwMode="gray">
          <a:xfrm flipV="1">
            <a:off x="3960433" y="2277517"/>
            <a:ext cx="684396" cy="797409"/>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椭圆 69"/>
          <p:cNvSpPr/>
          <p:nvPr/>
        </p:nvSpPr>
        <p:spPr bwMode="gray">
          <a:xfrm>
            <a:off x="2104402" y="2595944"/>
            <a:ext cx="2637233" cy="293529"/>
          </a:xfrm>
          <a:prstGeom prst="ellipse">
            <a:avLst/>
          </a:prstGeom>
          <a:noFill/>
          <a:ln>
            <a:solidFill>
              <a:srgbClr val="E57B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矩形 70"/>
          <p:cNvSpPr/>
          <p:nvPr/>
        </p:nvSpPr>
        <p:spPr bwMode="gray">
          <a:xfrm>
            <a:off x="1608652" y="1494439"/>
            <a:ext cx="872355"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cs typeface="Huawei Sans" panose="020C0503030203020204" pitchFamily="34" charset="0"/>
              </a:rPr>
              <a:t>IaaS/SaaS</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 name="矩形 71"/>
          <p:cNvSpPr/>
          <p:nvPr/>
        </p:nvSpPr>
        <p:spPr bwMode="gray">
          <a:xfrm>
            <a:off x="2966050" y="1487144"/>
            <a:ext cx="740908"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cs typeface="Huawei Sans" panose="020C0503030203020204" pitchFamily="34" charset="0"/>
              </a:rPr>
              <a:t>Internet</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矩形 72"/>
          <p:cNvSpPr/>
          <p:nvPr/>
        </p:nvSpPr>
        <p:spPr bwMode="gray">
          <a:xfrm>
            <a:off x="4295024" y="1480997"/>
            <a:ext cx="688009"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cs typeface="Huawei Sans" panose="020C0503030203020204" pitchFamily="34" charset="0"/>
              </a:rPr>
              <a:t>HQ/DC</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4" name="直接连接符 73"/>
          <p:cNvCxnSpPr/>
          <p:nvPr/>
        </p:nvCxnSpPr>
        <p:spPr bwMode="gray">
          <a:xfrm flipV="1">
            <a:off x="3419263" y="4275180"/>
            <a:ext cx="0" cy="7740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bwMode="gray">
          <a:xfrm flipH="1">
            <a:off x="2515048" y="4289071"/>
            <a:ext cx="206393" cy="1232852"/>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bwMode="gray">
          <a:xfrm flipH="1" flipV="1">
            <a:off x="4180304" y="4298899"/>
            <a:ext cx="187964" cy="1038358"/>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7" name="Picture 5" descr="C:\Users\Administrator\Desktop\02\C09_a副本.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179" t="4398" r="5974" b="4175"/>
          <a:stretch>
            <a:fillRect/>
          </a:stretch>
        </p:blipFill>
        <p:spPr bwMode="gray">
          <a:xfrm>
            <a:off x="1806867" y="4636497"/>
            <a:ext cx="2904843" cy="1546028"/>
          </a:xfrm>
          <a:prstGeom prst="rect">
            <a:avLst/>
          </a:prstGeom>
          <a:noFill/>
          <a:extLst>
            <a:ext uri="{909E8E84-426E-40DD-AFC4-6F175D3DCCD1}">
              <a14:hiddenFill xmlns:a14="http://schemas.microsoft.com/office/drawing/2010/main">
                <a:solidFill>
                  <a:srgbClr val="FFFFFF"/>
                </a:solidFill>
              </a14:hiddenFill>
            </a:ext>
          </a:extLst>
        </p:spPr>
      </p:pic>
      <p:sp>
        <p:nvSpPr>
          <p:cNvPr id="78" name="矩形 77"/>
          <p:cNvSpPr/>
          <p:nvPr/>
        </p:nvSpPr>
        <p:spPr bwMode="gray">
          <a:xfrm>
            <a:off x="4516220" y="5564009"/>
            <a:ext cx="833883" cy="338554"/>
          </a:xfrm>
          <a:prstGeom prst="rect">
            <a:avLst/>
          </a:prstGeom>
        </p:spPr>
        <p:txBody>
          <a:bodyPr wrap="none">
            <a:spAutoFit/>
          </a:bodyPr>
          <a:lstStyle/>
          <a:p>
            <a:pPr fontAlgn="ctr"/>
            <a:r>
              <a:rPr lang="en-US" sz="1600" dirty="0">
                <a:latin typeface="Huawei Sans" panose="020C0503030203020204" pitchFamily="34" charset="0"/>
                <a:cs typeface="Huawei Sans" panose="020C0503030203020204" pitchFamily="34" charset="0"/>
              </a:rPr>
              <a:t>Branch</a:t>
            </a:r>
          </a:p>
        </p:txBody>
      </p:sp>
      <p:sp>
        <p:nvSpPr>
          <p:cNvPr id="6" name="矩形 5"/>
          <p:cNvSpPr/>
          <p:nvPr/>
        </p:nvSpPr>
        <p:spPr bwMode="gray">
          <a:xfrm>
            <a:off x="2890630" y="2562634"/>
            <a:ext cx="1220206" cy="369332"/>
          </a:xfrm>
          <a:prstGeom prst="rect">
            <a:avLst/>
          </a:prstGeom>
        </p:spPr>
        <p:txBody>
          <a:bodyPr wrap="none">
            <a:spAutoFit/>
          </a:bodyPr>
          <a:lstStyle/>
          <a:p>
            <a:pPr fontAlgn="ctr"/>
            <a:r>
              <a:rPr lang="en-US" dirty="0">
                <a:latin typeface="Huawei Sans" panose="020C0503030203020204" pitchFamily="34" charset="0"/>
                <a:cs typeface="Huawei Sans" panose="020C0503030203020204" pitchFamily="34" charset="0"/>
              </a:rPr>
              <a:t>WAN side</a:t>
            </a:r>
          </a:p>
        </p:txBody>
      </p:sp>
      <p:sp>
        <p:nvSpPr>
          <p:cNvPr id="7" name="矩形 6"/>
          <p:cNvSpPr/>
          <p:nvPr/>
        </p:nvSpPr>
        <p:spPr bwMode="gray">
          <a:xfrm>
            <a:off x="2862860" y="4258462"/>
            <a:ext cx="1112805" cy="369332"/>
          </a:xfrm>
          <a:prstGeom prst="rect">
            <a:avLst/>
          </a:prstGeom>
        </p:spPr>
        <p:txBody>
          <a:bodyPr wrap="none">
            <a:spAutoFit/>
          </a:bodyPr>
          <a:lstStyle/>
          <a:p>
            <a:pPr fontAlgn="ctr"/>
            <a:r>
              <a:rPr lang="en-US" dirty="0">
                <a:solidFill>
                  <a:prstClr val="black"/>
                </a:solidFill>
                <a:latin typeface="Huawei Sans" panose="020C0503030203020204" pitchFamily="34" charset="0"/>
                <a:cs typeface="Huawei Sans" panose="020C0503030203020204" pitchFamily="34" charset="0"/>
              </a:rPr>
              <a:t>LAN side</a:t>
            </a:r>
          </a:p>
        </p:txBody>
      </p:sp>
      <p:sp>
        <p:nvSpPr>
          <p:cNvPr id="3" name="圆角矩形 75">
            <a:extLst>
              <a:ext uri="{FF2B5EF4-FFF2-40B4-BE49-F238E27FC236}">
                <a16:creationId xmlns:a16="http://schemas.microsoft.com/office/drawing/2014/main" id="{F58DE75A-EEAC-4C1A-9C91-75520CC28ED2}"/>
              </a:ext>
            </a:extLst>
          </p:cNvPr>
          <p:cNvSpPr/>
          <p:nvPr/>
        </p:nvSpPr>
        <p:spPr bwMode="gray">
          <a:xfrm>
            <a:off x="5637229" y="1484313"/>
            <a:ext cx="5800673" cy="2144712"/>
          </a:xfrm>
          <a:prstGeom prst="roundRect">
            <a:avLst>
              <a:gd name="adj" fmla="val 874"/>
            </a:avLst>
          </a:prstGeom>
          <a:noFill/>
          <a:ln w="1270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42651" indent="-342651" defTabSz="913816" fontAlgn="ctr">
              <a:buFont typeface="Arial" panose="020B0604020202020204" pitchFamily="34" charset="0"/>
              <a:buChar char="•"/>
            </a:pPr>
            <a:r>
              <a:rPr lang="en-US" sz="1400" b="1" dirty="0">
                <a:solidFill>
                  <a:schemeClr val="tx1"/>
                </a:solidFill>
                <a:latin typeface="Huawei Sans" panose="020C0503030203020204" pitchFamily="34" charset="0"/>
                <a:cs typeface="Huawei Sans" panose="020C0503030203020204" pitchFamily="34" charset="0"/>
              </a:rPr>
              <a:t>10GE uplink, multi-link redundancy, wide pipes for WAN-side interconnection</a:t>
            </a:r>
          </a:p>
          <a:p>
            <a:pPr marL="598488" lvl="1" indent="-293688"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cs typeface="Huawei Sans" panose="020C0503030203020204" pitchFamily="34" charset="0"/>
              </a:rPr>
              <a:t>High-density 10GE ports: 14 x 10GE optical ports on the SRU-400H and SRU-600H cards; 10GE optical ports on </a:t>
            </a:r>
            <a:r>
              <a:rPr lang="en-US" sz="1200" dirty="0" err="1">
                <a:solidFill>
                  <a:schemeClr val="tx1"/>
                </a:solidFill>
                <a:latin typeface="Huawei Sans" panose="020C0503030203020204" pitchFamily="34" charset="0"/>
                <a:cs typeface="Huawei Sans" panose="020C0503030203020204" pitchFamily="34" charset="0"/>
              </a:rPr>
              <a:t>NetEngine</a:t>
            </a:r>
            <a:r>
              <a:rPr lang="en-US" sz="1200" dirty="0">
                <a:solidFill>
                  <a:schemeClr val="tx1"/>
                </a:solidFill>
                <a:latin typeface="Huawei Sans" panose="020C0503030203020204" pitchFamily="34" charset="0"/>
                <a:cs typeface="Huawei Sans" panose="020C0503030203020204" pitchFamily="34" charset="0"/>
              </a:rPr>
              <a:t> AR6000 series routers (except the AR6140-9G-2AC)</a:t>
            </a:r>
          </a:p>
          <a:p>
            <a:pPr marL="598488" lvl="1" indent="-293688"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cs typeface="Huawei Sans" panose="020C0503030203020204" pitchFamily="34" charset="0"/>
              </a:rPr>
              <a:t>Multi-link redundancy: 10GE, GE optical/electrical, and LTE links</a:t>
            </a:r>
          </a:p>
          <a:p>
            <a:pPr marL="598488" lvl="1" indent="-293688"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cs typeface="Huawei Sans" panose="020C0503030203020204" pitchFamily="34" charset="0"/>
              </a:rPr>
              <a:t>Flexible switching between LAN and WAN interfaces using commands</a:t>
            </a:r>
          </a:p>
        </p:txBody>
      </p:sp>
      <p:sp>
        <p:nvSpPr>
          <p:cNvPr id="4" name="圆角矩形 75">
            <a:extLst>
              <a:ext uri="{FF2B5EF4-FFF2-40B4-BE49-F238E27FC236}">
                <a16:creationId xmlns:a16="http://schemas.microsoft.com/office/drawing/2014/main" id="{236B5B99-EF11-47A4-BB56-C728677979C4}"/>
              </a:ext>
            </a:extLst>
          </p:cNvPr>
          <p:cNvSpPr/>
          <p:nvPr/>
        </p:nvSpPr>
        <p:spPr bwMode="gray">
          <a:xfrm>
            <a:off x="5637229" y="3834330"/>
            <a:ext cx="5800673" cy="1068185"/>
          </a:xfrm>
          <a:prstGeom prst="roundRect">
            <a:avLst>
              <a:gd name="adj" fmla="val 874"/>
            </a:avLst>
          </a:prstGeom>
          <a:noFill/>
          <a:ln w="1270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42651" indent="-342651" defTabSz="913816" fontAlgn="ctr">
              <a:buFont typeface="Arial" panose="020B0604020202020204" pitchFamily="34" charset="0"/>
              <a:buChar char="•"/>
            </a:pPr>
            <a:r>
              <a:rPr lang="en-US" sz="1400" b="1" dirty="0">
                <a:solidFill>
                  <a:schemeClr val="tx1"/>
                </a:solidFill>
                <a:latin typeface="Huawei Sans" panose="020C0503030203020204" pitchFamily="34" charset="0"/>
                <a:cs typeface="Huawei Sans" panose="020C0503030203020204" pitchFamily="34" charset="0"/>
              </a:rPr>
              <a:t>High-density access, higher LAN-side access capability</a:t>
            </a:r>
          </a:p>
          <a:p>
            <a:pPr marL="598488" lvl="1" indent="-293688"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cs typeface="Huawei Sans" panose="020C0503030203020204" pitchFamily="34" charset="0"/>
              </a:rPr>
              <a:t>SRU-400H and SRU-600H: All WAN interfaces can be switched to LAN interfaces.</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圆角矩形 75">
            <a:extLst>
              <a:ext uri="{FF2B5EF4-FFF2-40B4-BE49-F238E27FC236}">
                <a16:creationId xmlns:a16="http://schemas.microsoft.com/office/drawing/2014/main" id="{DF98D27E-1579-47D6-890A-5F9F325E96A7}"/>
              </a:ext>
            </a:extLst>
          </p:cNvPr>
          <p:cNvSpPr/>
          <p:nvPr/>
        </p:nvSpPr>
        <p:spPr bwMode="gray">
          <a:xfrm>
            <a:off x="5659490" y="5107820"/>
            <a:ext cx="5800673" cy="912377"/>
          </a:xfrm>
          <a:prstGeom prst="roundRect">
            <a:avLst>
              <a:gd name="adj" fmla="val 874"/>
            </a:avLst>
          </a:prstGeom>
          <a:noFill/>
          <a:ln w="1270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42651" indent="-342651" defTabSz="913816" fontAlgn="ctr">
              <a:buFont typeface="Arial" panose="020B0604020202020204" pitchFamily="34" charset="0"/>
              <a:buChar char="•"/>
            </a:pPr>
            <a:r>
              <a:rPr lang="en-US" sz="1400" b="1" dirty="0">
                <a:solidFill>
                  <a:schemeClr val="tx1"/>
                </a:solidFill>
                <a:latin typeface="Huawei Sans" panose="020C0503030203020204" pitchFamily="34" charset="0"/>
                <a:cs typeface="Huawei Sans" panose="020C0503030203020204" pitchFamily="34" charset="0"/>
              </a:rPr>
              <a:t>Flexible card expansion</a:t>
            </a:r>
          </a:p>
          <a:p>
            <a:pPr marL="598488" lvl="1" indent="-293688"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cs typeface="Huawei Sans" panose="020C0503030203020204" pitchFamily="34" charset="0"/>
              </a:rPr>
              <a:t>Expansion of WSIC, XSIC, SIC, and MIC cards</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85"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86"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7"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Optimal Experience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9"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Ultra-High Performance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42" name="组 28"/>
          <p:cNvGrpSpPr>
            <a:grpSpLocks/>
          </p:cNvGrpSpPr>
          <p:nvPr/>
        </p:nvGrpSpPr>
        <p:grpSpPr bwMode="gray">
          <a:xfrm>
            <a:off x="3015633" y="1757421"/>
            <a:ext cx="648609" cy="653335"/>
            <a:chOff x="7152247" y="440377"/>
            <a:chExt cx="871529" cy="876732"/>
          </a:xfrm>
        </p:grpSpPr>
        <p:sp>
          <p:nvSpPr>
            <p:cNvPr id="43" name="Oval 302"/>
            <p:cNvSpPr>
              <a:spLocks noChangeArrowheads="1"/>
            </p:cNvSpPr>
            <p:nvPr/>
          </p:nvSpPr>
          <p:spPr bwMode="gray">
            <a:xfrm>
              <a:off x="7152247" y="440377"/>
              <a:ext cx="871529" cy="876732"/>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4" name="组 7"/>
            <p:cNvGrpSpPr>
              <a:grpSpLocks/>
            </p:cNvGrpSpPr>
            <p:nvPr/>
          </p:nvGrpSpPr>
          <p:grpSpPr bwMode="gray">
            <a:xfrm>
              <a:off x="7330455" y="622488"/>
              <a:ext cx="515113" cy="516413"/>
              <a:chOff x="7330455" y="622488"/>
              <a:chExt cx="515113" cy="516413"/>
            </a:xfrm>
          </p:grpSpPr>
          <p:sp>
            <p:nvSpPr>
              <p:cNvPr id="45" name="Freeform 303"/>
              <p:cNvSpPr>
                <a:spLocks/>
              </p:cNvSpPr>
              <p:nvPr/>
            </p:nvSpPr>
            <p:spPr bwMode="gray">
              <a:xfrm>
                <a:off x="7330455" y="622488"/>
                <a:ext cx="515113" cy="516413"/>
              </a:xfrm>
              <a:custGeom>
                <a:avLst/>
                <a:gdLst>
                  <a:gd name="T0" fmla="*/ 2147483647 w 168"/>
                  <a:gd name="T1" fmla="*/ 2147483647 h 168"/>
                  <a:gd name="T2" fmla="*/ 0 w 168"/>
                  <a:gd name="T3" fmla="*/ 2147483647 h 168"/>
                  <a:gd name="T4" fmla="*/ 2147483647 w 168"/>
                  <a:gd name="T5" fmla="*/ 0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8" h="168">
                    <a:moveTo>
                      <a:pt x="84" y="168"/>
                    </a:moveTo>
                    <a:cubicBezTo>
                      <a:pt x="38" y="168"/>
                      <a:pt x="0" y="130"/>
                      <a:pt x="0" y="84"/>
                    </a:cubicBezTo>
                    <a:cubicBezTo>
                      <a:pt x="0" y="37"/>
                      <a:pt x="38" y="0"/>
                      <a:pt x="84" y="0"/>
                    </a:cubicBezTo>
                    <a:cubicBezTo>
                      <a:pt x="130" y="0"/>
                      <a:pt x="168" y="37"/>
                      <a:pt x="168" y="84"/>
                    </a:cubicBezTo>
                    <a:cubicBezTo>
                      <a:pt x="168" y="101"/>
                      <a:pt x="163" y="117"/>
                      <a:pt x="153" y="131"/>
                    </a:cubicBezTo>
                    <a:cubicBezTo>
                      <a:pt x="152" y="133"/>
                      <a:pt x="150" y="133"/>
                      <a:pt x="148" y="132"/>
                    </a:cubicBezTo>
                    <a:cubicBezTo>
                      <a:pt x="147" y="131"/>
                      <a:pt x="146" y="129"/>
                      <a:pt x="147" y="127"/>
                    </a:cubicBezTo>
                    <a:cubicBezTo>
                      <a:pt x="156" y="114"/>
                      <a:pt x="161" y="99"/>
                      <a:pt x="161" y="84"/>
                    </a:cubicBezTo>
                    <a:cubicBezTo>
                      <a:pt x="161" y="41"/>
                      <a:pt x="126" y="7"/>
                      <a:pt x="84" y="7"/>
                    </a:cubicBezTo>
                    <a:cubicBezTo>
                      <a:pt x="42" y="7"/>
                      <a:pt x="7" y="41"/>
                      <a:pt x="7" y="84"/>
                    </a:cubicBezTo>
                    <a:cubicBezTo>
                      <a:pt x="7" y="126"/>
                      <a:pt x="42" y="161"/>
                      <a:pt x="84" y="161"/>
                    </a:cubicBezTo>
                    <a:cubicBezTo>
                      <a:pt x="100" y="161"/>
                      <a:pt x="115" y="156"/>
                      <a:pt x="128" y="147"/>
                    </a:cubicBezTo>
                    <a:cubicBezTo>
                      <a:pt x="129" y="146"/>
                      <a:pt x="131" y="146"/>
                      <a:pt x="133" y="148"/>
                    </a:cubicBezTo>
                    <a:cubicBezTo>
                      <a:pt x="134" y="150"/>
                      <a:pt x="133" y="152"/>
                      <a:pt x="132" y="153"/>
                    </a:cubicBezTo>
                    <a:cubicBezTo>
                      <a:pt x="118" y="163"/>
                      <a:pt x="101" y="168"/>
                      <a:pt x="84" y="1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Freeform 304"/>
              <p:cNvSpPr>
                <a:spLocks/>
              </p:cNvSpPr>
              <p:nvPr/>
            </p:nvSpPr>
            <p:spPr bwMode="gray">
              <a:xfrm>
                <a:off x="7441022" y="877442"/>
                <a:ext cx="293978" cy="261458"/>
              </a:xfrm>
              <a:custGeom>
                <a:avLst/>
                <a:gdLst>
                  <a:gd name="T0" fmla="*/ 2147483647 w 96"/>
                  <a:gd name="T1" fmla="*/ 2147483647 h 85"/>
                  <a:gd name="T2" fmla="*/ 2147483647 w 96"/>
                  <a:gd name="T3" fmla="*/ 2147483647 h 85"/>
                  <a:gd name="T4" fmla="*/ 0 w 96"/>
                  <a:gd name="T5" fmla="*/ 2147483647 h 85"/>
                  <a:gd name="T6" fmla="*/ 2147483647 w 96"/>
                  <a:gd name="T7" fmla="*/ 0 h 85"/>
                  <a:gd name="T8" fmla="*/ 2147483647 w 96"/>
                  <a:gd name="T9" fmla="*/ 2147483647 h 85"/>
                  <a:gd name="T10" fmla="*/ 2147483647 w 96"/>
                  <a:gd name="T11" fmla="*/ 2147483647 h 85"/>
                  <a:gd name="T12" fmla="*/ 2147483647 w 96"/>
                  <a:gd name="T13" fmla="*/ 2147483647 h 85"/>
                  <a:gd name="T14" fmla="*/ 2147483647 w 96"/>
                  <a:gd name="T15" fmla="*/ 0 h 85"/>
                  <a:gd name="T16" fmla="*/ 2147483647 w 96"/>
                  <a:gd name="T17" fmla="*/ 2147483647 h 85"/>
                  <a:gd name="T18" fmla="*/ 2147483647 w 96"/>
                  <a:gd name="T19" fmla="*/ 2147483647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 h="85">
                    <a:moveTo>
                      <a:pt x="48" y="85"/>
                    </a:moveTo>
                    <a:cubicBezTo>
                      <a:pt x="48" y="85"/>
                      <a:pt x="48" y="85"/>
                      <a:pt x="48" y="85"/>
                    </a:cubicBezTo>
                    <a:cubicBezTo>
                      <a:pt x="22" y="85"/>
                      <a:pt x="0" y="49"/>
                      <a:pt x="0" y="3"/>
                    </a:cubicBezTo>
                    <a:cubicBezTo>
                      <a:pt x="0" y="1"/>
                      <a:pt x="1" y="0"/>
                      <a:pt x="3" y="0"/>
                    </a:cubicBezTo>
                    <a:cubicBezTo>
                      <a:pt x="5" y="0"/>
                      <a:pt x="7" y="1"/>
                      <a:pt x="7" y="3"/>
                    </a:cubicBezTo>
                    <a:cubicBezTo>
                      <a:pt x="7" y="44"/>
                      <a:pt x="26" y="78"/>
                      <a:pt x="48" y="78"/>
                    </a:cubicBezTo>
                    <a:cubicBezTo>
                      <a:pt x="70" y="78"/>
                      <a:pt x="89" y="44"/>
                      <a:pt x="89" y="3"/>
                    </a:cubicBezTo>
                    <a:cubicBezTo>
                      <a:pt x="89" y="1"/>
                      <a:pt x="91" y="0"/>
                      <a:pt x="93" y="0"/>
                    </a:cubicBezTo>
                    <a:cubicBezTo>
                      <a:pt x="95" y="0"/>
                      <a:pt x="96" y="1"/>
                      <a:pt x="96" y="3"/>
                    </a:cubicBezTo>
                    <a:cubicBezTo>
                      <a:pt x="96" y="49"/>
                      <a:pt x="74" y="85"/>
                      <a:pt x="48"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Freeform 305"/>
              <p:cNvSpPr>
                <a:spLocks/>
              </p:cNvSpPr>
              <p:nvPr/>
            </p:nvSpPr>
            <p:spPr bwMode="gray">
              <a:xfrm>
                <a:off x="7461835" y="622488"/>
                <a:ext cx="252353" cy="128778"/>
              </a:xfrm>
              <a:custGeom>
                <a:avLst/>
                <a:gdLst>
                  <a:gd name="T0" fmla="*/ 2147483647 w 82"/>
                  <a:gd name="T1" fmla="*/ 2147483647 h 42"/>
                  <a:gd name="T2" fmla="*/ 2147483647 w 82"/>
                  <a:gd name="T3" fmla="*/ 2147483647 h 42"/>
                  <a:gd name="T4" fmla="*/ 2147483647 w 82"/>
                  <a:gd name="T5" fmla="*/ 2147483647 h 42"/>
                  <a:gd name="T6" fmla="*/ 2147483647 w 82"/>
                  <a:gd name="T7" fmla="*/ 2147483647 h 42"/>
                  <a:gd name="T8" fmla="*/ 2147483647 w 82"/>
                  <a:gd name="T9" fmla="*/ 2147483647 h 42"/>
                  <a:gd name="T10" fmla="*/ 2147483647 w 82"/>
                  <a:gd name="T11" fmla="*/ 2147483647 h 42"/>
                  <a:gd name="T12" fmla="*/ 2147483647 w 82"/>
                  <a:gd name="T13" fmla="*/ 0 h 42"/>
                  <a:gd name="T14" fmla="*/ 2147483647 w 82"/>
                  <a:gd name="T15" fmla="*/ 2147483647 h 42"/>
                  <a:gd name="T16" fmla="*/ 2147483647 w 82"/>
                  <a:gd name="T17" fmla="*/ 2147483647 h 42"/>
                  <a:gd name="T18" fmla="*/ 2147483647 w 82"/>
                  <a:gd name="T19" fmla="*/ 2147483647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2" h="42">
                    <a:moveTo>
                      <a:pt x="78" y="42"/>
                    </a:moveTo>
                    <a:cubicBezTo>
                      <a:pt x="77" y="42"/>
                      <a:pt x="75" y="41"/>
                      <a:pt x="75" y="40"/>
                    </a:cubicBezTo>
                    <a:cubicBezTo>
                      <a:pt x="67" y="19"/>
                      <a:pt x="54" y="7"/>
                      <a:pt x="41" y="7"/>
                    </a:cubicBezTo>
                    <a:cubicBezTo>
                      <a:pt x="28" y="7"/>
                      <a:pt x="15" y="19"/>
                      <a:pt x="8" y="39"/>
                    </a:cubicBezTo>
                    <a:cubicBezTo>
                      <a:pt x="7" y="40"/>
                      <a:pt x="5" y="41"/>
                      <a:pt x="3" y="41"/>
                    </a:cubicBezTo>
                    <a:cubicBezTo>
                      <a:pt x="1" y="40"/>
                      <a:pt x="0" y="38"/>
                      <a:pt x="1" y="36"/>
                    </a:cubicBezTo>
                    <a:cubicBezTo>
                      <a:pt x="10" y="13"/>
                      <a:pt x="25" y="0"/>
                      <a:pt x="41" y="0"/>
                    </a:cubicBezTo>
                    <a:cubicBezTo>
                      <a:pt x="57" y="0"/>
                      <a:pt x="72" y="14"/>
                      <a:pt x="81" y="37"/>
                    </a:cubicBezTo>
                    <a:cubicBezTo>
                      <a:pt x="82" y="39"/>
                      <a:pt x="81" y="41"/>
                      <a:pt x="79" y="42"/>
                    </a:cubicBezTo>
                    <a:cubicBezTo>
                      <a:pt x="79" y="42"/>
                      <a:pt x="79" y="42"/>
                      <a:pt x="78"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Freeform 306"/>
              <p:cNvSpPr>
                <a:spLocks/>
              </p:cNvSpPr>
              <p:nvPr/>
            </p:nvSpPr>
            <p:spPr bwMode="gray">
              <a:xfrm>
                <a:off x="7330455" y="877442"/>
                <a:ext cx="515113" cy="20813"/>
              </a:xfrm>
              <a:custGeom>
                <a:avLst/>
                <a:gdLst>
                  <a:gd name="T0" fmla="*/ 2147483647 w 168"/>
                  <a:gd name="T1" fmla="*/ 2147483647 h 7"/>
                  <a:gd name="T2" fmla="*/ 2147483647 w 168"/>
                  <a:gd name="T3" fmla="*/ 2147483647 h 7"/>
                  <a:gd name="T4" fmla="*/ 0 w 168"/>
                  <a:gd name="T5" fmla="*/ 2147483647 h 7"/>
                  <a:gd name="T6" fmla="*/ 2147483647 w 168"/>
                  <a:gd name="T7" fmla="*/ 0 h 7"/>
                  <a:gd name="T8" fmla="*/ 2147483647 w 168"/>
                  <a:gd name="T9" fmla="*/ 0 h 7"/>
                  <a:gd name="T10" fmla="*/ 2147483647 w 168"/>
                  <a:gd name="T11" fmla="*/ 2147483647 h 7"/>
                  <a:gd name="T12" fmla="*/ 2147483647 w 168"/>
                  <a:gd name="T13" fmla="*/ 2147483647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8" h="7">
                    <a:moveTo>
                      <a:pt x="164" y="7"/>
                    </a:moveTo>
                    <a:cubicBezTo>
                      <a:pt x="4" y="7"/>
                      <a:pt x="4" y="7"/>
                      <a:pt x="4" y="7"/>
                    </a:cubicBezTo>
                    <a:cubicBezTo>
                      <a:pt x="2" y="7"/>
                      <a:pt x="0" y="5"/>
                      <a:pt x="0" y="3"/>
                    </a:cubicBezTo>
                    <a:cubicBezTo>
                      <a:pt x="0" y="1"/>
                      <a:pt x="2" y="0"/>
                      <a:pt x="4" y="0"/>
                    </a:cubicBezTo>
                    <a:cubicBezTo>
                      <a:pt x="164" y="0"/>
                      <a:pt x="164" y="0"/>
                      <a:pt x="164" y="0"/>
                    </a:cubicBezTo>
                    <a:cubicBezTo>
                      <a:pt x="166" y="0"/>
                      <a:pt x="168" y="1"/>
                      <a:pt x="168" y="3"/>
                    </a:cubicBezTo>
                    <a:cubicBezTo>
                      <a:pt x="168" y="5"/>
                      <a:pt x="166" y="7"/>
                      <a:pt x="16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Freeform 307"/>
              <p:cNvSpPr>
                <a:spLocks/>
              </p:cNvSpPr>
              <p:nvPr/>
            </p:nvSpPr>
            <p:spPr bwMode="gray">
              <a:xfrm>
                <a:off x="7578906" y="877442"/>
                <a:ext cx="20813" cy="261458"/>
              </a:xfrm>
              <a:custGeom>
                <a:avLst/>
                <a:gdLst>
                  <a:gd name="T0" fmla="*/ 2147483647 w 7"/>
                  <a:gd name="T1" fmla="*/ 2147483647 h 85"/>
                  <a:gd name="T2" fmla="*/ 0 w 7"/>
                  <a:gd name="T3" fmla="*/ 2147483647 h 85"/>
                  <a:gd name="T4" fmla="*/ 0 w 7"/>
                  <a:gd name="T5" fmla="*/ 2147483647 h 85"/>
                  <a:gd name="T6" fmla="*/ 2147483647 w 7"/>
                  <a:gd name="T7" fmla="*/ 0 h 85"/>
                  <a:gd name="T8" fmla="*/ 2147483647 w 7"/>
                  <a:gd name="T9" fmla="*/ 2147483647 h 85"/>
                  <a:gd name="T10" fmla="*/ 2147483647 w 7"/>
                  <a:gd name="T11" fmla="*/ 2147483647 h 85"/>
                  <a:gd name="T12" fmla="*/ 2147483647 w 7"/>
                  <a:gd name="T13" fmla="*/ 2147483647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85">
                    <a:moveTo>
                      <a:pt x="3" y="85"/>
                    </a:moveTo>
                    <a:cubicBezTo>
                      <a:pt x="1" y="85"/>
                      <a:pt x="0" y="83"/>
                      <a:pt x="0" y="81"/>
                    </a:cubicBezTo>
                    <a:cubicBezTo>
                      <a:pt x="0" y="3"/>
                      <a:pt x="0" y="3"/>
                      <a:pt x="0" y="3"/>
                    </a:cubicBezTo>
                    <a:cubicBezTo>
                      <a:pt x="0" y="1"/>
                      <a:pt x="1" y="0"/>
                      <a:pt x="3" y="0"/>
                    </a:cubicBezTo>
                    <a:cubicBezTo>
                      <a:pt x="5" y="0"/>
                      <a:pt x="7" y="1"/>
                      <a:pt x="7" y="3"/>
                    </a:cubicBezTo>
                    <a:cubicBezTo>
                      <a:pt x="7" y="81"/>
                      <a:pt x="7" y="81"/>
                      <a:pt x="7" y="81"/>
                    </a:cubicBezTo>
                    <a:cubicBezTo>
                      <a:pt x="7" y="83"/>
                      <a:pt x="5" y="85"/>
                      <a:pt x="3"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Freeform 308"/>
              <p:cNvSpPr>
                <a:spLocks/>
              </p:cNvSpPr>
              <p:nvPr/>
            </p:nvSpPr>
            <p:spPr bwMode="gray">
              <a:xfrm>
                <a:off x="7578906" y="622488"/>
                <a:ext cx="20813" cy="128778"/>
              </a:xfrm>
              <a:custGeom>
                <a:avLst/>
                <a:gdLst>
                  <a:gd name="T0" fmla="*/ 2147483647 w 7"/>
                  <a:gd name="T1" fmla="*/ 2147483647 h 42"/>
                  <a:gd name="T2" fmla="*/ 0 w 7"/>
                  <a:gd name="T3" fmla="*/ 2147483647 h 42"/>
                  <a:gd name="T4" fmla="*/ 0 w 7"/>
                  <a:gd name="T5" fmla="*/ 2147483647 h 42"/>
                  <a:gd name="T6" fmla="*/ 2147483647 w 7"/>
                  <a:gd name="T7" fmla="*/ 0 h 42"/>
                  <a:gd name="T8" fmla="*/ 2147483647 w 7"/>
                  <a:gd name="T9" fmla="*/ 2147483647 h 42"/>
                  <a:gd name="T10" fmla="*/ 2147483647 w 7"/>
                  <a:gd name="T11" fmla="*/ 2147483647 h 42"/>
                  <a:gd name="T12" fmla="*/ 2147483647 w 7"/>
                  <a:gd name="T13" fmla="*/ 2147483647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42">
                    <a:moveTo>
                      <a:pt x="3" y="42"/>
                    </a:moveTo>
                    <a:cubicBezTo>
                      <a:pt x="1" y="42"/>
                      <a:pt x="0" y="40"/>
                      <a:pt x="0" y="38"/>
                    </a:cubicBezTo>
                    <a:cubicBezTo>
                      <a:pt x="0" y="3"/>
                      <a:pt x="0" y="3"/>
                      <a:pt x="0" y="3"/>
                    </a:cubicBezTo>
                    <a:cubicBezTo>
                      <a:pt x="0" y="1"/>
                      <a:pt x="1" y="0"/>
                      <a:pt x="3" y="0"/>
                    </a:cubicBezTo>
                    <a:cubicBezTo>
                      <a:pt x="5" y="0"/>
                      <a:pt x="7" y="1"/>
                      <a:pt x="7" y="3"/>
                    </a:cubicBezTo>
                    <a:cubicBezTo>
                      <a:pt x="7" y="38"/>
                      <a:pt x="7" y="38"/>
                      <a:pt x="7" y="38"/>
                    </a:cubicBezTo>
                    <a:cubicBezTo>
                      <a:pt x="7" y="40"/>
                      <a:pt x="5" y="42"/>
                      <a:pt x="3"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Freeform 309"/>
              <p:cNvSpPr>
                <a:spLocks/>
              </p:cNvSpPr>
              <p:nvPr/>
            </p:nvSpPr>
            <p:spPr bwMode="gray">
              <a:xfrm>
                <a:off x="7373381" y="730453"/>
                <a:ext cx="429261" cy="20813"/>
              </a:xfrm>
              <a:custGeom>
                <a:avLst/>
                <a:gdLst>
                  <a:gd name="T0" fmla="*/ 2147483647 w 140"/>
                  <a:gd name="T1" fmla="*/ 2147483647 h 7"/>
                  <a:gd name="T2" fmla="*/ 2147483647 w 140"/>
                  <a:gd name="T3" fmla="*/ 2147483647 h 7"/>
                  <a:gd name="T4" fmla="*/ 0 w 140"/>
                  <a:gd name="T5" fmla="*/ 2147483647 h 7"/>
                  <a:gd name="T6" fmla="*/ 2147483647 w 140"/>
                  <a:gd name="T7" fmla="*/ 0 h 7"/>
                  <a:gd name="T8" fmla="*/ 2147483647 w 140"/>
                  <a:gd name="T9" fmla="*/ 0 h 7"/>
                  <a:gd name="T10" fmla="*/ 2147483647 w 140"/>
                  <a:gd name="T11" fmla="*/ 2147483647 h 7"/>
                  <a:gd name="T12" fmla="*/ 2147483647 w 140"/>
                  <a:gd name="T13" fmla="*/ 2147483647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7">
                    <a:moveTo>
                      <a:pt x="136" y="7"/>
                    </a:moveTo>
                    <a:cubicBezTo>
                      <a:pt x="4" y="7"/>
                      <a:pt x="4" y="7"/>
                      <a:pt x="4" y="7"/>
                    </a:cubicBezTo>
                    <a:cubicBezTo>
                      <a:pt x="2" y="7"/>
                      <a:pt x="0" y="5"/>
                      <a:pt x="0" y="3"/>
                    </a:cubicBezTo>
                    <a:cubicBezTo>
                      <a:pt x="0" y="1"/>
                      <a:pt x="2" y="0"/>
                      <a:pt x="4" y="0"/>
                    </a:cubicBezTo>
                    <a:cubicBezTo>
                      <a:pt x="136" y="0"/>
                      <a:pt x="136" y="0"/>
                      <a:pt x="136" y="0"/>
                    </a:cubicBezTo>
                    <a:cubicBezTo>
                      <a:pt x="138" y="0"/>
                      <a:pt x="140" y="1"/>
                      <a:pt x="140" y="3"/>
                    </a:cubicBezTo>
                    <a:cubicBezTo>
                      <a:pt x="140" y="5"/>
                      <a:pt x="138" y="7"/>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Freeform 310"/>
              <p:cNvSpPr>
                <a:spLocks/>
              </p:cNvSpPr>
              <p:nvPr/>
            </p:nvSpPr>
            <p:spPr bwMode="gray">
              <a:xfrm>
                <a:off x="7373381" y="1010123"/>
                <a:ext cx="429261" cy="20813"/>
              </a:xfrm>
              <a:custGeom>
                <a:avLst/>
                <a:gdLst>
                  <a:gd name="T0" fmla="*/ 2147483647 w 140"/>
                  <a:gd name="T1" fmla="*/ 2147483647 h 7"/>
                  <a:gd name="T2" fmla="*/ 2147483647 w 140"/>
                  <a:gd name="T3" fmla="*/ 2147483647 h 7"/>
                  <a:gd name="T4" fmla="*/ 0 w 140"/>
                  <a:gd name="T5" fmla="*/ 2147483647 h 7"/>
                  <a:gd name="T6" fmla="*/ 2147483647 w 140"/>
                  <a:gd name="T7" fmla="*/ 0 h 7"/>
                  <a:gd name="T8" fmla="*/ 2147483647 w 140"/>
                  <a:gd name="T9" fmla="*/ 0 h 7"/>
                  <a:gd name="T10" fmla="*/ 2147483647 w 140"/>
                  <a:gd name="T11" fmla="*/ 2147483647 h 7"/>
                  <a:gd name="T12" fmla="*/ 2147483647 w 140"/>
                  <a:gd name="T13" fmla="*/ 2147483647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7">
                    <a:moveTo>
                      <a:pt x="136" y="7"/>
                    </a:moveTo>
                    <a:cubicBezTo>
                      <a:pt x="4" y="7"/>
                      <a:pt x="4" y="7"/>
                      <a:pt x="4" y="7"/>
                    </a:cubicBezTo>
                    <a:cubicBezTo>
                      <a:pt x="2" y="7"/>
                      <a:pt x="0" y="5"/>
                      <a:pt x="0" y="3"/>
                    </a:cubicBezTo>
                    <a:cubicBezTo>
                      <a:pt x="0" y="1"/>
                      <a:pt x="2" y="0"/>
                      <a:pt x="4" y="0"/>
                    </a:cubicBezTo>
                    <a:cubicBezTo>
                      <a:pt x="136" y="0"/>
                      <a:pt x="136" y="0"/>
                      <a:pt x="136" y="0"/>
                    </a:cubicBezTo>
                    <a:cubicBezTo>
                      <a:pt x="138" y="0"/>
                      <a:pt x="140" y="1"/>
                      <a:pt x="140" y="3"/>
                    </a:cubicBezTo>
                    <a:cubicBezTo>
                      <a:pt x="140" y="5"/>
                      <a:pt x="138" y="7"/>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Freeform 311"/>
              <p:cNvSpPr>
                <a:spLocks/>
              </p:cNvSpPr>
              <p:nvPr/>
            </p:nvSpPr>
            <p:spPr bwMode="gray">
              <a:xfrm>
                <a:off x="7407202" y="773379"/>
                <a:ext cx="119673" cy="81949"/>
              </a:xfrm>
              <a:custGeom>
                <a:avLst/>
                <a:gdLst>
                  <a:gd name="T0" fmla="*/ 2147483647 w 92"/>
                  <a:gd name="T1" fmla="*/ 2147483647 h 63"/>
                  <a:gd name="T2" fmla="*/ 2147483647 w 92"/>
                  <a:gd name="T3" fmla="*/ 0 h 63"/>
                  <a:gd name="T4" fmla="*/ 2147483647 w 92"/>
                  <a:gd name="T5" fmla="*/ 0 h 63"/>
                  <a:gd name="T6" fmla="*/ 2147483647 w 92"/>
                  <a:gd name="T7" fmla="*/ 2147483647 h 63"/>
                  <a:gd name="T8" fmla="*/ 2147483647 w 92"/>
                  <a:gd name="T9" fmla="*/ 0 h 63"/>
                  <a:gd name="T10" fmla="*/ 0 w 92"/>
                  <a:gd name="T11" fmla="*/ 0 h 63"/>
                  <a:gd name="T12" fmla="*/ 2147483647 w 92"/>
                  <a:gd name="T13" fmla="*/ 2147483647 h 63"/>
                  <a:gd name="T14" fmla="*/ 2147483647 w 92"/>
                  <a:gd name="T15" fmla="*/ 2147483647 h 63"/>
                  <a:gd name="T16" fmla="*/ 2147483647 w 92"/>
                  <a:gd name="T17" fmla="*/ 2147483647 h 63"/>
                  <a:gd name="T18" fmla="*/ 2147483647 w 92"/>
                  <a:gd name="T19" fmla="*/ 2147483647 h 63"/>
                  <a:gd name="T20" fmla="*/ 2147483647 w 92"/>
                  <a:gd name="T21" fmla="*/ 2147483647 h 63"/>
                  <a:gd name="T22" fmla="*/ 2147483647 w 92"/>
                  <a:gd name="T23" fmla="*/ 0 h 63"/>
                  <a:gd name="T24" fmla="*/ 2147483647 w 92"/>
                  <a:gd name="T25" fmla="*/ 0 h 63"/>
                  <a:gd name="T26" fmla="*/ 2147483647 w 92"/>
                  <a:gd name="T27" fmla="*/ 2147483647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2" h="63">
                    <a:moveTo>
                      <a:pt x="66" y="37"/>
                    </a:moveTo>
                    <a:lnTo>
                      <a:pt x="54" y="0"/>
                    </a:lnTo>
                    <a:lnTo>
                      <a:pt x="40" y="0"/>
                    </a:lnTo>
                    <a:lnTo>
                      <a:pt x="28" y="37"/>
                    </a:lnTo>
                    <a:lnTo>
                      <a:pt x="19" y="0"/>
                    </a:lnTo>
                    <a:lnTo>
                      <a:pt x="0" y="0"/>
                    </a:lnTo>
                    <a:lnTo>
                      <a:pt x="21" y="63"/>
                    </a:lnTo>
                    <a:lnTo>
                      <a:pt x="35" y="63"/>
                    </a:lnTo>
                    <a:lnTo>
                      <a:pt x="47" y="28"/>
                    </a:lnTo>
                    <a:lnTo>
                      <a:pt x="56" y="63"/>
                    </a:lnTo>
                    <a:lnTo>
                      <a:pt x="73" y="63"/>
                    </a:lnTo>
                    <a:lnTo>
                      <a:pt x="92" y="0"/>
                    </a:lnTo>
                    <a:lnTo>
                      <a:pt x="75" y="0"/>
                    </a:lnTo>
                    <a:lnTo>
                      <a:pt x="6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Freeform 312"/>
              <p:cNvSpPr>
                <a:spLocks/>
              </p:cNvSpPr>
              <p:nvPr/>
            </p:nvSpPr>
            <p:spPr bwMode="gray">
              <a:xfrm>
                <a:off x="7532078" y="773379"/>
                <a:ext cx="120974" cy="81949"/>
              </a:xfrm>
              <a:custGeom>
                <a:avLst/>
                <a:gdLst>
                  <a:gd name="T0" fmla="*/ 2147483647 w 93"/>
                  <a:gd name="T1" fmla="*/ 2147483647 h 63"/>
                  <a:gd name="T2" fmla="*/ 2147483647 w 93"/>
                  <a:gd name="T3" fmla="*/ 0 h 63"/>
                  <a:gd name="T4" fmla="*/ 2147483647 w 93"/>
                  <a:gd name="T5" fmla="*/ 0 h 63"/>
                  <a:gd name="T6" fmla="*/ 2147483647 w 93"/>
                  <a:gd name="T7" fmla="*/ 2147483647 h 63"/>
                  <a:gd name="T8" fmla="*/ 2147483647 w 93"/>
                  <a:gd name="T9" fmla="*/ 0 h 63"/>
                  <a:gd name="T10" fmla="*/ 0 w 93"/>
                  <a:gd name="T11" fmla="*/ 0 h 63"/>
                  <a:gd name="T12" fmla="*/ 2147483647 w 93"/>
                  <a:gd name="T13" fmla="*/ 2147483647 h 63"/>
                  <a:gd name="T14" fmla="*/ 2147483647 w 93"/>
                  <a:gd name="T15" fmla="*/ 2147483647 h 63"/>
                  <a:gd name="T16" fmla="*/ 2147483647 w 93"/>
                  <a:gd name="T17" fmla="*/ 2147483647 h 63"/>
                  <a:gd name="T18" fmla="*/ 2147483647 w 93"/>
                  <a:gd name="T19" fmla="*/ 2147483647 h 63"/>
                  <a:gd name="T20" fmla="*/ 2147483647 w 93"/>
                  <a:gd name="T21" fmla="*/ 2147483647 h 63"/>
                  <a:gd name="T22" fmla="*/ 2147483647 w 93"/>
                  <a:gd name="T23" fmla="*/ 0 h 63"/>
                  <a:gd name="T24" fmla="*/ 2147483647 w 93"/>
                  <a:gd name="T25" fmla="*/ 0 h 63"/>
                  <a:gd name="T26" fmla="*/ 2147483647 w 93"/>
                  <a:gd name="T27" fmla="*/ 2147483647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3" h="63">
                    <a:moveTo>
                      <a:pt x="64" y="37"/>
                    </a:moveTo>
                    <a:lnTo>
                      <a:pt x="55" y="0"/>
                    </a:lnTo>
                    <a:lnTo>
                      <a:pt x="41" y="0"/>
                    </a:lnTo>
                    <a:lnTo>
                      <a:pt x="29" y="37"/>
                    </a:lnTo>
                    <a:lnTo>
                      <a:pt x="17" y="0"/>
                    </a:lnTo>
                    <a:lnTo>
                      <a:pt x="0" y="0"/>
                    </a:lnTo>
                    <a:lnTo>
                      <a:pt x="19" y="63"/>
                    </a:lnTo>
                    <a:lnTo>
                      <a:pt x="36" y="63"/>
                    </a:lnTo>
                    <a:lnTo>
                      <a:pt x="48" y="28"/>
                    </a:lnTo>
                    <a:lnTo>
                      <a:pt x="57" y="63"/>
                    </a:lnTo>
                    <a:lnTo>
                      <a:pt x="74" y="63"/>
                    </a:lnTo>
                    <a:lnTo>
                      <a:pt x="93" y="0"/>
                    </a:lnTo>
                    <a:lnTo>
                      <a:pt x="76" y="0"/>
                    </a:ln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Freeform 313"/>
              <p:cNvSpPr>
                <a:spLocks/>
              </p:cNvSpPr>
              <p:nvPr/>
            </p:nvSpPr>
            <p:spPr bwMode="gray">
              <a:xfrm>
                <a:off x="7658254" y="773379"/>
                <a:ext cx="119673" cy="81949"/>
              </a:xfrm>
              <a:custGeom>
                <a:avLst/>
                <a:gdLst>
                  <a:gd name="T0" fmla="*/ 2147483647 w 92"/>
                  <a:gd name="T1" fmla="*/ 0 h 63"/>
                  <a:gd name="T2" fmla="*/ 2147483647 w 92"/>
                  <a:gd name="T3" fmla="*/ 2147483647 h 63"/>
                  <a:gd name="T4" fmla="*/ 2147483647 w 92"/>
                  <a:gd name="T5" fmla="*/ 0 h 63"/>
                  <a:gd name="T6" fmla="*/ 2147483647 w 92"/>
                  <a:gd name="T7" fmla="*/ 0 h 63"/>
                  <a:gd name="T8" fmla="*/ 2147483647 w 92"/>
                  <a:gd name="T9" fmla="*/ 2147483647 h 63"/>
                  <a:gd name="T10" fmla="*/ 2147483647 w 92"/>
                  <a:gd name="T11" fmla="*/ 0 h 63"/>
                  <a:gd name="T12" fmla="*/ 0 w 92"/>
                  <a:gd name="T13" fmla="*/ 0 h 63"/>
                  <a:gd name="T14" fmla="*/ 2147483647 w 92"/>
                  <a:gd name="T15" fmla="*/ 2147483647 h 63"/>
                  <a:gd name="T16" fmla="*/ 2147483647 w 92"/>
                  <a:gd name="T17" fmla="*/ 2147483647 h 63"/>
                  <a:gd name="T18" fmla="*/ 2147483647 w 92"/>
                  <a:gd name="T19" fmla="*/ 2147483647 h 63"/>
                  <a:gd name="T20" fmla="*/ 2147483647 w 92"/>
                  <a:gd name="T21" fmla="*/ 2147483647 h 63"/>
                  <a:gd name="T22" fmla="*/ 2147483647 w 92"/>
                  <a:gd name="T23" fmla="*/ 2147483647 h 63"/>
                  <a:gd name="T24" fmla="*/ 2147483647 w 92"/>
                  <a:gd name="T25" fmla="*/ 0 h 63"/>
                  <a:gd name="T26" fmla="*/ 2147483647 w 92"/>
                  <a:gd name="T27" fmla="*/ 0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2" h="63">
                    <a:moveTo>
                      <a:pt x="74" y="0"/>
                    </a:moveTo>
                    <a:lnTo>
                      <a:pt x="64" y="37"/>
                    </a:lnTo>
                    <a:lnTo>
                      <a:pt x="52" y="0"/>
                    </a:lnTo>
                    <a:lnTo>
                      <a:pt x="38" y="0"/>
                    </a:lnTo>
                    <a:lnTo>
                      <a:pt x="26" y="37"/>
                    </a:lnTo>
                    <a:lnTo>
                      <a:pt x="17" y="0"/>
                    </a:lnTo>
                    <a:lnTo>
                      <a:pt x="0" y="0"/>
                    </a:lnTo>
                    <a:lnTo>
                      <a:pt x="19" y="63"/>
                    </a:lnTo>
                    <a:lnTo>
                      <a:pt x="33" y="63"/>
                    </a:lnTo>
                    <a:lnTo>
                      <a:pt x="45" y="28"/>
                    </a:lnTo>
                    <a:lnTo>
                      <a:pt x="57" y="63"/>
                    </a:lnTo>
                    <a:lnTo>
                      <a:pt x="71" y="63"/>
                    </a:lnTo>
                    <a:lnTo>
                      <a:pt x="92" y="0"/>
                    </a:lnTo>
                    <a:lnTo>
                      <a:pt x="7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Freeform 314"/>
              <p:cNvSpPr>
                <a:spLocks/>
              </p:cNvSpPr>
              <p:nvPr/>
            </p:nvSpPr>
            <p:spPr bwMode="gray">
              <a:xfrm>
                <a:off x="7716790" y="1046545"/>
                <a:ext cx="49430" cy="49430"/>
              </a:xfrm>
              <a:custGeom>
                <a:avLst/>
                <a:gdLst>
                  <a:gd name="T0" fmla="*/ 2147483647 w 16"/>
                  <a:gd name="T1" fmla="*/ 2147483647 h 16"/>
                  <a:gd name="T2" fmla="*/ 2147483647 w 16"/>
                  <a:gd name="T3" fmla="*/ 2147483647 h 16"/>
                  <a:gd name="T4" fmla="*/ 2147483647 w 16"/>
                  <a:gd name="T5" fmla="*/ 2147483647 h 16"/>
                  <a:gd name="T6" fmla="*/ 2147483647 w 16"/>
                  <a:gd name="T7" fmla="*/ 2147483647 h 16"/>
                  <a:gd name="T8" fmla="*/ 2147483647 w 16"/>
                  <a:gd name="T9" fmla="*/ 2147483647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6">
                    <a:moveTo>
                      <a:pt x="13" y="13"/>
                    </a:moveTo>
                    <a:cubicBezTo>
                      <a:pt x="10" y="16"/>
                      <a:pt x="5" y="16"/>
                      <a:pt x="2" y="13"/>
                    </a:cubicBezTo>
                    <a:cubicBezTo>
                      <a:pt x="0" y="10"/>
                      <a:pt x="0" y="5"/>
                      <a:pt x="3" y="3"/>
                    </a:cubicBezTo>
                    <a:cubicBezTo>
                      <a:pt x="6" y="0"/>
                      <a:pt x="10" y="0"/>
                      <a:pt x="13" y="3"/>
                    </a:cubicBezTo>
                    <a:cubicBezTo>
                      <a:pt x="16" y="6"/>
                      <a:pt x="16" y="11"/>
                      <a:pt x="13"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Freeform 315"/>
              <p:cNvSpPr>
                <a:spLocks/>
              </p:cNvSpPr>
              <p:nvPr/>
            </p:nvSpPr>
            <p:spPr bwMode="gray">
              <a:xfrm>
                <a:off x="7766220" y="999716"/>
                <a:ext cx="49430" cy="49430"/>
              </a:xfrm>
              <a:custGeom>
                <a:avLst/>
                <a:gdLst>
                  <a:gd name="T0" fmla="*/ 2147483647 w 16"/>
                  <a:gd name="T1" fmla="*/ 2147483647 h 16"/>
                  <a:gd name="T2" fmla="*/ 2147483647 w 16"/>
                  <a:gd name="T3" fmla="*/ 2147483647 h 16"/>
                  <a:gd name="T4" fmla="*/ 2147483647 w 16"/>
                  <a:gd name="T5" fmla="*/ 2147483647 h 16"/>
                  <a:gd name="T6" fmla="*/ 2147483647 w 16"/>
                  <a:gd name="T7" fmla="*/ 2147483647 h 16"/>
                  <a:gd name="T8" fmla="*/ 2147483647 w 16"/>
                  <a:gd name="T9" fmla="*/ 2147483647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6">
                    <a:moveTo>
                      <a:pt x="13" y="13"/>
                    </a:moveTo>
                    <a:cubicBezTo>
                      <a:pt x="10" y="16"/>
                      <a:pt x="6" y="16"/>
                      <a:pt x="3" y="13"/>
                    </a:cubicBezTo>
                    <a:cubicBezTo>
                      <a:pt x="0" y="10"/>
                      <a:pt x="0" y="5"/>
                      <a:pt x="3" y="2"/>
                    </a:cubicBezTo>
                    <a:cubicBezTo>
                      <a:pt x="6" y="0"/>
                      <a:pt x="11" y="0"/>
                      <a:pt x="14" y="3"/>
                    </a:cubicBezTo>
                    <a:cubicBezTo>
                      <a:pt x="16" y="6"/>
                      <a:pt x="16" y="10"/>
                      <a:pt x="13"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grpSp>
        <p:nvGrpSpPr>
          <p:cNvPr id="58" name="组 16751"/>
          <p:cNvGrpSpPr>
            <a:grpSpLocks/>
          </p:cNvGrpSpPr>
          <p:nvPr/>
        </p:nvGrpSpPr>
        <p:grpSpPr bwMode="gray">
          <a:xfrm>
            <a:off x="4315379" y="1760815"/>
            <a:ext cx="652154" cy="652154"/>
            <a:chOff x="4218690" y="3003736"/>
            <a:chExt cx="875432" cy="875431"/>
          </a:xfrm>
        </p:grpSpPr>
        <p:sp>
          <p:nvSpPr>
            <p:cNvPr id="59" name="Oval 193"/>
            <p:cNvSpPr>
              <a:spLocks noChangeArrowheads="1"/>
            </p:cNvSpPr>
            <p:nvPr/>
          </p:nvSpPr>
          <p:spPr bwMode="gray">
            <a:xfrm>
              <a:off x="4218690" y="3003736"/>
              <a:ext cx="875432" cy="875431"/>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60" name="组 18"/>
            <p:cNvGrpSpPr>
              <a:grpSpLocks/>
            </p:cNvGrpSpPr>
            <p:nvPr/>
          </p:nvGrpSpPr>
          <p:grpSpPr bwMode="gray">
            <a:xfrm>
              <a:off x="4498359" y="3154628"/>
              <a:ext cx="313491" cy="584053"/>
              <a:chOff x="4498359" y="3154628"/>
              <a:chExt cx="313491" cy="584053"/>
            </a:xfrm>
          </p:grpSpPr>
          <p:sp>
            <p:nvSpPr>
              <p:cNvPr id="61" name="Freeform 194"/>
              <p:cNvSpPr>
                <a:spLocks/>
              </p:cNvSpPr>
              <p:nvPr/>
            </p:nvSpPr>
            <p:spPr bwMode="gray">
              <a:xfrm>
                <a:off x="4498359" y="3154628"/>
                <a:ext cx="313491" cy="571046"/>
              </a:xfrm>
              <a:custGeom>
                <a:avLst/>
                <a:gdLst>
                  <a:gd name="T0" fmla="*/ 2147483647 w 102"/>
                  <a:gd name="T1" fmla="*/ 2147483647 h 186"/>
                  <a:gd name="T2" fmla="*/ 2147483647 w 102"/>
                  <a:gd name="T3" fmla="*/ 2147483647 h 186"/>
                  <a:gd name="T4" fmla="*/ 2147483647 w 102"/>
                  <a:gd name="T5" fmla="*/ 2147483647 h 186"/>
                  <a:gd name="T6" fmla="*/ 2147483647 w 102"/>
                  <a:gd name="T7" fmla="*/ 2147483647 h 186"/>
                  <a:gd name="T8" fmla="*/ 2147483647 w 102"/>
                  <a:gd name="T9" fmla="*/ 2147483647 h 186"/>
                  <a:gd name="T10" fmla="*/ 2147483647 w 102"/>
                  <a:gd name="T11" fmla="*/ 2147483647 h 186"/>
                  <a:gd name="T12" fmla="*/ 2147483647 w 102"/>
                  <a:gd name="T13" fmla="*/ 2147483647 h 186"/>
                  <a:gd name="T14" fmla="*/ 2147483647 w 102"/>
                  <a:gd name="T15" fmla="*/ 2147483647 h 186"/>
                  <a:gd name="T16" fmla="*/ 2147483647 w 102"/>
                  <a:gd name="T17" fmla="*/ 2147483647 h 186"/>
                  <a:gd name="T18" fmla="*/ 2147483647 w 102"/>
                  <a:gd name="T19" fmla="*/ 2147483647 h 186"/>
                  <a:gd name="T20" fmla="*/ 2147483647 w 102"/>
                  <a:gd name="T21" fmla="*/ 2147483647 h 186"/>
                  <a:gd name="T22" fmla="*/ 2147483647 w 102"/>
                  <a:gd name="T23" fmla="*/ 2147483647 h 186"/>
                  <a:gd name="T24" fmla="*/ 2147483647 w 102"/>
                  <a:gd name="T25" fmla="*/ 2147483647 h 186"/>
                  <a:gd name="T26" fmla="*/ 2147483647 w 102"/>
                  <a:gd name="T27" fmla="*/ 2147483647 h 186"/>
                  <a:gd name="T28" fmla="*/ 0 w 102"/>
                  <a:gd name="T29" fmla="*/ 2147483647 h 186"/>
                  <a:gd name="T30" fmla="*/ 0 w 102"/>
                  <a:gd name="T31" fmla="*/ 2147483647 h 186"/>
                  <a:gd name="T32" fmla="*/ 2147483647 w 102"/>
                  <a:gd name="T33" fmla="*/ 0 h 186"/>
                  <a:gd name="T34" fmla="*/ 2147483647 w 102"/>
                  <a:gd name="T35" fmla="*/ 0 h 186"/>
                  <a:gd name="T36" fmla="*/ 2147483647 w 102"/>
                  <a:gd name="T37" fmla="*/ 2147483647 h 186"/>
                  <a:gd name="T38" fmla="*/ 2147483647 w 102"/>
                  <a:gd name="T39" fmla="*/ 2147483647 h 186"/>
                  <a:gd name="T40" fmla="*/ 2147483647 w 102"/>
                  <a:gd name="T41" fmla="*/ 2147483647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2" h="186">
                    <a:moveTo>
                      <a:pt x="90" y="186"/>
                    </a:moveTo>
                    <a:cubicBezTo>
                      <a:pt x="62" y="186"/>
                      <a:pt x="62" y="186"/>
                      <a:pt x="62" y="186"/>
                    </a:cubicBezTo>
                    <a:cubicBezTo>
                      <a:pt x="62" y="179"/>
                      <a:pt x="62" y="179"/>
                      <a:pt x="62" y="179"/>
                    </a:cubicBezTo>
                    <a:cubicBezTo>
                      <a:pt x="90" y="179"/>
                      <a:pt x="90" y="179"/>
                      <a:pt x="90" y="179"/>
                    </a:cubicBezTo>
                    <a:cubicBezTo>
                      <a:pt x="93" y="179"/>
                      <a:pt x="95" y="176"/>
                      <a:pt x="95" y="174"/>
                    </a:cubicBezTo>
                    <a:cubicBezTo>
                      <a:pt x="95" y="12"/>
                      <a:pt x="95" y="12"/>
                      <a:pt x="95" y="12"/>
                    </a:cubicBezTo>
                    <a:cubicBezTo>
                      <a:pt x="95" y="9"/>
                      <a:pt x="93" y="7"/>
                      <a:pt x="90" y="7"/>
                    </a:cubicBezTo>
                    <a:cubicBezTo>
                      <a:pt x="12" y="7"/>
                      <a:pt x="12" y="7"/>
                      <a:pt x="12" y="7"/>
                    </a:cubicBezTo>
                    <a:cubicBezTo>
                      <a:pt x="10" y="7"/>
                      <a:pt x="7" y="9"/>
                      <a:pt x="7" y="12"/>
                    </a:cubicBezTo>
                    <a:cubicBezTo>
                      <a:pt x="7" y="174"/>
                      <a:pt x="7" y="174"/>
                      <a:pt x="7" y="174"/>
                    </a:cubicBezTo>
                    <a:cubicBezTo>
                      <a:pt x="7" y="176"/>
                      <a:pt x="10" y="179"/>
                      <a:pt x="12" y="179"/>
                    </a:cubicBezTo>
                    <a:cubicBezTo>
                      <a:pt x="41" y="179"/>
                      <a:pt x="41" y="179"/>
                      <a:pt x="41" y="179"/>
                    </a:cubicBezTo>
                    <a:cubicBezTo>
                      <a:pt x="41" y="186"/>
                      <a:pt x="41" y="186"/>
                      <a:pt x="41" y="186"/>
                    </a:cubicBezTo>
                    <a:cubicBezTo>
                      <a:pt x="12" y="186"/>
                      <a:pt x="12" y="186"/>
                      <a:pt x="12" y="186"/>
                    </a:cubicBezTo>
                    <a:cubicBezTo>
                      <a:pt x="6" y="186"/>
                      <a:pt x="0" y="180"/>
                      <a:pt x="0" y="174"/>
                    </a:cubicBezTo>
                    <a:cubicBezTo>
                      <a:pt x="0" y="12"/>
                      <a:pt x="0" y="12"/>
                      <a:pt x="0" y="12"/>
                    </a:cubicBezTo>
                    <a:cubicBezTo>
                      <a:pt x="0" y="5"/>
                      <a:pt x="6" y="0"/>
                      <a:pt x="12" y="0"/>
                    </a:cubicBezTo>
                    <a:cubicBezTo>
                      <a:pt x="90" y="0"/>
                      <a:pt x="90" y="0"/>
                      <a:pt x="90" y="0"/>
                    </a:cubicBezTo>
                    <a:cubicBezTo>
                      <a:pt x="97" y="0"/>
                      <a:pt x="102" y="5"/>
                      <a:pt x="102" y="12"/>
                    </a:cubicBezTo>
                    <a:cubicBezTo>
                      <a:pt x="102" y="174"/>
                      <a:pt x="102" y="174"/>
                      <a:pt x="102" y="174"/>
                    </a:cubicBezTo>
                    <a:cubicBezTo>
                      <a:pt x="102" y="180"/>
                      <a:pt x="97" y="186"/>
                      <a:pt x="90" y="1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Freeform 195"/>
              <p:cNvSpPr>
                <a:spLocks noEditPoints="1"/>
              </p:cNvSpPr>
              <p:nvPr/>
            </p:nvSpPr>
            <p:spPr bwMode="gray">
              <a:xfrm>
                <a:off x="4554294" y="3240480"/>
                <a:ext cx="205525" cy="92356"/>
              </a:xfrm>
              <a:custGeom>
                <a:avLst/>
                <a:gdLst>
                  <a:gd name="T0" fmla="*/ 2147483647 w 158"/>
                  <a:gd name="T1" fmla="*/ 2147483647 h 71"/>
                  <a:gd name="T2" fmla="*/ 0 w 158"/>
                  <a:gd name="T3" fmla="*/ 2147483647 h 71"/>
                  <a:gd name="T4" fmla="*/ 0 w 158"/>
                  <a:gd name="T5" fmla="*/ 0 h 71"/>
                  <a:gd name="T6" fmla="*/ 2147483647 w 158"/>
                  <a:gd name="T7" fmla="*/ 0 h 71"/>
                  <a:gd name="T8" fmla="*/ 2147483647 w 158"/>
                  <a:gd name="T9" fmla="*/ 2147483647 h 71"/>
                  <a:gd name="T10" fmla="*/ 2147483647 w 158"/>
                  <a:gd name="T11" fmla="*/ 2147483647 h 71"/>
                  <a:gd name="T12" fmla="*/ 2147483647 w 158"/>
                  <a:gd name="T13" fmla="*/ 2147483647 h 71"/>
                  <a:gd name="T14" fmla="*/ 2147483647 w 158"/>
                  <a:gd name="T15" fmla="*/ 2147483647 h 71"/>
                  <a:gd name="T16" fmla="*/ 2147483647 w 158"/>
                  <a:gd name="T17" fmla="*/ 2147483647 h 71"/>
                  <a:gd name="T18" fmla="*/ 2147483647 w 158"/>
                  <a:gd name="T19" fmla="*/ 2147483647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8" h="71">
                    <a:moveTo>
                      <a:pt x="158" y="71"/>
                    </a:moveTo>
                    <a:lnTo>
                      <a:pt x="0" y="71"/>
                    </a:lnTo>
                    <a:lnTo>
                      <a:pt x="0" y="0"/>
                    </a:lnTo>
                    <a:lnTo>
                      <a:pt x="158" y="0"/>
                    </a:lnTo>
                    <a:lnTo>
                      <a:pt x="158" y="71"/>
                    </a:lnTo>
                    <a:close/>
                    <a:moveTo>
                      <a:pt x="9" y="61"/>
                    </a:moveTo>
                    <a:lnTo>
                      <a:pt x="146" y="61"/>
                    </a:lnTo>
                    <a:lnTo>
                      <a:pt x="146" y="9"/>
                    </a:lnTo>
                    <a:lnTo>
                      <a:pt x="9" y="9"/>
                    </a:lnTo>
                    <a:lnTo>
                      <a:pt x="9"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Freeform 196"/>
              <p:cNvSpPr>
                <a:spLocks noEditPoints="1"/>
              </p:cNvSpPr>
              <p:nvPr/>
            </p:nvSpPr>
            <p:spPr bwMode="gray">
              <a:xfrm>
                <a:off x="4554294" y="3362754"/>
                <a:ext cx="205525" cy="92356"/>
              </a:xfrm>
              <a:custGeom>
                <a:avLst/>
                <a:gdLst>
                  <a:gd name="T0" fmla="*/ 2147483647 w 158"/>
                  <a:gd name="T1" fmla="*/ 2147483647 h 71"/>
                  <a:gd name="T2" fmla="*/ 0 w 158"/>
                  <a:gd name="T3" fmla="*/ 2147483647 h 71"/>
                  <a:gd name="T4" fmla="*/ 0 w 158"/>
                  <a:gd name="T5" fmla="*/ 0 h 71"/>
                  <a:gd name="T6" fmla="*/ 2147483647 w 158"/>
                  <a:gd name="T7" fmla="*/ 0 h 71"/>
                  <a:gd name="T8" fmla="*/ 2147483647 w 158"/>
                  <a:gd name="T9" fmla="*/ 2147483647 h 71"/>
                  <a:gd name="T10" fmla="*/ 2147483647 w 158"/>
                  <a:gd name="T11" fmla="*/ 2147483647 h 71"/>
                  <a:gd name="T12" fmla="*/ 2147483647 w 158"/>
                  <a:gd name="T13" fmla="*/ 2147483647 h 71"/>
                  <a:gd name="T14" fmla="*/ 2147483647 w 158"/>
                  <a:gd name="T15" fmla="*/ 2147483647 h 71"/>
                  <a:gd name="T16" fmla="*/ 2147483647 w 158"/>
                  <a:gd name="T17" fmla="*/ 2147483647 h 71"/>
                  <a:gd name="T18" fmla="*/ 2147483647 w 158"/>
                  <a:gd name="T19" fmla="*/ 2147483647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8" h="71">
                    <a:moveTo>
                      <a:pt x="158" y="71"/>
                    </a:moveTo>
                    <a:lnTo>
                      <a:pt x="0" y="71"/>
                    </a:lnTo>
                    <a:lnTo>
                      <a:pt x="0" y="0"/>
                    </a:lnTo>
                    <a:lnTo>
                      <a:pt x="158" y="0"/>
                    </a:lnTo>
                    <a:lnTo>
                      <a:pt x="158" y="71"/>
                    </a:lnTo>
                    <a:close/>
                    <a:moveTo>
                      <a:pt x="9" y="62"/>
                    </a:moveTo>
                    <a:lnTo>
                      <a:pt x="146" y="62"/>
                    </a:lnTo>
                    <a:lnTo>
                      <a:pt x="146" y="10"/>
                    </a:lnTo>
                    <a:lnTo>
                      <a:pt x="9" y="10"/>
                    </a:lnTo>
                    <a:lnTo>
                      <a:pt x="9"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 name="Rectangle 197"/>
              <p:cNvSpPr>
                <a:spLocks noChangeArrowheads="1"/>
              </p:cNvSpPr>
              <p:nvPr/>
            </p:nvSpPr>
            <p:spPr bwMode="gray">
              <a:xfrm>
                <a:off x="4707787" y="3483727"/>
                <a:ext cx="42926" cy="273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 name="Rectangle 198"/>
              <p:cNvSpPr>
                <a:spLocks noChangeArrowheads="1"/>
              </p:cNvSpPr>
              <p:nvPr/>
            </p:nvSpPr>
            <p:spPr bwMode="gray">
              <a:xfrm>
                <a:off x="4707787" y="3526653"/>
                <a:ext cx="42926" cy="247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Oval 199"/>
              <p:cNvSpPr>
                <a:spLocks noChangeArrowheads="1"/>
              </p:cNvSpPr>
              <p:nvPr/>
            </p:nvSpPr>
            <p:spPr bwMode="gray">
              <a:xfrm>
                <a:off x="4599821" y="3691853"/>
                <a:ext cx="42926" cy="4682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Oval 200"/>
              <p:cNvSpPr>
                <a:spLocks noChangeArrowheads="1"/>
              </p:cNvSpPr>
              <p:nvPr/>
            </p:nvSpPr>
            <p:spPr bwMode="gray">
              <a:xfrm>
                <a:off x="4667462" y="3691853"/>
                <a:ext cx="45528" cy="4682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spTree>
    <p:extLst>
      <p:ext uri="{BB962C8B-B14F-4D97-AF65-F5344CB8AC3E}">
        <p14:creationId xmlns:p14="http://schemas.microsoft.com/office/powerpoint/2010/main" val="33963664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Function Convergence: Simplifying Branch Interconnection</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78725" y="4409521"/>
            <a:ext cx="5046679" cy="1501246"/>
          </a:xfrm>
          <a:prstGeom prst="rect">
            <a:avLst/>
          </a:prstGeom>
        </p:spPr>
      </p:pic>
      <p:sp>
        <p:nvSpPr>
          <p:cNvPr id="5" name="矩形 4"/>
          <p:cNvSpPr/>
          <p:nvPr/>
        </p:nvSpPr>
        <p:spPr bwMode="gray">
          <a:xfrm>
            <a:off x="1224921" y="5496112"/>
            <a:ext cx="4985660" cy="438582"/>
          </a:xfrm>
          <a:prstGeom prst="rect">
            <a:avLst/>
          </a:prstGeom>
        </p:spPr>
        <p:txBody>
          <a:bodyPr wrap="none">
            <a:spAutoFit/>
          </a:bodyPr>
          <a:lstStyle/>
          <a:p>
            <a:pPr algn="ctr" defTabSz="704720" fontAlgn="ctr">
              <a:lnSpc>
                <a:spcPts val="2651"/>
              </a:lnSpc>
            </a:pPr>
            <a:r>
              <a:rPr lang="en-US" sz="2000" b="1" dirty="0">
                <a:solidFill>
                  <a:prstClr val="black"/>
                </a:solidFill>
                <a:latin typeface="Huawei Sans" panose="020C0503030203020204" pitchFamily="34" charset="0"/>
                <a:cs typeface="Huawei Sans" panose="020C0503030203020204" pitchFamily="34" charset="0"/>
              </a:rPr>
              <a:t>Next-generation </a:t>
            </a:r>
            <a:r>
              <a:rPr lang="en-US" sz="2000" b="1" dirty="0" err="1">
                <a:solidFill>
                  <a:prstClr val="black"/>
                </a:solidFill>
                <a:latin typeface="Huawei Sans" panose="020C0503030203020204" pitchFamily="34" charset="0"/>
                <a:cs typeface="Huawei Sans" panose="020C0503030203020204" pitchFamily="34" charset="0"/>
              </a:rPr>
              <a:t>NetEngine</a:t>
            </a:r>
            <a:r>
              <a:rPr lang="en-US" sz="2000" b="1" dirty="0">
                <a:solidFill>
                  <a:prstClr val="black"/>
                </a:solidFill>
                <a:latin typeface="Huawei Sans" panose="020C0503030203020204" pitchFamily="34" charset="0"/>
                <a:cs typeface="Huawei Sans" panose="020C0503030203020204" pitchFamily="34" charset="0"/>
              </a:rPr>
              <a:t> AR routers</a:t>
            </a:r>
            <a:endParaRPr lang="en-US" altLang="zh-CN" sz="20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6" name="组合 5"/>
          <p:cNvGrpSpPr/>
          <p:nvPr/>
        </p:nvGrpSpPr>
        <p:grpSpPr bwMode="gray">
          <a:xfrm>
            <a:off x="1028222" y="1228725"/>
            <a:ext cx="2448000" cy="2744259"/>
            <a:chOff x="546100" y="2906448"/>
            <a:chExt cx="8297430" cy="1598193"/>
          </a:xfrm>
          <a:solidFill>
            <a:srgbClr val="BEE9EE"/>
          </a:solidFill>
        </p:grpSpPr>
        <p:sp>
          <p:nvSpPr>
            <p:cNvPr id="7" name="矩形 6"/>
            <p:cNvSpPr/>
            <p:nvPr/>
          </p:nvSpPr>
          <p:spPr bwMode="gray">
            <a:xfrm>
              <a:off x="546100" y="2906448"/>
              <a:ext cx="8297430" cy="1596600"/>
            </a:xfrm>
            <a:prstGeom prst="rect">
              <a:avLst/>
            </a:prstGeom>
            <a:noFill/>
            <a:ln w="12700" algn="ctr">
              <a:solidFill>
                <a:srgbClr val="30B5C5"/>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半闭框 7"/>
            <p:cNvSpPr/>
            <p:nvPr/>
          </p:nvSpPr>
          <p:spPr bwMode="gray">
            <a:xfrm>
              <a:off x="546100" y="295262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半闭框 8"/>
            <p:cNvSpPr/>
            <p:nvPr/>
          </p:nvSpPr>
          <p:spPr bwMode="gray">
            <a:xfrm rot="10800000">
              <a:off x="8491488" y="439664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半闭框 9"/>
            <p:cNvSpPr/>
            <p:nvPr/>
          </p:nvSpPr>
          <p:spPr bwMode="gray">
            <a:xfrm flipV="1">
              <a:off x="546100" y="439664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r>
                <a:rPr lang="en-US"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 name="半闭框 10"/>
            <p:cNvSpPr/>
            <p:nvPr/>
          </p:nvSpPr>
          <p:spPr bwMode="gray">
            <a:xfrm rot="10800000" flipV="1">
              <a:off x="8491488" y="295262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2" name="矩形 11"/>
          <p:cNvSpPr>
            <a:spLocks noChangeArrowheads="1"/>
          </p:cNvSpPr>
          <p:nvPr/>
        </p:nvSpPr>
        <p:spPr bwMode="gray">
          <a:xfrm>
            <a:off x="1394462" y="1261537"/>
            <a:ext cx="1643521" cy="430887"/>
          </a:xfrm>
          <a:prstGeom prst="rect">
            <a:avLst/>
          </a:prstGeom>
          <a:noFill/>
          <a:ln w="9525">
            <a:noFill/>
            <a:miter lim="800000"/>
            <a:headEnd/>
            <a:tailEnd/>
          </a:ln>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609722" algn="l" rtl="0" fontAlgn="base">
              <a:spcBef>
                <a:spcPct val="0"/>
              </a:spcBef>
              <a:spcAft>
                <a:spcPct val="0"/>
              </a:spcAft>
              <a:defRPr kern="1200">
                <a:solidFill>
                  <a:schemeClr val="tx1"/>
                </a:solidFill>
                <a:latin typeface="Arial" pitchFamily="34" charset="0"/>
                <a:ea typeface="宋体" pitchFamily="2" charset="-122"/>
                <a:cs typeface="+mn-cs"/>
              </a:defRPr>
            </a:lvl2pPr>
            <a:lvl3pPr marL="1219444" algn="l" rtl="0" fontAlgn="base">
              <a:spcBef>
                <a:spcPct val="0"/>
              </a:spcBef>
              <a:spcAft>
                <a:spcPct val="0"/>
              </a:spcAft>
              <a:defRPr kern="1200">
                <a:solidFill>
                  <a:schemeClr val="tx1"/>
                </a:solidFill>
                <a:latin typeface="Arial" pitchFamily="34" charset="0"/>
                <a:ea typeface="宋体" pitchFamily="2" charset="-122"/>
                <a:cs typeface="+mn-cs"/>
              </a:defRPr>
            </a:lvl3pPr>
            <a:lvl4pPr marL="1829166" algn="l" rtl="0" fontAlgn="base">
              <a:spcBef>
                <a:spcPct val="0"/>
              </a:spcBef>
              <a:spcAft>
                <a:spcPct val="0"/>
              </a:spcAft>
              <a:defRPr kern="1200">
                <a:solidFill>
                  <a:schemeClr val="tx1"/>
                </a:solidFill>
                <a:latin typeface="Arial" pitchFamily="34" charset="0"/>
                <a:ea typeface="宋体" pitchFamily="2" charset="-122"/>
                <a:cs typeface="+mn-cs"/>
              </a:defRPr>
            </a:lvl4pPr>
            <a:lvl5pPr marL="2438888" algn="l" rtl="0" fontAlgn="base">
              <a:spcBef>
                <a:spcPct val="0"/>
              </a:spcBef>
              <a:spcAft>
                <a:spcPct val="0"/>
              </a:spcAft>
              <a:defRPr kern="1200">
                <a:solidFill>
                  <a:schemeClr val="tx1"/>
                </a:solidFill>
                <a:latin typeface="Arial" pitchFamily="34" charset="0"/>
                <a:ea typeface="宋体" pitchFamily="2" charset="-122"/>
                <a:cs typeface="+mn-cs"/>
              </a:defRPr>
            </a:lvl5pPr>
            <a:lvl6pPr marL="3048610" algn="l" defTabSz="1219444" rtl="0" eaLnBrk="1" latinLnBrk="0" hangingPunct="1">
              <a:defRPr kern="1200">
                <a:solidFill>
                  <a:schemeClr val="tx1"/>
                </a:solidFill>
                <a:latin typeface="Arial" pitchFamily="34" charset="0"/>
                <a:ea typeface="宋体" pitchFamily="2" charset="-122"/>
                <a:cs typeface="+mn-cs"/>
              </a:defRPr>
            </a:lvl6pPr>
            <a:lvl7pPr marL="3658332" algn="l" defTabSz="1219444" rtl="0" eaLnBrk="1" latinLnBrk="0" hangingPunct="1">
              <a:defRPr kern="1200">
                <a:solidFill>
                  <a:schemeClr val="tx1"/>
                </a:solidFill>
                <a:latin typeface="Arial" pitchFamily="34" charset="0"/>
                <a:ea typeface="宋体" pitchFamily="2" charset="-122"/>
                <a:cs typeface="+mn-cs"/>
              </a:defRPr>
            </a:lvl7pPr>
            <a:lvl8pPr marL="4268053" algn="l" defTabSz="1219444" rtl="0" eaLnBrk="1" latinLnBrk="0" hangingPunct="1">
              <a:defRPr kern="1200">
                <a:solidFill>
                  <a:schemeClr val="tx1"/>
                </a:solidFill>
                <a:latin typeface="Arial" pitchFamily="34" charset="0"/>
                <a:ea typeface="宋体" pitchFamily="2" charset="-122"/>
                <a:cs typeface="+mn-cs"/>
              </a:defRPr>
            </a:lvl8pPr>
            <a:lvl9pPr marL="4877775" algn="l" defTabSz="1219444" rtl="0" eaLnBrk="1" latinLnBrk="0" hangingPunct="1">
              <a:defRPr kern="1200">
                <a:solidFill>
                  <a:schemeClr val="tx1"/>
                </a:solidFill>
                <a:latin typeface="Arial" pitchFamily="34" charset="0"/>
                <a:ea typeface="宋体" pitchFamily="2" charset="-122"/>
                <a:cs typeface="+mn-cs"/>
              </a:defRPr>
            </a:lvl9pPr>
          </a:lstStyle>
          <a:p>
            <a:pPr algn="ctr" defTabSz="914120" fontAlgn="ctr">
              <a:spcBef>
                <a:spcPts val="0"/>
              </a:spcBef>
              <a:spcAft>
                <a:spcPts val="0"/>
              </a:spcAft>
            </a:pPr>
            <a:r>
              <a:rPr lang="en-US" sz="1400" b="1" dirty="0">
                <a:solidFill>
                  <a:prstClr val="black"/>
                </a:solidFill>
                <a:latin typeface="Huawei Sans" panose="020C0503030203020204" pitchFamily="34" charset="0"/>
                <a:cs typeface="Huawei Sans" panose="020C0503030203020204" pitchFamily="34" charset="0"/>
              </a:rPr>
              <a:t>On-demand VPN interconnection</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 name="矩形 12"/>
          <p:cNvSpPr/>
          <p:nvPr/>
        </p:nvSpPr>
        <p:spPr bwMode="gray">
          <a:xfrm>
            <a:off x="1335769" y="3210466"/>
            <a:ext cx="1583511" cy="215444"/>
          </a:xfrm>
          <a:prstGeom prst="rect">
            <a:avLst/>
          </a:prstGeom>
        </p:spPr>
        <p:txBody>
          <a:bodyPr wrap="none" lIns="0" tIns="0" rIns="0" bIns="0" anchor="ctr">
            <a:spAutoFit/>
          </a:bodyPr>
          <a:lstStyle/>
          <a:p>
            <a:pPr algn="ctr" defTabSz="914120" fontAlgn="ctr"/>
            <a:r>
              <a:rPr lang="en-US" sz="1400" b="1" dirty="0">
                <a:solidFill>
                  <a:prstClr val="black"/>
                </a:solidFill>
                <a:latin typeface="Huawei Sans" panose="020C0503030203020204" pitchFamily="34" charset="0"/>
                <a:cs typeface="Huawei Sans" panose="020C0503030203020204" pitchFamily="34" charset="0"/>
              </a:rPr>
              <a:t>Various VPN types</a:t>
            </a:r>
          </a:p>
        </p:txBody>
      </p:sp>
      <p:sp>
        <p:nvSpPr>
          <p:cNvPr id="14" name="矩形 13"/>
          <p:cNvSpPr/>
          <p:nvPr/>
        </p:nvSpPr>
        <p:spPr bwMode="gray">
          <a:xfrm>
            <a:off x="1307140" y="3617781"/>
            <a:ext cx="1665162" cy="169277"/>
          </a:xfrm>
          <a:prstGeom prst="rect">
            <a:avLst/>
          </a:prstGeom>
        </p:spPr>
        <p:txBody>
          <a:bodyPr wrap="square" lIns="0" tIns="0" rIns="0" bIns="0" anchor="ctr">
            <a:spAutoFit/>
          </a:bodyPr>
          <a:lstStyle/>
          <a:p>
            <a:pPr algn="ctr" defTabSz="914400" fontAlgn="ctr">
              <a:spcBef>
                <a:spcPct val="0"/>
              </a:spcBef>
              <a:spcAft>
                <a:spcPct val="0"/>
              </a:spcAft>
              <a:defRPr/>
            </a:pPr>
            <a:r>
              <a:rPr lang="en-US" sz="1100" dirty="0">
                <a:solidFill>
                  <a:prstClr val="black"/>
                </a:solidFill>
                <a:latin typeface="Huawei Sans" panose="020C0503030203020204" pitchFamily="34" charset="0"/>
                <a:cs typeface="Huawei Sans" panose="020C0503030203020204" pitchFamily="34" charset="0"/>
              </a:rPr>
              <a:t>Layer 2 and Layer 3 VPNs</a:t>
            </a:r>
          </a:p>
        </p:txBody>
      </p:sp>
      <p:grpSp>
        <p:nvGrpSpPr>
          <p:cNvPr id="15" name="组合 14"/>
          <p:cNvGrpSpPr/>
          <p:nvPr/>
        </p:nvGrpSpPr>
        <p:grpSpPr bwMode="gray">
          <a:xfrm>
            <a:off x="6331566" y="1228725"/>
            <a:ext cx="2448000" cy="2744259"/>
            <a:chOff x="546100" y="2906448"/>
            <a:chExt cx="8297430" cy="1598193"/>
          </a:xfrm>
          <a:solidFill>
            <a:srgbClr val="BEE9EE"/>
          </a:solidFill>
        </p:grpSpPr>
        <p:sp>
          <p:nvSpPr>
            <p:cNvPr id="16" name="矩形 15"/>
            <p:cNvSpPr/>
            <p:nvPr/>
          </p:nvSpPr>
          <p:spPr bwMode="gray">
            <a:xfrm>
              <a:off x="546100" y="2906448"/>
              <a:ext cx="8297430" cy="1596600"/>
            </a:xfrm>
            <a:prstGeom prst="rect">
              <a:avLst/>
            </a:prstGeom>
            <a:noFill/>
            <a:ln w="12700" algn="ctr">
              <a:solidFill>
                <a:srgbClr val="30B5C5"/>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半闭框 16"/>
            <p:cNvSpPr/>
            <p:nvPr/>
          </p:nvSpPr>
          <p:spPr bwMode="gray">
            <a:xfrm>
              <a:off x="546100" y="295262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半闭框 17"/>
            <p:cNvSpPr/>
            <p:nvPr/>
          </p:nvSpPr>
          <p:spPr bwMode="gray">
            <a:xfrm rot="10800000">
              <a:off x="8491488" y="439664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半闭框 18"/>
            <p:cNvSpPr/>
            <p:nvPr/>
          </p:nvSpPr>
          <p:spPr bwMode="gray">
            <a:xfrm flipV="1">
              <a:off x="546100" y="439664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r>
                <a:rPr lang="en-US"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半闭框 19"/>
            <p:cNvSpPr/>
            <p:nvPr/>
          </p:nvSpPr>
          <p:spPr bwMode="gray">
            <a:xfrm rot="10800000" flipV="1">
              <a:off x="8491488" y="295262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21" name="矩形 20"/>
          <p:cNvSpPr>
            <a:spLocks noChangeArrowheads="1"/>
          </p:cNvSpPr>
          <p:nvPr/>
        </p:nvSpPr>
        <p:spPr bwMode="gray">
          <a:xfrm>
            <a:off x="6499549" y="1261537"/>
            <a:ext cx="2040035" cy="430887"/>
          </a:xfrm>
          <a:prstGeom prst="rect">
            <a:avLst/>
          </a:prstGeom>
          <a:noFill/>
          <a:ln w="9525">
            <a:noFill/>
            <a:miter lim="800000"/>
            <a:headEnd/>
            <a:tailEnd/>
          </a:ln>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609722" algn="l" rtl="0" fontAlgn="base">
              <a:spcBef>
                <a:spcPct val="0"/>
              </a:spcBef>
              <a:spcAft>
                <a:spcPct val="0"/>
              </a:spcAft>
              <a:defRPr kern="1200">
                <a:solidFill>
                  <a:schemeClr val="tx1"/>
                </a:solidFill>
                <a:latin typeface="Arial" pitchFamily="34" charset="0"/>
                <a:ea typeface="宋体" pitchFamily="2" charset="-122"/>
                <a:cs typeface="+mn-cs"/>
              </a:defRPr>
            </a:lvl2pPr>
            <a:lvl3pPr marL="1219444" algn="l" rtl="0" fontAlgn="base">
              <a:spcBef>
                <a:spcPct val="0"/>
              </a:spcBef>
              <a:spcAft>
                <a:spcPct val="0"/>
              </a:spcAft>
              <a:defRPr kern="1200">
                <a:solidFill>
                  <a:schemeClr val="tx1"/>
                </a:solidFill>
                <a:latin typeface="Arial" pitchFamily="34" charset="0"/>
                <a:ea typeface="宋体" pitchFamily="2" charset="-122"/>
                <a:cs typeface="+mn-cs"/>
              </a:defRPr>
            </a:lvl3pPr>
            <a:lvl4pPr marL="1829166" algn="l" rtl="0" fontAlgn="base">
              <a:spcBef>
                <a:spcPct val="0"/>
              </a:spcBef>
              <a:spcAft>
                <a:spcPct val="0"/>
              </a:spcAft>
              <a:defRPr kern="1200">
                <a:solidFill>
                  <a:schemeClr val="tx1"/>
                </a:solidFill>
                <a:latin typeface="Arial" pitchFamily="34" charset="0"/>
                <a:ea typeface="宋体" pitchFamily="2" charset="-122"/>
                <a:cs typeface="+mn-cs"/>
              </a:defRPr>
            </a:lvl4pPr>
            <a:lvl5pPr marL="2438888" algn="l" rtl="0" fontAlgn="base">
              <a:spcBef>
                <a:spcPct val="0"/>
              </a:spcBef>
              <a:spcAft>
                <a:spcPct val="0"/>
              </a:spcAft>
              <a:defRPr kern="1200">
                <a:solidFill>
                  <a:schemeClr val="tx1"/>
                </a:solidFill>
                <a:latin typeface="Arial" pitchFamily="34" charset="0"/>
                <a:ea typeface="宋体" pitchFamily="2" charset="-122"/>
                <a:cs typeface="+mn-cs"/>
              </a:defRPr>
            </a:lvl5pPr>
            <a:lvl6pPr marL="3048610" algn="l" defTabSz="1219444" rtl="0" eaLnBrk="1" latinLnBrk="0" hangingPunct="1">
              <a:defRPr kern="1200">
                <a:solidFill>
                  <a:schemeClr val="tx1"/>
                </a:solidFill>
                <a:latin typeface="Arial" pitchFamily="34" charset="0"/>
                <a:ea typeface="宋体" pitchFamily="2" charset="-122"/>
                <a:cs typeface="+mn-cs"/>
              </a:defRPr>
            </a:lvl6pPr>
            <a:lvl7pPr marL="3658332" algn="l" defTabSz="1219444" rtl="0" eaLnBrk="1" latinLnBrk="0" hangingPunct="1">
              <a:defRPr kern="1200">
                <a:solidFill>
                  <a:schemeClr val="tx1"/>
                </a:solidFill>
                <a:latin typeface="Arial" pitchFamily="34" charset="0"/>
                <a:ea typeface="宋体" pitchFamily="2" charset="-122"/>
                <a:cs typeface="+mn-cs"/>
              </a:defRPr>
            </a:lvl7pPr>
            <a:lvl8pPr marL="4268053" algn="l" defTabSz="1219444" rtl="0" eaLnBrk="1" latinLnBrk="0" hangingPunct="1">
              <a:defRPr kern="1200">
                <a:solidFill>
                  <a:schemeClr val="tx1"/>
                </a:solidFill>
                <a:latin typeface="Arial" pitchFamily="34" charset="0"/>
                <a:ea typeface="宋体" pitchFamily="2" charset="-122"/>
                <a:cs typeface="+mn-cs"/>
              </a:defRPr>
            </a:lvl8pPr>
            <a:lvl9pPr marL="4877775" algn="l" defTabSz="1219444" rtl="0" eaLnBrk="1" latinLnBrk="0" hangingPunct="1">
              <a:defRPr kern="1200">
                <a:solidFill>
                  <a:schemeClr val="tx1"/>
                </a:solidFill>
                <a:latin typeface="Arial" pitchFamily="34" charset="0"/>
                <a:ea typeface="宋体" pitchFamily="2" charset="-122"/>
                <a:cs typeface="+mn-cs"/>
              </a:defRPr>
            </a:lvl9pPr>
          </a:lstStyle>
          <a:p>
            <a:pPr algn="ctr" defTabSz="914120" fontAlgn="ctr">
              <a:spcBef>
                <a:spcPts val="0"/>
              </a:spcBef>
              <a:spcAft>
                <a:spcPts val="0"/>
              </a:spcAft>
            </a:pPr>
            <a:r>
              <a:rPr lang="en-US" sz="1400" b="1" dirty="0">
                <a:solidFill>
                  <a:prstClr val="black"/>
                </a:solidFill>
                <a:latin typeface="Huawei Sans" panose="020C0503030203020204" pitchFamily="34" charset="0"/>
                <a:cs typeface="Huawei Sans" panose="020C0503030203020204" pitchFamily="34" charset="0"/>
              </a:rPr>
              <a:t>Wi-Fi interconnection of branches</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矩形 21"/>
          <p:cNvSpPr/>
          <p:nvPr/>
        </p:nvSpPr>
        <p:spPr bwMode="gray">
          <a:xfrm>
            <a:off x="6891109" y="3210466"/>
            <a:ext cx="1490794" cy="215444"/>
          </a:xfrm>
          <a:prstGeom prst="rect">
            <a:avLst/>
          </a:prstGeom>
        </p:spPr>
        <p:txBody>
          <a:bodyPr wrap="none" lIns="0" tIns="0" rIns="0" bIns="0" anchor="ctr">
            <a:spAutoFit/>
          </a:bodyPr>
          <a:lstStyle/>
          <a:p>
            <a:pPr algn="ctr" defTabSz="914120" fontAlgn="ctr"/>
            <a:r>
              <a:rPr lang="en-US" sz="1400" b="1" dirty="0">
                <a:solidFill>
                  <a:prstClr val="black"/>
                </a:solidFill>
                <a:latin typeface="Huawei Sans" panose="020C0503030203020204" pitchFamily="34" charset="0"/>
                <a:cs typeface="Huawei Sans" panose="020C0503030203020204" pitchFamily="34" charset="0"/>
              </a:rPr>
              <a:t>Wi-Fi integration</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矩形 22"/>
          <p:cNvSpPr/>
          <p:nvPr/>
        </p:nvSpPr>
        <p:spPr bwMode="gray">
          <a:xfrm>
            <a:off x="7047533" y="3601619"/>
            <a:ext cx="910506" cy="161583"/>
          </a:xfrm>
          <a:prstGeom prst="rect">
            <a:avLst/>
          </a:prstGeom>
        </p:spPr>
        <p:txBody>
          <a:bodyPr wrap="none" lIns="0" tIns="0" rIns="0" bIns="0" anchor="ctr">
            <a:spAutoFit/>
          </a:bodyPr>
          <a:lstStyle/>
          <a:p>
            <a:pPr algn="ctr" defTabSz="914400" fontAlgn="ctr">
              <a:spcBef>
                <a:spcPct val="0"/>
              </a:spcBef>
              <a:spcAft>
                <a:spcPct val="0"/>
              </a:spcAft>
              <a:defRPr/>
            </a:pPr>
            <a:r>
              <a:rPr lang="en-US" sz="1050" dirty="0">
                <a:solidFill>
                  <a:prstClr val="black"/>
                </a:solidFill>
                <a:latin typeface="Huawei Sans" panose="020C0503030203020204" pitchFamily="34" charset="0"/>
                <a:cs typeface="Huawei Sans" panose="020C0503030203020204" pitchFamily="34" charset="0"/>
              </a:rPr>
              <a:t>WAC or Fat AP</a:t>
            </a:r>
            <a:endParaRPr lang="en-US" sz="105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4" name="组合 23"/>
          <p:cNvGrpSpPr/>
          <p:nvPr/>
        </p:nvGrpSpPr>
        <p:grpSpPr bwMode="gray">
          <a:xfrm>
            <a:off x="8929969" y="1228726"/>
            <a:ext cx="2448000" cy="2735380"/>
            <a:chOff x="546100" y="2911619"/>
            <a:chExt cx="8297430" cy="1593022"/>
          </a:xfrm>
          <a:solidFill>
            <a:srgbClr val="BEE9EE"/>
          </a:solidFill>
        </p:grpSpPr>
        <p:sp>
          <p:nvSpPr>
            <p:cNvPr id="25" name="矩形 24"/>
            <p:cNvSpPr/>
            <p:nvPr/>
          </p:nvSpPr>
          <p:spPr bwMode="gray">
            <a:xfrm>
              <a:off x="546100" y="2911619"/>
              <a:ext cx="8297430" cy="1591429"/>
            </a:xfrm>
            <a:prstGeom prst="rect">
              <a:avLst/>
            </a:prstGeom>
            <a:noFill/>
            <a:ln w="12700" algn="ctr">
              <a:solidFill>
                <a:srgbClr val="30B5C5"/>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半闭框 25"/>
            <p:cNvSpPr/>
            <p:nvPr/>
          </p:nvSpPr>
          <p:spPr bwMode="gray">
            <a:xfrm>
              <a:off x="546100" y="295262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半闭框 26"/>
            <p:cNvSpPr/>
            <p:nvPr/>
          </p:nvSpPr>
          <p:spPr bwMode="gray">
            <a:xfrm rot="10800000">
              <a:off x="8491488" y="439664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半闭框 27"/>
            <p:cNvSpPr/>
            <p:nvPr/>
          </p:nvSpPr>
          <p:spPr bwMode="gray">
            <a:xfrm flipV="1">
              <a:off x="546100" y="439664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r>
                <a:rPr lang="en-US"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半闭框 28"/>
            <p:cNvSpPr/>
            <p:nvPr/>
          </p:nvSpPr>
          <p:spPr bwMode="gray">
            <a:xfrm rot="10800000" flipV="1">
              <a:off x="8491488" y="295262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30" name="矩形 29"/>
          <p:cNvSpPr>
            <a:spLocks noChangeArrowheads="1"/>
          </p:cNvSpPr>
          <p:nvPr/>
        </p:nvSpPr>
        <p:spPr bwMode="gray">
          <a:xfrm>
            <a:off x="9071415" y="1261537"/>
            <a:ext cx="2093109" cy="430887"/>
          </a:xfrm>
          <a:prstGeom prst="rect">
            <a:avLst/>
          </a:prstGeom>
          <a:noFill/>
          <a:ln w="9525">
            <a:noFill/>
            <a:miter lim="800000"/>
            <a:headEnd/>
            <a:tailEnd/>
          </a:ln>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609722" algn="l" rtl="0" fontAlgn="base">
              <a:spcBef>
                <a:spcPct val="0"/>
              </a:spcBef>
              <a:spcAft>
                <a:spcPct val="0"/>
              </a:spcAft>
              <a:defRPr kern="1200">
                <a:solidFill>
                  <a:schemeClr val="tx1"/>
                </a:solidFill>
                <a:latin typeface="Arial" pitchFamily="34" charset="0"/>
                <a:ea typeface="宋体" pitchFamily="2" charset="-122"/>
                <a:cs typeface="+mn-cs"/>
              </a:defRPr>
            </a:lvl2pPr>
            <a:lvl3pPr marL="1219444" algn="l" rtl="0" fontAlgn="base">
              <a:spcBef>
                <a:spcPct val="0"/>
              </a:spcBef>
              <a:spcAft>
                <a:spcPct val="0"/>
              </a:spcAft>
              <a:defRPr kern="1200">
                <a:solidFill>
                  <a:schemeClr val="tx1"/>
                </a:solidFill>
                <a:latin typeface="Arial" pitchFamily="34" charset="0"/>
                <a:ea typeface="宋体" pitchFamily="2" charset="-122"/>
                <a:cs typeface="+mn-cs"/>
              </a:defRPr>
            </a:lvl3pPr>
            <a:lvl4pPr marL="1829166" algn="l" rtl="0" fontAlgn="base">
              <a:spcBef>
                <a:spcPct val="0"/>
              </a:spcBef>
              <a:spcAft>
                <a:spcPct val="0"/>
              </a:spcAft>
              <a:defRPr kern="1200">
                <a:solidFill>
                  <a:schemeClr val="tx1"/>
                </a:solidFill>
                <a:latin typeface="Arial" pitchFamily="34" charset="0"/>
                <a:ea typeface="宋体" pitchFamily="2" charset="-122"/>
                <a:cs typeface="+mn-cs"/>
              </a:defRPr>
            </a:lvl4pPr>
            <a:lvl5pPr marL="2438888" algn="l" rtl="0" fontAlgn="base">
              <a:spcBef>
                <a:spcPct val="0"/>
              </a:spcBef>
              <a:spcAft>
                <a:spcPct val="0"/>
              </a:spcAft>
              <a:defRPr kern="1200">
                <a:solidFill>
                  <a:schemeClr val="tx1"/>
                </a:solidFill>
                <a:latin typeface="Arial" pitchFamily="34" charset="0"/>
                <a:ea typeface="宋体" pitchFamily="2" charset="-122"/>
                <a:cs typeface="+mn-cs"/>
              </a:defRPr>
            </a:lvl5pPr>
            <a:lvl6pPr marL="3048610" algn="l" defTabSz="1219444" rtl="0" eaLnBrk="1" latinLnBrk="0" hangingPunct="1">
              <a:defRPr kern="1200">
                <a:solidFill>
                  <a:schemeClr val="tx1"/>
                </a:solidFill>
                <a:latin typeface="Arial" pitchFamily="34" charset="0"/>
                <a:ea typeface="宋体" pitchFamily="2" charset="-122"/>
                <a:cs typeface="+mn-cs"/>
              </a:defRPr>
            </a:lvl6pPr>
            <a:lvl7pPr marL="3658332" algn="l" defTabSz="1219444" rtl="0" eaLnBrk="1" latinLnBrk="0" hangingPunct="1">
              <a:defRPr kern="1200">
                <a:solidFill>
                  <a:schemeClr val="tx1"/>
                </a:solidFill>
                <a:latin typeface="Arial" pitchFamily="34" charset="0"/>
                <a:ea typeface="宋体" pitchFamily="2" charset="-122"/>
                <a:cs typeface="+mn-cs"/>
              </a:defRPr>
            </a:lvl7pPr>
            <a:lvl8pPr marL="4268053" algn="l" defTabSz="1219444" rtl="0" eaLnBrk="1" latinLnBrk="0" hangingPunct="1">
              <a:defRPr kern="1200">
                <a:solidFill>
                  <a:schemeClr val="tx1"/>
                </a:solidFill>
                <a:latin typeface="Arial" pitchFamily="34" charset="0"/>
                <a:ea typeface="宋体" pitchFamily="2" charset="-122"/>
                <a:cs typeface="+mn-cs"/>
              </a:defRPr>
            </a:lvl8pPr>
            <a:lvl9pPr marL="4877775" algn="l" defTabSz="1219444" rtl="0" eaLnBrk="1" latinLnBrk="0" hangingPunct="1">
              <a:defRPr kern="1200">
                <a:solidFill>
                  <a:schemeClr val="tx1"/>
                </a:solidFill>
                <a:latin typeface="Arial" pitchFamily="34" charset="0"/>
                <a:ea typeface="宋体" pitchFamily="2" charset="-122"/>
                <a:cs typeface="+mn-cs"/>
              </a:defRPr>
            </a:lvl9pPr>
          </a:lstStyle>
          <a:p>
            <a:pPr algn="ctr" defTabSz="914120" fontAlgn="ctr">
              <a:spcBef>
                <a:spcPts val="0"/>
              </a:spcBef>
              <a:spcAft>
                <a:spcPts val="0"/>
              </a:spcAft>
            </a:pPr>
            <a:r>
              <a:rPr lang="en-US" sz="1400" b="1" dirty="0">
                <a:solidFill>
                  <a:prstClr val="black"/>
                </a:solidFill>
                <a:latin typeface="Huawei Sans" panose="020C0503030203020204" pitchFamily="34" charset="0"/>
                <a:cs typeface="Huawei Sans" panose="020C0503030203020204" pitchFamily="34" charset="0"/>
              </a:rPr>
              <a:t>Secure interconnection of branches</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矩形 30"/>
          <p:cNvSpPr/>
          <p:nvPr/>
        </p:nvSpPr>
        <p:spPr bwMode="gray">
          <a:xfrm>
            <a:off x="9011512" y="3201588"/>
            <a:ext cx="2240999" cy="215444"/>
          </a:xfrm>
          <a:prstGeom prst="rect">
            <a:avLst/>
          </a:prstGeom>
        </p:spPr>
        <p:txBody>
          <a:bodyPr wrap="none" lIns="0" tIns="0" rIns="0" bIns="0" anchor="ctr">
            <a:spAutoFit/>
          </a:bodyPr>
          <a:lstStyle/>
          <a:p>
            <a:pPr algn="ctr" defTabSz="914120" fontAlgn="ctr"/>
            <a:r>
              <a:rPr lang="en-US" sz="1400" b="1" dirty="0">
                <a:solidFill>
                  <a:prstClr val="black"/>
                </a:solidFill>
                <a:latin typeface="Huawei Sans" panose="020C0503030203020204" pitchFamily="34" charset="0"/>
                <a:cs typeface="Huawei Sans" panose="020C0503030203020204" pitchFamily="34" charset="0"/>
              </a:rPr>
              <a:t>Built-in security functions</a:t>
            </a:r>
          </a:p>
        </p:txBody>
      </p:sp>
      <p:sp>
        <p:nvSpPr>
          <p:cNvPr id="32" name="矩形 31"/>
          <p:cNvSpPr/>
          <p:nvPr/>
        </p:nvSpPr>
        <p:spPr bwMode="gray">
          <a:xfrm>
            <a:off x="9169044" y="3548494"/>
            <a:ext cx="1864292" cy="161583"/>
          </a:xfrm>
          <a:prstGeom prst="rect">
            <a:avLst/>
          </a:prstGeom>
        </p:spPr>
        <p:txBody>
          <a:bodyPr wrap="none" lIns="0" tIns="0" rIns="0" bIns="0" anchor="ctr">
            <a:spAutoFit/>
          </a:bodyPr>
          <a:lstStyle/>
          <a:p>
            <a:pPr algn="ctr" defTabSz="914400" fontAlgn="ctr">
              <a:spcBef>
                <a:spcPct val="0"/>
              </a:spcBef>
              <a:spcAft>
                <a:spcPct val="0"/>
              </a:spcAft>
              <a:defRPr/>
            </a:pPr>
            <a:r>
              <a:rPr lang="en-US" sz="1050" dirty="0">
                <a:solidFill>
                  <a:prstClr val="black"/>
                </a:solidFill>
                <a:latin typeface="Huawei Sans" panose="020C0503030203020204" pitchFamily="34" charset="0"/>
                <a:cs typeface="Huawei Sans" panose="020C0503030203020204" pitchFamily="34" charset="0"/>
              </a:rPr>
              <a:t>Firewall, IPS, URL filtering, etc.</a:t>
            </a:r>
            <a:endParaRPr lang="en-US" sz="105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3" name="Picture 2" descr="http://3ms.huawei.com/multimedia/ImageDetailServlet?f_id=Img201509290793&amp;type=2&amp;loc=2"/>
          <p:cNvPicPr preferRelativeResize="0">
            <a:picLocks noChangeArrowheads="1"/>
          </p:cNvPicPr>
          <p:nvPr/>
        </p:nvPicPr>
        <p:blipFill rotWithShape="1">
          <a:blip r:embed="rId4" cstate="print">
            <a:extLst>
              <a:ext uri="{28A0092B-C50C-407E-A947-70E740481C1C}">
                <a14:useLocalDpi xmlns:a14="http://schemas.microsoft.com/office/drawing/2010/main" val="0"/>
              </a:ext>
            </a:extLst>
          </a:blip>
          <a:srcRect l="4564" r="20789"/>
          <a:stretch/>
        </p:blipFill>
        <p:spPr bwMode="gray">
          <a:xfrm>
            <a:off x="9487211" y="1815469"/>
            <a:ext cx="1269053" cy="1269053"/>
          </a:xfrm>
          <a:prstGeom prst="ellipse">
            <a:avLst/>
          </a:prstGeom>
          <a:solidFill>
            <a:schemeClr val="accent1">
              <a:lumMod val="20000"/>
              <a:lumOff val="80000"/>
            </a:schemeClr>
          </a:solidFill>
          <a:ln w="76200">
            <a:solidFill>
              <a:srgbClr val="249AFC">
                <a:alpha val="20000"/>
              </a:srgbClr>
            </a:solidFill>
          </a:ln>
        </p:spPr>
      </p:pic>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17503" r="7101"/>
          <a:stretch/>
        </p:blipFill>
        <p:spPr bwMode="gray">
          <a:xfrm>
            <a:off x="6888808" y="1827687"/>
            <a:ext cx="1269053" cy="1262373"/>
          </a:xfrm>
          <a:prstGeom prst="ellipse">
            <a:avLst/>
          </a:prstGeom>
          <a:solidFill>
            <a:schemeClr val="accent1">
              <a:lumMod val="20000"/>
              <a:lumOff val="80000"/>
            </a:schemeClr>
          </a:solidFill>
          <a:ln w="76200">
            <a:solidFill>
              <a:srgbClr val="249AFC">
                <a:alpha val="20000"/>
              </a:srgbClr>
            </a:solidFill>
          </a:ln>
          <a:effectLst/>
        </p:spPr>
      </p:pic>
      <p:pic>
        <p:nvPicPr>
          <p:cNvPr id="35" name="图片 34"/>
          <p:cNvPicPr>
            <a:picLocks noChangeAspect="1"/>
          </p:cNvPicPr>
          <p:nvPr/>
        </p:nvPicPr>
        <p:blipFill rotWithShape="1">
          <a:blip r:embed="rId6" cstate="print">
            <a:extLst>
              <a:ext uri="{28A0092B-C50C-407E-A947-70E740481C1C}">
                <a14:useLocalDpi xmlns:a14="http://schemas.microsoft.com/office/drawing/2010/main" val="0"/>
              </a:ext>
            </a:extLst>
          </a:blip>
          <a:srcRect l="10477" r="17716"/>
          <a:stretch/>
        </p:blipFill>
        <p:spPr bwMode="gray">
          <a:xfrm>
            <a:off x="1581233" y="1823479"/>
            <a:ext cx="1277514" cy="1270790"/>
          </a:xfrm>
          <a:prstGeom prst="ellipse">
            <a:avLst/>
          </a:prstGeom>
          <a:solidFill>
            <a:schemeClr val="accent1">
              <a:lumMod val="20000"/>
              <a:lumOff val="80000"/>
            </a:schemeClr>
          </a:solidFill>
          <a:ln w="76200">
            <a:solidFill>
              <a:srgbClr val="00B0F0">
                <a:alpha val="20000"/>
              </a:srgbClr>
            </a:solidFill>
            <a:miter lim="800000"/>
            <a:headEnd/>
            <a:tailEnd/>
          </a:ln>
        </p:spPr>
      </p:pic>
      <p:pic>
        <p:nvPicPr>
          <p:cNvPr id="36" name="Picture 4" descr="http://3ms.huawei.com/multimedia/ImageDetailServlet?f_id=Img201508300062&amp;type=2&amp;loc=2"/>
          <p:cNvPicPr>
            <a:picLocks noChangeAspect="1" noChangeArrowheads="1"/>
          </p:cNvPicPr>
          <p:nvPr/>
        </p:nvPicPr>
        <p:blipFill rotWithShape="1">
          <a:blip r:embed="rId7">
            <a:duotone>
              <a:schemeClr val="bg2">
                <a:shade val="45000"/>
                <a:satMod val="135000"/>
              </a:schemeClr>
              <a:prstClr val="white"/>
            </a:duotone>
            <a:extLst>
              <a:ext uri="{28A0092B-C50C-407E-A947-70E740481C1C}">
                <a14:useLocalDpi xmlns:a14="http://schemas.microsoft.com/office/drawing/2010/main" val="0"/>
              </a:ext>
            </a:extLst>
          </a:blip>
          <a:srcRect b="17496"/>
          <a:stretch/>
        </p:blipFill>
        <p:spPr bwMode="gray">
          <a:xfrm>
            <a:off x="7636505" y="4344193"/>
            <a:ext cx="2568471" cy="1617210"/>
          </a:xfrm>
          <a:prstGeom prst="ellipse">
            <a:avLst/>
          </a:prstGeom>
          <a:solidFill>
            <a:schemeClr val="accent1">
              <a:lumMod val="20000"/>
              <a:lumOff val="80000"/>
            </a:schemeClr>
          </a:solidFill>
          <a:ln w="76200">
            <a:solidFill>
              <a:srgbClr val="249AFC">
                <a:alpha val="20000"/>
              </a:srgbClr>
            </a:solidFill>
          </a:ln>
          <a:effectLst/>
        </p:spPr>
      </p:pic>
      <p:sp>
        <p:nvSpPr>
          <p:cNvPr id="37" name="矩形 36"/>
          <p:cNvSpPr/>
          <p:nvPr/>
        </p:nvSpPr>
        <p:spPr bwMode="gray">
          <a:xfrm>
            <a:off x="7615957" y="4647117"/>
            <a:ext cx="2662019" cy="984885"/>
          </a:xfrm>
          <a:prstGeom prst="rect">
            <a:avLst/>
          </a:prstGeom>
        </p:spPr>
        <p:txBody>
          <a:bodyPr wrap="square">
            <a:spAutoFit/>
          </a:bodyPr>
          <a:lstStyle/>
          <a:p>
            <a:pPr algn="ctr" defTabSz="704720" fontAlgn="ctr"/>
            <a:r>
              <a:rPr lang="en-US" b="1" dirty="0">
                <a:solidFill>
                  <a:prstClr val="black"/>
                </a:solidFill>
                <a:latin typeface="Huawei Sans" panose="020C0503030203020204" pitchFamily="34" charset="0"/>
                <a:cs typeface="Huawei Sans" panose="020C0503030203020204" pitchFamily="34" charset="0"/>
              </a:rPr>
              <a:t>Wired and wireless convergence</a:t>
            </a:r>
            <a:endParaRPr lang="en-US" altLang="zh-CN"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defTabSz="914120" fontAlgn="ctr"/>
            <a:r>
              <a:rPr lang="en-US" sz="1100" dirty="0">
                <a:solidFill>
                  <a:prstClr val="black"/>
                </a:solidFill>
                <a:latin typeface="Huawei Sans" panose="020C0503030203020204" pitchFamily="34" charset="0"/>
                <a:cs typeface="Huawei Sans" panose="020C0503030203020204" pitchFamily="34" charset="0"/>
              </a:rPr>
              <a:t>High-density ports, 10GE interconnection, 5G/LTE uplinks</a:t>
            </a:r>
            <a:endParaRPr lang="en-US" altLang="zh-CN" sz="11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8" name="直接连接符 37"/>
          <p:cNvCxnSpPr/>
          <p:nvPr/>
        </p:nvCxnSpPr>
        <p:spPr bwMode="gray">
          <a:xfrm>
            <a:off x="6169829" y="5007880"/>
            <a:ext cx="1202815" cy="0"/>
          </a:xfrm>
          <a:prstGeom prst="line">
            <a:avLst/>
          </a:prstGeom>
          <a:ln w="22225">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bwMode="gray">
          <a:xfrm>
            <a:off x="3679551" y="1228725"/>
            <a:ext cx="2448000" cy="2744259"/>
            <a:chOff x="546100" y="2906448"/>
            <a:chExt cx="8297430" cy="1598193"/>
          </a:xfrm>
          <a:solidFill>
            <a:srgbClr val="BEE9EE"/>
          </a:solidFill>
        </p:grpSpPr>
        <p:sp>
          <p:nvSpPr>
            <p:cNvPr id="40" name="矩形 39"/>
            <p:cNvSpPr/>
            <p:nvPr/>
          </p:nvSpPr>
          <p:spPr bwMode="gray">
            <a:xfrm>
              <a:off x="546100" y="2906448"/>
              <a:ext cx="8297430" cy="1596600"/>
            </a:xfrm>
            <a:prstGeom prst="rect">
              <a:avLst/>
            </a:prstGeom>
            <a:noFill/>
            <a:ln w="12700" algn="ctr">
              <a:solidFill>
                <a:srgbClr val="30B5C5"/>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半闭框 40"/>
            <p:cNvSpPr/>
            <p:nvPr/>
          </p:nvSpPr>
          <p:spPr bwMode="gray">
            <a:xfrm>
              <a:off x="546100" y="295262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半闭框 41"/>
            <p:cNvSpPr/>
            <p:nvPr/>
          </p:nvSpPr>
          <p:spPr bwMode="gray">
            <a:xfrm rot="10800000">
              <a:off x="8491488" y="439664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半闭框 42"/>
            <p:cNvSpPr/>
            <p:nvPr/>
          </p:nvSpPr>
          <p:spPr bwMode="gray">
            <a:xfrm flipV="1">
              <a:off x="546100" y="439664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r>
                <a:rPr lang="en-US"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半闭框 43"/>
            <p:cNvSpPr/>
            <p:nvPr/>
          </p:nvSpPr>
          <p:spPr bwMode="gray">
            <a:xfrm rot="10800000" flipV="1">
              <a:off x="8491488" y="2952621"/>
              <a:ext cx="108000" cy="108000"/>
            </a:xfrm>
            <a:prstGeom prst="halfFrame">
              <a:avLst>
                <a:gd name="adj1" fmla="val 15332"/>
                <a:gd name="adj2" fmla="val 18049"/>
              </a:avLst>
            </a:prstGeom>
            <a:grp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42651" indent="-342651" defTabSz="913816" fontAlgn="ctr"/>
              <a:endParaRPr lang="en-US" altLang="zh-CN" sz="17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45" name="矩形 44"/>
          <p:cNvSpPr>
            <a:spLocks noChangeArrowheads="1"/>
          </p:cNvSpPr>
          <p:nvPr/>
        </p:nvSpPr>
        <p:spPr bwMode="gray">
          <a:xfrm>
            <a:off x="3859347" y="1261537"/>
            <a:ext cx="2016409" cy="430887"/>
          </a:xfrm>
          <a:prstGeom prst="rect">
            <a:avLst/>
          </a:prstGeom>
          <a:noFill/>
          <a:ln w="9525">
            <a:noFill/>
            <a:miter lim="800000"/>
            <a:headEnd/>
            <a:tailEnd/>
          </a:ln>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609722" algn="l" rtl="0" fontAlgn="base">
              <a:spcBef>
                <a:spcPct val="0"/>
              </a:spcBef>
              <a:spcAft>
                <a:spcPct val="0"/>
              </a:spcAft>
              <a:defRPr kern="1200">
                <a:solidFill>
                  <a:schemeClr val="tx1"/>
                </a:solidFill>
                <a:latin typeface="Arial" pitchFamily="34" charset="0"/>
                <a:ea typeface="宋体" pitchFamily="2" charset="-122"/>
                <a:cs typeface="+mn-cs"/>
              </a:defRPr>
            </a:lvl2pPr>
            <a:lvl3pPr marL="1219444" algn="l" rtl="0" fontAlgn="base">
              <a:spcBef>
                <a:spcPct val="0"/>
              </a:spcBef>
              <a:spcAft>
                <a:spcPct val="0"/>
              </a:spcAft>
              <a:defRPr kern="1200">
                <a:solidFill>
                  <a:schemeClr val="tx1"/>
                </a:solidFill>
                <a:latin typeface="Arial" pitchFamily="34" charset="0"/>
                <a:ea typeface="宋体" pitchFamily="2" charset="-122"/>
                <a:cs typeface="+mn-cs"/>
              </a:defRPr>
            </a:lvl3pPr>
            <a:lvl4pPr marL="1829166" algn="l" rtl="0" fontAlgn="base">
              <a:spcBef>
                <a:spcPct val="0"/>
              </a:spcBef>
              <a:spcAft>
                <a:spcPct val="0"/>
              </a:spcAft>
              <a:defRPr kern="1200">
                <a:solidFill>
                  <a:schemeClr val="tx1"/>
                </a:solidFill>
                <a:latin typeface="Arial" pitchFamily="34" charset="0"/>
                <a:ea typeface="宋体" pitchFamily="2" charset="-122"/>
                <a:cs typeface="+mn-cs"/>
              </a:defRPr>
            </a:lvl4pPr>
            <a:lvl5pPr marL="2438888" algn="l" rtl="0" fontAlgn="base">
              <a:spcBef>
                <a:spcPct val="0"/>
              </a:spcBef>
              <a:spcAft>
                <a:spcPct val="0"/>
              </a:spcAft>
              <a:defRPr kern="1200">
                <a:solidFill>
                  <a:schemeClr val="tx1"/>
                </a:solidFill>
                <a:latin typeface="Arial" pitchFamily="34" charset="0"/>
                <a:ea typeface="宋体" pitchFamily="2" charset="-122"/>
                <a:cs typeface="+mn-cs"/>
              </a:defRPr>
            </a:lvl5pPr>
            <a:lvl6pPr marL="3048610" algn="l" defTabSz="1219444" rtl="0" eaLnBrk="1" latinLnBrk="0" hangingPunct="1">
              <a:defRPr kern="1200">
                <a:solidFill>
                  <a:schemeClr val="tx1"/>
                </a:solidFill>
                <a:latin typeface="Arial" pitchFamily="34" charset="0"/>
                <a:ea typeface="宋体" pitchFamily="2" charset="-122"/>
                <a:cs typeface="+mn-cs"/>
              </a:defRPr>
            </a:lvl6pPr>
            <a:lvl7pPr marL="3658332" algn="l" defTabSz="1219444" rtl="0" eaLnBrk="1" latinLnBrk="0" hangingPunct="1">
              <a:defRPr kern="1200">
                <a:solidFill>
                  <a:schemeClr val="tx1"/>
                </a:solidFill>
                <a:latin typeface="Arial" pitchFamily="34" charset="0"/>
                <a:ea typeface="宋体" pitchFamily="2" charset="-122"/>
                <a:cs typeface="+mn-cs"/>
              </a:defRPr>
            </a:lvl7pPr>
            <a:lvl8pPr marL="4268053" algn="l" defTabSz="1219444" rtl="0" eaLnBrk="1" latinLnBrk="0" hangingPunct="1">
              <a:defRPr kern="1200">
                <a:solidFill>
                  <a:schemeClr val="tx1"/>
                </a:solidFill>
                <a:latin typeface="Arial" pitchFamily="34" charset="0"/>
                <a:ea typeface="宋体" pitchFamily="2" charset="-122"/>
                <a:cs typeface="+mn-cs"/>
              </a:defRPr>
            </a:lvl8pPr>
            <a:lvl9pPr marL="4877775" algn="l" defTabSz="1219444" rtl="0" eaLnBrk="1" latinLnBrk="0" hangingPunct="1">
              <a:defRPr kern="1200">
                <a:solidFill>
                  <a:schemeClr val="tx1"/>
                </a:solidFill>
                <a:latin typeface="Arial" pitchFamily="34" charset="0"/>
                <a:ea typeface="宋体" pitchFamily="2" charset="-122"/>
                <a:cs typeface="+mn-cs"/>
              </a:defRPr>
            </a:lvl9pPr>
          </a:lstStyle>
          <a:p>
            <a:pPr algn="ctr" defTabSz="914120" fontAlgn="ctr">
              <a:spcBef>
                <a:spcPts val="0"/>
              </a:spcBef>
              <a:spcAft>
                <a:spcPts val="0"/>
              </a:spcAft>
            </a:pPr>
            <a:r>
              <a:rPr lang="en-US" sz="1400" b="1" dirty="0">
                <a:solidFill>
                  <a:prstClr val="black"/>
                </a:solidFill>
                <a:latin typeface="Huawei Sans" panose="020C0503030203020204" pitchFamily="34" charset="0"/>
                <a:cs typeface="Huawei Sans" panose="020C0503030203020204" pitchFamily="34" charset="0"/>
              </a:rPr>
              <a:t>Experience assurance for key applications</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矩形 45"/>
          <p:cNvSpPr/>
          <p:nvPr/>
        </p:nvSpPr>
        <p:spPr bwMode="gray">
          <a:xfrm>
            <a:off x="3807582" y="3210466"/>
            <a:ext cx="2148024" cy="215444"/>
          </a:xfrm>
          <a:prstGeom prst="rect">
            <a:avLst/>
          </a:prstGeom>
        </p:spPr>
        <p:txBody>
          <a:bodyPr wrap="none" lIns="0" tIns="0" rIns="0" bIns="0" anchor="ctr">
            <a:spAutoFit/>
          </a:bodyPr>
          <a:lstStyle/>
          <a:p>
            <a:pPr algn="ctr" defTabSz="914120" fontAlgn="ctr"/>
            <a:r>
              <a:rPr lang="en-US" sz="1400" b="1" dirty="0">
                <a:solidFill>
                  <a:prstClr val="black"/>
                </a:solidFill>
                <a:latin typeface="Huawei Sans" panose="020C0503030203020204" pitchFamily="34" charset="0"/>
                <a:cs typeface="Huawei Sans" panose="020C0503030203020204" pitchFamily="34" charset="0"/>
              </a:rPr>
              <a:t>Application optimization</a:t>
            </a:r>
          </a:p>
        </p:txBody>
      </p:sp>
      <p:sp>
        <p:nvSpPr>
          <p:cNvPr id="47" name="矩形 46"/>
          <p:cNvSpPr/>
          <p:nvPr/>
        </p:nvSpPr>
        <p:spPr bwMode="gray">
          <a:xfrm>
            <a:off x="3711414" y="3440840"/>
            <a:ext cx="2312274" cy="507831"/>
          </a:xfrm>
          <a:prstGeom prst="rect">
            <a:avLst/>
          </a:prstGeom>
        </p:spPr>
        <p:txBody>
          <a:bodyPr wrap="square" lIns="0" tIns="0" rIns="0" bIns="0" anchor="ctr">
            <a:spAutoFit/>
          </a:bodyPr>
          <a:lstStyle/>
          <a:p>
            <a:pPr algn="ctr" defTabSz="914400" fontAlgn="ctr">
              <a:spcBef>
                <a:spcPct val="0"/>
              </a:spcBef>
              <a:spcAft>
                <a:spcPct val="0"/>
              </a:spcAft>
              <a:defRPr/>
            </a:pPr>
            <a:r>
              <a:rPr lang="en-US" sz="1100" dirty="0">
                <a:solidFill>
                  <a:prstClr val="black"/>
                </a:solidFill>
                <a:latin typeface="Huawei Sans" panose="020C0503030203020204" pitchFamily="34" charset="0"/>
                <a:cs typeface="Huawei Sans" panose="020C0503030203020204" pitchFamily="34" charset="0"/>
              </a:rPr>
              <a:t>A-FEC, application-based intelligent traffic steering (supported only in the SD-WAN Solution)</a:t>
            </a:r>
          </a:p>
        </p:txBody>
      </p:sp>
      <p:pic>
        <p:nvPicPr>
          <p:cNvPr id="48" name="图片 47"/>
          <p:cNvPicPr>
            <a:picLocks noChangeAspect="1"/>
          </p:cNvPicPr>
          <p:nvPr/>
        </p:nvPicPr>
        <p:blipFill rotWithShape="1">
          <a:blip r:embed="rId8" cstate="print">
            <a:extLst>
              <a:ext uri="{28A0092B-C50C-407E-A947-70E740481C1C}">
                <a14:useLocalDpi xmlns:a14="http://schemas.microsoft.com/office/drawing/2010/main" val="0"/>
              </a:ext>
            </a:extLst>
          </a:blip>
          <a:srcRect b="1043"/>
          <a:stretch/>
        </p:blipFill>
        <p:spPr bwMode="gray">
          <a:xfrm>
            <a:off x="4233841" y="1824347"/>
            <a:ext cx="1274956" cy="1269053"/>
          </a:xfrm>
          <a:prstGeom prst="ellipse">
            <a:avLst/>
          </a:prstGeom>
          <a:solidFill>
            <a:schemeClr val="accent1">
              <a:lumMod val="20000"/>
              <a:lumOff val="80000"/>
            </a:schemeClr>
          </a:solidFill>
          <a:ln w="76200">
            <a:solidFill>
              <a:srgbClr val="00B0F0">
                <a:alpha val="20000"/>
              </a:srgbClr>
            </a:solidFill>
          </a:ln>
          <a:effectLst/>
        </p:spPr>
      </p:pic>
      <p:grpSp>
        <p:nvGrpSpPr>
          <p:cNvPr id="54"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55"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Optimal Experience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4181116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solidFill>
                  <a:srgbClr val="1D1D1A"/>
                </a:solidFill>
                <a:latin typeface="Huawei Sans" panose="020C0503030203020204" pitchFamily="34" charset="0"/>
                <a:cs typeface="Huawei Sans" panose="020C0503030203020204" pitchFamily="34" charset="0"/>
              </a:rPr>
              <a:t>Built-in WAC: Reducing Wi-Fi Deployment Costs of Enterprises</a:t>
            </a:r>
          </a:p>
        </p:txBody>
      </p:sp>
      <p:grpSp>
        <p:nvGrpSpPr>
          <p:cNvPr id="13" name="组合 350"/>
          <p:cNvGrpSpPr/>
          <p:nvPr/>
        </p:nvGrpSpPr>
        <p:grpSpPr bwMode="gray">
          <a:xfrm>
            <a:off x="1920174" y="2104698"/>
            <a:ext cx="414732" cy="345607"/>
            <a:chOff x="13446125" y="2238375"/>
            <a:chExt cx="314325" cy="285750"/>
          </a:xfrm>
          <a:solidFill>
            <a:schemeClr val="tx1">
              <a:lumMod val="50000"/>
              <a:lumOff val="50000"/>
            </a:schemeClr>
          </a:solidFill>
        </p:grpSpPr>
        <p:sp>
          <p:nvSpPr>
            <p:cNvPr id="14" name="Freeform 34"/>
            <p:cNvSpPr>
              <a:spLocks noEditPoints="1"/>
            </p:cNvSpPr>
            <p:nvPr/>
          </p:nvSpPr>
          <p:spPr bwMode="gray">
            <a:xfrm>
              <a:off x="13446125" y="2416175"/>
              <a:ext cx="314325" cy="107950"/>
            </a:xfrm>
            <a:custGeom>
              <a:avLst/>
              <a:gdLst/>
              <a:ahLst/>
              <a:cxnLst>
                <a:cxn ang="0">
                  <a:pos x="198" y="56"/>
                </a:cxn>
                <a:cxn ang="0">
                  <a:pos x="186" y="12"/>
                </a:cxn>
                <a:cxn ang="0">
                  <a:pos x="186" y="12"/>
                </a:cxn>
                <a:cxn ang="0">
                  <a:pos x="184" y="8"/>
                </a:cxn>
                <a:cxn ang="0">
                  <a:pos x="180" y="4"/>
                </a:cxn>
                <a:cxn ang="0">
                  <a:pos x="176" y="2"/>
                </a:cxn>
                <a:cxn ang="0">
                  <a:pos x="170" y="0"/>
                </a:cxn>
                <a:cxn ang="0">
                  <a:pos x="28" y="0"/>
                </a:cxn>
                <a:cxn ang="0">
                  <a:pos x="28" y="0"/>
                </a:cxn>
                <a:cxn ang="0">
                  <a:pos x="24" y="2"/>
                </a:cxn>
                <a:cxn ang="0">
                  <a:pos x="20" y="4"/>
                </a:cxn>
                <a:cxn ang="0">
                  <a:pos x="16" y="8"/>
                </a:cxn>
                <a:cxn ang="0">
                  <a:pos x="14" y="12"/>
                </a:cxn>
                <a:cxn ang="0">
                  <a:pos x="2" y="56"/>
                </a:cxn>
                <a:cxn ang="0">
                  <a:pos x="2" y="56"/>
                </a:cxn>
                <a:cxn ang="0">
                  <a:pos x="0" y="62"/>
                </a:cxn>
                <a:cxn ang="0">
                  <a:pos x="2" y="66"/>
                </a:cxn>
                <a:cxn ang="0">
                  <a:pos x="6" y="68"/>
                </a:cxn>
                <a:cxn ang="0">
                  <a:pos x="10" y="68"/>
                </a:cxn>
                <a:cxn ang="0">
                  <a:pos x="190" y="68"/>
                </a:cxn>
                <a:cxn ang="0">
                  <a:pos x="190" y="68"/>
                </a:cxn>
                <a:cxn ang="0">
                  <a:pos x="194" y="68"/>
                </a:cxn>
                <a:cxn ang="0">
                  <a:pos x="198" y="66"/>
                </a:cxn>
                <a:cxn ang="0">
                  <a:pos x="198" y="62"/>
                </a:cxn>
                <a:cxn ang="0">
                  <a:pos x="198" y="56"/>
                </a:cxn>
                <a:cxn ang="0">
                  <a:pos x="198" y="56"/>
                </a:cxn>
                <a:cxn ang="0">
                  <a:pos x="174" y="60"/>
                </a:cxn>
                <a:cxn ang="0">
                  <a:pos x="28" y="60"/>
                </a:cxn>
                <a:cxn ang="0">
                  <a:pos x="28" y="60"/>
                </a:cxn>
                <a:cxn ang="0">
                  <a:pos x="24" y="60"/>
                </a:cxn>
                <a:cxn ang="0">
                  <a:pos x="20" y="58"/>
                </a:cxn>
                <a:cxn ang="0">
                  <a:pos x="18" y="56"/>
                </a:cxn>
                <a:cxn ang="0">
                  <a:pos x="18" y="52"/>
                </a:cxn>
                <a:cxn ang="0">
                  <a:pos x="18" y="52"/>
                </a:cxn>
                <a:cxn ang="0">
                  <a:pos x="18" y="48"/>
                </a:cxn>
                <a:cxn ang="0">
                  <a:pos x="28" y="20"/>
                </a:cxn>
                <a:cxn ang="0">
                  <a:pos x="28" y="20"/>
                </a:cxn>
                <a:cxn ang="0">
                  <a:pos x="30" y="16"/>
                </a:cxn>
                <a:cxn ang="0">
                  <a:pos x="34" y="12"/>
                </a:cxn>
                <a:cxn ang="0">
                  <a:pos x="38" y="8"/>
                </a:cxn>
                <a:cxn ang="0">
                  <a:pos x="44" y="8"/>
                </a:cxn>
                <a:cxn ang="0">
                  <a:pos x="158" y="8"/>
                </a:cxn>
                <a:cxn ang="0">
                  <a:pos x="158" y="8"/>
                </a:cxn>
                <a:cxn ang="0">
                  <a:pos x="162" y="8"/>
                </a:cxn>
                <a:cxn ang="0">
                  <a:pos x="168" y="12"/>
                </a:cxn>
                <a:cxn ang="0">
                  <a:pos x="172" y="16"/>
                </a:cxn>
                <a:cxn ang="0">
                  <a:pos x="174" y="20"/>
                </a:cxn>
                <a:cxn ang="0">
                  <a:pos x="184" y="48"/>
                </a:cxn>
                <a:cxn ang="0">
                  <a:pos x="184" y="48"/>
                </a:cxn>
                <a:cxn ang="0">
                  <a:pos x="184" y="52"/>
                </a:cxn>
                <a:cxn ang="0">
                  <a:pos x="184" y="52"/>
                </a:cxn>
                <a:cxn ang="0">
                  <a:pos x="182" y="56"/>
                </a:cxn>
                <a:cxn ang="0">
                  <a:pos x="180" y="58"/>
                </a:cxn>
                <a:cxn ang="0">
                  <a:pos x="178" y="60"/>
                </a:cxn>
                <a:cxn ang="0">
                  <a:pos x="174" y="60"/>
                </a:cxn>
                <a:cxn ang="0">
                  <a:pos x="174" y="60"/>
                </a:cxn>
              </a:cxnLst>
              <a:rect l="0" t="0" r="r" b="b"/>
              <a:pathLst>
                <a:path w="198" h="68">
                  <a:moveTo>
                    <a:pt x="198" y="56"/>
                  </a:moveTo>
                  <a:lnTo>
                    <a:pt x="186" y="12"/>
                  </a:lnTo>
                  <a:lnTo>
                    <a:pt x="186" y="12"/>
                  </a:lnTo>
                  <a:lnTo>
                    <a:pt x="184" y="8"/>
                  </a:lnTo>
                  <a:lnTo>
                    <a:pt x="180" y="4"/>
                  </a:lnTo>
                  <a:lnTo>
                    <a:pt x="176" y="2"/>
                  </a:lnTo>
                  <a:lnTo>
                    <a:pt x="170" y="0"/>
                  </a:lnTo>
                  <a:lnTo>
                    <a:pt x="28" y="0"/>
                  </a:lnTo>
                  <a:lnTo>
                    <a:pt x="28" y="0"/>
                  </a:lnTo>
                  <a:lnTo>
                    <a:pt x="24" y="2"/>
                  </a:lnTo>
                  <a:lnTo>
                    <a:pt x="20" y="4"/>
                  </a:lnTo>
                  <a:lnTo>
                    <a:pt x="16" y="8"/>
                  </a:lnTo>
                  <a:lnTo>
                    <a:pt x="14" y="12"/>
                  </a:lnTo>
                  <a:lnTo>
                    <a:pt x="2" y="56"/>
                  </a:lnTo>
                  <a:lnTo>
                    <a:pt x="2" y="56"/>
                  </a:lnTo>
                  <a:lnTo>
                    <a:pt x="0" y="62"/>
                  </a:lnTo>
                  <a:lnTo>
                    <a:pt x="2" y="66"/>
                  </a:lnTo>
                  <a:lnTo>
                    <a:pt x="6" y="68"/>
                  </a:lnTo>
                  <a:lnTo>
                    <a:pt x="10" y="68"/>
                  </a:lnTo>
                  <a:lnTo>
                    <a:pt x="190" y="68"/>
                  </a:lnTo>
                  <a:lnTo>
                    <a:pt x="190" y="68"/>
                  </a:lnTo>
                  <a:lnTo>
                    <a:pt x="194" y="68"/>
                  </a:lnTo>
                  <a:lnTo>
                    <a:pt x="198" y="66"/>
                  </a:lnTo>
                  <a:lnTo>
                    <a:pt x="198" y="62"/>
                  </a:lnTo>
                  <a:lnTo>
                    <a:pt x="198" y="56"/>
                  </a:lnTo>
                  <a:lnTo>
                    <a:pt x="198" y="56"/>
                  </a:lnTo>
                  <a:close/>
                  <a:moveTo>
                    <a:pt x="174" y="60"/>
                  </a:moveTo>
                  <a:lnTo>
                    <a:pt x="28" y="60"/>
                  </a:lnTo>
                  <a:lnTo>
                    <a:pt x="28" y="60"/>
                  </a:lnTo>
                  <a:lnTo>
                    <a:pt x="24" y="60"/>
                  </a:lnTo>
                  <a:lnTo>
                    <a:pt x="20" y="58"/>
                  </a:lnTo>
                  <a:lnTo>
                    <a:pt x="18" y="56"/>
                  </a:lnTo>
                  <a:lnTo>
                    <a:pt x="18" y="52"/>
                  </a:lnTo>
                  <a:lnTo>
                    <a:pt x="18" y="52"/>
                  </a:lnTo>
                  <a:lnTo>
                    <a:pt x="18" y="48"/>
                  </a:lnTo>
                  <a:lnTo>
                    <a:pt x="28" y="20"/>
                  </a:lnTo>
                  <a:lnTo>
                    <a:pt x="28" y="20"/>
                  </a:lnTo>
                  <a:lnTo>
                    <a:pt x="30" y="16"/>
                  </a:lnTo>
                  <a:lnTo>
                    <a:pt x="34" y="12"/>
                  </a:lnTo>
                  <a:lnTo>
                    <a:pt x="38" y="8"/>
                  </a:lnTo>
                  <a:lnTo>
                    <a:pt x="44" y="8"/>
                  </a:lnTo>
                  <a:lnTo>
                    <a:pt x="158" y="8"/>
                  </a:lnTo>
                  <a:lnTo>
                    <a:pt x="158" y="8"/>
                  </a:lnTo>
                  <a:lnTo>
                    <a:pt x="162" y="8"/>
                  </a:lnTo>
                  <a:lnTo>
                    <a:pt x="168" y="12"/>
                  </a:lnTo>
                  <a:lnTo>
                    <a:pt x="172" y="16"/>
                  </a:lnTo>
                  <a:lnTo>
                    <a:pt x="174" y="20"/>
                  </a:lnTo>
                  <a:lnTo>
                    <a:pt x="184" y="48"/>
                  </a:lnTo>
                  <a:lnTo>
                    <a:pt x="184" y="48"/>
                  </a:lnTo>
                  <a:lnTo>
                    <a:pt x="184" y="52"/>
                  </a:lnTo>
                  <a:lnTo>
                    <a:pt x="184" y="52"/>
                  </a:lnTo>
                  <a:lnTo>
                    <a:pt x="182" y="56"/>
                  </a:lnTo>
                  <a:lnTo>
                    <a:pt x="180" y="58"/>
                  </a:lnTo>
                  <a:lnTo>
                    <a:pt x="178" y="60"/>
                  </a:lnTo>
                  <a:lnTo>
                    <a:pt x="174" y="60"/>
                  </a:lnTo>
                  <a:lnTo>
                    <a:pt x="174" y="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 name="Freeform 35"/>
            <p:cNvSpPr>
              <a:spLocks noEditPoints="1"/>
            </p:cNvSpPr>
            <p:nvPr/>
          </p:nvSpPr>
          <p:spPr bwMode="gray">
            <a:xfrm>
              <a:off x="13484225" y="2432050"/>
              <a:ext cx="244475" cy="76200"/>
            </a:xfrm>
            <a:custGeom>
              <a:avLst/>
              <a:gdLst/>
              <a:ahLst/>
              <a:cxnLst>
                <a:cxn ang="0">
                  <a:pos x="130" y="0"/>
                </a:cxn>
                <a:cxn ang="0">
                  <a:pos x="22" y="0"/>
                </a:cxn>
                <a:cxn ang="0">
                  <a:pos x="22" y="0"/>
                </a:cxn>
                <a:cxn ang="0">
                  <a:pos x="18" y="2"/>
                </a:cxn>
                <a:cxn ang="0">
                  <a:pos x="14" y="4"/>
                </a:cxn>
                <a:cxn ang="0">
                  <a:pos x="10" y="6"/>
                </a:cxn>
                <a:cxn ang="0">
                  <a:pos x="8" y="12"/>
                </a:cxn>
                <a:cxn ang="0">
                  <a:pos x="0" y="38"/>
                </a:cxn>
                <a:cxn ang="0">
                  <a:pos x="0" y="40"/>
                </a:cxn>
                <a:cxn ang="0">
                  <a:pos x="0" y="40"/>
                </a:cxn>
                <a:cxn ang="0">
                  <a:pos x="0" y="44"/>
                </a:cxn>
                <a:cxn ang="0">
                  <a:pos x="2" y="46"/>
                </a:cxn>
                <a:cxn ang="0">
                  <a:pos x="4" y="48"/>
                </a:cxn>
                <a:cxn ang="0">
                  <a:pos x="8" y="48"/>
                </a:cxn>
                <a:cxn ang="0">
                  <a:pos x="146" y="48"/>
                </a:cxn>
                <a:cxn ang="0">
                  <a:pos x="146" y="48"/>
                </a:cxn>
                <a:cxn ang="0">
                  <a:pos x="150" y="48"/>
                </a:cxn>
                <a:cxn ang="0">
                  <a:pos x="152" y="46"/>
                </a:cxn>
                <a:cxn ang="0">
                  <a:pos x="154" y="44"/>
                </a:cxn>
                <a:cxn ang="0">
                  <a:pos x="154" y="42"/>
                </a:cxn>
                <a:cxn ang="0">
                  <a:pos x="154" y="42"/>
                </a:cxn>
                <a:cxn ang="0">
                  <a:pos x="154" y="38"/>
                </a:cxn>
                <a:cxn ang="0">
                  <a:pos x="146" y="12"/>
                </a:cxn>
                <a:cxn ang="0">
                  <a:pos x="146" y="12"/>
                </a:cxn>
                <a:cxn ang="0">
                  <a:pos x="144" y="6"/>
                </a:cxn>
                <a:cxn ang="0">
                  <a:pos x="140" y="4"/>
                </a:cxn>
                <a:cxn ang="0">
                  <a:pos x="136" y="2"/>
                </a:cxn>
                <a:cxn ang="0">
                  <a:pos x="130" y="0"/>
                </a:cxn>
                <a:cxn ang="0">
                  <a:pos x="130" y="0"/>
                </a:cxn>
                <a:cxn ang="0">
                  <a:pos x="88" y="42"/>
                </a:cxn>
                <a:cxn ang="0">
                  <a:pos x="64" y="42"/>
                </a:cxn>
                <a:cxn ang="0">
                  <a:pos x="64" y="42"/>
                </a:cxn>
                <a:cxn ang="0">
                  <a:pos x="60" y="40"/>
                </a:cxn>
                <a:cxn ang="0">
                  <a:pos x="58" y="38"/>
                </a:cxn>
                <a:cxn ang="0">
                  <a:pos x="60" y="36"/>
                </a:cxn>
                <a:cxn ang="0">
                  <a:pos x="60" y="34"/>
                </a:cxn>
                <a:cxn ang="0">
                  <a:pos x="60" y="34"/>
                </a:cxn>
                <a:cxn ang="0">
                  <a:pos x="62" y="30"/>
                </a:cxn>
                <a:cxn ang="0">
                  <a:pos x="66" y="28"/>
                </a:cxn>
                <a:cxn ang="0">
                  <a:pos x="86" y="28"/>
                </a:cxn>
                <a:cxn ang="0">
                  <a:pos x="86" y="28"/>
                </a:cxn>
                <a:cxn ang="0">
                  <a:pos x="90" y="30"/>
                </a:cxn>
                <a:cxn ang="0">
                  <a:pos x="92" y="34"/>
                </a:cxn>
                <a:cxn ang="0">
                  <a:pos x="92" y="36"/>
                </a:cxn>
                <a:cxn ang="0">
                  <a:pos x="92" y="36"/>
                </a:cxn>
                <a:cxn ang="0">
                  <a:pos x="92" y="36"/>
                </a:cxn>
                <a:cxn ang="0">
                  <a:pos x="94" y="38"/>
                </a:cxn>
                <a:cxn ang="0">
                  <a:pos x="94" y="38"/>
                </a:cxn>
                <a:cxn ang="0">
                  <a:pos x="92" y="40"/>
                </a:cxn>
                <a:cxn ang="0">
                  <a:pos x="88" y="42"/>
                </a:cxn>
                <a:cxn ang="0">
                  <a:pos x="88" y="42"/>
                </a:cxn>
              </a:cxnLst>
              <a:rect l="0" t="0" r="r" b="b"/>
              <a:pathLst>
                <a:path w="154" h="48">
                  <a:moveTo>
                    <a:pt x="130" y="0"/>
                  </a:moveTo>
                  <a:lnTo>
                    <a:pt x="22" y="0"/>
                  </a:lnTo>
                  <a:lnTo>
                    <a:pt x="22" y="0"/>
                  </a:lnTo>
                  <a:lnTo>
                    <a:pt x="18" y="2"/>
                  </a:lnTo>
                  <a:lnTo>
                    <a:pt x="14" y="4"/>
                  </a:lnTo>
                  <a:lnTo>
                    <a:pt x="10" y="6"/>
                  </a:lnTo>
                  <a:lnTo>
                    <a:pt x="8" y="12"/>
                  </a:lnTo>
                  <a:lnTo>
                    <a:pt x="0" y="38"/>
                  </a:lnTo>
                  <a:lnTo>
                    <a:pt x="0" y="40"/>
                  </a:lnTo>
                  <a:lnTo>
                    <a:pt x="0" y="40"/>
                  </a:lnTo>
                  <a:lnTo>
                    <a:pt x="0" y="44"/>
                  </a:lnTo>
                  <a:lnTo>
                    <a:pt x="2" y="46"/>
                  </a:lnTo>
                  <a:lnTo>
                    <a:pt x="4" y="48"/>
                  </a:lnTo>
                  <a:lnTo>
                    <a:pt x="8" y="48"/>
                  </a:lnTo>
                  <a:lnTo>
                    <a:pt x="146" y="48"/>
                  </a:lnTo>
                  <a:lnTo>
                    <a:pt x="146" y="48"/>
                  </a:lnTo>
                  <a:lnTo>
                    <a:pt x="150" y="48"/>
                  </a:lnTo>
                  <a:lnTo>
                    <a:pt x="152" y="46"/>
                  </a:lnTo>
                  <a:lnTo>
                    <a:pt x="154" y="44"/>
                  </a:lnTo>
                  <a:lnTo>
                    <a:pt x="154" y="42"/>
                  </a:lnTo>
                  <a:lnTo>
                    <a:pt x="154" y="42"/>
                  </a:lnTo>
                  <a:lnTo>
                    <a:pt x="154" y="38"/>
                  </a:lnTo>
                  <a:lnTo>
                    <a:pt x="146" y="12"/>
                  </a:lnTo>
                  <a:lnTo>
                    <a:pt x="146" y="12"/>
                  </a:lnTo>
                  <a:lnTo>
                    <a:pt x="144" y="6"/>
                  </a:lnTo>
                  <a:lnTo>
                    <a:pt x="140" y="4"/>
                  </a:lnTo>
                  <a:lnTo>
                    <a:pt x="136" y="2"/>
                  </a:lnTo>
                  <a:lnTo>
                    <a:pt x="130" y="0"/>
                  </a:lnTo>
                  <a:lnTo>
                    <a:pt x="130" y="0"/>
                  </a:lnTo>
                  <a:close/>
                  <a:moveTo>
                    <a:pt x="88" y="42"/>
                  </a:moveTo>
                  <a:lnTo>
                    <a:pt x="64" y="42"/>
                  </a:lnTo>
                  <a:lnTo>
                    <a:pt x="64" y="42"/>
                  </a:lnTo>
                  <a:lnTo>
                    <a:pt x="60" y="40"/>
                  </a:lnTo>
                  <a:lnTo>
                    <a:pt x="58" y="38"/>
                  </a:lnTo>
                  <a:lnTo>
                    <a:pt x="60" y="36"/>
                  </a:lnTo>
                  <a:lnTo>
                    <a:pt x="60" y="34"/>
                  </a:lnTo>
                  <a:lnTo>
                    <a:pt x="60" y="34"/>
                  </a:lnTo>
                  <a:lnTo>
                    <a:pt x="62" y="30"/>
                  </a:lnTo>
                  <a:lnTo>
                    <a:pt x="66" y="28"/>
                  </a:lnTo>
                  <a:lnTo>
                    <a:pt x="86" y="28"/>
                  </a:lnTo>
                  <a:lnTo>
                    <a:pt x="86" y="28"/>
                  </a:lnTo>
                  <a:lnTo>
                    <a:pt x="90" y="30"/>
                  </a:lnTo>
                  <a:lnTo>
                    <a:pt x="92" y="34"/>
                  </a:lnTo>
                  <a:lnTo>
                    <a:pt x="92" y="36"/>
                  </a:lnTo>
                  <a:lnTo>
                    <a:pt x="92" y="36"/>
                  </a:lnTo>
                  <a:lnTo>
                    <a:pt x="92" y="36"/>
                  </a:lnTo>
                  <a:lnTo>
                    <a:pt x="94" y="38"/>
                  </a:lnTo>
                  <a:lnTo>
                    <a:pt x="94" y="38"/>
                  </a:lnTo>
                  <a:lnTo>
                    <a:pt x="92" y="40"/>
                  </a:lnTo>
                  <a:lnTo>
                    <a:pt x="88" y="42"/>
                  </a:lnTo>
                  <a:lnTo>
                    <a:pt x="88" y="4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Freeform 36"/>
            <p:cNvSpPr>
              <a:spLocks/>
            </p:cNvSpPr>
            <p:nvPr/>
          </p:nvSpPr>
          <p:spPr bwMode="gray">
            <a:xfrm>
              <a:off x="13474700" y="2428875"/>
              <a:ext cx="263525" cy="82550"/>
            </a:xfrm>
            <a:custGeom>
              <a:avLst/>
              <a:gdLst/>
              <a:ahLst/>
              <a:cxnLst>
                <a:cxn ang="0">
                  <a:pos x="164" y="40"/>
                </a:cxn>
                <a:cxn ang="0">
                  <a:pos x="164" y="40"/>
                </a:cxn>
                <a:cxn ang="0">
                  <a:pos x="164" y="40"/>
                </a:cxn>
                <a:cxn ang="0">
                  <a:pos x="166" y="46"/>
                </a:cxn>
                <a:cxn ang="0">
                  <a:pos x="164" y="48"/>
                </a:cxn>
                <a:cxn ang="0">
                  <a:pos x="160" y="52"/>
                </a:cxn>
                <a:cxn ang="0">
                  <a:pos x="156" y="52"/>
                </a:cxn>
                <a:cxn ang="0">
                  <a:pos x="10" y="52"/>
                </a:cxn>
                <a:cxn ang="0">
                  <a:pos x="10" y="52"/>
                </a:cxn>
                <a:cxn ang="0">
                  <a:pos x="6" y="52"/>
                </a:cxn>
                <a:cxn ang="0">
                  <a:pos x="2" y="48"/>
                </a:cxn>
                <a:cxn ang="0">
                  <a:pos x="0" y="46"/>
                </a:cxn>
                <a:cxn ang="0">
                  <a:pos x="2" y="40"/>
                </a:cxn>
                <a:cxn ang="0">
                  <a:pos x="10" y="12"/>
                </a:cxn>
                <a:cxn ang="0">
                  <a:pos x="10" y="12"/>
                </a:cxn>
                <a:cxn ang="0">
                  <a:pos x="12" y="8"/>
                </a:cxn>
                <a:cxn ang="0">
                  <a:pos x="16" y="4"/>
                </a:cxn>
                <a:cxn ang="0">
                  <a:pos x="20" y="2"/>
                </a:cxn>
                <a:cxn ang="0">
                  <a:pos x="26" y="0"/>
                </a:cxn>
                <a:cxn ang="0">
                  <a:pos x="140" y="0"/>
                </a:cxn>
                <a:cxn ang="0">
                  <a:pos x="140" y="0"/>
                </a:cxn>
                <a:cxn ang="0">
                  <a:pos x="144" y="2"/>
                </a:cxn>
                <a:cxn ang="0">
                  <a:pos x="150" y="4"/>
                </a:cxn>
                <a:cxn ang="0">
                  <a:pos x="154" y="8"/>
                </a:cxn>
                <a:cxn ang="0">
                  <a:pos x="156" y="12"/>
                </a:cxn>
                <a:cxn ang="0">
                  <a:pos x="164" y="40"/>
                </a:cxn>
                <a:cxn ang="0">
                  <a:pos x="166" y="40"/>
                </a:cxn>
                <a:cxn ang="0">
                  <a:pos x="156" y="12"/>
                </a:cxn>
                <a:cxn ang="0">
                  <a:pos x="156" y="12"/>
                </a:cxn>
                <a:cxn ang="0">
                  <a:pos x="154" y="8"/>
                </a:cxn>
                <a:cxn ang="0">
                  <a:pos x="150" y="4"/>
                </a:cxn>
                <a:cxn ang="0">
                  <a:pos x="144" y="0"/>
                </a:cxn>
                <a:cxn ang="0">
                  <a:pos x="140" y="0"/>
                </a:cxn>
                <a:cxn ang="0">
                  <a:pos x="26" y="0"/>
                </a:cxn>
                <a:cxn ang="0">
                  <a:pos x="26" y="0"/>
                </a:cxn>
                <a:cxn ang="0">
                  <a:pos x="20" y="0"/>
                </a:cxn>
                <a:cxn ang="0">
                  <a:pos x="16" y="4"/>
                </a:cxn>
                <a:cxn ang="0">
                  <a:pos x="12" y="8"/>
                </a:cxn>
                <a:cxn ang="0">
                  <a:pos x="10" y="12"/>
                </a:cxn>
                <a:cxn ang="0">
                  <a:pos x="0" y="40"/>
                </a:cxn>
                <a:cxn ang="0">
                  <a:pos x="0" y="40"/>
                </a:cxn>
                <a:cxn ang="0">
                  <a:pos x="0" y="44"/>
                </a:cxn>
                <a:cxn ang="0">
                  <a:pos x="0" y="44"/>
                </a:cxn>
                <a:cxn ang="0">
                  <a:pos x="0" y="48"/>
                </a:cxn>
                <a:cxn ang="0">
                  <a:pos x="2" y="50"/>
                </a:cxn>
                <a:cxn ang="0">
                  <a:pos x="6" y="52"/>
                </a:cxn>
                <a:cxn ang="0">
                  <a:pos x="10" y="52"/>
                </a:cxn>
                <a:cxn ang="0">
                  <a:pos x="156" y="52"/>
                </a:cxn>
                <a:cxn ang="0">
                  <a:pos x="156" y="52"/>
                </a:cxn>
                <a:cxn ang="0">
                  <a:pos x="160" y="52"/>
                </a:cxn>
                <a:cxn ang="0">
                  <a:pos x="162" y="50"/>
                </a:cxn>
                <a:cxn ang="0">
                  <a:pos x="164" y="48"/>
                </a:cxn>
                <a:cxn ang="0">
                  <a:pos x="166" y="44"/>
                </a:cxn>
                <a:cxn ang="0">
                  <a:pos x="166" y="44"/>
                </a:cxn>
                <a:cxn ang="0">
                  <a:pos x="166" y="40"/>
                </a:cxn>
                <a:cxn ang="0">
                  <a:pos x="164" y="40"/>
                </a:cxn>
              </a:cxnLst>
              <a:rect l="0" t="0" r="r" b="b"/>
              <a:pathLst>
                <a:path w="166" h="52">
                  <a:moveTo>
                    <a:pt x="164" y="40"/>
                  </a:moveTo>
                  <a:lnTo>
                    <a:pt x="164" y="40"/>
                  </a:lnTo>
                  <a:lnTo>
                    <a:pt x="164" y="40"/>
                  </a:lnTo>
                  <a:lnTo>
                    <a:pt x="166" y="46"/>
                  </a:lnTo>
                  <a:lnTo>
                    <a:pt x="164" y="48"/>
                  </a:lnTo>
                  <a:lnTo>
                    <a:pt x="160" y="52"/>
                  </a:lnTo>
                  <a:lnTo>
                    <a:pt x="156" y="52"/>
                  </a:lnTo>
                  <a:lnTo>
                    <a:pt x="10" y="52"/>
                  </a:lnTo>
                  <a:lnTo>
                    <a:pt x="10" y="52"/>
                  </a:lnTo>
                  <a:lnTo>
                    <a:pt x="6" y="52"/>
                  </a:lnTo>
                  <a:lnTo>
                    <a:pt x="2" y="48"/>
                  </a:lnTo>
                  <a:lnTo>
                    <a:pt x="0" y="46"/>
                  </a:lnTo>
                  <a:lnTo>
                    <a:pt x="2" y="40"/>
                  </a:lnTo>
                  <a:lnTo>
                    <a:pt x="10" y="12"/>
                  </a:lnTo>
                  <a:lnTo>
                    <a:pt x="10" y="12"/>
                  </a:lnTo>
                  <a:lnTo>
                    <a:pt x="12" y="8"/>
                  </a:lnTo>
                  <a:lnTo>
                    <a:pt x="16" y="4"/>
                  </a:lnTo>
                  <a:lnTo>
                    <a:pt x="20" y="2"/>
                  </a:lnTo>
                  <a:lnTo>
                    <a:pt x="26" y="0"/>
                  </a:lnTo>
                  <a:lnTo>
                    <a:pt x="140" y="0"/>
                  </a:lnTo>
                  <a:lnTo>
                    <a:pt x="140" y="0"/>
                  </a:lnTo>
                  <a:lnTo>
                    <a:pt x="144" y="2"/>
                  </a:lnTo>
                  <a:lnTo>
                    <a:pt x="150" y="4"/>
                  </a:lnTo>
                  <a:lnTo>
                    <a:pt x="154" y="8"/>
                  </a:lnTo>
                  <a:lnTo>
                    <a:pt x="156" y="12"/>
                  </a:lnTo>
                  <a:lnTo>
                    <a:pt x="164" y="40"/>
                  </a:lnTo>
                  <a:lnTo>
                    <a:pt x="166" y="40"/>
                  </a:lnTo>
                  <a:lnTo>
                    <a:pt x="156" y="12"/>
                  </a:lnTo>
                  <a:lnTo>
                    <a:pt x="156" y="12"/>
                  </a:lnTo>
                  <a:lnTo>
                    <a:pt x="154" y="8"/>
                  </a:lnTo>
                  <a:lnTo>
                    <a:pt x="150" y="4"/>
                  </a:lnTo>
                  <a:lnTo>
                    <a:pt x="144" y="0"/>
                  </a:lnTo>
                  <a:lnTo>
                    <a:pt x="140" y="0"/>
                  </a:lnTo>
                  <a:lnTo>
                    <a:pt x="26" y="0"/>
                  </a:lnTo>
                  <a:lnTo>
                    <a:pt x="26" y="0"/>
                  </a:lnTo>
                  <a:lnTo>
                    <a:pt x="20" y="0"/>
                  </a:lnTo>
                  <a:lnTo>
                    <a:pt x="16" y="4"/>
                  </a:lnTo>
                  <a:lnTo>
                    <a:pt x="12" y="8"/>
                  </a:lnTo>
                  <a:lnTo>
                    <a:pt x="10" y="12"/>
                  </a:lnTo>
                  <a:lnTo>
                    <a:pt x="0" y="40"/>
                  </a:lnTo>
                  <a:lnTo>
                    <a:pt x="0" y="40"/>
                  </a:lnTo>
                  <a:lnTo>
                    <a:pt x="0" y="44"/>
                  </a:lnTo>
                  <a:lnTo>
                    <a:pt x="0" y="44"/>
                  </a:lnTo>
                  <a:lnTo>
                    <a:pt x="0" y="48"/>
                  </a:lnTo>
                  <a:lnTo>
                    <a:pt x="2" y="50"/>
                  </a:lnTo>
                  <a:lnTo>
                    <a:pt x="6" y="52"/>
                  </a:lnTo>
                  <a:lnTo>
                    <a:pt x="10" y="52"/>
                  </a:lnTo>
                  <a:lnTo>
                    <a:pt x="156" y="52"/>
                  </a:lnTo>
                  <a:lnTo>
                    <a:pt x="156" y="52"/>
                  </a:lnTo>
                  <a:lnTo>
                    <a:pt x="160" y="52"/>
                  </a:lnTo>
                  <a:lnTo>
                    <a:pt x="162" y="50"/>
                  </a:lnTo>
                  <a:lnTo>
                    <a:pt x="164" y="48"/>
                  </a:lnTo>
                  <a:lnTo>
                    <a:pt x="166" y="44"/>
                  </a:lnTo>
                  <a:lnTo>
                    <a:pt x="166" y="44"/>
                  </a:lnTo>
                  <a:lnTo>
                    <a:pt x="166" y="40"/>
                  </a:lnTo>
                  <a:lnTo>
                    <a:pt x="164" y="4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Freeform 37"/>
            <p:cNvSpPr>
              <a:spLocks noEditPoints="1"/>
            </p:cNvSpPr>
            <p:nvPr/>
          </p:nvSpPr>
          <p:spPr bwMode="gray">
            <a:xfrm>
              <a:off x="13471525" y="2238375"/>
              <a:ext cx="266700" cy="174625"/>
            </a:xfrm>
            <a:custGeom>
              <a:avLst/>
              <a:gdLst/>
              <a:ahLst/>
              <a:cxnLst>
                <a:cxn ang="0">
                  <a:pos x="0" y="0"/>
                </a:cxn>
                <a:cxn ang="0">
                  <a:pos x="0" y="110"/>
                </a:cxn>
                <a:cxn ang="0">
                  <a:pos x="168" y="110"/>
                </a:cxn>
                <a:cxn ang="0">
                  <a:pos x="168" y="0"/>
                </a:cxn>
                <a:cxn ang="0">
                  <a:pos x="0" y="0"/>
                </a:cxn>
                <a:cxn ang="0">
                  <a:pos x="152" y="96"/>
                </a:cxn>
                <a:cxn ang="0">
                  <a:pos x="16" y="96"/>
                </a:cxn>
                <a:cxn ang="0">
                  <a:pos x="16" y="14"/>
                </a:cxn>
                <a:cxn ang="0">
                  <a:pos x="152" y="14"/>
                </a:cxn>
                <a:cxn ang="0">
                  <a:pos x="152" y="96"/>
                </a:cxn>
              </a:cxnLst>
              <a:rect l="0" t="0" r="r" b="b"/>
              <a:pathLst>
                <a:path w="168" h="110">
                  <a:moveTo>
                    <a:pt x="0" y="0"/>
                  </a:moveTo>
                  <a:lnTo>
                    <a:pt x="0" y="110"/>
                  </a:lnTo>
                  <a:lnTo>
                    <a:pt x="168" y="110"/>
                  </a:lnTo>
                  <a:lnTo>
                    <a:pt x="168" y="0"/>
                  </a:lnTo>
                  <a:lnTo>
                    <a:pt x="0" y="0"/>
                  </a:lnTo>
                  <a:close/>
                  <a:moveTo>
                    <a:pt x="152" y="96"/>
                  </a:moveTo>
                  <a:lnTo>
                    <a:pt x="16" y="96"/>
                  </a:lnTo>
                  <a:lnTo>
                    <a:pt x="16" y="14"/>
                  </a:lnTo>
                  <a:lnTo>
                    <a:pt x="152" y="14"/>
                  </a:lnTo>
                  <a:lnTo>
                    <a:pt x="152" y="9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18" name="组合 337"/>
          <p:cNvGrpSpPr/>
          <p:nvPr/>
        </p:nvGrpSpPr>
        <p:grpSpPr bwMode="gray">
          <a:xfrm>
            <a:off x="2054350" y="2532440"/>
            <a:ext cx="207367" cy="474271"/>
            <a:chOff x="13447589" y="339023"/>
            <a:chExt cx="499976" cy="841730"/>
          </a:xfrm>
          <a:solidFill>
            <a:schemeClr val="tx1">
              <a:lumMod val="50000"/>
              <a:lumOff val="50000"/>
            </a:schemeClr>
          </a:solidFill>
        </p:grpSpPr>
        <p:sp>
          <p:nvSpPr>
            <p:cNvPr id="19" name="Freeform 80"/>
            <p:cNvSpPr>
              <a:spLocks noEditPoints="1"/>
            </p:cNvSpPr>
            <p:nvPr/>
          </p:nvSpPr>
          <p:spPr bwMode="gray">
            <a:xfrm>
              <a:off x="13447589" y="471927"/>
              <a:ext cx="499976" cy="708826"/>
            </a:xfrm>
            <a:custGeom>
              <a:avLst/>
              <a:gdLst/>
              <a:ahLst/>
              <a:cxnLst>
                <a:cxn ang="0">
                  <a:pos x="32" y="0"/>
                </a:cxn>
                <a:cxn ang="0">
                  <a:pos x="10" y="8"/>
                </a:cxn>
                <a:cxn ang="0">
                  <a:pos x="0" y="30"/>
                </a:cxn>
                <a:cxn ang="0">
                  <a:pos x="2" y="198"/>
                </a:cxn>
                <a:cxn ang="0">
                  <a:pos x="20" y="220"/>
                </a:cxn>
                <a:cxn ang="0">
                  <a:pos x="128" y="224"/>
                </a:cxn>
                <a:cxn ang="0">
                  <a:pos x="140" y="220"/>
                </a:cxn>
                <a:cxn ang="0">
                  <a:pos x="158" y="198"/>
                </a:cxn>
                <a:cxn ang="0">
                  <a:pos x="158" y="30"/>
                </a:cxn>
                <a:cxn ang="0">
                  <a:pos x="148" y="8"/>
                </a:cxn>
                <a:cxn ang="0">
                  <a:pos x="128" y="0"/>
                </a:cxn>
                <a:cxn ang="0">
                  <a:pos x="30" y="202"/>
                </a:cxn>
                <a:cxn ang="0">
                  <a:pos x="22" y="184"/>
                </a:cxn>
                <a:cxn ang="0">
                  <a:pos x="30" y="178"/>
                </a:cxn>
                <a:cxn ang="0">
                  <a:pos x="62" y="184"/>
                </a:cxn>
                <a:cxn ang="0">
                  <a:pos x="62" y="202"/>
                </a:cxn>
                <a:cxn ang="0">
                  <a:pos x="96" y="198"/>
                </a:cxn>
                <a:cxn ang="0">
                  <a:pos x="92" y="206"/>
                </a:cxn>
                <a:cxn ang="0">
                  <a:pos x="88" y="208"/>
                </a:cxn>
                <a:cxn ang="0">
                  <a:pos x="86" y="208"/>
                </a:cxn>
                <a:cxn ang="0">
                  <a:pos x="76" y="208"/>
                </a:cxn>
                <a:cxn ang="0">
                  <a:pos x="74" y="206"/>
                </a:cxn>
                <a:cxn ang="0">
                  <a:pos x="70" y="204"/>
                </a:cxn>
                <a:cxn ang="0">
                  <a:pos x="68" y="200"/>
                </a:cxn>
                <a:cxn ang="0">
                  <a:pos x="66" y="198"/>
                </a:cxn>
                <a:cxn ang="0">
                  <a:pos x="66" y="186"/>
                </a:cxn>
                <a:cxn ang="0">
                  <a:pos x="66" y="184"/>
                </a:cxn>
                <a:cxn ang="0">
                  <a:pos x="74" y="176"/>
                </a:cxn>
                <a:cxn ang="0">
                  <a:pos x="78" y="176"/>
                </a:cxn>
                <a:cxn ang="0">
                  <a:pos x="82" y="176"/>
                </a:cxn>
                <a:cxn ang="0">
                  <a:pos x="84" y="176"/>
                </a:cxn>
                <a:cxn ang="0">
                  <a:pos x="88" y="176"/>
                </a:cxn>
                <a:cxn ang="0">
                  <a:pos x="88" y="176"/>
                </a:cxn>
                <a:cxn ang="0">
                  <a:pos x="96" y="184"/>
                </a:cxn>
                <a:cxn ang="0">
                  <a:pos x="98" y="188"/>
                </a:cxn>
                <a:cxn ang="0">
                  <a:pos x="98" y="192"/>
                </a:cxn>
                <a:cxn ang="0">
                  <a:pos x="96" y="198"/>
                </a:cxn>
                <a:cxn ang="0">
                  <a:pos x="134" y="200"/>
                </a:cxn>
                <a:cxn ang="0">
                  <a:pos x="100" y="202"/>
                </a:cxn>
                <a:cxn ang="0">
                  <a:pos x="102" y="184"/>
                </a:cxn>
                <a:cxn ang="0">
                  <a:pos x="128" y="178"/>
                </a:cxn>
                <a:cxn ang="0">
                  <a:pos x="136" y="196"/>
                </a:cxn>
                <a:cxn ang="0">
                  <a:pos x="138" y="146"/>
                </a:cxn>
                <a:cxn ang="0">
                  <a:pos x="116" y="160"/>
                </a:cxn>
                <a:cxn ang="0">
                  <a:pos x="34" y="158"/>
                </a:cxn>
                <a:cxn ang="0">
                  <a:pos x="20" y="138"/>
                </a:cxn>
                <a:cxn ang="0">
                  <a:pos x="22" y="30"/>
                </a:cxn>
                <a:cxn ang="0">
                  <a:pos x="42" y="18"/>
                </a:cxn>
                <a:cxn ang="0">
                  <a:pos x="124" y="20"/>
                </a:cxn>
                <a:cxn ang="0">
                  <a:pos x="140" y="38"/>
                </a:cxn>
              </a:cxnLst>
              <a:rect l="0" t="0" r="r" b="b"/>
              <a:pathLst>
                <a:path w="158" h="224">
                  <a:moveTo>
                    <a:pt x="128" y="0"/>
                  </a:moveTo>
                  <a:lnTo>
                    <a:pt x="32" y="0"/>
                  </a:lnTo>
                  <a:lnTo>
                    <a:pt x="32" y="0"/>
                  </a:lnTo>
                  <a:lnTo>
                    <a:pt x="26" y="0"/>
                  </a:lnTo>
                  <a:lnTo>
                    <a:pt x="20" y="2"/>
                  </a:lnTo>
                  <a:lnTo>
                    <a:pt x="10" y="8"/>
                  </a:lnTo>
                  <a:lnTo>
                    <a:pt x="4" y="18"/>
                  </a:lnTo>
                  <a:lnTo>
                    <a:pt x="2" y="24"/>
                  </a:lnTo>
                  <a:lnTo>
                    <a:pt x="0" y="30"/>
                  </a:lnTo>
                  <a:lnTo>
                    <a:pt x="0" y="192"/>
                  </a:lnTo>
                  <a:lnTo>
                    <a:pt x="0" y="192"/>
                  </a:lnTo>
                  <a:lnTo>
                    <a:pt x="2" y="198"/>
                  </a:lnTo>
                  <a:lnTo>
                    <a:pt x="4" y="204"/>
                  </a:lnTo>
                  <a:lnTo>
                    <a:pt x="10" y="214"/>
                  </a:lnTo>
                  <a:lnTo>
                    <a:pt x="20" y="220"/>
                  </a:lnTo>
                  <a:lnTo>
                    <a:pt x="26" y="222"/>
                  </a:lnTo>
                  <a:lnTo>
                    <a:pt x="32" y="224"/>
                  </a:lnTo>
                  <a:lnTo>
                    <a:pt x="128" y="224"/>
                  </a:lnTo>
                  <a:lnTo>
                    <a:pt x="128" y="224"/>
                  </a:lnTo>
                  <a:lnTo>
                    <a:pt x="134" y="222"/>
                  </a:lnTo>
                  <a:lnTo>
                    <a:pt x="140" y="220"/>
                  </a:lnTo>
                  <a:lnTo>
                    <a:pt x="148" y="214"/>
                  </a:lnTo>
                  <a:lnTo>
                    <a:pt x="156" y="204"/>
                  </a:lnTo>
                  <a:lnTo>
                    <a:pt x="158" y="198"/>
                  </a:lnTo>
                  <a:lnTo>
                    <a:pt x="158" y="192"/>
                  </a:lnTo>
                  <a:lnTo>
                    <a:pt x="158" y="30"/>
                  </a:lnTo>
                  <a:lnTo>
                    <a:pt x="158" y="30"/>
                  </a:lnTo>
                  <a:lnTo>
                    <a:pt x="158" y="24"/>
                  </a:lnTo>
                  <a:lnTo>
                    <a:pt x="156" y="18"/>
                  </a:lnTo>
                  <a:lnTo>
                    <a:pt x="148" y="8"/>
                  </a:lnTo>
                  <a:lnTo>
                    <a:pt x="140" y="2"/>
                  </a:lnTo>
                  <a:lnTo>
                    <a:pt x="134" y="0"/>
                  </a:lnTo>
                  <a:lnTo>
                    <a:pt x="128" y="0"/>
                  </a:lnTo>
                  <a:lnTo>
                    <a:pt x="128" y="0"/>
                  </a:lnTo>
                  <a:close/>
                  <a:moveTo>
                    <a:pt x="30" y="202"/>
                  </a:moveTo>
                  <a:lnTo>
                    <a:pt x="30" y="202"/>
                  </a:lnTo>
                  <a:lnTo>
                    <a:pt x="24" y="200"/>
                  </a:lnTo>
                  <a:lnTo>
                    <a:pt x="22" y="196"/>
                  </a:lnTo>
                  <a:lnTo>
                    <a:pt x="22" y="184"/>
                  </a:lnTo>
                  <a:lnTo>
                    <a:pt x="22" y="184"/>
                  </a:lnTo>
                  <a:lnTo>
                    <a:pt x="24" y="180"/>
                  </a:lnTo>
                  <a:lnTo>
                    <a:pt x="30" y="178"/>
                  </a:lnTo>
                  <a:lnTo>
                    <a:pt x="66" y="178"/>
                  </a:lnTo>
                  <a:lnTo>
                    <a:pt x="66" y="178"/>
                  </a:lnTo>
                  <a:lnTo>
                    <a:pt x="62" y="184"/>
                  </a:lnTo>
                  <a:lnTo>
                    <a:pt x="60" y="192"/>
                  </a:lnTo>
                  <a:lnTo>
                    <a:pt x="60" y="192"/>
                  </a:lnTo>
                  <a:lnTo>
                    <a:pt x="62" y="202"/>
                  </a:lnTo>
                  <a:lnTo>
                    <a:pt x="30" y="202"/>
                  </a:lnTo>
                  <a:close/>
                  <a:moveTo>
                    <a:pt x="96" y="198"/>
                  </a:moveTo>
                  <a:lnTo>
                    <a:pt x="96" y="198"/>
                  </a:lnTo>
                  <a:lnTo>
                    <a:pt x="94" y="204"/>
                  </a:lnTo>
                  <a:lnTo>
                    <a:pt x="92" y="204"/>
                  </a:lnTo>
                  <a:lnTo>
                    <a:pt x="92" y="206"/>
                  </a:lnTo>
                  <a:lnTo>
                    <a:pt x="90" y="206"/>
                  </a:lnTo>
                  <a:lnTo>
                    <a:pt x="88" y="206"/>
                  </a:lnTo>
                  <a:lnTo>
                    <a:pt x="88" y="208"/>
                  </a:lnTo>
                  <a:lnTo>
                    <a:pt x="88" y="208"/>
                  </a:lnTo>
                  <a:lnTo>
                    <a:pt x="86" y="208"/>
                  </a:lnTo>
                  <a:lnTo>
                    <a:pt x="86" y="208"/>
                  </a:lnTo>
                  <a:lnTo>
                    <a:pt x="82" y="208"/>
                  </a:lnTo>
                  <a:lnTo>
                    <a:pt x="76" y="208"/>
                  </a:lnTo>
                  <a:lnTo>
                    <a:pt x="76" y="208"/>
                  </a:lnTo>
                  <a:lnTo>
                    <a:pt x="76" y="208"/>
                  </a:lnTo>
                  <a:lnTo>
                    <a:pt x="74" y="206"/>
                  </a:lnTo>
                  <a:lnTo>
                    <a:pt x="74" y="206"/>
                  </a:lnTo>
                  <a:lnTo>
                    <a:pt x="72" y="206"/>
                  </a:lnTo>
                  <a:lnTo>
                    <a:pt x="70" y="204"/>
                  </a:lnTo>
                  <a:lnTo>
                    <a:pt x="70" y="204"/>
                  </a:lnTo>
                  <a:lnTo>
                    <a:pt x="70" y="204"/>
                  </a:lnTo>
                  <a:lnTo>
                    <a:pt x="68" y="200"/>
                  </a:lnTo>
                  <a:lnTo>
                    <a:pt x="68" y="200"/>
                  </a:lnTo>
                  <a:lnTo>
                    <a:pt x="66" y="198"/>
                  </a:lnTo>
                  <a:lnTo>
                    <a:pt x="66" y="198"/>
                  </a:lnTo>
                  <a:lnTo>
                    <a:pt x="66" y="198"/>
                  </a:lnTo>
                  <a:lnTo>
                    <a:pt x="64" y="192"/>
                  </a:lnTo>
                  <a:lnTo>
                    <a:pt x="64" y="192"/>
                  </a:lnTo>
                  <a:lnTo>
                    <a:pt x="66" y="186"/>
                  </a:lnTo>
                  <a:lnTo>
                    <a:pt x="66" y="186"/>
                  </a:lnTo>
                  <a:lnTo>
                    <a:pt x="66" y="184"/>
                  </a:lnTo>
                  <a:lnTo>
                    <a:pt x="66" y="184"/>
                  </a:lnTo>
                  <a:lnTo>
                    <a:pt x="70" y="180"/>
                  </a:lnTo>
                  <a:lnTo>
                    <a:pt x="70" y="180"/>
                  </a:lnTo>
                  <a:lnTo>
                    <a:pt x="74" y="176"/>
                  </a:lnTo>
                  <a:lnTo>
                    <a:pt x="76" y="176"/>
                  </a:lnTo>
                  <a:lnTo>
                    <a:pt x="76" y="176"/>
                  </a:lnTo>
                  <a:lnTo>
                    <a:pt x="78" y="176"/>
                  </a:lnTo>
                  <a:lnTo>
                    <a:pt x="78" y="176"/>
                  </a:lnTo>
                  <a:lnTo>
                    <a:pt x="78" y="176"/>
                  </a:lnTo>
                  <a:lnTo>
                    <a:pt x="82" y="176"/>
                  </a:lnTo>
                  <a:lnTo>
                    <a:pt x="82" y="174"/>
                  </a:lnTo>
                  <a:lnTo>
                    <a:pt x="82" y="176"/>
                  </a:lnTo>
                  <a:lnTo>
                    <a:pt x="84" y="176"/>
                  </a:lnTo>
                  <a:lnTo>
                    <a:pt x="86" y="176"/>
                  </a:lnTo>
                  <a:lnTo>
                    <a:pt x="88" y="176"/>
                  </a:lnTo>
                  <a:lnTo>
                    <a:pt x="88" y="176"/>
                  </a:lnTo>
                  <a:lnTo>
                    <a:pt x="88" y="176"/>
                  </a:lnTo>
                  <a:lnTo>
                    <a:pt x="88" y="176"/>
                  </a:lnTo>
                  <a:lnTo>
                    <a:pt x="88" y="176"/>
                  </a:lnTo>
                  <a:lnTo>
                    <a:pt x="94" y="180"/>
                  </a:lnTo>
                  <a:lnTo>
                    <a:pt x="96" y="184"/>
                  </a:lnTo>
                  <a:lnTo>
                    <a:pt x="96" y="184"/>
                  </a:lnTo>
                  <a:lnTo>
                    <a:pt x="96" y="184"/>
                  </a:lnTo>
                  <a:lnTo>
                    <a:pt x="98" y="186"/>
                  </a:lnTo>
                  <a:lnTo>
                    <a:pt x="98" y="188"/>
                  </a:lnTo>
                  <a:lnTo>
                    <a:pt x="98" y="188"/>
                  </a:lnTo>
                  <a:lnTo>
                    <a:pt x="98" y="190"/>
                  </a:lnTo>
                  <a:lnTo>
                    <a:pt x="98" y="192"/>
                  </a:lnTo>
                  <a:lnTo>
                    <a:pt x="98" y="192"/>
                  </a:lnTo>
                  <a:lnTo>
                    <a:pt x="96" y="198"/>
                  </a:lnTo>
                  <a:lnTo>
                    <a:pt x="96" y="198"/>
                  </a:lnTo>
                  <a:close/>
                  <a:moveTo>
                    <a:pt x="136" y="196"/>
                  </a:moveTo>
                  <a:lnTo>
                    <a:pt x="136" y="196"/>
                  </a:lnTo>
                  <a:lnTo>
                    <a:pt x="134" y="200"/>
                  </a:lnTo>
                  <a:lnTo>
                    <a:pt x="128" y="202"/>
                  </a:lnTo>
                  <a:lnTo>
                    <a:pt x="100" y="202"/>
                  </a:lnTo>
                  <a:lnTo>
                    <a:pt x="100" y="202"/>
                  </a:lnTo>
                  <a:lnTo>
                    <a:pt x="102" y="192"/>
                  </a:lnTo>
                  <a:lnTo>
                    <a:pt x="102" y="192"/>
                  </a:lnTo>
                  <a:lnTo>
                    <a:pt x="102" y="184"/>
                  </a:lnTo>
                  <a:lnTo>
                    <a:pt x="98" y="178"/>
                  </a:lnTo>
                  <a:lnTo>
                    <a:pt x="128" y="178"/>
                  </a:lnTo>
                  <a:lnTo>
                    <a:pt x="128" y="178"/>
                  </a:lnTo>
                  <a:lnTo>
                    <a:pt x="134" y="180"/>
                  </a:lnTo>
                  <a:lnTo>
                    <a:pt x="136" y="184"/>
                  </a:lnTo>
                  <a:lnTo>
                    <a:pt x="136" y="196"/>
                  </a:lnTo>
                  <a:close/>
                  <a:moveTo>
                    <a:pt x="140" y="138"/>
                  </a:moveTo>
                  <a:lnTo>
                    <a:pt x="140" y="138"/>
                  </a:lnTo>
                  <a:lnTo>
                    <a:pt x="138" y="146"/>
                  </a:lnTo>
                  <a:lnTo>
                    <a:pt x="132" y="154"/>
                  </a:lnTo>
                  <a:lnTo>
                    <a:pt x="124" y="158"/>
                  </a:lnTo>
                  <a:lnTo>
                    <a:pt x="116" y="160"/>
                  </a:lnTo>
                  <a:lnTo>
                    <a:pt x="42" y="160"/>
                  </a:lnTo>
                  <a:lnTo>
                    <a:pt x="42" y="160"/>
                  </a:lnTo>
                  <a:lnTo>
                    <a:pt x="34" y="158"/>
                  </a:lnTo>
                  <a:lnTo>
                    <a:pt x="26" y="154"/>
                  </a:lnTo>
                  <a:lnTo>
                    <a:pt x="22" y="146"/>
                  </a:lnTo>
                  <a:lnTo>
                    <a:pt x="20" y="138"/>
                  </a:lnTo>
                  <a:lnTo>
                    <a:pt x="20" y="38"/>
                  </a:lnTo>
                  <a:lnTo>
                    <a:pt x="20" y="38"/>
                  </a:lnTo>
                  <a:lnTo>
                    <a:pt x="22" y="30"/>
                  </a:lnTo>
                  <a:lnTo>
                    <a:pt x="26" y="24"/>
                  </a:lnTo>
                  <a:lnTo>
                    <a:pt x="34" y="20"/>
                  </a:lnTo>
                  <a:lnTo>
                    <a:pt x="42" y="18"/>
                  </a:lnTo>
                  <a:lnTo>
                    <a:pt x="116" y="18"/>
                  </a:lnTo>
                  <a:lnTo>
                    <a:pt x="116" y="18"/>
                  </a:lnTo>
                  <a:lnTo>
                    <a:pt x="124" y="20"/>
                  </a:lnTo>
                  <a:lnTo>
                    <a:pt x="132" y="24"/>
                  </a:lnTo>
                  <a:lnTo>
                    <a:pt x="138" y="30"/>
                  </a:lnTo>
                  <a:lnTo>
                    <a:pt x="140" y="38"/>
                  </a:lnTo>
                  <a:lnTo>
                    <a:pt x="140" y="13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Freeform 81"/>
            <p:cNvSpPr>
              <a:spLocks/>
            </p:cNvSpPr>
            <p:nvPr/>
          </p:nvSpPr>
          <p:spPr bwMode="gray">
            <a:xfrm>
              <a:off x="13795674" y="339023"/>
              <a:ext cx="69617" cy="107590"/>
            </a:xfrm>
            <a:custGeom>
              <a:avLst/>
              <a:gdLst/>
              <a:ahLst/>
              <a:cxnLst>
                <a:cxn ang="0">
                  <a:pos x="22" y="26"/>
                </a:cxn>
                <a:cxn ang="0">
                  <a:pos x="22" y="26"/>
                </a:cxn>
                <a:cxn ang="0">
                  <a:pos x="22" y="30"/>
                </a:cxn>
                <a:cxn ang="0">
                  <a:pos x="20" y="32"/>
                </a:cxn>
                <a:cxn ang="0">
                  <a:pos x="18" y="34"/>
                </a:cxn>
                <a:cxn ang="0">
                  <a:pos x="14" y="34"/>
                </a:cxn>
                <a:cxn ang="0">
                  <a:pos x="8" y="34"/>
                </a:cxn>
                <a:cxn ang="0">
                  <a:pos x="8" y="34"/>
                </a:cxn>
                <a:cxn ang="0">
                  <a:pos x="4" y="34"/>
                </a:cxn>
                <a:cxn ang="0">
                  <a:pos x="2" y="32"/>
                </a:cxn>
                <a:cxn ang="0">
                  <a:pos x="0" y="30"/>
                </a:cxn>
                <a:cxn ang="0">
                  <a:pos x="0" y="26"/>
                </a:cxn>
                <a:cxn ang="0">
                  <a:pos x="0" y="8"/>
                </a:cxn>
                <a:cxn ang="0">
                  <a:pos x="0" y="8"/>
                </a:cxn>
                <a:cxn ang="0">
                  <a:pos x="0" y="6"/>
                </a:cxn>
                <a:cxn ang="0">
                  <a:pos x="2" y="4"/>
                </a:cxn>
                <a:cxn ang="0">
                  <a:pos x="4" y="2"/>
                </a:cxn>
                <a:cxn ang="0">
                  <a:pos x="8" y="0"/>
                </a:cxn>
                <a:cxn ang="0">
                  <a:pos x="14" y="0"/>
                </a:cxn>
                <a:cxn ang="0">
                  <a:pos x="14" y="0"/>
                </a:cxn>
                <a:cxn ang="0">
                  <a:pos x="18" y="2"/>
                </a:cxn>
                <a:cxn ang="0">
                  <a:pos x="20" y="4"/>
                </a:cxn>
                <a:cxn ang="0">
                  <a:pos x="22" y="6"/>
                </a:cxn>
                <a:cxn ang="0">
                  <a:pos x="22" y="8"/>
                </a:cxn>
                <a:cxn ang="0">
                  <a:pos x="22" y="26"/>
                </a:cxn>
              </a:cxnLst>
              <a:rect l="0" t="0" r="r" b="b"/>
              <a:pathLst>
                <a:path w="22" h="34">
                  <a:moveTo>
                    <a:pt x="22" y="26"/>
                  </a:moveTo>
                  <a:lnTo>
                    <a:pt x="22" y="26"/>
                  </a:lnTo>
                  <a:lnTo>
                    <a:pt x="22" y="30"/>
                  </a:lnTo>
                  <a:lnTo>
                    <a:pt x="20" y="32"/>
                  </a:lnTo>
                  <a:lnTo>
                    <a:pt x="18" y="34"/>
                  </a:lnTo>
                  <a:lnTo>
                    <a:pt x="14" y="34"/>
                  </a:lnTo>
                  <a:lnTo>
                    <a:pt x="8" y="34"/>
                  </a:lnTo>
                  <a:lnTo>
                    <a:pt x="8" y="34"/>
                  </a:lnTo>
                  <a:lnTo>
                    <a:pt x="4" y="34"/>
                  </a:lnTo>
                  <a:lnTo>
                    <a:pt x="2" y="32"/>
                  </a:lnTo>
                  <a:lnTo>
                    <a:pt x="0" y="30"/>
                  </a:lnTo>
                  <a:lnTo>
                    <a:pt x="0" y="26"/>
                  </a:lnTo>
                  <a:lnTo>
                    <a:pt x="0" y="8"/>
                  </a:lnTo>
                  <a:lnTo>
                    <a:pt x="0" y="8"/>
                  </a:lnTo>
                  <a:lnTo>
                    <a:pt x="0" y="6"/>
                  </a:lnTo>
                  <a:lnTo>
                    <a:pt x="2" y="4"/>
                  </a:lnTo>
                  <a:lnTo>
                    <a:pt x="4" y="2"/>
                  </a:lnTo>
                  <a:lnTo>
                    <a:pt x="8" y="0"/>
                  </a:lnTo>
                  <a:lnTo>
                    <a:pt x="14" y="0"/>
                  </a:lnTo>
                  <a:lnTo>
                    <a:pt x="14" y="0"/>
                  </a:lnTo>
                  <a:lnTo>
                    <a:pt x="18" y="2"/>
                  </a:lnTo>
                  <a:lnTo>
                    <a:pt x="20" y="4"/>
                  </a:lnTo>
                  <a:lnTo>
                    <a:pt x="22" y="6"/>
                  </a:lnTo>
                  <a:lnTo>
                    <a:pt x="22" y="8"/>
                  </a:lnTo>
                  <a:lnTo>
                    <a:pt x="22" y="2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21" name="组合 758"/>
          <p:cNvGrpSpPr/>
          <p:nvPr/>
        </p:nvGrpSpPr>
        <p:grpSpPr bwMode="gray">
          <a:xfrm rot="17640000">
            <a:off x="2523102" y="2232838"/>
            <a:ext cx="286952" cy="268869"/>
            <a:chOff x="7440613" y="4868863"/>
            <a:chExt cx="1019175" cy="828675"/>
          </a:xfrm>
        </p:grpSpPr>
        <p:sp>
          <p:nvSpPr>
            <p:cNvPr id="2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969595"/>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969595"/>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24" name="组合 758"/>
          <p:cNvGrpSpPr/>
          <p:nvPr/>
        </p:nvGrpSpPr>
        <p:grpSpPr bwMode="gray">
          <a:xfrm rot="13500000">
            <a:off x="2543390" y="2600557"/>
            <a:ext cx="286952" cy="268869"/>
            <a:chOff x="7440613" y="4868863"/>
            <a:chExt cx="1019175" cy="828675"/>
          </a:xfrm>
        </p:grpSpPr>
        <p:sp>
          <p:nvSpPr>
            <p:cNvPr id="2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969595"/>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969595"/>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27" name="组合 350"/>
          <p:cNvGrpSpPr/>
          <p:nvPr/>
        </p:nvGrpSpPr>
        <p:grpSpPr bwMode="gray">
          <a:xfrm>
            <a:off x="1912043" y="3197786"/>
            <a:ext cx="414732" cy="345607"/>
            <a:chOff x="13446125" y="2238375"/>
            <a:chExt cx="314325" cy="285750"/>
          </a:xfrm>
          <a:solidFill>
            <a:schemeClr val="tx1">
              <a:lumMod val="50000"/>
              <a:lumOff val="50000"/>
            </a:schemeClr>
          </a:solidFill>
        </p:grpSpPr>
        <p:sp>
          <p:nvSpPr>
            <p:cNvPr id="28" name="Freeform 34"/>
            <p:cNvSpPr>
              <a:spLocks noEditPoints="1"/>
            </p:cNvSpPr>
            <p:nvPr/>
          </p:nvSpPr>
          <p:spPr bwMode="gray">
            <a:xfrm>
              <a:off x="13446125" y="2416175"/>
              <a:ext cx="314325" cy="107950"/>
            </a:xfrm>
            <a:custGeom>
              <a:avLst/>
              <a:gdLst/>
              <a:ahLst/>
              <a:cxnLst>
                <a:cxn ang="0">
                  <a:pos x="198" y="56"/>
                </a:cxn>
                <a:cxn ang="0">
                  <a:pos x="186" y="12"/>
                </a:cxn>
                <a:cxn ang="0">
                  <a:pos x="186" y="12"/>
                </a:cxn>
                <a:cxn ang="0">
                  <a:pos x="184" y="8"/>
                </a:cxn>
                <a:cxn ang="0">
                  <a:pos x="180" y="4"/>
                </a:cxn>
                <a:cxn ang="0">
                  <a:pos x="176" y="2"/>
                </a:cxn>
                <a:cxn ang="0">
                  <a:pos x="170" y="0"/>
                </a:cxn>
                <a:cxn ang="0">
                  <a:pos x="28" y="0"/>
                </a:cxn>
                <a:cxn ang="0">
                  <a:pos x="28" y="0"/>
                </a:cxn>
                <a:cxn ang="0">
                  <a:pos x="24" y="2"/>
                </a:cxn>
                <a:cxn ang="0">
                  <a:pos x="20" y="4"/>
                </a:cxn>
                <a:cxn ang="0">
                  <a:pos x="16" y="8"/>
                </a:cxn>
                <a:cxn ang="0">
                  <a:pos x="14" y="12"/>
                </a:cxn>
                <a:cxn ang="0">
                  <a:pos x="2" y="56"/>
                </a:cxn>
                <a:cxn ang="0">
                  <a:pos x="2" y="56"/>
                </a:cxn>
                <a:cxn ang="0">
                  <a:pos x="0" y="62"/>
                </a:cxn>
                <a:cxn ang="0">
                  <a:pos x="2" y="66"/>
                </a:cxn>
                <a:cxn ang="0">
                  <a:pos x="6" y="68"/>
                </a:cxn>
                <a:cxn ang="0">
                  <a:pos x="10" y="68"/>
                </a:cxn>
                <a:cxn ang="0">
                  <a:pos x="190" y="68"/>
                </a:cxn>
                <a:cxn ang="0">
                  <a:pos x="190" y="68"/>
                </a:cxn>
                <a:cxn ang="0">
                  <a:pos x="194" y="68"/>
                </a:cxn>
                <a:cxn ang="0">
                  <a:pos x="198" y="66"/>
                </a:cxn>
                <a:cxn ang="0">
                  <a:pos x="198" y="62"/>
                </a:cxn>
                <a:cxn ang="0">
                  <a:pos x="198" y="56"/>
                </a:cxn>
                <a:cxn ang="0">
                  <a:pos x="198" y="56"/>
                </a:cxn>
                <a:cxn ang="0">
                  <a:pos x="174" y="60"/>
                </a:cxn>
                <a:cxn ang="0">
                  <a:pos x="28" y="60"/>
                </a:cxn>
                <a:cxn ang="0">
                  <a:pos x="28" y="60"/>
                </a:cxn>
                <a:cxn ang="0">
                  <a:pos x="24" y="60"/>
                </a:cxn>
                <a:cxn ang="0">
                  <a:pos x="20" y="58"/>
                </a:cxn>
                <a:cxn ang="0">
                  <a:pos x="18" y="56"/>
                </a:cxn>
                <a:cxn ang="0">
                  <a:pos x="18" y="52"/>
                </a:cxn>
                <a:cxn ang="0">
                  <a:pos x="18" y="52"/>
                </a:cxn>
                <a:cxn ang="0">
                  <a:pos x="18" y="48"/>
                </a:cxn>
                <a:cxn ang="0">
                  <a:pos x="28" y="20"/>
                </a:cxn>
                <a:cxn ang="0">
                  <a:pos x="28" y="20"/>
                </a:cxn>
                <a:cxn ang="0">
                  <a:pos x="30" y="16"/>
                </a:cxn>
                <a:cxn ang="0">
                  <a:pos x="34" y="12"/>
                </a:cxn>
                <a:cxn ang="0">
                  <a:pos x="38" y="8"/>
                </a:cxn>
                <a:cxn ang="0">
                  <a:pos x="44" y="8"/>
                </a:cxn>
                <a:cxn ang="0">
                  <a:pos x="158" y="8"/>
                </a:cxn>
                <a:cxn ang="0">
                  <a:pos x="158" y="8"/>
                </a:cxn>
                <a:cxn ang="0">
                  <a:pos x="162" y="8"/>
                </a:cxn>
                <a:cxn ang="0">
                  <a:pos x="168" y="12"/>
                </a:cxn>
                <a:cxn ang="0">
                  <a:pos x="172" y="16"/>
                </a:cxn>
                <a:cxn ang="0">
                  <a:pos x="174" y="20"/>
                </a:cxn>
                <a:cxn ang="0">
                  <a:pos x="184" y="48"/>
                </a:cxn>
                <a:cxn ang="0">
                  <a:pos x="184" y="48"/>
                </a:cxn>
                <a:cxn ang="0">
                  <a:pos x="184" y="52"/>
                </a:cxn>
                <a:cxn ang="0">
                  <a:pos x="184" y="52"/>
                </a:cxn>
                <a:cxn ang="0">
                  <a:pos x="182" y="56"/>
                </a:cxn>
                <a:cxn ang="0">
                  <a:pos x="180" y="58"/>
                </a:cxn>
                <a:cxn ang="0">
                  <a:pos x="178" y="60"/>
                </a:cxn>
                <a:cxn ang="0">
                  <a:pos x="174" y="60"/>
                </a:cxn>
                <a:cxn ang="0">
                  <a:pos x="174" y="60"/>
                </a:cxn>
              </a:cxnLst>
              <a:rect l="0" t="0" r="r" b="b"/>
              <a:pathLst>
                <a:path w="198" h="68">
                  <a:moveTo>
                    <a:pt x="198" y="56"/>
                  </a:moveTo>
                  <a:lnTo>
                    <a:pt x="186" y="12"/>
                  </a:lnTo>
                  <a:lnTo>
                    <a:pt x="186" y="12"/>
                  </a:lnTo>
                  <a:lnTo>
                    <a:pt x="184" y="8"/>
                  </a:lnTo>
                  <a:lnTo>
                    <a:pt x="180" y="4"/>
                  </a:lnTo>
                  <a:lnTo>
                    <a:pt x="176" y="2"/>
                  </a:lnTo>
                  <a:lnTo>
                    <a:pt x="170" y="0"/>
                  </a:lnTo>
                  <a:lnTo>
                    <a:pt x="28" y="0"/>
                  </a:lnTo>
                  <a:lnTo>
                    <a:pt x="28" y="0"/>
                  </a:lnTo>
                  <a:lnTo>
                    <a:pt x="24" y="2"/>
                  </a:lnTo>
                  <a:lnTo>
                    <a:pt x="20" y="4"/>
                  </a:lnTo>
                  <a:lnTo>
                    <a:pt x="16" y="8"/>
                  </a:lnTo>
                  <a:lnTo>
                    <a:pt x="14" y="12"/>
                  </a:lnTo>
                  <a:lnTo>
                    <a:pt x="2" y="56"/>
                  </a:lnTo>
                  <a:lnTo>
                    <a:pt x="2" y="56"/>
                  </a:lnTo>
                  <a:lnTo>
                    <a:pt x="0" y="62"/>
                  </a:lnTo>
                  <a:lnTo>
                    <a:pt x="2" y="66"/>
                  </a:lnTo>
                  <a:lnTo>
                    <a:pt x="6" y="68"/>
                  </a:lnTo>
                  <a:lnTo>
                    <a:pt x="10" y="68"/>
                  </a:lnTo>
                  <a:lnTo>
                    <a:pt x="190" y="68"/>
                  </a:lnTo>
                  <a:lnTo>
                    <a:pt x="190" y="68"/>
                  </a:lnTo>
                  <a:lnTo>
                    <a:pt x="194" y="68"/>
                  </a:lnTo>
                  <a:lnTo>
                    <a:pt x="198" y="66"/>
                  </a:lnTo>
                  <a:lnTo>
                    <a:pt x="198" y="62"/>
                  </a:lnTo>
                  <a:lnTo>
                    <a:pt x="198" y="56"/>
                  </a:lnTo>
                  <a:lnTo>
                    <a:pt x="198" y="56"/>
                  </a:lnTo>
                  <a:close/>
                  <a:moveTo>
                    <a:pt x="174" y="60"/>
                  </a:moveTo>
                  <a:lnTo>
                    <a:pt x="28" y="60"/>
                  </a:lnTo>
                  <a:lnTo>
                    <a:pt x="28" y="60"/>
                  </a:lnTo>
                  <a:lnTo>
                    <a:pt x="24" y="60"/>
                  </a:lnTo>
                  <a:lnTo>
                    <a:pt x="20" y="58"/>
                  </a:lnTo>
                  <a:lnTo>
                    <a:pt x="18" y="56"/>
                  </a:lnTo>
                  <a:lnTo>
                    <a:pt x="18" y="52"/>
                  </a:lnTo>
                  <a:lnTo>
                    <a:pt x="18" y="52"/>
                  </a:lnTo>
                  <a:lnTo>
                    <a:pt x="18" y="48"/>
                  </a:lnTo>
                  <a:lnTo>
                    <a:pt x="28" y="20"/>
                  </a:lnTo>
                  <a:lnTo>
                    <a:pt x="28" y="20"/>
                  </a:lnTo>
                  <a:lnTo>
                    <a:pt x="30" y="16"/>
                  </a:lnTo>
                  <a:lnTo>
                    <a:pt x="34" y="12"/>
                  </a:lnTo>
                  <a:lnTo>
                    <a:pt x="38" y="8"/>
                  </a:lnTo>
                  <a:lnTo>
                    <a:pt x="44" y="8"/>
                  </a:lnTo>
                  <a:lnTo>
                    <a:pt x="158" y="8"/>
                  </a:lnTo>
                  <a:lnTo>
                    <a:pt x="158" y="8"/>
                  </a:lnTo>
                  <a:lnTo>
                    <a:pt x="162" y="8"/>
                  </a:lnTo>
                  <a:lnTo>
                    <a:pt x="168" y="12"/>
                  </a:lnTo>
                  <a:lnTo>
                    <a:pt x="172" y="16"/>
                  </a:lnTo>
                  <a:lnTo>
                    <a:pt x="174" y="20"/>
                  </a:lnTo>
                  <a:lnTo>
                    <a:pt x="184" y="48"/>
                  </a:lnTo>
                  <a:lnTo>
                    <a:pt x="184" y="48"/>
                  </a:lnTo>
                  <a:lnTo>
                    <a:pt x="184" y="52"/>
                  </a:lnTo>
                  <a:lnTo>
                    <a:pt x="184" y="52"/>
                  </a:lnTo>
                  <a:lnTo>
                    <a:pt x="182" y="56"/>
                  </a:lnTo>
                  <a:lnTo>
                    <a:pt x="180" y="58"/>
                  </a:lnTo>
                  <a:lnTo>
                    <a:pt x="178" y="60"/>
                  </a:lnTo>
                  <a:lnTo>
                    <a:pt x="174" y="60"/>
                  </a:lnTo>
                  <a:lnTo>
                    <a:pt x="174" y="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Freeform 35"/>
            <p:cNvSpPr>
              <a:spLocks noEditPoints="1"/>
            </p:cNvSpPr>
            <p:nvPr/>
          </p:nvSpPr>
          <p:spPr bwMode="gray">
            <a:xfrm>
              <a:off x="13484225" y="2432050"/>
              <a:ext cx="244475" cy="76200"/>
            </a:xfrm>
            <a:custGeom>
              <a:avLst/>
              <a:gdLst/>
              <a:ahLst/>
              <a:cxnLst>
                <a:cxn ang="0">
                  <a:pos x="130" y="0"/>
                </a:cxn>
                <a:cxn ang="0">
                  <a:pos x="22" y="0"/>
                </a:cxn>
                <a:cxn ang="0">
                  <a:pos x="22" y="0"/>
                </a:cxn>
                <a:cxn ang="0">
                  <a:pos x="18" y="2"/>
                </a:cxn>
                <a:cxn ang="0">
                  <a:pos x="14" y="4"/>
                </a:cxn>
                <a:cxn ang="0">
                  <a:pos x="10" y="6"/>
                </a:cxn>
                <a:cxn ang="0">
                  <a:pos x="8" y="12"/>
                </a:cxn>
                <a:cxn ang="0">
                  <a:pos x="0" y="38"/>
                </a:cxn>
                <a:cxn ang="0">
                  <a:pos x="0" y="40"/>
                </a:cxn>
                <a:cxn ang="0">
                  <a:pos x="0" y="40"/>
                </a:cxn>
                <a:cxn ang="0">
                  <a:pos x="0" y="44"/>
                </a:cxn>
                <a:cxn ang="0">
                  <a:pos x="2" y="46"/>
                </a:cxn>
                <a:cxn ang="0">
                  <a:pos x="4" y="48"/>
                </a:cxn>
                <a:cxn ang="0">
                  <a:pos x="8" y="48"/>
                </a:cxn>
                <a:cxn ang="0">
                  <a:pos x="146" y="48"/>
                </a:cxn>
                <a:cxn ang="0">
                  <a:pos x="146" y="48"/>
                </a:cxn>
                <a:cxn ang="0">
                  <a:pos x="150" y="48"/>
                </a:cxn>
                <a:cxn ang="0">
                  <a:pos x="152" y="46"/>
                </a:cxn>
                <a:cxn ang="0">
                  <a:pos x="154" y="44"/>
                </a:cxn>
                <a:cxn ang="0">
                  <a:pos x="154" y="42"/>
                </a:cxn>
                <a:cxn ang="0">
                  <a:pos x="154" y="42"/>
                </a:cxn>
                <a:cxn ang="0">
                  <a:pos x="154" y="38"/>
                </a:cxn>
                <a:cxn ang="0">
                  <a:pos x="146" y="12"/>
                </a:cxn>
                <a:cxn ang="0">
                  <a:pos x="146" y="12"/>
                </a:cxn>
                <a:cxn ang="0">
                  <a:pos x="144" y="6"/>
                </a:cxn>
                <a:cxn ang="0">
                  <a:pos x="140" y="4"/>
                </a:cxn>
                <a:cxn ang="0">
                  <a:pos x="136" y="2"/>
                </a:cxn>
                <a:cxn ang="0">
                  <a:pos x="130" y="0"/>
                </a:cxn>
                <a:cxn ang="0">
                  <a:pos x="130" y="0"/>
                </a:cxn>
                <a:cxn ang="0">
                  <a:pos x="88" y="42"/>
                </a:cxn>
                <a:cxn ang="0">
                  <a:pos x="64" y="42"/>
                </a:cxn>
                <a:cxn ang="0">
                  <a:pos x="64" y="42"/>
                </a:cxn>
                <a:cxn ang="0">
                  <a:pos x="60" y="40"/>
                </a:cxn>
                <a:cxn ang="0">
                  <a:pos x="58" y="38"/>
                </a:cxn>
                <a:cxn ang="0">
                  <a:pos x="60" y="36"/>
                </a:cxn>
                <a:cxn ang="0">
                  <a:pos x="60" y="34"/>
                </a:cxn>
                <a:cxn ang="0">
                  <a:pos x="60" y="34"/>
                </a:cxn>
                <a:cxn ang="0">
                  <a:pos x="62" y="30"/>
                </a:cxn>
                <a:cxn ang="0">
                  <a:pos x="66" y="28"/>
                </a:cxn>
                <a:cxn ang="0">
                  <a:pos x="86" y="28"/>
                </a:cxn>
                <a:cxn ang="0">
                  <a:pos x="86" y="28"/>
                </a:cxn>
                <a:cxn ang="0">
                  <a:pos x="90" y="30"/>
                </a:cxn>
                <a:cxn ang="0">
                  <a:pos x="92" y="34"/>
                </a:cxn>
                <a:cxn ang="0">
                  <a:pos x="92" y="36"/>
                </a:cxn>
                <a:cxn ang="0">
                  <a:pos x="92" y="36"/>
                </a:cxn>
                <a:cxn ang="0">
                  <a:pos x="92" y="36"/>
                </a:cxn>
                <a:cxn ang="0">
                  <a:pos x="94" y="38"/>
                </a:cxn>
                <a:cxn ang="0">
                  <a:pos x="94" y="38"/>
                </a:cxn>
                <a:cxn ang="0">
                  <a:pos x="92" y="40"/>
                </a:cxn>
                <a:cxn ang="0">
                  <a:pos x="88" y="42"/>
                </a:cxn>
                <a:cxn ang="0">
                  <a:pos x="88" y="42"/>
                </a:cxn>
              </a:cxnLst>
              <a:rect l="0" t="0" r="r" b="b"/>
              <a:pathLst>
                <a:path w="154" h="48">
                  <a:moveTo>
                    <a:pt x="130" y="0"/>
                  </a:moveTo>
                  <a:lnTo>
                    <a:pt x="22" y="0"/>
                  </a:lnTo>
                  <a:lnTo>
                    <a:pt x="22" y="0"/>
                  </a:lnTo>
                  <a:lnTo>
                    <a:pt x="18" y="2"/>
                  </a:lnTo>
                  <a:lnTo>
                    <a:pt x="14" y="4"/>
                  </a:lnTo>
                  <a:lnTo>
                    <a:pt x="10" y="6"/>
                  </a:lnTo>
                  <a:lnTo>
                    <a:pt x="8" y="12"/>
                  </a:lnTo>
                  <a:lnTo>
                    <a:pt x="0" y="38"/>
                  </a:lnTo>
                  <a:lnTo>
                    <a:pt x="0" y="40"/>
                  </a:lnTo>
                  <a:lnTo>
                    <a:pt x="0" y="40"/>
                  </a:lnTo>
                  <a:lnTo>
                    <a:pt x="0" y="44"/>
                  </a:lnTo>
                  <a:lnTo>
                    <a:pt x="2" y="46"/>
                  </a:lnTo>
                  <a:lnTo>
                    <a:pt x="4" y="48"/>
                  </a:lnTo>
                  <a:lnTo>
                    <a:pt x="8" y="48"/>
                  </a:lnTo>
                  <a:lnTo>
                    <a:pt x="146" y="48"/>
                  </a:lnTo>
                  <a:lnTo>
                    <a:pt x="146" y="48"/>
                  </a:lnTo>
                  <a:lnTo>
                    <a:pt x="150" y="48"/>
                  </a:lnTo>
                  <a:lnTo>
                    <a:pt x="152" y="46"/>
                  </a:lnTo>
                  <a:lnTo>
                    <a:pt x="154" y="44"/>
                  </a:lnTo>
                  <a:lnTo>
                    <a:pt x="154" y="42"/>
                  </a:lnTo>
                  <a:lnTo>
                    <a:pt x="154" y="42"/>
                  </a:lnTo>
                  <a:lnTo>
                    <a:pt x="154" y="38"/>
                  </a:lnTo>
                  <a:lnTo>
                    <a:pt x="146" y="12"/>
                  </a:lnTo>
                  <a:lnTo>
                    <a:pt x="146" y="12"/>
                  </a:lnTo>
                  <a:lnTo>
                    <a:pt x="144" y="6"/>
                  </a:lnTo>
                  <a:lnTo>
                    <a:pt x="140" y="4"/>
                  </a:lnTo>
                  <a:lnTo>
                    <a:pt x="136" y="2"/>
                  </a:lnTo>
                  <a:lnTo>
                    <a:pt x="130" y="0"/>
                  </a:lnTo>
                  <a:lnTo>
                    <a:pt x="130" y="0"/>
                  </a:lnTo>
                  <a:close/>
                  <a:moveTo>
                    <a:pt x="88" y="42"/>
                  </a:moveTo>
                  <a:lnTo>
                    <a:pt x="64" y="42"/>
                  </a:lnTo>
                  <a:lnTo>
                    <a:pt x="64" y="42"/>
                  </a:lnTo>
                  <a:lnTo>
                    <a:pt x="60" y="40"/>
                  </a:lnTo>
                  <a:lnTo>
                    <a:pt x="58" y="38"/>
                  </a:lnTo>
                  <a:lnTo>
                    <a:pt x="60" y="36"/>
                  </a:lnTo>
                  <a:lnTo>
                    <a:pt x="60" y="34"/>
                  </a:lnTo>
                  <a:lnTo>
                    <a:pt x="60" y="34"/>
                  </a:lnTo>
                  <a:lnTo>
                    <a:pt x="62" y="30"/>
                  </a:lnTo>
                  <a:lnTo>
                    <a:pt x="66" y="28"/>
                  </a:lnTo>
                  <a:lnTo>
                    <a:pt x="86" y="28"/>
                  </a:lnTo>
                  <a:lnTo>
                    <a:pt x="86" y="28"/>
                  </a:lnTo>
                  <a:lnTo>
                    <a:pt x="90" y="30"/>
                  </a:lnTo>
                  <a:lnTo>
                    <a:pt x="92" y="34"/>
                  </a:lnTo>
                  <a:lnTo>
                    <a:pt x="92" y="36"/>
                  </a:lnTo>
                  <a:lnTo>
                    <a:pt x="92" y="36"/>
                  </a:lnTo>
                  <a:lnTo>
                    <a:pt x="92" y="36"/>
                  </a:lnTo>
                  <a:lnTo>
                    <a:pt x="94" y="38"/>
                  </a:lnTo>
                  <a:lnTo>
                    <a:pt x="94" y="38"/>
                  </a:lnTo>
                  <a:lnTo>
                    <a:pt x="92" y="40"/>
                  </a:lnTo>
                  <a:lnTo>
                    <a:pt x="88" y="42"/>
                  </a:lnTo>
                  <a:lnTo>
                    <a:pt x="88" y="4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Freeform 36"/>
            <p:cNvSpPr>
              <a:spLocks/>
            </p:cNvSpPr>
            <p:nvPr/>
          </p:nvSpPr>
          <p:spPr bwMode="gray">
            <a:xfrm>
              <a:off x="13474700" y="2428875"/>
              <a:ext cx="263525" cy="82550"/>
            </a:xfrm>
            <a:custGeom>
              <a:avLst/>
              <a:gdLst/>
              <a:ahLst/>
              <a:cxnLst>
                <a:cxn ang="0">
                  <a:pos x="164" y="40"/>
                </a:cxn>
                <a:cxn ang="0">
                  <a:pos x="164" y="40"/>
                </a:cxn>
                <a:cxn ang="0">
                  <a:pos x="164" y="40"/>
                </a:cxn>
                <a:cxn ang="0">
                  <a:pos x="166" y="46"/>
                </a:cxn>
                <a:cxn ang="0">
                  <a:pos x="164" y="48"/>
                </a:cxn>
                <a:cxn ang="0">
                  <a:pos x="160" y="52"/>
                </a:cxn>
                <a:cxn ang="0">
                  <a:pos x="156" y="52"/>
                </a:cxn>
                <a:cxn ang="0">
                  <a:pos x="10" y="52"/>
                </a:cxn>
                <a:cxn ang="0">
                  <a:pos x="10" y="52"/>
                </a:cxn>
                <a:cxn ang="0">
                  <a:pos x="6" y="52"/>
                </a:cxn>
                <a:cxn ang="0">
                  <a:pos x="2" y="48"/>
                </a:cxn>
                <a:cxn ang="0">
                  <a:pos x="0" y="46"/>
                </a:cxn>
                <a:cxn ang="0">
                  <a:pos x="2" y="40"/>
                </a:cxn>
                <a:cxn ang="0">
                  <a:pos x="10" y="12"/>
                </a:cxn>
                <a:cxn ang="0">
                  <a:pos x="10" y="12"/>
                </a:cxn>
                <a:cxn ang="0">
                  <a:pos x="12" y="8"/>
                </a:cxn>
                <a:cxn ang="0">
                  <a:pos x="16" y="4"/>
                </a:cxn>
                <a:cxn ang="0">
                  <a:pos x="20" y="2"/>
                </a:cxn>
                <a:cxn ang="0">
                  <a:pos x="26" y="0"/>
                </a:cxn>
                <a:cxn ang="0">
                  <a:pos x="140" y="0"/>
                </a:cxn>
                <a:cxn ang="0">
                  <a:pos x="140" y="0"/>
                </a:cxn>
                <a:cxn ang="0">
                  <a:pos x="144" y="2"/>
                </a:cxn>
                <a:cxn ang="0">
                  <a:pos x="150" y="4"/>
                </a:cxn>
                <a:cxn ang="0">
                  <a:pos x="154" y="8"/>
                </a:cxn>
                <a:cxn ang="0">
                  <a:pos x="156" y="12"/>
                </a:cxn>
                <a:cxn ang="0">
                  <a:pos x="164" y="40"/>
                </a:cxn>
                <a:cxn ang="0">
                  <a:pos x="166" y="40"/>
                </a:cxn>
                <a:cxn ang="0">
                  <a:pos x="156" y="12"/>
                </a:cxn>
                <a:cxn ang="0">
                  <a:pos x="156" y="12"/>
                </a:cxn>
                <a:cxn ang="0">
                  <a:pos x="154" y="8"/>
                </a:cxn>
                <a:cxn ang="0">
                  <a:pos x="150" y="4"/>
                </a:cxn>
                <a:cxn ang="0">
                  <a:pos x="144" y="0"/>
                </a:cxn>
                <a:cxn ang="0">
                  <a:pos x="140" y="0"/>
                </a:cxn>
                <a:cxn ang="0">
                  <a:pos x="26" y="0"/>
                </a:cxn>
                <a:cxn ang="0">
                  <a:pos x="26" y="0"/>
                </a:cxn>
                <a:cxn ang="0">
                  <a:pos x="20" y="0"/>
                </a:cxn>
                <a:cxn ang="0">
                  <a:pos x="16" y="4"/>
                </a:cxn>
                <a:cxn ang="0">
                  <a:pos x="12" y="8"/>
                </a:cxn>
                <a:cxn ang="0">
                  <a:pos x="10" y="12"/>
                </a:cxn>
                <a:cxn ang="0">
                  <a:pos x="0" y="40"/>
                </a:cxn>
                <a:cxn ang="0">
                  <a:pos x="0" y="40"/>
                </a:cxn>
                <a:cxn ang="0">
                  <a:pos x="0" y="44"/>
                </a:cxn>
                <a:cxn ang="0">
                  <a:pos x="0" y="44"/>
                </a:cxn>
                <a:cxn ang="0">
                  <a:pos x="0" y="48"/>
                </a:cxn>
                <a:cxn ang="0">
                  <a:pos x="2" y="50"/>
                </a:cxn>
                <a:cxn ang="0">
                  <a:pos x="6" y="52"/>
                </a:cxn>
                <a:cxn ang="0">
                  <a:pos x="10" y="52"/>
                </a:cxn>
                <a:cxn ang="0">
                  <a:pos x="156" y="52"/>
                </a:cxn>
                <a:cxn ang="0">
                  <a:pos x="156" y="52"/>
                </a:cxn>
                <a:cxn ang="0">
                  <a:pos x="160" y="52"/>
                </a:cxn>
                <a:cxn ang="0">
                  <a:pos x="162" y="50"/>
                </a:cxn>
                <a:cxn ang="0">
                  <a:pos x="164" y="48"/>
                </a:cxn>
                <a:cxn ang="0">
                  <a:pos x="166" y="44"/>
                </a:cxn>
                <a:cxn ang="0">
                  <a:pos x="166" y="44"/>
                </a:cxn>
                <a:cxn ang="0">
                  <a:pos x="166" y="40"/>
                </a:cxn>
                <a:cxn ang="0">
                  <a:pos x="164" y="40"/>
                </a:cxn>
              </a:cxnLst>
              <a:rect l="0" t="0" r="r" b="b"/>
              <a:pathLst>
                <a:path w="166" h="52">
                  <a:moveTo>
                    <a:pt x="164" y="40"/>
                  </a:moveTo>
                  <a:lnTo>
                    <a:pt x="164" y="40"/>
                  </a:lnTo>
                  <a:lnTo>
                    <a:pt x="164" y="40"/>
                  </a:lnTo>
                  <a:lnTo>
                    <a:pt x="166" y="46"/>
                  </a:lnTo>
                  <a:lnTo>
                    <a:pt x="164" y="48"/>
                  </a:lnTo>
                  <a:lnTo>
                    <a:pt x="160" y="52"/>
                  </a:lnTo>
                  <a:lnTo>
                    <a:pt x="156" y="52"/>
                  </a:lnTo>
                  <a:lnTo>
                    <a:pt x="10" y="52"/>
                  </a:lnTo>
                  <a:lnTo>
                    <a:pt x="10" y="52"/>
                  </a:lnTo>
                  <a:lnTo>
                    <a:pt x="6" y="52"/>
                  </a:lnTo>
                  <a:lnTo>
                    <a:pt x="2" y="48"/>
                  </a:lnTo>
                  <a:lnTo>
                    <a:pt x="0" y="46"/>
                  </a:lnTo>
                  <a:lnTo>
                    <a:pt x="2" y="40"/>
                  </a:lnTo>
                  <a:lnTo>
                    <a:pt x="10" y="12"/>
                  </a:lnTo>
                  <a:lnTo>
                    <a:pt x="10" y="12"/>
                  </a:lnTo>
                  <a:lnTo>
                    <a:pt x="12" y="8"/>
                  </a:lnTo>
                  <a:lnTo>
                    <a:pt x="16" y="4"/>
                  </a:lnTo>
                  <a:lnTo>
                    <a:pt x="20" y="2"/>
                  </a:lnTo>
                  <a:lnTo>
                    <a:pt x="26" y="0"/>
                  </a:lnTo>
                  <a:lnTo>
                    <a:pt x="140" y="0"/>
                  </a:lnTo>
                  <a:lnTo>
                    <a:pt x="140" y="0"/>
                  </a:lnTo>
                  <a:lnTo>
                    <a:pt x="144" y="2"/>
                  </a:lnTo>
                  <a:lnTo>
                    <a:pt x="150" y="4"/>
                  </a:lnTo>
                  <a:lnTo>
                    <a:pt x="154" y="8"/>
                  </a:lnTo>
                  <a:lnTo>
                    <a:pt x="156" y="12"/>
                  </a:lnTo>
                  <a:lnTo>
                    <a:pt x="164" y="40"/>
                  </a:lnTo>
                  <a:lnTo>
                    <a:pt x="166" y="40"/>
                  </a:lnTo>
                  <a:lnTo>
                    <a:pt x="156" y="12"/>
                  </a:lnTo>
                  <a:lnTo>
                    <a:pt x="156" y="12"/>
                  </a:lnTo>
                  <a:lnTo>
                    <a:pt x="154" y="8"/>
                  </a:lnTo>
                  <a:lnTo>
                    <a:pt x="150" y="4"/>
                  </a:lnTo>
                  <a:lnTo>
                    <a:pt x="144" y="0"/>
                  </a:lnTo>
                  <a:lnTo>
                    <a:pt x="140" y="0"/>
                  </a:lnTo>
                  <a:lnTo>
                    <a:pt x="26" y="0"/>
                  </a:lnTo>
                  <a:lnTo>
                    <a:pt x="26" y="0"/>
                  </a:lnTo>
                  <a:lnTo>
                    <a:pt x="20" y="0"/>
                  </a:lnTo>
                  <a:lnTo>
                    <a:pt x="16" y="4"/>
                  </a:lnTo>
                  <a:lnTo>
                    <a:pt x="12" y="8"/>
                  </a:lnTo>
                  <a:lnTo>
                    <a:pt x="10" y="12"/>
                  </a:lnTo>
                  <a:lnTo>
                    <a:pt x="0" y="40"/>
                  </a:lnTo>
                  <a:lnTo>
                    <a:pt x="0" y="40"/>
                  </a:lnTo>
                  <a:lnTo>
                    <a:pt x="0" y="44"/>
                  </a:lnTo>
                  <a:lnTo>
                    <a:pt x="0" y="44"/>
                  </a:lnTo>
                  <a:lnTo>
                    <a:pt x="0" y="48"/>
                  </a:lnTo>
                  <a:lnTo>
                    <a:pt x="2" y="50"/>
                  </a:lnTo>
                  <a:lnTo>
                    <a:pt x="6" y="52"/>
                  </a:lnTo>
                  <a:lnTo>
                    <a:pt x="10" y="52"/>
                  </a:lnTo>
                  <a:lnTo>
                    <a:pt x="156" y="52"/>
                  </a:lnTo>
                  <a:lnTo>
                    <a:pt x="156" y="52"/>
                  </a:lnTo>
                  <a:lnTo>
                    <a:pt x="160" y="52"/>
                  </a:lnTo>
                  <a:lnTo>
                    <a:pt x="162" y="50"/>
                  </a:lnTo>
                  <a:lnTo>
                    <a:pt x="164" y="48"/>
                  </a:lnTo>
                  <a:lnTo>
                    <a:pt x="166" y="44"/>
                  </a:lnTo>
                  <a:lnTo>
                    <a:pt x="166" y="44"/>
                  </a:lnTo>
                  <a:lnTo>
                    <a:pt x="166" y="40"/>
                  </a:lnTo>
                  <a:lnTo>
                    <a:pt x="164" y="4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Freeform 37"/>
            <p:cNvSpPr>
              <a:spLocks noEditPoints="1"/>
            </p:cNvSpPr>
            <p:nvPr/>
          </p:nvSpPr>
          <p:spPr bwMode="gray">
            <a:xfrm>
              <a:off x="13471525" y="2238375"/>
              <a:ext cx="266700" cy="174625"/>
            </a:xfrm>
            <a:custGeom>
              <a:avLst/>
              <a:gdLst/>
              <a:ahLst/>
              <a:cxnLst>
                <a:cxn ang="0">
                  <a:pos x="0" y="0"/>
                </a:cxn>
                <a:cxn ang="0">
                  <a:pos x="0" y="110"/>
                </a:cxn>
                <a:cxn ang="0">
                  <a:pos x="168" y="110"/>
                </a:cxn>
                <a:cxn ang="0">
                  <a:pos x="168" y="0"/>
                </a:cxn>
                <a:cxn ang="0">
                  <a:pos x="0" y="0"/>
                </a:cxn>
                <a:cxn ang="0">
                  <a:pos x="152" y="96"/>
                </a:cxn>
                <a:cxn ang="0">
                  <a:pos x="16" y="96"/>
                </a:cxn>
                <a:cxn ang="0">
                  <a:pos x="16" y="14"/>
                </a:cxn>
                <a:cxn ang="0">
                  <a:pos x="152" y="14"/>
                </a:cxn>
                <a:cxn ang="0">
                  <a:pos x="152" y="96"/>
                </a:cxn>
              </a:cxnLst>
              <a:rect l="0" t="0" r="r" b="b"/>
              <a:pathLst>
                <a:path w="168" h="110">
                  <a:moveTo>
                    <a:pt x="0" y="0"/>
                  </a:moveTo>
                  <a:lnTo>
                    <a:pt x="0" y="110"/>
                  </a:lnTo>
                  <a:lnTo>
                    <a:pt x="168" y="110"/>
                  </a:lnTo>
                  <a:lnTo>
                    <a:pt x="168" y="0"/>
                  </a:lnTo>
                  <a:lnTo>
                    <a:pt x="0" y="0"/>
                  </a:lnTo>
                  <a:close/>
                  <a:moveTo>
                    <a:pt x="152" y="96"/>
                  </a:moveTo>
                  <a:lnTo>
                    <a:pt x="16" y="96"/>
                  </a:lnTo>
                  <a:lnTo>
                    <a:pt x="16" y="14"/>
                  </a:lnTo>
                  <a:lnTo>
                    <a:pt x="152" y="14"/>
                  </a:lnTo>
                  <a:lnTo>
                    <a:pt x="152" y="9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32" name="组合 337"/>
          <p:cNvGrpSpPr/>
          <p:nvPr/>
        </p:nvGrpSpPr>
        <p:grpSpPr bwMode="gray">
          <a:xfrm>
            <a:off x="2046219" y="3625528"/>
            <a:ext cx="207367" cy="474271"/>
            <a:chOff x="13447589" y="339023"/>
            <a:chExt cx="499976" cy="841730"/>
          </a:xfrm>
          <a:solidFill>
            <a:schemeClr val="tx1">
              <a:lumMod val="50000"/>
              <a:lumOff val="50000"/>
            </a:schemeClr>
          </a:solidFill>
        </p:grpSpPr>
        <p:sp>
          <p:nvSpPr>
            <p:cNvPr id="33" name="Freeform 80"/>
            <p:cNvSpPr>
              <a:spLocks noEditPoints="1"/>
            </p:cNvSpPr>
            <p:nvPr/>
          </p:nvSpPr>
          <p:spPr bwMode="gray">
            <a:xfrm>
              <a:off x="13447589" y="471927"/>
              <a:ext cx="499976" cy="708826"/>
            </a:xfrm>
            <a:custGeom>
              <a:avLst/>
              <a:gdLst/>
              <a:ahLst/>
              <a:cxnLst>
                <a:cxn ang="0">
                  <a:pos x="32" y="0"/>
                </a:cxn>
                <a:cxn ang="0">
                  <a:pos x="10" y="8"/>
                </a:cxn>
                <a:cxn ang="0">
                  <a:pos x="0" y="30"/>
                </a:cxn>
                <a:cxn ang="0">
                  <a:pos x="2" y="198"/>
                </a:cxn>
                <a:cxn ang="0">
                  <a:pos x="20" y="220"/>
                </a:cxn>
                <a:cxn ang="0">
                  <a:pos x="128" y="224"/>
                </a:cxn>
                <a:cxn ang="0">
                  <a:pos x="140" y="220"/>
                </a:cxn>
                <a:cxn ang="0">
                  <a:pos x="158" y="198"/>
                </a:cxn>
                <a:cxn ang="0">
                  <a:pos x="158" y="30"/>
                </a:cxn>
                <a:cxn ang="0">
                  <a:pos x="148" y="8"/>
                </a:cxn>
                <a:cxn ang="0">
                  <a:pos x="128" y="0"/>
                </a:cxn>
                <a:cxn ang="0">
                  <a:pos x="30" y="202"/>
                </a:cxn>
                <a:cxn ang="0">
                  <a:pos x="22" y="184"/>
                </a:cxn>
                <a:cxn ang="0">
                  <a:pos x="30" y="178"/>
                </a:cxn>
                <a:cxn ang="0">
                  <a:pos x="62" y="184"/>
                </a:cxn>
                <a:cxn ang="0">
                  <a:pos x="62" y="202"/>
                </a:cxn>
                <a:cxn ang="0">
                  <a:pos x="96" y="198"/>
                </a:cxn>
                <a:cxn ang="0">
                  <a:pos x="92" y="206"/>
                </a:cxn>
                <a:cxn ang="0">
                  <a:pos x="88" y="208"/>
                </a:cxn>
                <a:cxn ang="0">
                  <a:pos x="86" y="208"/>
                </a:cxn>
                <a:cxn ang="0">
                  <a:pos x="76" y="208"/>
                </a:cxn>
                <a:cxn ang="0">
                  <a:pos x="74" y="206"/>
                </a:cxn>
                <a:cxn ang="0">
                  <a:pos x="70" y="204"/>
                </a:cxn>
                <a:cxn ang="0">
                  <a:pos x="68" y="200"/>
                </a:cxn>
                <a:cxn ang="0">
                  <a:pos x="66" y="198"/>
                </a:cxn>
                <a:cxn ang="0">
                  <a:pos x="66" y="186"/>
                </a:cxn>
                <a:cxn ang="0">
                  <a:pos x="66" y="184"/>
                </a:cxn>
                <a:cxn ang="0">
                  <a:pos x="74" y="176"/>
                </a:cxn>
                <a:cxn ang="0">
                  <a:pos x="78" y="176"/>
                </a:cxn>
                <a:cxn ang="0">
                  <a:pos x="82" y="176"/>
                </a:cxn>
                <a:cxn ang="0">
                  <a:pos x="84" y="176"/>
                </a:cxn>
                <a:cxn ang="0">
                  <a:pos x="88" y="176"/>
                </a:cxn>
                <a:cxn ang="0">
                  <a:pos x="88" y="176"/>
                </a:cxn>
                <a:cxn ang="0">
                  <a:pos x="96" y="184"/>
                </a:cxn>
                <a:cxn ang="0">
                  <a:pos x="98" y="188"/>
                </a:cxn>
                <a:cxn ang="0">
                  <a:pos x="98" y="192"/>
                </a:cxn>
                <a:cxn ang="0">
                  <a:pos x="96" y="198"/>
                </a:cxn>
                <a:cxn ang="0">
                  <a:pos x="134" y="200"/>
                </a:cxn>
                <a:cxn ang="0">
                  <a:pos x="100" y="202"/>
                </a:cxn>
                <a:cxn ang="0">
                  <a:pos x="102" y="184"/>
                </a:cxn>
                <a:cxn ang="0">
                  <a:pos x="128" y="178"/>
                </a:cxn>
                <a:cxn ang="0">
                  <a:pos x="136" y="196"/>
                </a:cxn>
                <a:cxn ang="0">
                  <a:pos x="138" y="146"/>
                </a:cxn>
                <a:cxn ang="0">
                  <a:pos x="116" y="160"/>
                </a:cxn>
                <a:cxn ang="0">
                  <a:pos x="34" y="158"/>
                </a:cxn>
                <a:cxn ang="0">
                  <a:pos x="20" y="138"/>
                </a:cxn>
                <a:cxn ang="0">
                  <a:pos x="22" y="30"/>
                </a:cxn>
                <a:cxn ang="0">
                  <a:pos x="42" y="18"/>
                </a:cxn>
                <a:cxn ang="0">
                  <a:pos x="124" y="20"/>
                </a:cxn>
                <a:cxn ang="0">
                  <a:pos x="140" y="38"/>
                </a:cxn>
              </a:cxnLst>
              <a:rect l="0" t="0" r="r" b="b"/>
              <a:pathLst>
                <a:path w="158" h="224">
                  <a:moveTo>
                    <a:pt x="128" y="0"/>
                  </a:moveTo>
                  <a:lnTo>
                    <a:pt x="32" y="0"/>
                  </a:lnTo>
                  <a:lnTo>
                    <a:pt x="32" y="0"/>
                  </a:lnTo>
                  <a:lnTo>
                    <a:pt x="26" y="0"/>
                  </a:lnTo>
                  <a:lnTo>
                    <a:pt x="20" y="2"/>
                  </a:lnTo>
                  <a:lnTo>
                    <a:pt x="10" y="8"/>
                  </a:lnTo>
                  <a:lnTo>
                    <a:pt x="4" y="18"/>
                  </a:lnTo>
                  <a:lnTo>
                    <a:pt x="2" y="24"/>
                  </a:lnTo>
                  <a:lnTo>
                    <a:pt x="0" y="30"/>
                  </a:lnTo>
                  <a:lnTo>
                    <a:pt x="0" y="192"/>
                  </a:lnTo>
                  <a:lnTo>
                    <a:pt x="0" y="192"/>
                  </a:lnTo>
                  <a:lnTo>
                    <a:pt x="2" y="198"/>
                  </a:lnTo>
                  <a:lnTo>
                    <a:pt x="4" y="204"/>
                  </a:lnTo>
                  <a:lnTo>
                    <a:pt x="10" y="214"/>
                  </a:lnTo>
                  <a:lnTo>
                    <a:pt x="20" y="220"/>
                  </a:lnTo>
                  <a:lnTo>
                    <a:pt x="26" y="222"/>
                  </a:lnTo>
                  <a:lnTo>
                    <a:pt x="32" y="224"/>
                  </a:lnTo>
                  <a:lnTo>
                    <a:pt x="128" y="224"/>
                  </a:lnTo>
                  <a:lnTo>
                    <a:pt x="128" y="224"/>
                  </a:lnTo>
                  <a:lnTo>
                    <a:pt x="134" y="222"/>
                  </a:lnTo>
                  <a:lnTo>
                    <a:pt x="140" y="220"/>
                  </a:lnTo>
                  <a:lnTo>
                    <a:pt x="148" y="214"/>
                  </a:lnTo>
                  <a:lnTo>
                    <a:pt x="156" y="204"/>
                  </a:lnTo>
                  <a:lnTo>
                    <a:pt x="158" y="198"/>
                  </a:lnTo>
                  <a:lnTo>
                    <a:pt x="158" y="192"/>
                  </a:lnTo>
                  <a:lnTo>
                    <a:pt x="158" y="30"/>
                  </a:lnTo>
                  <a:lnTo>
                    <a:pt x="158" y="30"/>
                  </a:lnTo>
                  <a:lnTo>
                    <a:pt x="158" y="24"/>
                  </a:lnTo>
                  <a:lnTo>
                    <a:pt x="156" y="18"/>
                  </a:lnTo>
                  <a:lnTo>
                    <a:pt x="148" y="8"/>
                  </a:lnTo>
                  <a:lnTo>
                    <a:pt x="140" y="2"/>
                  </a:lnTo>
                  <a:lnTo>
                    <a:pt x="134" y="0"/>
                  </a:lnTo>
                  <a:lnTo>
                    <a:pt x="128" y="0"/>
                  </a:lnTo>
                  <a:lnTo>
                    <a:pt x="128" y="0"/>
                  </a:lnTo>
                  <a:close/>
                  <a:moveTo>
                    <a:pt x="30" y="202"/>
                  </a:moveTo>
                  <a:lnTo>
                    <a:pt x="30" y="202"/>
                  </a:lnTo>
                  <a:lnTo>
                    <a:pt x="24" y="200"/>
                  </a:lnTo>
                  <a:lnTo>
                    <a:pt x="22" y="196"/>
                  </a:lnTo>
                  <a:lnTo>
                    <a:pt x="22" y="184"/>
                  </a:lnTo>
                  <a:lnTo>
                    <a:pt x="22" y="184"/>
                  </a:lnTo>
                  <a:lnTo>
                    <a:pt x="24" y="180"/>
                  </a:lnTo>
                  <a:lnTo>
                    <a:pt x="30" y="178"/>
                  </a:lnTo>
                  <a:lnTo>
                    <a:pt x="66" y="178"/>
                  </a:lnTo>
                  <a:lnTo>
                    <a:pt x="66" y="178"/>
                  </a:lnTo>
                  <a:lnTo>
                    <a:pt x="62" y="184"/>
                  </a:lnTo>
                  <a:lnTo>
                    <a:pt x="60" y="192"/>
                  </a:lnTo>
                  <a:lnTo>
                    <a:pt x="60" y="192"/>
                  </a:lnTo>
                  <a:lnTo>
                    <a:pt x="62" y="202"/>
                  </a:lnTo>
                  <a:lnTo>
                    <a:pt x="30" y="202"/>
                  </a:lnTo>
                  <a:close/>
                  <a:moveTo>
                    <a:pt x="96" y="198"/>
                  </a:moveTo>
                  <a:lnTo>
                    <a:pt x="96" y="198"/>
                  </a:lnTo>
                  <a:lnTo>
                    <a:pt x="94" y="204"/>
                  </a:lnTo>
                  <a:lnTo>
                    <a:pt x="92" y="204"/>
                  </a:lnTo>
                  <a:lnTo>
                    <a:pt x="92" y="206"/>
                  </a:lnTo>
                  <a:lnTo>
                    <a:pt x="90" y="206"/>
                  </a:lnTo>
                  <a:lnTo>
                    <a:pt x="88" y="206"/>
                  </a:lnTo>
                  <a:lnTo>
                    <a:pt x="88" y="208"/>
                  </a:lnTo>
                  <a:lnTo>
                    <a:pt x="88" y="208"/>
                  </a:lnTo>
                  <a:lnTo>
                    <a:pt x="86" y="208"/>
                  </a:lnTo>
                  <a:lnTo>
                    <a:pt x="86" y="208"/>
                  </a:lnTo>
                  <a:lnTo>
                    <a:pt x="82" y="208"/>
                  </a:lnTo>
                  <a:lnTo>
                    <a:pt x="76" y="208"/>
                  </a:lnTo>
                  <a:lnTo>
                    <a:pt x="76" y="208"/>
                  </a:lnTo>
                  <a:lnTo>
                    <a:pt x="76" y="208"/>
                  </a:lnTo>
                  <a:lnTo>
                    <a:pt x="74" y="206"/>
                  </a:lnTo>
                  <a:lnTo>
                    <a:pt x="74" y="206"/>
                  </a:lnTo>
                  <a:lnTo>
                    <a:pt x="72" y="206"/>
                  </a:lnTo>
                  <a:lnTo>
                    <a:pt x="70" y="204"/>
                  </a:lnTo>
                  <a:lnTo>
                    <a:pt x="70" y="204"/>
                  </a:lnTo>
                  <a:lnTo>
                    <a:pt x="70" y="204"/>
                  </a:lnTo>
                  <a:lnTo>
                    <a:pt x="68" y="200"/>
                  </a:lnTo>
                  <a:lnTo>
                    <a:pt x="68" y="200"/>
                  </a:lnTo>
                  <a:lnTo>
                    <a:pt x="66" y="198"/>
                  </a:lnTo>
                  <a:lnTo>
                    <a:pt x="66" y="198"/>
                  </a:lnTo>
                  <a:lnTo>
                    <a:pt x="66" y="198"/>
                  </a:lnTo>
                  <a:lnTo>
                    <a:pt x="64" y="192"/>
                  </a:lnTo>
                  <a:lnTo>
                    <a:pt x="64" y="192"/>
                  </a:lnTo>
                  <a:lnTo>
                    <a:pt x="66" y="186"/>
                  </a:lnTo>
                  <a:lnTo>
                    <a:pt x="66" y="186"/>
                  </a:lnTo>
                  <a:lnTo>
                    <a:pt x="66" y="184"/>
                  </a:lnTo>
                  <a:lnTo>
                    <a:pt x="66" y="184"/>
                  </a:lnTo>
                  <a:lnTo>
                    <a:pt x="70" y="180"/>
                  </a:lnTo>
                  <a:lnTo>
                    <a:pt x="70" y="180"/>
                  </a:lnTo>
                  <a:lnTo>
                    <a:pt x="74" y="176"/>
                  </a:lnTo>
                  <a:lnTo>
                    <a:pt x="76" y="176"/>
                  </a:lnTo>
                  <a:lnTo>
                    <a:pt x="76" y="176"/>
                  </a:lnTo>
                  <a:lnTo>
                    <a:pt x="78" y="176"/>
                  </a:lnTo>
                  <a:lnTo>
                    <a:pt x="78" y="176"/>
                  </a:lnTo>
                  <a:lnTo>
                    <a:pt x="78" y="176"/>
                  </a:lnTo>
                  <a:lnTo>
                    <a:pt x="82" y="176"/>
                  </a:lnTo>
                  <a:lnTo>
                    <a:pt x="82" y="174"/>
                  </a:lnTo>
                  <a:lnTo>
                    <a:pt x="82" y="176"/>
                  </a:lnTo>
                  <a:lnTo>
                    <a:pt x="84" y="176"/>
                  </a:lnTo>
                  <a:lnTo>
                    <a:pt x="86" y="176"/>
                  </a:lnTo>
                  <a:lnTo>
                    <a:pt x="88" y="176"/>
                  </a:lnTo>
                  <a:lnTo>
                    <a:pt x="88" y="176"/>
                  </a:lnTo>
                  <a:lnTo>
                    <a:pt x="88" y="176"/>
                  </a:lnTo>
                  <a:lnTo>
                    <a:pt x="88" y="176"/>
                  </a:lnTo>
                  <a:lnTo>
                    <a:pt x="88" y="176"/>
                  </a:lnTo>
                  <a:lnTo>
                    <a:pt x="94" y="180"/>
                  </a:lnTo>
                  <a:lnTo>
                    <a:pt x="96" y="184"/>
                  </a:lnTo>
                  <a:lnTo>
                    <a:pt x="96" y="184"/>
                  </a:lnTo>
                  <a:lnTo>
                    <a:pt x="96" y="184"/>
                  </a:lnTo>
                  <a:lnTo>
                    <a:pt x="98" y="186"/>
                  </a:lnTo>
                  <a:lnTo>
                    <a:pt x="98" y="188"/>
                  </a:lnTo>
                  <a:lnTo>
                    <a:pt x="98" y="188"/>
                  </a:lnTo>
                  <a:lnTo>
                    <a:pt x="98" y="190"/>
                  </a:lnTo>
                  <a:lnTo>
                    <a:pt x="98" y="192"/>
                  </a:lnTo>
                  <a:lnTo>
                    <a:pt x="98" y="192"/>
                  </a:lnTo>
                  <a:lnTo>
                    <a:pt x="96" y="198"/>
                  </a:lnTo>
                  <a:lnTo>
                    <a:pt x="96" y="198"/>
                  </a:lnTo>
                  <a:close/>
                  <a:moveTo>
                    <a:pt x="136" y="196"/>
                  </a:moveTo>
                  <a:lnTo>
                    <a:pt x="136" y="196"/>
                  </a:lnTo>
                  <a:lnTo>
                    <a:pt x="134" y="200"/>
                  </a:lnTo>
                  <a:lnTo>
                    <a:pt x="128" y="202"/>
                  </a:lnTo>
                  <a:lnTo>
                    <a:pt x="100" y="202"/>
                  </a:lnTo>
                  <a:lnTo>
                    <a:pt x="100" y="202"/>
                  </a:lnTo>
                  <a:lnTo>
                    <a:pt x="102" y="192"/>
                  </a:lnTo>
                  <a:lnTo>
                    <a:pt x="102" y="192"/>
                  </a:lnTo>
                  <a:lnTo>
                    <a:pt x="102" y="184"/>
                  </a:lnTo>
                  <a:lnTo>
                    <a:pt x="98" y="178"/>
                  </a:lnTo>
                  <a:lnTo>
                    <a:pt x="128" y="178"/>
                  </a:lnTo>
                  <a:lnTo>
                    <a:pt x="128" y="178"/>
                  </a:lnTo>
                  <a:lnTo>
                    <a:pt x="134" y="180"/>
                  </a:lnTo>
                  <a:lnTo>
                    <a:pt x="136" y="184"/>
                  </a:lnTo>
                  <a:lnTo>
                    <a:pt x="136" y="196"/>
                  </a:lnTo>
                  <a:close/>
                  <a:moveTo>
                    <a:pt x="140" y="138"/>
                  </a:moveTo>
                  <a:lnTo>
                    <a:pt x="140" y="138"/>
                  </a:lnTo>
                  <a:lnTo>
                    <a:pt x="138" y="146"/>
                  </a:lnTo>
                  <a:lnTo>
                    <a:pt x="132" y="154"/>
                  </a:lnTo>
                  <a:lnTo>
                    <a:pt x="124" y="158"/>
                  </a:lnTo>
                  <a:lnTo>
                    <a:pt x="116" y="160"/>
                  </a:lnTo>
                  <a:lnTo>
                    <a:pt x="42" y="160"/>
                  </a:lnTo>
                  <a:lnTo>
                    <a:pt x="42" y="160"/>
                  </a:lnTo>
                  <a:lnTo>
                    <a:pt x="34" y="158"/>
                  </a:lnTo>
                  <a:lnTo>
                    <a:pt x="26" y="154"/>
                  </a:lnTo>
                  <a:lnTo>
                    <a:pt x="22" y="146"/>
                  </a:lnTo>
                  <a:lnTo>
                    <a:pt x="20" y="138"/>
                  </a:lnTo>
                  <a:lnTo>
                    <a:pt x="20" y="38"/>
                  </a:lnTo>
                  <a:lnTo>
                    <a:pt x="20" y="38"/>
                  </a:lnTo>
                  <a:lnTo>
                    <a:pt x="22" y="30"/>
                  </a:lnTo>
                  <a:lnTo>
                    <a:pt x="26" y="24"/>
                  </a:lnTo>
                  <a:lnTo>
                    <a:pt x="34" y="20"/>
                  </a:lnTo>
                  <a:lnTo>
                    <a:pt x="42" y="18"/>
                  </a:lnTo>
                  <a:lnTo>
                    <a:pt x="116" y="18"/>
                  </a:lnTo>
                  <a:lnTo>
                    <a:pt x="116" y="18"/>
                  </a:lnTo>
                  <a:lnTo>
                    <a:pt x="124" y="20"/>
                  </a:lnTo>
                  <a:lnTo>
                    <a:pt x="132" y="24"/>
                  </a:lnTo>
                  <a:lnTo>
                    <a:pt x="138" y="30"/>
                  </a:lnTo>
                  <a:lnTo>
                    <a:pt x="140" y="38"/>
                  </a:lnTo>
                  <a:lnTo>
                    <a:pt x="140" y="13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 name="Freeform 81"/>
            <p:cNvSpPr>
              <a:spLocks/>
            </p:cNvSpPr>
            <p:nvPr/>
          </p:nvSpPr>
          <p:spPr bwMode="gray">
            <a:xfrm>
              <a:off x="13795674" y="339023"/>
              <a:ext cx="69617" cy="107590"/>
            </a:xfrm>
            <a:custGeom>
              <a:avLst/>
              <a:gdLst/>
              <a:ahLst/>
              <a:cxnLst>
                <a:cxn ang="0">
                  <a:pos x="22" y="26"/>
                </a:cxn>
                <a:cxn ang="0">
                  <a:pos x="22" y="26"/>
                </a:cxn>
                <a:cxn ang="0">
                  <a:pos x="22" y="30"/>
                </a:cxn>
                <a:cxn ang="0">
                  <a:pos x="20" y="32"/>
                </a:cxn>
                <a:cxn ang="0">
                  <a:pos x="18" y="34"/>
                </a:cxn>
                <a:cxn ang="0">
                  <a:pos x="14" y="34"/>
                </a:cxn>
                <a:cxn ang="0">
                  <a:pos x="8" y="34"/>
                </a:cxn>
                <a:cxn ang="0">
                  <a:pos x="8" y="34"/>
                </a:cxn>
                <a:cxn ang="0">
                  <a:pos x="4" y="34"/>
                </a:cxn>
                <a:cxn ang="0">
                  <a:pos x="2" y="32"/>
                </a:cxn>
                <a:cxn ang="0">
                  <a:pos x="0" y="30"/>
                </a:cxn>
                <a:cxn ang="0">
                  <a:pos x="0" y="26"/>
                </a:cxn>
                <a:cxn ang="0">
                  <a:pos x="0" y="8"/>
                </a:cxn>
                <a:cxn ang="0">
                  <a:pos x="0" y="8"/>
                </a:cxn>
                <a:cxn ang="0">
                  <a:pos x="0" y="6"/>
                </a:cxn>
                <a:cxn ang="0">
                  <a:pos x="2" y="4"/>
                </a:cxn>
                <a:cxn ang="0">
                  <a:pos x="4" y="2"/>
                </a:cxn>
                <a:cxn ang="0">
                  <a:pos x="8" y="0"/>
                </a:cxn>
                <a:cxn ang="0">
                  <a:pos x="14" y="0"/>
                </a:cxn>
                <a:cxn ang="0">
                  <a:pos x="14" y="0"/>
                </a:cxn>
                <a:cxn ang="0">
                  <a:pos x="18" y="2"/>
                </a:cxn>
                <a:cxn ang="0">
                  <a:pos x="20" y="4"/>
                </a:cxn>
                <a:cxn ang="0">
                  <a:pos x="22" y="6"/>
                </a:cxn>
                <a:cxn ang="0">
                  <a:pos x="22" y="8"/>
                </a:cxn>
                <a:cxn ang="0">
                  <a:pos x="22" y="26"/>
                </a:cxn>
              </a:cxnLst>
              <a:rect l="0" t="0" r="r" b="b"/>
              <a:pathLst>
                <a:path w="22" h="34">
                  <a:moveTo>
                    <a:pt x="22" y="26"/>
                  </a:moveTo>
                  <a:lnTo>
                    <a:pt x="22" y="26"/>
                  </a:lnTo>
                  <a:lnTo>
                    <a:pt x="22" y="30"/>
                  </a:lnTo>
                  <a:lnTo>
                    <a:pt x="20" y="32"/>
                  </a:lnTo>
                  <a:lnTo>
                    <a:pt x="18" y="34"/>
                  </a:lnTo>
                  <a:lnTo>
                    <a:pt x="14" y="34"/>
                  </a:lnTo>
                  <a:lnTo>
                    <a:pt x="8" y="34"/>
                  </a:lnTo>
                  <a:lnTo>
                    <a:pt x="8" y="34"/>
                  </a:lnTo>
                  <a:lnTo>
                    <a:pt x="4" y="34"/>
                  </a:lnTo>
                  <a:lnTo>
                    <a:pt x="2" y="32"/>
                  </a:lnTo>
                  <a:lnTo>
                    <a:pt x="0" y="30"/>
                  </a:lnTo>
                  <a:lnTo>
                    <a:pt x="0" y="26"/>
                  </a:lnTo>
                  <a:lnTo>
                    <a:pt x="0" y="8"/>
                  </a:lnTo>
                  <a:lnTo>
                    <a:pt x="0" y="8"/>
                  </a:lnTo>
                  <a:lnTo>
                    <a:pt x="0" y="6"/>
                  </a:lnTo>
                  <a:lnTo>
                    <a:pt x="2" y="4"/>
                  </a:lnTo>
                  <a:lnTo>
                    <a:pt x="4" y="2"/>
                  </a:lnTo>
                  <a:lnTo>
                    <a:pt x="8" y="0"/>
                  </a:lnTo>
                  <a:lnTo>
                    <a:pt x="14" y="0"/>
                  </a:lnTo>
                  <a:lnTo>
                    <a:pt x="14" y="0"/>
                  </a:lnTo>
                  <a:lnTo>
                    <a:pt x="18" y="2"/>
                  </a:lnTo>
                  <a:lnTo>
                    <a:pt x="20" y="4"/>
                  </a:lnTo>
                  <a:lnTo>
                    <a:pt x="22" y="6"/>
                  </a:lnTo>
                  <a:lnTo>
                    <a:pt x="22" y="8"/>
                  </a:lnTo>
                  <a:lnTo>
                    <a:pt x="22" y="2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35" name="组合 758"/>
          <p:cNvGrpSpPr/>
          <p:nvPr/>
        </p:nvGrpSpPr>
        <p:grpSpPr bwMode="gray">
          <a:xfrm rot="16980000">
            <a:off x="2562820" y="3285421"/>
            <a:ext cx="286952" cy="268869"/>
            <a:chOff x="7440613" y="4868863"/>
            <a:chExt cx="1019175" cy="828675"/>
          </a:xfrm>
        </p:grpSpPr>
        <p:sp>
          <p:nvSpPr>
            <p:cNvPr id="3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969595"/>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969595"/>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38" name="组合 758"/>
          <p:cNvGrpSpPr/>
          <p:nvPr/>
        </p:nvGrpSpPr>
        <p:grpSpPr bwMode="gray">
          <a:xfrm rot="13500000">
            <a:off x="2579440" y="3683649"/>
            <a:ext cx="286952" cy="268869"/>
            <a:chOff x="7440613" y="4868863"/>
            <a:chExt cx="1019175" cy="828675"/>
          </a:xfrm>
        </p:grpSpPr>
        <p:sp>
          <p:nvSpPr>
            <p:cNvPr id="3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969595"/>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969595"/>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42" name="组合 41"/>
          <p:cNvGrpSpPr/>
          <p:nvPr/>
        </p:nvGrpSpPr>
        <p:grpSpPr bwMode="gray">
          <a:xfrm>
            <a:off x="8779735" y="3052838"/>
            <a:ext cx="1563544" cy="450052"/>
            <a:chOff x="6342840" y="2508964"/>
            <a:chExt cx="1362886" cy="369186"/>
          </a:xfrm>
        </p:grpSpPr>
        <p:grpSp>
          <p:nvGrpSpPr>
            <p:cNvPr id="43" name="组合 226"/>
            <p:cNvGrpSpPr/>
            <p:nvPr/>
          </p:nvGrpSpPr>
          <p:grpSpPr bwMode="gray">
            <a:xfrm>
              <a:off x="6342840" y="2508964"/>
              <a:ext cx="665827" cy="369186"/>
              <a:chOff x="7181040" y="3318589"/>
              <a:chExt cx="665827" cy="369186"/>
            </a:xfrm>
          </p:grpSpPr>
          <p:pic>
            <p:nvPicPr>
              <p:cNvPr id="45" name="图片 44"/>
              <p:cNvPicPr>
                <a:picLocks noChangeAspect="1"/>
              </p:cNvPicPr>
              <p:nvPr/>
            </p:nvPicPr>
            <p:blipFill>
              <a:blip r:embed="rId3" cstate="print">
                <a:duotone>
                  <a:prstClr val="black"/>
                  <a:schemeClr val="bg1">
                    <a:lumMod val="65000"/>
                    <a:tint val="45000"/>
                    <a:satMod val="400000"/>
                  </a:schemeClr>
                </a:duotone>
                <a:lum bright="-30000"/>
                <a:extLst>
                  <a:ext uri="{28A0092B-C50C-407E-A947-70E740481C1C}">
                    <a14:useLocalDpi xmlns:a14="http://schemas.microsoft.com/office/drawing/2010/main"/>
                  </a:ext>
                </a:extLst>
              </a:blip>
              <a:stretch>
                <a:fillRect/>
              </a:stretch>
            </p:blipFill>
            <p:spPr bwMode="gray">
              <a:xfrm flipH="1">
                <a:off x="7181040" y="3327255"/>
                <a:ext cx="199116" cy="360520"/>
              </a:xfrm>
              <a:prstGeom prst="rect">
                <a:avLst/>
              </a:prstGeom>
              <a:ln>
                <a:noFill/>
              </a:ln>
              <a:effectLst/>
            </p:spPr>
          </p:pic>
          <p:pic>
            <p:nvPicPr>
              <p:cNvPr id="46" name="图片 45"/>
              <p:cNvPicPr>
                <a:picLocks noChangeAspect="1"/>
              </p:cNvPicPr>
              <p:nvPr/>
            </p:nvPicPr>
            <p:blipFill>
              <a:blip r:embed="rId3" cstate="print">
                <a:duotone>
                  <a:prstClr val="black"/>
                  <a:schemeClr val="bg1">
                    <a:lumMod val="65000"/>
                    <a:tint val="45000"/>
                    <a:satMod val="400000"/>
                  </a:schemeClr>
                </a:duotone>
                <a:lum bright="-30000"/>
                <a:extLst>
                  <a:ext uri="{28A0092B-C50C-407E-A947-70E740481C1C}">
                    <a14:useLocalDpi xmlns:a14="http://schemas.microsoft.com/office/drawing/2010/main"/>
                  </a:ext>
                </a:extLst>
              </a:blip>
              <a:stretch>
                <a:fillRect/>
              </a:stretch>
            </p:blipFill>
            <p:spPr bwMode="gray">
              <a:xfrm flipH="1">
                <a:off x="7420062" y="3318589"/>
                <a:ext cx="199116" cy="360520"/>
              </a:xfrm>
              <a:prstGeom prst="rect">
                <a:avLst/>
              </a:prstGeom>
              <a:ln>
                <a:noFill/>
              </a:ln>
              <a:effectLst/>
            </p:spPr>
          </p:pic>
          <p:pic>
            <p:nvPicPr>
              <p:cNvPr id="47" name="图片 46"/>
              <p:cNvPicPr>
                <a:picLocks noChangeAspect="1"/>
              </p:cNvPicPr>
              <p:nvPr/>
            </p:nvPicPr>
            <p:blipFill>
              <a:blip r:embed="rId4" cstate="print">
                <a:duotone>
                  <a:prstClr val="black"/>
                  <a:schemeClr val="bg1">
                    <a:lumMod val="65000"/>
                    <a:tint val="45000"/>
                    <a:satMod val="400000"/>
                  </a:schemeClr>
                </a:duotone>
                <a:lum bright="-30000"/>
                <a:extLst>
                  <a:ext uri="{28A0092B-C50C-407E-A947-70E740481C1C}">
                    <a14:useLocalDpi xmlns:a14="http://schemas.microsoft.com/office/drawing/2010/main"/>
                  </a:ext>
                </a:extLst>
              </a:blip>
              <a:stretch>
                <a:fillRect/>
              </a:stretch>
            </p:blipFill>
            <p:spPr bwMode="gray">
              <a:xfrm>
                <a:off x="7652284" y="3437370"/>
                <a:ext cx="194583" cy="241737"/>
              </a:xfrm>
              <a:prstGeom prst="rect">
                <a:avLst/>
              </a:prstGeom>
              <a:ln>
                <a:noFill/>
              </a:ln>
              <a:effectLst/>
            </p:spPr>
          </p:pic>
        </p:grpSp>
        <p:sp>
          <p:nvSpPr>
            <p:cNvPr id="44" name="TextBox 196"/>
            <p:cNvSpPr txBox="1"/>
            <p:nvPr/>
          </p:nvSpPr>
          <p:spPr bwMode="gray">
            <a:xfrm>
              <a:off x="7038976" y="2574925"/>
              <a:ext cx="666750" cy="277722"/>
            </a:xfrm>
            <a:prstGeom prst="rect">
              <a:avLst/>
            </a:prstGeom>
            <a:noFill/>
          </p:spPr>
          <p:txBody>
            <a:bodyPr wrap="square" rtlCol="0">
              <a:spAutoFit/>
            </a:bodyPr>
            <a:lstStyle/>
            <a:p>
              <a:pPr fontAlgn="ctr"/>
              <a:r>
                <a:rPr lang="en-US" sz="1600" dirty="0">
                  <a:solidFill>
                    <a:srgbClr val="595959"/>
                  </a:solidFill>
                  <a:latin typeface="Huawei Sans" panose="020C0503030203020204" pitchFamily="34" charset="0"/>
                  <a:cs typeface="Huawei Sans" panose="020C0503030203020204" pitchFamily="34" charset="0"/>
                </a:rPr>
                <a:t>eSight</a:t>
              </a:r>
              <a:endParaRPr lang="en-US" altLang="zh-CN" sz="1600" dirty="0">
                <a:solidFill>
                  <a:srgbClr val="595959"/>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57" name="直接连接符 56"/>
          <p:cNvCxnSpPr>
            <a:stCxn id="89" idx="3"/>
            <a:endCxn id="84" idx="1"/>
          </p:cNvCxnSpPr>
          <p:nvPr/>
        </p:nvCxnSpPr>
        <p:spPr bwMode="gray">
          <a:xfrm flipV="1">
            <a:off x="3405514" y="2931504"/>
            <a:ext cx="1237010" cy="628544"/>
          </a:xfrm>
          <a:prstGeom prst="line">
            <a:avLst/>
          </a:prstGeom>
          <a:noFill/>
          <a:ln w="1905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57"/>
          <p:cNvCxnSpPr>
            <a:stCxn id="87" idx="3"/>
            <a:endCxn id="84" idx="1"/>
          </p:cNvCxnSpPr>
          <p:nvPr/>
        </p:nvCxnSpPr>
        <p:spPr bwMode="gray">
          <a:xfrm>
            <a:off x="3378465" y="2477096"/>
            <a:ext cx="1264059" cy="454408"/>
          </a:xfrm>
          <a:prstGeom prst="line">
            <a:avLst/>
          </a:prstGeom>
          <a:noFill/>
          <a:ln w="1905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矩形 58"/>
          <p:cNvSpPr/>
          <p:nvPr/>
        </p:nvSpPr>
        <p:spPr bwMode="gray">
          <a:xfrm>
            <a:off x="3929897" y="3485959"/>
            <a:ext cx="2003950" cy="338554"/>
          </a:xfrm>
          <a:prstGeom prst="rect">
            <a:avLst/>
          </a:prstGeom>
          <a:noFill/>
        </p:spPr>
        <p:txBody>
          <a:bodyPr wrap="square" rtlCol="0">
            <a:spAutoFit/>
          </a:bodyPr>
          <a:lstStyle/>
          <a:p>
            <a:pPr algn="ctr" fontAlgn="ctr"/>
            <a:r>
              <a:rPr lang="en-US" sz="1600" b="1" dirty="0">
                <a:solidFill>
                  <a:schemeClr val="bg1">
                    <a:lumMod val="50000"/>
                  </a:schemeClr>
                </a:solidFill>
                <a:latin typeface="Huawei Sans" panose="020C0503030203020204" pitchFamily="34" charset="0"/>
                <a:cs typeface="Huawei Sans" panose="020C0503030203020204" pitchFamily="34" charset="0"/>
              </a:rPr>
              <a:t>AR (built-in WAC)</a:t>
            </a:r>
          </a:p>
        </p:txBody>
      </p:sp>
      <p:cxnSp>
        <p:nvCxnSpPr>
          <p:cNvPr id="60" name="直接连接符 59"/>
          <p:cNvCxnSpPr>
            <a:stCxn id="84" idx="3"/>
            <a:endCxn id="85" idx="1"/>
          </p:cNvCxnSpPr>
          <p:nvPr/>
        </p:nvCxnSpPr>
        <p:spPr bwMode="gray">
          <a:xfrm>
            <a:off x="5352838" y="2931504"/>
            <a:ext cx="840951" cy="7487"/>
          </a:xfrm>
          <a:prstGeom prst="line">
            <a:avLst/>
          </a:prstGeom>
          <a:noFill/>
          <a:ln w="1905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62"/>
          <p:cNvCxnSpPr>
            <a:stCxn id="85" idx="3"/>
            <a:endCxn id="86" idx="1"/>
          </p:cNvCxnSpPr>
          <p:nvPr/>
        </p:nvCxnSpPr>
        <p:spPr bwMode="gray">
          <a:xfrm flipV="1">
            <a:off x="7389571" y="2931504"/>
            <a:ext cx="558423" cy="7487"/>
          </a:xfrm>
          <a:prstGeom prst="line">
            <a:avLst/>
          </a:prstGeom>
          <a:noFill/>
          <a:ln w="1905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矩形 63"/>
          <p:cNvSpPr/>
          <p:nvPr/>
        </p:nvSpPr>
        <p:spPr bwMode="gray">
          <a:xfrm>
            <a:off x="9344706" y="2323385"/>
            <a:ext cx="1105012" cy="584775"/>
          </a:xfrm>
          <a:prstGeom prst="rect">
            <a:avLst/>
          </a:prstGeom>
        </p:spPr>
        <p:txBody>
          <a:bodyPr wrap="square">
            <a:spAutoFit/>
          </a:bodyPr>
          <a:lstStyle/>
          <a:p>
            <a:pPr fontAlgn="ctr"/>
            <a:r>
              <a:rPr lang="en-US" sz="1600" dirty="0">
                <a:solidFill>
                  <a:srgbClr val="595959"/>
                </a:solidFill>
                <a:latin typeface="Huawei Sans" panose="020C0503030203020204" pitchFamily="34" charset="0"/>
                <a:cs typeface="Huawei Sans" panose="020C0503030203020204" pitchFamily="34" charset="0"/>
              </a:rPr>
              <a:t>RADIUS</a:t>
            </a:r>
          </a:p>
          <a:p>
            <a:pPr fontAlgn="ctr"/>
            <a:r>
              <a:rPr lang="en-US" sz="1600" dirty="0">
                <a:solidFill>
                  <a:srgbClr val="595959"/>
                </a:solidFill>
                <a:latin typeface="Huawei Sans" panose="020C0503030203020204" pitchFamily="34" charset="0"/>
                <a:cs typeface="Huawei Sans" panose="020C0503030203020204" pitchFamily="34" charset="0"/>
              </a:rPr>
              <a:t> server</a:t>
            </a:r>
          </a:p>
        </p:txBody>
      </p:sp>
      <p:grpSp>
        <p:nvGrpSpPr>
          <p:cNvPr id="65" name="组合 64"/>
          <p:cNvGrpSpPr/>
          <p:nvPr/>
        </p:nvGrpSpPr>
        <p:grpSpPr bwMode="gray">
          <a:xfrm>
            <a:off x="8830014" y="2310713"/>
            <a:ext cx="442563" cy="595649"/>
            <a:chOff x="3136604" y="1402685"/>
            <a:chExt cx="385766" cy="488622"/>
          </a:xfrm>
        </p:grpSpPr>
        <p:pic>
          <p:nvPicPr>
            <p:cNvPr id="66" name="Picture 9" descr="E:\88-Materials\icons\metro-ui-dock-icon-set-436-icons-by-dakirby\METRO ICONS\Devices &amp; Drives\复件-Computer alt 1.png"/>
            <p:cNvPicPr>
              <a:picLocks noChangeAspect="1" noChangeArrowheads="1"/>
            </p:cNvPicPr>
            <p:nvPr/>
          </p:nvPicPr>
          <p:blipFill>
            <a:blip r:embed="rId5" cstate="print">
              <a:clrChange>
                <a:clrFrom>
                  <a:srgbClr val="000000"/>
                </a:clrFrom>
                <a:clrTo>
                  <a:srgbClr val="000000">
                    <a:alpha val="0"/>
                  </a:srgbClr>
                </a:clrTo>
              </a:clrChange>
              <a:extLst>
                <a:ext uri="{28A0092B-C50C-407E-A947-70E740481C1C}">
                  <a14:useLocalDpi xmlns:a14="http://schemas.microsoft.com/office/drawing/2010/main"/>
                </a:ext>
              </a:extLst>
            </a:blip>
            <a:srcRect l="10252" t="24971" r="64319" b="23474"/>
            <a:stretch>
              <a:fillRect/>
            </a:stretch>
          </p:blipFill>
          <p:spPr bwMode="gray">
            <a:xfrm>
              <a:off x="3250561" y="1402685"/>
              <a:ext cx="271809" cy="431165"/>
            </a:xfrm>
            <a:prstGeom prst="rect">
              <a:avLst/>
            </a:prstGeom>
            <a:solidFill>
              <a:schemeClr val="bg1">
                <a:lumMod val="50000"/>
              </a:schemeClr>
            </a:solidFill>
            <a:ln w="9525">
              <a:noFill/>
              <a:miter lim="800000"/>
              <a:headEnd/>
              <a:tailEnd/>
            </a:ln>
          </p:spPr>
        </p:pic>
        <p:sp>
          <p:nvSpPr>
            <p:cNvPr id="67" name="Freeform 54"/>
            <p:cNvSpPr>
              <a:spLocks noEditPoints="1"/>
            </p:cNvSpPr>
            <p:nvPr/>
          </p:nvSpPr>
          <p:spPr bwMode="gray">
            <a:xfrm>
              <a:off x="3136604" y="1584251"/>
              <a:ext cx="264524" cy="307056"/>
            </a:xfrm>
            <a:custGeom>
              <a:avLst/>
              <a:gdLst/>
              <a:ahLst/>
              <a:cxnLst>
                <a:cxn ang="0">
                  <a:pos x="180" y="34"/>
                </a:cxn>
                <a:cxn ang="0">
                  <a:pos x="180" y="34"/>
                </a:cxn>
                <a:cxn ang="0">
                  <a:pos x="90" y="0"/>
                </a:cxn>
                <a:cxn ang="0">
                  <a:pos x="0" y="34"/>
                </a:cxn>
                <a:cxn ang="0">
                  <a:pos x="0" y="34"/>
                </a:cxn>
                <a:cxn ang="0">
                  <a:pos x="0" y="54"/>
                </a:cxn>
                <a:cxn ang="0">
                  <a:pos x="0" y="82"/>
                </a:cxn>
                <a:cxn ang="0">
                  <a:pos x="4" y="110"/>
                </a:cxn>
                <a:cxn ang="0">
                  <a:pos x="8" y="122"/>
                </a:cxn>
                <a:cxn ang="0">
                  <a:pos x="12" y="134"/>
                </a:cxn>
                <a:cxn ang="0">
                  <a:pos x="12" y="134"/>
                </a:cxn>
                <a:cxn ang="0">
                  <a:pos x="24" y="156"/>
                </a:cxn>
                <a:cxn ang="0">
                  <a:pos x="32" y="168"/>
                </a:cxn>
                <a:cxn ang="0">
                  <a:pos x="42" y="178"/>
                </a:cxn>
                <a:cxn ang="0">
                  <a:pos x="52" y="186"/>
                </a:cxn>
                <a:cxn ang="0">
                  <a:pos x="62" y="194"/>
                </a:cxn>
                <a:cxn ang="0">
                  <a:pos x="76" y="202"/>
                </a:cxn>
                <a:cxn ang="0">
                  <a:pos x="90" y="208"/>
                </a:cxn>
                <a:cxn ang="0">
                  <a:pos x="90" y="208"/>
                </a:cxn>
                <a:cxn ang="0">
                  <a:pos x="104" y="202"/>
                </a:cxn>
                <a:cxn ang="0">
                  <a:pos x="116" y="194"/>
                </a:cxn>
                <a:cxn ang="0">
                  <a:pos x="128" y="186"/>
                </a:cxn>
                <a:cxn ang="0">
                  <a:pos x="138" y="178"/>
                </a:cxn>
                <a:cxn ang="0">
                  <a:pos x="146" y="168"/>
                </a:cxn>
                <a:cxn ang="0">
                  <a:pos x="154" y="156"/>
                </a:cxn>
                <a:cxn ang="0">
                  <a:pos x="166" y="134"/>
                </a:cxn>
                <a:cxn ang="0">
                  <a:pos x="166" y="134"/>
                </a:cxn>
                <a:cxn ang="0">
                  <a:pos x="170" y="122"/>
                </a:cxn>
                <a:cxn ang="0">
                  <a:pos x="174" y="110"/>
                </a:cxn>
                <a:cxn ang="0">
                  <a:pos x="178" y="82"/>
                </a:cxn>
                <a:cxn ang="0">
                  <a:pos x="180" y="54"/>
                </a:cxn>
                <a:cxn ang="0">
                  <a:pos x="180" y="34"/>
                </a:cxn>
                <a:cxn ang="0">
                  <a:pos x="180" y="34"/>
                </a:cxn>
                <a:cxn ang="0">
                  <a:pos x="160" y="48"/>
                </a:cxn>
                <a:cxn ang="0">
                  <a:pos x="160" y="48"/>
                </a:cxn>
                <a:cxn ang="0">
                  <a:pos x="158" y="88"/>
                </a:cxn>
                <a:cxn ang="0">
                  <a:pos x="154" y="110"/>
                </a:cxn>
                <a:cxn ang="0">
                  <a:pos x="150" y="126"/>
                </a:cxn>
                <a:cxn ang="0">
                  <a:pos x="150" y="126"/>
                </a:cxn>
                <a:cxn ang="0">
                  <a:pos x="138" y="146"/>
                </a:cxn>
                <a:cxn ang="0">
                  <a:pos x="126" y="162"/>
                </a:cxn>
                <a:cxn ang="0">
                  <a:pos x="108" y="178"/>
                </a:cxn>
                <a:cxn ang="0">
                  <a:pos x="100" y="184"/>
                </a:cxn>
                <a:cxn ang="0">
                  <a:pos x="90" y="188"/>
                </a:cxn>
                <a:cxn ang="0">
                  <a:pos x="90" y="188"/>
                </a:cxn>
                <a:cxn ang="0">
                  <a:pos x="80" y="184"/>
                </a:cxn>
                <a:cxn ang="0">
                  <a:pos x="70" y="178"/>
                </a:cxn>
                <a:cxn ang="0">
                  <a:pos x="54" y="162"/>
                </a:cxn>
                <a:cxn ang="0">
                  <a:pos x="40" y="146"/>
                </a:cxn>
                <a:cxn ang="0">
                  <a:pos x="30" y="126"/>
                </a:cxn>
                <a:cxn ang="0">
                  <a:pos x="30" y="126"/>
                </a:cxn>
                <a:cxn ang="0">
                  <a:pos x="24" y="110"/>
                </a:cxn>
                <a:cxn ang="0">
                  <a:pos x="20" y="88"/>
                </a:cxn>
                <a:cxn ang="0">
                  <a:pos x="18" y="48"/>
                </a:cxn>
                <a:cxn ang="0">
                  <a:pos x="90" y="20"/>
                </a:cxn>
                <a:cxn ang="0">
                  <a:pos x="162" y="48"/>
                </a:cxn>
                <a:cxn ang="0">
                  <a:pos x="160" y="48"/>
                </a:cxn>
              </a:cxnLst>
              <a:rect l="0" t="0" r="r" b="b"/>
              <a:pathLst>
                <a:path w="180" h="208">
                  <a:moveTo>
                    <a:pt x="180" y="34"/>
                  </a:moveTo>
                  <a:lnTo>
                    <a:pt x="180" y="34"/>
                  </a:lnTo>
                  <a:lnTo>
                    <a:pt x="90" y="0"/>
                  </a:lnTo>
                  <a:lnTo>
                    <a:pt x="0" y="34"/>
                  </a:lnTo>
                  <a:lnTo>
                    <a:pt x="0" y="34"/>
                  </a:lnTo>
                  <a:lnTo>
                    <a:pt x="0" y="54"/>
                  </a:lnTo>
                  <a:lnTo>
                    <a:pt x="0" y="82"/>
                  </a:lnTo>
                  <a:lnTo>
                    <a:pt x="4" y="110"/>
                  </a:lnTo>
                  <a:lnTo>
                    <a:pt x="8" y="122"/>
                  </a:lnTo>
                  <a:lnTo>
                    <a:pt x="12" y="134"/>
                  </a:lnTo>
                  <a:lnTo>
                    <a:pt x="12" y="134"/>
                  </a:lnTo>
                  <a:lnTo>
                    <a:pt x="24" y="156"/>
                  </a:lnTo>
                  <a:lnTo>
                    <a:pt x="32" y="168"/>
                  </a:lnTo>
                  <a:lnTo>
                    <a:pt x="42" y="178"/>
                  </a:lnTo>
                  <a:lnTo>
                    <a:pt x="52" y="186"/>
                  </a:lnTo>
                  <a:lnTo>
                    <a:pt x="62" y="194"/>
                  </a:lnTo>
                  <a:lnTo>
                    <a:pt x="76" y="202"/>
                  </a:lnTo>
                  <a:lnTo>
                    <a:pt x="90" y="208"/>
                  </a:lnTo>
                  <a:lnTo>
                    <a:pt x="90" y="208"/>
                  </a:lnTo>
                  <a:lnTo>
                    <a:pt x="104" y="202"/>
                  </a:lnTo>
                  <a:lnTo>
                    <a:pt x="116" y="194"/>
                  </a:lnTo>
                  <a:lnTo>
                    <a:pt x="128" y="186"/>
                  </a:lnTo>
                  <a:lnTo>
                    <a:pt x="138" y="178"/>
                  </a:lnTo>
                  <a:lnTo>
                    <a:pt x="146" y="168"/>
                  </a:lnTo>
                  <a:lnTo>
                    <a:pt x="154" y="156"/>
                  </a:lnTo>
                  <a:lnTo>
                    <a:pt x="166" y="134"/>
                  </a:lnTo>
                  <a:lnTo>
                    <a:pt x="166" y="134"/>
                  </a:lnTo>
                  <a:lnTo>
                    <a:pt x="170" y="122"/>
                  </a:lnTo>
                  <a:lnTo>
                    <a:pt x="174" y="110"/>
                  </a:lnTo>
                  <a:lnTo>
                    <a:pt x="178" y="82"/>
                  </a:lnTo>
                  <a:lnTo>
                    <a:pt x="180" y="54"/>
                  </a:lnTo>
                  <a:lnTo>
                    <a:pt x="180" y="34"/>
                  </a:lnTo>
                  <a:lnTo>
                    <a:pt x="180" y="34"/>
                  </a:lnTo>
                  <a:close/>
                  <a:moveTo>
                    <a:pt x="160" y="48"/>
                  </a:moveTo>
                  <a:lnTo>
                    <a:pt x="160" y="48"/>
                  </a:lnTo>
                  <a:lnTo>
                    <a:pt x="158" y="88"/>
                  </a:lnTo>
                  <a:lnTo>
                    <a:pt x="154" y="110"/>
                  </a:lnTo>
                  <a:lnTo>
                    <a:pt x="150" y="126"/>
                  </a:lnTo>
                  <a:lnTo>
                    <a:pt x="150" y="126"/>
                  </a:lnTo>
                  <a:lnTo>
                    <a:pt x="138" y="146"/>
                  </a:lnTo>
                  <a:lnTo>
                    <a:pt x="126" y="162"/>
                  </a:lnTo>
                  <a:lnTo>
                    <a:pt x="108" y="178"/>
                  </a:lnTo>
                  <a:lnTo>
                    <a:pt x="100" y="184"/>
                  </a:lnTo>
                  <a:lnTo>
                    <a:pt x="90" y="188"/>
                  </a:lnTo>
                  <a:lnTo>
                    <a:pt x="90" y="188"/>
                  </a:lnTo>
                  <a:lnTo>
                    <a:pt x="80" y="184"/>
                  </a:lnTo>
                  <a:lnTo>
                    <a:pt x="70" y="178"/>
                  </a:lnTo>
                  <a:lnTo>
                    <a:pt x="54" y="162"/>
                  </a:lnTo>
                  <a:lnTo>
                    <a:pt x="40" y="146"/>
                  </a:lnTo>
                  <a:lnTo>
                    <a:pt x="30" y="126"/>
                  </a:lnTo>
                  <a:lnTo>
                    <a:pt x="30" y="126"/>
                  </a:lnTo>
                  <a:lnTo>
                    <a:pt x="24" y="110"/>
                  </a:lnTo>
                  <a:lnTo>
                    <a:pt x="20" y="88"/>
                  </a:lnTo>
                  <a:lnTo>
                    <a:pt x="18" y="48"/>
                  </a:lnTo>
                  <a:lnTo>
                    <a:pt x="90" y="20"/>
                  </a:lnTo>
                  <a:lnTo>
                    <a:pt x="162" y="48"/>
                  </a:lnTo>
                  <a:lnTo>
                    <a:pt x="160" y="48"/>
                  </a:lnTo>
                  <a:close/>
                </a:path>
              </a:pathLst>
            </a:custGeom>
            <a:solidFill>
              <a:schemeClr val="tx1">
                <a:lumMod val="50000"/>
                <a:lumOff val="50000"/>
              </a:schemeClr>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Freeform 56"/>
            <p:cNvSpPr>
              <a:spLocks/>
            </p:cNvSpPr>
            <p:nvPr/>
          </p:nvSpPr>
          <p:spPr bwMode="gray">
            <a:xfrm>
              <a:off x="3180701" y="1629809"/>
              <a:ext cx="164593" cy="141718"/>
            </a:xfrm>
            <a:custGeom>
              <a:avLst/>
              <a:gdLst/>
              <a:ahLst/>
              <a:cxnLst>
                <a:cxn ang="0">
                  <a:pos x="60" y="0"/>
                </a:cxn>
                <a:cxn ang="0">
                  <a:pos x="0" y="24"/>
                </a:cxn>
                <a:cxn ang="0">
                  <a:pos x="0" y="24"/>
                </a:cxn>
                <a:cxn ang="0">
                  <a:pos x="2" y="58"/>
                </a:cxn>
                <a:cxn ang="0">
                  <a:pos x="4" y="76"/>
                </a:cxn>
                <a:cxn ang="0">
                  <a:pos x="10" y="90"/>
                </a:cxn>
                <a:cxn ang="0">
                  <a:pos x="10" y="90"/>
                </a:cxn>
                <a:cxn ang="0">
                  <a:pos x="12" y="96"/>
                </a:cxn>
                <a:cxn ang="0">
                  <a:pos x="112" y="20"/>
                </a:cxn>
                <a:cxn ang="0">
                  <a:pos x="60" y="0"/>
                </a:cxn>
              </a:cxnLst>
              <a:rect l="0" t="0" r="r" b="b"/>
              <a:pathLst>
                <a:path w="112" h="96">
                  <a:moveTo>
                    <a:pt x="60" y="0"/>
                  </a:moveTo>
                  <a:lnTo>
                    <a:pt x="0" y="24"/>
                  </a:lnTo>
                  <a:lnTo>
                    <a:pt x="0" y="24"/>
                  </a:lnTo>
                  <a:lnTo>
                    <a:pt x="2" y="58"/>
                  </a:lnTo>
                  <a:lnTo>
                    <a:pt x="4" y="76"/>
                  </a:lnTo>
                  <a:lnTo>
                    <a:pt x="10" y="90"/>
                  </a:lnTo>
                  <a:lnTo>
                    <a:pt x="10" y="90"/>
                  </a:lnTo>
                  <a:lnTo>
                    <a:pt x="12" y="96"/>
                  </a:lnTo>
                  <a:lnTo>
                    <a:pt x="112" y="20"/>
                  </a:lnTo>
                  <a:lnTo>
                    <a:pt x="60" y="0"/>
                  </a:lnTo>
                  <a:close/>
                </a:path>
              </a:pathLst>
            </a:custGeom>
            <a:solidFill>
              <a:schemeClr val="tx1">
                <a:lumMod val="50000"/>
                <a:lumOff val="50000"/>
              </a:schemeClr>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Freeform 55"/>
            <p:cNvSpPr>
              <a:spLocks/>
            </p:cNvSpPr>
            <p:nvPr/>
          </p:nvSpPr>
          <p:spPr bwMode="gray">
            <a:xfrm>
              <a:off x="3213450" y="1674628"/>
              <a:ext cx="144019" cy="162385"/>
            </a:xfrm>
            <a:custGeom>
              <a:avLst/>
              <a:gdLst/>
              <a:ahLst/>
              <a:cxnLst>
                <a:cxn ang="0">
                  <a:pos x="0" y="74"/>
                </a:cxn>
                <a:cxn ang="0">
                  <a:pos x="0" y="74"/>
                </a:cxn>
                <a:cxn ang="0">
                  <a:pos x="8" y="86"/>
                </a:cxn>
                <a:cxn ang="0">
                  <a:pos x="16" y="94"/>
                </a:cxn>
                <a:cxn ang="0">
                  <a:pos x="28" y="102"/>
                </a:cxn>
                <a:cxn ang="0">
                  <a:pos x="40" y="110"/>
                </a:cxn>
                <a:cxn ang="0">
                  <a:pos x="40" y="110"/>
                </a:cxn>
                <a:cxn ang="0">
                  <a:pos x="56" y="100"/>
                </a:cxn>
                <a:cxn ang="0">
                  <a:pos x="70" y="88"/>
                </a:cxn>
                <a:cxn ang="0">
                  <a:pos x="80" y="72"/>
                </a:cxn>
                <a:cxn ang="0">
                  <a:pos x="90" y="56"/>
                </a:cxn>
                <a:cxn ang="0">
                  <a:pos x="90" y="56"/>
                </a:cxn>
                <a:cxn ang="0">
                  <a:pos x="94" y="44"/>
                </a:cxn>
                <a:cxn ang="0">
                  <a:pos x="96" y="30"/>
                </a:cxn>
                <a:cxn ang="0">
                  <a:pos x="98" y="0"/>
                </a:cxn>
                <a:cxn ang="0">
                  <a:pos x="0" y="74"/>
                </a:cxn>
              </a:cxnLst>
              <a:rect l="0" t="0" r="r" b="b"/>
              <a:pathLst>
                <a:path w="98" h="110">
                  <a:moveTo>
                    <a:pt x="0" y="74"/>
                  </a:moveTo>
                  <a:lnTo>
                    <a:pt x="0" y="74"/>
                  </a:lnTo>
                  <a:lnTo>
                    <a:pt x="8" y="86"/>
                  </a:lnTo>
                  <a:lnTo>
                    <a:pt x="16" y="94"/>
                  </a:lnTo>
                  <a:lnTo>
                    <a:pt x="28" y="102"/>
                  </a:lnTo>
                  <a:lnTo>
                    <a:pt x="40" y="110"/>
                  </a:lnTo>
                  <a:lnTo>
                    <a:pt x="40" y="110"/>
                  </a:lnTo>
                  <a:lnTo>
                    <a:pt x="56" y="100"/>
                  </a:lnTo>
                  <a:lnTo>
                    <a:pt x="70" y="88"/>
                  </a:lnTo>
                  <a:lnTo>
                    <a:pt x="80" y="72"/>
                  </a:lnTo>
                  <a:lnTo>
                    <a:pt x="90" y="56"/>
                  </a:lnTo>
                  <a:lnTo>
                    <a:pt x="90" y="56"/>
                  </a:lnTo>
                  <a:lnTo>
                    <a:pt x="94" y="44"/>
                  </a:lnTo>
                  <a:lnTo>
                    <a:pt x="96" y="30"/>
                  </a:lnTo>
                  <a:lnTo>
                    <a:pt x="98" y="0"/>
                  </a:lnTo>
                  <a:lnTo>
                    <a:pt x="0" y="74"/>
                  </a:lnTo>
                  <a:close/>
                </a:path>
              </a:pathLst>
            </a:custGeom>
            <a:solidFill>
              <a:schemeClr val="tx1">
                <a:lumMod val="50000"/>
                <a:lumOff val="50000"/>
              </a:schemeClr>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70" name="AutoShape 163"/>
          <p:cNvSpPr>
            <a:spLocks noChangeArrowheads="1"/>
          </p:cNvSpPr>
          <p:nvPr/>
        </p:nvSpPr>
        <p:spPr bwMode="gray">
          <a:xfrm>
            <a:off x="1742281" y="1538223"/>
            <a:ext cx="4084809" cy="2601432"/>
          </a:xfrm>
          <a:prstGeom prst="roundRect">
            <a:avLst>
              <a:gd name="adj" fmla="val 4736"/>
            </a:avLst>
          </a:prstGeom>
          <a:noFill/>
          <a:ln w="9525" algn="ctr">
            <a:solidFill>
              <a:srgbClr val="595959"/>
            </a:solidFill>
            <a:round/>
            <a:headEnd/>
            <a:tailEnd/>
          </a:ln>
        </p:spPr>
        <p:txBody>
          <a:bodyPr wrap="none" lIns="104395" tIns="52196" rIns="104395" bIns="52196" anchor="ctr"/>
          <a:lstStyle/>
          <a:p>
            <a:pPr algn="ctr" fontAlgn="ctr"/>
            <a:endParaRPr lang="en-US" altLang="zh-CN" sz="1867" dirty="0">
              <a:solidFill>
                <a:srgbClr val="B2B2B2"/>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矩形 70"/>
          <p:cNvSpPr/>
          <p:nvPr/>
        </p:nvSpPr>
        <p:spPr bwMode="gray">
          <a:xfrm>
            <a:off x="2370676" y="1605771"/>
            <a:ext cx="2828018" cy="338554"/>
          </a:xfrm>
          <a:prstGeom prst="rect">
            <a:avLst/>
          </a:prstGeom>
        </p:spPr>
        <p:txBody>
          <a:bodyPr wrap="none">
            <a:spAutoFit/>
          </a:bodyPr>
          <a:lstStyle/>
          <a:p>
            <a:pPr algn="ctr" fontAlgn="ctr"/>
            <a:r>
              <a:rPr lang="en-US" sz="1600" b="1" dirty="0">
                <a:solidFill>
                  <a:srgbClr val="1D1D1A"/>
                </a:solidFill>
                <a:latin typeface="Huawei Sans" panose="020C0503030203020204" pitchFamily="34" charset="0"/>
                <a:cs typeface="Huawei Sans" panose="020C0503030203020204" pitchFamily="34" charset="0"/>
              </a:rPr>
              <a:t>Enterprise branch network</a:t>
            </a:r>
          </a:p>
        </p:txBody>
      </p:sp>
      <p:sp>
        <p:nvSpPr>
          <p:cNvPr id="72" name="AutoShape 163"/>
          <p:cNvSpPr>
            <a:spLocks noChangeArrowheads="1"/>
          </p:cNvSpPr>
          <p:nvPr/>
        </p:nvSpPr>
        <p:spPr bwMode="gray">
          <a:xfrm>
            <a:off x="7824775" y="1560316"/>
            <a:ext cx="2624943" cy="2579340"/>
          </a:xfrm>
          <a:prstGeom prst="roundRect">
            <a:avLst>
              <a:gd name="adj" fmla="val 4736"/>
            </a:avLst>
          </a:prstGeom>
          <a:noFill/>
          <a:ln w="9525" algn="ctr">
            <a:solidFill>
              <a:srgbClr val="595959"/>
            </a:solidFill>
            <a:round/>
            <a:headEnd/>
            <a:tailEnd/>
          </a:ln>
        </p:spPr>
        <p:txBody>
          <a:bodyPr wrap="none" lIns="104395" tIns="52196" rIns="104395" bIns="52196" anchor="ctr"/>
          <a:lstStyle/>
          <a:p>
            <a:pPr algn="ctr" fontAlgn="ctr"/>
            <a:endParaRPr lang="en-US" altLang="zh-CN" sz="1867" dirty="0">
              <a:solidFill>
                <a:srgbClr val="B2B2B2"/>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矩形 72"/>
          <p:cNvSpPr/>
          <p:nvPr/>
        </p:nvSpPr>
        <p:spPr bwMode="gray">
          <a:xfrm>
            <a:off x="8370049" y="1562561"/>
            <a:ext cx="1534394" cy="338554"/>
          </a:xfrm>
          <a:prstGeom prst="rect">
            <a:avLst/>
          </a:prstGeom>
        </p:spPr>
        <p:txBody>
          <a:bodyPr wrap="none">
            <a:spAutoFit/>
          </a:bodyPr>
          <a:lstStyle/>
          <a:p>
            <a:pPr algn="ctr" fontAlgn="ctr"/>
            <a:r>
              <a:rPr lang="en-US" sz="1600" b="1" dirty="0">
                <a:solidFill>
                  <a:srgbClr val="1D1D1A"/>
                </a:solidFill>
                <a:latin typeface="Huawei Sans" panose="020C0503030203020204" pitchFamily="34" charset="0"/>
                <a:cs typeface="Huawei Sans" panose="020C0503030203020204" pitchFamily="34" charset="0"/>
              </a:rPr>
              <a:t>Enterprise DC</a:t>
            </a:r>
          </a:p>
        </p:txBody>
      </p:sp>
      <p:sp>
        <p:nvSpPr>
          <p:cNvPr id="74" name="矩形 73"/>
          <p:cNvSpPr/>
          <p:nvPr/>
        </p:nvSpPr>
        <p:spPr bwMode="gray">
          <a:xfrm>
            <a:off x="3217474" y="2004879"/>
            <a:ext cx="564091" cy="338554"/>
          </a:xfrm>
          <a:prstGeom prst="rect">
            <a:avLst/>
          </a:prstGeom>
          <a:noFill/>
        </p:spPr>
        <p:txBody>
          <a:bodyPr wrap="square" rtlCol="0">
            <a:spAutoFit/>
          </a:bodyPr>
          <a:lstStyle/>
          <a:p>
            <a:pPr algn="ctr" fontAlgn="ctr"/>
            <a:r>
              <a:rPr lang="en-US" sz="1600" b="1" dirty="0">
                <a:solidFill>
                  <a:schemeClr val="bg1">
                    <a:lumMod val="50000"/>
                  </a:schemeClr>
                </a:solidFill>
                <a:latin typeface="Huawei Sans" panose="020C0503030203020204" pitchFamily="34" charset="0"/>
                <a:cs typeface="Huawei Sans" panose="020C0503030203020204" pitchFamily="34" charset="0"/>
              </a:rPr>
              <a:t>AP</a:t>
            </a:r>
            <a:endParaRPr lang="en-US" altLang="zh-CN" sz="16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矩形 74"/>
          <p:cNvSpPr/>
          <p:nvPr/>
        </p:nvSpPr>
        <p:spPr bwMode="gray">
          <a:xfrm>
            <a:off x="3250257" y="3084735"/>
            <a:ext cx="606376" cy="338554"/>
          </a:xfrm>
          <a:prstGeom prst="rect">
            <a:avLst/>
          </a:prstGeom>
          <a:noFill/>
        </p:spPr>
        <p:txBody>
          <a:bodyPr wrap="square" rtlCol="0">
            <a:spAutoFit/>
          </a:bodyPr>
          <a:lstStyle/>
          <a:p>
            <a:pPr algn="ctr" fontAlgn="ctr"/>
            <a:r>
              <a:rPr lang="en-US" sz="1600" b="1" dirty="0">
                <a:solidFill>
                  <a:schemeClr val="bg1">
                    <a:lumMod val="50000"/>
                  </a:schemeClr>
                </a:solidFill>
                <a:latin typeface="Huawei Sans" panose="020C0503030203020204" pitchFamily="34" charset="0"/>
                <a:cs typeface="Huawei Sans" panose="020C0503030203020204" pitchFamily="34" charset="0"/>
              </a:rPr>
              <a:t>AP</a:t>
            </a:r>
            <a:endParaRPr lang="en-US" altLang="zh-CN" sz="16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84" name="Picture 12" descr="E:\2016.01\1.12 扁平化图标\蓝色\AR-蓝色最新-40.png"/>
          <p:cNvPicPr>
            <a:picLocks noChangeAspect="1" noChangeArrowheads="1"/>
          </p:cNvPicPr>
          <p:nvPr/>
        </p:nvPicPr>
        <p:blipFill>
          <a:blip r:embed="rId6" cstate="print"/>
          <a:srcRect/>
          <a:stretch>
            <a:fillRect/>
          </a:stretch>
        </p:blipFill>
        <p:spPr bwMode="gray">
          <a:xfrm>
            <a:off x="4642524" y="2640921"/>
            <a:ext cx="710314" cy="581166"/>
          </a:xfrm>
          <a:prstGeom prst="rect">
            <a:avLst/>
          </a:prstGeom>
          <a:noFill/>
        </p:spPr>
      </p:pic>
      <p:pic>
        <p:nvPicPr>
          <p:cNvPr id="85" name="图片 84" descr="WAN-蓝.png"/>
          <p:cNvPicPr>
            <a:picLocks noChangeAspect="1"/>
          </p:cNvPicPr>
          <p:nvPr/>
        </p:nvPicPr>
        <p:blipFill>
          <a:blip r:embed="rId7" cstate="print"/>
          <a:stretch>
            <a:fillRect/>
          </a:stretch>
        </p:blipFill>
        <p:spPr bwMode="gray">
          <a:xfrm>
            <a:off x="6193789" y="2634318"/>
            <a:ext cx="1195782" cy="609345"/>
          </a:xfrm>
          <a:prstGeom prst="rect">
            <a:avLst/>
          </a:prstGeom>
        </p:spPr>
      </p:pic>
      <p:pic>
        <p:nvPicPr>
          <p:cNvPr id="86" name="Picture 12" descr="E:\2016.01\1.12 扁平化图标\蓝色\AR-蓝色最新-40.png"/>
          <p:cNvPicPr>
            <a:picLocks noChangeAspect="1" noChangeArrowheads="1"/>
          </p:cNvPicPr>
          <p:nvPr/>
        </p:nvPicPr>
        <p:blipFill>
          <a:blip r:embed="rId6" cstate="print"/>
          <a:srcRect/>
          <a:stretch>
            <a:fillRect/>
          </a:stretch>
        </p:blipFill>
        <p:spPr bwMode="gray">
          <a:xfrm>
            <a:off x="7947994" y="2640921"/>
            <a:ext cx="710314" cy="581166"/>
          </a:xfrm>
          <a:prstGeom prst="rect">
            <a:avLst/>
          </a:prstGeom>
          <a:noFill/>
        </p:spPr>
      </p:pic>
      <p:pic>
        <p:nvPicPr>
          <p:cNvPr id="87" name="图片 86" descr="AP.png"/>
          <p:cNvPicPr>
            <a:picLocks noChangeAspect="1"/>
          </p:cNvPicPr>
          <p:nvPr/>
        </p:nvPicPr>
        <p:blipFill>
          <a:blip r:embed="rId8" cstate="print"/>
          <a:stretch>
            <a:fillRect/>
          </a:stretch>
        </p:blipFill>
        <p:spPr bwMode="gray">
          <a:xfrm>
            <a:off x="2919428" y="2289308"/>
            <a:ext cx="459037" cy="375576"/>
          </a:xfrm>
          <a:prstGeom prst="rect">
            <a:avLst/>
          </a:prstGeom>
        </p:spPr>
      </p:pic>
      <p:pic>
        <p:nvPicPr>
          <p:cNvPr id="89" name="图片 88" descr="AP.png"/>
          <p:cNvPicPr>
            <a:picLocks noChangeAspect="1"/>
          </p:cNvPicPr>
          <p:nvPr/>
        </p:nvPicPr>
        <p:blipFill>
          <a:blip r:embed="rId8" cstate="print"/>
          <a:stretch>
            <a:fillRect/>
          </a:stretch>
        </p:blipFill>
        <p:spPr bwMode="gray">
          <a:xfrm>
            <a:off x="2946477" y="3372260"/>
            <a:ext cx="459037" cy="375576"/>
          </a:xfrm>
          <a:prstGeom prst="rect">
            <a:avLst/>
          </a:prstGeom>
        </p:spPr>
      </p:pic>
      <p:sp>
        <p:nvSpPr>
          <p:cNvPr id="99" name="圆角矩形 75">
            <a:extLst>
              <a:ext uri="{FF2B5EF4-FFF2-40B4-BE49-F238E27FC236}">
                <a16:creationId xmlns:a16="http://schemas.microsoft.com/office/drawing/2014/main" id="{1949DAEE-4D3D-4230-8C6C-2605D5041E40}"/>
              </a:ext>
            </a:extLst>
          </p:cNvPr>
          <p:cNvSpPr/>
          <p:nvPr/>
        </p:nvSpPr>
        <p:spPr bwMode="gray">
          <a:xfrm>
            <a:off x="6177426" y="4190112"/>
            <a:ext cx="304955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Secure and flexible access</a:t>
            </a:r>
          </a:p>
        </p:txBody>
      </p:sp>
      <p:sp>
        <p:nvSpPr>
          <p:cNvPr id="101" name="圆角矩形 75">
            <a:extLst>
              <a:ext uri="{FF2B5EF4-FFF2-40B4-BE49-F238E27FC236}">
                <a16:creationId xmlns:a16="http://schemas.microsoft.com/office/drawing/2014/main" id="{26D9FA50-D4D4-43E9-865E-062B92CF1FD5}"/>
              </a:ext>
            </a:extLst>
          </p:cNvPr>
          <p:cNvSpPr/>
          <p:nvPr/>
        </p:nvSpPr>
        <p:spPr bwMode="gray">
          <a:xfrm>
            <a:off x="6177426" y="4624401"/>
            <a:ext cx="3049554" cy="15772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750" indent="-285750" defTabSz="914112"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Portal authentication</a:t>
            </a:r>
          </a:p>
          <a:p>
            <a:pPr marL="285750" indent="-285750" defTabSz="914112"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802.1X authentication</a:t>
            </a:r>
          </a:p>
          <a:p>
            <a:pPr marL="285750" indent="-285750" defTabSz="914112"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MAC address authentication</a:t>
            </a:r>
          </a:p>
          <a:p>
            <a:pPr marL="285750" indent="-285750" defTabSz="914112"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Intra-VLAN or inter-VLAN roaming on the same WAC</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3" name="圆角矩形 75">
            <a:extLst>
              <a:ext uri="{FF2B5EF4-FFF2-40B4-BE49-F238E27FC236}">
                <a16:creationId xmlns:a16="http://schemas.microsoft.com/office/drawing/2014/main" id="{5F62428F-0547-4CFC-976B-0D3A842D2A2E}"/>
              </a:ext>
            </a:extLst>
          </p:cNvPr>
          <p:cNvSpPr/>
          <p:nvPr/>
        </p:nvSpPr>
        <p:spPr bwMode="gray">
          <a:xfrm>
            <a:off x="2608502" y="4190112"/>
            <a:ext cx="343012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Application scenarios</a:t>
            </a:r>
          </a:p>
        </p:txBody>
      </p:sp>
      <p:sp>
        <p:nvSpPr>
          <p:cNvPr id="105" name="圆角矩形 75">
            <a:extLst>
              <a:ext uri="{FF2B5EF4-FFF2-40B4-BE49-F238E27FC236}">
                <a16:creationId xmlns:a16="http://schemas.microsoft.com/office/drawing/2014/main" id="{67D601A4-88D9-4FDA-B879-78684236E2AF}"/>
              </a:ext>
            </a:extLst>
          </p:cNvPr>
          <p:cNvSpPr/>
          <p:nvPr/>
        </p:nvSpPr>
        <p:spPr bwMode="gray">
          <a:xfrm>
            <a:off x="2608502" y="4624401"/>
            <a:ext cx="3430120" cy="15772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750" indent="-285750" defTabSz="914112"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Small and midsize enterprises that require wired and wireless convergence</a:t>
            </a:r>
          </a:p>
          <a:p>
            <a:pPr marL="285750" indent="-285750" defTabSz="914112"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Scenarios where APs use the local forwarding mode and users are centrally authenticated by AR routers</a:t>
            </a:r>
          </a:p>
          <a:p>
            <a:pPr marL="285750" indent="-285750" defTabSz="914112"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Scenarios where both APs and WACs support Layer 2 and Layer 3 networking</a:t>
            </a:r>
          </a:p>
        </p:txBody>
      </p:sp>
      <p:grpSp>
        <p:nvGrpSpPr>
          <p:cNvPr id="81"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82"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Optimal Experience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827192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Wi-Fi Integration </a:t>
            </a:r>
            <a:r>
              <a:rPr lang="en-US" altLang="en-US" dirty="0">
                <a:cs typeface="Huawei Sans" panose="020C0503030203020204" pitchFamily="34" charset="0"/>
              </a:rPr>
              <a:t>for Wired and Wireless Convergence</a:t>
            </a:r>
          </a:p>
        </p:txBody>
      </p:sp>
      <p:pic>
        <p:nvPicPr>
          <p:cNvPr id="6" name="Picture 6"/>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gray">
          <a:xfrm>
            <a:off x="1868362" y="4492163"/>
            <a:ext cx="704000" cy="511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0"/>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gray">
          <a:xfrm>
            <a:off x="2811541" y="4406303"/>
            <a:ext cx="997762" cy="63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gray">
          <a:xfrm>
            <a:off x="4004743" y="4436372"/>
            <a:ext cx="349666" cy="574743"/>
          </a:xfrm>
          <a:prstGeom prst="roundRect">
            <a:avLst>
              <a:gd name="adj" fmla="val 10487"/>
            </a:avLst>
          </a:prstGeom>
          <a:ln>
            <a:noFill/>
          </a:ln>
          <a:effectLst>
            <a:outerShdw blurRad="292100" dist="139700" dir="2700000" algn="tl" rotWithShape="0">
              <a:srgbClr val="333333">
                <a:alpha val="65000"/>
              </a:srgbClr>
            </a:outerShdw>
          </a:effectLst>
        </p:spPr>
      </p:pic>
      <p:pic>
        <p:nvPicPr>
          <p:cNvPr id="9" name="Picture 7" descr="E:\0EMO\91Temp\图片\收藏\Wireless\c24.png"/>
          <p:cNvPicPr>
            <a:picLocks noChangeAspect="1" noChangeArrowheads="1"/>
          </p:cNvPicPr>
          <p:nvPr/>
        </p:nvPicPr>
        <p:blipFill>
          <a:blip r:embed="rId6" cstate="print">
            <a:lum bright="-6000" contrast="25000"/>
            <a:extLst>
              <a:ext uri="{28A0092B-C50C-407E-A947-70E740481C1C}">
                <a14:useLocalDpi xmlns:a14="http://schemas.microsoft.com/office/drawing/2010/main"/>
              </a:ext>
            </a:extLst>
          </a:blip>
          <a:srcRect/>
          <a:stretch>
            <a:fillRect/>
          </a:stretch>
        </p:blipFill>
        <p:spPr bwMode="gray">
          <a:xfrm rot="12254735" flipH="1">
            <a:off x="2416117" y="3834677"/>
            <a:ext cx="348396" cy="348304"/>
          </a:xfrm>
          <a:prstGeom prst="rect">
            <a:avLst/>
          </a:prstGeom>
          <a:noFill/>
        </p:spPr>
      </p:pic>
      <p:pic>
        <p:nvPicPr>
          <p:cNvPr id="10" name="Picture 7" descr="E:\0EMO\91Temp\图片\收藏\Wireless\c24.png"/>
          <p:cNvPicPr>
            <a:picLocks noChangeAspect="1" noChangeArrowheads="1"/>
          </p:cNvPicPr>
          <p:nvPr/>
        </p:nvPicPr>
        <p:blipFill>
          <a:blip r:embed="rId6" cstate="print">
            <a:lum bright="-6000" contrast="25000"/>
            <a:extLst>
              <a:ext uri="{28A0092B-C50C-407E-A947-70E740481C1C}">
                <a14:useLocalDpi xmlns:a14="http://schemas.microsoft.com/office/drawing/2010/main"/>
              </a:ext>
            </a:extLst>
          </a:blip>
          <a:srcRect/>
          <a:stretch>
            <a:fillRect/>
          </a:stretch>
        </p:blipFill>
        <p:spPr bwMode="gray">
          <a:xfrm rot="8512363" flipH="1">
            <a:off x="3441154" y="3834676"/>
            <a:ext cx="348396" cy="348304"/>
          </a:xfrm>
          <a:prstGeom prst="rect">
            <a:avLst/>
          </a:prstGeom>
          <a:noFill/>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370797" y="2492080"/>
            <a:ext cx="1382241" cy="593962"/>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280514" y="2595657"/>
            <a:ext cx="1784577" cy="701570"/>
          </a:xfrm>
          <a:prstGeom prst="rect">
            <a:avLst/>
          </a:prstGeom>
        </p:spPr>
      </p:pic>
      <p:sp>
        <p:nvSpPr>
          <p:cNvPr id="14" name="矩形 13"/>
          <p:cNvSpPr/>
          <p:nvPr/>
        </p:nvSpPr>
        <p:spPr bwMode="gray">
          <a:xfrm>
            <a:off x="1841616" y="3297227"/>
            <a:ext cx="798617"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cs typeface="Huawei Sans" panose="020C0503030203020204" pitchFamily="34" charset="0"/>
              </a:rPr>
              <a:t>AR651W</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 name="矩形 14"/>
          <p:cNvSpPr/>
          <p:nvPr/>
        </p:nvSpPr>
        <p:spPr bwMode="gray">
          <a:xfrm>
            <a:off x="3440212" y="3202264"/>
            <a:ext cx="1515583" cy="461665"/>
          </a:xfrm>
          <a:prstGeom prst="rect">
            <a:avLst/>
          </a:prstGeom>
        </p:spPr>
        <p:txBody>
          <a:bodyPr wrap="square">
            <a:spAutoFit/>
          </a:bodyPr>
          <a:lstStyle/>
          <a:p>
            <a:pPr fontAlgn="ctr"/>
            <a:r>
              <a:rPr lang="en-US" sz="1200" dirty="0">
                <a:solidFill>
                  <a:prstClr val="black"/>
                </a:solidFill>
                <a:latin typeface="Huawei Sans" panose="020C0503030203020204" pitchFamily="34" charset="0"/>
                <a:cs typeface="Huawei Sans" panose="020C0503030203020204" pitchFamily="34" charset="0"/>
              </a:rPr>
              <a:t>AR611W</a:t>
            </a:r>
          </a:p>
          <a:p>
            <a:pPr fontAlgn="ctr"/>
            <a:r>
              <a:rPr lang="en-US" sz="1200" dirty="0">
                <a:solidFill>
                  <a:prstClr val="black"/>
                </a:solidFill>
                <a:latin typeface="Huawei Sans" panose="020C0503030203020204" pitchFamily="34" charset="0"/>
                <a:cs typeface="Huawei Sans" panose="020C0503030203020204" pitchFamily="34" charset="0"/>
              </a:rPr>
              <a:t>/AR611W-LTE4C</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圆角矩形 75">
            <a:extLst>
              <a:ext uri="{FF2B5EF4-FFF2-40B4-BE49-F238E27FC236}">
                <a16:creationId xmlns:a16="http://schemas.microsoft.com/office/drawing/2014/main" id="{CDDBEA2A-9928-4D65-B48E-03A96FF43A02}"/>
              </a:ext>
            </a:extLst>
          </p:cNvPr>
          <p:cNvSpPr/>
          <p:nvPr/>
        </p:nvSpPr>
        <p:spPr bwMode="gray">
          <a:xfrm>
            <a:off x="1044223" y="1138105"/>
            <a:ext cx="3911572" cy="540284"/>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Wi-Fi integration for wired and wireless convergence</a:t>
            </a:r>
          </a:p>
        </p:txBody>
      </p:sp>
      <p:sp>
        <p:nvSpPr>
          <p:cNvPr id="21" name="圆角矩形 75">
            <a:extLst>
              <a:ext uri="{FF2B5EF4-FFF2-40B4-BE49-F238E27FC236}">
                <a16:creationId xmlns:a16="http://schemas.microsoft.com/office/drawing/2014/main" id="{0176642C-CB8D-4C9D-A64A-AC28B5431CA6}"/>
              </a:ext>
            </a:extLst>
          </p:cNvPr>
          <p:cNvSpPr/>
          <p:nvPr/>
        </p:nvSpPr>
        <p:spPr bwMode="gray">
          <a:xfrm>
            <a:off x="1044223" y="1716676"/>
            <a:ext cx="3911572" cy="40475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750" indent="-285750" algn="just" defTabSz="914112" fontAlgn="ctr">
              <a:lnSpc>
                <a:spcPts val="2599"/>
              </a:lnSpc>
              <a:spcBef>
                <a:spcPts val="0"/>
              </a:spcBef>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圆角矩形 75">
            <a:extLst>
              <a:ext uri="{FF2B5EF4-FFF2-40B4-BE49-F238E27FC236}">
                <a16:creationId xmlns:a16="http://schemas.microsoft.com/office/drawing/2014/main" id="{B5B8F751-9AC4-4315-819F-96D4430E3CD1}"/>
              </a:ext>
            </a:extLst>
          </p:cNvPr>
          <p:cNvSpPr/>
          <p:nvPr/>
        </p:nvSpPr>
        <p:spPr bwMode="gray">
          <a:xfrm>
            <a:off x="5093844" y="1138104"/>
            <a:ext cx="6431406" cy="252582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750" indent="-285750" defTabSz="914112" fontAlgn="ctr">
              <a:lnSpc>
                <a:spcPts val="2599"/>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Wi-Fi functions integrated on fixed AR routers, such as the AR651W, AR611W, and AR611W-LTE4CN</a:t>
            </a:r>
          </a:p>
          <a:p>
            <a:pPr marL="285750" indent="-285750" defTabSz="914112" fontAlgn="ctr">
              <a:lnSpc>
                <a:spcPts val="2599"/>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802.11ac/b/g/n, a maximum rate of 1167 Mbit/s</a:t>
            </a:r>
          </a:p>
          <a:p>
            <a:pPr marL="285750" indent="-285750" defTabSz="914112" fontAlgn="ctr">
              <a:lnSpc>
                <a:spcPts val="2599"/>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Dual bands (2.4 GHz and 5 GHz), providing stronger wireless user access capabilities</a:t>
            </a:r>
          </a:p>
          <a:p>
            <a:pPr marL="285750" indent="-285750" defTabSz="914112" fontAlgn="ctr">
              <a:lnSpc>
                <a:spcPts val="2599"/>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2x2 MIMO</a:t>
            </a:r>
          </a:p>
          <a:p>
            <a:pPr marL="285750" indent="-285750" defTabSz="914112" fontAlgn="ctr">
              <a:lnSpc>
                <a:spcPts val="2599"/>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圆角矩形 75">
            <a:extLst>
              <a:ext uri="{FF2B5EF4-FFF2-40B4-BE49-F238E27FC236}">
                <a16:creationId xmlns:a16="http://schemas.microsoft.com/office/drawing/2014/main" id="{D56887D7-9A28-4B7B-8B13-818CFABFC9DE}"/>
              </a:ext>
            </a:extLst>
          </p:cNvPr>
          <p:cNvSpPr/>
          <p:nvPr/>
        </p:nvSpPr>
        <p:spPr bwMode="gray">
          <a:xfrm>
            <a:off x="5093843" y="3855563"/>
            <a:ext cx="6431406" cy="189320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750" indent="-285750" defTabSz="914112" fontAlgn="ctr">
              <a:lnSpc>
                <a:spcPts val="2599"/>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Security: Traditional encryption and authentication ensure terminal access security.</a:t>
            </a:r>
          </a:p>
          <a:p>
            <a:pPr marL="285750" indent="-285750" defTabSz="914112" fontAlgn="ctr">
              <a:lnSpc>
                <a:spcPts val="2599"/>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Network management: AR routers function as independent APs to provide functions such as user access, authentication, data security, service forwarding, and </a:t>
            </a:r>
            <a:r>
              <a:rPr lang="en-US" sz="1200" dirty="0" err="1">
                <a:solidFill>
                  <a:prstClr val="black"/>
                </a:solidFill>
                <a:latin typeface="Huawei Sans" panose="020C0503030203020204" pitchFamily="34" charset="0"/>
                <a:cs typeface="Huawei Sans" panose="020C0503030203020204" pitchFamily="34" charset="0"/>
              </a:rPr>
              <a:t>QoS</a:t>
            </a:r>
            <a:r>
              <a:rPr lang="en-US" sz="1200" dirty="0">
                <a:solidFill>
                  <a:prstClr val="black"/>
                </a:solidFill>
                <a:latin typeface="Huawei Sans" panose="020C0503030203020204" pitchFamily="34" charset="0"/>
                <a:cs typeface="Huawei Sans" panose="020C0503030203020204" pitchFamily="34" charset="0"/>
              </a:rPr>
              <a:t>.</a:t>
            </a:r>
          </a:p>
          <a:p>
            <a:pPr marL="285750" indent="-285750" defTabSz="914112" fontAlgn="ctr">
              <a:lnSpc>
                <a:spcPts val="2599"/>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cs typeface="Huawei Sans" panose="020C0503030203020204" pitchFamily="34" charset="0"/>
              </a:rPr>
              <a:t>Networking scale: small-scale networking, requiring low costs</a:t>
            </a:r>
          </a:p>
          <a:p>
            <a:pPr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4"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26"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Optimal Experience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3467652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168"/>
          <p:cNvCxnSpPr>
            <a:cxnSpLocks noChangeShapeType="1"/>
          </p:cNvCxnSpPr>
          <p:nvPr/>
        </p:nvCxnSpPr>
        <p:spPr bwMode="gray">
          <a:xfrm flipH="1" flipV="1">
            <a:off x="5515619" y="2799913"/>
            <a:ext cx="304147" cy="338843"/>
          </a:xfrm>
          <a:prstGeom prst="line">
            <a:avLst/>
          </a:prstGeom>
          <a:noFill/>
          <a:ln w="19050" algn="ctr">
            <a:solidFill>
              <a:srgbClr val="000000">
                <a:lumMod val="50000"/>
                <a:lumOff val="50000"/>
              </a:srgbClr>
            </a:solidFill>
            <a:round/>
            <a:headEnd/>
            <a:tailEnd/>
          </a:ln>
        </p:spPr>
      </p:cxnSp>
      <p:sp>
        <p:nvSpPr>
          <p:cNvPr id="8" name="Freeform 20"/>
          <p:cNvSpPr>
            <a:spLocks/>
          </p:cNvSpPr>
          <p:nvPr/>
        </p:nvSpPr>
        <p:spPr bwMode="gray">
          <a:xfrm>
            <a:off x="1911567" y="2030203"/>
            <a:ext cx="432275" cy="1469117"/>
          </a:xfrm>
          <a:custGeom>
            <a:avLst/>
            <a:gdLst>
              <a:gd name="T0" fmla="*/ 0 w 431"/>
              <a:gd name="T1" fmla="*/ 1724 h 1724"/>
              <a:gd name="T2" fmla="*/ 363 w 431"/>
              <a:gd name="T3" fmla="*/ 1180 h 1724"/>
              <a:gd name="T4" fmla="*/ 409 w 431"/>
              <a:gd name="T5" fmla="*/ 0 h 1724"/>
              <a:gd name="T6" fmla="*/ 0 60000 65536"/>
              <a:gd name="T7" fmla="*/ 0 60000 65536"/>
              <a:gd name="T8" fmla="*/ 0 60000 65536"/>
              <a:gd name="T9" fmla="*/ 0 w 431"/>
              <a:gd name="T10" fmla="*/ 0 h 1724"/>
              <a:gd name="T11" fmla="*/ 431 w 431"/>
              <a:gd name="T12" fmla="*/ 1724 h 1724"/>
            </a:gdLst>
            <a:ahLst/>
            <a:cxnLst>
              <a:cxn ang="T6">
                <a:pos x="T0" y="T1"/>
              </a:cxn>
              <a:cxn ang="T7">
                <a:pos x="T2" y="T3"/>
              </a:cxn>
              <a:cxn ang="T8">
                <a:pos x="T4" y="T5"/>
              </a:cxn>
            </a:cxnLst>
            <a:rect l="T9" t="T10" r="T11" b="T12"/>
            <a:pathLst>
              <a:path w="431" h="1724">
                <a:moveTo>
                  <a:pt x="0" y="1724"/>
                </a:moveTo>
                <a:cubicBezTo>
                  <a:pt x="147" y="1595"/>
                  <a:pt x="295" y="1467"/>
                  <a:pt x="363" y="1180"/>
                </a:cubicBezTo>
                <a:cubicBezTo>
                  <a:pt x="431" y="893"/>
                  <a:pt x="420" y="446"/>
                  <a:pt x="409" y="0"/>
                </a:cubicBezTo>
              </a:path>
            </a:pathLst>
          </a:custGeom>
          <a:noFill/>
          <a:ln w="19050" cap="flat" cmpd="sng">
            <a:solidFill>
              <a:srgbClr val="AFD89C"/>
            </a:solidFill>
            <a:prstDash val="dash"/>
            <a:round/>
            <a:headEnd type="triangle" w="med" len="med"/>
            <a:tailEnd type="triangle" w="med" len="med"/>
          </a:ln>
        </p:spPr>
        <p:txBody>
          <a:bodyPr wrap="none" lIns="122767" tIns="61384" rIns="122767" bIns="61384" anchor="ctr"/>
          <a:lstStyle/>
          <a:p>
            <a:pPr defTabSz="1219170" fontAlgn="ctr">
              <a:defRPr/>
            </a:pPr>
            <a:endParaRPr lang="en-US" altLang="zh-CN" sz="24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Freeform 21"/>
          <p:cNvSpPr>
            <a:spLocks/>
          </p:cNvSpPr>
          <p:nvPr/>
        </p:nvSpPr>
        <p:spPr bwMode="gray">
          <a:xfrm>
            <a:off x="2414375" y="2042903"/>
            <a:ext cx="569680" cy="1469117"/>
          </a:xfrm>
          <a:custGeom>
            <a:avLst/>
            <a:gdLst>
              <a:gd name="T0" fmla="*/ 568 w 568"/>
              <a:gd name="T1" fmla="*/ 1724 h 1724"/>
              <a:gd name="T2" fmla="*/ 159 w 568"/>
              <a:gd name="T3" fmla="*/ 1316 h 1724"/>
              <a:gd name="T4" fmla="*/ 23 w 568"/>
              <a:gd name="T5" fmla="*/ 771 h 1724"/>
              <a:gd name="T6" fmla="*/ 23 w 568"/>
              <a:gd name="T7" fmla="*/ 0 h 1724"/>
              <a:gd name="T8" fmla="*/ 0 60000 65536"/>
              <a:gd name="T9" fmla="*/ 0 60000 65536"/>
              <a:gd name="T10" fmla="*/ 0 60000 65536"/>
              <a:gd name="T11" fmla="*/ 0 60000 65536"/>
              <a:gd name="T12" fmla="*/ 0 w 568"/>
              <a:gd name="T13" fmla="*/ 0 h 1724"/>
              <a:gd name="T14" fmla="*/ 568 w 568"/>
              <a:gd name="T15" fmla="*/ 1724 h 1724"/>
            </a:gdLst>
            <a:ahLst/>
            <a:cxnLst>
              <a:cxn ang="T8">
                <a:pos x="T0" y="T1"/>
              </a:cxn>
              <a:cxn ang="T9">
                <a:pos x="T2" y="T3"/>
              </a:cxn>
              <a:cxn ang="T10">
                <a:pos x="T4" y="T5"/>
              </a:cxn>
              <a:cxn ang="T11">
                <a:pos x="T6" y="T7"/>
              </a:cxn>
            </a:cxnLst>
            <a:rect l="T12" t="T13" r="T14" b="T15"/>
            <a:pathLst>
              <a:path w="568" h="1724">
                <a:moveTo>
                  <a:pt x="568" y="1724"/>
                </a:moveTo>
                <a:cubicBezTo>
                  <a:pt x="409" y="1599"/>
                  <a:pt x="250" y="1475"/>
                  <a:pt x="159" y="1316"/>
                </a:cubicBezTo>
                <a:cubicBezTo>
                  <a:pt x="68" y="1157"/>
                  <a:pt x="46" y="990"/>
                  <a:pt x="23" y="771"/>
                </a:cubicBezTo>
                <a:cubicBezTo>
                  <a:pt x="0" y="552"/>
                  <a:pt x="11" y="276"/>
                  <a:pt x="23" y="0"/>
                </a:cubicBezTo>
              </a:path>
            </a:pathLst>
          </a:custGeom>
          <a:noFill/>
          <a:ln w="19050" cap="flat" cmpd="sng">
            <a:solidFill>
              <a:srgbClr val="AFD89C"/>
            </a:solidFill>
            <a:prstDash val="dash"/>
            <a:round/>
            <a:headEnd type="triangle" w="med" len="med"/>
            <a:tailEnd type="triangle" w="med" len="med"/>
          </a:ln>
        </p:spPr>
        <p:txBody>
          <a:bodyPr wrap="none" lIns="122767" tIns="61384" rIns="122767" bIns="61384" anchor="ctr"/>
          <a:lstStyle/>
          <a:p>
            <a:pPr defTabSz="1219170" fontAlgn="ctr">
              <a:defRPr/>
            </a:pPr>
            <a:endParaRPr lang="en-US" altLang="zh-CN" sz="24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Freeform 23"/>
          <p:cNvSpPr>
            <a:spLocks/>
          </p:cNvSpPr>
          <p:nvPr/>
        </p:nvSpPr>
        <p:spPr bwMode="gray">
          <a:xfrm rot="20456582">
            <a:off x="2735555" y="3100016"/>
            <a:ext cx="192816" cy="392456"/>
          </a:xfrm>
          <a:custGeom>
            <a:avLst/>
            <a:gdLst>
              <a:gd name="T0" fmla="*/ 0 w 404"/>
              <a:gd name="T1" fmla="*/ 1 h 1294"/>
              <a:gd name="T2" fmla="*/ 0 w 404"/>
              <a:gd name="T3" fmla="*/ 0 h 1294"/>
              <a:gd name="T4" fmla="*/ 0 w 404"/>
              <a:gd name="T5" fmla="*/ 1 h 1294"/>
              <a:gd name="T6" fmla="*/ 0 w 404"/>
              <a:gd name="T7" fmla="*/ 1 h 1294"/>
              <a:gd name="T8" fmla="*/ 0 w 404"/>
              <a:gd name="T9" fmla="*/ 1 h 1294"/>
              <a:gd name="T10" fmla="*/ 0 w 404"/>
              <a:gd name="T11" fmla="*/ 1 h 1294"/>
              <a:gd name="T12" fmla="*/ 0 w 404"/>
              <a:gd name="T13" fmla="*/ 1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anchor="ctr"/>
          <a:lstStyle/>
          <a:p>
            <a:pPr defTabSz="1219170" fontAlgn="ctr">
              <a:defRPr/>
            </a:pPr>
            <a:endParaRPr lang="en-US" altLang="zh-CN" sz="24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 name="Freeform 24"/>
          <p:cNvSpPr>
            <a:spLocks/>
          </p:cNvSpPr>
          <p:nvPr/>
        </p:nvSpPr>
        <p:spPr bwMode="gray">
          <a:xfrm rot="3851453">
            <a:off x="1916573" y="3107466"/>
            <a:ext cx="146571" cy="355047"/>
          </a:xfrm>
          <a:custGeom>
            <a:avLst/>
            <a:gdLst>
              <a:gd name="T0" fmla="*/ 3 w 404"/>
              <a:gd name="T1" fmla="*/ 0 h 1294"/>
              <a:gd name="T2" fmla="*/ 0 w 404"/>
              <a:gd name="T3" fmla="*/ 0 h 1294"/>
              <a:gd name="T4" fmla="*/ 1 w 404"/>
              <a:gd name="T5" fmla="*/ 0 h 1294"/>
              <a:gd name="T6" fmla="*/ 0 w 404"/>
              <a:gd name="T7" fmla="*/ 0 h 1294"/>
              <a:gd name="T8" fmla="*/ 2 w 404"/>
              <a:gd name="T9" fmla="*/ 1 h 1294"/>
              <a:gd name="T10" fmla="*/ 1 w 404"/>
              <a:gd name="T11" fmla="*/ 0 h 1294"/>
              <a:gd name="T12" fmla="*/ 3 w 404"/>
              <a:gd name="T13" fmla="*/ 0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anchor="ctr"/>
          <a:lstStyle/>
          <a:p>
            <a:pPr defTabSz="1219170" fontAlgn="ctr">
              <a:defRPr/>
            </a:pPr>
            <a:endParaRPr lang="en-US" altLang="zh-CN" sz="24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Text Box 30"/>
          <p:cNvSpPr txBox="1">
            <a:spLocks noChangeArrowheads="1"/>
          </p:cNvSpPr>
          <p:nvPr/>
        </p:nvSpPr>
        <p:spPr bwMode="gray">
          <a:xfrm rot="18286670">
            <a:off x="1409775" y="2965368"/>
            <a:ext cx="597386" cy="308633"/>
          </a:xfrm>
          <a:prstGeom prst="rect">
            <a:avLst/>
          </a:prstGeom>
          <a:noFill/>
          <a:ln w="38100" algn="ctr">
            <a:noFill/>
            <a:miter lim="800000"/>
            <a:headEnd/>
            <a:tailEnd/>
          </a:ln>
        </p:spPr>
        <p:txBody>
          <a:bodyPr wrap="none" lIns="122767" tIns="61384" rIns="122767" bIns="61384">
            <a:spAutoFit/>
          </a:bodyPr>
          <a:lstStyle/>
          <a:p>
            <a:pPr defTabSz="1219170" fontAlgn="ctr">
              <a:defRPr/>
            </a:pPr>
            <a:r>
              <a:rPr lang="en-US" sz="1200" dirty="0">
                <a:solidFill>
                  <a:srgbClr val="2D2015"/>
                </a:solidFill>
                <a:latin typeface="Huawei Sans" panose="020C0503030203020204" pitchFamily="34" charset="0"/>
                <a:cs typeface="Huawei Sans" panose="020C0503030203020204" pitchFamily="34" charset="0"/>
              </a:rPr>
              <a:t>IPsec</a:t>
            </a:r>
          </a:p>
        </p:txBody>
      </p:sp>
      <p:sp>
        <p:nvSpPr>
          <p:cNvPr id="13" name="Text Box 31"/>
          <p:cNvSpPr txBox="1">
            <a:spLocks noChangeArrowheads="1"/>
          </p:cNvSpPr>
          <p:nvPr/>
        </p:nvSpPr>
        <p:spPr bwMode="gray">
          <a:xfrm rot="2884006">
            <a:off x="2824949" y="2964516"/>
            <a:ext cx="597386" cy="308633"/>
          </a:xfrm>
          <a:prstGeom prst="rect">
            <a:avLst/>
          </a:prstGeom>
          <a:noFill/>
          <a:ln w="38100" algn="ctr">
            <a:noFill/>
            <a:miter lim="800000"/>
            <a:headEnd/>
            <a:tailEnd/>
          </a:ln>
        </p:spPr>
        <p:txBody>
          <a:bodyPr wrap="none" lIns="122767" tIns="61384" rIns="122767" bIns="61384">
            <a:spAutoFit/>
          </a:bodyPr>
          <a:lstStyle/>
          <a:p>
            <a:pPr defTabSz="1219170" fontAlgn="ctr">
              <a:defRPr/>
            </a:pPr>
            <a:r>
              <a:rPr lang="en-US" sz="1200" dirty="0">
                <a:solidFill>
                  <a:srgbClr val="2D2015"/>
                </a:solidFill>
                <a:latin typeface="Huawei Sans" panose="020C0503030203020204" pitchFamily="34" charset="0"/>
                <a:cs typeface="Huawei Sans" panose="020C0503030203020204" pitchFamily="34" charset="0"/>
              </a:rPr>
              <a:t>IPsec</a:t>
            </a:r>
          </a:p>
        </p:txBody>
      </p:sp>
      <p:sp>
        <p:nvSpPr>
          <p:cNvPr id="14" name="Text Box 38"/>
          <p:cNvSpPr txBox="1">
            <a:spLocks noChangeArrowheads="1"/>
          </p:cNvSpPr>
          <p:nvPr/>
        </p:nvSpPr>
        <p:spPr bwMode="gray">
          <a:xfrm>
            <a:off x="1385486" y="2052727"/>
            <a:ext cx="485176" cy="308633"/>
          </a:xfrm>
          <a:prstGeom prst="rect">
            <a:avLst/>
          </a:prstGeom>
          <a:noFill/>
          <a:ln w="38100" algn="ctr">
            <a:noFill/>
            <a:miter lim="800000"/>
            <a:headEnd/>
            <a:tailEnd/>
          </a:ln>
        </p:spPr>
        <p:txBody>
          <a:bodyPr wrap="none" lIns="122767" tIns="61384" rIns="122767" bIns="61384">
            <a:spAutoFit/>
          </a:bodyPr>
          <a:lstStyle/>
          <a:p>
            <a:pPr defTabSz="1219170" fontAlgn="ctr">
              <a:defRPr/>
            </a:pPr>
            <a:r>
              <a:rPr lang="en-US" sz="1200" dirty="0">
                <a:solidFill>
                  <a:srgbClr val="2D2015"/>
                </a:solidFill>
                <a:latin typeface="Huawei Sans" panose="020C0503030203020204" pitchFamily="34" charset="0"/>
                <a:cs typeface="Huawei Sans" panose="020C0503030203020204" pitchFamily="34" charset="0"/>
              </a:rPr>
              <a:t>HQ</a:t>
            </a:r>
          </a:p>
        </p:txBody>
      </p:sp>
      <p:sp>
        <p:nvSpPr>
          <p:cNvPr id="17" name="Freeform 34"/>
          <p:cNvSpPr>
            <a:spLocks/>
          </p:cNvSpPr>
          <p:nvPr/>
        </p:nvSpPr>
        <p:spPr bwMode="gray">
          <a:xfrm rot="3851453">
            <a:off x="5486827" y="3228376"/>
            <a:ext cx="219108" cy="356075"/>
          </a:xfrm>
          <a:custGeom>
            <a:avLst/>
            <a:gdLst>
              <a:gd name="T0" fmla="*/ 3 w 404"/>
              <a:gd name="T1" fmla="*/ 0 h 1294"/>
              <a:gd name="T2" fmla="*/ 0 w 404"/>
              <a:gd name="T3" fmla="*/ 0 h 1294"/>
              <a:gd name="T4" fmla="*/ 1 w 404"/>
              <a:gd name="T5" fmla="*/ 0 h 1294"/>
              <a:gd name="T6" fmla="*/ 0 w 404"/>
              <a:gd name="T7" fmla="*/ 0 h 1294"/>
              <a:gd name="T8" fmla="*/ 2 w 404"/>
              <a:gd name="T9" fmla="*/ 1 h 1294"/>
              <a:gd name="T10" fmla="*/ 1 w 404"/>
              <a:gd name="T11" fmla="*/ 0 h 1294"/>
              <a:gd name="T12" fmla="*/ 3 w 404"/>
              <a:gd name="T13" fmla="*/ 0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anchor="ctr"/>
          <a:lstStyle/>
          <a:p>
            <a:pPr defTabSz="1219170" fontAlgn="ctr">
              <a:defRPr/>
            </a:pPr>
            <a:endParaRPr lang="en-US" altLang="zh-CN" sz="24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Freeform 35"/>
          <p:cNvSpPr>
            <a:spLocks/>
          </p:cNvSpPr>
          <p:nvPr/>
        </p:nvSpPr>
        <p:spPr bwMode="gray">
          <a:xfrm rot="20394669">
            <a:off x="6619047" y="3275547"/>
            <a:ext cx="156915" cy="341404"/>
          </a:xfrm>
          <a:custGeom>
            <a:avLst/>
            <a:gdLst>
              <a:gd name="T0" fmla="*/ 1 w 404"/>
              <a:gd name="T1" fmla="*/ 1 h 1294"/>
              <a:gd name="T2" fmla="*/ 0 w 404"/>
              <a:gd name="T3" fmla="*/ 0 h 1294"/>
              <a:gd name="T4" fmla="*/ 1 w 404"/>
              <a:gd name="T5" fmla="*/ 0 h 1294"/>
              <a:gd name="T6" fmla="*/ 0 w 404"/>
              <a:gd name="T7" fmla="*/ 0 h 1294"/>
              <a:gd name="T8" fmla="*/ 1 w 404"/>
              <a:gd name="T9" fmla="*/ 1 h 1294"/>
              <a:gd name="T10" fmla="*/ 0 w 404"/>
              <a:gd name="T11" fmla="*/ 0 h 1294"/>
              <a:gd name="T12" fmla="*/ 1 w 404"/>
              <a:gd name="T13" fmla="*/ 1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anchor="ctr"/>
          <a:lstStyle/>
          <a:p>
            <a:pPr defTabSz="1219170" fontAlgn="ctr">
              <a:defRPr/>
            </a:pPr>
            <a:endParaRPr lang="en-US" altLang="zh-CN" sz="24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Freeform 36"/>
          <p:cNvSpPr>
            <a:spLocks/>
          </p:cNvSpPr>
          <p:nvPr/>
        </p:nvSpPr>
        <p:spPr bwMode="gray">
          <a:xfrm rot="271694">
            <a:off x="6016539" y="2232318"/>
            <a:ext cx="145849" cy="369477"/>
          </a:xfrm>
          <a:custGeom>
            <a:avLst/>
            <a:gdLst>
              <a:gd name="T0" fmla="*/ 1 w 404"/>
              <a:gd name="T1" fmla="*/ 1 h 1294"/>
              <a:gd name="T2" fmla="*/ 0 w 404"/>
              <a:gd name="T3" fmla="*/ 0 h 1294"/>
              <a:gd name="T4" fmla="*/ 0 w 404"/>
              <a:gd name="T5" fmla="*/ 1 h 1294"/>
              <a:gd name="T6" fmla="*/ 0 w 404"/>
              <a:gd name="T7" fmla="*/ 1 h 1294"/>
              <a:gd name="T8" fmla="*/ 1 w 404"/>
              <a:gd name="T9" fmla="*/ 1 h 1294"/>
              <a:gd name="T10" fmla="*/ 0 w 404"/>
              <a:gd name="T11" fmla="*/ 1 h 1294"/>
              <a:gd name="T12" fmla="*/ 1 w 404"/>
              <a:gd name="T13" fmla="*/ 1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anchor="ctr"/>
          <a:lstStyle/>
          <a:p>
            <a:pPr defTabSz="1219170" fontAlgn="ctr">
              <a:defRPr/>
            </a:pPr>
            <a:endParaRPr lang="en-US" altLang="zh-CN" sz="24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Freeform 41"/>
          <p:cNvSpPr>
            <a:spLocks/>
          </p:cNvSpPr>
          <p:nvPr/>
        </p:nvSpPr>
        <p:spPr bwMode="gray">
          <a:xfrm>
            <a:off x="6124567" y="2043051"/>
            <a:ext cx="768076" cy="1725131"/>
          </a:xfrm>
          <a:custGeom>
            <a:avLst/>
            <a:gdLst>
              <a:gd name="T0" fmla="*/ 908 w 908"/>
              <a:gd name="T1" fmla="*/ 1905 h 1905"/>
              <a:gd name="T2" fmla="*/ 273 w 908"/>
              <a:gd name="T3" fmla="*/ 1270 h 1905"/>
              <a:gd name="T4" fmla="*/ 0 w 908"/>
              <a:gd name="T5" fmla="*/ 0 h 1905"/>
              <a:gd name="T6" fmla="*/ 0 60000 65536"/>
              <a:gd name="T7" fmla="*/ 0 60000 65536"/>
              <a:gd name="T8" fmla="*/ 0 60000 65536"/>
              <a:gd name="T9" fmla="*/ 0 w 908"/>
              <a:gd name="T10" fmla="*/ 0 h 1905"/>
              <a:gd name="T11" fmla="*/ 908 w 908"/>
              <a:gd name="T12" fmla="*/ 1905 h 1905"/>
            </a:gdLst>
            <a:ahLst/>
            <a:cxnLst>
              <a:cxn ang="T6">
                <a:pos x="T0" y="T1"/>
              </a:cxn>
              <a:cxn ang="T7">
                <a:pos x="T2" y="T3"/>
              </a:cxn>
              <a:cxn ang="T8">
                <a:pos x="T4" y="T5"/>
              </a:cxn>
            </a:cxnLst>
            <a:rect l="T9" t="T10" r="T11" b="T12"/>
            <a:pathLst>
              <a:path w="908" h="1905">
                <a:moveTo>
                  <a:pt x="908" y="1905"/>
                </a:moveTo>
                <a:cubicBezTo>
                  <a:pt x="666" y="1746"/>
                  <a:pt x="424" y="1588"/>
                  <a:pt x="273" y="1270"/>
                </a:cubicBezTo>
                <a:cubicBezTo>
                  <a:pt x="122" y="952"/>
                  <a:pt x="61" y="476"/>
                  <a:pt x="0" y="0"/>
                </a:cubicBezTo>
              </a:path>
            </a:pathLst>
          </a:custGeom>
          <a:noFill/>
          <a:ln w="38100" cap="flat" cmpd="sng">
            <a:solidFill>
              <a:srgbClr val="30B5C5"/>
            </a:solidFill>
            <a:prstDash val="dash"/>
            <a:round/>
            <a:headEnd type="triangle" w="med" len="med"/>
            <a:tailEnd type="triangle" w="med" len="med"/>
          </a:ln>
        </p:spPr>
        <p:txBody>
          <a:bodyPr wrap="none" lIns="122767" tIns="61384" rIns="122767" bIns="61384" anchor="ctr"/>
          <a:lstStyle/>
          <a:p>
            <a:pPr defTabSz="1219170" fontAlgn="ctr">
              <a:defRPr/>
            </a:pPr>
            <a:endParaRPr lang="en-US" altLang="zh-CN" sz="24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 name="Freeform 42"/>
          <p:cNvSpPr>
            <a:spLocks/>
          </p:cNvSpPr>
          <p:nvPr/>
        </p:nvSpPr>
        <p:spPr bwMode="gray">
          <a:xfrm rot="227827">
            <a:off x="5250073" y="2125459"/>
            <a:ext cx="790607" cy="1683475"/>
          </a:xfrm>
          <a:custGeom>
            <a:avLst/>
            <a:gdLst>
              <a:gd name="T0" fmla="*/ 0 w 786"/>
              <a:gd name="T1" fmla="*/ 1859 h 1859"/>
              <a:gd name="T2" fmla="*/ 680 w 786"/>
              <a:gd name="T3" fmla="*/ 1134 h 1859"/>
              <a:gd name="T4" fmla="*/ 635 w 786"/>
              <a:gd name="T5" fmla="*/ 0 h 1859"/>
              <a:gd name="T6" fmla="*/ 0 60000 65536"/>
              <a:gd name="T7" fmla="*/ 0 60000 65536"/>
              <a:gd name="T8" fmla="*/ 0 60000 65536"/>
              <a:gd name="T9" fmla="*/ 0 w 786"/>
              <a:gd name="T10" fmla="*/ 0 h 1859"/>
              <a:gd name="T11" fmla="*/ 786 w 786"/>
              <a:gd name="T12" fmla="*/ 1859 h 1859"/>
            </a:gdLst>
            <a:ahLst/>
            <a:cxnLst>
              <a:cxn ang="T6">
                <a:pos x="T0" y="T1"/>
              </a:cxn>
              <a:cxn ang="T7">
                <a:pos x="T2" y="T3"/>
              </a:cxn>
              <a:cxn ang="T8">
                <a:pos x="T4" y="T5"/>
              </a:cxn>
            </a:cxnLst>
            <a:rect l="T9" t="T10" r="T11" b="T12"/>
            <a:pathLst>
              <a:path w="786" h="1859">
                <a:moveTo>
                  <a:pt x="0" y="1859"/>
                </a:moveTo>
                <a:cubicBezTo>
                  <a:pt x="287" y="1651"/>
                  <a:pt x="574" y="1444"/>
                  <a:pt x="680" y="1134"/>
                </a:cubicBezTo>
                <a:cubicBezTo>
                  <a:pt x="786" y="824"/>
                  <a:pt x="710" y="412"/>
                  <a:pt x="635" y="0"/>
                </a:cubicBezTo>
              </a:path>
            </a:pathLst>
          </a:custGeom>
          <a:noFill/>
          <a:ln w="19050" cap="flat" cmpd="sng">
            <a:solidFill>
              <a:srgbClr val="AFD89C"/>
            </a:solidFill>
            <a:prstDash val="dash"/>
            <a:round/>
            <a:headEnd type="triangle" w="med" len="med"/>
            <a:tailEnd type="triangle" w="med" len="med"/>
          </a:ln>
        </p:spPr>
        <p:txBody>
          <a:bodyPr wrap="none" lIns="122767" tIns="61384" rIns="122767" bIns="61384" anchor="ctr"/>
          <a:lstStyle/>
          <a:p>
            <a:pPr defTabSz="1219170" fontAlgn="ctr">
              <a:defRPr/>
            </a:pPr>
            <a:endParaRPr lang="en-US" altLang="zh-CN" sz="24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Freeform 43"/>
          <p:cNvSpPr>
            <a:spLocks/>
          </p:cNvSpPr>
          <p:nvPr/>
        </p:nvSpPr>
        <p:spPr bwMode="gray">
          <a:xfrm>
            <a:off x="4960385" y="1960645"/>
            <a:ext cx="836876" cy="1875457"/>
          </a:xfrm>
          <a:custGeom>
            <a:avLst/>
            <a:gdLst>
              <a:gd name="T0" fmla="*/ 197 w 832"/>
              <a:gd name="T1" fmla="*/ 1951 h 2071"/>
              <a:gd name="T2" fmla="*/ 197 w 832"/>
              <a:gd name="T3" fmla="*/ 1905 h 2071"/>
              <a:gd name="T4" fmla="*/ 106 w 832"/>
              <a:gd name="T5" fmla="*/ 953 h 2071"/>
              <a:gd name="T6" fmla="*/ 832 w 832"/>
              <a:gd name="T7" fmla="*/ 0 h 2071"/>
              <a:gd name="T8" fmla="*/ 0 60000 65536"/>
              <a:gd name="T9" fmla="*/ 0 60000 65536"/>
              <a:gd name="T10" fmla="*/ 0 60000 65536"/>
              <a:gd name="T11" fmla="*/ 0 60000 65536"/>
              <a:gd name="T12" fmla="*/ 0 w 832"/>
              <a:gd name="T13" fmla="*/ 0 h 2071"/>
              <a:gd name="T14" fmla="*/ 832 w 832"/>
              <a:gd name="T15" fmla="*/ 2071 h 2071"/>
            </a:gdLst>
            <a:ahLst/>
            <a:cxnLst>
              <a:cxn ang="T8">
                <a:pos x="T0" y="T1"/>
              </a:cxn>
              <a:cxn ang="T9">
                <a:pos x="T2" y="T3"/>
              </a:cxn>
              <a:cxn ang="T10">
                <a:pos x="T4" y="T5"/>
              </a:cxn>
              <a:cxn ang="T11">
                <a:pos x="T6" y="T7"/>
              </a:cxn>
            </a:cxnLst>
            <a:rect l="T12" t="T13" r="T14" b="T15"/>
            <a:pathLst>
              <a:path w="832" h="2071">
                <a:moveTo>
                  <a:pt x="197" y="1951"/>
                </a:moveTo>
                <a:cubicBezTo>
                  <a:pt x="204" y="2011"/>
                  <a:pt x="212" y="2071"/>
                  <a:pt x="197" y="1905"/>
                </a:cubicBezTo>
                <a:cubicBezTo>
                  <a:pt x="182" y="1739"/>
                  <a:pt x="0" y="1270"/>
                  <a:pt x="106" y="953"/>
                </a:cubicBezTo>
                <a:cubicBezTo>
                  <a:pt x="212" y="636"/>
                  <a:pt x="522" y="318"/>
                  <a:pt x="832" y="0"/>
                </a:cubicBezTo>
              </a:path>
            </a:pathLst>
          </a:custGeom>
          <a:noFill/>
          <a:ln w="38100" cap="flat" cmpd="sng">
            <a:solidFill>
              <a:srgbClr val="30B5C5"/>
            </a:solidFill>
            <a:prstDash val="dash"/>
            <a:round/>
            <a:headEnd type="triangle" w="med" len="med"/>
            <a:tailEnd type="triangle" w="med" len="med"/>
          </a:ln>
        </p:spPr>
        <p:txBody>
          <a:bodyPr wrap="none" lIns="122767" tIns="61384" rIns="122767" bIns="61384" anchor="ctr"/>
          <a:lstStyle/>
          <a:p>
            <a:pPr defTabSz="1219170" fontAlgn="ctr">
              <a:defRPr/>
            </a:pPr>
            <a:endParaRPr lang="en-US" altLang="zh-CN" sz="24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Text Box 44"/>
          <p:cNvSpPr txBox="1">
            <a:spLocks noChangeArrowheads="1"/>
          </p:cNvSpPr>
          <p:nvPr/>
        </p:nvSpPr>
        <p:spPr bwMode="gray">
          <a:xfrm rot="15843188">
            <a:off x="4501953" y="3114450"/>
            <a:ext cx="744863" cy="370188"/>
          </a:xfrm>
          <a:prstGeom prst="rect">
            <a:avLst/>
          </a:prstGeom>
          <a:noFill/>
          <a:ln w="38100" algn="ctr">
            <a:noFill/>
            <a:miter lim="800000"/>
            <a:headEnd/>
            <a:tailEnd/>
          </a:ln>
        </p:spPr>
        <p:txBody>
          <a:bodyPr wrap="none" lIns="122767" tIns="61384" rIns="122767" bIns="61384">
            <a:spAutoFit/>
          </a:bodyPr>
          <a:lstStyle/>
          <a:p>
            <a:pPr defTabSz="1219170" fontAlgn="ctr">
              <a:defRPr/>
            </a:pPr>
            <a:r>
              <a:rPr lang="en-US" sz="1600" dirty="0">
                <a:solidFill>
                  <a:srgbClr val="2D2015"/>
                </a:solidFill>
                <a:latin typeface="Huawei Sans" panose="020C0503030203020204" pitchFamily="34" charset="0"/>
                <a:cs typeface="Huawei Sans" panose="020C0503030203020204" pitchFamily="34" charset="0"/>
              </a:rPr>
              <a:t>ADSL</a:t>
            </a:r>
            <a:endParaRPr lang="en-US" altLang="zh-CN" sz="1600" kern="0" dirty="0">
              <a:solidFill>
                <a:srgbClr val="2D201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Text Box 45"/>
          <p:cNvSpPr txBox="1">
            <a:spLocks noChangeArrowheads="1"/>
          </p:cNvSpPr>
          <p:nvPr/>
        </p:nvSpPr>
        <p:spPr bwMode="gray">
          <a:xfrm rot="18786436">
            <a:off x="5394669" y="3358945"/>
            <a:ext cx="752878" cy="308633"/>
          </a:xfrm>
          <a:prstGeom prst="rect">
            <a:avLst/>
          </a:prstGeom>
          <a:noFill/>
          <a:ln w="38100" algn="ctr">
            <a:noFill/>
            <a:miter lim="800000"/>
            <a:headEnd/>
            <a:tailEnd/>
          </a:ln>
        </p:spPr>
        <p:txBody>
          <a:bodyPr wrap="none" lIns="122767" tIns="61384" rIns="122767" bIns="61384">
            <a:spAutoFit/>
          </a:bodyPr>
          <a:lstStyle/>
          <a:p>
            <a:pPr defTabSz="1219170" fontAlgn="ctr">
              <a:defRPr/>
            </a:pPr>
            <a:r>
              <a:rPr lang="en-US" sz="1200" dirty="0">
                <a:solidFill>
                  <a:srgbClr val="2D2015"/>
                </a:solidFill>
                <a:latin typeface="Huawei Sans" panose="020C0503030203020204" pitchFamily="34" charset="0"/>
                <a:cs typeface="Huawei Sans" panose="020C0503030203020204" pitchFamily="34" charset="0"/>
              </a:rPr>
              <a:t>5G/LTE</a:t>
            </a:r>
            <a:endParaRPr lang="en-US" altLang="zh-CN" sz="1200" kern="0" dirty="0">
              <a:solidFill>
                <a:srgbClr val="2D201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Text Box 46"/>
          <p:cNvSpPr txBox="1">
            <a:spLocks noChangeArrowheads="1"/>
          </p:cNvSpPr>
          <p:nvPr/>
        </p:nvSpPr>
        <p:spPr bwMode="gray">
          <a:xfrm rot="2953436">
            <a:off x="6214844" y="3064443"/>
            <a:ext cx="752878" cy="308633"/>
          </a:xfrm>
          <a:prstGeom prst="rect">
            <a:avLst/>
          </a:prstGeom>
          <a:noFill/>
          <a:ln w="38100" algn="ctr">
            <a:noFill/>
            <a:miter lim="800000"/>
            <a:headEnd/>
            <a:tailEnd/>
          </a:ln>
        </p:spPr>
        <p:txBody>
          <a:bodyPr wrap="none" lIns="122767" tIns="61384" rIns="122767" bIns="61384">
            <a:spAutoFit/>
          </a:bodyPr>
          <a:lstStyle/>
          <a:p>
            <a:pPr defTabSz="1219170" fontAlgn="ctr">
              <a:defRPr/>
            </a:pPr>
            <a:r>
              <a:rPr lang="en-US" sz="1200" dirty="0">
                <a:solidFill>
                  <a:srgbClr val="2D2015"/>
                </a:solidFill>
                <a:latin typeface="Huawei Sans" panose="020C0503030203020204" pitchFamily="34" charset="0"/>
                <a:cs typeface="Huawei Sans" panose="020C0503030203020204" pitchFamily="34" charset="0"/>
              </a:rPr>
              <a:t>5G/LTE</a:t>
            </a:r>
            <a:endParaRPr lang="en-US" altLang="zh-CN" sz="1200" kern="0" dirty="0">
              <a:solidFill>
                <a:srgbClr val="2D201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Text Box 38"/>
          <p:cNvSpPr txBox="1">
            <a:spLocks noChangeArrowheads="1"/>
          </p:cNvSpPr>
          <p:nvPr/>
        </p:nvSpPr>
        <p:spPr bwMode="gray">
          <a:xfrm>
            <a:off x="6276824" y="2020774"/>
            <a:ext cx="485176" cy="308633"/>
          </a:xfrm>
          <a:prstGeom prst="rect">
            <a:avLst/>
          </a:prstGeom>
          <a:noFill/>
          <a:ln w="38100" algn="ctr">
            <a:noFill/>
            <a:miter lim="800000"/>
            <a:headEnd/>
            <a:tailEnd/>
          </a:ln>
        </p:spPr>
        <p:txBody>
          <a:bodyPr wrap="none" lIns="122767" tIns="61384" rIns="122767" bIns="61384">
            <a:spAutoFit/>
          </a:bodyPr>
          <a:lstStyle/>
          <a:p>
            <a:pPr defTabSz="1219170" fontAlgn="ctr">
              <a:defRPr/>
            </a:pPr>
            <a:r>
              <a:rPr lang="en-US" sz="1200" dirty="0">
                <a:solidFill>
                  <a:srgbClr val="2D2015"/>
                </a:solidFill>
                <a:latin typeface="Huawei Sans" panose="020C0503030203020204" pitchFamily="34" charset="0"/>
                <a:cs typeface="Huawei Sans" panose="020C0503030203020204" pitchFamily="34" charset="0"/>
              </a:rPr>
              <a:t>HQ</a:t>
            </a:r>
          </a:p>
        </p:txBody>
      </p:sp>
      <p:cxnSp>
        <p:nvCxnSpPr>
          <p:cNvPr id="27" name="直接连接符 168"/>
          <p:cNvCxnSpPr>
            <a:cxnSpLocks noChangeShapeType="1"/>
          </p:cNvCxnSpPr>
          <p:nvPr/>
        </p:nvCxnSpPr>
        <p:spPr bwMode="gray">
          <a:xfrm flipV="1">
            <a:off x="2626598" y="2563654"/>
            <a:ext cx="668607" cy="340957"/>
          </a:xfrm>
          <a:prstGeom prst="line">
            <a:avLst/>
          </a:prstGeom>
          <a:noFill/>
          <a:ln w="19050" algn="ctr">
            <a:solidFill>
              <a:srgbClr val="000000">
                <a:lumMod val="50000"/>
                <a:lumOff val="50000"/>
              </a:srgbClr>
            </a:solidFill>
            <a:round/>
            <a:headEnd/>
            <a:tailEnd/>
          </a:ln>
        </p:spPr>
      </p:cxnSp>
      <p:cxnSp>
        <p:nvCxnSpPr>
          <p:cNvPr id="28" name="直接连接符 168"/>
          <p:cNvCxnSpPr>
            <a:cxnSpLocks noChangeShapeType="1"/>
          </p:cNvCxnSpPr>
          <p:nvPr/>
        </p:nvCxnSpPr>
        <p:spPr bwMode="gray">
          <a:xfrm flipH="1" flipV="1">
            <a:off x="5103577" y="3020174"/>
            <a:ext cx="169381" cy="610249"/>
          </a:xfrm>
          <a:prstGeom prst="line">
            <a:avLst/>
          </a:prstGeom>
          <a:noFill/>
          <a:ln w="19050" algn="ctr">
            <a:solidFill>
              <a:srgbClr val="000000">
                <a:lumMod val="50000"/>
                <a:lumOff val="50000"/>
              </a:srgbClr>
            </a:solidFill>
            <a:round/>
            <a:headEnd/>
            <a:tailEnd/>
          </a:ln>
        </p:spPr>
      </p:cxnSp>
      <p:sp>
        <p:nvSpPr>
          <p:cNvPr id="30" name="Freeform 36"/>
          <p:cNvSpPr>
            <a:spLocks/>
          </p:cNvSpPr>
          <p:nvPr/>
        </p:nvSpPr>
        <p:spPr bwMode="gray">
          <a:xfrm rot="271694">
            <a:off x="2317185" y="2142603"/>
            <a:ext cx="145849" cy="369477"/>
          </a:xfrm>
          <a:custGeom>
            <a:avLst/>
            <a:gdLst>
              <a:gd name="T0" fmla="*/ 1 w 404"/>
              <a:gd name="T1" fmla="*/ 1 h 1294"/>
              <a:gd name="T2" fmla="*/ 0 w 404"/>
              <a:gd name="T3" fmla="*/ 0 h 1294"/>
              <a:gd name="T4" fmla="*/ 0 w 404"/>
              <a:gd name="T5" fmla="*/ 1 h 1294"/>
              <a:gd name="T6" fmla="*/ 0 w 404"/>
              <a:gd name="T7" fmla="*/ 1 h 1294"/>
              <a:gd name="T8" fmla="*/ 1 w 404"/>
              <a:gd name="T9" fmla="*/ 1 h 1294"/>
              <a:gd name="T10" fmla="*/ 0 w 404"/>
              <a:gd name="T11" fmla="*/ 1 h 1294"/>
              <a:gd name="T12" fmla="*/ 1 w 404"/>
              <a:gd name="T13" fmla="*/ 1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anchor="ctr"/>
          <a:lstStyle/>
          <a:p>
            <a:pPr defTabSz="1219170" fontAlgn="ctr">
              <a:defRPr/>
            </a:pPr>
            <a:endParaRPr lang="en-US" altLang="zh-CN" sz="24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1" name="Picture 2" descr="E:\0EMO\05Industry\金融\ATM取款机.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gray">
          <a:xfrm>
            <a:off x="1056966" y="3630382"/>
            <a:ext cx="385565" cy="503861"/>
          </a:xfrm>
          <a:prstGeom prst="rect">
            <a:avLst/>
          </a:prstGeom>
          <a:noFill/>
          <a:effectLst/>
        </p:spPr>
      </p:pic>
      <p:sp>
        <p:nvSpPr>
          <p:cNvPr id="33" name="Rectangle 2"/>
          <p:cNvSpPr txBox="1">
            <a:spLocks noChangeArrowheads="1"/>
          </p:cNvSpPr>
          <p:nvPr/>
        </p:nvSpPr>
        <p:spPr bwMode="gray">
          <a:xfrm>
            <a:off x="810742" y="4225192"/>
            <a:ext cx="3467434" cy="1937337"/>
          </a:xfrm>
          <a:prstGeom prst="rect">
            <a:avLst/>
          </a:prstGeom>
          <a:noFill/>
          <a:ln w="28575">
            <a:noFill/>
          </a:ln>
          <a:effectLst/>
          <a:extLst>
            <a:ext uri="{909E8E84-426E-40dd-AFC4-6F175D3DCCD1}"/>
            <a:ext uri="{91240B29-F687-4f45-9708-019B960494DF}"/>
            <a:ext uri="{AF507438-7753-43e0-B8FC-AC1667EBCBE1}"/>
          </a:extLst>
        </p:spPr>
        <p:txBody>
          <a:bodyPr lIns="80129" tIns="40059" rIns="80129" bIns="40059"/>
          <a:lstStyle/>
          <a:p>
            <a:pPr marL="0" lvl="1" indent="-243834" defTabSz="783996" eaLnBrk="0" fontAlgn="ctr" hangingPunct="0">
              <a:spcAft>
                <a:spcPts val="800"/>
              </a:spcAft>
              <a:buClr>
                <a:schemeClr val="bg1">
                  <a:lumMod val="50000"/>
                </a:schemeClr>
              </a:buClr>
              <a:buSzPct val="60000"/>
              <a:defRPr/>
            </a:pPr>
            <a:r>
              <a:rPr lang="en-US" sz="2800" b="1" dirty="0">
                <a:solidFill>
                  <a:srgbClr val="C7000B"/>
                </a:solidFill>
                <a:latin typeface="Huawei Sans" panose="020C0503030203020204" pitchFamily="34" charset="0"/>
                <a:cs typeface="Huawei Sans" panose="020C0503030203020204" pitchFamily="34" charset="0"/>
              </a:rPr>
              <a:t>2</a:t>
            </a:r>
            <a:r>
              <a:rPr lang="en-US" sz="1100" b="1" dirty="0">
                <a:latin typeface="Huawei Sans" panose="020C0503030203020204" pitchFamily="34" charset="0"/>
                <a:cs typeface="Huawei Sans" panose="020C0503030203020204" pitchFamily="34" charset="0"/>
              </a:rPr>
              <a:t> </a:t>
            </a:r>
            <a:r>
              <a:rPr lang="en-US" sz="1400" b="1" dirty="0">
                <a:latin typeface="Huawei Sans" panose="020C0503030203020204" pitchFamily="34" charset="0"/>
                <a:cs typeface="Huawei Sans" panose="020C0503030203020204" pitchFamily="34" charset="0"/>
              </a:rPr>
              <a:t>major scenarios</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43834" lvl="1" indent="-243834" defTabSz="914133" eaLnBrk="0" fontAlgn="ctr" hangingPunct="0">
              <a:lnSpc>
                <a:spcPct val="150000"/>
              </a:lnSpc>
              <a:buClr>
                <a:schemeClr val="bg1">
                  <a:lumMod val="50000"/>
                </a:schemeClr>
              </a:buClr>
              <a:buSzPct val="100000"/>
              <a:buFont typeface="Wingdings" pitchFamily="2" charset="2"/>
              <a:buChar char="u"/>
              <a:defRPr/>
            </a:pPr>
            <a:r>
              <a:rPr lang="en-US" sz="1000" b="1" dirty="0">
                <a:latin typeface="Huawei Sans" panose="020C0503030203020204" pitchFamily="34" charset="0"/>
                <a:cs typeface="Huawei Sans" panose="020C0503030203020204" pitchFamily="34" charset="0"/>
              </a:rPr>
              <a:t>5G/LTE VPN interconnection:</a:t>
            </a:r>
            <a:r>
              <a:rPr lang="en-US" sz="1000" dirty="0">
                <a:latin typeface="Huawei Sans" panose="020C0503030203020204" pitchFamily="34" charset="0"/>
                <a:cs typeface="Huawei Sans" panose="020C0503030203020204" pitchFamily="34" charset="0"/>
              </a:rPr>
              <a:t> wireless access scenarios such as bank ATM interconnection and mobile office</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43834" lvl="1" indent="-243834" defTabSz="914133" eaLnBrk="0" fontAlgn="ctr" hangingPunct="0">
              <a:lnSpc>
                <a:spcPct val="150000"/>
              </a:lnSpc>
              <a:buClr>
                <a:schemeClr val="bg1">
                  <a:lumMod val="50000"/>
                </a:schemeClr>
              </a:buClr>
              <a:buSzPct val="100000"/>
              <a:buFont typeface="Wingdings" pitchFamily="2" charset="2"/>
              <a:buChar char="u"/>
              <a:defRPr/>
            </a:pPr>
            <a:r>
              <a:rPr lang="en-US" sz="1000" b="1" dirty="0">
                <a:latin typeface="Huawei Sans" panose="020C0503030203020204" pitchFamily="34" charset="0"/>
                <a:cs typeface="Huawei Sans" panose="020C0503030203020204" pitchFamily="34" charset="0"/>
              </a:rPr>
              <a:t>5G/LTE link backup</a:t>
            </a:r>
            <a:r>
              <a:rPr lang="en-US" sz="1000" dirty="0">
                <a:latin typeface="Huawei Sans" panose="020C0503030203020204" pitchFamily="34" charset="0"/>
                <a:cs typeface="Huawei Sans" panose="020C0503030203020204" pitchFamily="34" charset="0"/>
              </a:rPr>
              <a:t>: enterprise branch interconnection, with wireless links as backup links to ensure service reliability</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4" name="图片 33" descr="03-Front_left 30°down 15°_带天线..png"/>
          <p:cNvPicPr>
            <a:picLocks noChangeAspect="1"/>
          </p:cNvPicPr>
          <p:nvPr/>
        </p:nvPicPr>
        <p:blipFill>
          <a:blip r:embed="rId4" cstate="print"/>
          <a:stretch>
            <a:fillRect/>
          </a:stretch>
        </p:blipFill>
        <p:spPr bwMode="gray">
          <a:xfrm>
            <a:off x="8092465" y="1623007"/>
            <a:ext cx="889464" cy="1397167"/>
          </a:xfrm>
          <a:prstGeom prst="rect">
            <a:avLst/>
          </a:prstGeom>
        </p:spPr>
      </p:pic>
      <p:grpSp>
        <p:nvGrpSpPr>
          <p:cNvPr id="48" name="组合 47"/>
          <p:cNvGrpSpPr/>
          <p:nvPr/>
        </p:nvGrpSpPr>
        <p:grpSpPr bwMode="gray">
          <a:xfrm>
            <a:off x="2103225" y="2418476"/>
            <a:ext cx="654188" cy="840507"/>
            <a:chOff x="3042965" y="3693353"/>
            <a:chExt cx="347663" cy="409575"/>
          </a:xfrm>
        </p:grpSpPr>
        <p:sp>
          <p:nvSpPr>
            <p:cNvPr id="49" name="Freeform 165"/>
            <p:cNvSpPr>
              <a:spLocks noEditPoints="1"/>
            </p:cNvSpPr>
            <p:nvPr/>
          </p:nvSpPr>
          <p:spPr bwMode="gray">
            <a:xfrm>
              <a:off x="3042965" y="3971166"/>
              <a:ext cx="201613" cy="85725"/>
            </a:xfrm>
            <a:custGeom>
              <a:avLst/>
              <a:gdLst>
                <a:gd name="T0" fmla="*/ 23522611 w 430"/>
                <a:gd name="T1" fmla="*/ 31690762 h 184"/>
                <a:gd name="T2" fmla="*/ 23522611 w 430"/>
                <a:gd name="T3" fmla="*/ 31690762 h 184"/>
                <a:gd name="T4" fmla="*/ 65291667 w 430"/>
                <a:gd name="T5" fmla="*/ 31907870 h 184"/>
                <a:gd name="T6" fmla="*/ 81339593 w 430"/>
                <a:gd name="T7" fmla="*/ 19969732 h 184"/>
                <a:gd name="T8" fmla="*/ 67050389 w 430"/>
                <a:gd name="T9" fmla="*/ 8031128 h 184"/>
                <a:gd name="T10" fmla="*/ 32975447 w 430"/>
                <a:gd name="T11" fmla="*/ 8031128 h 184"/>
                <a:gd name="T12" fmla="*/ 12970280 w 430"/>
                <a:gd name="T13" fmla="*/ 20620590 h 184"/>
                <a:gd name="T14" fmla="*/ 23522611 w 430"/>
                <a:gd name="T15" fmla="*/ 31690762 h 184"/>
                <a:gd name="T16" fmla="*/ 67929515 w 430"/>
                <a:gd name="T17" fmla="*/ 39938998 h 184"/>
                <a:gd name="T18" fmla="*/ 67929515 w 430"/>
                <a:gd name="T19" fmla="*/ 39938998 h 184"/>
                <a:gd name="T20" fmla="*/ 20005167 w 430"/>
                <a:gd name="T21" fmla="*/ 39938998 h 184"/>
                <a:gd name="T22" fmla="*/ 0 w 430"/>
                <a:gd name="T23" fmla="*/ 19101300 h 184"/>
                <a:gd name="T24" fmla="*/ 30557498 w 430"/>
                <a:gd name="T25" fmla="*/ 0 h 184"/>
                <a:gd name="T26" fmla="*/ 70128034 w 430"/>
                <a:gd name="T27" fmla="*/ 0 h 184"/>
                <a:gd name="T28" fmla="*/ 94529772 w 430"/>
                <a:gd name="T29" fmla="*/ 20186374 h 184"/>
                <a:gd name="T30" fmla="*/ 67929515 w 430"/>
                <a:gd name="T31" fmla="*/ 39938998 h 1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30" h="184">
                  <a:moveTo>
                    <a:pt x="107" y="146"/>
                  </a:moveTo>
                  <a:lnTo>
                    <a:pt x="107" y="146"/>
                  </a:lnTo>
                  <a:lnTo>
                    <a:pt x="297" y="147"/>
                  </a:lnTo>
                  <a:lnTo>
                    <a:pt x="370" y="92"/>
                  </a:lnTo>
                  <a:lnTo>
                    <a:pt x="305" y="37"/>
                  </a:lnTo>
                  <a:lnTo>
                    <a:pt x="150" y="37"/>
                  </a:lnTo>
                  <a:lnTo>
                    <a:pt x="59" y="95"/>
                  </a:lnTo>
                  <a:lnTo>
                    <a:pt x="107" y="146"/>
                  </a:lnTo>
                  <a:close/>
                  <a:moveTo>
                    <a:pt x="309" y="184"/>
                  </a:moveTo>
                  <a:lnTo>
                    <a:pt x="309" y="184"/>
                  </a:lnTo>
                  <a:lnTo>
                    <a:pt x="91" y="184"/>
                  </a:lnTo>
                  <a:lnTo>
                    <a:pt x="0" y="88"/>
                  </a:lnTo>
                  <a:lnTo>
                    <a:pt x="139" y="0"/>
                  </a:lnTo>
                  <a:lnTo>
                    <a:pt x="319" y="0"/>
                  </a:lnTo>
                  <a:lnTo>
                    <a:pt x="430" y="93"/>
                  </a:lnTo>
                  <a:lnTo>
                    <a:pt x="309" y="184"/>
                  </a:ln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Freeform 166"/>
            <p:cNvSpPr>
              <a:spLocks noEditPoints="1"/>
            </p:cNvSpPr>
            <p:nvPr/>
          </p:nvSpPr>
          <p:spPr bwMode="gray">
            <a:xfrm>
              <a:off x="3176315" y="3936241"/>
              <a:ext cx="182563" cy="87313"/>
            </a:xfrm>
            <a:custGeom>
              <a:avLst/>
              <a:gdLst>
                <a:gd name="T0" fmla="*/ 27091598 w 389"/>
                <a:gd name="T1" fmla="*/ 32743791 h 185"/>
                <a:gd name="T2" fmla="*/ 27091598 w 389"/>
                <a:gd name="T3" fmla="*/ 32743791 h 185"/>
                <a:gd name="T4" fmla="*/ 64534847 w 389"/>
                <a:gd name="T5" fmla="*/ 32743791 h 185"/>
                <a:gd name="T6" fmla="*/ 73785488 w 389"/>
                <a:gd name="T7" fmla="*/ 21383662 h 185"/>
                <a:gd name="T8" fmla="*/ 55063629 w 389"/>
                <a:gd name="T9" fmla="*/ 8241875 h 185"/>
                <a:gd name="T10" fmla="*/ 25109218 w 389"/>
                <a:gd name="T11" fmla="*/ 8241875 h 185"/>
                <a:gd name="T12" fmla="*/ 12334501 w 389"/>
                <a:gd name="T13" fmla="*/ 20270303 h 185"/>
                <a:gd name="T14" fmla="*/ 27091598 w 389"/>
                <a:gd name="T15" fmla="*/ 32743791 h 185"/>
                <a:gd name="T16" fmla="*/ 68279031 w 389"/>
                <a:gd name="T17" fmla="*/ 41208432 h 185"/>
                <a:gd name="T18" fmla="*/ 68279031 w 389"/>
                <a:gd name="T19" fmla="*/ 41208432 h 185"/>
                <a:gd name="T20" fmla="*/ 24007738 w 389"/>
                <a:gd name="T21" fmla="*/ 40985666 h 185"/>
                <a:gd name="T22" fmla="*/ 0 w 389"/>
                <a:gd name="T23" fmla="*/ 20493069 h 185"/>
                <a:gd name="T24" fmla="*/ 22025358 w 389"/>
                <a:gd name="T25" fmla="*/ 0 h 185"/>
                <a:gd name="T26" fmla="*/ 57706803 w 389"/>
                <a:gd name="T27" fmla="*/ 0 h 185"/>
                <a:gd name="T28" fmla="*/ 85679303 w 389"/>
                <a:gd name="T29" fmla="*/ 19602004 h 185"/>
                <a:gd name="T30" fmla="*/ 68279031 w 389"/>
                <a:gd name="T31" fmla="*/ 41208432 h 1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9" h="185">
                  <a:moveTo>
                    <a:pt x="123" y="147"/>
                  </a:moveTo>
                  <a:lnTo>
                    <a:pt x="123" y="147"/>
                  </a:lnTo>
                  <a:lnTo>
                    <a:pt x="293" y="147"/>
                  </a:lnTo>
                  <a:lnTo>
                    <a:pt x="335" y="96"/>
                  </a:lnTo>
                  <a:lnTo>
                    <a:pt x="250" y="37"/>
                  </a:lnTo>
                  <a:lnTo>
                    <a:pt x="114" y="37"/>
                  </a:lnTo>
                  <a:lnTo>
                    <a:pt x="56" y="91"/>
                  </a:lnTo>
                  <a:lnTo>
                    <a:pt x="123" y="147"/>
                  </a:lnTo>
                  <a:close/>
                  <a:moveTo>
                    <a:pt x="310" y="185"/>
                  </a:moveTo>
                  <a:lnTo>
                    <a:pt x="310" y="185"/>
                  </a:lnTo>
                  <a:lnTo>
                    <a:pt x="109" y="184"/>
                  </a:lnTo>
                  <a:lnTo>
                    <a:pt x="0" y="92"/>
                  </a:lnTo>
                  <a:lnTo>
                    <a:pt x="100" y="0"/>
                  </a:lnTo>
                  <a:lnTo>
                    <a:pt x="262" y="0"/>
                  </a:lnTo>
                  <a:lnTo>
                    <a:pt x="389" y="88"/>
                  </a:lnTo>
                  <a:lnTo>
                    <a:pt x="310" y="185"/>
                  </a:ln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Freeform 167"/>
            <p:cNvSpPr>
              <a:spLocks/>
            </p:cNvSpPr>
            <p:nvPr/>
          </p:nvSpPr>
          <p:spPr bwMode="gray">
            <a:xfrm>
              <a:off x="3169965" y="4006091"/>
              <a:ext cx="220663" cy="85725"/>
            </a:xfrm>
            <a:custGeom>
              <a:avLst/>
              <a:gdLst>
                <a:gd name="T0" fmla="*/ 80896464 w 470"/>
                <a:gd name="T1" fmla="*/ 39723111 h 185"/>
                <a:gd name="T2" fmla="*/ 80896464 w 470"/>
                <a:gd name="T3" fmla="*/ 39723111 h 185"/>
                <a:gd name="T4" fmla="*/ 67670769 w 470"/>
                <a:gd name="T5" fmla="*/ 39723111 h 185"/>
                <a:gd name="T6" fmla="*/ 63703061 w 470"/>
                <a:gd name="T7" fmla="*/ 35643528 h 185"/>
                <a:gd name="T8" fmla="*/ 67670769 w 470"/>
                <a:gd name="T9" fmla="*/ 31778489 h 185"/>
                <a:gd name="T10" fmla="*/ 67891432 w 470"/>
                <a:gd name="T11" fmla="*/ 31778489 h 185"/>
                <a:gd name="T12" fmla="*/ 77810469 w 470"/>
                <a:gd name="T13" fmla="*/ 31778489 h 185"/>
                <a:gd name="T14" fmla="*/ 89933788 w 470"/>
                <a:gd name="T15" fmla="*/ 20612924 h 185"/>
                <a:gd name="T16" fmla="*/ 68111626 w 470"/>
                <a:gd name="T17" fmla="*/ 7944622 h 185"/>
                <a:gd name="T18" fmla="*/ 29757579 w 470"/>
                <a:gd name="T19" fmla="*/ 7944622 h 185"/>
                <a:gd name="T20" fmla="*/ 14107408 w 470"/>
                <a:gd name="T21" fmla="*/ 19539276 h 185"/>
                <a:gd name="T22" fmla="*/ 31741199 w 470"/>
                <a:gd name="T23" fmla="*/ 31563945 h 185"/>
                <a:gd name="T24" fmla="*/ 41440042 w 470"/>
                <a:gd name="T25" fmla="*/ 31778489 h 185"/>
                <a:gd name="T26" fmla="*/ 45407750 w 470"/>
                <a:gd name="T27" fmla="*/ 35643528 h 185"/>
                <a:gd name="T28" fmla="*/ 41440042 w 470"/>
                <a:gd name="T29" fmla="*/ 39723111 h 185"/>
                <a:gd name="T30" fmla="*/ 29096060 w 470"/>
                <a:gd name="T31" fmla="*/ 39508567 h 185"/>
                <a:gd name="T32" fmla="*/ 0 w 470"/>
                <a:gd name="T33" fmla="*/ 19754284 h 185"/>
                <a:gd name="T34" fmla="*/ 27112440 w 470"/>
                <a:gd name="T35" fmla="*/ 0 h 185"/>
                <a:gd name="T36" fmla="*/ 70536571 w 470"/>
                <a:gd name="T37" fmla="*/ 0 h 185"/>
                <a:gd name="T38" fmla="*/ 103600340 w 470"/>
                <a:gd name="T39" fmla="*/ 19324732 h 185"/>
                <a:gd name="T40" fmla="*/ 80896464 w 470"/>
                <a:gd name="T41" fmla="*/ 39723111 h 1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70" h="185">
                  <a:moveTo>
                    <a:pt x="367" y="185"/>
                  </a:moveTo>
                  <a:lnTo>
                    <a:pt x="367" y="185"/>
                  </a:lnTo>
                  <a:lnTo>
                    <a:pt x="307" y="185"/>
                  </a:lnTo>
                  <a:cubicBezTo>
                    <a:pt x="297" y="185"/>
                    <a:pt x="289" y="177"/>
                    <a:pt x="289" y="166"/>
                  </a:cubicBezTo>
                  <a:cubicBezTo>
                    <a:pt x="289" y="156"/>
                    <a:pt x="297" y="148"/>
                    <a:pt x="307" y="148"/>
                  </a:cubicBezTo>
                  <a:lnTo>
                    <a:pt x="308" y="148"/>
                  </a:lnTo>
                  <a:lnTo>
                    <a:pt x="353" y="148"/>
                  </a:lnTo>
                  <a:lnTo>
                    <a:pt x="408" y="96"/>
                  </a:lnTo>
                  <a:lnTo>
                    <a:pt x="309" y="37"/>
                  </a:lnTo>
                  <a:lnTo>
                    <a:pt x="135" y="37"/>
                  </a:lnTo>
                  <a:lnTo>
                    <a:pt x="64" y="91"/>
                  </a:lnTo>
                  <a:lnTo>
                    <a:pt x="144" y="147"/>
                  </a:lnTo>
                  <a:lnTo>
                    <a:pt x="188" y="148"/>
                  </a:lnTo>
                  <a:cubicBezTo>
                    <a:pt x="198" y="148"/>
                    <a:pt x="207" y="156"/>
                    <a:pt x="206" y="166"/>
                  </a:cubicBezTo>
                  <a:cubicBezTo>
                    <a:pt x="206" y="177"/>
                    <a:pt x="198" y="185"/>
                    <a:pt x="188" y="185"/>
                  </a:cubicBezTo>
                  <a:lnTo>
                    <a:pt x="132" y="184"/>
                  </a:lnTo>
                  <a:lnTo>
                    <a:pt x="0" y="92"/>
                  </a:lnTo>
                  <a:lnTo>
                    <a:pt x="123" y="0"/>
                  </a:lnTo>
                  <a:lnTo>
                    <a:pt x="320" y="0"/>
                  </a:lnTo>
                  <a:lnTo>
                    <a:pt x="470" y="90"/>
                  </a:lnTo>
                  <a:lnTo>
                    <a:pt x="367" y="185"/>
                  </a:ln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Freeform 168"/>
            <p:cNvSpPr>
              <a:spLocks/>
            </p:cNvSpPr>
            <p:nvPr/>
          </p:nvSpPr>
          <p:spPr bwMode="gray">
            <a:xfrm>
              <a:off x="3239815" y="4064828"/>
              <a:ext cx="36513" cy="38100"/>
            </a:xfrm>
            <a:custGeom>
              <a:avLst/>
              <a:gdLst>
                <a:gd name="T0" fmla="*/ 8546383 w 78"/>
                <a:gd name="T1" fmla="*/ 18610385 h 78"/>
                <a:gd name="T2" fmla="*/ 8546383 w 78"/>
                <a:gd name="T3" fmla="*/ 18610385 h 78"/>
                <a:gd name="T4" fmla="*/ 0 w 78"/>
                <a:gd name="T5" fmla="*/ 9305192 h 78"/>
                <a:gd name="T6" fmla="*/ 8546383 w 78"/>
                <a:gd name="T7" fmla="*/ 0 h 78"/>
                <a:gd name="T8" fmla="*/ 17092297 w 78"/>
                <a:gd name="T9" fmla="*/ 9305192 h 78"/>
                <a:gd name="T10" fmla="*/ 8546383 w 78"/>
                <a:gd name="T11" fmla="*/ 18610385 h 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 h="78">
                  <a:moveTo>
                    <a:pt x="39" y="78"/>
                  </a:moveTo>
                  <a:lnTo>
                    <a:pt x="39" y="78"/>
                  </a:lnTo>
                  <a:cubicBezTo>
                    <a:pt x="17" y="78"/>
                    <a:pt x="0" y="60"/>
                    <a:pt x="0" y="39"/>
                  </a:cubicBezTo>
                  <a:cubicBezTo>
                    <a:pt x="0" y="17"/>
                    <a:pt x="17" y="0"/>
                    <a:pt x="39" y="0"/>
                  </a:cubicBezTo>
                  <a:cubicBezTo>
                    <a:pt x="60" y="0"/>
                    <a:pt x="78" y="17"/>
                    <a:pt x="78" y="39"/>
                  </a:cubicBezTo>
                  <a:cubicBezTo>
                    <a:pt x="78" y="60"/>
                    <a:pt x="60" y="78"/>
                    <a:pt x="39" y="78"/>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Freeform 169"/>
            <p:cNvSpPr>
              <a:spLocks/>
            </p:cNvSpPr>
            <p:nvPr/>
          </p:nvSpPr>
          <p:spPr bwMode="gray">
            <a:xfrm>
              <a:off x="3296965" y="4064828"/>
              <a:ext cx="36513" cy="36513"/>
            </a:xfrm>
            <a:custGeom>
              <a:avLst/>
              <a:gdLst>
                <a:gd name="T0" fmla="*/ 8546383 w 78"/>
                <a:gd name="T1" fmla="*/ 17314275 h 77"/>
                <a:gd name="T2" fmla="*/ 8546383 w 78"/>
                <a:gd name="T3" fmla="*/ 17314275 h 77"/>
                <a:gd name="T4" fmla="*/ 0 w 78"/>
                <a:gd name="T5" fmla="*/ 8544516 h 77"/>
                <a:gd name="T6" fmla="*/ 8546383 w 78"/>
                <a:gd name="T7" fmla="*/ 0 h 77"/>
                <a:gd name="T8" fmla="*/ 17092297 w 78"/>
                <a:gd name="T9" fmla="*/ 8544516 h 77"/>
                <a:gd name="T10" fmla="*/ 8546383 w 78"/>
                <a:gd name="T11" fmla="*/ 17314275 h 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 h="77">
                  <a:moveTo>
                    <a:pt x="39" y="77"/>
                  </a:moveTo>
                  <a:lnTo>
                    <a:pt x="39" y="77"/>
                  </a:lnTo>
                  <a:cubicBezTo>
                    <a:pt x="17" y="77"/>
                    <a:pt x="0" y="60"/>
                    <a:pt x="0" y="38"/>
                  </a:cubicBezTo>
                  <a:cubicBezTo>
                    <a:pt x="0" y="17"/>
                    <a:pt x="17" y="0"/>
                    <a:pt x="39" y="0"/>
                  </a:cubicBezTo>
                  <a:cubicBezTo>
                    <a:pt x="60" y="0"/>
                    <a:pt x="78" y="17"/>
                    <a:pt x="78" y="38"/>
                  </a:cubicBezTo>
                  <a:cubicBezTo>
                    <a:pt x="78" y="60"/>
                    <a:pt x="60" y="77"/>
                    <a:pt x="39" y="77"/>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Freeform 170"/>
            <p:cNvSpPr>
              <a:spLocks/>
            </p:cNvSpPr>
            <p:nvPr/>
          </p:nvSpPr>
          <p:spPr bwMode="gray">
            <a:xfrm>
              <a:off x="3200127" y="3821941"/>
              <a:ext cx="125413" cy="234950"/>
            </a:xfrm>
            <a:custGeom>
              <a:avLst/>
              <a:gdLst>
                <a:gd name="T0" fmla="*/ 54649306 w 265"/>
                <a:gd name="T1" fmla="*/ 110182640 h 501"/>
                <a:gd name="T2" fmla="*/ 54649306 w 265"/>
                <a:gd name="T3" fmla="*/ 110182640 h 501"/>
                <a:gd name="T4" fmla="*/ 50841484 w 265"/>
                <a:gd name="T5" fmla="*/ 107763264 h 501"/>
                <a:gd name="T6" fmla="*/ 1119725 w 265"/>
                <a:gd name="T7" fmla="*/ 6377884 h 501"/>
                <a:gd name="T8" fmla="*/ 2911475 w 265"/>
                <a:gd name="T9" fmla="*/ 879773 h 501"/>
                <a:gd name="T10" fmla="*/ 8511047 w 265"/>
                <a:gd name="T11" fmla="*/ 2859262 h 501"/>
                <a:gd name="T12" fmla="*/ 58456656 w 265"/>
                <a:gd name="T13" fmla="*/ 104244642 h 501"/>
                <a:gd name="T14" fmla="*/ 56441056 w 265"/>
                <a:gd name="T15" fmla="*/ 109742753 h 501"/>
                <a:gd name="T16" fmla="*/ 54649306 w 265"/>
                <a:gd name="T17" fmla="*/ 110182640 h 5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5" h="501">
                  <a:moveTo>
                    <a:pt x="244" y="501"/>
                  </a:moveTo>
                  <a:lnTo>
                    <a:pt x="244" y="501"/>
                  </a:lnTo>
                  <a:cubicBezTo>
                    <a:pt x="237" y="501"/>
                    <a:pt x="231" y="497"/>
                    <a:pt x="227" y="490"/>
                  </a:cubicBezTo>
                  <a:lnTo>
                    <a:pt x="5" y="29"/>
                  </a:lnTo>
                  <a:cubicBezTo>
                    <a:pt x="0" y="20"/>
                    <a:pt x="4" y="9"/>
                    <a:pt x="13" y="4"/>
                  </a:cubicBezTo>
                  <a:cubicBezTo>
                    <a:pt x="23" y="0"/>
                    <a:pt x="34" y="4"/>
                    <a:pt x="38" y="13"/>
                  </a:cubicBezTo>
                  <a:lnTo>
                    <a:pt x="261" y="474"/>
                  </a:lnTo>
                  <a:cubicBezTo>
                    <a:pt x="265" y="483"/>
                    <a:pt x="262" y="495"/>
                    <a:pt x="252" y="499"/>
                  </a:cubicBezTo>
                  <a:cubicBezTo>
                    <a:pt x="250" y="500"/>
                    <a:pt x="247" y="501"/>
                    <a:pt x="244" y="501"/>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Freeform 171"/>
            <p:cNvSpPr>
              <a:spLocks/>
            </p:cNvSpPr>
            <p:nvPr/>
          </p:nvSpPr>
          <p:spPr bwMode="gray">
            <a:xfrm>
              <a:off x="3101702" y="3821941"/>
              <a:ext cx="119063" cy="234950"/>
            </a:xfrm>
            <a:custGeom>
              <a:avLst/>
              <a:gdLst>
                <a:gd name="T0" fmla="*/ 4650987 w 253"/>
                <a:gd name="T1" fmla="*/ 110182640 h 501"/>
                <a:gd name="T2" fmla="*/ 4650987 w 253"/>
                <a:gd name="T3" fmla="*/ 110182640 h 501"/>
                <a:gd name="T4" fmla="*/ 2879160 w 253"/>
                <a:gd name="T5" fmla="*/ 109742753 h 501"/>
                <a:gd name="T6" fmla="*/ 885678 w 253"/>
                <a:gd name="T7" fmla="*/ 104464585 h 501"/>
                <a:gd name="T8" fmla="*/ 47394133 w 253"/>
                <a:gd name="T9" fmla="*/ 2859262 h 501"/>
                <a:gd name="T10" fmla="*/ 52931268 w 253"/>
                <a:gd name="T11" fmla="*/ 879773 h 501"/>
                <a:gd name="T12" fmla="*/ 54924280 w 253"/>
                <a:gd name="T13" fmla="*/ 6377884 h 501"/>
                <a:gd name="T14" fmla="*/ 8415825 w 253"/>
                <a:gd name="T15" fmla="*/ 107763264 h 501"/>
                <a:gd name="T16" fmla="*/ 4650987 w 253"/>
                <a:gd name="T17" fmla="*/ 110182640 h 5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3" h="501">
                  <a:moveTo>
                    <a:pt x="21" y="501"/>
                  </a:moveTo>
                  <a:lnTo>
                    <a:pt x="21" y="501"/>
                  </a:lnTo>
                  <a:cubicBezTo>
                    <a:pt x="19" y="501"/>
                    <a:pt x="16" y="500"/>
                    <a:pt x="13" y="499"/>
                  </a:cubicBezTo>
                  <a:cubicBezTo>
                    <a:pt x="4" y="495"/>
                    <a:pt x="0" y="484"/>
                    <a:pt x="4" y="475"/>
                  </a:cubicBezTo>
                  <a:lnTo>
                    <a:pt x="214" y="13"/>
                  </a:lnTo>
                  <a:cubicBezTo>
                    <a:pt x="219" y="4"/>
                    <a:pt x="230" y="0"/>
                    <a:pt x="239" y="4"/>
                  </a:cubicBezTo>
                  <a:cubicBezTo>
                    <a:pt x="248" y="8"/>
                    <a:pt x="253" y="19"/>
                    <a:pt x="248" y="29"/>
                  </a:cubicBezTo>
                  <a:lnTo>
                    <a:pt x="38" y="490"/>
                  </a:lnTo>
                  <a:cubicBezTo>
                    <a:pt x="35" y="497"/>
                    <a:pt x="28" y="501"/>
                    <a:pt x="21" y="501"/>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Freeform 172"/>
            <p:cNvSpPr>
              <a:spLocks/>
            </p:cNvSpPr>
            <p:nvPr/>
          </p:nvSpPr>
          <p:spPr bwMode="gray">
            <a:xfrm>
              <a:off x="3181077" y="3745741"/>
              <a:ext cx="58738" cy="58738"/>
            </a:xfrm>
            <a:custGeom>
              <a:avLst/>
              <a:gdLst>
                <a:gd name="T0" fmla="*/ 27601221 w 125"/>
                <a:gd name="T1" fmla="*/ 13691082 h 126"/>
                <a:gd name="T2" fmla="*/ 27601221 w 125"/>
                <a:gd name="T3" fmla="*/ 13691082 h 126"/>
                <a:gd name="T4" fmla="*/ 13690183 w 125"/>
                <a:gd name="T5" fmla="*/ 27382164 h 126"/>
                <a:gd name="T6" fmla="*/ 0 w 125"/>
                <a:gd name="T7" fmla="*/ 13691082 h 126"/>
                <a:gd name="T8" fmla="*/ 13690183 w 125"/>
                <a:gd name="T9" fmla="*/ 0 h 126"/>
                <a:gd name="T10" fmla="*/ 27601221 w 125"/>
                <a:gd name="T11" fmla="*/ 13691082 h 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5" h="126">
                  <a:moveTo>
                    <a:pt x="125" y="63"/>
                  </a:moveTo>
                  <a:lnTo>
                    <a:pt x="125" y="63"/>
                  </a:lnTo>
                  <a:cubicBezTo>
                    <a:pt x="125" y="98"/>
                    <a:pt x="97" y="126"/>
                    <a:pt x="62" y="126"/>
                  </a:cubicBezTo>
                  <a:cubicBezTo>
                    <a:pt x="28" y="126"/>
                    <a:pt x="0" y="98"/>
                    <a:pt x="0" y="63"/>
                  </a:cubicBezTo>
                  <a:cubicBezTo>
                    <a:pt x="0" y="28"/>
                    <a:pt x="28" y="0"/>
                    <a:pt x="62" y="0"/>
                  </a:cubicBezTo>
                  <a:cubicBezTo>
                    <a:pt x="97" y="0"/>
                    <a:pt x="125" y="28"/>
                    <a:pt x="125" y="63"/>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Freeform 173"/>
            <p:cNvSpPr>
              <a:spLocks/>
            </p:cNvSpPr>
            <p:nvPr/>
          </p:nvSpPr>
          <p:spPr bwMode="gray">
            <a:xfrm>
              <a:off x="3176315" y="3894966"/>
              <a:ext cx="73025" cy="17463"/>
            </a:xfrm>
            <a:custGeom>
              <a:avLst/>
              <a:gdLst>
                <a:gd name="T0" fmla="*/ 30753548 w 153"/>
                <a:gd name="T1" fmla="*/ 8242064 h 37"/>
                <a:gd name="T2" fmla="*/ 30753548 w 153"/>
                <a:gd name="T3" fmla="*/ 8242064 h 37"/>
                <a:gd name="T4" fmla="*/ 4328044 w 153"/>
                <a:gd name="T5" fmla="*/ 8242064 h 37"/>
                <a:gd name="T6" fmla="*/ 0 w 153"/>
                <a:gd name="T7" fmla="*/ 4232182 h 37"/>
                <a:gd name="T8" fmla="*/ 4328044 w 153"/>
                <a:gd name="T9" fmla="*/ 0 h 37"/>
                <a:gd name="T10" fmla="*/ 30753548 w 153"/>
                <a:gd name="T11" fmla="*/ 0 h 37"/>
                <a:gd name="T12" fmla="*/ 34853926 w 153"/>
                <a:gd name="T13" fmla="*/ 4232182 h 37"/>
                <a:gd name="T14" fmla="*/ 30753548 w 153"/>
                <a:gd name="T15" fmla="*/ 8242064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3" h="37">
                  <a:moveTo>
                    <a:pt x="135" y="37"/>
                  </a:moveTo>
                  <a:lnTo>
                    <a:pt x="135" y="37"/>
                  </a:lnTo>
                  <a:lnTo>
                    <a:pt x="19" y="37"/>
                  </a:lnTo>
                  <a:cubicBezTo>
                    <a:pt x="8" y="37"/>
                    <a:pt x="0" y="29"/>
                    <a:pt x="0" y="19"/>
                  </a:cubicBezTo>
                  <a:cubicBezTo>
                    <a:pt x="0" y="9"/>
                    <a:pt x="8" y="0"/>
                    <a:pt x="19" y="0"/>
                  </a:cubicBezTo>
                  <a:lnTo>
                    <a:pt x="135" y="0"/>
                  </a:lnTo>
                  <a:cubicBezTo>
                    <a:pt x="145" y="0"/>
                    <a:pt x="153" y="9"/>
                    <a:pt x="153" y="19"/>
                  </a:cubicBezTo>
                  <a:cubicBezTo>
                    <a:pt x="153" y="29"/>
                    <a:pt x="145" y="37"/>
                    <a:pt x="135" y="37"/>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 name="Freeform 174"/>
            <p:cNvSpPr>
              <a:spLocks/>
            </p:cNvSpPr>
            <p:nvPr/>
          </p:nvSpPr>
          <p:spPr bwMode="gray">
            <a:xfrm>
              <a:off x="3098527" y="3726691"/>
              <a:ext cx="31750" cy="95250"/>
            </a:xfrm>
            <a:custGeom>
              <a:avLst/>
              <a:gdLst>
                <a:gd name="T0" fmla="*/ 10163221 w 69"/>
                <a:gd name="T1" fmla="*/ 44473346 h 204"/>
                <a:gd name="T2" fmla="*/ 10163221 w 69"/>
                <a:gd name="T3" fmla="*/ 44473346 h 204"/>
                <a:gd name="T4" fmla="*/ 7198967 w 69"/>
                <a:gd name="T5" fmla="*/ 43165526 h 204"/>
                <a:gd name="T6" fmla="*/ 0 w 69"/>
                <a:gd name="T7" fmla="*/ 22454721 h 204"/>
                <a:gd name="T8" fmla="*/ 7198967 w 69"/>
                <a:gd name="T9" fmla="*/ 1743915 h 204"/>
                <a:gd name="T10" fmla="*/ 12704141 w 69"/>
                <a:gd name="T11" fmla="*/ 1525868 h 204"/>
                <a:gd name="T12" fmla="*/ 13127475 w 69"/>
                <a:gd name="T13" fmla="*/ 7194176 h 204"/>
                <a:gd name="T14" fmla="*/ 7833967 w 69"/>
                <a:gd name="T15" fmla="*/ 22454721 h 204"/>
                <a:gd name="T16" fmla="*/ 13127475 w 69"/>
                <a:gd name="T17" fmla="*/ 37715265 h 204"/>
                <a:gd name="T18" fmla="*/ 12704141 w 69"/>
                <a:gd name="T19" fmla="*/ 43383107 h 204"/>
                <a:gd name="T20" fmla="*/ 10163221 w 69"/>
                <a:gd name="T21" fmla="*/ 44473346 h 2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204">
                  <a:moveTo>
                    <a:pt x="48" y="204"/>
                  </a:moveTo>
                  <a:lnTo>
                    <a:pt x="48" y="204"/>
                  </a:lnTo>
                  <a:cubicBezTo>
                    <a:pt x="43" y="204"/>
                    <a:pt x="38" y="202"/>
                    <a:pt x="34" y="198"/>
                  </a:cubicBezTo>
                  <a:cubicBezTo>
                    <a:pt x="12" y="173"/>
                    <a:pt x="0" y="139"/>
                    <a:pt x="0" y="103"/>
                  </a:cubicBezTo>
                  <a:cubicBezTo>
                    <a:pt x="0" y="67"/>
                    <a:pt x="12" y="33"/>
                    <a:pt x="34" y="8"/>
                  </a:cubicBezTo>
                  <a:cubicBezTo>
                    <a:pt x="40" y="1"/>
                    <a:pt x="52" y="0"/>
                    <a:pt x="60" y="7"/>
                  </a:cubicBezTo>
                  <a:cubicBezTo>
                    <a:pt x="68" y="14"/>
                    <a:pt x="68" y="25"/>
                    <a:pt x="62" y="33"/>
                  </a:cubicBezTo>
                  <a:cubicBezTo>
                    <a:pt x="46" y="51"/>
                    <a:pt x="37" y="76"/>
                    <a:pt x="37" y="103"/>
                  </a:cubicBezTo>
                  <a:cubicBezTo>
                    <a:pt x="37" y="130"/>
                    <a:pt x="46" y="155"/>
                    <a:pt x="62" y="173"/>
                  </a:cubicBezTo>
                  <a:cubicBezTo>
                    <a:pt x="69" y="181"/>
                    <a:pt x="68" y="192"/>
                    <a:pt x="60" y="199"/>
                  </a:cubicBezTo>
                  <a:cubicBezTo>
                    <a:pt x="57" y="202"/>
                    <a:pt x="53" y="204"/>
                    <a:pt x="48" y="204"/>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Freeform 175"/>
            <p:cNvSpPr>
              <a:spLocks/>
            </p:cNvSpPr>
            <p:nvPr/>
          </p:nvSpPr>
          <p:spPr bwMode="gray">
            <a:xfrm>
              <a:off x="3042965" y="3693353"/>
              <a:ext cx="49213" cy="161925"/>
            </a:xfrm>
            <a:custGeom>
              <a:avLst/>
              <a:gdLst>
                <a:gd name="T0" fmla="*/ 18855816 w 102"/>
                <a:gd name="T1" fmla="*/ 76442290 h 343"/>
                <a:gd name="T2" fmla="*/ 18855816 w 102"/>
                <a:gd name="T3" fmla="*/ 76442290 h 343"/>
                <a:gd name="T4" fmla="*/ 15829699 w 102"/>
                <a:gd name="T5" fmla="*/ 75328171 h 343"/>
                <a:gd name="T6" fmla="*/ 0 w 102"/>
                <a:gd name="T7" fmla="*/ 38555617 h 343"/>
                <a:gd name="T8" fmla="*/ 15596661 w 102"/>
                <a:gd name="T9" fmla="*/ 1560239 h 343"/>
                <a:gd name="T10" fmla="*/ 21649378 w 102"/>
                <a:gd name="T11" fmla="*/ 1560239 h 343"/>
                <a:gd name="T12" fmla="*/ 21649378 w 102"/>
                <a:gd name="T13" fmla="*/ 7577429 h 343"/>
                <a:gd name="T14" fmla="*/ 8613240 w 102"/>
                <a:gd name="T15" fmla="*/ 38555617 h 343"/>
                <a:gd name="T16" fmla="*/ 21881933 w 102"/>
                <a:gd name="T17" fmla="*/ 69310509 h 343"/>
                <a:gd name="T18" fmla="*/ 21881933 w 102"/>
                <a:gd name="T19" fmla="*/ 75328171 h 343"/>
                <a:gd name="T20" fmla="*/ 18855816 w 102"/>
                <a:gd name="T21" fmla="*/ 76442290 h 3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2" h="343">
                  <a:moveTo>
                    <a:pt x="81" y="343"/>
                  </a:moveTo>
                  <a:lnTo>
                    <a:pt x="81" y="343"/>
                  </a:lnTo>
                  <a:cubicBezTo>
                    <a:pt x="76" y="343"/>
                    <a:pt x="72" y="341"/>
                    <a:pt x="68" y="338"/>
                  </a:cubicBezTo>
                  <a:cubicBezTo>
                    <a:pt x="25" y="295"/>
                    <a:pt x="0" y="235"/>
                    <a:pt x="0" y="173"/>
                  </a:cubicBezTo>
                  <a:cubicBezTo>
                    <a:pt x="0" y="110"/>
                    <a:pt x="24" y="50"/>
                    <a:pt x="67" y="7"/>
                  </a:cubicBezTo>
                  <a:cubicBezTo>
                    <a:pt x="74" y="0"/>
                    <a:pt x="86" y="0"/>
                    <a:pt x="93" y="7"/>
                  </a:cubicBezTo>
                  <a:cubicBezTo>
                    <a:pt x="101" y="15"/>
                    <a:pt x="101" y="26"/>
                    <a:pt x="93" y="34"/>
                  </a:cubicBezTo>
                  <a:cubicBezTo>
                    <a:pt x="57" y="69"/>
                    <a:pt x="37" y="120"/>
                    <a:pt x="37" y="173"/>
                  </a:cubicBezTo>
                  <a:cubicBezTo>
                    <a:pt x="37" y="225"/>
                    <a:pt x="58" y="276"/>
                    <a:pt x="94" y="311"/>
                  </a:cubicBezTo>
                  <a:cubicBezTo>
                    <a:pt x="101" y="319"/>
                    <a:pt x="102" y="330"/>
                    <a:pt x="94" y="338"/>
                  </a:cubicBezTo>
                  <a:cubicBezTo>
                    <a:pt x="91" y="341"/>
                    <a:pt x="86" y="343"/>
                    <a:pt x="81" y="343"/>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Freeform 176"/>
            <p:cNvSpPr>
              <a:spLocks/>
            </p:cNvSpPr>
            <p:nvPr/>
          </p:nvSpPr>
          <p:spPr bwMode="gray">
            <a:xfrm>
              <a:off x="3290615" y="3726691"/>
              <a:ext cx="33338" cy="95250"/>
            </a:xfrm>
            <a:custGeom>
              <a:avLst/>
              <a:gdLst>
                <a:gd name="T0" fmla="*/ 4902135 w 69"/>
                <a:gd name="T1" fmla="*/ 44473346 h 204"/>
                <a:gd name="T2" fmla="*/ 4902135 w 69"/>
                <a:gd name="T3" fmla="*/ 44473346 h 204"/>
                <a:gd name="T4" fmla="*/ 1867411 w 69"/>
                <a:gd name="T5" fmla="*/ 43383107 h 204"/>
                <a:gd name="T6" fmla="*/ 1634045 w 69"/>
                <a:gd name="T7" fmla="*/ 37715265 h 204"/>
                <a:gd name="T8" fmla="*/ 7470128 w 69"/>
                <a:gd name="T9" fmla="*/ 22454721 h 204"/>
                <a:gd name="T10" fmla="*/ 1634045 w 69"/>
                <a:gd name="T11" fmla="*/ 7194176 h 204"/>
                <a:gd name="T12" fmla="*/ 2100777 w 69"/>
                <a:gd name="T13" fmla="*/ 1525868 h 204"/>
                <a:gd name="T14" fmla="*/ 8170709 w 69"/>
                <a:gd name="T15" fmla="*/ 1743915 h 204"/>
                <a:gd name="T16" fmla="*/ 16107569 w 69"/>
                <a:gd name="T17" fmla="*/ 22454721 h 204"/>
                <a:gd name="T18" fmla="*/ 7936860 w 69"/>
                <a:gd name="T19" fmla="*/ 43165526 h 204"/>
                <a:gd name="T20" fmla="*/ 4902135 w 69"/>
                <a:gd name="T21" fmla="*/ 44473346 h 2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204">
                  <a:moveTo>
                    <a:pt x="21" y="204"/>
                  </a:moveTo>
                  <a:lnTo>
                    <a:pt x="21" y="204"/>
                  </a:lnTo>
                  <a:cubicBezTo>
                    <a:pt x="16" y="204"/>
                    <a:pt x="12" y="202"/>
                    <a:pt x="8" y="199"/>
                  </a:cubicBezTo>
                  <a:cubicBezTo>
                    <a:pt x="1" y="192"/>
                    <a:pt x="0" y="181"/>
                    <a:pt x="7" y="173"/>
                  </a:cubicBezTo>
                  <a:cubicBezTo>
                    <a:pt x="23" y="155"/>
                    <a:pt x="32" y="130"/>
                    <a:pt x="32" y="103"/>
                  </a:cubicBezTo>
                  <a:cubicBezTo>
                    <a:pt x="32" y="76"/>
                    <a:pt x="23" y="51"/>
                    <a:pt x="7" y="33"/>
                  </a:cubicBezTo>
                  <a:cubicBezTo>
                    <a:pt x="0" y="25"/>
                    <a:pt x="1" y="14"/>
                    <a:pt x="9" y="7"/>
                  </a:cubicBezTo>
                  <a:cubicBezTo>
                    <a:pt x="17" y="0"/>
                    <a:pt x="28" y="1"/>
                    <a:pt x="35" y="8"/>
                  </a:cubicBezTo>
                  <a:cubicBezTo>
                    <a:pt x="57" y="33"/>
                    <a:pt x="69" y="67"/>
                    <a:pt x="69" y="103"/>
                  </a:cubicBezTo>
                  <a:cubicBezTo>
                    <a:pt x="69" y="139"/>
                    <a:pt x="57" y="173"/>
                    <a:pt x="34" y="198"/>
                  </a:cubicBezTo>
                  <a:cubicBezTo>
                    <a:pt x="31" y="202"/>
                    <a:pt x="26" y="204"/>
                    <a:pt x="21" y="204"/>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Freeform 177"/>
            <p:cNvSpPr>
              <a:spLocks/>
            </p:cNvSpPr>
            <p:nvPr/>
          </p:nvSpPr>
          <p:spPr bwMode="gray">
            <a:xfrm>
              <a:off x="3330302" y="3693353"/>
              <a:ext cx="47625" cy="161925"/>
            </a:xfrm>
            <a:custGeom>
              <a:avLst/>
              <a:gdLst>
                <a:gd name="T0" fmla="*/ 4578070 w 102"/>
                <a:gd name="T1" fmla="*/ 76442290 h 343"/>
                <a:gd name="T2" fmla="*/ 4578070 w 102"/>
                <a:gd name="T3" fmla="*/ 76442290 h 343"/>
                <a:gd name="T4" fmla="*/ 1525868 w 102"/>
                <a:gd name="T5" fmla="*/ 75328171 h 343"/>
                <a:gd name="T6" fmla="*/ 1743915 w 102"/>
                <a:gd name="T7" fmla="*/ 69310509 h 343"/>
                <a:gd name="T8" fmla="*/ 14170305 w 102"/>
                <a:gd name="T9" fmla="*/ 38555617 h 343"/>
                <a:gd name="T10" fmla="*/ 1961963 w 102"/>
                <a:gd name="T11" fmla="*/ 7577429 h 343"/>
                <a:gd name="T12" fmla="*/ 1743915 w 102"/>
                <a:gd name="T13" fmla="*/ 1560239 h 343"/>
                <a:gd name="T14" fmla="*/ 7630272 w 102"/>
                <a:gd name="T15" fmla="*/ 1560239 h 343"/>
                <a:gd name="T16" fmla="*/ 22236673 w 102"/>
                <a:gd name="T17" fmla="*/ 38555617 h 343"/>
                <a:gd name="T18" fmla="*/ 7412224 w 102"/>
                <a:gd name="T19" fmla="*/ 75328171 h 343"/>
                <a:gd name="T20" fmla="*/ 4578070 w 102"/>
                <a:gd name="T21" fmla="*/ 76442290 h 3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2" h="343">
                  <a:moveTo>
                    <a:pt x="21" y="343"/>
                  </a:moveTo>
                  <a:lnTo>
                    <a:pt x="21" y="343"/>
                  </a:lnTo>
                  <a:cubicBezTo>
                    <a:pt x="16" y="343"/>
                    <a:pt x="11" y="341"/>
                    <a:pt x="7" y="338"/>
                  </a:cubicBezTo>
                  <a:cubicBezTo>
                    <a:pt x="0" y="330"/>
                    <a:pt x="0" y="319"/>
                    <a:pt x="8" y="311"/>
                  </a:cubicBezTo>
                  <a:cubicBezTo>
                    <a:pt x="44" y="276"/>
                    <a:pt x="65" y="225"/>
                    <a:pt x="65" y="173"/>
                  </a:cubicBezTo>
                  <a:cubicBezTo>
                    <a:pt x="65" y="120"/>
                    <a:pt x="44" y="69"/>
                    <a:pt x="9" y="34"/>
                  </a:cubicBezTo>
                  <a:cubicBezTo>
                    <a:pt x="1" y="26"/>
                    <a:pt x="1" y="15"/>
                    <a:pt x="8" y="7"/>
                  </a:cubicBezTo>
                  <a:cubicBezTo>
                    <a:pt x="16" y="0"/>
                    <a:pt x="27" y="0"/>
                    <a:pt x="35" y="7"/>
                  </a:cubicBezTo>
                  <a:cubicBezTo>
                    <a:pt x="78" y="50"/>
                    <a:pt x="102" y="110"/>
                    <a:pt x="102" y="173"/>
                  </a:cubicBezTo>
                  <a:cubicBezTo>
                    <a:pt x="102" y="235"/>
                    <a:pt x="77" y="295"/>
                    <a:pt x="34" y="338"/>
                  </a:cubicBezTo>
                  <a:cubicBezTo>
                    <a:pt x="30" y="341"/>
                    <a:pt x="25" y="343"/>
                    <a:pt x="21" y="343"/>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2" name="组合 61"/>
          <p:cNvGrpSpPr/>
          <p:nvPr/>
        </p:nvGrpSpPr>
        <p:grpSpPr bwMode="gray">
          <a:xfrm>
            <a:off x="5790643" y="2490345"/>
            <a:ext cx="654188" cy="840507"/>
            <a:chOff x="3042965" y="3693353"/>
            <a:chExt cx="347663" cy="409575"/>
          </a:xfrm>
        </p:grpSpPr>
        <p:sp>
          <p:nvSpPr>
            <p:cNvPr id="63" name="Freeform 165"/>
            <p:cNvSpPr>
              <a:spLocks noEditPoints="1"/>
            </p:cNvSpPr>
            <p:nvPr/>
          </p:nvSpPr>
          <p:spPr bwMode="gray">
            <a:xfrm>
              <a:off x="3042965" y="3971166"/>
              <a:ext cx="201613" cy="85725"/>
            </a:xfrm>
            <a:custGeom>
              <a:avLst/>
              <a:gdLst>
                <a:gd name="T0" fmla="*/ 23522611 w 430"/>
                <a:gd name="T1" fmla="*/ 31690762 h 184"/>
                <a:gd name="T2" fmla="*/ 23522611 w 430"/>
                <a:gd name="T3" fmla="*/ 31690762 h 184"/>
                <a:gd name="T4" fmla="*/ 65291667 w 430"/>
                <a:gd name="T5" fmla="*/ 31907870 h 184"/>
                <a:gd name="T6" fmla="*/ 81339593 w 430"/>
                <a:gd name="T7" fmla="*/ 19969732 h 184"/>
                <a:gd name="T8" fmla="*/ 67050389 w 430"/>
                <a:gd name="T9" fmla="*/ 8031128 h 184"/>
                <a:gd name="T10" fmla="*/ 32975447 w 430"/>
                <a:gd name="T11" fmla="*/ 8031128 h 184"/>
                <a:gd name="T12" fmla="*/ 12970280 w 430"/>
                <a:gd name="T13" fmla="*/ 20620590 h 184"/>
                <a:gd name="T14" fmla="*/ 23522611 w 430"/>
                <a:gd name="T15" fmla="*/ 31690762 h 184"/>
                <a:gd name="T16" fmla="*/ 67929515 w 430"/>
                <a:gd name="T17" fmla="*/ 39938998 h 184"/>
                <a:gd name="T18" fmla="*/ 67929515 w 430"/>
                <a:gd name="T19" fmla="*/ 39938998 h 184"/>
                <a:gd name="T20" fmla="*/ 20005167 w 430"/>
                <a:gd name="T21" fmla="*/ 39938998 h 184"/>
                <a:gd name="T22" fmla="*/ 0 w 430"/>
                <a:gd name="T23" fmla="*/ 19101300 h 184"/>
                <a:gd name="T24" fmla="*/ 30557498 w 430"/>
                <a:gd name="T25" fmla="*/ 0 h 184"/>
                <a:gd name="T26" fmla="*/ 70128034 w 430"/>
                <a:gd name="T27" fmla="*/ 0 h 184"/>
                <a:gd name="T28" fmla="*/ 94529772 w 430"/>
                <a:gd name="T29" fmla="*/ 20186374 h 184"/>
                <a:gd name="T30" fmla="*/ 67929515 w 430"/>
                <a:gd name="T31" fmla="*/ 39938998 h 1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30" h="184">
                  <a:moveTo>
                    <a:pt x="107" y="146"/>
                  </a:moveTo>
                  <a:lnTo>
                    <a:pt x="107" y="146"/>
                  </a:lnTo>
                  <a:lnTo>
                    <a:pt x="297" y="147"/>
                  </a:lnTo>
                  <a:lnTo>
                    <a:pt x="370" y="92"/>
                  </a:lnTo>
                  <a:lnTo>
                    <a:pt x="305" y="37"/>
                  </a:lnTo>
                  <a:lnTo>
                    <a:pt x="150" y="37"/>
                  </a:lnTo>
                  <a:lnTo>
                    <a:pt x="59" y="95"/>
                  </a:lnTo>
                  <a:lnTo>
                    <a:pt x="107" y="146"/>
                  </a:lnTo>
                  <a:close/>
                  <a:moveTo>
                    <a:pt x="309" y="184"/>
                  </a:moveTo>
                  <a:lnTo>
                    <a:pt x="309" y="184"/>
                  </a:lnTo>
                  <a:lnTo>
                    <a:pt x="91" y="184"/>
                  </a:lnTo>
                  <a:lnTo>
                    <a:pt x="0" y="88"/>
                  </a:lnTo>
                  <a:lnTo>
                    <a:pt x="139" y="0"/>
                  </a:lnTo>
                  <a:lnTo>
                    <a:pt x="319" y="0"/>
                  </a:lnTo>
                  <a:lnTo>
                    <a:pt x="430" y="93"/>
                  </a:lnTo>
                  <a:lnTo>
                    <a:pt x="309" y="184"/>
                  </a:ln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 name="Freeform 166"/>
            <p:cNvSpPr>
              <a:spLocks noEditPoints="1"/>
            </p:cNvSpPr>
            <p:nvPr/>
          </p:nvSpPr>
          <p:spPr bwMode="gray">
            <a:xfrm>
              <a:off x="3176315" y="3936241"/>
              <a:ext cx="182563" cy="87313"/>
            </a:xfrm>
            <a:custGeom>
              <a:avLst/>
              <a:gdLst>
                <a:gd name="T0" fmla="*/ 27091598 w 389"/>
                <a:gd name="T1" fmla="*/ 32743791 h 185"/>
                <a:gd name="T2" fmla="*/ 27091598 w 389"/>
                <a:gd name="T3" fmla="*/ 32743791 h 185"/>
                <a:gd name="T4" fmla="*/ 64534847 w 389"/>
                <a:gd name="T5" fmla="*/ 32743791 h 185"/>
                <a:gd name="T6" fmla="*/ 73785488 w 389"/>
                <a:gd name="T7" fmla="*/ 21383662 h 185"/>
                <a:gd name="T8" fmla="*/ 55063629 w 389"/>
                <a:gd name="T9" fmla="*/ 8241875 h 185"/>
                <a:gd name="T10" fmla="*/ 25109218 w 389"/>
                <a:gd name="T11" fmla="*/ 8241875 h 185"/>
                <a:gd name="T12" fmla="*/ 12334501 w 389"/>
                <a:gd name="T13" fmla="*/ 20270303 h 185"/>
                <a:gd name="T14" fmla="*/ 27091598 w 389"/>
                <a:gd name="T15" fmla="*/ 32743791 h 185"/>
                <a:gd name="T16" fmla="*/ 68279031 w 389"/>
                <a:gd name="T17" fmla="*/ 41208432 h 185"/>
                <a:gd name="T18" fmla="*/ 68279031 w 389"/>
                <a:gd name="T19" fmla="*/ 41208432 h 185"/>
                <a:gd name="T20" fmla="*/ 24007738 w 389"/>
                <a:gd name="T21" fmla="*/ 40985666 h 185"/>
                <a:gd name="T22" fmla="*/ 0 w 389"/>
                <a:gd name="T23" fmla="*/ 20493069 h 185"/>
                <a:gd name="T24" fmla="*/ 22025358 w 389"/>
                <a:gd name="T25" fmla="*/ 0 h 185"/>
                <a:gd name="T26" fmla="*/ 57706803 w 389"/>
                <a:gd name="T27" fmla="*/ 0 h 185"/>
                <a:gd name="T28" fmla="*/ 85679303 w 389"/>
                <a:gd name="T29" fmla="*/ 19602004 h 185"/>
                <a:gd name="T30" fmla="*/ 68279031 w 389"/>
                <a:gd name="T31" fmla="*/ 41208432 h 1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9" h="185">
                  <a:moveTo>
                    <a:pt x="123" y="147"/>
                  </a:moveTo>
                  <a:lnTo>
                    <a:pt x="123" y="147"/>
                  </a:lnTo>
                  <a:lnTo>
                    <a:pt x="293" y="147"/>
                  </a:lnTo>
                  <a:lnTo>
                    <a:pt x="335" y="96"/>
                  </a:lnTo>
                  <a:lnTo>
                    <a:pt x="250" y="37"/>
                  </a:lnTo>
                  <a:lnTo>
                    <a:pt x="114" y="37"/>
                  </a:lnTo>
                  <a:lnTo>
                    <a:pt x="56" y="91"/>
                  </a:lnTo>
                  <a:lnTo>
                    <a:pt x="123" y="147"/>
                  </a:lnTo>
                  <a:close/>
                  <a:moveTo>
                    <a:pt x="310" y="185"/>
                  </a:moveTo>
                  <a:lnTo>
                    <a:pt x="310" y="185"/>
                  </a:lnTo>
                  <a:lnTo>
                    <a:pt x="109" y="184"/>
                  </a:lnTo>
                  <a:lnTo>
                    <a:pt x="0" y="92"/>
                  </a:lnTo>
                  <a:lnTo>
                    <a:pt x="100" y="0"/>
                  </a:lnTo>
                  <a:lnTo>
                    <a:pt x="262" y="0"/>
                  </a:lnTo>
                  <a:lnTo>
                    <a:pt x="389" y="88"/>
                  </a:lnTo>
                  <a:lnTo>
                    <a:pt x="310" y="185"/>
                  </a:ln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 name="Freeform 167"/>
            <p:cNvSpPr>
              <a:spLocks/>
            </p:cNvSpPr>
            <p:nvPr/>
          </p:nvSpPr>
          <p:spPr bwMode="gray">
            <a:xfrm>
              <a:off x="3169965" y="4006091"/>
              <a:ext cx="220663" cy="85725"/>
            </a:xfrm>
            <a:custGeom>
              <a:avLst/>
              <a:gdLst>
                <a:gd name="T0" fmla="*/ 80896464 w 470"/>
                <a:gd name="T1" fmla="*/ 39723111 h 185"/>
                <a:gd name="T2" fmla="*/ 80896464 w 470"/>
                <a:gd name="T3" fmla="*/ 39723111 h 185"/>
                <a:gd name="T4" fmla="*/ 67670769 w 470"/>
                <a:gd name="T5" fmla="*/ 39723111 h 185"/>
                <a:gd name="T6" fmla="*/ 63703061 w 470"/>
                <a:gd name="T7" fmla="*/ 35643528 h 185"/>
                <a:gd name="T8" fmla="*/ 67670769 w 470"/>
                <a:gd name="T9" fmla="*/ 31778489 h 185"/>
                <a:gd name="T10" fmla="*/ 67891432 w 470"/>
                <a:gd name="T11" fmla="*/ 31778489 h 185"/>
                <a:gd name="T12" fmla="*/ 77810469 w 470"/>
                <a:gd name="T13" fmla="*/ 31778489 h 185"/>
                <a:gd name="T14" fmla="*/ 89933788 w 470"/>
                <a:gd name="T15" fmla="*/ 20612924 h 185"/>
                <a:gd name="T16" fmla="*/ 68111626 w 470"/>
                <a:gd name="T17" fmla="*/ 7944622 h 185"/>
                <a:gd name="T18" fmla="*/ 29757579 w 470"/>
                <a:gd name="T19" fmla="*/ 7944622 h 185"/>
                <a:gd name="T20" fmla="*/ 14107408 w 470"/>
                <a:gd name="T21" fmla="*/ 19539276 h 185"/>
                <a:gd name="T22" fmla="*/ 31741199 w 470"/>
                <a:gd name="T23" fmla="*/ 31563945 h 185"/>
                <a:gd name="T24" fmla="*/ 41440042 w 470"/>
                <a:gd name="T25" fmla="*/ 31778489 h 185"/>
                <a:gd name="T26" fmla="*/ 45407750 w 470"/>
                <a:gd name="T27" fmla="*/ 35643528 h 185"/>
                <a:gd name="T28" fmla="*/ 41440042 w 470"/>
                <a:gd name="T29" fmla="*/ 39723111 h 185"/>
                <a:gd name="T30" fmla="*/ 29096060 w 470"/>
                <a:gd name="T31" fmla="*/ 39508567 h 185"/>
                <a:gd name="T32" fmla="*/ 0 w 470"/>
                <a:gd name="T33" fmla="*/ 19754284 h 185"/>
                <a:gd name="T34" fmla="*/ 27112440 w 470"/>
                <a:gd name="T35" fmla="*/ 0 h 185"/>
                <a:gd name="T36" fmla="*/ 70536571 w 470"/>
                <a:gd name="T37" fmla="*/ 0 h 185"/>
                <a:gd name="T38" fmla="*/ 103600340 w 470"/>
                <a:gd name="T39" fmla="*/ 19324732 h 185"/>
                <a:gd name="T40" fmla="*/ 80896464 w 470"/>
                <a:gd name="T41" fmla="*/ 39723111 h 1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70" h="185">
                  <a:moveTo>
                    <a:pt x="367" y="185"/>
                  </a:moveTo>
                  <a:lnTo>
                    <a:pt x="367" y="185"/>
                  </a:lnTo>
                  <a:lnTo>
                    <a:pt x="307" y="185"/>
                  </a:lnTo>
                  <a:cubicBezTo>
                    <a:pt x="297" y="185"/>
                    <a:pt x="289" y="177"/>
                    <a:pt x="289" y="166"/>
                  </a:cubicBezTo>
                  <a:cubicBezTo>
                    <a:pt x="289" y="156"/>
                    <a:pt x="297" y="148"/>
                    <a:pt x="307" y="148"/>
                  </a:cubicBezTo>
                  <a:lnTo>
                    <a:pt x="308" y="148"/>
                  </a:lnTo>
                  <a:lnTo>
                    <a:pt x="353" y="148"/>
                  </a:lnTo>
                  <a:lnTo>
                    <a:pt x="408" y="96"/>
                  </a:lnTo>
                  <a:lnTo>
                    <a:pt x="309" y="37"/>
                  </a:lnTo>
                  <a:lnTo>
                    <a:pt x="135" y="37"/>
                  </a:lnTo>
                  <a:lnTo>
                    <a:pt x="64" y="91"/>
                  </a:lnTo>
                  <a:lnTo>
                    <a:pt x="144" y="147"/>
                  </a:lnTo>
                  <a:lnTo>
                    <a:pt x="188" y="148"/>
                  </a:lnTo>
                  <a:cubicBezTo>
                    <a:pt x="198" y="148"/>
                    <a:pt x="207" y="156"/>
                    <a:pt x="206" y="166"/>
                  </a:cubicBezTo>
                  <a:cubicBezTo>
                    <a:pt x="206" y="177"/>
                    <a:pt x="198" y="185"/>
                    <a:pt x="188" y="185"/>
                  </a:cubicBezTo>
                  <a:lnTo>
                    <a:pt x="132" y="184"/>
                  </a:lnTo>
                  <a:lnTo>
                    <a:pt x="0" y="92"/>
                  </a:lnTo>
                  <a:lnTo>
                    <a:pt x="123" y="0"/>
                  </a:lnTo>
                  <a:lnTo>
                    <a:pt x="320" y="0"/>
                  </a:lnTo>
                  <a:lnTo>
                    <a:pt x="470" y="90"/>
                  </a:lnTo>
                  <a:lnTo>
                    <a:pt x="367" y="185"/>
                  </a:ln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Freeform 168"/>
            <p:cNvSpPr>
              <a:spLocks/>
            </p:cNvSpPr>
            <p:nvPr/>
          </p:nvSpPr>
          <p:spPr bwMode="gray">
            <a:xfrm>
              <a:off x="3239815" y="4064828"/>
              <a:ext cx="36513" cy="38100"/>
            </a:xfrm>
            <a:custGeom>
              <a:avLst/>
              <a:gdLst>
                <a:gd name="T0" fmla="*/ 8546383 w 78"/>
                <a:gd name="T1" fmla="*/ 18610385 h 78"/>
                <a:gd name="T2" fmla="*/ 8546383 w 78"/>
                <a:gd name="T3" fmla="*/ 18610385 h 78"/>
                <a:gd name="T4" fmla="*/ 0 w 78"/>
                <a:gd name="T5" fmla="*/ 9305192 h 78"/>
                <a:gd name="T6" fmla="*/ 8546383 w 78"/>
                <a:gd name="T7" fmla="*/ 0 h 78"/>
                <a:gd name="T8" fmla="*/ 17092297 w 78"/>
                <a:gd name="T9" fmla="*/ 9305192 h 78"/>
                <a:gd name="T10" fmla="*/ 8546383 w 78"/>
                <a:gd name="T11" fmla="*/ 18610385 h 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 h="78">
                  <a:moveTo>
                    <a:pt x="39" y="78"/>
                  </a:moveTo>
                  <a:lnTo>
                    <a:pt x="39" y="78"/>
                  </a:lnTo>
                  <a:cubicBezTo>
                    <a:pt x="17" y="78"/>
                    <a:pt x="0" y="60"/>
                    <a:pt x="0" y="39"/>
                  </a:cubicBezTo>
                  <a:cubicBezTo>
                    <a:pt x="0" y="17"/>
                    <a:pt x="17" y="0"/>
                    <a:pt x="39" y="0"/>
                  </a:cubicBezTo>
                  <a:cubicBezTo>
                    <a:pt x="60" y="0"/>
                    <a:pt x="78" y="17"/>
                    <a:pt x="78" y="39"/>
                  </a:cubicBezTo>
                  <a:cubicBezTo>
                    <a:pt x="78" y="60"/>
                    <a:pt x="60" y="78"/>
                    <a:pt x="39" y="78"/>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Freeform 169"/>
            <p:cNvSpPr>
              <a:spLocks/>
            </p:cNvSpPr>
            <p:nvPr/>
          </p:nvSpPr>
          <p:spPr bwMode="gray">
            <a:xfrm>
              <a:off x="3296965" y="4064828"/>
              <a:ext cx="36513" cy="36513"/>
            </a:xfrm>
            <a:custGeom>
              <a:avLst/>
              <a:gdLst>
                <a:gd name="T0" fmla="*/ 8546383 w 78"/>
                <a:gd name="T1" fmla="*/ 17314275 h 77"/>
                <a:gd name="T2" fmla="*/ 8546383 w 78"/>
                <a:gd name="T3" fmla="*/ 17314275 h 77"/>
                <a:gd name="T4" fmla="*/ 0 w 78"/>
                <a:gd name="T5" fmla="*/ 8544516 h 77"/>
                <a:gd name="T6" fmla="*/ 8546383 w 78"/>
                <a:gd name="T7" fmla="*/ 0 h 77"/>
                <a:gd name="T8" fmla="*/ 17092297 w 78"/>
                <a:gd name="T9" fmla="*/ 8544516 h 77"/>
                <a:gd name="T10" fmla="*/ 8546383 w 78"/>
                <a:gd name="T11" fmla="*/ 17314275 h 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 h="77">
                  <a:moveTo>
                    <a:pt x="39" y="77"/>
                  </a:moveTo>
                  <a:lnTo>
                    <a:pt x="39" y="77"/>
                  </a:lnTo>
                  <a:cubicBezTo>
                    <a:pt x="17" y="77"/>
                    <a:pt x="0" y="60"/>
                    <a:pt x="0" y="38"/>
                  </a:cubicBezTo>
                  <a:cubicBezTo>
                    <a:pt x="0" y="17"/>
                    <a:pt x="17" y="0"/>
                    <a:pt x="39" y="0"/>
                  </a:cubicBezTo>
                  <a:cubicBezTo>
                    <a:pt x="60" y="0"/>
                    <a:pt x="78" y="17"/>
                    <a:pt x="78" y="38"/>
                  </a:cubicBezTo>
                  <a:cubicBezTo>
                    <a:pt x="78" y="60"/>
                    <a:pt x="60" y="77"/>
                    <a:pt x="39" y="77"/>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Freeform 170"/>
            <p:cNvSpPr>
              <a:spLocks/>
            </p:cNvSpPr>
            <p:nvPr/>
          </p:nvSpPr>
          <p:spPr bwMode="gray">
            <a:xfrm>
              <a:off x="3200127" y="3821941"/>
              <a:ext cx="125413" cy="234950"/>
            </a:xfrm>
            <a:custGeom>
              <a:avLst/>
              <a:gdLst>
                <a:gd name="T0" fmla="*/ 54649306 w 265"/>
                <a:gd name="T1" fmla="*/ 110182640 h 501"/>
                <a:gd name="T2" fmla="*/ 54649306 w 265"/>
                <a:gd name="T3" fmla="*/ 110182640 h 501"/>
                <a:gd name="T4" fmla="*/ 50841484 w 265"/>
                <a:gd name="T5" fmla="*/ 107763264 h 501"/>
                <a:gd name="T6" fmla="*/ 1119725 w 265"/>
                <a:gd name="T7" fmla="*/ 6377884 h 501"/>
                <a:gd name="T8" fmla="*/ 2911475 w 265"/>
                <a:gd name="T9" fmla="*/ 879773 h 501"/>
                <a:gd name="T10" fmla="*/ 8511047 w 265"/>
                <a:gd name="T11" fmla="*/ 2859262 h 501"/>
                <a:gd name="T12" fmla="*/ 58456656 w 265"/>
                <a:gd name="T13" fmla="*/ 104244642 h 501"/>
                <a:gd name="T14" fmla="*/ 56441056 w 265"/>
                <a:gd name="T15" fmla="*/ 109742753 h 501"/>
                <a:gd name="T16" fmla="*/ 54649306 w 265"/>
                <a:gd name="T17" fmla="*/ 110182640 h 5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5" h="501">
                  <a:moveTo>
                    <a:pt x="244" y="501"/>
                  </a:moveTo>
                  <a:lnTo>
                    <a:pt x="244" y="501"/>
                  </a:lnTo>
                  <a:cubicBezTo>
                    <a:pt x="237" y="501"/>
                    <a:pt x="231" y="497"/>
                    <a:pt x="227" y="490"/>
                  </a:cubicBezTo>
                  <a:lnTo>
                    <a:pt x="5" y="29"/>
                  </a:lnTo>
                  <a:cubicBezTo>
                    <a:pt x="0" y="20"/>
                    <a:pt x="4" y="9"/>
                    <a:pt x="13" y="4"/>
                  </a:cubicBezTo>
                  <a:cubicBezTo>
                    <a:pt x="23" y="0"/>
                    <a:pt x="34" y="4"/>
                    <a:pt x="38" y="13"/>
                  </a:cubicBezTo>
                  <a:lnTo>
                    <a:pt x="261" y="474"/>
                  </a:lnTo>
                  <a:cubicBezTo>
                    <a:pt x="265" y="483"/>
                    <a:pt x="262" y="495"/>
                    <a:pt x="252" y="499"/>
                  </a:cubicBezTo>
                  <a:cubicBezTo>
                    <a:pt x="250" y="500"/>
                    <a:pt x="247" y="501"/>
                    <a:pt x="244" y="501"/>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Freeform 171"/>
            <p:cNvSpPr>
              <a:spLocks/>
            </p:cNvSpPr>
            <p:nvPr/>
          </p:nvSpPr>
          <p:spPr bwMode="gray">
            <a:xfrm>
              <a:off x="3101702" y="3821941"/>
              <a:ext cx="119063" cy="234950"/>
            </a:xfrm>
            <a:custGeom>
              <a:avLst/>
              <a:gdLst>
                <a:gd name="T0" fmla="*/ 4650987 w 253"/>
                <a:gd name="T1" fmla="*/ 110182640 h 501"/>
                <a:gd name="T2" fmla="*/ 4650987 w 253"/>
                <a:gd name="T3" fmla="*/ 110182640 h 501"/>
                <a:gd name="T4" fmla="*/ 2879160 w 253"/>
                <a:gd name="T5" fmla="*/ 109742753 h 501"/>
                <a:gd name="T6" fmla="*/ 885678 w 253"/>
                <a:gd name="T7" fmla="*/ 104464585 h 501"/>
                <a:gd name="T8" fmla="*/ 47394133 w 253"/>
                <a:gd name="T9" fmla="*/ 2859262 h 501"/>
                <a:gd name="T10" fmla="*/ 52931268 w 253"/>
                <a:gd name="T11" fmla="*/ 879773 h 501"/>
                <a:gd name="T12" fmla="*/ 54924280 w 253"/>
                <a:gd name="T13" fmla="*/ 6377884 h 501"/>
                <a:gd name="T14" fmla="*/ 8415825 w 253"/>
                <a:gd name="T15" fmla="*/ 107763264 h 501"/>
                <a:gd name="T16" fmla="*/ 4650987 w 253"/>
                <a:gd name="T17" fmla="*/ 110182640 h 5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3" h="501">
                  <a:moveTo>
                    <a:pt x="21" y="501"/>
                  </a:moveTo>
                  <a:lnTo>
                    <a:pt x="21" y="501"/>
                  </a:lnTo>
                  <a:cubicBezTo>
                    <a:pt x="19" y="501"/>
                    <a:pt x="16" y="500"/>
                    <a:pt x="13" y="499"/>
                  </a:cubicBezTo>
                  <a:cubicBezTo>
                    <a:pt x="4" y="495"/>
                    <a:pt x="0" y="484"/>
                    <a:pt x="4" y="475"/>
                  </a:cubicBezTo>
                  <a:lnTo>
                    <a:pt x="214" y="13"/>
                  </a:lnTo>
                  <a:cubicBezTo>
                    <a:pt x="219" y="4"/>
                    <a:pt x="230" y="0"/>
                    <a:pt x="239" y="4"/>
                  </a:cubicBezTo>
                  <a:cubicBezTo>
                    <a:pt x="248" y="8"/>
                    <a:pt x="253" y="19"/>
                    <a:pt x="248" y="29"/>
                  </a:cubicBezTo>
                  <a:lnTo>
                    <a:pt x="38" y="490"/>
                  </a:lnTo>
                  <a:cubicBezTo>
                    <a:pt x="35" y="497"/>
                    <a:pt x="28" y="501"/>
                    <a:pt x="21" y="501"/>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 name="Freeform 172"/>
            <p:cNvSpPr>
              <a:spLocks/>
            </p:cNvSpPr>
            <p:nvPr/>
          </p:nvSpPr>
          <p:spPr bwMode="gray">
            <a:xfrm>
              <a:off x="3181077" y="3745741"/>
              <a:ext cx="58738" cy="58738"/>
            </a:xfrm>
            <a:custGeom>
              <a:avLst/>
              <a:gdLst>
                <a:gd name="T0" fmla="*/ 27601221 w 125"/>
                <a:gd name="T1" fmla="*/ 13691082 h 126"/>
                <a:gd name="T2" fmla="*/ 27601221 w 125"/>
                <a:gd name="T3" fmla="*/ 13691082 h 126"/>
                <a:gd name="T4" fmla="*/ 13690183 w 125"/>
                <a:gd name="T5" fmla="*/ 27382164 h 126"/>
                <a:gd name="T6" fmla="*/ 0 w 125"/>
                <a:gd name="T7" fmla="*/ 13691082 h 126"/>
                <a:gd name="T8" fmla="*/ 13690183 w 125"/>
                <a:gd name="T9" fmla="*/ 0 h 126"/>
                <a:gd name="T10" fmla="*/ 27601221 w 125"/>
                <a:gd name="T11" fmla="*/ 13691082 h 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5" h="126">
                  <a:moveTo>
                    <a:pt x="125" y="63"/>
                  </a:moveTo>
                  <a:lnTo>
                    <a:pt x="125" y="63"/>
                  </a:lnTo>
                  <a:cubicBezTo>
                    <a:pt x="125" y="98"/>
                    <a:pt x="97" y="126"/>
                    <a:pt x="62" y="126"/>
                  </a:cubicBezTo>
                  <a:cubicBezTo>
                    <a:pt x="28" y="126"/>
                    <a:pt x="0" y="98"/>
                    <a:pt x="0" y="63"/>
                  </a:cubicBezTo>
                  <a:cubicBezTo>
                    <a:pt x="0" y="28"/>
                    <a:pt x="28" y="0"/>
                    <a:pt x="62" y="0"/>
                  </a:cubicBezTo>
                  <a:cubicBezTo>
                    <a:pt x="97" y="0"/>
                    <a:pt x="125" y="28"/>
                    <a:pt x="125" y="63"/>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Freeform 173"/>
            <p:cNvSpPr>
              <a:spLocks/>
            </p:cNvSpPr>
            <p:nvPr/>
          </p:nvSpPr>
          <p:spPr bwMode="gray">
            <a:xfrm>
              <a:off x="3176315" y="3894966"/>
              <a:ext cx="73025" cy="17463"/>
            </a:xfrm>
            <a:custGeom>
              <a:avLst/>
              <a:gdLst>
                <a:gd name="T0" fmla="*/ 30753548 w 153"/>
                <a:gd name="T1" fmla="*/ 8242064 h 37"/>
                <a:gd name="T2" fmla="*/ 30753548 w 153"/>
                <a:gd name="T3" fmla="*/ 8242064 h 37"/>
                <a:gd name="T4" fmla="*/ 4328044 w 153"/>
                <a:gd name="T5" fmla="*/ 8242064 h 37"/>
                <a:gd name="T6" fmla="*/ 0 w 153"/>
                <a:gd name="T7" fmla="*/ 4232182 h 37"/>
                <a:gd name="T8" fmla="*/ 4328044 w 153"/>
                <a:gd name="T9" fmla="*/ 0 h 37"/>
                <a:gd name="T10" fmla="*/ 30753548 w 153"/>
                <a:gd name="T11" fmla="*/ 0 h 37"/>
                <a:gd name="T12" fmla="*/ 34853926 w 153"/>
                <a:gd name="T13" fmla="*/ 4232182 h 37"/>
                <a:gd name="T14" fmla="*/ 30753548 w 153"/>
                <a:gd name="T15" fmla="*/ 8242064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3" h="37">
                  <a:moveTo>
                    <a:pt x="135" y="37"/>
                  </a:moveTo>
                  <a:lnTo>
                    <a:pt x="135" y="37"/>
                  </a:lnTo>
                  <a:lnTo>
                    <a:pt x="19" y="37"/>
                  </a:lnTo>
                  <a:cubicBezTo>
                    <a:pt x="8" y="37"/>
                    <a:pt x="0" y="29"/>
                    <a:pt x="0" y="19"/>
                  </a:cubicBezTo>
                  <a:cubicBezTo>
                    <a:pt x="0" y="9"/>
                    <a:pt x="8" y="0"/>
                    <a:pt x="19" y="0"/>
                  </a:cubicBezTo>
                  <a:lnTo>
                    <a:pt x="135" y="0"/>
                  </a:lnTo>
                  <a:cubicBezTo>
                    <a:pt x="145" y="0"/>
                    <a:pt x="153" y="9"/>
                    <a:pt x="153" y="19"/>
                  </a:cubicBezTo>
                  <a:cubicBezTo>
                    <a:pt x="153" y="29"/>
                    <a:pt x="145" y="37"/>
                    <a:pt x="135" y="37"/>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 name="Freeform 174"/>
            <p:cNvSpPr>
              <a:spLocks/>
            </p:cNvSpPr>
            <p:nvPr/>
          </p:nvSpPr>
          <p:spPr bwMode="gray">
            <a:xfrm>
              <a:off x="3098527" y="3726691"/>
              <a:ext cx="31750" cy="95250"/>
            </a:xfrm>
            <a:custGeom>
              <a:avLst/>
              <a:gdLst>
                <a:gd name="T0" fmla="*/ 10163221 w 69"/>
                <a:gd name="T1" fmla="*/ 44473346 h 204"/>
                <a:gd name="T2" fmla="*/ 10163221 w 69"/>
                <a:gd name="T3" fmla="*/ 44473346 h 204"/>
                <a:gd name="T4" fmla="*/ 7198967 w 69"/>
                <a:gd name="T5" fmla="*/ 43165526 h 204"/>
                <a:gd name="T6" fmla="*/ 0 w 69"/>
                <a:gd name="T7" fmla="*/ 22454721 h 204"/>
                <a:gd name="T8" fmla="*/ 7198967 w 69"/>
                <a:gd name="T9" fmla="*/ 1743915 h 204"/>
                <a:gd name="T10" fmla="*/ 12704141 w 69"/>
                <a:gd name="T11" fmla="*/ 1525868 h 204"/>
                <a:gd name="T12" fmla="*/ 13127475 w 69"/>
                <a:gd name="T13" fmla="*/ 7194176 h 204"/>
                <a:gd name="T14" fmla="*/ 7833967 w 69"/>
                <a:gd name="T15" fmla="*/ 22454721 h 204"/>
                <a:gd name="T16" fmla="*/ 13127475 w 69"/>
                <a:gd name="T17" fmla="*/ 37715265 h 204"/>
                <a:gd name="T18" fmla="*/ 12704141 w 69"/>
                <a:gd name="T19" fmla="*/ 43383107 h 204"/>
                <a:gd name="T20" fmla="*/ 10163221 w 69"/>
                <a:gd name="T21" fmla="*/ 44473346 h 2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204">
                  <a:moveTo>
                    <a:pt x="48" y="204"/>
                  </a:moveTo>
                  <a:lnTo>
                    <a:pt x="48" y="204"/>
                  </a:lnTo>
                  <a:cubicBezTo>
                    <a:pt x="43" y="204"/>
                    <a:pt x="38" y="202"/>
                    <a:pt x="34" y="198"/>
                  </a:cubicBezTo>
                  <a:cubicBezTo>
                    <a:pt x="12" y="173"/>
                    <a:pt x="0" y="139"/>
                    <a:pt x="0" y="103"/>
                  </a:cubicBezTo>
                  <a:cubicBezTo>
                    <a:pt x="0" y="67"/>
                    <a:pt x="12" y="33"/>
                    <a:pt x="34" y="8"/>
                  </a:cubicBezTo>
                  <a:cubicBezTo>
                    <a:pt x="40" y="1"/>
                    <a:pt x="52" y="0"/>
                    <a:pt x="60" y="7"/>
                  </a:cubicBezTo>
                  <a:cubicBezTo>
                    <a:pt x="68" y="14"/>
                    <a:pt x="68" y="25"/>
                    <a:pt x="62" y="33"/>
                  </a:cubicBezTo>
                  <a:cubicBezTo>
                    <a:pt x="46" y="51"/>
                    <a:pt x="37" y="76"/>
                    <a:pt x="37" y="103"/>
                  </a:cubicBezTo>
                  <a:cubicBezTo>
                    <a:pt x="37" y="130"/>
                    <a:pt x="46" y="155"/>
                    <a:pt x="62" y="173"/>
                  </a:cubicBezTo>
                  <a:cubicBezTo>
                    <a:pt x="69" y="181"/>
                    <a:pt x="68" y="192"/>
                    <a:pt x="60" y="199"/>
                  </a:cubicBezTo>
                  <a:cubicBezTo>
                    <a:pt x="57" y="202"/>
                    <a:pt x="53" y="204"/>
                    <a:pt x="48" y="204"/>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Freeform 175"/>
            <p:cNvSpPr>
              <a:spLocks/>
            </p:cNvSpPr>
            <p:nvPr/>
          </p:nvSpPr>
          <p:spPr bwMode="gray">
            <a:xfrm>
              <a:off x="3042965" y="3693353"/>
              <a:ext cx="49213" cy="161925"/>
            </a:xfrm>
            <a:custGeom>
              <a:avLst/>
              <a:gdLst>
                <a:gd name="T0" fmla="*/ 18855816 w 102"/>
                <a:gd name="T1" fmla="*/ 76442290 h 343"/>
                <a:gd name="T2" fmla="*/ 18855816 w 102"/>
                <a:gd name="T3" fmla="*/ 76442290 h 343"/>
                <a:gd name="T4" fmla="*/ 15829699 w 102"/>
                <a:gd name="T5" fmla="*/ 75328171 h 343"/>
                <a:gd name="T6" fmla="*/ 0 w 102"/>
                <a:gd name="T7" fmla="*/ 38555617 h 343"/>
                <a:gd name="T8" fmla="*/ 15596661 w 102"/>
                <a:gd name="T9" fmla="*/ 1560239 h 343"/>
                <a:gd name="T10" fmla="*/ 21649378 w 102"/>
                <a:gd name="T11" fmla="*/ 1560239 h 343"/>
                <a:gd name="T12" fmla="*/ 21649378 w 102"/>
                <a:gd name="T13" fmla="*/ 7577429 h 343"/>
                <a:gd name="T14" fmla="*/ 8613240 w 102"/>
                <a:gd name="T15" fmla="*/ 38555617 h 343"/>
                <a:gd name="T16" fmla="*/ 21881933 w 102"/>
                <a:gd name="T17" fmla="*/ 69310509 h 343"/>
                <a:gd name="T18" fmla="*/ 21881933 w 102"/>
                <a:gd name="T19" fmla="*/ 75328171 h 343"/>
                <a:gd name="T20" fmla="*/ 18855816 w 102"/>
                <a:gd name="T21" fmla="*/ 76442290 h 3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2" h="343">
                  <a:moveTo>
                    <a:pt x="81" y="343"/>
                  </a:moveTo>
                  <a:lnTo>
                    <a:pt x="81" y="343"/>
                  </a:lnTo>
                  <a:cubicBezTo>
                    <a:pt x="76" y="343"/>
                    <a:pt x="72" y="341"/>
                    <a:pt x="68" y="338"/>
                  </a:cubicBezTo>
                  <a:cubicBezTo>
                    <a:pt x="25" y="295"/>
                    <a:pt x="0" y="235"/>
                    <a:pt x="0" y="173"/>
                  </a:cubicBezTo>
                  <a:cubicBezTo>
                    <a:pt x="0" y="110"/>
                    <a:pt x="24" y="50"/>
                    <a:pt x="67" y="7"/>
                  </a:cubicBezTo>
                  <a:cubicBezTo>
                    <a:pt x="74" y="0"/>
                    <a:pt x="86" y="0"/>
                    <a:pt x="93" y="7"/>
                  </a:cubicBezTo>
                  <a:cubicBezTo>
                    <a:pt x="101" y="15"/>
                    <a:pt x="101" y="26"/>
                    <a:pt x="93" y="34"/>
                  </a:cubicBezTo>
                  <a:cubicBezTo>
                    <a:pt x="57" y="69"/>
                    <a:pt x="37" y="120"/>
                    <a:pt x="37" y="173"/>
                  </a:cubicBezTo>
                  <a:cubicBezTo>
                    <a:pt x="37" y="225"/>
                    <a:pt x="58" y="276"/>
                    <a:pt x="94" y="311"/>
                  </a:cubicBezTo>
                  <a:cubicBezTo>
                    <a:pt x="101" y="319"/>
                    <a:pt x="102" y="330"/>
                    <a:pt x="94" y="338"/>
                  </a:cubicBezTo>
                  <a:cubicBezTo>
                    <a:pt x="91" y="341"/>
                    <a:pt x="86" y="343"/>
                    <a:pt x="81" y="343"/>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4" name="Freeform 176"/>
            <p:cNvSpPr>
              <a:spLocks/>
            </p:cNvSpPr>
            <p:nvPr/>
          </p:nvSpPr>
          <p:spPr bwMode="gray">
            <a:xfrm>
              <a:off x="3290615" y="3726691"/>
              <a:ext cx="33338" cy="95250"/>
            </a:xfrm>
            <a:custGeom>
              <a:avLst/>
              <a:gdLst>
                <a:gd name="T0" fmla="*/ 4902135 w 69"/>
                <a:gd name="T1" fmla="*/ 44473346 h 204"/>
                <a:gd name="T2" fmla="*/ 4902135 w 69"/>
                <a:gd name="T3" fmla="*/ 44473346 h 204"/>
                <a:gd name="T4" fmla="*/ 1867411 w 69"/>
                <a:gd name="T5" fmla="*/ 43383107 h 204"/>
                <a:gd name="T6" fmla="*/ 1634045 w 69"/>
                <a:gd name="T7" fmla="*/ 37715265 h 204"/>
                <a:gd name="T8" fmla="*/ 7470128 w 69"/>
                <a:gd name="T9" fmla="*/ 22454721 h 204"/>
                <a:gd name="T10" fmla="*/ 1634045 w 69"/>
                <a:gd name="T11" fmla="*/ 7194176 h 204"/>
                <a:gd name="T12" fmla="*/ 2100777 w 69"/>
                <a:gd name="T13" fmla="*/ 1525868 h 204"/>
                <a:gd name="T14" fmla="*/ 8170709 w 69"/>
                <a:gd name="T15" fmla="*/ 1743915 h 204"/>
                <a:gd name="T16" fmla="*/ 16107569 w 69"/>
                <a:gd name="T17" fmla="*/ 22454721 h 204"/>
                <a:gd name="T18" fmla="*/ 7936860 w 69"/>
                <a:gd name="T19" fmla="*/ 43165526 h 204"/>
                <a:gd name="T20" fmla="*/ 4902135 w 69"/>
                <a:gd name="T21" fmla="*/ 44473346 h 2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204">
                  <a:moveTo>
                    <a:pt x="21" y="204"/>
                  </a:moveTo>
                  <a:lnTo>
                    <a:pt x="21" y="204"/>
                  </a:lnTo>
                  <a:cubicBezTo>
                    <a:pt x="16" y="204"/>
                    <a:pt x="12" y="202"/>
                    <a:pt x="8" y="199"/>
                  </a:cubicBezTo>
                  <a:cubicBezTo>
                    <a:pt x="1" y="192"/>
                    <a:pt x="0" y="181"/>
                    <a:pt x="7" y="173"/>
                  </a:cubicBezTo>
                  <a:cubicBezTo>
                    <a:pt x="23" y="155"/>
                    <a:pt x="32" y="130"/>
                    <a:pt x="32" y="103"/>
                  </a:cubicBezTo>
                  <a:cubicBezTo>
                    <a:pt x="32" y="76"/>
                    <a:pt x="23" y="51"/>
                    <a:pt x="7" y="33"/>
                  </a:cubicBezTo>
                  <a:cubicBezTo>
                    <a:pt x="0" y="25"/>
                    <a:pt x="1" y="14"/>
                    <a:pt x="9" y="7"/>
                  </a:cubicBezTo>
                  <a:cubicBezTo>
                    <a:pt x="17" y="0"/>
                    <a:pt x="28" y="1"/>
                    <a:pt x="35" y="8"/>
                  </a:cubicBezTo>
                  <a:cubicBezTo>
                    <a:pt x="57" y="33"/>
                    <a:pt x="69" y="67"/>
                    <a:pt x="69" y="103"/>
                  </a:cubicBezTo>
                  <a:cubicBezTo>
                    <a:pt x="69" y="139"/>
                    <a:pt x="57" y="173"/>
                    <a:pt x="34" y="198"/>
                  </a:cubicBezTo>
                  <a:cubicBezTo>
                    <a:pt x="31" y="202"/>
                    <a:pt x="26" y="204"/>
                    <a:pt x="21" y="204"/>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Freeform 177"/>
            <p:cNvSpPr>
              <a:spLocks/>
            </p:cNvSpPr>
            <p:nvPr/>
          </p:nvSpPr>
          <p:spPr bwMode="gray">
            <a:xfrm>
              <a:off x="3330302" y="3693353"/>
              <a:ext cx="47625" cy="161925"/>
            </a:xfrm>
            <a:custGeom>
              <a:avLst/>
              <a:gdLst>
                <a:gd name="T0" fmla="*/ 4578070 w 102"/>
                <a:gd name="T1" fmla="*/ 76442290 h 343"/>
                <a:gd name="T2" fmla="*/ 4578070 w 102"/>
                <a:gd name="T3" fmla="*/ 76442290 h 343"/>
                <a:gd name="T4" fmla="*/ 1525868 w 102"/>
                <a:gd name="T5" fmla="*/ 75328171 h 343"/>
                <a:gd name="T6" fmla="*/ 1743915 w 102"/>
                <a:gd name="T7" fmla="*/ 69310509 h 343"/>
                <a:gd name="T8" fmla="*/ 14170305 w 102"/>
                <a:gd name="T9" fmla="*/ 38555617 h 343"/>
                <a:gd name="T10" fmla="*/ 1961963 w 102"/>
                <a:gd name="T11" fmla="*/ 7577429 h 343"/>
                <a:gd name="T12" fmla="*/ 1743915 w 102"/>
                <a:gd name="T13" fmla="*/ 1560239 h 343"/>
                <a:gd name="T14" fmla="*/ 7630272 w 102"/>
                <a:gd name="T15" fmla="*/ 1560239 h 343"/>
                <a:gd name="T16" fmla="*/ 22236673 w 102"/>
                <a:gd name="T17" fmla="*/ 38555617 h 343"/>
                <a:gd name="T18" fmla="*/ 7412224 w 102"/>
                <a:gd name="T19" fmla="*/ 75328171 h 343"/>
                <a:gd name="T20" fmla="*/ 4578070 w 102"/>
                <a:gd name="T21" fmla="*/ 76442290 h 3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2" h="343">
                  <a:moveTo>
                    <a:pt x="21" y="343"/>
                  </a:moveTo>
                  <a:lnTo>
                    <a:pt x="21" y="343"/>
                  </a:lnTo>
                  <a:cubicBezTo>
                    <a:pt x="16" y="343"/>
                    <a:pt x="11" y="341"/>
                    <a:pt x="7" y="338"/>
                  </a:cubicBezTo>
                  <a:cubicBezTo>
                    <a:pt x="0" y="330"/>
                    <a:pt x="0" y="319"/>
                    <a:pt x="8" y="311"/>
                  </a:cubicBezTo>
                  <a:cubicBezTo>
                    <a:pt x="44" y="276"/>
                    <a:pt x="65" y="225"/>
                    <a:pt x="65" y="173"/>
                  </a:cubicBezTo>
                  <a:cubicBezTo>
                    <a:pt x="65" y="120"/>
                    <a:pt x="44" y="69"/>
                    <a:pt x="9" y="34"/>
                  </a:cubicBezTo>
                  <a:cubicBezTo>
                    <a:pt x="1" y="26"/>
                    <a:pt x="1" y="15"/>
                    <a:pt x="8" y="7"/>
                  </a:cubicBezTo>
                  <a:cubicBezTo>
                    <a:pt x="16" y="0"/>
                    <a:pt x="27" y="0"/>
                    <a:pt x="35" y="7"/>
                  </a:cubicBezTo>
                  <a:cubicBezTo>
                    <a:pt x="78" y="50"/>
                    <a:pt x="102" y="110"/>
                    <a:pt x="102" y="173"/>
                  </a:cubicBezTo>
                  <a:cubicBezTo>
                    <a:pt x="102" y="235"/>
                    <a:pt x="77" y="295"/>
                    <a:pt x="34" y="338"/>
                  </a:cubicBezTo>
                  <a:cubicBezTo>
                    <a:pt x="30" y="341"/>
                    <a:pt x="25" y="343"/>
                    <a:pt x="21" y="343"/>
                  </a:cubicBezTo>
                  <a:close/>
                </a:path>
              </a:pathLst>
            </a:custGeom>
            <a:solidFill>
              <a:srgbClr val="575756"/>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81" name="Rectangle 2"/>
          <p:cNvSpPr txBox="1">
            <a:spLocks noChangeArrowheads="1"/>
          </p:cNvSpPr>
          <p:nvPr/>
        </p:nvSpPr>
        <p:spPr bwMode="gray">
          <a:xfrm>
            <a:off x="8403468" y="4225192"/>
            <a:ext cx="3117478" cy="1914365"/>
          </a:xfrm>
          <a:prstGeom prst="rect">
            <a:avLst/>
          </a:prstGeom>
          <a:noFill/>
          <a:ln w="28575">
            <a:noFill/>
          </a:ln>
          <a:effectLst/>
          <a:extLst>
            <a:ext uri="{909E8E84-426E-40dd-AFC4-6F175D3DCCD1}"/>
            <a:ext uri="{91240B29-F687-4f45-9708-019B960494DF}"/>
            <a:ext uri="{AF507438-7753-43e0-B8FC-AC1667EBCBE1}"/>
          </a:extLst>
        </p:spPr>
        <p:txBody>
          <a:bodyPr lIns="80129" tIns="40059" rIns="80129" bIns="40059"/>
          <a:lstStyle/>
          <a:p>
            <a:pPr marL="243834" lvl="1" indent="-243834" defTabSz="914133" eaLnBrk="0" fontAlgn="ctr" hangingPunct="0">
              <a:spcAft>
                <a:spcPts val="800"/>
              </a:spcAft>
              <a:buClr>
                <a:schemeClr val="bg1">
                  <a:lumMod val="50000"/>
                </a:schemeClr>
              </a:buClr>
              <a:buSzPct val="100000"/>
              <a:defRPr/>
            </a:pPr>
            <a:r>
              <a:rPr lang="en-US" sz="2800" b="1" dirty="0">
                <a:solidFill>
                  <a:srgbClr val="C7000B"/>
                </a:solidFill>
                <a:latin typeface="Huawei Sans" panose="020C0503030203020204" pitchFamily="34" charset="0"/>
                <a:cs typeface="Huawei Sans" panose="020C0503030203020204" pitchFamily="34" charset="0"/>
              </a:rPr>
              <a:t>5</a:t>
            </a:r>
            <a:r>
              <a:rPr lang="en-US" sz="1200" b="1" dirty="0">
                <a:latin typeface="Huawei Sans" panose="020C0503030203020204" pitchFamily="34" charset="0"/>
                <a:cs typeface="Huawei Sans" panose="020C0503030203020204" pitchFamily="34" charset="0"/>
              </a:rPr>
              <a:t>G</a:t>
            </a:r>
            <a:r>
              <a:rPr lang="en-US" sz="1400" b="1" dirty="0">
                <a:latin typeface="Huawei Sans" panose="020C0503030203020204" pitchFamily="34" charset="0"/>
                <a:cs typeface="Huawei Sans" panose="020C0503030203020204" pitchFamily="34" charset="0"/>
              </a:rPr>
              <a:t> solution</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ct val="150000"/>
              </a:lnSpc>
              <a:buFont typeface="Arial" panose="020B0604020202020204" pitchFamily="34" charset="0"/>
              <a:buChar char="•"/>
              <a:defRPr sz="4000"/>
            </a:pPr>
            <a:r>
              <a:rPr lang="en-US" sz="1000" dirty="0">
                <a:latin typeface="Huawei Sans" panose="020C0503030203020204" pitchFamily="34" charset="0"/>
                <a:cs typeface="Huawei Sans" panose="020C0503030203020204" pitchFamily="34" charset="0"/>
              </a:rPr>
              <a:t>5G single-chip multi-mode modem</a:t>
            </a:r>
          </a:p>
          <a:p>
            <a:pPr marL="285750" indent="-285750" defTabSz="2889955" fontAlgn="ctr">
              <a:lnSpc>
                <a:spcPct val="150000"/>
              </a:lnSpc>
              <a:buFont typeface="Arial" panose="020B0604020202020204" pitchFamily="34" charset="0"/>
              <a:buChar char="•"/>
              <a:defRPr sz="4000"/>
            </a:pPr>
            <a:r>
              <a:rPr lang="en-US" sz="1000" dirty="0">
                <a:latin typeface="Huawei Sans" panose="020C0503030203020204" pitchFamily="34" charset="0"/>
                <a:cs typeface="Huawei Sans" panose="020C0503030203020204" pitchFamily="34" charset="0"/>
              </a:rPr>
              <a:t>Sub-6G at 200 MHz</a:t>
            </a:r>
          </a:p>
          <a:p>
            <a:pPr lvl="1" defTabSz="2889955" fontAlgn="ctr">
              <a:lnSpc>
                <a:spcPct val="150000"/>
              </a:lnSpc>
              <a:defRPr sz="4000"/>
            </a:pPr>
            <a:r>
              <a:rPr lang="en-US" sz="1000" dirty="0">
                <a:latin typeface="Huawei Sans" panose="020C0503030203020204" pitchFamily="34" charset="0"/>
                <a:cs typeface="Huawei Sans" panose="020C0503030203020204" pitchFamily="34" charset="0"/>
              </a:rPr>
              <a:t>* DL rate: 700 Mbit/s</a:t>
            </a:r>
          </a:p>
          <a:p>
            <a:pPr lvl="1" defTabSz="2889955" fontAlgn="ctr">
              <a:lnSpc>
                <a:spcPct val="150000"/>
              </a:lnSpc>
              <a:defRPr sz="4000"/>
            </a:pPr>
            <a:r>
              <a:rPr lang="en-US" sz="1000" dirty="0">
                <a:latin typeface="Huawei Sans" panose="020C0503030203020204" pitchFamily="34" charset="0"/>
                <a:cs typeface="Huawei Sans" panose="020C0503030203020204" pitchFamily="34" charset="0"/>
              </a:rPr>
              <a:t>* UL rate: 100 Mbit/s</a:t>
            </a:r>
          </a:p>
        </p:txBody>
      </p:sp>
      <p:pic>
        <p:nvPicPr>
          <p:cNvPr id="82" name="图片 8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352974" y="1926020"/>
            <a:ext cx="1715378" cy="737114"/>
          </a:xfrm>
          <a:prstGeom prst="rect">
            <a:avLst/>
          </a:prstGeom>
        </p:spPr>
      </p:pic>
      <p:sp>
        <p:nvSpPr>
          <p:cNvPr id="83" name="矩形 82"/>
          <p:cNvSpPr/>
          <p:nvPr/>
        </p:nvSpPr>
        <p:spPr bwMode="gray">
          <a:xfrm>
            <a:off x="8289639" y="2988327"/>
            <a:ext cx="787395" cy="307777"/>
          </a:xfrm>
          <a:prstGeom prst="rect">
            <a:avLst/>
          </a:prstGeom>
        </p:spPr>
        <p:txBody>
          <a:bodyPr wrap="none">
            <a:spAutoFit/>
          </a:bodyPr>
          <a:lstStyle/>
          <a:p>
            <a:pPr fontAlgn="ctr"/>
            <a:r>
              <a:rPr lang="en-US" sz="1400" dirty="0">
                <a:latin typeface="Huawei Sans" panose="020C0503030203020204" pitchFamily="34" charset="0"/>
                <a:cs typeface="Huawei Sans" panose="020C0503030203020204" pitchFamily="34" charset="0"/>
              </a:rPr>
              <a:t>LTE SIC</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4" name="矩形 83"/>
          <p:cNvSpPr/>
          <p:nvPr/>
        </p:nvSpPr>
        <p:spPr bwMode="gray">
          <a:xfrm>
            <a:off x="8321406" y="3882897"/>
            <a:ext cx="878254" cy="307777"/>
          </a:xfrm>
          <a:prstGeom prst="rect">
            <a:avLst/>
          </a:prstGeom>
        </p:spPr>
        <p:txBody>
          <a:bodyPr wrap="none">
            <a:spAutoFit/>
          </a:bodyPr>
          <a:lstStyle/>
          <a:p>
            <a:pPr fontAlgn="ctr"/>
            <a:r>
              <a:rPr lang="en-US" sz="1400" dirty="0">
                <a:latin typeface="Huawei Sans" panose="020C0503030203020204" pitchFamily="34" charset="0"/>
                <a:cs typeface="Huawei Sans" panose="020C0503030203020204" pitchFamily="34" charset="0"/>
              </a:rPr>
              <a:t>LTE MIC</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矩形 84"/>
          <p:cNvSpPr/>
          <p:nvPr/>
        </p:nvSpPr>
        <p:spPr bwMode="gray">
          <a:xfrm>
            <a:off x="9519813" y="2672121"/>
            <a:ext cx="1619867" cy="307777"/>
          </a:xfrm>
          <a:prstGeom prst="rect">
            <a:avLst/>
          </a:prstGeom>
        </p:spPr>
        <p:txBody>
          <a:bodyPr wrap="none">
            <a:spAutoFit/>
          </a:bodyPr>
          <a:lstStyle/>
          <a:p>
            <a:pPr fontAlgn="ctr"/>
            <a:r>
              <a:rPr lang="en-US" sz="1400" dirty="0">
                <a:latin typeface="Huawei Sans" panose="020C0503030203020204" pitchFamily="34" charset="0"/>
                <a:cs typeface="Huawei Sans" panose="020C0503030203020204" pitchFamily="34" charset="0"/>
              </a:rPr>
              <a:t>AR611W-LTE4CN</a:t>
            </a:r>
          </a:p>
        </p:txBody>
      </p:sp>
      <p:pic>
        <p:nvPicPr>
          <p:cNvPr id="86" name="图片 8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044311" y="3419919"/>
            <a:ext cx="1507736" cy="510799"/>
          </a:xfrm>
          <a:prstGeom prst="rect">
            <a:avLst/>
          </a:prstGeom>
        </p:spPr>
      </p:pic>
      <p:sp>
        <p:nvSpPr>
          <p:cNvPr id="87" name="Rectangle 2"/>
          <p:cNvSpPr txBox="1">
            <a:spLocks noChangeArrowheads="1"/>
          </p:cNvSpPr>
          <p:nvPr/>
        </p:nvSpPr>
        <p:spPr bwMode="gray">
          <a:xfrm>
            <a:off x="4531277" y="4225192"/>
            <a:ext cx="3758361" cy="1946623"/>
          </a:xfrm>
          <a:prstGeom prst="rect">
            <a:avLst/>
          </a:prstGeom>
          <a:noFill/>
          <a:ln w="28575">
            <a:noFill/>
          </a:ln>
          <a:effectLst/>
          <a:extLst>
            <a:ext uri="{909E8E84-426E-40dd-AFC4-6F175D3DCCD1}"/>
            <a:ext uri="{91240B29-F687-4f45-9708-019B960494DF}"/>
            <a:ext uri="{AF507438-7753-43e0-B8FC-AC1667EBCBE1}"/>
          </a:extLst>
        </p:spPr>
        <p:txBody>
          <a:bodyPr lIns="80129" tIns="40059" rIns="80129" bIns="40059"/>
          <a:lstStyle/>
          <a:p>
            <a:pPr marL="243834" lvl="1" indent="-243834" defTabSz="914133" eaLnBrk="0" fontAlgn="ctr" hangingPunct="0">
              <a:spcAft>
                <a:spcPts val="800"/>
              </a:spcAft>
              <a:buClr>
                <a:schemeClr val="bg1">
                  <a:lumMod val="50000"/>
                </a:schemeClr>
              </a:buClr>
              <a:buSzPct val="100000"/>
              <a:defRPr/>
            </a:pPr>
            <a:r>
              <a:rPr lang="en-US" sz="2800" b="1" dirty="0">
                <a:solidFill>
                  <a:srgbClr val="C7000B"/>
                </a:solidFill>
                <a:latin typeface="Huawei Sans" panose="020C0503030203020204" pitchFamily="34" charset="0"/>
                <a:cs typeface="Huawei Sans" panose="020C0503030203020204" pitchFamily="34" charset="0"/>
              </a:rPr>
              <a:t>3</a:t>
            </a:r>
            <a:r>
              <a:rPr lang="en-US" sz="1100" b="1" dirty="0">
                <a:latin typeface="Huawei Sans" panose="020C0503030203020204" pitchFamily="34" charset="0"/>
                <a:cs typeface="Huawei Sans" panose="020C0503030203020204" pitchFamily="34" charset="0"/>
              </a:rPr>
              <a:t> </a:t>
            </a:r>
            <a:r>
              <a:rPr lang="en-US" sz="1400" b="1" dirty="0">
                <a:latin typeface="Huawei Sans" panose="020C0503030203020204" pitchFamily="34" charset="0"/>
                <a:cs typeface="Huawei Sans" panose="020C0503030203020204" pitchFamily="34" charset="0"/>
              </a:rPr>
              <a:t>types, </a:t>
            </a:r>
            <a:r>
              <a:rPr lang="en-US" sz="2800" b="1" dirty="0">
                <a:solidFill>
                  <a:srgbClr val="C7000B"/>
                </a:solidFill>
                <a:latin typeface="Huawei Sans" panose="020C0503030203020204" pitchFamily="34" charset="0"/>
                <a:cs typeface="Huawei Sans" panose="020C0503030203020204" pitchFamily="34" charset="0"/>
              </a:rPr>
              <a:t>4</a:t>
            </a:r>
            <a:r>
              <a:rPr lang="en-US" sz="1200" b="1" dirty="0">
                <a:latin typeface="Huawei Sans" panose="020C0503030203020204" pitchFamily="34" charset="0"/>
                <a:cs typeface="Huawei Sans" panose="020C0503030203020204" pitchFamily="34" charset="0"/>
              </a:rPr>
              <a:t>G</a:t>
            </a:r>
            <a:r>
              <a:rPr lang="en-US" sz="1400" b="1" dirty="0">
                <a:latin typeface="Huawei Sans" panose="020C0503030203020204" pitchFamily="34" charset="0"/>
                <a:cs typeface="Huawei Sans" panose="020C0503030203020204" pitchFamily="34" charset="0"/>
              </a:rPr>
              <a:t> full frequency</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43834" lvl="1" indent="-243834" defTabSz="914133" eaLnBrk="0" fontAlgn="ctr" hangingPunct="0">
              <a:lnSpc>
                <a:spcPct val="150000"/>
              </a:lnSpc>
              <a:spcAft>
                <a:spcPts val="800"/>
              </a:spcAft>
              <a:buClr>
                <a:schemeClr val="bg1">
                  <a:lumMod val="50000"/>
                </a:schemeClr>
              </a:buClr>
              <a:buSzPct val="100000"/>
              <a:buFont typeface="Wingdings" pitchFamily="2" charset="2"/>
              <a:buChar char="u"/>
              <a:defRPr/>
            </a:pPr>
            <a:r>
              <a:rPr lang="en-US" sz="1000" b="1" dirty="0">
                <a:latin typeface="Huawei Sans" panose="020C0503030203020204" pitchFamily="34" charset="0"/>
                <a:cs typeface="Huawei Sans" panose="020C0503030203020204" pitchFamily="34" charset="0"/>
              </a:rPr>
              <a:t>3 types of LTE modems:</a:t>
            </a:r>
            <a:r>
              <a:rPr lang="en-US" sz="1000" dirty="0">
                <a:latin typeface="Huawei Sans" panose="020C0503030203020204" pitchFamily="34" charset="0"/>
                <a:cs typeface="Huawei Sans" panose="020C0503030203020204" pitchFamily="34" charset="0"/>
              </a:rPr>
              <a:t> LTE SIC (AR6000 series), LTE MIC (AR650 series, except the AR651C), and embedded LTE modem (AR610 series)</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43834" lvl="1" indent="-243834" defTabSz="914133" eaLnBrk="0" fontAlgn="ctr" hangingPunct="0">
              <a:lnSpc>
                <a:spcPct val="150000"/>
              </a:lnSpc>
              <a:spcAft>
                <a:spcPts val="800"/>
              </a:spcAft>
              <a:buClr>
                <a:schemeClr val="bg1">
                  <a:lumMod val="50000"/>
                </a:schemeClr>
              </a:buClr>
              <a:buSzPct val="100000"/>
              <a:buFont typeface="Wingdings" pitchFamily="2" charset="2"/>
              <a:buChar char="u"/>
              <a:defRPr/>
            </a:pPr>
            <a:r>
              <a:rPr lang="en-US" sz="1000" b="1" dirty="0">
                <a:latin typeface="Huawei Sans" panose="020C0503030203020204" pitchFamily="34" charset="0"/>
                <a:cs typeface="Huawei Sans" panose="020C0503030203020204" pitchFamily="34" charset="0"/>
              </a:rPr>
              <a:t>4G full frequency</a:t>
            </a:r>
            <a:r>
              <a:rPr lang="en-US" sz="1000" dirty="0">
                <a:latin typeface="Huawei Sans" panose="020C0503030203020204" pitchFamily="34" charset="0"/>
                <a:cs typeface="Huawei Sans" panose="020C0503030203020204" pitchFamily="34" charset="0"/>
              </a:rPr>
              <a:t>, meeting network standards of different carriers</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矩形 87"/>
          <p:cNvSpPr/>
          <p:nvPr/>
        </p:nvSpPr>
        <p:spPr bwMode="gray">
          <a:xfrm>
            <a:off x="10624354" y="5829836"/>
            <a:ext cx="813043" cy="246221"/>
          </a:xfrm>
          <a:prstGeom prst="rect">
            <a:avLst/>
          </a:prstGeom>
        </p:spPr>
        <p:txBody>
          <a:bodyPr wrap="none">
            <a:spAutoFit/>
          </a:bodyPr>
          <a:lstStyle/>
          <a:p>
            <a:pPr fontAlgn="ctr"/>
            <a:r>
              <a:rPr lang="en-US" sz="1000" dirty="0">
                <a:latin typeface="Huawei Sans" panose="020C0503030203020204" pitchFamily="34" charset="0"/>
                <a:cs typeface="Huawei Sans" panose="020C0503030203020204" pitchFamily="34" charset="0"/>
              </a:rPr>
              <a:t>* Test data</a:t>
            </a:r>
          </a:p>
        </p:txBody>
      </p:sp>
      <p:pic>
        <p:nvPicPr>
          <p:cNvPr id="90" name="图片 89" descr="大型网管-蓝.png"/>
          <p:cNvPicPr>
            <a:picLocks noChangeAspect="1"/>
          </p:cNvPicPr>
          <p:nvPr/>
        </p:nvPicPr>
        <p:blipFill>
          <a:blip r:embed="rId7" cstate="print"/>
          <a:stretch>
            <a:fillRect/>
          </a:stretch>
        </p:blipFill>
        <p:spPr bwMode="gray">
          <a:xfrm>
            <a:off x="3398109" y="3746304"/>
            <a:ext cx="539607" cy="441817"/>
          </a:xfrm>
          <a:prstGeom prst="rect">
            <a:avLst/>
          </a:prstGeom>
        </p:spPr>
      </p:pic>
      <p:pic>
        <p:nvPicPr>
          <p:cNvPr id="91" name="图片 90" descr="IPS-蓝.png"/>
          <p:cNvPicPr>
            <a:picLocks noChangeAspect="1"/>
          </p:cNvPicPr>
          <p:nvPr/>
        </p:nvPicPr>
        <p:blipFill>
          <a:blip r:embed="rId8" cstate="print"/>
          <a:stretch>
            <a:fillRect/>
          </a:stretch>
        </p:blipFill>
        <p:spPr bwMode="gray">
          <a:xfrm>
            <a:off x="1442531" y="1612573"/>
            <a:ext cx="539607" cy="441817"/>
          </a:xfrm>
          <a:prstGeom prst="rect">
            <a:avLst/>
          </a:prstGeom>
        </p:spPr>
      </p:pic>
      <p:pic>
        <p:nvPicPr>
          <p:cNvPr id="92" name="图片 91" descr="IPS-蓝.png"/>
          <p:cNvPicPr>
            <a:picLocks noChangeAspect="1"/>
          </p:cNvPicPr>
          <p:nvPr/>
        </p:nvPicPr>
        <p:blipFill>
          <a:blip r:embed="rId8" cstate="print"/>
          <a:stretch>
            <a:fillRect/>
          </a:stretch>
        </p:blipFill>
        <p:spPr bwMode="gray">
          <a:xfrm>
            <a:off x="6396386" y="1593357"/>
            <a:ext cx="539607" cy="441817"/>
          </a:xfrm>
          <a:prstGeom prst="rect">
            <a:avLst/>
          </a:prstGeom>
        </p:spPr>
      </p:pic>
      <p:pic>
        <p:nvPicPr>
          <p:cNvPr id="93" name="图片 92" descr="internet-蓝.png"/>
          <p:cNvPicPr>
            <a:picLocks noChangeAspect="1"/>
          </p:cNvPicPr>
          <p:nvPr/>
        </p:nvPicPr>
        <p:blipFill>
          <a:blip r:embed="rId9" cstate="print"/>
          <a:stretch>
            <a:fillRect/>
          </a:stretch>
        </p:blipFill>
        <p:spPr bwMode="gray">
          <a:xfrm>
            <a:off x="3145843" y="2364594"/>
            <a:ext cx="804674" cy="408433"/>
          </a:xfrm>
          <a:prstGeom prst="rect">
            <a:avLst/>
          </a:prstGeom>
        </p:spPr>
      </p:pic>
      <p:pic>
        <p:nvPicPr>
          <p:cNvPr id="94" name="图片 93" descr="internet-蓝.png"/>
          <p:cNvPicPr>
            <a:picLocks noChangeAspect="1"/>
          </p:cNvPicPr>
          <p:nvPr/>
        </p:nvPicPr>
        <p:blipFill>
          <a:blip r:embed="rId9" cstate="print"/>
          <a:stretch>
            <a:fillRect/>
          </a:stretch>
        </p:blipFill>
        <p:spPr bwMode="gray">
          <a:xfrm>
            <a:off x="4717885" y="2525984"/>
            <a:ext cx="804674" cy="408433"/>
          </a:xfrm>
          <a:prstGeom prst="rect">
            <a:avLst/>
          </a:prstGeom>
        </p:spPr>
      </p:pic>
      <p:pic>
        <p:nvPicPr>
          <p:cNvPr id="95" name="Picture 12" descr="E:\2016.01\1.12 扁平化图标\蓝色\AR-蓝色最新-40.png"/>
          <p:cNvPicPr>
            <a:picLocks noChangeAspect="1" noChangeArrowheads="1"/>
          </p:cNvPicPr>
          <p:nvPr/>
        </p:nvPicPr>
        <p:blipFill>
          <a:blip r:embed="rId10" cstate="print"/>
          <a:srcRect/>
          <a:stretch>
            <a:fillRect/>
          </a:stretch>
        </p:blipFill>
        <p:spPr bwMode="gray">
          <a:xfrm>
            <a:off x="1654621" y="3518834"/>
            <a:ext cx="399841" cy="327143"/>
          </a:xfrm>
          <a:prstGeom prst="rect">
            <a:avLst/>
          </a:prstGeom>
          <a:noFill/>
        </p:spPr>
      </p:pic>
      <p:pic>
        <p:nvPicPr>
          <p:cNvPr id="97" name="Picture 12" descr="E:\2016.01\1.12 扁平化图标\蓝色\AR-蓝色最新-40.png"/>
          <p:cNvPicPr>
            <a:picLocks noChangeAspect="1" noChangeArrowheads="1"/>
          </p:cNvPicPr>
          <p:nvPr/>
        </p:nvPicPr>
        <p:blipFill>
          <a:blip r:embed="rId10" cstate="print"/>
          <a:srcRect/>
          <a:stretch>
            <a:fillRect/>
          </a:stretch>
        </p:blipFill>
        <p:spPr bwMode="gray">
          <a:xfrm>
            <a:off x="2788587" y="3509051"/>
            <a:ext cx="399841" cy="327143"/>
          </a:xfrm>
          <a:prstGeom prst="rect">
            <a:avLst/>
          </a:prstGeom>
          <a:noFill/>
        </p:spPr>
      </p:pic>
      <p:pic>
        <p:nvPicPr>
          <p:cNvPr id="98" name="Picture 12" descr="E:\2016.01\1.12 扁平化图标\蓝色\AR-蓝色最新-40.png"/>
          <p:cNvPicPr>
            <a:picLocks noChangeAspect="1" noChangeArrowheads="1"/>
          </p:cNvPicPr>
          <p:nvPr/>
        </p:nvPicPr>
        <p:blipFill>
          <a:blip r:embed="rId10" cstate="print"/>
          <a:srcRect/>
          <a:stretch>
            <a:fillRect/>
          </a:stretch>
        </p:blipFill>
        <p:spPr bwMode="gray">
          <a:xfrm>
            <a:off x="2102853" y="1623166"/>
            <a:ext cx="540000" cy="441818"/>
          </a:xfrm>
          <a:prstGeom prst="rect">
            <a:avLst/>
          </a:prstGeom>
          <a:noFill/>
        </p:spPr>
      </p:pic>
      <p:pic>
        <p:nvPicPr>
          <p:cNvPr id="99" name="Picture 12" descr="E:\2016.01\1.12 扁平化图标\蓝色\AR-蓝色最新-40.png"/>
          <p:cNvPicPr>
            <a:picLocks noChangeAspect="1" noChangeArrowheads="1"/>
          </p:cNvPicPr>
          <p:nvPr/>
        </p:nvPicPr>
        <p:blipFill>
          <a:blip r:embed="rId10" cstate="print"/>
          <a:srcRect/>
          <a:stretch>
            <a:fillRect/>
          </a:stretch>
        </p:blipFill>
        <p:spPr bwMode="gray">
          <a:xfrm>
            <a:off x="5684936" y="1602801"/>
            <a:ext cx="540000" cy="441818"/>
          </a:xfrm>
          <a:prstGeom prst="rect">
            <a:avLst/>
          </a:prstGeom>
          <a:noFill/>
        </p:spPr>
      </p:pic>
      <p:pic>
        <p:nvPicPr>
          <p:cNvPr id="102" name="图片 10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4860269" y="3865593"/>
            <a:ext cx="655321" cy="284137"/>
          </a:xfrm>
          <a:prstGeom prst="rect">
            <a:avLst/>
          </a:prstGeom>
        </p:spPr>
      </p:pic>
      <p:pic>
        <p:nvPicPr>
          <p:cNvPr id="100" name="Picture 12" descr="E:\2016.01\1.12 扁平化图标\蓝色\AR-蓝色最新-40.png"/>
          <p:cNvPicPr>
            <a:picLocks noChangeAspect="1" noChangeArrowheads="1"/>
          </p:cNvPicPr>
          <p:nvPr/>
        </p:nvPicPr>
        <p:blipFill>
          <a:blip r:embed="rId10" cstate="print"/>
          <a:srcRect/>
          <a:stretch>
            <a:fillRect/>
          </a:stretch>
        </p:blipFill>
        <p:spPr bwMode="gray">
          <a:xfrm>
            <a:off x="4988564" y="3604610"/>
            <a:ext cx="399841" cy="327143"/>
          </a:xfrm>
          <a:prstGeom prst="rect">
            <a:avLst/>
          </a:prstGeom>
          <a:noFill/>
        </p:spPr>
      </p:pic>
      <p:pic>
        <p:nvPicPr>
          <p:cNvPr id="104" name="图片 10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6508605" y="3845977"/>
            <a:ext cx="655321" cy="284137"/>
          </a:xfrm>
          <a:prstGeom prst="rect">
            <a:avLst/>
          </a:prstGeom>
        </p:spPr>
      </p:pic>
      <p:pic>
        <p:nvPicPr>
          <p:cNvPr id="101" name="Picture 12" descr="E:\2016.01\1.12 扁平化图标\蓝色\AR-蓝色最新-40.png"/>
          <p:cNvPicPr>
            <a:picLocks noChangeAspect="1" noChangeArrowheads="1"/>
          </p:cNvPicPr>
          <p:nvPr/>
        </p:nvPicPr>
        <p:blipFill>
          <a:blip r:embed="rId10" cstate="print"/>
          <a:srcRect/>
          <a:stretch>
            <a:fillRect/>
          </a:stretch>
        </p:blipFill>
        <p:spPr bwMode="gray">
          <a:xfrm>
            <a:off x="6608869" y="3595171"/>
            <a:ext cx="399841" cy="327143"/>
          </a:xfrm>
          <a:prstGeom prst="rect">
            <a:avLst/>
          </a:prstGeom>
          <a:noFill/>
        </p:spPr>
      </p:pic>
      <p:sp>
        <p:nvSpPr>
          <p:cNvPr id="2" name="圆角矩形 75">
            <a:extLst>
              <a:ext uri="{FF2B5EF4-FFF2-40B4-BE49-F238E27FC236}">
                <a16:creationId xmlns:a16="http://schemas.microsoft.com/office/drawing/2014/main" id="{56A2CA02-DEE8-45ED-B53A-BA1C76CA70EF}"/>
              </a:ext>
            </a:extLst>
          </p:cNvPr>
          <p:cNvSpPr/>
          <p:nvPr/>
        </p:nvSpPr>
        <p:spPr bwMode="gray">
          <a:xfrm>
            <a:off x="799519" y="1074536"/>
            <a:ext cx="342437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5G/LTE VPN interconnection</a:t>
            </a:r>
            <a:endParaRPr lang="en-US" altLang="zh-CN" sz="16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圆角矩形 75">
            <a:extLst>
              <a:ext uri="{FF2B5EF4-FFF2-40B4-BE49-F238E27FC236}">
                <a16:creationId xmlns:a16="http://schemas.microsoft.com/office/drawing/2014/main" id="{D9A9AD84-4859-45A6-89A4-B2F62BEA4802}"/>
              </a:ext>
            </a:extLst>
          </p:cNvPr>
          <p:cNvSpPr/>
          <p:nvPr/>
        </p:nvSpPr>
        <p:spPr bwMode="gray">
          <a:xfrm>
            <a:off x="799519" y="1495997"/>
            <a:ext cx="3424371" cy="27354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圆角矩形 75">
            <a:extLst>
              <a:ext uri="{FF2B5EF4-FFF2-40B4-BE49-F238E27FC236}">
                <a16:creationId xmlns:a16="http://schemas.microsoft.com/office/drawing/2014/main" id="{119405A2-1F33-4081-B1FF-D45627D7EB4D}"/>
              </a:ext>
            </a:extLst>
          </p:cNvPr>
          <p:cNvSpPr/>
          <p:nvPr/>
        </p:nvSpPr>
        <p:spPr bwMode="gray">
          <a:xfrm>
            <a:off x="4368804" y="1074536"/>
            <a:ext cx="342437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5G/LTE link backup</a:t>
            </a:r>
          </a:p>
        </p:txBody>
      </p:sp>
      <p:sp>
        <p:nvSpPr>
          <p:cNvPr id="37" name="圆角矩形 75">
            <a:extLst>
              <a:ext uri="{FF2B5EF4-FFF2-40B4-BE49-F238E27FC236}">
                <a16:creationId xmlns:a16="http://schemas.microsoft.com/office/drawing/2014/main" id="{32CEA178-E55C-4595-AA78-541E60D131ED}"/>
              </a:ext>
            </a:extLst>
          </p:cNvPr>
          <p:cNvSpPr/>
          <p:nvPr/>
        </p:nvSpPr>
        <p:spPr bwMode="gray">
          <a:xfrm>
            <a:off x="4368804" y="1495997"/>
            <a:ext cx="3424371" cy="27354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圆角矩形 75">
            <a:extLst>
              <a:ext uri="{FF2B5EF4-FFF2-40B4-BE49-F238E27FC236}">
                <a16:creationId xmlns:a16="http://schemas.microsoft.com/office/drawing/2014/main" id="{E414BFE6-CD43-4F0F-BAE2-F03D360E0869}"/>
              </a:ext>
            </a:extLst>
          </p:cNvPr>
          <p:cNvSpPr/>
          <p:nvPr/>
        </p:nvSpPr>
        <p:spPr bwMode="gray">
          <a:xfrm>
            <a:off x="7937256" y="1074536"/>
            <a:ext cx="342437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5G/LTE-capable cards and devices </a:t>
            </a:r>
          </a:p>
        </p:txBody>
      </p:sp>
      <p:sp>
        <p:nvSpPr>
          <p:cNvPr id="41" name="圆角矩形 75">
            <a:extLst>
              <a:ext uri="{FF2B5EF4-FFF2-40B4-BE49-F238E27FC236}">
                <a16:creationId xmlns:a16="http://schemas.microsoft.com/office/drawing/2014/main" id="{D0B01B0A-FCB6-4A6C-AC8F-AAC6318DCD79}"/>
              </a:ext>
            </a:extLst>
          </p:cNvPr>
          <p:cNvSpPr/>
          <p:nvPr/>
        </p:nvSpPr>
        <p:spPr bwMode="gray">
          <a:xfrm>
            <a:off x="7937256" y="1495997"/>
            <a:ext cx="3424371" cy="27354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9" name="直接连接符 168"/>
          <p:cNvCxnSpPr>
            <a:cxnSpLocks noChangeShapeType="1"/>
          </p:cNvCxnSpPr>
          <p:nvPr/>
        </p:nvCxnSpPr>
        <p:spPr bwMode="gray">
          <a:xfrm flipH="1">
            <a:off x="5103577" y="1998173"/>
            <a:ext cx="683632" cy="581480"/>
          </a:xfrm>
          <a:prstGeom prst="line">
            <a:avLst/>
          </a:prstGeom>
          <a:noFill/>
          <a:ln w="19050" algn="ctr">
            <a:solidFill>
              <a:srgbClr val="000000">
                <a:lumMod val="50000"/>
                <a:lumOff val="50000"/>
              </a:srgbClr>
            </a:solidFill>
            <a:round/>
            <a:headEnd/>
            <a:tailEnd/>
          </a:ln>
        </p:spPr>
      </p:cxnSp>
      <p:pic>
        <p:nvPicPr>
          <p:cNvPr id="4" name="Picture 3">
            <a:extLst>
              <a:ext uri="{FF2B5EF4-FFF2-40B4-BE49-F238E27FC236}">
                <a16:creationId xmlns:a16="http://schemas.microsoft.com/office/drawing/2014/main" id="{6056FF20-8B45-4AAE-BD2A-984BF3CC6101}"/>
              </a:ext>
            </a:extLst>
          </p:cNvPr>
          <p:cNvPicPr>
            <a:picLocks noChangeAspect="1"/>
          </p:cNvPicPr>
          <p:nvPr/>
        </p:nvPicPr>
        <p:blipFill>
          <a:blip r:embed="rId12"/>
          <a:stretch>
            <a:fillRect/>
          </a:stretch>
        </p:blipFill>
        <p:spPr bwMode="gray">
          <a:xfrm>
            <a:off x="9696128" y="3286845"/>
            <a:ext cx="1487763" cy="549257"/>
          </a:xfrm>
          <a:prstGeom prst="rect">
            <a:avLst/>
          </a:prstGeom>
        </p:spPr>
      </p:pic>
      <p:sp>
        <p:nvSpPr>
          <p:cNvPr id="6" name="矩形 82">
            <a:extLst>
              <a:ext uri="{FF2B5EF4-FFF2-40B4-BE49-F238E27FC236}">
                <a16:creationId xmlns:a16="http://schemas.microsoft.com/office/drawing/2014/main" id="{74093E44-0A4A-4588-B5C0-D4C240029DB0}"/>
              </a:ext>
            </a:extLst>
          </p:cNvPr>
          <p:cNvSpPr/>
          <p:nvPr/>
        </p:nvSpPr>
        <p:spPr bwMode="gray">
          <a:xfrm>
            <a:off x="10015310" y="3874390"/>
            <a:ext cx="726481" cy="307777"/>
          </a:xfrm>
          <a:prstGeom prst="rect">
            <a:avLst/>
          </a:prstGeom>
        </p:spPr>
        <p:txBody>
          <a:bodyPr wrap="none">
            <a:spAutoFit/>
          </a:bodyPr>
          <a:lstStyle/>
          <a:p>
            <a:pPr fontAlgn="ctr"/>
            <a:r>
              <a:rPr lang="en-US" sz="1400" dirty="0">
                <a:latin typeface="Huawei Sans" panose="020C0503030203020204" pitchFamily="34" charset="0"/>
                <a:cs typeface="Huawei Sans" panose="020C0503030203020204" pitchFamily="34" charset="0"/>
              </a:rPr>
              <a:t>5G SIC</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 name="圆角矩形 75">
            <a:extLst>
              <a:ext uri="{FF2B5EF4-FFF2-40B4-BE49-F238E27FC236}">
                <a16:creationId xmlns:a16="http://schemas.microsoft.com/office/drawing/2014/main" id="{E83A8224-A891-4F4C-BC60-71486936429E}"/>
              </a:ext>
            </a:extLst>
          </p:cNvPr>
          <p:cNvSpPr/>
          <p:nvPr/>
        </p:nvSpPr>
        <p:spPr bwMode="gray">
          <a:xfrm>
            <a:off x="795799" y="4290353"/>
            <a:ext cx="10565828" cy="18894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07"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108"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9"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Optimal Experience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0"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1"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96" name="Title 1">
            <a:extLst>
              <a:ext uri="{FF2B5EF4-FFF2-40B4-BE49-F238E27FC236}">
                <a16:creationId xmlns:a16="http://schemas.microsoft.com/office/drawing/2014/main" id="{DB83E365-C448-4424-963F-316D5E3F0C76}"/>
              </a:ext>
            </a:extLst>
          </p:cNvPr>
          <p:cNvSpPr txBox="1">
            <a:spLocks/>
          </p:cNvSpPr>
          <p:nvPr/>
        </p:nvSpPr>
        <p:spPr bwMode="gray">
          <a:xfrm>
            <a:off x="455613" y="447468"/>
            <a:ext cx="11256961" cy="485982"/>
          </a:xfrm>
          <a:prstGeom prst="rect">
            <a:avLst/>
          </a:prstGeom>
        </p:spPr>
        <p:txBody>
          <a:bodyPr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r>
              <a:rPr lang="en-US" altLang="zh-CN" sz="2800" dirty="0">
                <a:cs typeface="Huawei Sans" panose="020C0503030203020204" pitchFamily="34" charset="0"/>
              </a:rPr>
              <a:t>Wireless Uplinks: Leveraging 5G/LTE to Build Wireless Branches</a:t>
            </a:r>
            <a:endParaRPr lang="en-US" sz="2800" dirty="0">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102786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bwMode="gray"/>
        <p:txBody>
          <a:bodyPr/>
          <a:lstStyle/>
          <a:p>
            <a:r>
              <a:rPr lang="en-US" dirty="0">
                <a:latin typeface="Huawei Sans" panose="020C0503030203020204" pitchFamily="34" charset="0"/>
              </a:rPr>
              <a:t>On completion of this course, you will be able to:</a:t>
            </a:r>
          </a:p>
          <a:p>
            <a:pPr marL="542925" lvl="1" indent="-238125"/>
            <a:r>
              <a:rPr lang="en-US" sz="2000" dirty="0">
                <a:cs typeface="Huawei Sans" panose="020C0503030203020204" pitchFamily="34" charset="0"/>
              </a:rPr>
              <a:t>Describe the architecture and components of Huawei SD-WAN Solution.</a:t>
            </a:r>
          </a:p>
          <a:p>
            <a:pPr marL="542925" lvl="1" indent="-238125"/>
            <a:r>
              <a:rPr lang="en-US" sz="2000" dirty="0">
                <a:cs typeface="Huawei Sans" panose="020C0503030203020204" pitchFamily="34" charset="0"/>
              </a:rPr>
              <a:t>Describe the basic implementation of Huawei SD-WAN Solution.</a:t>
            </a:r>
          </a:p>
          <a:p>
            <a:pPr marL="542925" lvl="1" indent="-238125"/>
            <a:r>
              <a:rPr lang="en-US" sz="2000" dirty="0">
                <a:cs typeface="Huawei Sans" panose="020C0503030203020204" pitchFamily="34" charset="0"/>
              </a:rPr>
              <a:t>Describe the functions and features of the customer-premises equipment (CPE).</a:t>
            </a:r>
          </a:p>
        </p:txBody>
      </p:sp>
    </p:spTree>
    <p:extLst>
      <p:ext uri="{BB962C8B-B14F-4D97-AF65-F5344CB8AC3E}">
        <p14:creationId xmlns:p14="http://schemas.microsoft.com/office/powerpoint/2010/main" val="18788943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bwMode="gray">
          <a:xfrm>
            <a:off x="2776341" y="3436826"/>
            <a:ext cx="2408061" cy="2037510"/>
          </a:xfrm>
          <a:prstGeom prst="hexagon">
            <a:avLst/>
          </a:prstGeom>
          <a:solidFill>
            <a:srgbClr val="BEE9EE"/>
          </a:solidFill>
          <a:ln w="15875" cap="flat" cmpd="sng">
            <a:solidFill>
              <a:schemeClr val="bg1">
                <a:lumMod val="20000"/>
                <a:lumOff val="80000"/>
              </a:schemeClr>
            </a:solidFill>
            <a:prstDash val="solid"/>
            <a:round/>
          </a:ln>
          <a:effectLst>
            <a:outerShdw blurRad="63500" dir="7800000" algn="r" rotWithShape="0">
              <a:schemeClr val="bg2">
                <a:lumMod val="10000"/>
                <a:alpha val="4000"/>
              </a:scheme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六边形 4"/>
          <p:cNvSpPr/>
          <p:nvPr/>
        </p:nvSpPr>
        <p:spPr bwMode="gray">
          <a:xfrm>
            <a:off x="4832635" y="2403558"/>
            <a:ext cx="2408061" cy="2037510"/>
          </a:xfrm>
          <a:prstGeom prst="hexagon">
            <a:avLst/>
          </a:prstGeom>
          <a:solidFill>
            <a:srgbClr val="BEE9EE"/>
          </a:solidFill>
          <a:ln w="15875" cap="flat" cmpd="sng">
            <a:solidFill>
              <a:schemeClr val="bg1">
                <a:lumMod val="20000"/>
                <a:lumOff val="80000"/>
              </a:schemeClr>
            </a:solidFill>
            <a:prstDash val="solid"/>
            <a:round/>
          </a:ln>
          <a:effectLst>
            <a:outerShdw blurRad="63500" dir="7800000" algn="r" rotWithShape="0">
              <a:schemeClr val="bg2">
                <a:lumMod val="10000"/>
                <a:alpha val="4000"/>
              </a:scheme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六边形 5"/>
          <p:cNvSpPr/>
          <p:nvPr/>
        </p:nvSpPr>
        <p:spPr bwMode="gray">
          <a:xfrm>
            <a:off x="8892797" y="2350752"/>
            <a:ext cx="2408061" cy="2037510"/>
          </a:xfrm>
          <a:prstGeom prst="hexagon">
            <a:avLst/>
          </a:prstGeom>
          <a:solidFill>
            <a:srgbClr val="BEE9EE"/>
          </a:solidFill>
          <a:ln w="15875" cap="flat" cmpd="sng">
            <a:solidFill>
              <a:schemeClr val="bg1">
                <a:lumMod val="20000"/>
                <a:lumOff val="80000"/>
              </a:schemeClr>
            </a:solidFill>
            <a:prstDash val="solid"/>
            <a:round/>
          </a:ln>
          <a:effectLst>
            <a:outerShdw blurRad="63500" dir="7800000" algn="r" rotWithShape="0">
              <a:schemeClr val="bg2">
                <a:lumMod val="10000"/>
                <a:alpha val="4000"/>
              </a:scheme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六边形 6"/>
          <p:cNvSpPr/>
          <p:nvPr/>
        </p:nvSpPr>
        <p:spPr bwMode="gray">
          <a:xfrm>
            <a:off x="6865952" y="3436826"/>
            <a:ext cx="2408061" cy="2037510"/>
          </a:xfrm>
          <a:prstGeom prst="hexagon">
            <a:avLst/>
          </a:prstGeom>
          <a:solidFill>
            <a:srgbClr val="BEE9EE"/>
          </a:solidFill>
          <a:ln w="15875" cap="flat" cmpd="sng">
            <a:solidFill>
              <a:schemeClr val="bg1">
                <a:lumMod val="20000"/>
                <a:lumOff val="80000"/>
              </a:schemeClr>
            </a:solidFill>
            <a:prstDash val="solid"/>
            <a:round/>
          </a:ln>
          <a:effectLst>
            <a:outerShdw blurRad="63500" dir="7800000" algn="r" rotWithShape="0">
              <a:schemeClr val="bg2">
                <a:lumMod val="10000"/>
                <a:alpha val="4000"/>
              </a:scheme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8" name="组合 7"/>
          <p:cNvGrpSpPr/>
          <p:nvPr/>
        </p:nvGrpSpPr>
        <p:grpSpPr bwMode="gray">
          <a:xfrm>
            <a:off x="5001105" y="4817612"/>
            <a:ext cx="1987658" cy="877536"/>
            <a:chOff x="1556425" y="4566729"/>
            <a:chExt cx="1848567" cy="831513"/>
          </a:xfrm>
          <a:solidFill>
            <a:srgbClr val="BEE9EE"/>
          </a:solidFill>
        </p:grpSpPr>
        <p:sp>
          <p:nvSpPr>
            <p:cNvPr id="9" name="六边形 8"/>
            <p:cNvSpPr/>
            <p:nvPr/>
          </p:nvSpPr>
          <p:spPr bwMode="gray">
            <a:xfrm>
              <a:off x="2539870" y="4566729"/>
              <a:ext cx="865122" cy="745795"/>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134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六边形 9"/>
            <p:cNvSpPr/>
            <p:nvPr/>
          </p:nvSpPr>
          <p:spPr bwMode="gray">
            <a:xfrm>
              <a:off x="1556425" y="5012554"/>
              <a:ext cx="447398" cy="385688"/>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134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11" name="组合 10"/>
          <p:cNvGrpSpPr/>
          <p:nvPr/>
        </p:nvGrpSpPr>
        <p:grpSpPr bwMode="gray">
          <a:xfrm flipV="1">
            <a:off x="2810729" y="1870680"/>
            <a:ext cx="1571973" cy="1109374"/>
            <a:chOff x="1943022" y="4566729"/>
            <a:chExt cx="1461970" cy="1051192"/>
          </a:xfrm>
          <a:solidFill>
            <a:srgbClr val="BEE9EE"/>
          </a:solidFill>
        </p:grpSpPr>
        <p:sp>
          <p:nvSpPr>
            <p:cNvPr id="12" name="六边形 11"/>
            <p:cNvSpPr/>
            <p:nvPr/>
          </p:nvSpPr>
          <p:spPr bwMode="gray">
            <a:xfrm>
              <a:off x="2539870" y="4566729"/>
              <a:ext cx="865122" cy="745795"/>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134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 name="六边形 12"/>
            <p:cNvSpPr/>
            <p:nvPr/>
          </p:nvSpPr>
          <p:spPr bwMode="gray">
            <a:xfrm>
              <a:off x="1943022" y="5232233"/>
              <a:ext cx="447398" cy="385688"/>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134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14" name="组合 13"/>
          <p:cNvGrpSpPr/>
          <p:nvPr/>
        </p:nvGrpSpPr>
        <p:grpSpPr bwMode="gray">
          <a:xfrm>
            <a:off x="9567551" y="4724055"/>
            <a:ext cx="1987656" cy="787073"/>
            <a:chOff x="5665821" y="4490379"/>
            <a:chExt cx="1848568" cy="745795"/>
          </a:xfrm>
          <a:solidFill>
            <a:srgbClr val="BEE9EE"/>
          </a:solidFill>
        </p:grpSpPr>
        <p:sp>
          <p:nvSpPr>
            <p:cNvPr id="15" name="六边形 14"/>
            <p:cNvSpPr/>
            <p:nvPr/>
          </p:nvSpPr>
          <p:spPr bwMode="gray">
            <a:xfrm rot="10800000" flipV="1">
              <a:off x="5665821" y="4490379"/>
              <a:ext cx="865122" cy="745795"/>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134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六边形 15"/>
            <p:cNvSpPr/>
            <p:nvPr/>
          </p:nvSpPr>
          <p:spPr bwMode="gray">
            <a:xfrm rot="10800000" flipV="1">
              <a:off x="7066991" y="4811432"/>
              <a:ext cx="447398" cy="385688"/>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134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17" name="组合 16"/>
          <p:cNvGrpSpPr/>
          <p:nvPr/>
        </p:nvGrpSpPr>
        <p:grpSpPr bwMode="gray">
          <a:xfrm flipV="1">
            <a:off x="7604878" y="1870680"/>
            <a:ext cx="1753722" cy="1103534"/>
            <a:chOff x="5665821" y="4490379"/>
            <a:chExt cx="1631003" cy="1045657"/>
          </a:xfrm>
          <a:solidFill>
            <a:srgbClr val="BEE9EE"/>
          </a:solidFill>
        </p:grpSpPr>
        <p:sp>
          <p:nvSpPr>
            <p:cNvPr id="18" name="六边形 17"/>
            <p:cNvSpPr/>
            <p:nvPr/>
          </p:nvSpPr>
          <p:spPr bwMode="gray">
            <a:xfrm rot="10800000" flipV="1">
              <a:off x="5665821" y="4490379"/>
              <a:ext cx="865122" cy="745795"/>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134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六边形 18"/>
            <p:cNvSpPr/>
            <p:nvPr/>
          </p:nvSpPr>
          <p:spPr bwMode="gray">
            <a:xfrm rot="10800000" flipV="1">
              <a:off x="6849426" y="5150348"/>
              <a:ext cx="447398" cy="385688"/>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134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20" name="矩形 19"/>
          <p:cNvSpPr/>
          <p:nvPr/>
        </p:nvSpPr>
        <p:spPr bwMode="gray">
          <a:xfrm>
            <a:off x="9335298" y="2438646"/>
            <a:ext cx="1580882" cy="307777"/>
          </a:xfrm>
          <a:prstGeom prst="rect">
            <a:avLst/>
          </a:prstGeom>
        </p:spPr>
        <p:txBody>
          <a:bodyPr wrap="none">
            <a:spAutoFit/>
          </a:bodyPr>
          <a:lstStyle/>
          <a:p>
            <a:pPr marL="0" lvl="1" indent="-243834" algn="ctr" defTabSz="783996" eaLnBrk="0" fontAlgn="ctr" hangingPunct="0">
              <a:spcAft>
                <a:spcPts val="800"/>
              </a:spcAft>
              <a:buClr>
                <a:schemeClr val="bg1">
                  <a:lumMod val="50000"/>
                </a:schemeClr>
              </a:buClr>
              <a:buSzPct val="60000"/>
              <a:defRPr/>
            </a:pPr>
            <a:r>
              <a:rPr lang="en-US" sz="1400" b="1" dirty="0">
                <a:latin typeface="Huawei Sans" panose="020C0503030203020204" pitchFamily="34" charset="0"/>
                <a:cs typeface="Huawei Sans" panose="020C0503030203020204" pitchFamily="34" charset="0"/>
              </a:rPr>
              <a:t>Data encryption</a:t>
            </a:r>
          </a:p>
        </p:txBody>
      </p:sp>
      <p:sp>
        <p:nvSpPr>
          <p:cNvPr id="21" name="矩形 20"/>
          <p:cNvSpPr/>
          <p:nvPr/>
        </p:nvSpPr>
        <p:spPr bwMode="gray">
          <a:xfrm>
            <a:off x="3286895" y="3520319"/>
            <a:ext cx="1386952" cy="307777"/>
          </a:xfrm>
          <a:prstGeom prst="rect">
            <a:avLst/>
          </a:prstGeom>
        </p:spPr>
        <p:txBody>
          <a:bodyPr wrap="square">
            <a:spAutoFit/>
          </a:bodyPr>
          <a:lstStyle/>
          <a:p>
            <a:pPr marL="0" lvl="1" indent="-243834" algn="ctr" defTabSz="783996" eaLnBrk="0" fontAlgn="ctr" hangingPunct="0">
              <a:spcAft>
                <a:spcPts val="800"/>
              </a:spcAft>
              <a:buClr>
                <a:schemeClr val="bg1">
                  <a:lumMod val="50000"/>
                </a:schemeClr>
              </a:buClr>
              <a:buSzPct val="60000"/>
              <a:defRPr/>
            </a:pPr>
            <a:r>
              <a:rPr lang="en-US" sz="1400" b="1" dirty="0">
                <a:latin typeface="Huawei Sans" panose="020C0503030203020204" pitchFamily="34" charset="0"/>
                <a:cs typeface="Huawei Sans" panose="020C0503030203020204" pitchFamily="34" charset="0"/>
              </a:rPr>
              <a:t>URL filtering</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矩形 21"/>
          <p:cNvSpPr/>
          <p:nvPr/>
        </p:nvSpPr>
        <p:spPr bwMode="gray">
          <a:xfrm>
            <a:off x="2638319" y="3790251"/>
            <a:ext cx="2671436" cy="754053"/>
          </a:xfrm>
          <a:prstGeom prst="rect">
            <a:avLst/>
          </a:prstGeom>
        </p:spPr>
        <p:txBody>
          <a:bodyPr wrap="square">
            <a:spAutoFit/>
          </a:bodyPr>
          <a:lstStyle/>
          <a:p>
            <a:pPr algn="ctr" defTabSz="1219272" fontAlgn="ctr">
              <a:spcAft>
                <a:spcPts val="600"/>
              </a:spcAft>
            </a:pPr>
            <a:r>
              <a:rPr lang="en-US" sz="1100" dirty="0">
                <a:latin typeface="Huawei Sans" panose="020C0503030203020204" pitchFamily="34" charset="0"/>
                <a:cs typeface="Huawei Sans" panose="020C0503030203020204" pitchFamily="34" charset="0"/>
              </a:rPr>
              <a:t>130+ URL categories, </a:t>
            </a:r>
          </a:p>
          <a:p>
            <a:pPr algn="ctr" defTabSz="1219272" fontAlgn="ctr">
              <a:spcAft>
                <a:spcPts val="600"/>
              </a:spcAft>
            </a:pPr>
            <a:r>
              <a:rPr lang="en-US" sz="1100" dirty="0">
                <a:latin typeface="Huawei Sans" panose="020C0503030203020204" pitchFamily="34" charset="0"/>
                <a:cs typeface="Huawei Sans" panose="020C0503030203020204" pitchFamily="34" charset="0"/>
              </a:rPr>
              <a:t>filtering accuracy &gt; 96%</a:t>
            </a:r>
          </a:p>
          <a:p>
            <a:pPr algn="ctr" defTabSz="1219272" fontAlgn="ctr">
              <a:spcAft>
                <a:spcPts val="600"/>
              </a:spcAft>
            </a:pPr>
            <a:r>
              <a:rPr lang="en-US" sz="1100" dirty="0">
                <a:latin typeface="Huawei Sans" panose="020C0503030203020204" pitchFamily="34" charset="0"/>
                <a:cs typeface="Huawei Sans" panose="020C0503030203020204" pitchFamily="34" charset="0"/>
              </a:rPr>
              <a:t>Fine-grained Internet access control</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矩形 22"/>
          <p:cNvSpPr/>
          <p:nvPr/>
        </p:nvSpPr>
        <p:spPr bwMode="gray">
          <a:xfrm>
            <a:off x="9284997" y="2759985"/>
            <a:ext cx="1666598" cy="461665"/>
          </a:xfrm>
          <a:prstGeom prst="rect">
            <a:avLst/>
          </a:prstGeom>
        </p:spPr>
        <p:txBody>
          <a:bodyPr wrap="square">
            <a:spAutoFit/>
          </a:bodyPr>
          <a:lstStyle/>
          <a:p>
            <a:pPr algn="ctr" defTabSz="1219272" fontAlgn="ctr">
              <a:spcAft>
                <a:spcPts val="600"/>
              </a:spcAft>
            </a:pPr>
            <a:r>
              <a:rPr lang="en-US" sz="1200" dirty="0">
                <a:latin typeface="Huawei Sans" panose="020C0503030203020204" pitchFamily="34" charset="0"/>
                <a:cs typeface="Huawei Sans" panose="020C0503030203020204" pitchFamily="34" charset="0"/>
              </a:rPr>
              <a:t>Mainstream VPN encryption protocols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矩形 23"/>
          <p:cNvSpPr/>
          <p:nvPr/>
        </p:nvSpPr>
        <p:spPr bwMode="gray">
          <a:xfrm>
            <a:off x="5184403" y="2388074"/>
            <a:ext cx="1681550" cy="523220"/>
          </a:xfrm>
          <a:prstGeom prst="rect">
            <a:avLst/>
          </a:prstGeom>
        </p:spPr>
        <p:txBody>
          <a:bodyPr wrap="square">
            <a:spAutoFit/>
          </a:bodyPr>
          <a:lstStyle/>
          <a:p>
            <a:pPr marL="0" lvl="1" indent="-243834" algn="ctr" defTabSz="783996" eaLnBrk="0" fontAlgn="ctr" hangingPunct="0">
              <a:spcAft>
                <a:spcPts val="800"/>
              </a:spcAft>
              <a:buClr>
                <a:schemeClr val="bg1">
                  <a:lumMod val="50000"/>
                </a:schemeClr>
              </a:buClr>
              <a:buSzPct val="60000"/>
              <a:defRPr/>
            </a:pPr>
            <a:r>
              <a:rPr lang="en-US" sz="1400" b="1" dirty="0">
                <a:latin typeface="Huawei Sans" panose="020C0503030203020204" pitchFamily="34" charset="0"/>
                <a:cs typeface="Huawei Sans" panose="020C0503030203020204" pitchFamily="34" charset="0"/>
              </a:rPr>
              <a:t>Application access control</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矩形 24"/>
          <p:cNvSpPr/>
          <p:nvPr/>
        </p:nvSpPr>
        <p:spPr bwMode="gray">
          <a:xfrm>
            <a:off x="4765254" y="2848193"/>
            <a:ext cx="2546086" cy="846386"/>
          </a:xfrm>
          <a:prstGeom prst="rect">
            <a:avLst/>
          </a:prstGeom>
        </p:spPr>
        <p:txBody>
          <a:bodyPr wrap="square">
            <a:spAutoFit/>
          </a:bodyPr>
          <a:lstStyle/>
          <a:p>
            <a:pPr algn="ctr" defTabSz="1219272" fontAlgn="ctr">
              <a:spcAft>
                <a:spcPts val="600"/>
              </a:spcAft>
            </a:pPr>
            <a:r>
              <a:rPr lang="en-US" sz="1100" dirty="0">
                <a:latin typeface="Huawei Sans" panose="020C0503030203020204" pitchFamily="34" charset="0"/>
                <a:cs typeface="Huawei Sans" panose="020C0503030203020204" pitchFamily="34" charset="0"/>
              </a:rPr>
              <a:t>Identification of mainstream encrypted P2P applications</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defTabSz="1219272" fontAlgn="ctr">
              <a:spcAft>
                <a:spcPts val="600"/>
              </a:spcAft>
            </a:pPr>
            <a:r>
              <a:rPr lang="en-US" sz="1100" dirty="0">
                <a:latin typeface="Huawei Sans" panose="020C0503030203020204" pitchFamily="34" charset="0"/>
                <a:cs typeface="Huawei Sans" panose="020C0503030203020204" pitchFamily="34" charset="0"/>
              </a:rPr>
              <a:t>Identification of 6000+ well-known and customized applications</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矩形 25"/>
          <p:cNvSpPr/>
          <p:nvPr/>
        </p:nvSpPr>
        <p:spPr bwMode="gray">
          <a:xfrm>
            <a:off x="7846203" y="3520319"/>
            <a:ext cx="447558" cy="307777"/>
          </a:xfrm>
          <a:prstGeom prst="rect">
            <a:avLst/>
          </a:prstGeom>
        </p:spPr>
        <p:txBody>
          <a:bodyPr wrap="none">
            <a:spAutoFit/>
          </a:bodyPr>
          <a:lstStyle/>
          <a:p>
            <a:pPr marL="0" lvl="1" indent="-243834" algn="ctr" defTabSz="783996" eaLnBrk="0" fontAlgn="ctr" hangingPunct="0">
              <a:spcAft>
                <a:spcPts val="800"/>
              </a:spcAft>
              <a:buClr>
                <a:schemeClr val="bg1">
                  <a:lumMod val="50000"/>
                </a:schemeClr>
              </a:buClr>
              <a:buSzPct val="60000"/>
              <a:defRPr/>
            </a:pPr>
            <a:r>
              <a:rPr lang="en-US" sz="1400" b="1" dirty="0">
                <a:latin typeface="Huawei Sans" panose="020C0503030203020204" pitchFamily="34" charset="0"/>
                <a:cs typeface="Huawei Sans" panose="020C0503030203020204" pitchFamily="34" charset="0"/>
              </a:rPr>
              <a:t>IPS</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矩形 26"/>
          <p:cNvSpPr/>
          <p:nvPr/>
        </p:nvSpPr>
        <p:spPr bwMode="gray">
          <a:xfrm>
            <a:off x="6988763" y="3790251"/>
            <a:ext cx="2238078" cy="723275"/>
          </a:xfrm>
          <a:prstGeom prst="rect">
            <a:avLst/>
          </a:prstGeom>
        </p:spPr>
        <p:txBody>
          <a:bodyPr wrap="square">
            <a:spAutoFit/>
          </a:bodyPr>
          <a:lstStyle/>
          <a:p>
            <a:pPr algn="ctr" defTabSz="1219272" fontAlgn="ctr">
              <a:spcAft>
                <a:spcPts val="600"/>
              </a:spcAft>
            </a:pPr>
            <a:r>
              <a:rPr lang="en-US" sz="1200" dirty="0">
                <a:latin typeface="Huawei Sans" panose="020C0503030203020204" pitchFamily="34" charset="0"/>
                <a:cs typeface="Huawei Sans" panose="020C0503030203020204" pitchFamily="34" charset="0"/>
              </a:rPr>
              <a:t>IPS engine upgrade</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defTabSz="1219272" fontAlgn="ctr">
              <a:spcAft>
                <a:spcPts val="600"/>
              </a:spcAft>
              <a:buClr>
                <a:srgbClr val="777777"/>
              </a:buClr>
              <a:buSzPct val="60000"/>
              <a:defRPr/>
            </a:pPr>
            <a:r>
              <a:rPr lang="en-US" sz="1200" dirty="0">
                <a:latin typeface="Huawei Sans" panose="020C0503030203020204" pitchFamily="34" charset="0"/>
                <a:cs typeface="Huawei Sans" panose="020C0503030203020204" pitchFamily="34" charset="0"/>
              </a:rPr>
              <a:t>Detection of </a:t>
            </a:r>
            <a:r>
              <a:rPr lang="en-US" sz="1200" b="1" dirty="0">
                <a:latin typeface="Huawei Sans" panose="020C0503030203020204" pitchFamily="34" charset="0"/>
                <a:cs typeface="Huawei Sans" panose="020C0503030203020204" pitchFamily="34" charset="0"/>
              </a:rPr>
              <a:t>5500+ </a:t>
            </a:r>
            <a:r>
              <a:rPr lang="en-US" sz="1200" dirty="0">
                <a:latin typeface="Huawei Sans" panose="020C0503030203020204" pitchFamily="34" charset="0"/>
                <a:cs typeface="Huawei Sans" panose="020C0503030203020204" pitchFamily="34" charset="0"/>
              </a:rPr>
              <a:t>attacks, </a:t>
            </a:r>
            <a:r>
              <a:rPr lang="en-US" sz="1200" b="1" dirty="0">
                <a:latin typeface="Huawei Sans" panose="020C0503030203020204" pitchFamily="34" charset="0"/>
                <a:cs typeface="Huawei Sans" panose="020C0503030203020204" pitchFamily="34" charset="0"/>
              </a:rPr>
              <a:t>90%+ </a:t>
            </a:r>
            <a:r>
              <a:rPr lang="en-US" sz="1200" dirty="0">
                <a:latin typeface="Huawei Sans" panose="020C0503030203020204" pitchFamily="34" charset="0"/>
                <a:cs typeface="Huawei Sans" panose="020C0503030203020204" pitchFamily="34" charset="0"/>
              </a:rPr>
              <a:t>detection rate</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8" name="组合 27"/>
          <p:cNvGrpSpPr>
            <a:grpSpLocks noChangeAspect="1"/>
          </p:cNvGrpSpPr>
          <p:nvPr/>
        </p:nvGrpSpPr>
        <p:grpSpPr bwMode="gray">
          <a:xfrm>
            <a:off x="5646025" y="3624155"/>
            <a:ext cx="758304" cy="758304"/>
            <a:chOff x="961214" y="4421553"/>
            <a:chExt cx="1293249" cy="1293249"/>
          </a:xfrm>
          <a:solidFill>
            <a:srgbClr val="00B0F0"/>
          </a:solidFill>
        </p:grpSpPr>
        <p:sp>
          <p:nvSpPr>
            <p:cNvPr id="29" name="Oval 48"/>
            <p:cNvSpPr/>
            <p:nvPr/>
          </p:nvSpPr>
          <p:spPr bwMode="gray">
            <a:xfrm>
              <a:off x="961214" y="4421553"/>
              <a:ext cx="1293249" cy="1293249"/>
            </a:xfrm>
            <a:prstGeom prst="ellipse">
              <a:avLst/>
            </a:prstGeom>
            <a:grpFill/>
            <a:ln w="25400" cap="flat" cmpd="sng" algn="ctr">
              <a:solidFill>
                <a:schemeClr val="bg1"/>
              </a:solidFill>
              <a:prstDash val="solid"/>
            </a:ln>
            <a:effectLst/>
          </p:spPr>
          <p:txBody>
            <a:bodyPr rtlCol="0" anchor="ctr"/>
            <a:lstStyle/>
            <a:p>
              <a:pPr marL="0" marR="0" lvl="0" indent="0" algn="ctr" defTabSz="457200" eaLnBrk="1" fontAlgn="ctr"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30" name="组合 29"/>
            <p:cNvGrpSpPr/>
            <p:nvPr/>
          </p:nvGrpSpPr>
          <p:grpSpPr bwMode="gray">
            <a:xfrm>
              <a:off x="1139500" y="4692559"/>
              <a:ext cx="932787" cy="740949"/>
              <a:chOff x="5236988" y="5155375"/>
              <a:chExt cx="734460" cy="584321"/>
            </a:xfrm>
            <a:grpFill/>
          </p:grpSpPr>
          <p:sp>
            <p:nvSpPr>
              <p:cNvPr id="31" name="Freeform 61"/>
              <p:cNvSpPr>
                <a:spLocks noEditPoints="1"/>
              </p:cNvSpPr>
              <p:nvPr/>
            </p:nvSpPr>
            <p:spPr bwMode="gray">
              <a:xfrm>
                <a:off x="5236988" y="5155375"/>
                <a:ext cx="649246" cy="170427"/>
              </a:xfrm>
              <a:custGeom>
                <a:avLst/>
                <a:gdLst/>
                <a:ahLst/>
                <a:cxnLst>
                  <a:cxn ang="0">
                    <a:pos x="38" y="0"/>
                  </a:cxn>
                  <a:cxn ang="0">
                    <a:pos x="30" y="2"/>
                  </a:cxn>
                  <a:cxn ang="0">
                    <a:pos x="16" y="6"/>
                  </a:cxn>
                  <a:cxn ang="0">
                    <a:pos x="6" y="16"/>
                  </a:cxn>
                  <a:cxn ang="0">
                    <a:pos x="0" y="28"/>
                  </a:cxn>
                  <a:cxn ang="0">
                    <a:pos x="0" y="48"/>
                  </a:cxn>
                  <a:cxn ang="0">
                    <a:pos x="0" y="56"/>
                  </a:cxn>
                  <a:cxn ang="0">
                    <a:pos x="6" y="68"/>
                  </a:cxn>
                  <a:cxn ang="0">
                    <a:pos x="16" y="78"/>
                  </a:cxn>
                  <a:cxn ang="0">
                    <a:pos x="30" y="84"/>
                  </a:cxn>
                  <a:cxn ang="0">
                    <a:pos x="282" y="84"/>
                  </a:cxn>
                  <a:cxn ang="0">
                    <a:pos x="290" y="84"/>
                  </a:cxn>
                  <a:cxn ang="0">
                    <a:pos x="304" y="78"/>
                  </a:cxn>
                  <a:cxn ang="0">
                    <a:pos x="314" y="68"/>
                  </a:cxn>
                  <a:cxn ang="0">
                    <a:pos x="320" y="56"/>
                  </a:cxn>
                  <a:cxn ang="0">
                    <a:pos x="320" y="36"/>
                  </a:cxn>
                  <a:cxn ang="0">
                    <a:pos x="320" y="28"/>
                  </a:cxn>
                  <a:cxn ang="0">
                    <a:pos x="314" y="16"/>
                  </a:cxn>
                  <a:cxn ang="0">
                    <a:pos x="304" y="6"/>
                  </a:cxn>
                  <a:cxn ang="0">
                    <a:pos x="290" y="2"/>
                  </a:cxn>
                  <a:cxn ang="0">
                    <a:pos x="282" y="0"/>
                  </a:cxn>
                  <a:cxn ang="0">
                    <a:pos x="48" y="56"/>
                  </a:cxn>
                  <a:cxn ang="0">
                    <a:pos x="38" y="52"/>
                  </a:cxn>
                  <a:cxn ang="0">
                    <a:pos x="34" y="42"/>
                  </a:cxn>
                  <a:cxn ang="0">
                    <a:pos x="36" y="36"/>
                  </a:cxn>
                  <a:cxn ang="0">
                    <a:pos x="44" y="30"/>
                  </a:cxn>
                  <a:cxn ang="0">
                    <a:pos x="48" y="28"/>
                  </a:cxn>
                  <a:cxn ang="0">
                    <a:pos x="58" y="32"/>
                  </a:cxn>
                  <a:cxn ang="0">
                    <a:pos x="62" y="42"/>
                  </a:cxn>
                  <a:cxn ang="0">
                    <a:pos x="62" y="48"/>
                  </a:cxn>
                  <a:cxn ang="0">
                    <a:pos x="54" y="54"/>
                  </a:cxn>
                  <a:cxn ang="0">
                    <a:pos x="48" y="56"/>
                  </a:cxn>
                </a:cxnLst>
                <a:rect l="0" t="0" r="r" b="b"/>
                <a:pathLst>
                  <a:path w="320" h="84">
                    <a:moveTo>
                      <a:pt x="282" y="0"/>
                    </a:moveTo>
                    <a:lnTo>
                      <a:pt x="38" y="0"/>
                    </a:lnTo>
                    <a:lnTo>
                      <a:pt x="38" y="0"/>
                    </a:lnTo>
                    <a:lnTo>
                      <a:pt x="30" y="2"/>
                    </a:lnTo>
                    <a:lnTo>
                      <a:pt x="24" y="4"/>
                    </a:lnTo>
                    <a:lnTo>
                      <a:pt x="16" y="6"/>
                    </a:lnTo>
                    <a:lnTo>
                      <a:pt x="12" y="10"/>
                    </a:lnTo>
                    <a:lnTo>
                      <a:pt x="6" y="16"/>
                    </a:lnTo>
                    <a:lnTo>
                      <a:pt x="2" y="22"/>
                    </a:lnTo>
                    <a:lnTo>
                      <a:pt x="0" y="28"/>
                    </a:lnTo>
                    <a:lnTo>
                      <a:pt x="0" y="36"/>
                    </a:lnTo>
                    <a:lnTo>
                      <a:pt x="0" y="48"/>
                    </a:lnTo>
                    <a:lnTo>
                      <a:pt x="0" y="48"/>
                    </a:lnTo>
                    <a:lnTo>
                      <a:pt x="0" y="56"/>
                    </a:lnTo>
                    <a:lnTo>
                      <a:pt x="2" y="62"/>
                    </a:lnTo>
                    <a:lnTo>
                      <a:pt x="6" y="68"/>
                    </a:lnTo>
                    <a:lnTo>
                      <a:pt x="12" y="74"/>
                    </a:lnTo>
                    <a:lnTo>
                      <a:pt x="16" y="78"/>
                    </a:lnTo>
                    <a:lnTo>
                      <a:pt x="24" y="82"/>
                    </a:lnTo>
                    <a:lnTo>
                      <a:pt x="30" y="84"/>
                    </a:lnTo>
                    <a:lnTo>
                      <a:pt x="38" y="84"/>
                    </a:lnTo>
                    <a:lnTo>
                      <a:pt x="282" y="84"/>
                    </a:lnTo>
                    <a:lnTo>
                      <a:pt x="282" y="84"/>
                    </a:lnTo>
                    <a:lnTo>
                      <a:pt x="290" y="84"/>
                    </a:lnTo>
                    <a:lnTo>
                      <a:pt x="296" y="82"/>
                    </a:lnTo>
                    <a:lnTo>
                      <a:pt x="304" y="78"/>
                    </a:lnTo>
                    <a:lnTo>
                      <a:pt x="310" y="74"/>
                    </a:lnTo>
                    <a:lnTo>
                      <a:pt x="314" y="68"/>
                    </a:lnTo>
                    <a:lnTo>
                      <a:pt x="318" y="62"/>
                    </a:lnTo>
                    <a:lnTo>
                      <a:pt x="320" y="56"/>
                    </a:lnTo>
                    <a:lnTo>
                      <a:pt x="320" y="48"/>
                    </a:lnTo>
                    <a:lnTo>
                      <a:pt x="320" y="36"/>
                    </a:lnTo>
                    <a:lnTo>
                      <a:pt x="320" y="36"/>
                    </a:lnTo>
                    <a:lnTo>
                      <a:pt x="320" y="28"/>
                    </a:lnTo>
                    <a:lnTo>
                      <a:pt x="318" y="22"/>
                    </a:lnTo>
                    <a:lnTo>
                      <a:pt x="314" y="16"/>
                    </a:lnTo>
                    <a:lnTo>
                      <a:pt x="310" y="10"/>
                    </a:lnTo>
                    <a:lnTo>
                      <a:pt x="304" y="6"/>
                    </a:lnTo>
                    <a:lnTo>
                      <a:pt x="296" y="4"/>
                    </a:lnTo>
                    <a:lnTo>
                      <a:pt x="290" y="2"/>
                    </a:lnTo>
                    <a:lnTo>
                      <a:pt x="282" y="0"/>
                    </a:lnTo>
                    <a:lnTo>
                      <a:pt x="282" y="0"/>
                    </a:lnTo>
                    <a:close/>
                    <a:moveTo>
                      <a:pt x="48" y="56"/>
                    </a:moveTo>
                    <a:lnTo>
                      <a:pt x="48" y="56"/>
                    </a:lnTo>
                    <a:lnTo>
                      <a:pt x="44" y="54"/>
                    </a:lnTo>
                    <a:lnTo>
                      <a:pt x="38" y="52"/>
                    </a:lnTo>
                    <a:lnTo>
                      <a:pt x="36" y="48"/>
                    </a:lnTo>
                    <a:lnTo>
                      <a:pt x="34" y="42"/>
                    </a:lnTo>
                    <a:lnTo>
                      <a:pt x="34" y="42"/>
                    </a:lnTo>
                    <a:lnTo>
                      <a:pt x="36" y="36"/>
                    </a:lnTo>
                    <a:lnTo>
                      <a:pt x="38" y="32"/>
                    </a:lnTo>
                    <a:lnTo>
                      <a:pt x="44" y="30"/>
                    </a:lnTo>
                    <a:lnTo>
                      <a:pt x="48" y="28"/>
                    </a:lnTo>
                    <a:lnTo>
                      <a:pt x="48" y="28"/>
                    </a:lnTo>
                    <a:lnTo>
                      <a:pt x="54" y="30"/>
                    </a:lnTo>
                    <a:lnTo>
                      <a:pt x="58" y="32"/>
                    </a:lnTo>
                    <a:lnTo>
                      <a:pt x="62" y="36"/>
                    </a:lnTo>
                    <a:lnTo>
                      <a:pt x="62" y="42"/>
                    </a:lnTo>
                    <a:lnTo>
                      <a:pt x="62" y="42"/>
                    </a:lnTo>
                    <a:lnTo>
                      <a:pt x="62" y="48"/>
                    </a:lnTo>
                    <a:lnTo>
                      <a:pt x="58" y="52"/>
                    </a:lnTo>
                    <a:lnTo>
                      <a:pt x="54" y="54"/>
                    </a:lnTo>
                    <a:lnTo>
                      <a:pt x="48" y="56"/>
                    </a:lnTo>
                    <a:lnTo>
                      <a:pt x="48" y="5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 name="Freeform 62"/>
              <p:cNvSpPr>
                <a:spLocks noEditPoints="1"/>
              </p:cNvSpPr>
              <p:nvPr/>
            </p:nvSpPr>
            <p:spPr bwMode="gray">
              <a:xfrm>
                <a:off x="5236988" y="5565211"/>
                <a:ext cx="612726" cy="170427"/>
              </a:xfrm>
              <a:custGeom>
                <a:avLst/>
                <a:gdLst/>
                <a:ahLst/>
                <a:cxnLst>
                  <a:cxn ang="0">
                    <a:pos x="284" y="60"/>
                  </a:cxn>
                  <a:cxn ang="0">
                    <a:pos x="284" y="60"/>
                  </a:cxn>
                  <a:cxn ang="0">
                    <a:pos x="274" y="62"/>
                  </a:cxn>
                  <a:cxn ang="0">
                    <a:pos x="264" y="62"/>
                  </a:cxn>
                  <a:cxn ang="0">
                    <a:pos x="264" y="62"/>
                  </a:cxn>
                  <a:cxn ang="0">
                    <a:pos x="256" y="62"/>
                  </a:cxn>
                  <a:cxn ang="0">
                    <a:pos x="256" y="62"/>
                  </a:cxn>
                  <a:cxn ang="0">
                    <a:pos x="240" y="58"/>
                  </a:cxn>
                  <a:cxn ang="0">
                    <a:pos x="224" y="52"/>
                  </a:cxn>
                  <a:cxn ang="0">
                    <a:pos x="210" y="42"/>
                  </a:cxn>
                  <a:cxn ang="0">
                    <a:pos x="196" y="30"/>
                  </a:cxn>
                  <a:cxn ang="0">
                    <a:pos x="196" y="30"/>
                  </a:cxn>
                  <a:cxn ang="0">
                    <a:pos x="188" y="16"/>
                  </a:cxn>
                  <a:cxn ang="0">
                    <a:pos x="180" y="0"/>
                  </a:cxn>
                  <a:cxn ang="0">
                    <a:pos x="38" y="0"/>
                  </a:cxn>
                  <a:cxn ang="0">
                    <a:pos x="38" y="0"/>
                  </a:cxn>
                  <a:cxn ang="0">
                    <a:pos x="30" y="2"/>
                  </a:cxn>
                  <a:cxn ang="0">
                    <a:pos x="24" y="4"/>
                  </a:cxn>
                  <a:cxn ang="0">
                    <a:pos x="16" y="6"/>
                  </a:cxn>
                  <a:cxn ang="0">
                    <a:pos x="12" y="12"/>
                  </a:cxn>
                  <a:cxn ang="0">
                    <a:pos x="6" y="16"/>
                  </a:cxn>
                  <a:cxn ang="0">
                    <a:pos x="2" y="22"/>
                  </a:cxn>
                  <a:cxn ang="0">
                    <a:pos x="0" y="28"/>
                  </a:cxn>
                  <a:cxn ang="0">
                    <a:pos x="0" y="36"/>
                  </a:cxn>
                  <a:cxn ang="0">
                    <a:pos x="0" y="50"/>
                  </a:cxn>
                  <a:cxn ang="0">
                    <a:pos x="0" y="50"/>
                  </a:cxn>
                  <a:cxn ang="0">
                    <a:pos x="0" y="56"/>
                  </a:cxn>
                  <a:cxn ang="0">
                    <a:pos x="2" y="64"/>
                  </a:cxn>
                  <a:cxn ang="0">
                    <a:pos x="6" y="68"/>
                  </a:cxn>
                  <a:cxn ang="0">
                    <a:pos x="12" y="74"/>
                  </a:cxn>
                  <a:cxn ang="0">
                    <a:pos x="16" y="78"/>
                  </a:cxn>
                  <a:cxn ang="0">
                    <a:pos x="24" y="82"/>
                  </a:cxn>
                  <a:cxn ang="0">
                    <a:pos x="30" y="84"/>
                  </a:cxn>
                  <a:cxn ang="0">
                    <a:pos x="38" y="84"/>
                  </a:cxn>
                  <a:cxn ang="0">
                    <a:pos x="282" y="84"/>
                  </a:cxn>
                  <a:cxn ang="0">
                    <a:pos x="282" y="84"/>
                  </a:cxn>
                  <a:cxn ang="0">
                    <a:pos x="292" y="84"/>
                  </a:cxn>
                  <a:cxn ang="0">
                    <a:pos x="302" y="80"/>
                  </a:cxn>
                  <a:cxn ang="0">
                    <a:pos x="284" y="60"/>
                  </a:cxn>
                  <a:cxn ang="0">
                    <a:pos x="48" y="56"/>
                  </a:cxn>
                  <a:cxn ang="0">
                    <a:pos x="48" y="56"/>
                  </a:cxn>
                  <a:cxn ang="0">
                    <a:pos x="44" y="56"/>
                  </a:cxn>
                  <a:cxn ang="0">
                    <a:pos x="38" y="52"/>
                  </a:cxn>
                  <a:cxn ang="0">
                    <a:pos x="36" y="48"/>
                  </a:cxn>
                  <a:cxn ang="0">
                    <a:pos x="34" y="42"/>
                  </a:cxn>
                  <a:cxn ang="0">
                    <a:pos x="34" y="42"/>
                  </a:cxn>
                  <a:cxn ang="0">
                    <a:pos x="36" y="38"/>
                  </a:cxn>
                  <a:cxn ang="0">
                    <a:pos x="38" y="34"/>
                  </a:cxn>
                  <a:cxn ang="0">
                    <a:pos x="44" y="30"/>
                  </a:cxn>
                  <a:cxn ang="0">
                    <a:pos x="48" y="30"/>
                  </a:cxn>
                  <a:cxn ang="0">
                    <a:pos x="48" y="30"/>
                  </a:cxn>
                  <a:cxn ang="0">
                    <a:pos x="54" y="30"/>
                  </a:cxn>
                  <a:cxn ang="0">
                    <a:pos x="58" y="34"/>
                  </a:cxn>
                  <a:cxn ang="0">
                    <a:pos x="62" y="38"/>
                  </a:cxn>
                  <a:cxn ang="0">
                    <a:pos x="62" y="42"/>
                  </a:cxn>
                  <a:cxn ang="0">
                    <a:pos x="62" y="42"/>
                  </a:cxn>
                  <a:cxn ang="0">
                    <a:pos x="62" y="48"/>
                  </a:cxn>
                  <a:cxn ang="0">
                    <a:pos x="58" y="52"/>
                  </a:cxn>
                  <a:cxn ang="0">
                    <a:pos x="54" y="56"/>
                  </a:cxn>
                  <a:cxn ang="0">
                    <a:pos x="48" y="56"/>
                  </a:cxn>
                  <a:cxn ang="0">
                    <a:pos x="48" y="56"/>
                  </a:cxn>
                </a:cxnLst>
                <a:rect l="0" t="0" r="r" b="b"/>
                <a:pathLst>
                  <a:path w="302" h="84">
                    <a:moveTo>
                      <a:pt x="284" y="60"/>
                    </a:moveTo>
                    <a:lnTo>
                      <a:pt x="284" y="60"/>
                    </a:lnTo>
                    <a:lnTo>
                      <a:pt x="274" y="62"/>
                    </a:lnTo>
                    <a:lnTo>
                      <a:pt x="264" y="62"/>
                    </a:lnTo>
                    <a:lnTo>
                      <a:pt x="264" y="62"/>
                    </a:lnTo>
                    <a:lnTo>
                      <a:pt x="256" y="62"/>
                    </a:lnTo>
                    <a:lnTo>
                      <a:pt x="256" y="62"/>
                    </a:lnTo>
                    <a:lnTo>
                      <a:pt x="240" y="58"/>
                    </a:lnTo>
                    <a:lnTo>
                      <a:pt x="224" y="52"/>
                    </a:lnTo>
                    <a:lnTo>
                      <a:pt x="210" y="42"/>
                    </a:lnTo>
                    <a:lnTo>
                      <a:pt x="196" y="30"/>
                    </a:lnTo>
                    <a:lnTo>
                      <a:pt x="196" y="30"/>
                    </a:lnTo>
                    <a:lnTo>
                      <a:pt x="188" y="16"/>
                    </a:lnTo>
                    <a:lnTo>
                      <a:pt x="180" y="0"/>
                    </a:lnTo>
                    <a:lnTo>
                      <a:pt x="38" y="0"/>
                    </a:lnTo>
                    <a:lnTo>
                      <a:pt x="38" y="0"/>
                    </a:lnTo>
                    <a:lnTo>
                      <a:pt x="30" y="2"/>
                    </a:lnTo>
                    <a:lnTo>
                      <a:pt x="24" y="4"/>
                    </a:lnTo>
                    <a:lnTo>
                      <a:pt x="16" y="6"/>
                    </a:lnTo>
                    <a:lnTo>
                      <a:pt x="12" y="12"/>
                    </a:lnTo>
                    <a:lnTo>
                      <a:pt x="6" y="16"/>
                    </a:lnTo>
                    <a:lnTo>
                      <a:pt x="2" y="22"/>
                    </a:lnTo>
                    <a:lnTo>
                      <a:pt x="0" y="28"/>
                    </a:lnTo>
                    <a:lnTo>
                      <a:pt x="0" y="36"/>
                    </a:lnTo>
                    <a:lnTo>
                      <a:pt x="0" y="50"/>
                    </a:lnTo>
                    <a:lnTo>
                      <a:pt x="0" y="50"/>
                    </a:lnTo>
                    <a:lnTo>
                      <a:pt x="0" y="56"/>
                    </a:lnTo>
                    <a:lnTo>
                      <a:pt x="2" y="64"/>
                    </a:lnTo>
                    <a:lnTo>
                      <a:pt x="6" y="68"/>
                    </a:lnTo>
                    <a:lnTo>
                      <a:pt x="12" y="74"/>
                    </a:lnTo>
                    <a:lnTo>
                      <a:pt x="16" y="78"/>
                    </a:lnTo>
                    <a:lnTo>
                      <a:pt x="24" y="82"/>
                    </a:lnTo>
                    <a:lnTo>
                      <a:pt x="30" y="84"/>
                    </a:lnTo>
                    <a:lnTo>
                      <a:pt x="38" y="84"/>
                    </a:lnTo>
                    <a:lnTo>
                      <a:pt x="282" y="84"/>
                    </a:lnTo>
                    <a:lnTo>
                      <a:pt x="282" y="84"/>
                    </a:lnTo>
                    <a:lnTo>
                      <a:pt x="292" y="84"/>
                    </a:lnTo>
                    <a:lnTo>
                      <a:pt x="302" y="80"/>
                    </a:lnTo>
                    <a:lnTo>
                      <a:pt x="284" y="60"/>
                    </a:lnTo>
                    <a:close/>
                    <a:moveTo>
                      <a:pt x="48" y="56"/>
                    </a:moveTo>
                    <a:lnTo>
                      <a:pt x="48" y="56"/>
                    </a:lnTo>
                    <a:lnTo>
                      <a:pt x="44" y="56"/>
                    </a:lnTo>
                    <a:lnTo>
                      <a:pt x="38" y="52"/>
                    </a:lnTo>
                    <a:lnTo>
                      <a:pt x="36" y="48"/>
                    </a:lnTo>
                    <a:lnTo>
                      <a:pt x="34" y="42"/>
                    </a:lnTo>
                    <a:lnTo>
                      <a:pt x="34" y="42"/>
                    </a:lnTo>
                    <a:lnTo>
                      <a:pt x="36" y="38"/>
                    </a:lnTo>
                    <a:lnTo>
                      <a:pt x="38" y="34"/>
                    </a:lnTo>
                    <a:lnTo>
                      <a:pt x="44" y="30"/>
                    </a:lnTo>
                    <a:lnTo>
                      <a:pt x="48" y="30"/>
                    </a:lnTo>
                    <a:lnTo>
                      <a:pt x="48" y="30"/>
                    </a:lnTo>
                    <a:lnTo>
                      <a:pt x="54" y="30"/>
                    </a:lnTo>
                    <a:lnTo>
                      <a:pt x="58" y="34"/>
                    </a:lnTo>
                    <a:lnTo>
                      <a:pt x="62" y="38"/>
                    </a:lnTo>
                    <a:lnTo>
                      <a:pt x="62" y="42"/>
                    </a:lnTo>
                    <a:lnTo>
                      <a:pt x="62" y="42"/>
                    </a:lnTo>
                    <a:lnTo>
                      <a:pt x="62" y="48"/>
                    </a:lnTo>
                    <a:lnTo>
                      <a:pt x="58" y="52"/>
                    </a:lnTo>
                    <a:lnTo>
                      <a:pt x="54" y="56"/>
                    </a:lnTo>
                    <a:lnTo>
                      <a:pt x="48" y="56"/>
                    </a:lnTo>
                    <a:lnTo>
                      <a:pt x="48" y="5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3" name="Freeform 63"/>
              <p:cNvSpPr>
                <a:spLocks noEditPoints="1"/>
              </p:cNvSpPr>
              <p:nvPr/>
            </p:nvSpPr>
            <p:spPr bwMode="gray">
              <a:xfrm>
                <a:off x="5236988" y="5366380"/>
                <a:ext cx="438241" cy="170427"/>
              </a:xfrm>
              <a:custGeom>
                <a:avLst/>
                <a:gdLst/>
                <a:ahLst/>
                <a:cxnLst>
                  <a:cxn ang="0">
                    <a:pos x="176" y="64"/>
                  </a:cxn>
                  <a:cxn ang="0">
                    <a:pos x="176" y="64"/>
                  </a:cxn>
                  <a:cxn ang="0">
                    <a:pos x="180" y="46"/>
                  </a:cxn>
                  <a:cxn ang="0">
                    <a:pos x="188" y="28"/>
                  </a:cxn>
                  <a:cxn ang="0">
                    <a:pos x="200" y="12"/>
                  </a:cxn>
                  <a:cxn ang="0">
                    <a:pos x="216" y="0"/>
                  </a:cxn>
                  <a:cxn ang="0">
                    <a:pos x="38" y="0"/>
                  </a:cxn>
                  <a:cxn ang="0">
                    <a:pos x="38" y="0"/>
                  </a:cxn>
                  <a:cxn ang="0">
                    <a:pos x="30" y="0"/>
                  </a:cxn>
                  <a:cxn ang="0">
                    <a:pos x="24" y="2"/>
                  </a:cxn>
                  <a:cxn ang="0">
                    <a:pos x="16" y="6"/>
                  </a:cxn>
                  <a:cxn ang="0">
                    <a:pos x="12" y="10"/>
                  </a:cxn>
                  <a:cxn ang="0">
                    <a:pos x="6" y="16"/>
                  </a:cxn>
                  <a:cxn ang="0">
                    <a:pos x="2" y="22"/>
                  </a:cxn>
                  <a:cxn ang="0">
                    <a:pos x="0" y="28"/>
                  </a:cxn>
                  <a:cxn ang="0">
                    <a:pos x="0" y="34"/>
                  </a:cxn>
                  <a:cxn ang="0">
                    <a:pos x="0" y="48"/>
                  </a:cxn>
                  <a:cxn ang="0">
                    <a:pos x="0" y="48"/>
                  </a:cxn>
                  <a:cxn ang="0">
                    <a:pos x="0" y="56"/>
                  </a:cxn>
                  <a:cxn ang="0">
                    <a:pos x="2" y="62"/>
                  </a:cxn>
                  <a:cxn ang="0">
                    <a:pos x="6" y="68"/>
                  </a:cxn>
                  <a:cxn ang="0">
                    <a:pos x="12" y="74"/>
                  </a:cxn>
                  <a:cxn ang="0">
                    <a:pos x="16" y="78"/>
                  </a:cxn>
                  <a:cxn ang="0">
                    <a:pos x="24" y="80"/>
                  </a:cxn>
                  <a:cxn ang="0">
                    <a:pos x="30" y="82"/>
                  </a:cxn>
                  <a:cxn ang="0">
                    <a:pos x="38" y="84"/>
                  </a:cxn>
                  <a:cxn ang="0">
                    <a:pos x="178" y="84"/>
                  </a:cxn>
                  <a:cxn ang="0">
                    <a:pos x="178" y="84"/>
                  </a:cxn>
                  <a:cxn ang="0">
                    <a:pos x="176" y="64"/>
                  </a:cxn>
                  <a:cxn ang="0">
                    <a:pos x="176" y="64"/>
                  </a:cxn>
                  <a:cxn ang="0">
                    <a:pos x="48" y="56"/>
                  </a:cxn>
                  <a:cxn ang="0">
                    <a:pos x="48" y="56"/>
                  </a:cxn>
                  <a:cxn ang="0">
                    <a:pos x="44" y="54"/>
                  </a:cxn>
                  <a:cxn ang="0">
                    <a:pos x="38" y="52"/>
                  </a:cxn>
                  <a:cxn ang="0">
                    <a:pos x="36" y="46"/>
                  </a:cxn>
                  <a:cxn ang="0">
                    <a:pos x="34" y="42"/>
                  </a:cxn>
                  <a:cxn ang="0">
                    <a:pos x="34" y="42"/>
                  </a:cxn>
                  <a:cxn ang="0">
                    <a:pos x="36" y="36"/>
                  </a:cxn>
                  <a:cxn ang="0">
                    <a:pos x="38" y="32"/>
                  </a:cxn>
                  <a:cxn ang="0">
                    <a:pos x="44" y="30"/>
                  </a:cxn>
                  <a:cxn ang="0">
                    <a:pos x="48" y="28"/>
                  </a:cxn>
                  <a:cxn ang="0">
                    <a:pos x="48" y="28"/>
                  </a:cxn>
                  <a:cxn ang="0">
                    <a:pos x="54" y="30"/>
                  </a:cxn>
                  <a:cxn ang="0">
                    <a:pos x="58" y="32"/>
                  </a:cxn>
                  <a:cxn ang="0">
                    <a:pos x="62" y="36"/>
                  </a:cxn>
                  <a:cxn ang="0">
                    <a:pos x="62" y="42"/>
                  </a:cxn>
                  <a:cxn ang="0">
                    <a:pos x="62" y="42"/>
                  </a:cxn>
                  <a:cxn ang="0">
                    <a:pos x="62" y="46"/>
                  </a:cxn>
                  <a:cxn ang="0">
                    <a:pos x="58" y="52"/>
                  </a:cxn>
                  <a:cxn ang="0">
                    <a:pos x="54" y="54"/>
                  </a:cxn>
                  <a:cxn ang="0">
                    <a:pos x="48" y="56"/>
                  </a:cxn>
                  <a:cxn ang="0">
                    <a:pos x="48" y="56"/>
                  </a:cxn>
                </a:cxnLst>
                <a:rect l="0" t="0" r="r" b="b"/>
                <a:pathLst>
                  <a:path w="216" h="84">
                    <a:moveTo>
                      <a:pt x="176" y="64"/>
                    </a:moveTo>
                    <a:lnTo>
                      <a:pt x="176" y="64"/>
                    </a:lnTo>
                    <a:lnTo>
                      <a:pt x="180" y="46"/>
                    </a:lnTo>
                    <a:lnTo>
                      <a:pt x="188" y="28"/>
                    </a:lnTo>
                    <a:lnTo>
                      <a:pt x="200" y="12"/>
                    </a:lnTo>
                    <a:lnTo>
                      <a:pt x="216" y="0"/>
                    </a:lnTo>
                    <a:lnTo>
                      <a:pt x="38" y="0"/>
                    </a:lnTo>
                    <a:lnTo>
                      <a:pt x="38" y="0"/>
                    </a:lnTo>
                    <a:lnTo>
                      <a:pt x="30" y="0"/>
                    </a:lnTo>
                    <a:lnTo>
                      <a:pt x="24" y="2"/>
                    </a:lnTo>
                    <a:lnTo>
                      <a:pt x="16" y="6"/>
                    </a:lnTo>
                    <a:lnTo>
                      <a:pt x="12" y="10"/>
                    </a:lnTo>
                    <a:lnTo>
                      <a:pt x="6" y="16"/>
                    </a:lnTo>
                    <a:lnTo>
                      <a:pt x="2" y="22"/>
                    </a:lnTo>
                    <a:lnTo>
                      <a:pt x="0" y="28"/>
                    </a:lnTo>
                    <a:lnTo>
                      <a:pt x="0" y="34"/>
                    </a:lnTo>
                    <a:lnTo>
                      <a:pt x="0" y="48"/>
                    </a:lnTo>
                    <a:lnTo>
                      <a:pt x="0" y="48"/>
                    </a:lnTo>
                    <a:lnTo>
                      <a:pt x="0" y="56"/>
                    </a:lnTo>
                    <a:lnTo>
                      <a:pt x="2" y="62"/>
                    </a:lnTo>
                    <a:lnTo>
                      <a:pt x="6" y="68"/>
                    </a:lnTo>
                    <a:lnTo>
                      <a:pt x="12" y="74"/>
                    </a:lnTo>
                    <a:lnTo>
                      <a:pt x="16" y="78"/>
                    </a:lnTo>
                    <a:lnTo>
                      <a:pt x="24" y="80"/>
                    </a:lnTo>
                    <a:lnTo>
                      <a:pt x="30" y="82"/>
                    </a:lnTo>
                    <a:lnTo>
                      <a:pt x="38" y="84"/>
                    </a:lnTo>
                    <a:lnTo>
                      <a:pt x="178" y="84"/>
                    </a:lnTo>
                    <a:lnTo>
                      <a:pt x="178" y="84"/>
                    </a:lnTo>
                    <a:lnTo>
                      <a:pt x="176" y="64"/>
                    </a:lnTo>
                    <a:lnTo>
                      <a:pt x="176" y="64"/>
                    </a:lnTo>
                    <a:close/>
                    <a:moveTo>
                      <a:pt x="48" y="56"/>
                    </a:moveTo>
                    <a:lnTo>
                      <a:pt x="48" y="56"/>
                    </a:lnTo>
                    <a:lnTo>
                      <a:pt x="44" y="54"/>
                    </a:lnTo>
                    <a:lnTo>
                      <a:pt x="38" y="52"/>
                    </a:lnTo>
                    <a:lnTo>
                      <a:pt x="36" y="46"/>
                    </a:lnTo>
                    <a:lnTo>
                      <a:pt x="34" y="42"/>
                    </a:lnTo>
                    <a:lnTo>
                      <a:pt x="34" y="42"/>
                    </a:lnTo>
                    <a:lnTo>
                      <a:pt x="36" y="36"/>
                    </a:lnTo>
                    <a:lnTo>
                      <a:pt x="38" y="32"/>
                    </a:lnTo>
                    <a:lnTo>
                      <a:pt x="44" y="30"/>
                    </a:lnTo>
                    <a:lnTo>
                      <a:pt x="48" y="28"/>
                    </a:lnTo>
                    <a:lnTo>
                      <a:pt x="48" y="28"/>
                    </a:lnTo>
                    <a:lnTo>
                      <a:pt x="54" y="30"/>
                    </a:lnTo>
                    <a:lnTo>
                      <a:pt x="58" y="32"/>
                    </a:lnTo>
                    <a:lnTo>
                      <a:pt x="62" y="36"/>
                    </a:lnTo>
                    <a:lnTo>
                      <a:pt x="62" y="42"/>
                    </a:lnTo>
                    <a:lnTo>
                      <a:pt x="62" y="42"/>
                    </a:lnTo>
                    <a:lnTo>
                      <a:pt x="62" y="46"/>
                    </a:lnTo>
                    <a:lnTo>
                      <a:pt x="58" y="52"/>
                    </a:lnTo>
                    <a:lnTo>
                      <a:pt x="54" y="54"/>
                    </a:lnTo>
                    <a:lnTo>
                      <a:pt x="48" y="56"/>
                    </a:lnTo>
                    <a:lnTo>
                      <a:pt x="48" y="5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 name="Freeform 64"/>
              <p:cNvSpPr>
                <a:spLocks noEditPoints="1"/>
              </p:cNvSpPr>
              <p:nvPr/>
            </p:nvSpPr>
            <p:spPr bwMode="gray">
              <a:xfrm>
                <a:off x="5622478" y="5362322"/>
                <a:ext cx="348970" cy="377374"/>
              </a:xfrm>
              <a:custGeom>
                <a:avLst/>
                <a:gdLst/>
                <a:ahLst/>
                <a:cxnLst>
                  <a:cxn ang="0">
                    <a:pos x="146" y="186"/>
                  </a:cxn>
                  <a:cxn ang="0">
                    <a:pos x="162" y="180"/>
                  </a:cxn>
                  <a:cxn ang="0">
                    <a:pos x="170" y="172"/>
                  </a:cxn>
                  <a:cxn ang="0">
                    <a:pos x="172" y="162"/>
                  </a:cxn>
                  <a:cxn ang="0">
                    <a:pos x="166" y="144"/>
                  </a:cxn>
                  <a:cxn ang="0">
                    <a:pos x="138" y="112"/>
                  </a:cxn>
                  <a:cxn ang="0">
                    <a:pos x="148" y="80"/>
                  </a:cxn>
                  <a:cxn ang="0">
                    <a:pos x="148" y="66"/>
                  </a:cxn>
                  <a:cxn ang="0">
                    <a:pos x="140" y="38"/>
                  </a:cxn>
                  <a:cxn ang="0">
                    <a:pos x="130" y="26"/>
                  </a:cxn>
                  <a:cxn ang="0">
                    <a:pos x="108" y="8"/>
                  </a:cxn>
                  <a:cxn ang="0">
                    <a:pos x="80" y="0"/>
                  </a:cxn>
                  <a:cxn ang="0">
                    <a:pos x="74" y="0"/>
                  </a:cxn>
                  <a:cxn ang="0">
                    <a:pos x="60" y="2"/>
                  </a:cxn>
                  <a:cxn ang="0">
                    <a:pos x="34" y="12"/>
                  </a:cxn>
                  <a:cxn ang="0">
                    <a:pos x="14" y="30"/>
                  </a:cxn>
                  <a:cxn ang="0">
                    <a:pos x="2" y="54"/>
                  </a:cxn>
                  <a:cxn ang="0">
                    <a:pos x="0" y="68"/>
                  </a:cxn>
                  <a:cxn ang="0">
                    <a:pos x="2" y="96"/>
                  </a:cxn>
                  <a:cxn ang="0">
                    <a:pos x="16" y="122"/>
                  </a:cxn>
                  <a:cxn ang="0">
                    <a:pos x="28" y="132"/>
                  </a:cxn>
                  <a:cxn ang="0">
                    <a:pos x="54" y="146"/>
                  </a:cxn>
                  <a:cxn ang="0">
                    <a:pos x="68" y="148"/>
                  </a:cxn>
                  <a:cxn ang="0">
                    <a:pos x="74" y="148"/>
                  </a:cxn>
                  <a:cxn ang="0">
                    <a:pos x="98" y="144"/>
                  </a:cxn>
                  <a:cxn ang="0">
                    <a:pos x="128" y="176"/>
                  </a:cxn>
                  <a:cxn ang="0">
                    <a:pos x="144" y="186"/>
                  </a:cxn>
                  <a:cxn ang="0">
                    <a:pos x="146" y="186"/>
                  </a:cxn>
                  <a:cxn ang="0">
                    <a:pos x="74" y="24"/>
                  </a:cxn>
                  <a:cxn ang="0">
                    <a:pos x="78" y="24"/>
                  </a:cxn>
                  <a:cxn ang="0">
                    <a:pos x="88" y="26"/>
                  </a:cxn>
                  <a:cxn ang="0">
                    <a:pos x="106" y="36"/>
                  </a:cxn>
                  <a:cxn ang="0">
                    <a:pos x="118" y="50"/>
                  </a:cxn>
                  <a:cxn ang="0">
                    <a:pos x="124" y="68"/>
                  </a:cxn>
                  <a:cxn ang="0">
                    <a:pos x="124" y="78"/>
                  </a:cxn>
                  <a:cxn ang="0">
                    <a:pos x="120" y="96"/>
                  </a:cxn>
                  <a:cxn ang="0">
                    <a:pos x="108" y="112"/>
                  </a:cxn>
                  <a:cxn ang="0">
                    <a:pos x="92" y="120"/>
                  </a:cxn>
                  <a:cxn ang="0">
                    <a:pos x="74" y="124"/>
                  </a:cxn>
                  <a:cxn ang="0">
                    <a:pos x="70" y="124"/>
                  </a:cxn>
                  <a:cxn ang="0">
                    <a:pos x="60" y="122"/>
                  </a:cxn>
                  <a:cxn ang="0">
                    <a:pos x="42" y="114"/>
                  </a:cxn>
                  <a:cxn ang="0">
                    <a:pos x="30" y="98"/>
                  </a:cxn>
                  <a:cxn ang="0">
                    <a:pos x="24" y="80"/>
                  </a:cxn>
                  <a:cxn ang="0">
                    <a:pos x="24" y="70"/>
                  </a:cxn>
                  <a:cxn ang="0">
                    <a:pos x="30" y="52"/>
                  </a:cxn>
                  <a:cxn ang="0">
                    <a:pos x="40" y="38"/>
                  </a:cxn>
                  <a:cxn ang="0">
                    <a:pos x="56" y="28"/>
                  </a:cxn>
                  <a:cxn ang="0">
                    <a:pos x="74" y="24"/>
                  </a:cxn>
                </a:cxnLst>
                <a:rect l="0" t="0" r="r" b="b"/>
                <a:pathLst>
                  <a:path w="172" h="186">
                    <a:moveTo>
                      <a:pt x="146" y="186"/>
                    </a:moveTo>
                    <a:lnTo>
                      <a:pt x="146" y="186"/>
                    </a:lnTo>
                    <a:lnTo>
                      <a:pt x="156" y="184"/>
                    </a:lnTo>
                    <a:lnTo>
                      <a:pt x="162" y="180"/>
                    </a:lnTo>
                    <a:lnTo>
                      <a:pt x="162" y="180"/>
                    </a:lnTo>
                    <a:lnTo>
                      <a:pt x="170" y="172"/>
                    </a:lnTo>
                    <a:lnTo>
                      <a:pt x="172" y="162"/>
                    </a:lnTo>
                    <a:lnTo>
                      <a:pt x="172" y="162"/>
                    </a:lnTo>
                    <a:lnTo>
                      <a:pt x="170" y="154"/>
                    </a:lnTo>
                    <a:lnTo>
                      <a:pt x="166" y="144"/>
                    </a:lnTo>
                    <a:lnTo>
                      <a:pt x="138" y="112"/>
                    </a:lnTo>
                    <a:lnTo>
                      <a:pt x="138" y="112"/>
                    </a:lnTo>
                    <a:lnTo>
                      <a:pt x="144" y="98"/>
                    </a:lnTo>
                    <a:lnTo>
                      <a:pt x="148" y="80"/>
                    </a:lnTo>
                    <a:lnTo>
                      <a:pt x="148" y="80"/>
                    </a:lnTo>
                    <a:lnTo>
                      <a:pt x="148" y="66"/>
                    </a:lnTo>
                    <a:lnTo>
                      <a:pt x="144" y="52"/>
                    </a:lnTo>
                    <a:lnTo>
                      <a:pt x="140" y="38"/>
                    </a:lnTo>
                    <a:lnTo>
                      <a:pt x="130" y="26"/>
                    </a:lnTo>
                    <a:lnTo>
                      <a:pt x="130" y="26"/>
                    </a:lnTo>
                    <a:lnTo>
                      <a:pt x="120" y="16"/>
                    </a:lnTo>
                    <a:lnTo>
                      <a:pt x="108" y="8"/>
                    </a:lnTo>
                    <a:lnTo>
                      <a:pt x="94" y="2"/>
                    </a:lnTo>
                    <a:lnTo>
                      <a:pt x="80" y="0"/>
                    </a:lnTo>
                    <a:lnTo>
                      <a:pt x="80" y="0"/>
                    </a:lnTo>
                    <a:lnTo>
                      <a:pt x="74" y="0"/>
                    </a:lnTo>
                    <a:lnTo>
                      <a:pt x="74" y="0"/>
                    </a:lnTo>
                    <a:lnTo>
                      <a:pt x="60" y="2"/>
                    </a:lnTo>
                    <a:lnTo>
                      <a:pt x="46" y="6"/>
                    </a:lnTo>
                    <a:lnTo>
                      <a:pt x="34" y="12"/>
                    </a:lnTo>
                    <a:lnTo>
                      <a:pt x="24" y="20"/>
                    </a:lnTo>
                    <a:lnTo>
                      <a:pt x="14" y="30"/>
                    </a:lnTo>
                    <a:lnTo>
                      <a:pt x="8" y="42"/>
                    </a:lnTo>
                    <a:lnTo>
                      <a:pt x="2" y="54"/>
                    </a:lnTo>
                    <a:lnTo>
                      <a:pt x="0" y="68"/>
                    </a:lnTo>
                    <a:lnTo>
                      <a:pt x="0" y="68"/>
                    </a:lnTo>
                    <a:lnTo>
                      <a:pt x="0" y="82"/>
                    </a:lnTo>
                    <a:lnTo>
                      <a:pt x="2" y="96"/>
                    </a:lnTo>
                    <a:lnTo>
                      <a:pt x="8" y="110"/>
                    </a:lnTo>
                    <a:lnTo>
                      <a:pt x="16" y="122"/>
                    </a:lnTo>
                    <a:lnTo>
                      <a:pt x="16" y="122"/>
                    </a:lnTo>
                    <a:lnTo>
                      <a:pt x="28" y="132"/>
                    </a:lnTo>
                    <a:lnTo>
                      <a:pt x="40" y="140"/>
                    </a:lnTo>
                    <a:lnTo>
                      <a:pt x="54" y="146"/>
                    </a:lnTo>
                    <a:lnTo>
                      <a:pt x="68" y="148"/>
                    </a:lnTo>
                    <a:lnTo>
                      <a:pt x="68" y="148"/>
                    </a:lnTo>
                    <a:lnTo>
                      <a:pt x="74" y="148"/>
                    </a:lnTo>
                    <a:lnTo>
                      <a:pt x="74" y="148"/>
                    </a:lnTo>
                    <a:lnTo>
                      <a:pt x="86" y="148"/>
                    </a:lnTo>
                    <a:lnTo>
                      <a:pt x="98" y="144"/>
                    </a:lnTo>
                    <a:lnTo>
                      <a:pt x="128" y="176"/>
                    </a:lnTo>
                    <a:lnTo>
                      <a:pt x="128" y="176"/>
                    </a:lnTo>
                    <a:lnTo>
                      <a:pt x="136" y="184"/>
                    </a:lnTo>
                    <a:lnTo>
                      <a:pt x="144" y="186"/>
                    </a:lnTo>
                    <a:lnTo>
                      <a:pt x="144" y="186"/>
                    </a:lnTo>
                    <a:lnTo>
                      <a:pt x="146" y="186"/>
                    </a:lnTo>
                    <a:lnTo>
                      <a:pt x="146" y="186"/>
                    </a:lnTo>
                    <a:close/>
                    <a:moveTo>
                      <a:pt x="74" y="24"/>
                    </a:moveTo>
                    <a:lnTo>
                      <a:pt x="74" y="24"/>
                    </a:lnTo>
                    <a:lnTo>
                      <a:pt x="78" y="24"/>
                    </a:lnTo>
                    <a:lnTo>
                      <a:pt x="78" y="24"/>
                    </a:lnTo>
                    <a:lnTo>
                      <a:pt x="88" y="26"/>
                    </a:lnTo>
                    <a:lnTo>
                      <a:pt x="98" y="30"/>
                    </a:lnTo>
                    <a:lnTo>
                      <a:pt x="106" y="36"/>
                    </a:lnTo>
                    <a:lnTo>
                      <a:pt x="112" y="42"/>
                    </a:lnTo>
                    <a:lnTo>
                      <a:pt x="118" y="50"/>
                    </a:lnTo>
                    <a:lnTo>
                      <a:pt x="122" y="58"/>
                    </a:lnTo>
                    <a:lnTo>
                      <a:pt x="124" y="68"/>
                    </a:lnTo>
                    <a:lnTo>
                      <a:pt x="124" y="78"/>
                    </a:lnTo>
                    <a:lnTo>
                      <a:pt x="124" y="78"/>
                    </a:lnTo>
                    <a:lnTo>
                      <a:pt x="122" y="88"/>
                    </a:lnTo>
                    <a:lnTo>
                      <a:pt x="120" y="96"/>
                    </a:lnTo>
                    <a:lnTo>
                      <a:pt x="114" y="104"/>
                    </a:lnTo>
                    <a:lnTo>
                      <a:pt x="108" y="112"/>
                    </a:lnTo>
                    <a:lnTo>
                      <a:pt x="100" y="116"/>
                    </a:lnTo>
                    <a:lnTo>
                      <a:pt x="92" y="120"/>
                    </a:lnTo>
                    <a:lnTo>
                      <a:pt x="84" y="124"/>
                    </a:lnTo>
                    <a:lnTo>
                      <a:pt x="74" y="124"/>
                    </a:lnTo>
                    <a:lnTo>
                      <a:pt x="74" y="124"/>
                    </a:lnTo>
                    <a:lnTo>
                      <a:pt x="70" y="124"/>
                    </a:lnTo>
                    <a:lnTo>
                      <a:pt x="70" y="124"/>
                    </a:lnTo>
                    <a:lnTo>
                      <a:pt x="60" y="122"/>
                    </a:lnTo>
                    <a:lnTo>
                      <a:pt x="50" y="118"/>
                    </a:lnTo>
                    <a:lnTo>
                      <a:pt x="42" y="114"/>
                    </a:lnTo>
                    <a:lnTo>
                      <a:pt x="36" y="106"/>
                    </a:lnTo>
                    <a:lnTo>
                      <a:pt x="30" y="98"/>
                    </a:lnTo>
                    <a:lnTo>
                      <a:pt x="26" y="90"/>
                    </a:lnTo>
                    <a:lnTo>
                      <a:pt x="24" y="80"/>
                    </a:lnTo>
                    <a:lnTo>
                      <a:pt x="24" y="70"/>
                    </a:lnTo>
                    <a:lnTo>
                      <a:pt x="24" y="70"/>
                    </a:lnTo>
                    <a:lnTo>
                      <a:pt x="26" y="60"/>
                    </a:lnTo>
                    <a:lnTo>
                      <a:pt x="30" y="52"/>
                    </a:lnTo>
                    <a:lnTo>
                      <a:pt x="34" y="44"/>
                    </a:lnTo>
                    <a:lnTo>
                      <a:pt x="40" y="38"/>
                    </a:lnTo>
                    <a:lnTo>
                      <a:pt x="48" y="32"/>
                    </a:lnTo>
                    <a:lnTo>
                      <a:pt x="56" y="28"/>
                    </a:lnTo>
                    <a:lnTo>
                      <a:pt x="64" y="24"/>
                    </a:lnTo>
                    <a:lnTo>
                      <a:pt x="74" y="24"/>
                    </a:lnTo>
                    <a:lnTo>
                      <a:pt x="74" y="2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grpSp>
        <p:nvGrpSpPr>
          <p:cNvPr id="35" name="组合 34"/>
          <p:cNvGrpSpPr/>
          <p:nvPr/>
        </p:nvGrpSpPr>
        <p:grpSpPr bwMode="gray">
          <a:xfrm>
            <a:off x="3656855" y="4581887"/>
            <a:ext cx="774978" cy="774978"/>
            <a:chOff x="3279216" y="-347738"/>
            <a:chExt cx="761946" cy="761946"/>
          </a:xfrm>
          <a:solidFill>
            <a:srgbClr val="00B0F0"/>
          </a:solidFill>
        </p:grpSpPr>
        <p:sp>
          <p:nvSpPr>
            <p:cNvPr id="36" name="Oval 48"/>
            <p:cNvSpPr/>
            <p:nvPr/>
          </p:nvSpPr>
          <p:spPr bwMode="gray">
            <a:xfrm>
              <a:off x="3279216" y="-347738"/>
              <a:ext cx="761946" cy="761946"/>
            </a:xfrm>
            <a:prstGeom prst="ellipse">
              <a:avLst/>
            </a:prstGeom>
            <a:grpFill/>
            <a:ln w="25400" cap="flat" cmpd="sng" algn="ctr">
              <a:solidFill>
                <a:schemeClr val="bg1"/>
              </a:solidFill>
              <a:prstDash val="solid"/>
            </a:ln>
            <a:effectLst/>
          </p:spPr>
          <p:txBody>
            <a:bodyPr rtlCol="0" anchor="ctr"/>
            <a:lstStyle/>
            <a:p>
              <a:pPr marL="0" marR="0" lvl="0" indent="0" algn="ctr" defTabSz="457200" eaLnBrk="1" fontAlgn="ctr"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37" name="组合 465"/>
            <p:cNvGrpSpPr/>
            <p:nvPr/>
          </p:nvGrpSpPr>
          <p:grpSpPr bwMode="gray">
            <a:xfrm>
              <a:off x="3400101" y="-212808"/>
              <a:ext cx="624402" cy="446002"/>
              <a:chOff x="15097125" y="4749800"/>
              <a:chExt cx="552450" cy="412750"/>
            </a:xfrm>
            <a:grpFill/>
          </p:grpSpPr>
          <p:sp>
            <p:nvSpPr>
              <p:cNvPr id="38" name="Freeform 340"/>
              <p:cNvSpPr>
                <a:spLocks/>
              </p:cNvSpPr>
              <p:nvPr/>
            </p:nvSpPr>
            <p:spPr bwMode="gray">
              <a:xfrm>
                <a:off x="15097125" y="4756150"/>
                <a:ext cx="149225" cy="400050"/>
              </a:xfrm>
              <a:custGeom>
                <a:avLst/>
                <a:gdLst/>
                <a:ahLst/>
                <a:cxnLst>
                  <a:cxn ang="0">
                    <a:pos x="94" y="252"/>
                  </a:cxn>
                  <a:cxn ang="0">
                    <a:pos x="94" y="252"/>
                  </a:cxn>
                  <a:cxn ang="0">
                    <a:pos x="74" y="244"/>
                  </a:cxn>
                  <a:cxn ang="0">
                    <a:pos x="56" y="232"/>
                  </a:cxn>
                  <a:cxn ang="0">
                    <a:pos x="40" y="218"/>
                  </a:cxn>
                  <a:cxn ang="0">
                    <a:pos x="26" y="204"/>
                  </a:cxn>
                  <a:cxn ang="0">
                    <a:pos x="14" y="186"/>
                  </a:cxn>
                  <a:cxn ang="0">
                    <a:pos x="6" y="168"/>
                  </a:cxn>
                  <a:cxn ang="0">
                    <a:pos x="2" y="148"/>
                  </a:cxn>
                  <a:cxn ang="0">
                    <a:pos x="0" y="126"/>
                  </a:cxn>
                  <a:cxn ang="0">
                    <a:pos x="0" y="126"/>
                  </a:cxn>
                  <a:cxn ang="0">
                    <a:pos x="2" y="106"/>
                  </a:cxn>
                  <a:cxn ang="0">
                    <a:pos x="6" y="86"/>
                  </a:cxn>
                  <a:cxn ang="0">
                    <a:pos x="14" y="68"/>
                  </a:cxn>
                  <a:cxn ang="0">
                    <a:pos x="26" y="50"/>
                  </a:cxn>
                  <a:cxn ang="0">
                    <a:pos x="40" y="34"/>
                  </a:cxn>
                  <a:cxn ang="0">
                    <a:pos x="56" y="22"/>
                  </a:cxn>
                  <a:cxn ang="0">
                    <a:pos x="74" y="10"/>
                  </a:cxn>
                  <a:cxn ang="0">
                    <a:pos x="94" y="0"/>
                  </a:cxn>
                  <a:cxn ang="0">
                    <a:pos x="94" y="0"/>
                  </a:cxn>
                  <a:cxn ang="0">
                    <a:pos x="82" y="12"/>
                  </a:cxn>
                  <a:cxn ang="0">
                    <a:pos x="72" y="24"/>
                  </a:cxn>
                  <a:cxn ang="0">
                    <a:pos x="62" y="38"/>
                  </a:cxn>
                  <a:cxn ang="0">
                    <a:pos x="54" y="54"/>
                  </a:cxn>
                  <a:cxn ang="0">
                    <a:pos x="46" y="70"/>
                  </a:cxn>
                  <a:cxn ang="0">
                    <a:pos x="42" y="88"/>
                  </a:cxn>
                  <a:cxn ang="0">
                    <a:pos x="38" y="108"/>
                  </a:cxn>
                  <a:cxn ang="0">
                    <a:pos x="38" y="126"/>
                  </a:cxn>
                  <a:cxn ang="0">
                    <a:pos x="38" y="126"/>
                  </a:cxn>
                  <a:cxn ang="0">
                    <a:pos x="38" y="146"/>
                  </a:cxn>
                  <a:cxn ang="0">
                    <a:pos x="42" y="166"/>
                  </a:cxn>
                  <a:cxn ang="0">
                    <a:pos x="46" y="184"/>
                  </a:cxn>
                  <a:cxn ang="0">
                    <a:pos x="54" y="200"/>
                  </a:cxn>
                  <a:cxn ang="0">
                    <a:pos x="62" y="216"/>
                  </a:cxn>
                  <a:cxn ang="0">
                    <a:pos x="72" y="230"/>
                  </a:cxn>
                  <a:cxn ang="0">
                    <a:pos x="82" y="242"/>
                  </a:cxn>
                  <a:cxn ang="0">
                    <a:pos x="94" y="252"/>
                  </a:cxn>
                  <a:cxn ang="0">
                    <a:pos x="94" y="252"/>
                  </a:cxn>
                </a:cxnLst>
                <a:rect l="0" t="0" r="r" b="b"/>
                <a:pathLst>
                  <a:path w="94" h="252">
                    <a:moveTo>
                      <a:pt x="94" y="252"/>
                    </a:moveTo>
                    <a:lnTo>
                      <a:pt x="94" y="252"/>
                    </a:lnTo>
                    <a:lnTo>
                      <a:pt x="74" y="244"/>
                    </a:lnTo>
                    <a:lnTo>
                      <a:pt x="56" y="232"/>
                    </a:lnTo>
                    <a:lnTo>
                      <a:pt x="40" y="218"/>
                    </a:lnTo>
                    <a:lnTo>
                      <a:pt x="26" y="204"/>
                    </a:lnTo>
                    <a:lnTo>
                      <a:pt x="14" y="186"/>
                    </a:lnTo>
                    <a:lnTo>
                      <a:pt x="6" y="168"/>
                    </a:lnTo>
                    <a:lnTo>
                      <a:pt x="2" y="148"/>
                    </a:lnTo>
                    <a:lnTo>
                      <a:pt x="0" y="126"/>
                    </a:lnTo>
                    <a:lnTo>
                      <a:pt x="0" y="126"/>
                    </a:lnTo>
                    <a:lnTo>
                      <a:pt x="2" y="106"/>
                    </a:lnTo>
                    <a:lnTo>
                      <a:pt x="6" y="86"/>
                    </a:lnTo>
                    <a:lnTo>
                      <a:pt x="14" y="68"/>
                    </a:lnTo>
                    <a:lnTo>
                      <a:pt x="26" y="50"/>
                    </a:lnTo>
                    <a:lnTo>
                      <a:pt x="40" y="34"/>
                    </a:lnTo>
                    <a:lnTo>
                      <a:pt x="56" y="22"/>
                    </a:lnTo>
                    <a:lnTo>
                      <a:pt x="74" y="10"/>
                    </a:lnTo>
                    <a:lnTo>
                      <a:pt x="94" y="0"/>
                    </a:lnTo>
                    <a:lnTo>
                      <a:pt x="94" y="0"/>
                    </a:lnTo>
                    <a:lnTo>
                      <a:pt x="82" y="12"/>
                    </a:lnTo>
                    <a:lnTo>
                      <a:pt x="72" y="24"/>
                    </a:lnTo>
                    <a:lnTo>
                      <a:pt x="62" y="38"/>
                    </a:lnTo>
                    <a:lnTo>
                      <a:pt x="54" y="54"/>
                    </a:lnTo>
                    <a:lnTo>
                      <a:pt x="46" y="70"/>
                    </a:lnTo>
                    <a:lnTo>
                      <a:pt x="42" y="88"/>
                    </a:lnTo>
                    <a:lnTo>
                      <a:pt x="38" y="108"/>
                    </a:lnTo>
                    <a:lnTo>
                      <a:pt x="38" y="126"/>
                    </a:lnTo>
                    <a:lnTo>
                      <a:pt x="38" y="126"/>
                    </a:lnTo>
                    <a:lnTo>
                      <a:pt x="38" y="146"/>
                    </a:lnTo>
                    <a:lnTo>
                      <a:pt x="42" y="166"/>
                    </a:lnTo>
                    <a:lnTo>
                      <a:pt x="46" y="184"/>
                    </a:lnTo>
                    <a:lnTo>
                      <a:pt x="54" y="200"/>
                    </a:lnTo>
                    <a:lnTo>
                      <a:pt x="62" y="216"/>
                    </a:lnTo>
                    <a:lnTo>
                      <a:pt x="72" y="230"/>
                    </a:lnTo>
                    <a:lnTo>
                      <a:pt x="82" y="242"/>
                    </a:lnTo>
                    <a:lnTo>
                      <a:pt x="94" y="252"/>
                    </a:lnTo>
                    <a:lnTo>
                      <a:pt x="94" y="252"/>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9" name="Rectangle 341"/>
              <p:cNvSpPr>
                <a:spLocks noChangeArrowheads="1"/>
              </p:cNvSpPr>
              <p:nvPr/>
            </p:nvSpPr>
            <p:spPr bwMode="gray">
              <a:xfrm>
                <a:off x="15297150" y="4749800"/>
                <a:ext cx="12700" cy="412750"/>
              </a:xfrm>
              <a:prstGeom prst="rect">
                <a:avLst/>
              </a:prstGeom>
              <a:grpFill/>
              <a:ln w="9525">
                <a:solidFill>
                  <a:schemeClr val="bg1"/>
                </a:solidFill>
                <a:miter lim="800000"/>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Freeform 342"/>
              <p:cNvSpPr>
                <a:spLocks noEditPoints="1"/>
              </p:cNvSpPr>
              <p:nvPr/>
            </p:nvSpPr>
            <p:spPr bwMode="gray">
              <a:xfrm>
                <a:off x="15163800" y="4749800"/>
                <a:ext cx="339725" cy="412750"/>
              </a:xfrm>
              <a:custGeom>
                <a:avLst/>
                <a:gdLst/>
                <a:ahLst/>
                <a:cxnLst>
                  <a:cxn ang="0">
                    <a:pos x="200" y="166"/>
                  </a:cxn>
                  <a:cxn ang="0">
                    <a:pos x="166" y="186"/>
                  </a:cxn>
                  <a:cxn ang="0">
                    <a:pos x="176" y="144"/>
                  </a:cxn>
                  <a:cxn ang="0">
                    <a:pos x="162" y="164"/>
                  </a:cxn>
                  <a:cxn ang="0">
                    <a:pos x="20" y="186"/>
                  </a:cxn>
                  <a:cxn ang="0">
                    <a:pos x="160" y="134"/>
                  </a:cxn>
                  <a:cxn ang="0">
                    <a:pos x="10" y="126"/>
                  </a:cxn>
                  <a:cxn ang="0">
                    <a:pos x="20" y="74"/>
                  </a:cxn>
                  <a:cxn ang="0">
                    <a:pos x="150" y="66"/>
                  </a:cxn>
                  <a:cxn ang="0">
                    <a:pos x="28" y="54"/>
                  </a:cxn>
                  <a:cxn ang="0">
                    <a:pos x="50" y="24"/>
                  </a:cxn>
                  <a:cxn ang="0">
                    <a:pos x="78" y="10"/>
                  </a:cxn>
                  <a:cxn ang="0">
                    <a:pos x="88" y="8"/>
                  </a:cxn>
                  <a:cxn ang="0">
                    <a:pos x="108" y="12"/>
                  </a:cxn>
                  <a:cxn ang="0">
                    <a:pos x="132" y="32"/>
                  </a:cxn>
                  <a:cxn ang="0">
                    <a:pos x="152" y="62"/>
                  </a:cxn>
                  <a:cxn ang="0">
                    <a:pos x="160" y="54"/>
                  </a:cxn>
                  <a:cxn ang="0">
                    <a:pos x="132" y="16"/>
                  </a:cxn>
                  <a:cxn ang="0">
                    <a:pos x="154" y="28"/>
                  </a:cxn>
                  <a:cxn ang="0">
                    <a:pos x="174" y="46"/>
                  </a:cxn>
                  <a:cxn ang="0">
                    <a:pos x="174" y="34"/>
                  </a:cxn>
                  <a:cxn ang="0">
                    <a:pos x="142" y="12"/>
                  </a:cxn>
                  <a:cxn ang="0">
                    <a:pos x="104" y="0"/>
                  </a:cxn>
                  <a:cxn ang="0">
                    <a:pos x="88" y="0"/>
                  </a:cxn>
                  <a:cxn ang="0">
                    <a:pos x="88" y="0"/>
                  </a:cxn>
                  <a:cxn ang="0">
                    <a:pos x="86" y="0"/>
                  </a:cxn>
                  <a:cxn ang="0">
                    <a:pos x="78" y="0"/>
                  </a:cxn>
                  <a:cxn ang="0">
                    <a:pos x="38" y="22"/>
                  </a:cxn>
                  <a:cxn ang="0">
                    <a:pos x="8" y="80"/>
                  </a:cxn>
                  <a:cxn ang="0">
                    <a:pos x="0" y="130"/>
                  </a:cxn>
                  <a:cxn ang="0">
                    <a:pos x="16" y="202"/>
                  </a:cxn>
                  <a:cxn ang="0">
                    <a:pos x="54" y="250"/>
                  </a:cxn>
                  <a:cxn ang="0">
                    <a:pos x="80" y="260"/>
                  </a:cxn>
                  <a:cxn ang="0">
                    <a:pos x="98" y="260"/>
                  </a:cxn>
                  <a:cxn ang="0">
                    <a:pos x="140" y="248"/>
                  </a:cxn>
                  <a:cxn ang="0">
                    <a:pos x="192" y="206"/>
                  </a:cxn>
                  <a:cxn ang="0">
                    <a:pos x="214" y="142"/>
                  </a:cxn>
                  <a:cxn ang="0">
                    <a:pos x="206" y="146"/>
                  </a:cxn>
                  <a:cxn ang="0">
                    <a:pos x="90" y="250"/>
                  </a:cxn>
                  <a:cxn ang="0">
                    <a:pos x="86" y="252"/>
                  </a:cxn>
                  <a:cxn ang="0">
                    <a:pos x="66" y="246"/>
                  </a:cxn>
                  <a:cxn ang="0">
                    <a:pos x="42" y="228"/>
                  </a:cxn>
                  <a:cxn ang="0">
                    <a:pos x="24" y="196"/>
                  </a:cxn>
                  <a:cxn ang="0">
                    <a:pos x="142" y="216"/>
                  </a:cxn>
                  <a:cxn ang="0">
                    <a:pos x="120" y="240"/>
                  </a:cxn>
                  <a:cxn ang="0">
                    <a:pos x="96" y="250"/>
                  </a:cxn>
                  <a:cxn ang="0">
                    <a:pos x="132" y="242"/>
                  </a:cxn>
                  <a:cxn ang="0">
                    <a:pos x="158" y="210"/>
                  </a:cxn>
                  <a:cxn ang="0">
                    <a:pos x="188" y="196"/>
                  </a:cxn>
                  <a:cxn ang="0">
                    <a:pos x="148" y="234"/>
                  </a:cxn>
                </a:cxnLst>
                <a:rect l="0" t="0" r="r" b="b"/>
                <a:pathLst>
                  <a:path w="214" h="260">
                    <a:moveTo>
                      <a:pt x="206" y="146"/>
                    </a:moveTo>
                    <a:lnTo>
                      <a:pt x="206" y="146"/>
                    </a:lnTo>
                    <a:lnTo>
                      <a:pt x="200" y="166"/>
                    </a:lnTo>
                    <a:lnTo>
                      <a:pt x="192" y="186"/>
                    </a:lnTo>
                    <a:lnTo>
                      <a:pt x="166" y="186"/>
                    </a:lnTo>
                    <a:lnTo>
                      <a:pt x="166" y="186"/>
                    </a:lnTo>
                    <a:lnTo>
                      <a:pt x="172" y="166"/>
                    </a:lnTo>
                    <a:lnTo>
                      <a:pt x="176" y="144"/>
                    </a:lnTo>
                    <a:lnTo>
                      <a:pt x="176" y="144"/>
                    </a:lnTo>
                    <a:lnTo>
                      <a:pt x="166" y="138"/>
                    </a:lnTo>
                    <a:lnTo>
                      <a:pt x="166" y="138"/>
                    </a:lnTo>
                    <a:lnTo>
                      <a:pt x="162" y="164"/>
                    </a:lnTo>
                    <a:lnTo>
                      <a:pt x="156" y="186"/>
                    </a:lnTo>
                    <a:lnTo>
                      <a:pt x="20" y="186"/>
                    </a:lnTo>
                    <a:lnTo>
                      <a:pt x="20" y="186"/>
                    </a:lnTo>
                    <a:lnTo>
                      <a:pt x="14" y="162"/>
                    </a:lnTo>
                    <a:lnTo>
                      <a:pt x="10" y="134"/>
                    </a:lnTo>
                    <a:lnTo>
                      <a:pt x="160" y="134"/>
                    </a:lnTo>
                    <a:lnTo>
                      <a:pt x="160" y="134"/>
                    </a:lnTo>
                    <a:lnTo>
                      <a:pt x="152" y="126"/>
                    </a:lnTo>
                    <a:lnTo>
                      <a:pt x="10" y="126"/>
                    </a:lnTo>
                    <a:lnTo>
                      <a:pt x="10" y="126"/>
                    </a:lnTo>
                    <a:lnTo>
                      <a:pt x="14" y="98"/>
                    </a:lnTo>
                    <a:lnTo>
                      <a:pt x="20" y="74"/>
                    </a:lnTo>
                    <a:lnTo>
                      <a:pt x="144" y="74"/>
                    </a:lnTo>
                    <a:lnTo>
                      <a:pt x="144" y="74"/>
                    </a:lnTo>
                    <a:lnTo>
                      <a:pt x="150" y="66"/>
                    </a:lnTo>
                    <a:lnTo>
                      <a:pt x="22" y="66"/>
                    </a:lnTo>
                    <a:lnTo>
                      <a:pt x="22" y="66"/>
                    </a:lnTo>
                    <a:lnTo>
                      <a:pt x="28" y="54"/>
                    </a:lnTo>
                    <a:lnTo>
                      <a:pt x="34" y="42"/>
                    </a:lnTo>
                    <a:lnTo>
                      <a:pt x="42" y="32"/>
                    </a:lnTo>
                    <a:lnTo>
                      <a:pt x="50" y="24"/>
                    </a:lnTo>
                    <a:lnTo>
                      <a:pt x="58" y="18"/>
                    </a:lnTo>
                    <a:lnTo>
                      <a:pt x="68" y="12"/>
                    </a:lnTo>
                    <a:lnTo>
                      <a:pt x="78" y="10"/>
                    </a:lnTo>
                    <a:lnTo>
                      <a:pt x="88" y="8"/>
                    </a:lnTo>
                    <a:lnTo>
                      <a:pt x="88" y="8"/>
                    </a:lnTo>
                    <a:lnTo>
                      <a:pt x="88" y="8"/>
                    </a:lnTo>
                    <a:lnTo>
                      <a:pt x="88" y="8"/>
                    </a:lnTo>
                    <a:lnTo>
                      <a:pt x="98" y="10"/>
                    </a:lnTo>
                    <a:lnTo>
                      <a:pt x="108" y="12"/>
                    </a:lnTo>
                    <a:lnTo>
                      <a:pt x="116" y="18"/>
                    </a:lnTo>
                    <a:lnTo>
                      <a:pt x="126" y="24"/>
                    </a:lnTo>
                    <a:lnTo>
                      <a:pt x="132" y="32"/>
                    </a:lnTo>
                    <a:lnTo>
                      <a:pt x="140" y="40"/>
                    </a:lnTo>
                    <a:lnTo>
                      <a:pt x="146" y="50"/>
                    </a:lnTo>
                    <a:lnTo>
                      <a:pt x="152" y="62"/>
                    </a:lnTo>
                    <a:lnTo>
                      <a:pt x="152" y="62"/>
                    </a:lnTo>
                    <a:lnTo>
                      <a:pt x="160" y="54"/>
                    </a:lnTo>
                    <a:lnTo>
                      <a:pt x="160" y="54"/>
                    </a:lnTo>
                    <a:lnTo>
                      <a:pt x="146" y="34"/>
                    </a:lnTo>
                    <a:lnTo>
                      <a:pt x="140" y="24"/>
                    </a:lnTo>
                    <a:lnTo>
                      <a:pt x="132" y="16"/>
                    </a:lnTo>
                    <a:lnTo>
                      <a:pt x="132" y="16"/>
                    </a:lnTo>
                    <a:lnTo>
                      <a:pt x="144" y="22"/>
                    </a:lnTo>
                    <a:lnTo>
                      <a:pt x="154" y="28"/>
                    </a:lnTo>
                    <a:lnTo>
                      <a:pt x="164" y="36"/>
                    </a:lnTo>
                    <a:lnTo>
                      <a:pt x="174" y="46"/>
                    </a:lnTo>
                    <a:lnTo>
                      <a:pt x="174" y="46"/>
                    </a:lnTo>
                    <a:lnTo>
                      <a:pt x="184" y="44"/>
                    </a:lnTo>
                    <a:lnTo>
                      <a:pt x="184" y="44"/>
                    </a:lnTo>
                    <a:lnTo>
                      <a:pt x="174" y="34"/>
                    </a:lnTo>
                    <a:lnTo>
                      <a:pt x="164" y="26"/>
                    </a:lnTo>
                    <a:lnTo>
                      <a:pt x="154" y="18"/>
                    </a:lnTo>
                    <a:lnTo>
                      <a:pt x="142" y="12"/>
                    </a:lnTo>
                    <a:lnTo>
                      <a:pt x="130" y="6"/>
                    </a:lnTo>
                    <a:lnTo>
                      <a:pt x="118" y="2"/>
                    </a:lnTo>
                    <a:lnTo>
                      <a:pt x="104" y="0"/>
                    </a:lnTo>
                    <a:lnTo>
                      <a:pt x="90" y="0"/>
                    </a:lnTo>
                    <a:lnTo>
                      <a:pt x="90" y="0"/>
                    </a:lnTo>
                    <a:lnTo>
                      <a:pt x="88" y="0"/>
                    </a:lnTo>
                    <a:lnTo>
                      <a:pt x="88" y="0"/>
                    </a:lnTo>
                    <a:lnTo>
                      <a:pt x="88" y="0"/>
                    </a:lnTo>
                    <a:lnTo>
                      <a:pt x="88" y="0"/>
                    </a:lnTo>
                    <a:lnTo>
                      <a:pt x="88" y="0"/>
                    </a:lnTo>
                    <a:lnTo>
                      <a:pt x="88" y="0"/>
                    </a:lnTo>
                    <a:lnTo>
                      <a:pt x="86" y="0"/>
                    </a:lnTo>
                    <a:lnTo>
                      <a:pt x="86" y="0"/>
                    </a:lnTo>
                    <a:lnTo>
                      <a:pt x="86" y="0"/>
                    </a:lnTo>
                    <a:lnTo>
                      <a:pt x="78" y="0"/>
                    </a:lnTo>
                    <a:lnTo>
                      <a:pt x="68" y="2"/>
                    </a:lnTo>
                    <a:lnTo>
                      <a:pt x="52" y="10"/>
                    </a:lnTo>
                    <a:lnTo>
                      <a:pt x="38" y="22"/>
                    </a:lnTo>
                    <a:lnTo>
                      <a:pt x="26" y="38"/>
                    </a:lnTo>
                    <a:lnTo>
                      <a:pt x="16" y="58"/>
                    </a:lnTo>
                    <a:lnTo>
                      <a:pt x="8" y="80"/>
                    </a:lnTo>
                    <a:lnTo>
                      <a:pt x="2" y="104"/>
                    </a:lnTo>
                    <a:lnTo>
                      <a:pt x="0" y="130"/>
                    </a:lnTo>
                    <a:lnTo>
                      <a:pt x="0" y="130"/>
                    </a:lnTo>
                    <a:lnTo>
                      <a:pt x="2" y="156"/>
                    </a:lnTo>
                    <a:lnTo>
                      <a:pt x="8" y="180"/>
                    </a:lnTo>
                    <a:lnTo>
                      <a:pt x="16" y="202"/>
                    </a:lnTo>
                    <a:lnTo>
                      <a:pt x="26" y="222"/>
                    </a:lnTo>
                    <a:lnTo>
                      <a:pt x="40" y="238"/>
                    </a:lnTo>
                    <a:lnTo>
                      <a:pt x="54" y="250"/>
                    </a:lnTo>
                    <a:lnTo>
                      <a:pt x="62" y="254"/>
                    </a:lnTo>
                    <a:lnTo>
                      <a:pt x="70" y="258"/>
                    </a:lnTo>
                    <a:lnTo>
                      <a:pt x="80" y="260"/>
                    </a:lnTo>
                    <a:lnTo>
                      <a:pt x="88" y="260"/>
                    </a:lnTo>
                    <a:lnTo>
                      <a:pt x="88" y="260"/>
                    </a:lnTo>
                    <a:lnTo>
                      <a:pt x="98" y="260"/>
                    </a:lnTo>
                    <a:lnTo>
                      <a:pt x="98" y="260"/>
                    </a:lnTo>
                    <a:lnTo>
                      <a:pt x="120" y="256"/>
                    </a:lnTo>
                    <a:lnTo>
                      <a:pt x="140" y="248"/>
                    </a:lnTo>
                    <a:lnTo>
                      <a:pt x="160" y="238"/>
                    </a:lnTo>
                    <a:lnTo>
                      <a:pt x="176" y="224"/>
                    </a:lnTo>
                    <a:lnTo>
                      <a:pt x="192" y="206"/>
                    </a:lnTo>
                    <a:lnTo>
                      <a:pt x="202" y="186"/>
                    </a:lnTo>
                    <a:lnTo>
                      <a:pt x="210" y="166"/>
                    </a:lnTo>
                    <a:lnTo>
                      <a:pt x="214" y="142"/>
                    </a:lnTo>
                    <a:lnTo>
                      <a:pt x="214" y="142"/>
                    </a:lnTo>
                    <a:lnTo>
                      <a:pt x="206" y="146"/>
                    </a:lnTo>
                    <a:lnTo>
                      <a:pt x="206" y="146"/>
                    </a:lnTo>
                    <a:close/>
                    <a:moveTo>
                      <a:pt x="96" y="250"/>
                    </a:moveTo>
                    <a:lnTo>
                      <a:pt x="96" y="250"/>
                    </a:lnTo>
                    <a:lnTo>
                      <a:pt x="90" y="250"/>
                    </a:lnTo>
                    <a:lnTo>
                      <a:pt x="90" y="250"/>
                    </a:lnTo>
                    <a:lnTo>
                      <a:pt x="86" y="250"/>
                    </a:lnTo>
                    <a:lnTo>
                      <a:pt x="86" y="252"/>
                    </a:lnTo>
                    <a:lnTo>
                      <a:pt x="86" y="252"/>
                    </a:lnTo>
                    <a:lnTo>
                      <a:pt x="76" y="250"/>
                    </a:lnTo>
                    <a:lnTo>
                      <a:pt x="66" y="246"/>
                    </a:lnTo>
                    <a:lnTo>
                      <a:pt x="58" y="242"/>
                    </a:lnTo>
                    <a:lnTo>
                      <a:pt x="50" y="236"/>
                    </a:lnTo>
                    <a:lnTo>
                      <a:pt x="42" y="228"/>
                    </a:lnTo>
                    <a:lnTo>
                      <a:pt x="34" y="218"/>
                    </a:lnTo>
                    <a:lnTo>
                      <a:pt x="28" y="208"/>
                    </a:lnTo>
                    <a:lnTo>
                      <a:pt x="24" y="196"/>
                    </a:lnTo>
                    <a:lnTo>
                      <a:pt x="154" y="196"/>
                    </a:lnTo>
                    <a:lnTo>
                      <a:pt x="154" y="196"/>
                    </a:lnTo>
                    <a:lnTo>
                      <a:pt x="142" y="216"/>
                    </a:lnTo>
                    <a:lnTo>
                      <a:pt x="136" y="226"/>
                    </a:lnTo>
                    <a:lnTo>
                      <a:pt x="128" y="234"/>
                    </a:lnTo>
                    <a:lnTo>
                      <a:pt x="120" y="240"/>
                    </a:lnTo>
                    <a:lnTo>
                      <a:pt x="112" y="246"/>
                    </a:lnTo>
                    <a:lnTo>
                      <a:pt x="104" y="248"/>
                    </a:lnTo>
                    <a:lnTo>
                      <a:pt x="96" y="250"/>
                    </a:lnTo>
                    <a:lnTo>
                      <a:pt x="96" y="250"/>
                    </a:lnTo>
                    <a:close/>
                    <a:moveTo>
                      <a:pt x="132" y="242"/>
                    </a:moveTo>
                    <a:lnTo>
                      <a:pt x="132" y="242"/>
                    </a:lnTo>
                    <a:lnTo>
                      <a:pt x="142" y="234"/>
                    </a:lnTo>
                    <a:lnTo>
                      <a:pt x="150" y="222"/>
                    </a:lnTo>
                    <a:lnTo>
                      <a:pt x="158" y="210"/>
                    </a:lnTo>
                    <a:lnTo>
                      <a:pt x="164" y="196"/>
                    </a:lnTo>
                    <a:lnTo>
                      <a:pt x="188" y="196"/>
                    </a:lnTo>
                    <a:lnTo>
                      <a:pt x="188" y="196"/>
                    </a:lnTo>
                    <a:lnTo>
                      <a:pt x="176" y="210"/>
                    </a:lnTo>
                    <a:lnTo>
                      <a:pt x="164" y="224"/>
                    </a:lnTo>
                    <a:lnTo>
                      <a:pt x="148" y="234"/>
                    </a:lnTo>
                    <a:lnTo>
                      <a:pt x="132" y="242"/>
                    </a:lnTo>
                    <a:lnTo>
                      <a:pt x="132" y="242"/>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Freeform 343"/>
              <p:cNvSpPr>
                <a:spLocks/>
              </p:cNvSpPr>
              <p:nvPr/>
            </p:nvSpPr>
            <p:spPr bwMode="gray">
              <a:xfrm>
                <a:off x="15541625" y="4978400"/>
                <a:ext cx="107950" cy="107950"/>
              </a:xfrm>
              <a:custGeom>
                <a:avLst/>
                <a:gdLst/>
                <a:ahLst/>
                <a:cxnLst>
                  <a:cxn ang="0">
                    <a:pos x="20" y="0"/>
                  </a:cxn>
                  <a:cxn ang="0">
                    <a:pos x="64" y="42"/>
                  </a:cxn>
                  <a:cxn ang="0">
                    <a:pos x="64" y="42"/>
                  </a:cxn>
                  <a:cxn ang="0">
                    <a:pos x="66" y="48"/>
                  </a:cxn>
                  <a:cxn ang="0">
                    <a:pos x="68" y="52"/>
                  </a:cxn>
                  <a:cxn ang="0">
                    <a:pos x="68" y="58"/>
                  </a:cxn>
                  <a:cxn ang="0">
                    <a:pos x="64" y="62"/>
                  </a:cxn>
                  <a:cxn ang="0">
                    <a:pos x="64" y="62"/>
                  </a:cxn>
                  <a:cxn ang="0">
                    <a:pos x="60" y="66"/>
                  </a:cxn>
                  <a:cxn ang="0">
                    <a:pos x="54" y="68"/>
                  </a:cxn>
                  <a:cxn ang="0">
                    <a:pos x="48" y="66"/>
                  </a:cxn>
                  <a:cxn ang="0">
                    <a:pos x="44" y="64"/>
                  </a:cxn>
                  <a:cxn ang="0">
                    <a:pos x="0" y="20"/>
                  </a:cxn>
                  <a:cxn ang="0">
                    <a:pos x="20" y="0"/>
                  </a:cxn>
                </a:cxnLst>
                <a:rect l="0" t="0" r="r" b="b"/>
                <a:pathLst>
                  <a:path w="68" h="68">
                    <a:moveTo>
                      <a:pt x="20" y="0"/>
                    </a:moveTo>
                    <a:lnTo>
                      <a:pt x="64" y="42"/>
                    </a:lnTo>
                    <a:lnTo>
                      <a:pt x="64" y="42"/>
                    </a:lnTo>
                    <a:lnTo>
                      <a:pt x="66" y="48"/>
                    </a:lnTo>
                    <a:lnTo>
                      <a:pt x="68" y="52"/>
                    </a:lnTo>
                    <a:lnTo>
                      <a:pt x="68" y="58"/>
                    </a:lnTo>
                    <a:lnTo>
                      <a:pt x="64" y="62"/>
                    </a:lnTo>
                    <a:lnTo>
                      <a:pt x="64" y="62"/>
                    </a:lnTo>
                    <a:lnTo>
                      <a:pt x="60" y="66"/>
                    </a:lnTo>
                    <a:lnTo>
                      <a:pt x="54" y="68"/>
                    </a:lnTo>
                    <a:lnTo>
                      <a:pt x="48" y="66"/>
                    </a:lnTo>
                    <a:lnTo>
                      <a:pt x="44" y="64"/>
                    </a:lnTo>
                    <a:lnTo>
                      <a:pt x="0" y="20"/>
                    </a:lnTo>
                    <a:lnTo>
                      <a:pt x="20" y="0"/>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Freeform 344"/>
              <p:cNvSpPr>
                <a:spLocks noEditPoints="1"/>
              </p:cNvSpPr>
              <p:nvPr/>
            </p:nvSpPr>
            <p:spPr bwMode="gray">
              <a:xfrm>
                <a:off x="15392400" y="4819650"/>
                <a:ext cx="165100" cy="174625"/>
              </a:xfrm>
              <a:custGeom>
                <a:avLst/>
                <a:gdLst/>
                <a:ahLst/>
                <a:cxnLst>
                  <a:cxn ang="0">
                    <a:pos x="88" y="84"/>
                  </a:cxn>
                  <a:cxn ang="0">
                    <a:pos x="92" y="76"/>
                  </a:cxn>
                  <a:cxn ang="0">
                    <a:pos x="98" y="60"/>
                  </a:cxn>
                  <a:cxn ang="0">
                    <a:pos x="100" y="50"/>
                  </a:cxn>
                  <a:cxn ang="0">
                    <a:pos x="96" y="32"/>
                  </a:cxn>
                  <a:cxn ang="0">
                    <a:pos x="84" y="16"/>
                  </a:cxn>
                  <a:cxn ang="0">
                    <a:pos x="68" y="4"/>
                  </a:cxn>
                  <a:cxn ang="0">
                    <a:pos x="50" y="0"/>
                  </a:cxn>
                  <a:cxn ang="0">
                    <a:pos x="40" y="2"/>
                  </a:cxn>
                  <a:cxn ang="0">
                    <a:pos x="22" y="8"/>
                  </a:cxn>
                  <a:cxn ang="0">
                    <a:pos x="8" y="22"/>
                  </a:cxn>
                  <a:cxn ang="0">
                    <a:pos x="0" y="40"/>
                  </a:cxn>
                  <a:cxn ang="0">
                    <a:pos x="0" y="50"/>
                  </a:cxn>
                  <a:cxn ang="0">
                    <a:pos x="2" y="70"/>
                  </a:cxn>
                  <a:cxn ang="0">
                    <a:pos x="14" y="86"/>
                  </a:cxn>
                  <a:cxn ang="0">
                    <a:pos x="30" y="96"/>
                  </a:cxn>
                  <a:cxn ang="0">
                    <a:pos x="50" y="100"/>
                  </a:cxn>
                  <a:cxn ang="0">
                    <a:pos x="62" y="98"/>
                  </a:cxn>
                  <a:cxn ang="0">
                    <a:pos x="92" y="110"/>
                  </a:cxn>
                  <a:cxn ang="0">
                    <a:pos x="14" y="50"/>
                  </a:cxn>
                  <a:cxn ang="0">
                    <a:pos x="14" y="44"/>
                  </a:cxn>
                  <a:cxn ang="0">
                    <a:pos x="20" y="30"/>
                  </a:cxn>
                  <a:cxn ang="0">
                    <a:pos x="30" y="20"/>
                  </a:cxn>
                  <a:cxn ang="0">
                    <a:pos x="42" y="16"/>
                  </a:cxn>
                  <a:cxn ang="0">
                    <a:pos x="50" y="14"/>
                  </a:cxn>
                  <a:cxn ang="0">
                    <a:pos x="64" y="18"/>
                  </a:cxn>
                  <a:cxn ang="0">
                    <a:pos x="74" y="26"/>
                  </a:cxn>
                  <a:cxn ang="0">
                    <a:pos x="82" y="36"/>
                  </a:cxn>
                  <a:cxn ang="0">
                    <a:pos x="86" y="50"/>
                  </a:cxn>
                  <a:cxn ang="0">
                    <a:pos x="84" y="58"/>
                  </a:cxn>
                  <a:cxn ang="0">
                    <a:pos x="80" y="70"/>
                  </a:cxn>
                  <a:cxn ang="0">
                    <a:pos x="70" y="80"/>
                  </a:cxn>
                  <a:cxn ang="0">
                    <a:pos x="56" y="86"/>
                  </a:cxn>
                  <a:cxn ang="0">
                    <a:pos x="50" y="86"/>
                  </a:cxn>
                  <a:cxn ang="0">
                    <a:pos x="36" y="84"/>
                  </a:cxn>
                  <a:cxn ang="0">
                    <a:pos x="24" y="76"/>
                  </a:cxn>
                  <a:cxn ang="0">
                    <a:pos x="16" y="64"/>
                  </a:cxn>
                  <a:cxn ang="0">
                    <a:pos x="14" y="50"/>
                  </a:cxn>
                </a:cxnLst>
                <a:rect l="0" t="0" r="r" b="b"/>
                <a:pathLst>
                  <a:path w="104" h="110">
                    <a:moveTo>
                      <a:pt x="104" y="98"/>
                    </a:moveTo>
                    <a:lnTo>
                      <a:pt x="88" y="84"/>
                    </a:lnTo>
                    <a:lnTo>
                      <a:pt x="88" y="84"/>
                    </a:lnTo>
                    <a:lnTo>
                      <a:pt x="92" y="76"/>
                    </a:lnTo>
                    <a:lnTo>
                      <a:pt x="96" y="68"/>
                    </a:lnTo>
                    <a:lnTo>
                      <a:pt x="98" y="60"/>
                    </a:lnTo>
                    <a:lnTo>
                      <a:pt x="100" y="50"/>
                    </a:lnTo>
                    <a:lnTo>
                      <a:pt x="100" y="50"/>
                    </a:lnTo>
                    <a:lnTo>
                      <a:pt x="98" y="40"/>
                    </a:lnTo>
                    <a:lnTo>
                      <a:pt x="96" y="32"/>
                    </a:lnTo>
                    <a:lnTo>
                      <a:pt x="92" y="22"/>
                    </a:lnTo>
                    <a:lnTo>
                      <a:pt x="84" y="16"/>
                    </a:lnTo>
                    <a:lnTo>
                      <a:pt x="78" y="8"/>
                    </a:lnTo>
                    <a:lnTo>
                      <a:pt x="68" y="4"/>
                    </a:lnTo>
                    <a:lnTo>
                      <a:pt x="60" y="2"/>
                    </a:lnTo>
                    <a:lnTo>
                      <a:pt x="50" y="0"/>
                    </a:lnTo>
                    <a:lnTo>
                      <a:pt x="50" y="0"/>
                    </a:lnTo>
                    <a:lnTo>
                      <a:pt x="40" y="2"/>
                    </a:lnTo>
                    <a:lnTo>
                      <a:pt x="30" y="4"/>
                    </a:lnTo>
                    <a:lnTo>
                      <a:pt x="22" y="8"/>
                    </a:lnTo>
                    <a:lnTo>
                      <a:pt x="14" y="16"/>
                    </a:lnTo>
                    <a:lnTo>
                      <a:pt x="8" y="22"/>
                    </a:lnTo>
                    <a:lnTo>
                      <a:pt x="2" y="32"/>
                    </a:lnTo>
                    <a:lnTo>
                      <a:pt x="0" y="40"/>
                    </a:lnTo>
                    <a:lnTo>
                      <a:pt x="0" y="50"/>
                    </a:lnTo>
                    <a:lnTo>
                      <a:pt x="0" y="50"/>
                    </a:lnTo>
                    <a:lnTo>
                      <a:pt x="0" y="60"/>
                    </a:lnTo>
                    <a:lnTo>
                      <a:pt x="2" y="70"/>
                    </a:lnTo>
                    <a:lnTo>
                      <a:pt x="8" y="78"/>
                    </a:lnTo>
                    <a:lnTo>
                      <a:pt x="14" y="86"/>
                    </a:lnTo>
                    <a:lnTo>
                      <a:pt x="22" y="92"/>
                    </a:lnTo>
                    <a:lnTo>
                      <a:pt x="30" y="96"/>
                    </a:lnTo>
                    <a:lnTo>
                      <a:pt x="40" y="100"/>
                    </a:lnTo>
                    <a:lnTo>
                      <a:pt x="50" y="100"/>
                    </a:lnTo>
                    <a:lnTo>
                      <a:pt x="50" y="100"/>
                    </a:lnTo>
                    <a:lnTo>
                      <a:pt x="62" y="98"/>
                    </a:lnTo>
                    <a:lnTo>
                      <a:pt x="76" y="94"/>
                    </a:lnTo>
                    <a:lnTo>
                      <a:pt x="92" y="110"/>
                    </a:lnTo>
                    <a:lnTo>
                      <a:pt x="104" y="98"/>
                    </a:lnTo>
                    <a:close/>
                    <a:moveTo>
                      <a:pt x="14" y="50"/>
                    </a:moveTo>
                    <a:lnTo>
                      <a:pt x="14" y="50"/>
                    </a:lnTo>
                    <a:lnTo>
                      <a:pt x="14" y="44"/>
                    </a:lnTo>
                    <a:lnTo>
                      <a:pt x="16" y="36"/>
                    </a:lnTo>
                    <a:lnTo>
                      <a:pt x="20" y="30"/>
                    </a:lnTo>
                    <a:lnTo>
                      <a:pt x="24" y="26"/>
                    </a:lnTo>
                    <a:lnTo>
                      <a:pt x="30" y="20"/>
                    </a:lnTo>
                    <a:lnTo>
                      <a:pt x="36" y="18"/>
                    </a:lnTo>
                    <a:lnTo>
                      <a:pt x="42" y="16"/>
                    </a:lnTo>
                    <a:lnTo>
                      <a:pt x="50" y="14"/>
                    </a:lnTo>
                    <a:lnTo>
                      <a:pt x="50" y="14"/>
                    </a:lnTo>
                    <a:lnTo>
                      <a:pt x="56" y="16"/>
                    </a:lnTo>
                    <a:lnTo>
                      <a:pt x="64" y="18"/>
                    </a:lnTo>
                    <a:lnTo>
                      <a:pt x="70" y="20"/>
                    </a:lnTo>
                    <a:lnTo>
                      <a:pt x="74" y="26"/>
                    </a:lnTo>
                    <a:lnTo>
                      <a:pt x="80" y="30"/>
                    </a:lnTo>
                    <a:lnTo>
                      <a:pt x="82" y="36"/>
                    </a:lnTo>
                    <a:lnTo>
                      <a:pt x="84" y="44"/>
                    </a:lnTo>
                    <a:lnTo>
                      <a:pt x="86" y="50"/>
                    </a:lnTo>
                    <a:lnTo>
                      <a:pt x="86" y="50"/>
                    </a:lnTo>
                    <a:lnTo>
                      <a:pt x="84" y="58"/>
                    </a:lnTo>
                    <a:lnTo>
                      <a:pt x="82" y="64"/>
                    </a:lnTo>
                    <a:lnTo>
                      <a:pt x="80" y="70"/>
                    </a:lnTo>
                    <a:lnTo>
                      <a:pt x="74" y="76"/>
                    </a:lnTo>
                    <a:lnTo>
                      <a:pt x="70" y="80"/>
                    </a:lnTo>
                    <a:lnTo>
                      <a:pt x="64" y="84"/>
                    </a:lnTo>
                    <a:lnTo>
                      <a:pt x="56" y="86"/>
                    </a:lnTo>
                    <a:lnTo>
                      <a:pt x="50" y="86"/>
                    </a:lnTo>
                    <a:lnTo>
                      <a:pt x="50" y="86"/>
                    </a:lnTo>
                    <a:lnTo>
                      <a:pt x="42" y="86"/>
                    </a:lnTo>
                    <a:lnTo>
                      <a:pt x="36" y="84"/>
                    </a:lnTo>
                    <a:lnTo>
                      <a:pt x="30" y="80"/>
                    </a:lnTo>
                    <a:lnTo>
                      <a:pt x="24" y="76"/>
                    </a:lnTo>
                    <a:lnTo>
                      <a:pt x="20" y="70"/>
                    </a:lnTo>
                    <a:lnTo>
                      <a:pt x="16" y="64"/>
                    </a:lnTo>
                    <a:lnTo>
                      <a:pt x="14" y="58"/>
                    </a:lnTo>
                    <a:lnTo>
                      <a:pt x="14" y="50"/>
                    </a:lnTo>
                    <a:lnTo>
                      <a:pt x="14" y="50"/>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Freeform 345"/>
              <p:cNvSpPr>
                <a:spLocks/>
              </p:cNvSpPr>
              <p:nvPr/>
            </p:nvSpPr>
            <p:spPr bwMode="gray">
              <a:xfrm>
                <a:off x="15433675" y="4864100"/>
                <a:ext cx="73025" cy="73025"/>
              </a:xfrm>
              <a:custGeom>
                <a:avLst/>
                <a:gdLst/>
                <a:ahLst/>
                <a:cxnLst>
                  <a:cxn ang="0">
                    <a:pos x="42" y="18"/>
                  </a:cxn>
                  <a:cxn ang="0">
                    <a:pos x="28" y="18"/>
                  </a:cxn>
                  <a:cxn ang="0">
                    <a:pos x="28" y="4"/>
                  </a:cxn>
                  <a:cxn ang="0">
                    <a:pos x="28" y="4"/>
                  </a:cxn>
                  <a:cxn ang="0">
                    <a:pos x="26" y="0"/>
                  </a:cxn>
                  <a:cxn ang="0">
                    <a:pos x="24" y="0"/>
                  </a:cxn>
                  <a:cxn ang="0">
                    <a:pos x="24" y="0"/>
                  </a:cxn>
                  <a:cxn ang="0">
                    <a:pos x="20" y="0"/>
                  </a:cxn>
                  <a:cxn ang="0">
                    <a:pos x="20" y="4"/>
                  </a:cxn>
                  <a:cxn ang="0">
                    <a:pos x="20" y="18"/>
                  </a:cxn>
                  <a:cxn ang="0">
                    <a:pos x="4" y="18"/>
                  </a:cxn>
                  <a:cxn ang="0">
                    <a:pos x="4" y="18"/>
                  </a:cxn>
                  <a:cxn ang="0">
                    <a:pos x="2" y="20"/>
                  </a:cxn>
                  <a:cxn ang="0">
                    <a:pos x="0" y="22"/>
                  </a:cxn>
                  <a:cxn ang="0">
                    <a:pos x="0" y="22"/>
                  </a:cxn>
                  <a:cxn ang="0">
                    <a:pos x="2" y="26"/>
                  </a:cxn>
                  <a:cxn ang="0">
                    <a:pos x="4" y="26"/>
                  </a:cxn>
                  <a:cxn ang="0">
                    <a:pos x="20" y="26"/>
                  </a:cxn>
                  <a:cxn ang="0">
                    <a:pos x="20" y="42"/>
                  </a:cxn>
                  <a:cxn ang="0">
                    <a:pos x="20" y="42"/>
                  </a:cxn>
                  <a:cxn ang="0">
                    <a:pos x="20" y="44"/>
                  </a:cxn>
                  <a:cxn ang="0">
                    <a:pos x="24" y="46"/>
                  </a:cxn>
                  <a:cxn ang="0">
                    <a:pos x="24" y="46"/>
                  </a:cxn>
                  <a:cxn ang="0">
                    <a:pos x="26" y="44"/>
                  </a:cxn>
                  <a:cxn ang="0">
                    <a:pos x="28" y="42"/>
                  </a:cxn>
                  <a:cxn ang="0">
                    <a:pos x="28" y="26"/>
                  </a:cxn>
                  <a:cxn ang="0">
                    <a:pos x="42" y="26"/>
                  </a:cxn>
                  <a:cxn ang="0">
                    <a:pos x="42" y="26"/>
                  </a:cxn>
                  <a:cxn ang="0">
                    <a:pos x="46" y="26"/>
                  </a:cxn>
                  <a:cxn ang="0">
                    <a:pos x="46" y="22"/>
                  </a:cxn>
                  <a:cxn ang="0">
                    <a:pos x="46" y="22"/>
                  </a:cxn>
                  <a:cxn ang="0">
                    <a:pos x="46" y="20"/>
                  </a:cxn>
                  <a:cxn ang="0">
                    <a:pos x="42" y="18"/>
                  </a:cxn>
                  <a:cxn ang="0">
                    <a:pos x="42" y="18"/>
                  </a:cxn>
                </a:cxnLst>
                <a:rect l="0" t="0" r="r" b="b"/>
                <a:pathLst>
                  <a:path w="46" h="46">
                    <a:moveTo>
                      <a:pt x="42" y="18"/>
                    </a:moveTo>
                    <a:lnTo>
                      <a:pt x="28" y="18"/>
                    </a:lnTo>
                    <a:lnTo>
                      <a:pt x="28" y="4"/>
                    </a:lnTo>
                    <a:lnTo>
                      <a:pt x="28" y="4"/>
                    </a:lnTo>
                    <a:lnTo>
                      <a:pt x="26" y="0"/>
                    </a:lnTo>
                    <a:lnTo>
                      <a:pt x="24" y="0"/>
                    </a:lnTo>
                    <a:lnTo>
                      <a:pt x="24" y="0"/>
                    </a:lnTo>
                    <a:lnTo>
                      <a:pt x="20" y="0"/>
                    </a:lnTo>
                    <a:lnTo>
                      <a:pt x="20" y="4"/>
                    </a:lnTo>
                    <a:lnTo>
                      <a:pt x="20" y="18"/>
                    </a:lnTo>
                    <a:lnTo>
                      <a:pt x="4" y="18"/>
                    </a:lnTo>
                    <a:lnTo>
                      <a:pt x="4" y="18"/>
                    </a:lnTo>
                    <a:lnTo>
                      <a:pt x="2" y="20"/>
                    </a:lnTo>
                    <a:lnTo>
                      <a:pt x="0" y="22"/>
                    </a:lnTo>
                    <a:lnTo>
                      <a:pt x="0" y="22"/>
                    </a:lnTo>
                    <a:lnTo>
                      <a:pt x="2" y="26"/>
                    </a:lnTo>
                    <a:lnTo>
                      <a:pt x="4" y="26"/>
                    </a:lnTo>
                    <a:lnTo>
                      <a:pt x="20" y="26"/>
                    </a:lnTo>
                    <a:lnTo>
                      <a:pt x="20" y="42"/>
                    </a:lnTo>
                    <a:lnTo>
                      <a:pt x="20" y="42"/>
                    </a:lnTo>
                    <a:lnTo>
                      <a:pt x="20" y="44"/>
                    </a:lnTo>
                    <a:lnTo>
                      <a:pt x="24" y="46"/>
                    </a:lnTo>
                    <a:lnTo>
                      <a:pt x="24" y="46"/>
                    </a:lnTo>
                    <a:lnTo>
                      <a:pt x="26" y="44"/>
                    </a:lnTo>
                    <a:lnTo>
                      <a:pt x="28" y="42"/>
                    </a:lnTo>
                    <a:lnTo>
                      <a:pt x="28" y="26"/>
                    </a:lnTo>
                    <a:lnTo>
                      <a:pt x="42" y="26"/>
                    </a:lnTo>
                    <a:lnTo>
                      <a:pt x="42" y="26"/>
                    </a:lnTo>
                    <a:lnTo>
                      <a:pt x="46" y="26"/>
                    </a:lnTo>
                    <a:lnTo>
                      <a:pt x="46" y="22"/>
                    </a:lnTo>
                    <a:lnTo>
                      <a:pt x="46" y="22"/>
                    </a:lnTo>
                    <a:lnTo>
                      <a:pt x="46" y="20"/>
                    </a:lnTo>
                    <a:lnTo>
                      <a:pt x="42" y="18"/>
                    </a:lnTo>
                    <a:lnTo>
                      <a:pt x="42" y="18"/>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grpSp>
        <p:nvGrpSpPr>
          <p:cNvPr id="44" name="组合 43"/>
          <p:cNvGrpSpPr/>
          <p:nvPr/>
        </p:nvGrpSpPr>
        <p:grpSpPr bwMode="gray">
          <a:xfrm>
            <a:off x="7713402" y="4588843"/>
            <a:ext cx="758304" cy="758304"/>
            <a:chOff x="7313055" y="4612064"/>
            <a:chExt cx="761946" cy="761946"/>
          </a:xfrm>
          <a:solidFill>
            <a:srgbClr val="00B0F0"/>
          </a:solidFill>
        </p:grpSpPr>
        <p:sp>
          <p:nvSpPr>
            <p:cNvPr id="45" name="Oval 48"/>
            <p:cNvSpPr/>
            <p:nvPr/>
          </p:nvSpPr>
          <p:spPr bwMode="gray">
            <a:xfrm>
              <a:off x="7313055" y="4612064"/>
              <a:ext cx="761946" cy="761946"/>
            </a:xfrm>
            <a:prstGeom prst="ellipse">
              <a:avLst/>
            </a:prstGeom>
            <a:grpFill/>
            <a:ln w="25400" cap="flat" cmpd="sng" algn="ctr">
              <a:solidFill>
                <a:schemeClr val="bg1"/>
              </a:solidFill>
              <a:prstDash val="solid"/>
            </a:ln>
            <a:effectLst/>
          </p:spPr>
          <p:txBody>
            <a:bodyPr rtlCol="0" anchor="ctr"/>
            <a:lstStyle/>
            <a:p>
              <a:pPr marL="0" marR="0" lvl="0" indent="0" algn="ctr" defTabSz="457200" eaLnBrk="1" fontAlgn="ctr"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6" name="组合 173"/>
            <p:cNvGrpSpPr/>
            <p:nvPr/>
          </p:nvGrpSpPr>
          <p:grpSpPr bwMode="gray">
            <a:xfrm>
              <a:off x="7421938" y="4752232"/>
              <a:ext cx="544180" cy="468376"/>
              <a:chOff x="-4491447" y="3955225"/>
              <a:chExt cx="827789" cy="580263"/>
            </a:xfrm>
            <a:grpFill/>
          </p:grpSpPr>
          <p:sp>
            <p:nvSpPr>
              <p:cNvPr id="47" name="Freeform 51"/>
              <p:cNvSpPr>
                <a:spLocks noEditPoints="1"/>
              </p:cNvSpPr>
              <p:nvPr/>
            </p:nvSpPr>
            <p:spPr bwMode="gray">
              <a:xfrm>
                <a:off x="-4491447" y="4369119"/>
                <a:ext cx="580264" cy="166369"/>
              </a:xfrm>
              <a:custGeom>
                <a:avLst/>
                <a:gdLst/>
                <a:ahLst/>
                <a:cxnLst>
                  <a:cxn ang="0">
                    <a:pos x="226" y="14"/>
                  </a:cxn>
                  <a:cxn ang="0">
                    <a:pos x="226" y="14"/>
                  </a:cxn>
                  <a:cxn ang="0">
                    <a:pos x="222" y="0"/>
                  </a:cxn>
                  <a:cxn ang="0">
                    <a:pos x="40" y="0"/>
                  </a:cxn>
                  <a:cxn ang="0">
                    <a:pos x="40" y="0"/>
                  </a:cxn>
                  <a:cxn ang="0">
                    <a:pos x="32" y="0"/>
                  </a:cxn>
                  <a:cxn ang="0">
                    <a:pos x="24" y="2"/>
                  </a:cxn>
                  <a:cxn ang="0">
                    <a:pos x="18" y="6"/>
                  </a:cxn>
                  <a:cxn ang="0">
                    <a:pos x="12" y="10"/>
                  </a:cxn>
                  <a:cxn ang="0">
                    <a:pos x="6" y="14"/>
                  </a:cxn>
                  <a:cxn ang="0">
                    <a:pos x="4" y="20"/>
                  </a:cxn>
                  <a:cxn ang="0">
                    <a:pos x="0" y="28"/>
                  </a:cxn>
                  <a:cxn ang="0">
                    <a:pos x="0" y="34"/>
                  </a:cxn>
                  <a:cxn ang="0">
                    <a:pos x="0" y="48"/>
                  </a:cxn>
                  <a:cxn ang="0">
                    <a:pos x="0" y="48"/>
                  </a:cxn>
                  <a:cxn ang="0">
                    <a:pos x="0" y="54"/>
                  </a:cxn>
                  <a:cxn ang="0">
                    <a:pos x="4" y="62"/>
                  </a:cxn>
                  <a:cxn ang="0">
                    <a:pos x="6" y="68"/>
                  </a:cxn>
                  <a:cxn ang="0">
                    <a:pos x="12" y="72"/>
                  </a:cxn>
                  <a:cxn ang="0">
                    <a:pos x="18" y="76"/>
                  </a:cxn>
                  <a:cxn ang="0">
                    <a:pos x="24" y="80"/>
                  </a:cxn>
                  <a:cxn ang="0">
                    <a:pos x="32" y="82"/>
                  </a:cxn>
                  <a:cxn ang="0">
                    <a:pos x="40" y="82"/>
                  </a:cxn>
                  <a:cxn ang="0">
                    <a:pos x="282" y="82"/>
                  </a:cxn>
                  <a:cxn ang="0">
                    <a:pos x="282" y="82"/>
                  </a:cxn>
                  <a:cxn ang="0">
                    <a:pos x="286" y="82"/>
                  </a:cxn>
                  <a:cxn ang="0">
                    <a:pos x="286" y="82"/>
                  </a:cxn>
                  <a:cxn ang="0">
                    <a:pos x="266" y="68"/>
                  </a:cxn>
                  <a:cxn ang="0">
                    <a:pos x="250" y="50"/>
                  </a:cxn>
                  <a:cxn ang="0">
                    <a:pos x="238" y="32"/>
                  </a:cxn>
                  <a:cxn ang="0">
                    <a:pos x="226" y="14"/>
                  </a:cxn>
                  <a:cxn ang="0">
                    <a:pos x="226" y="14"/>
                  </a:cxn>
                  <a:cxn ang="0">
                    <a:pos x="48" y="54"/>
                  </a:cxn>
                  <a:cxn ang="0">
                    <a:pos x="48" y="54"/>
                  </a:cxn>
                  <a:cxn ang="0">
                    <a:pos x="44" y="54"/>
                  </a:cxn>
                  <a:cxn ang="0">
                    <a:pos x="40" y="50"/>
                  </a:cxn>
                  <a:cxn ang="0">
                    <a:pos x="36" y="46"/>
                  </a:cxn>
                  <a:cxn ang="0">
                    <a:pos x="36" y="40"/>
                  </a:cxn>
                  <a:cxn ang="0">
                    <a:pos x="36" y="40"/>
                  </a:cxn>
                  <a:cxn ang="0">
                    <a:pos x="36" y="36"/>
                  </a:cxn>
                  <a:cxn ang="0">
                    <a:pos x="40" y="32"/>
                  </a:cxn>
                  <a:cxn ang="0">
                    <a:pos x="44" y="28"/>
                  </a:cxn>
                  <a:cxn ang="0">
                    <a:pos x="48" y="28"/>
                  </a:cxn>
                  <a:cxn ang="0">
                    <a:pos x="48" y="28"/>
                  </a:cxn>
                  <a:cxn ang="0">
                    <a:pos x="54" y="28"/>
                  </a:cxn>
                  <a:cxn ang="0">
                    <a:pos x="58" y="32"/>
                  </a:cxn>
                  <a:cxn ang="0">
                    <a:pos x="62" y="36"/>
                  </a:cxn>
                  <a:cxn ang="0">
                    <a:pos x="62" y="40"/>
                  </a:cxn>
                  <a:cxn ang="0">
                    <a:pos x="62" y="40"/>
                  </a:cxn>
                  <a:cxn ang="0">
                    <a:pos x="62" y="46"/>
                  </a:cxn>
                  <a:cxn ang="0">
                    <a:pos x="58" y="50"/>
                  </a:cxn>
                  <a:cxn ang="0">
                    <a:pos x="54" y="54"/>
                  </a:cxn>
                  <a:cxn ang="0">
                    <a:pos x="48" y="54"/>
                  </a:cxn>
                  <a:cxn ang="0">
                    <a:pos x="48" y="54"/>
                  </a:cxn>
                </a:cxnLst>
                <a:rect l="0" t="0" r="r" b="b"/>
                <a:pathLst>
                  <a:path w="286" h="82">
                    <a:moveTo>
                      <a:pt x="226" y="14"/>
                    </a:moveTo>
                    <a:lnTo>
                      <a:pt x="226" y="14"/>
                    </a:lnTo>
                    <a:lnTo>
                      <a:pt x="222" y="0"/>
                    </a:lnTo>
                    <a:lnTo>
                      <a:pt x="40" y="0"/>
                    </a:lnTo>
                    <a:lnTo>
                      <a:pt x="40" y="0"/>
                    </a:lnTo>
                    <a:lnTo>
                      <a:pt x="32" y="0"/>
                    </a:lnTo>
                    <a:lnTo>
                      <a:pt x="24" y="2"/>
                    </a:lnTo>
                    <a:lnTo>
                      <a:pt x="18" y="6"/>
                    </a:lnTo>
                    <a:lnTo>
                      <a:pt x="12" y="10"/>
                    </a:lnTo>
                    <a:lnTo>
                      <a:pt x="6" y="14"/>
                    </a:lnTo>
                    <a:lnTo>
                      <a:pt x="4" y="20"/>
                    </a:lnTo>
                    <a:lnTo>
                      <a:pt x="0" y="28"/>
                    </a:lnTo>
                    <a:lnTo>
                      <a:pt x="0" y="34"/>
                    </a:lnTo>
                    <a:lnTo>
                      <a:pt x="0" y="48"/>
                    </a:lnTo>
                    <a:lnTo>
                      <a:pt x="0" y="48"/>
                    </a:lnTo>
                    <a:lnTo>
                      <a:pt x="0" y="54"/>
                    </a:lnTo>
                    <a:lnTo>
                      <a:pt x="4" y="62"/>
                    </a:lnTo>
                    <a:lnTo>
                      <a:pt x="6" y="68"/>
                    </a:lnTo>
                    <a:lnTo>
                      <a:pt x="12" y="72"/>
                    </a:lnTo>
                    <a:lnTo>
                      <a:pt x="18" y="76"/>
                    </a:lnTo>
                    <a:lnTo>
                      <a:pt x="24" y="80"/>
                    </a:lnTo>
                    <a:lnTo>
                      <a:pt x="32" y="82"/>
                    </a:lnTo>
                    <a:lnTo>
                      <a:pt x="40" y="82"/>
                    </a:lnTo>
                    <a:lnTo>
                      <a:pt x="282" y="82"/>
                    </a:lnTo>
                    <a:lnTo>
                      <a:pt x="282" y="82"/>
                    </a:lnTo>
                    <a:lnTo>
                      <a:pt x="286" y="82"/>
                    </a:lnTo>
                    <a:lnTo>
                      <a:pt x="286" y="82"/>
                    </a:lnTo>
                    <a:lnTo>
                      <a:pt x="266" y="68"/>
                    </a:lnTo>
                    <a:lnTo>
                      <a:pt x="250" y="50"/>
                    </a:lnTo>
                    <a:lnTo>
                      <a:pt x="238" y="32"/>
                    </a:lnTo>
                    <a:lnTo>
                      <a:pt x="226" y="14"/>
                    </a:lnTo>
                    <a:lnTo>
                      <a:pt x="226" y="14"/>
                    </a:lnTo>
                    <a:close/>
                    <a:moveTo>
                      <a:pt x="48" y="54"/>
                    </a:moveTo>
                    <a:lnTo>
                      <a:pt x="48" y="54"/>
                    </a:lnTo>
                    <a:lnTo>
                      <a:pt x="44" y="54"/>
                    </a:lnTo>
                    <a:lnTo>
                      <a:pt x="40" y="50"/>
                    </a:lnTo>
                    <a:lnTo>
                      <a:pt x="36" y="46"/>
                    </a:lnTo>
                    <a:lnTo>
                      <a:pt x="36" y="40"/>
                    </a:lnTo>
                    <a:lnTo>
                      <a:pt x="36" y="40"/>
                    </a:lnTo>
                    <a:lnTo>
                      <a:pt x="36" y="36"/>
                    </a:lnTo>
                    <a:lnTo>
                      <a:pt x="40" y="32"/>
                    </a:lnTo>
                    <a:lnTo>
                      <a:pt x="44" y="28"/>
                    </a:lnTo>
                    <a:lnTo>
                      <a:pt x="48" y="28"/>
                    </a:lnTo>
                    <a:lnTo>
                      <a:pt x="48" y="28"/>
                    </a:lnTo>
                    <a:lnTo>
                      <a:pt x="54" y="28"/>
                    </a:lnTo>
                    <a:lnTo>
                      <a:pt x="58" y="32"/>
                    </a:lnTo>
                    <a:lnTo>
                      <a:pt x="62" y="36"/>
                    </a:lnTo>
                    <a:lnTo>
                      <a:pt x="62" y="40"/>
                    </a:lnTo>
                    <a:lnTo>
                      <a:pt x="62" y="40"/>
                    </a:lnTo>
                    <a:lnTo>
                      <a:pt x="62" y="46"/>
                    </a:lnTo>
                    <a:lnTo>
                      <a:pt x="58" y="50"/>
                    </a:lnTo>
                    <a:lnTo>
                      <a:pt x="54" y="54"/>
                    </a:lnTo>
                    <a:lnTo>
                      <a:pt x="48" y="54"/>
                    </a:lnTo>
                    <a:lnTo>
                      <a:pt x="48" y="54"/>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Freeform 52"/>
              <p:cNvSpPr>
                <a:spLocks noEditPoints="1"/>
              </p:cNvSpPr>
              <p:nvPr/>
            </p:nvSpPr>
            <p:spPr bwMode="gray">
              <a:xfrm>
                <a:off x="-4491447" y="4166230"/>
                <a:ext cx="442299" cy="170427"/>
              </a:xfrm>
              <a:custGeom>
                <a:avLst/>
                <a:gdLst/>
                <a:ahLst/>
                <a:cxnLst>
                  <a:cxn ang="0">
                    <a:pos x="212" y="0"/>
                  </a:cxn>
                  <a:cxn ang="0">
                    <a:pos x="40" y="0"/>
                  </a:cxn>
                  <a:cxn ang="0">
                    <a:pos x="40" y="0"/>
                  </a:cxn>
                  <a:cxn ang="0">
                    <a:pos x="32" y="0"/>
                  </a:cxn>
                  <a:cxn ang="0">
                    <a:pos x="24" y="2"/>
                  </a:cxn>
                  <a:cxn ang="0">
                    <a:pos x="18" y="6"/>
                  </a:cxn>
                  <a:cxn ang="0">
                    <a:pos x="12" y="10"/>
                  </a:cxn>
                  <a:cxn ang="0">
                    <a:pos x="6" y="16"/>
                  </a:cxn>
                  <a:cxn ang="0">
                    <a:pos x="4" y="22"/>
                  </a:cxn>
                  <a:cxn ang="0">
                    <a:pos x="0" y="28"/>
                  </a:cxn>
                  <a:cxn ang="0">
                    <a:pos x="0" y="36"/>
                  </a:cxn>
                  <a:cxn ang="0">
                    <a:pos x="0" y="48"/>
                  </a:cxn>
                  <a:cxn ang="0">
                    <a:pos x="0" y="48"/>
                  </a:cxn>
                  <a:cxn ang="0">
                    <a:pos x="0" y="56"/>
                  </a:cxn>
                  <a:cxn ang="0">
                    <a:pos x="4" y="62"/>
                  </a:cxn>
                  <a:cxn ang="0">
                    <a:pos x="6" y="68"/>
                  </a:cxn>
                  <a:cxn ang="0">
                    <a:pos x="12" y="74"/>
                  </a:cxn>
                  <a:cxn ang="0">
                    <a:pos x="18" y="78"/>
                  </a:cxn>
                  <a:cxn ang="0">
                    <a:pos x="24" y="80"/>
                  </a:cxn>
                  <a:cxn ang="0">
                    <a:pos x="32" y="82"/>
                  </a:cxn>
                  <a:cxn ang="0">
                    <a:pos x="40" y="84"/>
                  </a:cxn>
                  <a:cxn ang="0">
                    <a:pos x="218" y="84"/>
                  </a:cxn>
                  <a:cxn ang="0">
                    <a:pos x="218" y="84"/>
                  </a:cxn>
                  <a:cxn ang="0">
                    <a:pos x="214" y="60"/>
                  </a:cxn>
                  <a:cxn ang="0">
                    <a:pos x="212" y="38"/>
                  </a:cxn>
                  <a:cxn ang="0">
                    <a:pos x="212" y="0"/>
                  </a:cxn>
                  <a:cxn ang="0">
                    <a:pos x="212" y="0"/>
                  </a:cxn>
                  <a:cxn ang="0">
                    <a:pos x="48" y="56"/>
                  </a:cxn>
                  <a:cxn ang="0">
                    <a:pos x="48" y="56"/>
                  </a:cxn>
                  <a:cxn ang="0">
                    <a:pos x="44" y="54"/>
                  </a:cxn>
                  <a:cxn ang="0">
                    <a:pos x="40" y="52"/>
                  </a:cxn>
                  <a:cxn ang="0">
                    <a:pos x="36" y="48"/>
                  </a:cxn>
                  <a:cxn ang="0">
                    <a:pos x="36" y="42"/>
                  </a:cxn>
                  <a:cxn ang="0">
                    <a:pos x="36" y="42"/>
                  </a:cxn>
                  <a:cxn ang="0">
                    <a:pos x="36" y="36"/>
                  </a:cxn>
                  <a:cxn ang="0">
                    <a:pos x="40" y="32"/>
                  </a:cxn>
                  <a:cxn ang="0">
                    <a:pos x="44" y="30"/>
                  </a:cxn>
                  <a:cxn ang="0">
                    <a:pos x="48" y="28"/>
                  </a:cxn>
                  <a:cxn ang="0">
                    <a:pos x="48" y="28"/>
                  </a:cxn>
                  <a:cxn ang="0">
                    <a:pos x="54" y="30"/>
                  </a:cxn>
                  <a:cxn ang="0">
                    <a:pos x="58" y="32"/>
                  </a:cxn>
                  <a:cxn ang="0">
                    <a:pos x="62" y="36"/>
                  </a:cxn>
                  <a:cxn ang="0">
                    <a:pos x="62" y="42"/>
                  </a:cxn>
                  <a:cxn ang="0">
                    <a:pos x="62" y="42"/>
                  </a:cxn>
                  <a:cxn ang="0">
                    <a:pos x="62" y="48"/>
                  </a:cxn>
                  <a:cxn ang="0">
                    <a:pos x="58" y="52"/>
                  </a:cxn>
                  <a:cxn ang="0">
                    <a:pos x="54" y="54"/>
                  </a:cxn>
                  <a:cxn ang="0">
                    <a:pos x="48" y="56"/>
                  </a:cxn>
                  <a:cxn ang="0">
                    <a:pos x="48" y="56"/>
                  </a:cxn>
                </a:cxnLst>
                <a:rect l="0" t="0" r="r" b="b"/>
                <a:pathLst>
                  <a:path w="218" h="84">
                    <a:moveTo>
                      <a:pt x="212" y="0"/>
                    </a:moveTo>
                    <a:lnTo>
                      <a:pt x="40" y="0"/>
                    </a:lnTo>
                    <a:lnTo>
                      <a:pt x="40" y="0"/>
                    </a:lnTo>
                    <a:lnTo>
                      <a:pt x="32" y="0"/>
                    </a:lnTo>
                    <a:lnTo>
                      <a:pt x="24" y="2"/>
                    </a:lnTo>
                    <a:lnTo>
                      <a:pt x="18" y="6"/>
                    </a:lnTo>
                    <a:lnTo>
                      <a:pt x="12" y="10"/>
                    </a:lnTo>
                    <a:lnTo>
                      <a:pt x="6" y="16"/>
                    </a:lnTo>
                    <a:lnTo>
                      <a:pt x="4" y="22"/>
                    </a:lnTo>
                    <a:lnTo>
                      <a:pt x="0" y="28"/>
                    </a:lnTo>
                    <a:lnTo>
                      <a:pt x="0" y="36"/>
                    </a:lnTo>
                    <a:lnTo>
                      <a:pt x="0" y="48"/>
                    </a:lnTo>
                    <a:lnTo>
                      <a:pt x="0" y="48"/>
                    </a:lnTo>
                    <a:lnTo>
                      <a:pt x="0" y="56"/>
                    </a:lnTo>
                    <a:lnTo>
                      <a:pt x="4" y="62"/>
                    </a:lnTo>
                    <a:lnTo>
                      <a:pt x="6" y="68"/>
                    </a:lnTo>
                    <a:lnTo>
                      <a:pt x="12" y="74"/>
                    </a:lnTo>
                    <a:lnTo>
                      <a:pt x="18" y="78"/>
                    </a:lnTo>
                    <a:lnTo>
                      <a:pt x="24" y="80"/>
                    </a:lnTo>
                    <a:lnTo>
                      <a:pt x="32" y="82"/>
                    </a:lnTo>
                    <a:lnTo>
                      <a:pt x="40" y="84"/>
                    </a:lnTo>
                    <a:lnTo>
                      <a:pt x="218" y="84"/>
                    </a:lnTo>
                    <a:lnTo>
                      <a:pt x="218" y="84"/>
                    </a:lnTo>
                    <a:lnTo>
                      <a:pt x="214" y="60"/>
                    </a:lnTo>
                    <a:lnTo>
                      <a:pt x="212" y="38"/>
                    </a:lnTo>
                    <a:lnTo>
                      <a:pt x="212" y="0"/>
                    </a:lnTo>
                    <a:lnTo>
                      <a:pt x="212" y="0"/>
                    </a:lnTo>
                    <a:close/>
                    <a:moveTo>
                      <a:pt x="48" y="56"/>
                    </a:moveTo>
                    <a:lnTo>
                      <a:pt x="48" y="56"/>
                    </a:lnTo>
                    <a:lnTo>
                      <a:pt x="44" y="54"/>
                    </a:lnTo>
                    <a:lnTo>
                      <a:pt x="40" y="52"/>
                    </a:lnTo>
                    <a:lnTo>
                      <a:pt x="36" y="48"/>
                    </a:lnTo>
                    <a:lnTo>
                      <a:pt x="36" y="42"/>
                    </a:lnTo>
                    <a:lnTo>
                      <a:pt x="36" y="42"/>
                    </a:lnTo>
                    <a:lnTo>
                      <a:pt x="36" y="36"/>
                    </a:lnTo>
                    <a:lnTo>
                      <a:pt x="40" y="32"/>
                    </a:lnTo>
                    <a:lnTo>
                      <a:pt x="44" y="30"/>
                    </a:lnTo>
                    <a:lnTo>
                      <a:pt x="48" y="28"/>
                    </a:lnTo>
                    <a:lnTo>
                      <a:pt x="48" y="28"/>
                    </a:lnTo>
                    <a:lnTo>
                      <a:pt x="54" y="30"/>
                    </a:lnTo>
                    <a:lnTo>
                      <a:pt x="58" y="32"/>
                    </a:lnTo>
                    <a:lnTo>
                      <a:pt x="62" y="36"/>
                    </a:lnTo>
                    <a:lnTo>
                      <a:pt x="62" y="42"/>
                    </a:lnTo>
                    <a:lnTo>
                      <a:pt x="62" y="42"/>
                    </a:lnTo>
                    <a:lnTo>
                      <a:pt x="62" y="48"/>
                    </a:lnTo>
                    <a:lnTo>
                      <a:pt x="58" y="52"/>
                    </a:lnTo>
                    <a:lnTo>
                      <a:pt x="54" y="54"/>
                    </a:lnTo>
                    <a:lnTo>
                      <a:pt x="48" y="56"/>
                    </a:lnTo>
                    <a:lnTo>
                      <a:pt x="48" y="56"/>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Freeform 53"/>
              <p:cNvSpPr>
                <a:spLocks noEditPoints="1"/>
              </p:cNvSpPr>
              <p:nvPr/>
            </p:nvSpPr>
            <p:spPr bwMode="gray">
              <a:xfrm>
                <a:off x="-4491447" y="3955225"/>
                <a:ext cx="649246" cy="170427"/>
              </a:xfrm>
              <a:custGeom>
                <a:avLst/>
                <a:gdLst/>
                <a:ahLst/>
                <a:cxnLst>
                  <a:cxn ang="0">
                    <a:pos x="318" y="56"/>
                  </a:cxn>
                  <a:cxn ang="0">
                    <a:pos x="320" y="58"/>
                  </a:cxn>
                  <a:cxn ang="0">
                    <a:pos x="320" y="58"/>
                  </a:cxn>
                  <a:cxn ang="0">
                    <a:pos x="320" y="48"/>
                  </a:cxn>
                  <a:cxn ang="0">
                    <a:pos x="320" y="36"/>
                  </a:cxn>
                  <a:cxn ang="0">
                    <a:pos x="320" y="36"/>
                  </a:cxn>
                  <a:cxn ang="0">
                    <a:pos x="320" y="28"/>
                  </a:cxn>
                  <a:cxn ang="0">
                    <a:pos x="318" y="22"/>
                  </a:cxn>
                  <a:cxn ang="0">
                    <a:pos x="314" y="16"/>
                  </a:cxn>
                  <a:cxn ang="0">
                    <a:pos x="310" y="10"/>
                  </a:cxn>
                  <a:cxn ang="0">
                    <a:pos x="304" y="6"/>
                  </a:cxn>
                  <a:cxn ang="0">
                    <a:pos x="296" y="4"/>
                  </a:cxn>
                  <a:cxn ang="0">
                    <a:pos x="290" y="2"/>
                  </a:cxn>
                  <a:cxn ang="0">
                    <a:pos x="282" y="0"/>
                  </a:cxn>
                  <a:cxn ang="0">
                    <a:pos x="40" y="0"/>
                  </a:cxn>
                  <a:cxn ang="0">
                    <a:pos x="40" y="0"/>
                  </a:cxn>
                  <a:cxn ang="0">
                    <a:pos x="32" y="2"/>
                  </a:cxn>
                  <a:cxn ang="0">
                    <a:pos x="24" y="4"/>
                  </a:cxn>
                  <a:cxn ang="0">
                    <a:pos x="18" y="6"/>
                  </a:cxn>
                  <a:cxn ang="0">
                    <a:pos x="12" y="10"/>
                  </a:cxn>
                  <a:cxn ang="0">
                    <a:pos x="6" y="16"/>
                  </a:cxn>
                  <a:cxn ang="0">
                    <a:pos x="4" y="22"/>
                  </a:cxn>
                  <a:cxn ang="0">
                    <a:pos x="0" y="28"/>
                  </a:cxn>
                  <a:cxn ang="0">
                    <a:pos x="0" y="36"/>
                  </a:cxn>
                  <a:cxn ang="0">
                    <a:pos x="0" y="48"/>
                  </a:cxn>
                  <a:cxn ang="0">
                    <a:pos x="0" y="48"/>
                  </a:cxn>
                  <a:cxn ang="0">
                    <a:pos x="0" y="56"/>
                  </a:cxn>
                  <a:cxn ang="0">
                    <a:pos x="4" y="62"/>
                  </a:cxn>
                  <a:cxn ang="0">
                    <a:pos x="6" y="68"/>
                  </a:cxn>
                  <a:cxn ang="0">
                    <a:pos x="12" y="74"/>
                  </a:cxn>
                  <a:cxn ang="0">
                    <a:pos x="18" y="78"/>
                  </a:cxn>
                  <a:cxn ang="0">
                    <a:pos x="24" y="82"/>
                  </a:cxn>
                  <a:cxn ang="0">
                    <a:pos x="32" y="84"/>
                  </a:cxn>
                  <a:cxn ang="0">
                    <a:pos x="40" y="84"/>
                  </a:cxn>
                  <a:cxn ang="0">
                    <a:pos x="244" y="84"/>
                  </a:cxn>
                  <a:cxn ang="0">
                    <a:pos x="318" y="56"/>
                  </a:cxn>
                  <a:cxn ang="0">
                    <a:pos x="48" y="56"/>
                  </a:cxn>
                  <a:cxn ang="0">
                    <a:pos x="48" y="56"/>
                  </a:cxn>
                  <a:cxn ang="0">
                    <a:pos x="44" y="54"/>
                  </a:cxn>
                  <a:cxn ang="0">
                    <a:pos x="40" y="52"/>
                  </a:cxn>
                  <a:cxn ang="0">
                    <a:pos x="36" y="48"/>
                  </a:cxn>
                  <a:cxn ang="0">
                    <a:pos x="36" y="42"/>
                  </a:cxn>
                  <a:cxn ang="0">
                    <a:pos x="36" y="42"/>
                  </a:cxn>
                  <a:cxn ang="0">
                    <a:pos x="36" y="36"/>
                  </a:cxn>
                  <a:cxn ang="0">
                    <a:pos x="40" y="32"/>
                  </a:cxn>
                  <a:cxn ang="0">
                    <a:pos x="44" y="30"/>
                  </a:cxn>
                  <a:cxn ang="0">
                    <a:pos x="48" y="28"/>
                  </a:cxn>
                  <a:cxn ang="0">
                    <a:pos x="48" y="28"/>
                  </a:cxn>
                  <a:cxn ang="0">
                    <a:pos x="54" y="30"/>
                  </a:cxn>
                  <a:cxn ang="0">
                    <a:pos x="58" y="32"/>
                  </a:cxn>
                  <a:cxn ang="0">
                    <a:pos x="62" y="36"/>
                  </a:cxn>
                  <a:cxn ang="0">
                    <a:pos x="62" y="42"/>
                  </a:cxn>
                  <a:cxn ang="0">
                    <a:pos x="62" y="42"/>
                  </a:cxn>
                  <a:cxn ang="0">
                    <a:pos x="62" y="48"/>
                  </a:cxn>
                  <a:cxn ang="0">
                    <a:pos x="58" y="52"/>
                  </a:cxn>
                  <a:cxn ang="0">
                    <a:pos x="54" y="54"/>
                  </a:cxn>
                  <a:cxn ang="0">
                    <a:pos x="48" y="56"/>
                  </a:cxn>
                  <a:cxn ang="0">
                    <a:pos x="48" y="56"/>
                  </a:cxn>
                </a:cxnLst>
                <a:rect l="0" t="0" r="r" b="b"/>
                <a:pathLst>
                  <a:path w="320" h="84">
                    <a:moveTo>
                      <a:pt x="318" y="56"/>
                    </a:moveTo>
                    <a:lnTo>
                      <a:pt x="320" y="58"/>
                    </a:lnTo>
                    <a:lnTo>
                      <a:pt x="320" y="58"/>
                    </a:lnTo>
                    <a:lnTo>
                      <a:pt x="320" y="48"/>
                    </a:lnTo>
                    <a:lnTo>
                      <a:pt x="320" y="36"/>
                    </a:lnTo>
                    <a:lnTo>
                      <a:pt x="320" y="36"/>
                    </a:lnTo>
                    <a:lnTo>
                      <a:pt x="320" y="28"/>
                    </a:lnTo>
                    <a:lnTo>
                      <a:pt x="318" y="22"/>
                    </a:lnTo>
                    <a:lnTo>
                      <a:pt x="314" y="16"/>
                    </a:lnTo>
                    <a:lnTo>
                      <a:pt x="310" y="10"/>
                    </a:lnTo>
                    <a:lnTo>
                      <a:pt x="304" y="6"/>
                    </a:lnTo>
                    <a:lnTo>
                      <a:pt x="296" y="4"/>
                    </a:lnTo>
                    <a:lnTo>
                      <a:pt x="290" y="2"/>
                    </a:lnTo>
                    <a:lnTo>
                      <a:pt x="282" y="0"/>
                    </a:lnTo>
                    <a:lnTo>
                      <a:pt x="40" y="0"/>
                    </a:lnTo>
                    <a:lnTo>
                      <a:pt x="40" y="0"/>
                    </a:lnTo>
                    <a:lnTo>
                      <a:pt x="32" y="2"/>
                    </a:lnTo>
                    <a:lnTo>
                      <a:pt x="24" y="4"/>
                    </a:lnTo>
                    <a:lnTo>
                      <a:pt x="18" y="6"/>
                    </a:lnTo>
                    <a:lnTo>
                      <a:pt x="12" y="10"/>
                    </a:lnTo>
                    <a:lnTo>
                      <a:pt x="6" y="16"/>
                    </a:lnTo>
                    <a:lnTo>
                      <a:pt x="4" y="22"/>
                    </a:lnTo>
                    <a:lnTo>
                      <a:pt x="0" y="28"/>
                    </a:lnTo>
                    <a:lnTo>
                      <a:pt x="0" y="36"/>
                    </a:lnTo>
                    <a:lnTo>
                      <a:pt x="0" y="48"/>
                    </a:lnTo>
                    <a:lnTo>
                      <a:pt x="0" y="48"/>
                    </a:lnTo>
                    <a:lnTo>
                      <a:pt x="0" y="56"/>
                    </a:lnTo>
                    <a:lnTo>
                      <a:pt x="4" y="62"/>
                    </a:lnTo>
                    <a:lnTo>
                      <a:pt x="6" y="68"/>
                    </a:lnTo>
                    <a:lnTo>
                      <a:pt x="12" y="74"/>
                    </a:lnTo>
                    <a:lnTo>
                      <a:pt x="18" y="78"/>
                    </a:lnTo>
                    <a:lnTo>
                      <a:pt x="24" y="82"/>
                    </a:lnTo>
                    <a:lnTo>
                      <a:pt x="32" y="84"/>
                    </a:lnTo>
                    <a:lnTo>
                      <a:pt x="40" y="84"/>
                    </a:lnTo>
                    <a:lnTo>
                      <a:pt x="244" y="84"/>
                    </a:lnTo>
                    <a:lnTo>
                      <a:pt x="318" y="56"/>
                    </a:lnTo>
                    <a:close/>
                    <a:moveTo>
                      <a:pt x="48" y="56"/>
                    </a:moveTo>
                    <a:lnTo>
                      <a:pt x="48" y="56"/>
                    </a:lnTo>
                    <a:lnTo>
                      <a:pt x="44" y="54"/>
                    </a:lnTo>
                    <a:lnTo>
                      <a:pt x="40" y="52"/>
                    </a:lnTo>
                    <a:lnTo>
                      <a:pt x="36" y="48"/>
                    </a:lnTo>
                    <a:lnTo>
                      <a:pt x="36" y="42"/>
                    </a:lnTo>
                    <a:lnTo>
                      <a:pt x="36" y="42"/>
                    </a:lnTo>
                    <a:lnTo>
                      <a:pt x="36" y="36"/>
                    </a:lnTo>
                    <a:lnTo>
                      <a:pt x="40" y="32"/>
                    </a:lnTo>
                    <a:lnTo>
                      <a:pt x="44" y="30"/>
                    </a:lnTo>
                    <a:lnTo>
                      <a:pt x="48" y="28"/>
                    </a:lnTo>
                    <a:lnTo>
                      <a:pt x="48" y="28"/>
                    </a:lnTo>
                    <a:lnTo>
                      <a:pt x="54" y="30"/>
                    </a:lnTo>
                    <a:lnTo>
                      <a:pt x="58" y="32"/>
                    </a:lnTo>
                    <a:lnTo>
                      <a:pt x="62" y="36"/>
                    </a:lnTo>
                    <a:lnTo>
                      <a:pt x="62" y="42"/>
                    </a:lnTo>
                    <a:lnTo>
                      <a:pt x="62" y="42"/>
                    </a:lnTo>
                    <a:lnTo>
                      <a:pt x="62" y="48"/>
                    </a:lnTo>
                    <a:lnTo>
                      <a:pt x="58" y="52"/>
                    </a:lnTo>
                    <a:lnTo>
                      <a:pt x="54" y="54"/>
                    </a:lnTo>
                    <a:lnTo>
                      <a:pt x="48" y="56"/>
                    </a:lnTo>
                    <a:lnTo>
                      <a:pt x="48" y="56"/>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Freeform 54"/>
              <p:cNvSpPr>
                <a:spLocks noEditPoints="1"/>
              </p:cNvSpPr>
              <p:nvPr/>
            </p:nvSpPr>
            <p:spPr bwMode="gray">
              <a:xfrm>
                <a:off x="-4028859" y="4113478"/>
                <a:ext cx="365201" cy="422010"/>
              </a:xfrm>
              <a:custGeom>
                <a:avLst/>
                <a:gdLst/>
                <a:ahLst/>
                <a:cxnLst>
                  <a:cxn ang="0">
                    <a:pos x="180" y="34"/>
                  </a:cxn>
                  <a:cxn ang="0">
                    <a:pos x="180" y="34"/>
                  </a:cxn>
                  <a:cxn ang="0">
                    <a:pos x="90" y="0"/>
                  </a:cxn>
                  <a:cxn ang="0">
                    <a:pos x="0" y="34"/>
                  </a:cxn>
                  <a:cxn ang="0">
                    <a:pos x="0" y="34"/>
                  </a:cxn>
                  <a:cxn ang="0">
                    <a:pos x="0" y="54"/>
                  </a:cxn>
                  <a:cxn ang="0">
                    <a:pos x="0" y="82"/>
                  </a:cxn>
                  <a:cxn ang="0">
                    <a:pos x="4" y="110"/>
                  </a:cxn>
                  <a:cxn ang="0">
                    <a:pos x="8" y="122"/>
                  </a:cxn>
                  <a:cxn ang="0">
                    <a:pos x="12" y="134"/>
                  </a:cxn>
                  <a:cxn ang="0">
                    <a:pos x="12" y="134"/>
                  </a:cxn>
                  <a:cxn ang="0">
                    <a:pos x="24" y="156"/>
                  </a:cxn>
                  <a:cxn ang="0">
                    <a:pos x="32" y="168"/>
                  </a:cxn>
                  <a:cxn ang="0">
                    <a:pos x="42" y="178"/>
                  </a:cxn>
                  <a:cxn ang="0">
                    <a:pos x="52" y="186"/>
                  </a:cxn>
                  <a:cxn ang="0">
                    <a:pos x="62" y="194"/>
                  </a:cxn>
                  <a:cxn ang="0">
                    <a:pos x="76" y="202"/>
                  </a:cxn>
                  <a:cxn ang="0">
                    <a:pos x="90" y="208"/>
                  </a:cxn>
                  <a:cxn ang="0">
                    <a:pos x="90" y="208"/>
                  </a:cxn>
                  <a:cxn ang="0">
                    <a:pos x="104" y="202"/>
                  </a:cxn>
                  <a:cxn ang="0">
                    <a:pos x="116" y="194"/>
                  </a:cxn>
                  <a:cxn ang="0">
                    <a:pos x="128" y="186"/>
                  </a:cxn>
                  <a:cxn ang="0">
                    <a:pos x="138" y="178"/>
                  </a:cxn>
                  <a:cxn ang="0">
                    <a:pos x="146" y="168"/>
                  </a:cxn>
                  <a:cxn ang="0">
                    <a:pos x="154" y="156"/>
                  </a:cxn>
                  <a:cxn ang="0">
                    <a:pos x="166" y="134"/>
                  </a:cxn>
                  <a:cxn ang="0">
                    <a:pos x="166" y="134"/>
                  </a:cxn>
                  <a:cxn ang="0">
                    <a:pos x="170" y="122"/>
                  </a:cxn>
                  <a:cxn ang="0">
                    <a:pos x="174" y="110"/>
                  </a:cxn>
                  <a:cxn ang="0">
                    <a:pos x="178" y="82"/>
                  </a:cxn>
                  <a:cxn ang="0">
                    <a:pos x="180" y="54"/>
                  </a:cxn>
                  <a:cxn ang="0">
                    <a:pos x="180" y="34"/>
                  </a:cxn>
                  <a:cxn ang="0">
                    <a:pos x="180" y="34"/>
                  </a:cxn>
                  <a:cxn ang="0">
                    <a:pos x="160" y="48"/>
                  </a:cxn>
                  <a:cxn ang="0">
                    <a:pos x="160" y="48"/>
                  </a:cxn>
                  <a:cxn ang="0">
                    <a:pos x="158" y="88"/>
                  </a:cxn>
                  <a:cxn ang="0">
                    <a:pos x="154" y="110"/>
                  </a:cxn>
                  <a:cxn ang="0">
                    <a:pos x="150" y="126"/>
                  </a:cxn>
                  <a:cxn ang="0">
                    <a:pos x="150" y="126"/>
                  </a:cxn>
                  <a:cxn ang="0">
                    <a:pos x="138" y="146"/>
                  </a:cxn>
                  <a:cxn ang="0">
                    <a:pos x="126" y="162"/>
                  </a:cxn>
                  <a:cxn ang="0">
                    <a:pos x="108" y="178"/>
                  </a:cxn>
                  <a:cxn ang="0">
                    <a:pos x="100" y="184"/>
                  </a:cxn>
                  <a:cxn ang="0">
                    <a:pos x="90" y="188"/>
                  </a:cxn>
                  <a:cxn ang="0">
                    <a:pos x="90" y="188"/>
                  </a:cxn>
                  <a:cxn ang="0">
                    <a:pos x="80" y="184"/>
                  </a:cxn>
                  <a:cxn ang="0">
                    <a:pos x="70" y="178"/>
                  </a:cxn>
                  <a:cxn ang="0">
                    <a:pos x="54" y="162"/>
                  </a:cxn>
                  <a:cxn ang="0">
                    <a:pos x="40" y="146"/>
                  </a:cxn>
                  <a:cxn ang="0">
                    <a:pos x="30" y="126"/>
                  </a:cxn>
                  <a:cxn ang="0">
                    <a:pos x="30" y="126"/>
                  </a:cxn>
                  <a:cxn ang="0">
                    <a:pos x="24" y="110"/>
                  </a:cxn>
                  <a:cxn ang="0">
                    <a:pos x="20" y="88"/>
                  </a:cxn>
                  <a:cxn ang="0">
                    <a:pos x="18" y="48"/>
                  </a:cxn>
                  <a:cxn ang="0">
                    <a:pos x="90" y="20"/>
                  </a:cxn>
                  <a:cxn ang="0">
                    <a:pos x="162" y="48"/>
                  </a:cxn>
                  <a:cxn ang="0">
                    <a:pos x="160" y="48"/>
                  </a:cxn>
                </a:cxnLst>
                <a:rect l="0" t="0" r="r" b="b"/>
                <a:pathLst>
                  <a:path w="180" h="208">
                    <a:moveTo>
                      <a:pt x="180" y="34"/>
                    </a:moveTo>
                    <a:lnTo>
                      <a:pt x="180" y="34"/>
                    </a:lnTo>
                    <a:lnTo>
                      <a:pt x="90" y="0"/>
                    </a:lnTo>
                    <a:lnTo>
                      <a:pt x="0" y="34"/>
                    </a:lnTo>
                    <a:lnTo>
                      <a:pt x="0" y="34"/>
                    </a:lnTo>
                    <a:lnTo>
                      <a:pt x="0" y="54"/>
                    </a:lnTo>
                    <a:lnTo>
                      <a:pt x="0" y="82"/>
                    </a:lnTo>
                    <a:lnTo>
                      <a:pt x="4" y="110"/>
                    </a:lnTo>
                    <a:lnTo>
                      <a:pt x="8" y="122"/>
                    </a:lnTo>
                    <a:lnTo>
                      <a:pt x="12" y="134"/>
                    </a:lnTo>
                    <a:lnTo>
                      <a:pt x="12" y="134"/>
                    </a:lnTo>
                    <a:lnTo>
                      <a:pt x="24" y="156"/>
                    </a:lnTo>
                    <a:lnTo>
                      <a:pt x="32" y="168"/>
                    </a:lnTo>
                    <a:lnTo>
                      <a:pt x="42" y="178"/>
                    </a:lnTo>
                    <a:lnTo>
                      <a:pt x="52" y="186"/>
                    </a:lnTo>
                    <a:lnTo>
                      <a:pt x="62" y="194"/>
                    </a:lnTo>
                    <a:lnTo>
                      <a:pt x="76" y="202"/>
                    </a:lnTo>
                    <a:lnTo>
                      <a:pt x="90" y="208"/>
                    </a:lnTo>
                    <a:lnTo>
                      <a:pt x="90" y="208"/>
                    </a:lnTo>
                    <a:lnTo>
                      <a:pt x="104" y="202"/>
                    </a:lnTo>
                    <a:lnTo>
                      <a:pt x="116" y="194"/>
                    </a:lnTo>
                    <a:lnTo>
                      <a:pt x="128" y="186"/>
                    </a:lnTo>
                    <a:lnTo>
                      <a:pt x="138" y="178"/>
                    </a:lnTo>
                    <a:lnTo>
                      <a:pt x="146" y="168"/>
                    </a:lnTo>
                    <a:lnTo>
                      <a:pt x="154" y="156"/>
                    </a:lnTo>
                    <a:lnTo>
                      <a:pt x="166" y="134"/>
                    </a:lnTo>
                    <a:lnTo>
                      <a:pt x="166" y="134"/>
                    </a:lnTo>
                    <a:lnTo>
                      <a:pt x="170" y="122"/>
                    </a:lnTo>
                    <a:lnTo>
                      <a:pt x="174" y="110"/>
                    </a:lnTo>
                    <a:lnTo>
                      <a:pt x="178" y="82"/>
                    </a:lnTo>
                    <a:lnTo>
                      <a:pt x="180" y="54"/>
                    </a:lnTo>
                    <a:lnTo>
                      <a:pt x="180" y="34"/>
                    </a:lnTo>
                    <a:lnTo>
                      <a:pt x="180" y="34"/>
                    </a:lnTo>
                    <a:close/>
                    <a:moveTo>
                      <a:pt x="160" y="48"/>
                    </a:moveTo>
                    <a:lnTo>
                      <a:pt x="160" y="48"/>
                    </a:lnTo>
                    <a:lnTo>
                      <a:pt x="158" y="88"/>
                    </a:lnTo>
                    <a:lnTo>
                      <a:pt x="154" y="110"/>
                    </a:lnTo>
                    <a:lnTo>
                      <a:pt x="150" y="126"/>
                    </a:lnTo>
                    <a:lnTo>
                      <a:pt x="150" y="126"/>
                    </a:lnTo>
                    <a:lnTo>
                      <a:pt x="138" y="146"/>
                    </a:lnTo>
                    <a:lnTo>
                      <a:pt x="126" y="162"/>
                    </a:lnTo>
                    <a:lnTo>
                      <a:pt x="108" y="178"/>
                    </a:lnTo>
                    <a:lnTo>
                      <a:pt x="100" y="184"/>
                    </a:lnTo>
                    <a:lnTo>
                      <a:pt x="90" y="188"/>
                    </a:lnTo>
                    <a:lnTo>
                      <a:pt x="90" y="188"/>
                    </a:lnTo>
                    <a:lnTo>
                      <a:pt x="80" y="184"/>
                    </a:lnTo>
                    <a:lnTo>
                      <a:pt x="70" y="178"/>
                    </a:lnTo>
                    <a:lnTo>
                      <a:pt x="54" y="162"/>
                    </a:lnTo>
                    <a:lnTo>
                      <a:pt x="40" y="146"/>
                    </a:lnTo>
                    <a:lnTo>
                      <a:pt x="30" y="126"/>
                    </a:lnTo>
                    <a:lnTo>
                      <a:pt x="30" y="126"/>
                    </a:lnTo>
                    <a:lnTo>
                      <a:pt x="24" y="110"/>
                    </a:lnTo>
                    <a:lnTo>
                      <a:pt x="20" y="88"/>
                    </a:lnTo>
                    <a:lnTo>
                      <a:pt x="18" y="48"/>
                    </a:lnTo>
                    <a:lnTo>
                      <a:pt x="90" y="20"/>
                    </a:lnTo>
                    <a:lnTo>
                      <a:pt x="162" y="48"/>
                    </a:lnTo>
                    <a:lnTo>
                      <a:pt x="160" y="48"/>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grpSp>
        <p:nvGrpSpPr>
          <p:cNvPr id="51" name="组合 50"/>
          <p:cNvGrpSpPr/>
          <p:nvPr/>
        </p:nvGrpSpPr>
        <p:grpSpPr bwMode="gray">
          <a:xfrm>
            <a:off x="9710542" y="3494124"/>
            <a:ext cx="772571" cy="772571"/>
            <a:chOff x="6476857" y="4298373"/>
            <a:chExt cx="761946" cy="761946"/>
          </a:xfrm>
          <a:solidFill>
            <a:srgbClr val="00B0F0"/>
          </a:solidFill>
        </p:grpSpPr>
        <p:sp>
          <p:nvSpPr>
            <p:cNvPr id="52" name="Oval 48"/>
            <p:cNvSpPr/>
            <p:nvPr/>
          </p:nvSpPr>
          <p:spPr bwMode="gray">
            <a:xfrm>
              <a:off x="6476857" y="4298373"/>
              <a:ext cx="761946" cy="761946"/>
            </a:xfrm>
            <a:prstGeom prst="ellipse">
              <a:avLst/>
            </a:prstGeom>
            <a:grpFill/>
            <a:ln w="25400" cap="flat" cmpd="sng" algn="ctr">
              <a:solidFill>
                <a:schemeClr val="bg1"/>
              </a:solidFill>
              <a:prstDash val="solid"/>
            </a:ln>
            <a:effectLst/>
          </p:spPr>
          <p:txBody>
            <a:bodyPr rtlCol="0" anchor="ctr"/>
            <a:lstStyle/>
            <a:p>
              <a:pPr marL="0" marR="0" lvl="0" indent="0" algn="ctr" defTabSz="457200" eaLnBrk="1" fontAlgn="ctr"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3" name="组合 167"/>
            <p:cNvGrpSpPr/>
            <p:nvPr/>
          </p:nvGrpSpPr>
          <p:grpSpPr bwMode="gray">
            <a:xfrm>
              <a:off x="6564934" y="4422156"/>
              <a:ext cx="571046" cy="476142"/>
              <a:chOff x="-5919788" y="3955225"/>
              <a:chExt cx="742575" cy="580263"/>
            </a:xfrm>
            <a:grpFill/>
          </p:grpSpPr>
          <p:sp>
            <p:nvSpPr>
              <p:cNvPr id="54" name="Freeform 46"/>
              <p:cNvSpPr>
                <a:spLocks noEditPoints="1"/>
              </p:cNvSpPr>
              <p:nvPr/>
            </p:nvSpPr>
            <p:spPr bwMode="gray">
              <a:xfrm>
                <a:off x="-5919788" y="4369119"/>
                <a:ext cx="405779" cy="166369"/>
              </a:xfrm>
              <a:custGeom>
                <a:avLst/>
                <a:gdLst/>
                <a:ahLst/>
                <a:cxnLst>
                  <a:cxn ang="0">
                    <a:pos x="192" y="60"/>
                  </a:cxn>
                  <a:cxn ang="0">
                    <a:pos x="192" y="0"/>
                  </a:cxn>
                  <a:cxn ang="0">
                    <a:pos x="38" y="0"/>
                  </a:cxn>
                  <a:cxn ang="0">
                    <a:pos x="38" y="0"/>
                  </a:cxn>
                  <a:cxn ang="0">
                    <a:pos x="30" y="0"/>
                  </a:cxn>
                  <a:cxn ang="0">
                    <a:pos x="24" y="2"/>
                  </a:cxn>
                  <a:cxn ang="0">
                    <a:pos x="16" y="6"/>
                  </a:cxn>
                  <a:cxn ang="0">
                    <a:pos x="10" y="10"/>
                  </a:cxn>
                  <a:cxn ang="0">
                    <a:pos x="6" y="14"/>
                  </a:cxn>
                  <a:cxn ang="0">
                    <a:pos x="2" y="20"/>
                  </a:cxn>
                  <a:cxn ang="0">
                    <a:pos x="0" y="28"/>
                  </a:cxn>
                  <a:cxn ang="0">
                    <a:pos x="0" y="34"/>
                  </a:cxn>
                  <a:cxn ang="0">
                    <a:pos x="0" y="48"/>
                  </a:cxn>
                  <a:cxn ang="0">
                    <a:pos x="0" y="48"/>
                  </a:cxn>
                  <a:cxn ang="0">
                    <a:pos x="0" y="54"/>
                  </a:cxn>
                  <a:cxn ang="0">
                    <a:pos x="2" y="62"/>
                  </a:cxn>
                  <a:cxn ang="0">
                    <a:pos x="6" y="68"/>
                  </a:cxn>
                  <a:cxn ang="0">
                    <a:pos x="10" y="72"/>
                  </a:cxn>
                  <a:cxn ang="0">
                    <a:pos x="16" y="76"/>
                  </a:cxn>
                  <a:cxn ang="0">
                    <a:pos x="24" y="80"/>
                  </a:cxn>
                  <a:cxn ang="0">
                    <a:pos x="30" y="82"/>
                  </a:cxn>
                  <a:cxn ang="0">
                    <a:pos x="38" y="82"/>
                  </a:cxn>
                  <a:cxn ang="0">
                    <a:pos x="200" y="82"/>
                  </a:cxn>
                  <a:cxn ang="0">
                    <a:pos x="200" y="82"/>
                  </a:cxn>
                  <a:cxn ang="0">
                    <a:pos x="194" y="72"/>
                  </a:cxn>
                  <a:cxn ang="0">
                    <a:pos x="192" y="60"/>
                  </a:cxn>
                  <a:cxn ang="0">
                    <a:pos x="192" y="60"/>
                  </a:cxn>
                  <a:cxn ang="0">
                    <a:pos x="48" y="54"/>
                  </a:cxn>
                  <a:cxn ang="0">
                    <a:pos x="48" y="54"/>
                  </a:cxn>
                  <a:cxn ang="0">
                    <a:pos x="44" y="54"/>
                  </a:cxn>
                  <a:cxn ang="0">
                    <a:pos x="38" y="50"/>
                  </a:cxn>
                  <a:cxn ang="0">
                    <a:pos x="36" y="46"/>
                  </a:cxn>
                  <a:cxn ang="0">
                    <a:pos x="34" y="40"/>
                  </a:cxn>
                  <a:cxn ang="0">
                    <a:pos x="34" y="40"/>
                  </a:cxn>
                  <a:cxn ang="0">
                    <a:pos x="36" y="36"/>
                  </a:cxn>
                  <a:cxn ang="0">
                    <a:pos x="38" y="32"/>
                  </a:cxn>
                  <a:cxn ang="0">
                    <a:pos x="44" y="28"/>
                  </a:cxn>
                  <a:cxn ang="0">
                    <a:pos x="48" y="28"/>
                  </a:cxn>
                  <a:cxn ang="0">
                    <a:pos x="48" y="28"/>
                  </a:cxn>
                  <a:cxn ang="0">
                    <a:pos x="54" y="28"/>
                  </a:cxn>
                  <a:cxn ang="0">
                    <a:pos x="58" y="32"/>
                  </a:cxn>
                  <a:cxn ang="0">
                    <a:pos x="60" y="36"/>
                  </a:cxn>
                  <a:cxn ang="0">
                    <a:pos x="62" y="40"/>
                  </a:cxn>
                  <a:cxn ang="0">
                    <a:pos x="62" y="40"/>
                  </a:cxn>
                  <a:cxn ang="0">
                    <a:pos x="60" y="46"/>
                  </a:cxn>
                  <a:cxn ang="0">
                    <a:pos x="58" y="50"/>
                  </a:cxn>
                  <a:cxn ang="0">
                    <a:pos x="54" y="54"/>
                  </a:cxn>
                  <a:cxn ang="0">
                    <a:pos x="48" y="54"/>
                  </a:cxn>
                  <a:cxn ang="0">
                    <a:pos x="48" y="54"/>
                  </a:cxn>
                </a:cxnLst>
                <a:rect l="0" t="0" r="r" b="b"/>
                <a:pathLst>
                  <a:path w="200" h="82">
                    <a:moveTo>
                      <a:pt x="192" y="60"/>
                    </a:moveTo>
                    <a:lnTo>
                      <a:pt x="192" y="0"/>
                    </a:lnTo>
                    <a:lnTo>
                      <a:pt x="38" y="0"/>
                    </a:lnTo>
                    <a:lnTo>
                      <a:pt x="38" y="0"/>
                    </a:lnTo>
                    <a:lnTo>
                      <a:pt x="30" y="0"/>
                    </a:lnTo>
                    <a:lnTo>
                      <a:pt x="24" y="2"/>
                    </a:lnTo>
                    <a:lnTo>
                      <a:pt x="16" y="6"/>
                    </a:lnTo>
                    <a:lnTo>
                      <a:pt x="10" y="10"/>
                    </a:lnTo>
                    <a:lnTo>
                      <a:pt x="6" y="14"/>
                    </a:lnTo>
                    <a:lnTo>
                      <a:pt x="2" y="20"/>
                    </a:lnTo>
                    <a:lnTo>
                      <a:pt x="0" y="28"/>
                    </a:lnTo>
                    <a:lnTo>
                      <a:pt x="0" y="34"/>
                    </a:lnTo>
                    <a:lnTo>
                      <a:pt x="0" y="48"/>
                    </a:lnTo>
                    <a:lnTo>
                      <a:pt x="0" y="48"/>
                    </a:lnTo>
                    <a:lnTo>
                      <a:pt x="0" y="54"/>
                    </a:lnTo>
                    <a:lnTo>
                      <a:pt x="2" y="62"/>
                    </a:lnTo>
                    <a:lnTo>
                      <a:pt x="6" y="68"/>
                    </a:lnTo>
                    <a:lnTo>
                      <a:pt x="10" y="72"/>
                    </a:lnTo>
                    <a:lnTo>
                      <a:pt x="16" y="76"/>
                    </a:lnTo>
                    <a:lnTo>
                      <a:pt x="24" y="80"/>
                    </a:lnTo>
                    <a:lnTo>
                      <a:pt x="30" y="82"/>
                    </a:lnTo>
                    <a:lnTo>
                      <a:pt x="38" y="82"/>
                    </a:lnTo>
                    <a:lnTo>
                      <a:pt x="200" y="82"/>
                    </a:lnTo>
                    <a:lnTo>
                      <a:pt x="200" y="82"/>
                    </a:lnTo>
                    <a:lnTo>
                      <a:pt x="194" y="72"/>
                    </a:lnTo>
                    <a:lnTo>
                      <a:pt x="192" y="60"/>
                    </a:lnTo>
                    <a:lnTo>
                      <a:pt x="192" y="60"/>
                    </a:lnTo>
                    <a:close/>
                    <a:moveTo>
                      <a:pt x="48" y="54"/>
                    </a:moveTo>
                    <a:lnTo>
                      <a:pt x="48" y="54"/>
                    </a:lnTo>
                    <a:lnTo>
                      <a:pt x="44" y="54"/>
                    </a:lnTo>
                    <a:lnTo>
                      <a:pt x="38" y="50"/>
                    </a:lnTo>
                    <a:lnTo>
                      <a:pt x="36" y="46"/>
                    </a:lnTo>
                    <a:lnTo>
                      <a:pt x="34" y="40"/>
                    </a:lnTo>
                    <a:lnTo>
                      <a:pt x="34" y="40"/>
                    </a:lnTo>
                    <a:lnTo>
                      <a:pt x="36" y="36"/>
                    </a:lnTo>
                    <a:lnTo>
                      <a:pt x="38" y="32"/>
                    </a:lnTo>
                    <a:lnTo>
                      <a:pt x="44" y="28"/>
                    </a:lnTo>
                    <a:lnTo>
                      <a:pt x="48" y="28"/>
                    </a:lnTo>
                    <a:lnTo>
                      <a:pt x="48" y="28"/>
                    </a:lnTo>
                    <a:lnTo>
                      <a:pt x="54" y="28"/>
                    </a:lnTo>
                    <a:lnTo>
                      <a:pt x="58" y="32"/>
                    </a:lnTo>
                    <a:lnTo>
                      <a:pt x="60" y="36"/>
                    </a:lnTo>
                    <a:lnTo>
                      <a:pt x="62" y="40"/>
                    </a:lnTo>
                    <a:lnTo>
                      <a:pt x="62" y="40"/>
                    </a:lnTo>
                    <a:lnTo>
                      <a:pt x="60" y="46"/>
                    </a:lnTo>
                    <a:lnTo>
                      <a:pt x="58" y="50"/>
                    </a:lnTo>
                    <a:lnTo>
                      <a:pt x="54" y="54"/>
                    </a:lnTo>
                    <a:lnTo>
                      <a:pt x="48" y="54"/>
                    </a:lnTo>
                    <a:lnTo>
                      <a:pt x="48" y="54"/>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Freeform 47"/>
              <p:cNvSpPr>
                <a:spLocks noEditPoints="1"/>
              </p:cNvSpPr>
              <p:nvPr/>
            </p:nvSpPr>
            <p:spPr bwMode="gray">
              <a:xfrm>
                <a:off x="-5919788" y="4166230"/>
                <a:ext cx="612726" cy="170427"/>
              </a:xfrm>
              <a:custGeom>
                <a:avLst/>
                <a:gdLst/>
                <a:ahLst/>
                <a:cxnLst>
                  <a:cxn ang="0">
                    <a:pos x="286" y="16"/>
                  </a:cxn>
                  <a:cxn ang="0">
                    <a:pos x="272" y="20"/>
                  </a:cxn>
                  <a:cxn ang="0">
                    <a:pos x="268" y="32"/>
                  </a:cxn>
                  <a:cxn ang="0">
                    <a:pos x="302" y="52"/>
                  </a:cxn>
                  <a:cxn ang="0">
                    <a:pos x="302" y="32"/>
                  </a:cxn>
                  <a:cxn ang="0">
                    <a:pos x="298" y="20"/>
                  </a:cxn>
                  <a:cxn ang="0">
                    <a:pos x="286" y="16"/>
                  </a:cxn>
                  <a:cxn ang="0">
                    <a:pos x="0" y="36"/>
                  </a:cxn>
                  <a:cxn ang="0">
                    <a:pos x="0" y="48"/>
                  </a:cxn>
                  <a:cxn ang="0">
                    <a:pos x="2" y="62"/>
                  </a:cxn>
                  <a:cxn ang="0">
                    <a:pos x="10" y="74"/>
                  </a:cxn>
                  <a:cxn ang="0">
                    <a:pos x="24" y="80"/>
                  </a:cxn>
                  <a:cxn ang="0">
                    <a:pos x="38" y="84"/>
                  </a:cxn>
                  <a:cxn ang="0">
                    <a:pos x="192" y="84"/>
                  </a:cxn>
                  <a:cxn ang="0">
                    <a:pos x="200" y="66"/>
                  </a:cxn>
                  <a:cxn ang="0">
                    <a:pos x="214" y="56"/>
                  </a:cxn>
                  <a:cxn ang="0">
                    <a:pos x="214" y="32"/>
                  </a:cxn>
                  <a:cxn ang="0">
                    <a:pos x="222" y="0"/>
                  </a:cxn>
                  <a:cxn ang="0">
                    <a:pos x="38" y="0"/>
                  </a:cxn>
                  <a:cxn ang="0">
                    <a:pos x="24" y="2"/>
                  </a:cxn>
                  <a:cxn ang="0">
                    <a:pos x="10" y="10"/>
                  </a:cxn>
                  <a:cxn ang="0">
                    <a:pos x="2" y="22"/>
                  </a:cxn>
                  <a:cxn ang="0">
                    <a:pos x="0" y="36"/>
                  </a:cxn>
                  <a:cxn ang="0">
                    <a:pos x="48" y="28"/>
                  </a:cxn>
                  <a:cxn ang="0">
                    <a:pos x="54" y="30"/>
                  </a:cxn>
                  <a:cxn ang="0">
                    <a:pos x="60" y="36"/>
                  </a:cxn>
                  <a:cxn ang="0">
                    <a:pos x="62" y="42"/>
                  </a:cxn>
                  <a:cxn ang="0">
                    <a:pos x="58" y="52"/>
                  </a:cxn>
                  <a:cxn ang="0">
                    <a:pos x="48" y="56"/>
                  </a:cxn>
                  <a:cxn ang="0">
                    <a:pos x="44" y="54"/>
                  </a:cxn>
                  <a:cxn ang="0">
                    <a:pos x="36" y="48"/>
                  </a:cxn>
                  <a:cxn ang="0">
                    <a:pos x="34" y="42"/>
                  </a:cxn>
                  <a:cxn ang="0">
                    <a:pos x="38" y="32"/>
                  </a:cxn>
                  <a:cxn ang="0">
                    <a:pos x="48" y="28"/>
                  </a:cxn>
                </a:cxnLst>
                <a:rect l="0" t="0" r="r" b="b"/>
                <a:pathLst>
                  <a:path w="302" h="84">
                    <a:moveTo>
                      <a:pt x="286" y="16"/>
                    </a:moveTo>
                    <a:lnTo>
                      <a:pt x="286" y="16"/>
                    </a:lnTo>
                    <a:lnTo>
                      <a:pt x="278" y="16"/>
                    </a:lnTo>
                    <a:lnTo>
                      <a:pt x="272" y="20"/>
                    </a:lnTo>
                    <a:lnTo>
                      <a:pt x="270" y="26"/>
                    </a:lnTo>
                    <a:lnTo>
                      <a:pt x="268" y="32"/>
                    </a:lnTo>
                    <a:lnTo>
                      <a:pt x="268" y="52"/>
                    </a:lnTo>
                    <a:lnTo>
                      <a:pt x="302" y="52"/>
                    </a:lnTo>
                    <a:lnTo>
                      <a:pt x="302" y="32"/>
                    </a:lnTo>
                    <a:lnTo>
                      <a:pt x="302" y="32"/>
                    </a:lnTo>
                    <a:lnTo>
                      <a:pt x="302" y="26"/>
                    </a:lnTo>
                    <a:lnTo>
                      <a:pt x="298" y="20"/>
                    </a:lnTo>
                    <a:lnTo>
                      <a:pt x="292" y="16"/>
                    </a:lnTo>
                    <a:lnTo>
                      <a:pt x="286" y="16"/>
                    </a:lnTo>
                    <a:lnTo>
                      <a:pt x="286" y="16"/>
                    </a:lnTo>
                    <a:close/>
                    <a:moveTo>
                      <a:pt x="0" y="36"/>
                    </a:moveTo>
                    <a:lnTo>
                      <a:pt x="0" y="48"/>
                    </a:lnTo>
                    <a:lnTo>
                      <a:pt x="0" y="48"/>
                    </a:lnTo>
                    <a:lnTo>
                      <a:pt x="0" y="56"/>
                    </a:lnTo>
                    <a:lnTo>
                      <a:pt x="2" y="62"/>
                    </a:lnTo>
                    <a:lnTo>
                      <a:pt x="6" y="68"/>
                    </a:lnTo>
                    <a:lnTo>
                      <a:pt x="10" y="74"/>
                    </a:lnTo>
                    <a:lnTo>
                      <a:pt x="16" y="78"/>
                    </a:lnTo>
                    <a:lnTo>
                      <a:pt x="24" y="80"/>
                    </a:lnTo>
                    <a:lnTo>
                      <a:pt x="30" y="82"/>
                    </a:lnTo>
                    <a:lnTo>
                      <a:pt x="38" y="84"/>
                    </a:lnTo>
                    <a:lnTo>
                      <a:pt x="192" y="84"/>
                    </a:lnTo>
                    <a:lnTo>
                      <a:pt x="192" y="84"/>
                    </a:lnTo>
                    <a:lnTo>
                      <a:pt x="194" y="74"/>
                    </a:lnTo>
                    <a:lnTo>
                      <a:pt x="200" y="66"/>
                    </a:lnTo>
                    <a:lnTo>
                      <a:pt x="206" y="60"/>
                    </a:lnTo>
                    <a:lnTo>
                      <a:pt x="214" y="56"/>
                    </a:lnTo>
                    <a:lnTo>
                      <a:pt x="214" y="32"/>
                    </a:lnTo>
                    <a:lnTo>
                      <a:pt x="214" y="32"/>
                    </a:lnTo>
                    <a:lnTo>
                      <a:pt x="216" y="16"/>
                    </a:lnTo>
                    <a:lnTo>
                      <a:pt x="222" y="0"/>
                    </a:lnTo>
                    <a:lnTo>
                      <a:pt x="38" y="0"/>
                    </a:lnTo>
                    <a:lnTo>
                      <a:pt x="38" y="0"/>
                    </a:lnTo>
                    <a:lnTo>
                      <a:pt x="30" y="0"/>
                    </a:lnTo>
                    <a:lnTo>
                      <a:pt x="24" y="2"/>
                    </a:lnTo>
                    <a:lnTo>
                      <a:pt x="16" y="6"/>
                    </a:lnTo>
                    <a:lnTo>
                      <a:pt x="10" y="10"/>
                    </a:lnTo>
                    <a:lnTo>
                      <a:pt x="6" y="16"/>
                    </a:lnTo>
                    <a:lnTo>
                      <a:pt x="2" y="22"/>
                    </a:lnTo>
                    <a:lnTo>
                      <a:pt x="0" y="28"/>
                    </a:lnTo>
                    <a:lnTo>
                      <a:pt x="0" y="36"/>
                    </a:lnTo>
                    <a:lnTo>
                      <a:pt x="0" y="36"/>
                    </a:lnTo>
                    <a:close/>
                    <a:moveTo>
                      <a:pt x="48" y="28"/>
                    </a:moveTo>
                    <a:lnTo>
                      <a:pt x="48" y="28"/>
                    </a:lnTo>
                    <a:lnTo>
                      <a:pt x="54" y="30"/>
                    </a:lnTo>
                    <a:lnTo>
                      <a:pt x="58" y="32"/>
                    </a:lnTo>
                    <a:lnTo>
                      <a:pt x="60" y="36"/>
                    </a:lnTo>
                    <a:lnTo>
                      <a:pt x="62" y="42"/>
                    </a:lnTo>
                    <a:lnTo>
                      <a:pt x="62" y="42"/>
                    </a:lnTo>
                    <a:lnTo>
                      <a:pt x="60" y="48"/>
                    </a:lnTo>
                    <a:lnTo>
                      <a:pt x="58" y="52"/>
                    </a:lnTo>
                    <a:lnTo>
                      <a:pt x="54" y="54"/>
                    </a:lnTo>
                    <a:lnTo>
                      <a:pt x="48" y="56"/>
                    </a:lnTo>
                    <a:lnTo>
                      <a:pt x="48" y="56"/>
                    </a:lnTo>
                    <a:lnTo>
                      <a:pt x="44" y="54"/>
                    </a:lnTo>
                    <a:lnTo>
                      <a:pt x="38" y="52"/>
                    </a:lnTo>
                    <a:lnTo>
                      <a:pt x="36" y="48"/>
                    </a:lnTo>
                    <a:lnTo>
                      <a:pt x="34" y="42"/>
                    </a:lnTo>
                    <a:lnTo>
                      <a:pt x="34" y="42"/>
                    </a:lnTo>
                    <a:lnTo>
                      <a:pt x="36" y="36"/>
                    </a:lnTo>
                    <a:lnTo>
                      <a:pt x="38" y="32"/>
                    </a:lnTo>
                    <a:lnTo>
                      <a:pt x="44" y="30"/>
                    </a:lnTo>
                    <a:lnTo>
                      <a:pt x="48" y="28"/>
                    </a:lnTo>
                    <a:lnTo>
                      <a:pt x="48" y="28"/>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Freeform 48"/>
              <p:cNvSpPr>
                <a:spLocks noEditPoints="1"/>
              </p:cNvSpPr>
              <p:nvPr/>
            </p:nvSpPr>
            <p:spPr bwMode="gray">
              <a:xfrm>
                <a:off x="-5919788" y="3955225"/>
                <a:ext cx="649246" cy="170427"/>
              </a:xfrm>
              <a:custGeom>
                <a:avLst/>
                <a:gdLst/>
                <a:ahLst/>
                <a:cxnLst>
                  <a:cxn ang="0">
                    <a:pos x="286" y="62"/>
                  </a:cxn>
                  <a:cxn ang="0">
                    <a:pos x="314" y="68"/>
                  </a:cxn>
                  <a:cxn ang="0">
                    <a:pos x="318" y="60"/>
                  </a:cxn>
                  <a:cxn ang="0">
                    <a:pos x="320" y="36"/>
                  </a:cxn>
                  <a:cxn ang="0">
                    <a:pos x="320" y="28"/>
                  </a:cxn>
                  <a:cxn ang="0">
                    <a:pos x="314" y="16"/>
                  </a:cxn>
                  <a:cxn ang="0">
                    <a:pos x="304" y="6"/>
                  </a:cxn>
                  <a:cxn ang="0">
                    <a:pos x="290" y="2"/>
                  </a:cxn>
                  <a:cxn ang="0">
                    <a:pos x="38" y="0"/>
                  </a:cxn>
                  <a:cxn ang="0">
                    <a:pos x="30" y="2"/>
                  </a:cxn>
                  <a:cxn ang="0">
                    <a:pos x="16" y="6"/>
                  </a:cxn>
                  <a:cxn ang="0">
                    <a:pos x="6" y="16"/>
                  </a:cxn>
                  <a:cxn ang="0">
                    <a:pos x="0" y="28"/>
                  </a:cxn>
                  <a:cxn ang="0">
                    <a:pos x="0" y="48"/>
                  </a:cxn>
                  <a:cxn ang="0">
                    <a:pos x="0" y="56"/>
                  </a:cxn>
                  <a:cxn ang="0">
                    <a:pos x="6" y="68"/>
                  </a:cxn>
                  <a:cxn ang="0">
                    <a:pos x="16" y="78"/>
                  </a:cxn>
                  <a:cxn ang="0">
                    <a:pos x="30" y="84"/>
                  </a:cxn>
                  <a:cxn ang="0">
                    <a:pos x="234" y="84"/>
                  </a:cxn>
                  <a:cxn ang="0">
                    <a:pos x="244" y="74"/>
                  </a:cxn>
                  <a:cxn ang="0">
                    <a:pos x="270" y="64"/>
                  </a:cxn>
                  <a:cxn ang="0">
                    <a:pos x="286" y="62"/>
                  </a:cxn>
                  <a:cxn ang="0">
                    <a:pos x="48" y="56"/>
                  </a:cxn>
                  <a:cxn ang="0">
                    <a:pos x="38" y="52"/>
                  </a:cxn>
                  <a:cxn ang="0">
                    <a:pos x="34" y="42"/>
                  </a:cxn>
                  <a:cxn ang="0">
                    <a:pos x="36" y="36"/>
                  </a:cxn>
                  <a:cxn ang="0">
                    <a:pos x="44" y="30"/>
                  </a:cxn>
                  <a:cxn ang="0">
                    <a:pos x="48" y="28"/>
                  </a:cxn>
                  <a:cxn ang="0">
                    <a:pos x="58" y="32"/>
                  </a:cxn>
                  <a:cxn ang="0">
                    <a:pos x="62" y="42"/>
                  </a:cxn>
                  <a:cxn ang="0">
                    <a:pos x="60" y="48"/>
                  </a:cxn>
                  <a:cxn ang="0">
                    <a:pos x="54" y="54"/>
                  </a:cxn>
                  <a:cxn ang="0">
                    <a:pos x="48" y="56"/>
                  </a:cxn>
                </a:cxnLst>
                <a:rect l="0" t="0" r="r" b="b"/>
                <a:pathLst>
                  <a:path w="320" h="84">
                    <a:moveTo>
                      <a:pt x="286" y="62"/>
                    </a:moveTo>
                    <a:lnTo>
                      <a:pt x="286" y="62"/>
                    </a:lnTo>
                    <a:lnTo>
                      <a:pt x="300" y="64"/>
                    </a:lnTo>
                    <a:lnTo>
                      <a:pt x="314" y="68"/>
                    </a:lnTo>
                    <a:lnTo>
                      <a:pt x="314" y="68"/>
                    </a:lnTo>
                    <a:lnTo>
                      <a:pt x="318" y="60"/>
                    </a:lnTo>
                    <a:lnTo>
                      <a:pt x="320" y="48"/>
                    </a:lnTo>
                    <a:lnTo>
                      <a:pt x="320" y="36"/>
                    </a:lnTo>
                    <a:lnTo>
                      <a:pt x="320" y="36"/>
                    </a:lnTo>
                    <a:lnTo>
                      <a:pt x="320" y="28"/>
                    </a:lnTo>
                    <a:lnTo>
                      <a:pt x="318" y="22"/>
                    </a:lnTo>
                    <a:lnTo>
                      <a:pt x="314" y="16"/>
                    </a:lnTo>
                    <a:lnTo>
                      <a:pt x="308" y="10"/>
                    </a:lnTo>
                    <a:lnTo>
                      <a:pt x="304" y="6"/>
                    </a:lnTo>
                    <a:lnTo>
                      <a:pt x="296" y="4"/>
                    </a:lnTo>
                    <a:lnTo>
                      <a:pt x="290" y="2"/>
                    </a:lnTo>
                    <a:lnTo>
                      <a:pt x="282" y="0"/>
                    </a:lnTo>
                    <a:lnTo>
                      <a:pt x="38" y="0"/>
                    </a:lnTo>
                    <a:lnTo>
                      <a:pt x="38" y="0"/>
                    </a:lnTo>
                    <a:lnTo>
                      <a:pt x="30" y="2"/>
                    </a:lnTo>
                    <a:lnTo>
                      <a:pt x="24" y="4"/>
                    </a:lnTo>
                    <a:lnTo>
                      <a:pt x="16" y="6"/>
                    </a:lnTo>
                    <a:lnTo>
                      <a:pt x="10" y="10"/>
                    </a:lnTo>
                    <a:lnTo>
                      <a:pt x="6" y="16"/>
                    </a:lnTo>
                    <a:lnTo>
                      <a:pt x="2" y="22"/>
                    </a:lnTo>
                    <a:lnTo>
                      <a:pt x="0" y="28"/>
                    </a:lnTo>
                    <a:lnTo>
                      <a:pt x="0" y="36"/>
                    </a:lnTo>
                    <a:lnTo>
                      <a:pt x="0" y="48"/>
                    </a:lnTo>
                    <a:lnTo>
                      <a:pt x="0" y="48"/>
                    </a:lnTo>
                    <a:lnTo>
                      <a:pt x="0" y="56"/>
                    </a:lnTo>
                    <a:lnTo>
                      <a:pt x="2" y="62"/>
                    </a:lnTo>
                    <a:lnTo>
                      <a:pt x="6" y="68"/>
                    </a:lnTo>
                    <a:lnTo>
                      <a:pt x="10" y="74"/>
                    </a:lnTo>
                    <a:lnTo>
                      <a:pt x="16" y="78"/>
                    </a:lnTo>
                    <a:lnTo>
                      <a:pt x="24" y="82"/>
                    </a:lnTo>
                    <a:lnTo>
                      <a:pt x="30" y="84"/>
                    </a:lnTo>
                    <a:lnTo>
                      <a:pt x="38" y="84"/>
                    </a:lnTo>
                    <a:lnTo>
                      <a:pt x="234" y="84"/>
                    </a:lnTo>
                    <a:lnTo>
                      <a:pt x="234" y="84"/>
                    </a:lnTo>
                    <a:lnTo>
                      <a:pt x="244" y="74"/>
                    </a:lnTo>
                    <a:lnTo>
                      <a:pt x="256" y="68"/>
                    </a:lnTo>
                    <a:lnTo>
                      <a:pt x="270" y="64"/>
                    </a:lnTo>
                    <a:lnTo>
                      <a:pt x="286" y="62"/>
                    </a:lnTo>
                    <a:lnTo>
                      <a:pt x="286" y="62"/>
                    </a:lnTo>
                    <a:close/>
                    <a:moveTo>
                      <a:pt x="48" y="56"/>
                    </a:moveTo>
                    <a:lnTo>
                      <a:pt x="48" y="56"/>
                    </a:lnTo>
                    <a:lnTo>
                      <a:pt x="44" y="54"/>
                    </a:lnTo>
                    <a:lnTo>
                      <a:pt x="38" y="52"/>
                    </a:lnTo>
                    <a:lnTo>
                      <a:pt x="36" y="48"/>
                    </a:lnTo>
                    <a:lnTo>
                      <a:pt x="34" y="42"/>
                    </a:lnTo>
                    <a:lnTo>
                      <a:pt x="34" y="42"/>
                    </a:lnTo>
                    <a:lnTo>
                      <a:pt x="36" y="36"/>
                    </a:lnTo>
                    <a:lnTo>
                      <a:pt x="38" y="32"/>
                    </a:lnTo>
                    <a:lnTo>
                      <a:pt x="44" y="30"/>
                    </a:lnTo>
                    <a:lnTo>
                      <a:pt x="48" y="28"/>
                    </a:lnTo>
                    <a:lnTo>
                      <a:pt x="48" y="28"/>
                    </a:lnTo>
                    <a:lnTo>
                      <a:pt x="54" y="30"/>
                    </a:lnTo>
                    <a:lnTo>
                      <a:pt x="58" y="32"/>
                    </a:lnTo>
                    <a:lnTo>
                      <a:pt x="60" y="36"/>
                    </a:lnTo>
                    <a:lnTo>
                      <a:pt x="62" y="42"/>
                    </a:lnTo>
                    <a:lnTo>
                      <a:pt x="62" y="42"/>
                    </a:lnTo>
                    <a:lnTo>
                      <a:pt x="60" y="48"/>
                    </a:lnTo>
                    <a:lnTo>
                      <a:pt x="58" y="52"/>
                    </a:lnTo>
                    <a:lnTo>
                      <a:pt x="54" y="54"/>
                    </a:lnTo>
                    <a:lnTo>
                      <a:pt x="48" y="56"/>
                    </a:lnTo>
                    <a:lnTo>
                      <a:pt x="48" y="56"/>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Freeform 49"/>
              <p:cNvSpPr>
                <a:spLocks noEditPoints="1"/>
              </p:cNvSpPr>
              <p:nvPr/>
            </p:nvSpPr>
            <p:spPr bwMode="gray">
              <a:xfrm>
                <a:off x="-5501836" y="4300136"/>
                <a:ext cx="324623" cy="235352"/>
              </a:xfrm>
              <a:custGeom>
                <a:avLst/>
                <a:gdLst/>
                <a:ahLst/>
                <a:cxnLst>
                  <a:cxn ang="0">
                    <a:pos x="22" y="0"/>
                  </a:cxn>
                  <a:cxn ang="0">
                    <a:pos x="14" y="2"/>
                  </a:cxn>
                  <a:cxn ang="0">
                    <a:pos x="2" y="14"/>
                  </a:cxn>
                  <a:cxn ang="0">
                    <a:pos x="0" y="94"/>
                  </a:cxn>
                  <a:cxn ang="0">
                    <a:pos x="2" y="102"/>
                  </a:cxn>
                  <a:cxn ang="0">
                    <a:pos x="14" y="114"/>
                  </a:cxn>
                  <a:cxn ang="0">
                    <a:pos x="136" y="116"/>
                  </a:cxn>
                  <a:cxn ang="0">
                    <a:pos x="146" y="114"/>
                  </a:cxn>
                  <a:cxn ang="0">
                    <a:pos x="158" y="102"/>
                  </a:cxn>
                  <a:cxn ang="0">
                    <a:pos x="160" y="22"/>
                  </a:cxn>
                  <a:cxn ang="0">
                    <a:pos x="158" y="14"/>
                  </a:cxn>
                  <a:cxn ang="0">
                    <a:pos x="146" y="2"/>
                  </a:cxn>
                  <a:cxn ang="0">
                    <a:pos x="136" y="0"/>
                  </a:cxn>
                  <a:cxn ang="0">
                    <a:pos x="28" y="26"/>
                  </a:cxn>
                  <a:cxn ang="0">
                    <a:pos x="26" y="92"/>
                  </a:cxn>
                  <a:cxn ang="0">
                    <a:pos x="24" y="96"/>
                  </a:cxn>
                  <a:cxn ang="0">
                    <a:pos x="20" y="96"/>
                  </a:cxn>
                  <a:cxn ang="0">
                    <a:pos x="14" y="92"/>
                  </a:cxn>
                  <a:cxn ang="0">
                    <a:pos x="14" y="28"/>
                  </a:cxn>
                  <a:cxn ang="0">
                    <a:pos x="18" y="18"/>
                  </a:cxn>
                  <a:cxn ang="0">
                    <a:pos x="28" y="16"/>
                  </a:cxn>
                  <a:cxn ang="0">
                    <a:pos x="30" y="16"/>
                  </a:cxn>
                  <a:cxn ang="0">
                    <a:pos x="32" y="20"/>
                  </a:cxn>
                  <a:cxn ang="0">
                    <a:pos x="28" y="26"/>
                  </a:cxn>
                  <a:cxn ang="0">
                    <a:pos x="88" y="58"/>
                  </a:cxn>
                  <a:cxn ang="0">
                    <a:pos x="88" y="78"/>
                  </a:cxn>
                  <a:cxn ang="0">
                    <a:pos x="86" y="84"/>
                  </a:cxn>
                  <a:cxn ang="0">
                    <a:pos x="80" y="88"/>
                  </a:cxn>
                  <a:cxn ang="0">
                    <a:pos x="76" y="86"/>
                  </a:cxn>
                  <a:cxn ang="0">
                    <a:pos x="70" y="82"/>
                  </a:cxn>
                  <a:cxn ang="0">
                    <a:pos x="70" y="58"/>
                  </a:cxn>
                  <a:cxn ang="0">
                    <a:pos x="66" y="54"/>
                  </a:cxn>
                  <a:cxn ang="0">
                    <a:pos x="64" y="46"/>
                  </a:cxn>
                  <a:cxn ang="0">
                    <a:pos x="68" y="34"/>
                  </a:cxn>
                  <a:cxn ang="0">
                    <a:pos x="80" y="30"/>
                  </a:cxn>
                  <a:cxn ang="0">
                    <a:pos x="86" y="32"/>
                  </a:cxn>
                  <a:cxn ang="0">
                    <a:pos x="94" y="40"/>
                  </a:cxn>
                  <a:cxn ang="0">
                    <a:pos x="96" y="46"/>
                  </a:cxn>
                  <a:cxn ang="0">
                    <a:pos x="88" y="58"/>
                  </a:cxn>
                </a:cxnLst>
                <a:rect l="0" t="0" r="r" b="b"/>
                <a:pathLst>
                  <a:path w="160" h="116">
                    <a:moveTo>
                      <a:pt x="136" y="0"/>
                    </a:moveTo>
                    <a:lnTo>
                      <a:pt x="22" y="0"/>
                    </a:lnTo>
                    <a:lnTo>
                      <a:pt x="22" y="0"/>
                    </a:lnTo>
                    <a:lnTo>
                      <a:pt x="14" y="2"/>
                    </a:lnTo>
                    <a:lnTo>
                      <a:pt x="6" y="8"/>
                    </a:lnTo>
                    <a:lnTo>
                      <a:pt x="2" y="14"/>
                    </a:lnTo>
                    <a:lnTo>
                      <a:pt x="0" y="22"/>
                    </a:lnTo>
                    <a:lnTo>
                      <a:pt x="0" y="94"/>
                    </a:lnTo>
                    <a:lnTo>
                      <a:pt x="0" y="94"/>
                    </a:lnTo>
                    <a:lnTo>
                      <a:pt x="2" y="102"/>
                    </a:lnTo>
                    <a:lnTo>
                      <a:pt x="6" y="110"/>
                    </a:lnTo>
                    <a:lnTo>
                      <a:pt x="14" y="114"/>
                    </a:lnTo>
                    <a:lnTo>
                      <a:pt x="22" y="116"/>
                    </a:lnTo>
                    <a:lnTo>
                      <a:pt x="136" y="116"/>
                    </a:lnTo>
                    <a:lnTo>
                      <a:pt x="136" y="116"/>
                    </a:lnTo>
                    <a:lnTo>
                      <a:pt x="146" y="114"/>
                    </a:lnTo>
                    <a:lnTo>
                      <a:pt x="152" y="110"/>
                    </a:lnTo>
                    <a:lnTo>
                      <a:pt x="158" y="102"/>
                    </a:lnTo>
                    <a:lnTo>
                      <a:pt x="160" y="94"/>
                    </a:lnTo>
                    <a:lnTo>
                      <a:pt x="160" y="22"/>
                    </a:lnTo>
                    <a:lnTo>
                      <a:pt x="160" y="22"/>
                    </a:lnTo>
                    <a:lnTo>
                      <a:pt x="158" y="14"/>
                    </a:lnTo>
                    <a:lnTo>
                      <a:pt x="152" y="8"/>
                    </a:lnTo>
                    <a:lnTo>
                      <a:pt x="146" y="2"/>
                    </a:lnTo>
                    <a:lnTo>
                      <a:pt x="136" y="0"/>
                    </a:lnTo>
                    <a:lnTo>
                      <a:pt x="136" y="0"/>
                    </a:lnTo>
                    <a:close/>
                    <a:moveTo>
                      <a:pt x="28" y="26"/>
                    </a:moveTo>
                    <a:lnTo>
                      <a:pt x="28" y="26"/>
                    </a:lnTo>
                    <a:lnTo>
                      <a:pt x="26" y="28"/>
                    </a:lnTo>
                    <a:lnTo>
                      <a:pt x="26" y="92"/>
                    </a:lnTo>
                    <a:lnTo>
                      <a:pt x="26" y="92"/>
                    </a:lnTo>
                    <a:lnTo>
                      <a:pt x="24" y="96"/>
                    </a:lnTo>
                    <a:lnTo>
                      <a:pt x="20" y="96"/>
                    </a:lnTo>
                    <a:lnTo>
                      <a:pt x="20" y="96"/>
                    </a:lnTo>
                    <a:lnTo>
                      <a:pt x="16" y="96"/>
                    </a:lnTo>
                    <a:lnTo>
                      <a:pt x="14" y="92"/>
                    </a:lnTo>
                    <a:lnTo>
                      <a:pt x="14" y="28"/>
                    </a:lnTo>
                    <a:lnTo>
                      <a:pt x="14" y="28"/>
                    </a:lnTo>
                    <a:lnTo>
                      <a:pt x="16" y="22"/>
                    </a:lnTo>
                    <a:lnTo>
                      <a:pt x="18" y="18"/>
                    </a:lnTo>
                    <a:lnTo>
                      <a:pt x="22" y="16"/>
                    </a:lnTo>
                    <a:lnTo>
                      <a:pt x="28" y="16"/>
                    </a:lnTo>
                    <a:lnTo>
                      <a:pt x="28" y="16"/>
                    </a:lnTo>
                    <a:lnTo>
                      <a:pt x="30" y="16"/>
                    </a:lnTo>
                    <a:lnTo>
                      <a:pt x="32" y="20"/>
                    </a:lnTo>
                    <a:lnTo>
                      <a:pt x="32" y="20"/>
                    </a:lnTo>
                    <a:lnTo>
                      <a:pt x="30" y="24"/>
                    </a:lnTo>
                    <a:lnTo>
                      <a:pt x="28" y="26"/>
                    </a:lnTo>
                    <a:lnTo>
                      <a:pt x="28" y="26"/>
                    </a:lnTo>
                    <a:close/>
                    <a:moveTo>
                      <a:pt x="88" y="58"/>
                    </a:moveTo>
                    <a:lnTo>
                      <a:pt x="88" y="78"/>
                    </a:lnTo>
                    <a:lnTo>
                      <a:pt x="88" y="78"/>
                    </a:lnTo>
                    <a:lnTo>
                      <a:pt x="88" y="82"/>
                    </a:lnTo>
                    <a:lnTo>
                      <a:pt x="86" y="84"/>
                    </a:lnTo>
                    <a:lnTo>
                      <a:pt x="84" y="86"/>
                    </a:lnTo>
                    <a:lnTo>
                      <a:pt x="80" y="88"/>
                    </a:lnTo>
                    <a:lnTo>
                      <a:pt x="80" y="88"/>
                    </a:lnTo>
                    <a:lnTo>
                      <a:pt x="76" y="86"/>
                    </a:lnTo>
                    <a:lnTo>
                      <a:pt x="72" y="84"/>
                    </a:lnTo>
                    <a:lnTo>
                      <a:pt x="70" y="82"/>
                    </a:lnTo>
                    <a:lnTo>
                      <a:pt x="70" y="78"/>
                    </a:lnTo>
                    <a:lnTo>
                      <a:pt x="70" y="58"/>
                    </a:lnTo>
                    <a:lnTo>
                      <a:pt x="70" y="58"/>
                    </a:lnTo>
                    <a:lnTo>
                      <a:pt x="66" y="54"/>
                    </a:lnTo>
                    <a:lnTo>
                      <a:pt x="64" y="46"/>
                    </a:lnTo>
                    <a:lnTo>
                      <a:pt x="64" y="46"/>
                    </a:lnTo>
                    <a:lnTo>
                      <a:pt x="64" y="40"/>
                    </a:lnTo>
                    <a:lnTo>
                      <a:pt x="68" y="34"/>
                    </a:lnTo>
                    <a:lnTo>
                      <a:pt x="74" y="32"/>
                    </a:lnTo>
                    <a:lnTo>
                      <a:pt x="80" y="30"/>
                    </a:lnTo>
                    <a:lnTo>
                      <a:pt x="80" y="30"/>
                    </a:lnTo>
                    <a:lnTo>
                      <a:pt x="86" y="32"/>
                    </a:lnTo>
                    <a:lnTo>
                      <a:pt x="90" y="34"/>
                    </a:lnTo>
                    <a:lnTo>
                      <a:pt x="94" y="40"/>
                    </a:lnTo>
                    <a:lnTo>
                      <a:pt x="96" y="46"/>
                    </a:lnTo>
                    <a:lnTo>
                      <a:pt x="96" y="46"/>
                    </a:lnTo>
                    <a:lnTo>
                      <a:pt x="94" y="54"/>
                    </a:lnTo>
                    <a:lnTo>
                      <a:pt x="88" y="58"/>
                    </a:lnTo>
                    <a:lnTo>
                      <a:pt x="88" y="58"/>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 name="Freeform 50"/>
              <p:cNvSpPr>
                <a:spLocks/>
              </p:cNvSpPr>
              <p:nvPr/>
            </p:nvSpPr>
            <p:spPr bwMode="gray">
              <a:xfrm>
                <a:off x="-5457200" y="4117536"/>
                <a:ext cx="231294" cy="166369"/>
              </a:xfrm>
              <a:custGeom>
                <a:avLst/>
                <a:gdLst/>
                <a:ahLst/>
                <a:cxnLst>
                  <a:cxn ang="0">
                    <a:pos x="26" y="56"/>
                  </a:cxn>
                  <a:cxn ang="0">
                    <a:pos x="26" y="56"/>
                  </a:cxn>
                  <a:cxn ang="0">
                    <a:pos x="26" y="50"/>
                  </a:cxn>
                  <a:cxn ang="0">
                    <a:pos x="28" y="44"/>
                  </a:cxn>
                  <a:cxn ang="0">
                    <a:pos x="36" y="34"/>
                  </a:cxn>
                  <a:cxn ang="0">
                    <a:pos x="46" y="28"/>
                  </a:cxn>
                  <a:cxn ang="0">
                    <a:pos x="52" y="26"/>
                  </a:cxn>
                  <a:cxn ang="0">
                    <a:pos x="58" y="26"/>
                  </a:cxn>
                  <a:cxn ang="0">
                    <a:pos x="58" y="26"/>
                  </a:cxn>
                  <a:cxn ang="0">
                    <a:pos x="64" y="26"/>
                  </a:cxn>
                  <a:cxn ang="0">
                    <a:pos x="70" y="28"/>
                  </a:cxn>
                  <a:cxn ang="0">
                    <a:pos x="80" y="34"/>
                  </a:cxn>
                  <a:cxn ang="0">
                    <a:pos x="86" y="44"/>
                  </a:cxn>
                  <a:cxn ang="0">
                    <a:pos x="88" y="50"/>
                  </a:cxn>
                  <a:cxn ang="0">
                    <a:pos x="88" y="56"/>
                  </a:cxn>
                  <a:cxn ang="0">
                    <a:pos x="88" y="82"/>
                  </a:cxn>
                  <a:cxn ang="0">
                    <a:pos x="114" y="82"/>
                  </a:cxn>
                  <a:cxn ang="0">
                    <a:pos x="114" y="56"/>
                  </a:cxn>
                  <a:cxn ang="0">
                    <a:pos x="114" y="56"/>
                  </a:cxn>
                  <a:cxn ang="0">
                    <a:pos x="112" y="46"/>
                  </a:cxn>
                  <a:cxn ang="0">
                    <a:pos x="110" y="34"/>
                  </a:cxn>
                  <a:cxn ang="0">
                    <a:pos x="104" y="26"/>
                  </a:cxn>
                  <a:cxn ang="0">
                    <a:pos x="98" y="16"/>
                  </a:cxn>
                  <a:cxn ang="0">
                    <a:pos x="90" y="10"/>
                  </a:cxn>
                  <a:cxn ang="0">
                    <a:pos x="80" y="4"/>
                  </a:cxn>
                  <a:cxn ang="0">
                    <a:pos x="68" y="2"/>
                  </a:cxn>
                  <a:cxn ang="0">
                    <a:pos x="58" y="0"/>
                  </a:cxn>
                  <a:cxn ang="0">
                    <a:pos x="58" y="0"/>
                  </a:cxn>
                  <a:cxn ang="0">
                    <a:pos x="46" y="2"/>
                  </a:cxn>
                  <a:cxn ang="0">
                    <a:pos x="36" y="4"/>
                  </a:cxn>
                  <a:cxn ang="0">
                    <a:pos x="26" y="10"/>
                  </a:cxn>
                  <a:cxn ang="0">
                    <a:pos x="18" y="16"/>
                  </a:cxn>
                  <a:cxn ang="0">
                    <a:pos x="10" y="26"/>
                  </a:cxn>
                  <a:cxn ang="0">
                    <a:pos x="6" y="34"/>
                  </a:cxn>
                  <a:cxn ang="0">
                    <a:pos x="2" y="46"/>
                  </a:cxn>
                  <a:cxn ang="0">
                    <a:pos x="0" y="56"/>
                  </a:cxn>
                  <a:cxn ang="0">
                    <a:pos x="0" y="82"/>
                  </a:cxn>
                  <a:cxn ang="0">
                    <a:pos x="26" y="82"/>
                  </a:cxn>
                  <a:cxn ang="0">
                    <a:pos x="26" y="56"/>
                  </a:cxn>
                </a:cxnLst>
                <a:rect l="0" t="0" r="r" b="b"/>
                <a:pathLst>
                  <a:path w="114" h="82">
                    <a:moveTo>
                      <a:pt x="26" y="56"/>
                    </a:moveTo>
                    <a:lnTo>
                      <a:pt x="26" y="56"/>
                    </a:lnTo>
                    <a:lnTo>
                      <a:pt x="26" y="50"/>
                    </a:lnTo>
                    <a:lnTo>
                      <a:pt x="28" y="44"/>
                    </a:lnTo>
                    <a:lnTo>
                      <a:pt x="36" y="34"/>
                    </a:lnTo>
                    <a:lnTo>
                      <a:pt x="46" y="28"/>
                    </a:lnTo>
                    <a:lnTo>
                      <a:pt x="52" y="26"/>
                    </a:lnTo>
                    <a:lnTo>
                      <a:pt x="58" y="26"/>
                    </a:lnTo>
                    <a:lnTo>
                      <a:pt x="58" y="26"/>
                    </a:lnTo>
                    <a:lnTo>
                      <a:pt x="64" y="26"/>
                    </a:lnTo>
                    <a:lnTo>
                      <a:pt x="70" y="28"/>
                    </a:lnTo>
                    <a:lnTo>
                      <a:pt x="80" y="34"/>
                    </a:lnTo>
                    <a:lnTo>
                      <a:pt x="86" y="44"/>
                    </a:lnTo>
                    <a:lnTo>
                      <a:pt x="88" y="50"/>
                    </a:lnTo>
                    <a:lnTo>
                      <a:pt x="88" y="56"/>
                    </a:lnTo>
                    <a:lnTo>
                      <a:pt x="88" y="82"/>
                    </a:lnTo>
                    <a:lnTo>
                      <a:pt x="114" y="82"/>
                    </a:lnTo>
                    <a:lnTo>
                      <a:pt x="114" y="56"/>
                    </a:lnTo>
                    <a:lnTo>
                      <a:pt x="114" y="56"/>
                    </a:lnTo>
                    <a:lnTo>
                      <a:pt x="112" y="46"/>
                    </a:lnTo>
                    <a:lnTo>
                      <a:pt x="110" y="34"/>
                    </a:lnTo>
                    <a:lnTo>
                      <a:pt x="104" y="26"/>
                    </a:lnTo>
                    <a:lnTo>
                      <a:pt x="98" y="16"/>
                    </a:lnTo>
                    <a:lnTo>
                      <a:pt x="90" y="10"/>
                    </a:lnTo>
                    <a:lnTo>
                      <a:pt x="80" y="4"/>
                    </a:lnTo>
                    <a:lnTo>
                      <a:pt x="68" y="2"/>
                    </a:lnTo>
                    <a:lnTo>
                      <a:pt x="58" y="0"/>
                    </a:lnTo>
                    <a:lnTo>
                      <a:pt x="58" y="0"/>
                    </a:lnTo>
                    <a:lnTo>
                      <a:pt x="46" y="2"/>
                    </a:lnTo>
                    <a:lnTo>
                      <a:pt x="36" y="4"/>
                    </a:lnTo>
                    <a:lnTo>
                      <a:pt x="26" y="10"/>
                    </a:lnTo>
                    <a:lnTo>
                      <a:pt x="18" y="16"/>
                    </a:lnTo>
                    <a:lnTo>
                      <a:pt x="10" y="26"/>
                    </a:lnTo>
                    <a:lnTo>
                      <a:pt x="6" y="34"/>
                    </a:lnTo>
                    <a:lnTo>
                      <a:pt x="2" y="46"/>
                    </a:lnTo>
                    <a:lnTo>
                      <a:pt x="0" y="56"/>
                    </a:lnTo>
                    <a:lnTo>
                      <a:pt x="0" y="82"/>
                    </a:lnTo>
                    <a:lnTo>
                      <a:pt x="26" y="82"/>
                    </a:lnTo>
                    <a:lnTo>
                      <a:pt x="26" y="56"/>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sp>
        <p:nvSpPr>
          <p:cNvPr id="59" name="六边形 58"/>
          <p:cNvSpPr/>
          <p:nvPr/>
        </p:nvSpPr>
        <p:spPr bwMode="gray">
          <a:xfrm>
            <a:off x="792037" y="2350752"/>
            <a:ext cx="2408061" cy="2037510"/>
          </a:xfrm>
          <a:prstGeom prst="hexagon">
            <a:avLst/>
          </a:prstGeom>
          <a:solidFill>
            <a:srgbClr val="BEE9EE"/>
          </a:solidFill>
          <a:ln w="15875" cap="flat" cmpd="sng">
            <a:solidFill>
              <a:schemeClr val="bg1">
                <a:lumMod val="20000"/>
                <a:lumOff val="80000"/>
              </a:schemeClr>
            </a:solidFill>
            <a:prstDash val="solid"/>
            <a:round/>
          </a:ln>
          <a:effectLst>
            <a:outerShdw blurRad="63500" dir="7800000" algn="r" rotWithShape="0">
              <a:schemeClr val="bg2">
                <a:lumMod val="10000"/>
                <a:alpha val="4000"/>
              </a:scheme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16" fontAlgn="ctr"/>
            <a:endParaRPr lang="en-US" altLang="zh-CN"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矩形 59"/>
          <p:cNvSpPr/>
          <p:nvPr/>
        </p:nvSpPr>
        <p:spPr bwMode="gray">
          <a:xfrm>
            <a:off x="1215433" y="2438646"/>
            <a:ext cx="1556836" cy="307777"/>
          </a:xfrm>
          <a:prstGeom prst="rect">
            <a:avLst/>
          </a:prstGeom>
        </p:spPr>
        <p:txBody>
          <a:bodyPr wrap="none">
            <a:spAutoFit/>
          </a:bodyPr>
          <a:lstStyle/>
          <a:p>
            <a:pPr marL="0" lvl="1" indent="-243834" algn="ctr" defTabSz="783996" eaLnBrk="0" fontAlgn="ctr" hangingPunct="0">
              <a:spcAft>
                <a:spcPts val="800"/>
              </a:spcAft>
              <a:buClr>
                <a:schemeClr val="bg1">
                  <a:lumMod val="50000"/>
                </a:schemeClr>
              </a:buClr>
              <a:buSzPct val="60000"/>
              <a:defRPr/>
            </a:pPr>
            <a:r>
              <a:rPr lang="en-US" sz="1400" b="1" dirty="0">
                <a:latin typeface="Huawei Sans" panose="020C0503030203020204" pitchFamily="34" charset="0"/>
                <a:cs typeface="Huawei Sans" panose="020C0503030203020204" pitchFamily="34" charset="0"/>
              </a:rPr>
              <a:t>Built-in firewall</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矩形 60"/>
          <p:cNvSpPr/>
          <p:nvPr/>
        </p:nvSpPr>
        <p:spPr bwMode="gray">
          <a:xfrm>
            <a:off x="1141430" y="2759985"/>
            <a:ext cx="1704843" cy="646331"/>
          </a:xfrm>
          <a:prstGeom prst="rect">
            <a:avLst/>
          </a:prstGeom>
        </p:spPr>
        <p:txBody>
          <a:bodyPr wrap="square">
            <a:spAutoFit/>
          </a:bodyPr>
          <a:lstStyle/>
          <a:p>
            <a:pPr algn="ctr" defTabSz="1219272" fontAlgn="ctr">
              <a:spcAft>
                <a:spcPts val="600"/>
              </a:spcAft>
            </a:pPr>
            <a:r>
              <a:rPr lang="en-US" sz="1200" dirty="0">
                <a:latin typeface="Huawei Sans" panose="020C0503030203020204" pitchFamily="34" charset="0"/>
                <a:cs typeface="Huawei Sans" panose="020C0503030203020204" pitchFamily="34" charset="0"/>
              </a:rPr>
              <a:t>State inspection and packet filtering firewall</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62" name="组合 61"/>
          <p:cNvGrpSpPr/>
          <p:nvPr/>
        </p:nvGrpSpPr>
        <p:grpSpPr bwMode="gray">
          <a:xfrm>
            <a:off x="1662589" y="3545886"/>
            <a:ext cx="758304" cy="758304"/>
            <a:chOff x="7313055" y="4612064"/>
            <a:chExt cx="761946" cy="761946"/>
          </a:xfrm>
          <a:solidFill>
            <a:srgbClr val="00B0F0"/>
          </a:solidFill>
        </p:grpSpPr>
        <p:sp>
          <p:nvSpPr>
            <p:cNvPr id="63" name="Oval 48"/>
            <p:cNvSpPr/>
            <p:nvPr/>
          </p:nvSpPr>
          <p:spPr bwMode="gray">
            <a:xfrm>
              <a:off x="7313055" y="4612064"/>
              <a:ext cx="761946" cy="761946"/>
            </a:xfrm>
            <a:prstGeom prst="ellipse">
              <a:avLst/>
            </a:prstGeom>
            <a:grpFill/>
            <a:ln w="25400" cap="flat" cmpd="sng" algn="ctr">
              <a:solidFill>
                <a:schemeClr val="bg1"/>
              </a:solidFill>
              <a:prstDash val="solid"/>
            </a:ln>
            <a:effectLst/>
          </p:spPr>
          <p:txBody>
            <a:bodyPr rtlCol="0" anchor="ctr"/>
            <a:lstStyle/>
            <a:p>
              <a:pPr marL="0" marR="0" lvl="0" indent="0" algn="ctr" defTabSz="457200" eaLnBrk="1" fontAlgn="ctr"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64" name="组合 173"/>
            <p:cNvGrpSpPr/>
            <p:nvPr/>
          </p:nvGrpSpPr>
          <p:grpSpPr bwMode="gray">
            <a:xfrm>
              <a:off x="7421938" y="4752232"/>
              <a:ext cx="544180" cy="468376"/>
              <a:chOff x="-4491447" y="3955225"/>
              <a:chExt cx="827789" cy="580263"/>
            </a:xfrm>
            <a:grpFill/>
          </p:grpSpPr>
          <p:sp>
            <p:nvSpPr>
              <p:cNvPr id="65" name="Freeform 51"/>
              <p:cNvSpPr>
                <a:spLocks noEditPoints="1"/>
              </p:cNvSpPr>
              <p:nvPr/>
            </p:nvSpPr>
            <p:spPr bwMode="gray">
              <a:xfrm>
                <a:off x="-4491447" y="4369119"/>
                <a:ext cx="580264" cy="166369"/>
              </a:xfrm>
              <a:custGeom>
                <a:avLst/>
                <a:gdLst/>
                <a:ahLst/>
                <a:cxnLst>
                  <a:cxn ang="0">
                    <a:pos x="226" y="14"/>
                  </a:cxn>
                  <a:cxn ang="0">
                    <a:pos x="226" y="14"/>
                  </a:cxn>
                  <a:cxn ang="0">
                    <a:pos x="222" y="0"/>
                  </a:cxn>
                  <a:cxn ang="0">
                    <a:pos x="40" y="0"/>
                  </a:cxn>
                  <a:cxn ang="0">
                    <a:pos x="40" y="0"/>
                  </a:cxn>
                  <a:cxn ang="0">
                    <a:pos x="32" y="0"/>
                  </a:cxn>
                  <a:cxn ang="0">
                    <a:pos x="24" y="2"/>
                  </a:cxn>
                  <a:cxn ang="0">
                    <a:pos x="18" y="6"/>
                  </a:cxn>
                  <a:cxn ang="0">
                    <a:pos x="12" y="10"/>
                  </a:cxn>
                  <a:cxn ang="0">
                    <a:pos x="6" y="14"/>
                  </a:cxn>
                  <a:cxn ang="0">
                    <a:pos x="4" y="20"/>
                  </a:cxn>
                  <a:cxn ang="0">
                    <a:pos x="0" y="28"/>
                  </a:cxn>
                  <a:cxn ang="0">
                    <a:pos x="0" y="34"/>
                  </a:cxn>
                  <a:cxn ang="0">
                    <a:pos x="0" y="48"/>
                  </a:cxn>
                  <a:cxn ang="0">
                    <a:pos x="0" y="48"/>
                  </a:cxn>
                  <a:cxn ang="0">
                    <a:pos x="0" y="54"/>
                  </a:cxn>
                  <a:cxn ang="0">
                    <a:pos x="4" y="62"/>
                  </a:cxn>
                  <a:cxn ang="0">
                    <a:pos x="6" y="68"/>
                  </a:cxn>
                  <a:cxn ang="0">
                    <a:pos x="12" y="72"/>
                  </a:cxn>
                  <a:cxn ang="0">
                    <a:pos x="18" y="76"/>
                  </a:cxn>
                  <a:cxn ang="0">
                    <a:pos x="24" y="80"/>
                  </a:cxn>
                  <a:cxn ang="0">
                    <a:pos x="32" y="82"/>
                  </a:cxn>
                  <a:cxn ang="0">
                    <a:pos x="40" y="82"/>
                  </a:cxn>
                  <a:cxn ang="0">
                    <a:pos x="282" y="82"/>
                  </a:cxn>
                  <a:cxn ang="0">
                    <a:pos x="282" y="82"/>
                  </a:cxn>
                  <a:cxn ang="0">
                    <a:pos x="286" y="82"/>
                  </a:cxn>
                  <a:cxn ang="0">
                    <a:pos x="286" y="82"/>
                  </a:cxn>
                  <a:cxn ang="0">
                    <a:pos x="266" y="68"/>
                  </a:cxn>
                  <a:cxn ang="0">
                    <a:pos x="250" y="50"/>
                  </a:cxn>
                  <a:cxn ang="0">
                    <a:pos x="238" y="32"/>
                  </a:cxn>
                  <a:cxn ang="0">
                    <a:pos x="226" y="14"/>
                  </a:cxn>
                  <a:cxn ang="0">
                    <a:pos x="226" y="14"/>
                  </a:cxn>
                  <a:cxn ang="0">
                    <a:pos x="48" y="54"/>
                  </a:cxn>
                  <a:cxn ang="0">
                    <a:pos x="48" y="54"/>
                  </a:cxn>
                  <a:cxn ang="0">
                    <a:pos x="44" y="54"/>
                  </a:cxn>
                  <a:cxn ang="0">
                    <a:pos x="40" y="50"/>
                  </a:cxn>
                  <a:cxn ang="0">
                    <a:pos x="36" y="46"/>
                  </a:cxn>
                  <a:cxn ang="0">
                    <a:pos x="36" y="40"/>
                  </a:cxn>
                  <a:cxn ang="0">
                    <a:pos x="36" y="40"/>
                  </a:cxn>
                  <a:cxn ang="0">
                    <a:pos x="36" y="36"/>
                  </a:cxn>
                  <a:cxn ang="0">
                    <a:pos x="40" y="32"/>
                  </a:cxn>
                  <a:cxn ang="0">
                    <a:pos x="44" y="28"/>
                  </a:cxn>
                  <a:cxn ang="0">
                    <a:pos x="48" y="28"/>
                  </a:cxn>
                  <a:cxn ang="0">
                    <a:pos x="48" y="28"/>
                  </a:cxn>
                  <a:cxn ang="0">
                    <a:pos x="54" y="28"/>
                  </a:cxn>
                  <a:cxn ang="0">
                    <a:pos x="58" y="32"/>
                  </a:cxn>
                  <a:cxn ang="0">
                    <a:pos x="62" y="36"/>
                  </a:cxn>
                  <a:cxn ang="0">
                    <a:pos x="62" y="40"/>
                  </a:cxn>
                  <a:cxn ang="0">
                    <a:pos x="62" y="40"/>
                  </a:cxn>
                  <a:cxn ang="0">
                    <a:pos x="62" y="46"/>
                  </a:cxn>
                  <a:cxn ang="0">
                    <a:pos x="58" y="50"/>
                  </a:cxn>
                  <a:cxn ang="0">
                    <a:pos x="54" y="54"/>
                  </a:cxn>
                  <a:cxn ang="0">
                    <a:pos x="48" y="54"/>
                  </a:cxn>
                  <a:cxn ang="0">
                    <a:pos x="48" y="54"/>
                  </a:cxn>
                </a:cxnLst>
                <a:rect l="0" t="0" r="r" b="b"/>
                <a:pathLst>
                  <a:path w="286" h="82">
                    <a:moveTo>
                      <a:pt x="226" y="14"/>
                    </a:moveTo>
                    <a:lnTo>
                      <a:pt x="226" y="14"/>
                    </a:lnTo>
                    <a:lnTo>
                      <a:pt x="222" y="0"/>
                    </a:lnTo>
                    <a:lnTo>
                      <a:pt x="40" y="0"/>
                    </a:lnTo>
                    <a:lnTo>
                      <a:pt x="40" y="0"/>
                    </a:lnTo>
                    <a:lnTo>
                      <a:pt x="32" y="0"/>
                    </a:lnTo>
                    <a:lnTo>
                      <a:pt x="24" y="2"/>
                    </a:lnTo>
                    <a:lnTo>
                      <a:pt x="18" y="6"/>
                    </a:lnTo>
                    <a:lnTo>
                      <a:pt x="12" y="10"/>
                    </a:lnTo>
                    <a:lnTo>
                      <a:pt x="6" y="14"/>
                    </a:lnTo>
                    <a:lnTo>
                      <a:pt x="4" y="20"/>
                    </a:lnTo>
                    <a:lnTo>
                      <a:pt x="0" y="28"/>
                    </a:lnTo>
                    <a:lnTo>
                      <a:pt x="0" y="34"/>
                    </a:lnTo>
                    <a:lnTo>
                      <a:pt x="0" y="48"/>
                    </a:lnTo>
                    <a:lnTo>
                      <a:pt x="0" y="48"/>
                    </a:lnTo>
                    <a:lnTo>
                      <a:pt x="0" y="54"/>
                    </a:lnTo>
                    <a:lnTo>
                      <a:pt x="4" y="62"/>
                    </a:lnTo>
                    <a:lnTo>
                      <a:pt x="6" y="68"/>
                    </a:lnTo>
                    <a:lnTo>
                      <a:pt x="12" y="72"/>
                    </a:lnTo>
                    <a:lnTo>
                      <a:pt x="18" y="76"/>
                    </a:lnTo>
                    <a:lnTo>
                      <a:pt x="24" y="80"/>
                    </a:lnTo>
                    <a:lnTo>
                      <a:pt x="32" y="82"/>
                    </a:lnTo>
                    <a:lnTo>
                      <a:pt x="40" y="82"/>
                    </a:lnTo>
                    <a:lnTo>
                      <a:pt x="282" y="82"/>
                    </a:lnTo>
                    <a:lnTo>
                      <a:pt x="282" y="82"/>
                    </a:lnTo>
                    <a:lnTo>
                      <a:pt x="286" y="82"/>
                    </a:lnTo>
                    <a:lnTo>
                      <a:pt x="286" y="82"/>
                    </a:lnTo>
                    <a:lnTo>
                      <a:pt x="266" y="68"/>
                    </a:lnTo>
                    <a:lnTo>
                      <a:pt x="250" y="50"/>
                    </a:lnTo>
                    <a:lnTo>
                      <a:pt x="238" y="32"/>
                    </a:lnTo>
                    <a:lnTo>
                      <a:pt x="226" y="14"/>
                    </a:lnTo>
                    <a:lnTo>
                      <a:pt x="226" y="14"/>
                    </a:lnTo>
                    <a:close/>
                    <a:moveTo>
                      <a:pt x="48" y="54"/>
                    </a:moveTo>
                    <a:lnTo>
                      <a:pt x="48" y="54"/>
                    </a:lnTo>
                    <a:lnTo>
                      <a:pt x="44" y="54"/>
                    </a:lnTo>
                    <a:lnTo>
                      <a:pt x="40" y="50"/>
                    </a:lnTo>
                    <a:lnTo>
                      <a:pt x="36" y="46"/>
                    </a:lnTo>
                    <a:lnTo>
                      <a:pt x="36" y="40"/>
                    </a:lnTo>
                    <a:lnTo>
                      <a:pt x="36" y="40"/>
                    </a:lnTo>
                    <a:lnTo>
                      <a:pt x="36" y="36"/>
                    </a:lnTo>
                    <a:lnTo>
                      <a:pt x="40" y="32"/>
                    </a:lnTo>
                    <a:lnTo>
                      <a:pt x="44" y="28"/>
                    </a:lnTo>
                    <a:lnTo>
                      <a:pt x="48" y="28"/>
                    </a:lnTo>
                    <a:lnTo>
                      <a:pt x="48" y="28"/>
                    </a:lnTo>
                    <a:lnTo>
                      <a:pt x="54" y="28"/>
                    </a:lnTo>
                    <a:lnTo>
                      <a:pt x="58" y="32"/>
                    </a:lnTo>
                    <a:lnTo>
                      <a:pt x="62" y="36"/>
                    </a:lnTo>
                    <a:lnTo>
                      <a:pt x="62" y="40"/>
                    </a:lnTo>
                    <a:lnTo>
                      <a:pt x="62" y="40"/>
                    </a:lnTo>
                    <a:lnTo>
                      <a:pt x="62" y="46"/>
                    </a:lnTo>
                    <a:lnTo>
                      <a:pt x="58" y="50"/>
                    </a:lnTo>
                    <a:lnTo>
                      <a:pt x="54" y="54"/>
                    </a:lnTo>
                    <a:lnTo>
                      <a:pt x="48" y="54"/>
                    </a:lnTo>
                    <a:lnTo>
                      <a:pt x="48" y="54"/>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Freeform 52"/>
              <p:cNvSpPr>
                <a:spLocks noEditPoints="1"/>
              </p:cNvSpPr>
              <p:nvPr/>
            </p:nvSpPr>
            <p:spPr bwMode="gray">
              <a:xfrm>
                <a:off x="-4491447" y="4166230"/>
                <a:ext cx="442299" cy="170427"/>
              </a:xfrm>
              <a:custGeom>
                <a:avLst/>
                <a:gdLst/>
                <a:ahLst/>
                <a:cxnLst>
                  <a:cxn ang="0">
                    <a:pos x="212" y="0"/>
                  </a:cxn>
                  <a:cxn ang="0">
                    <a:pos x="40" y="0"/>
                  </a:cxn>
                  <a:cxn ang="0">
                    <a:pos x="40" y="0"/>
                  </a:cxn>
                  <a:cxn ang="0">
                    <a:pos x="32" y="0"/>
                  </a:cxn>
                  <a:cxn ang="0">
                    <a:pos x="24" y="2"/>
                  </a:cxn>
                  <a:cxn ang="0">
                    <a:pos x="18" y="6"/>
                  </a:cxn>
                  <a:cxn ang="0">
                    <a:pos x="12" y="10"/>
                  </a:cxn>
                  <a:cxn ang="0">
                    <a:pos x="6" y="16"/>
                  </a:cxn>
                  <a:cxn ang="0">
                    <a:pos x="4" y="22"/>
                  </a:cxn>
                  <a:cxn ang="0">
                    <a:pos x="0" y="28"/>
                  </a:cxn>
                  <a:cxn ang="0">
                    <a:pos x="0" y="36"/>
                  </a:cxn>
                  <a:cxn ang="0">
                    <a:pos x="0" y="48"/>
                  </a:cxn>
                  <a:cxn ang="0">
                    <a:pos x="0" y="48"/>
                  </a:cxn>
                  <a:cxn ang="0">
                    <a:pos x="0" y="56"/>
                  </a:cxn>
                  <a:cxn ang="0">
                    <a:pos x="4" y="62"/>
                  </a:cxn>
                  <a:cxn ang="0">
                    <a:pos x="6" y="68"/>
                  </a:cxn>
                  <a:cxn ang="0">
                    <a:pos x="12" y="74"/>
                  </a:cxn>
                  <a:cxn ang="0">
                    <a:pos x="18" y="78"/>
                  </a:cxn>
                  <a:cxn ang="0">
                    <a:pos x="24" y="80"/>
                  </a:cxn>
                  <a:cxn ang="0">
                    <a:pos x="32" y="82"/>
                  </a:cxn>
                  <a:cxn ang="0">
                    <a:pos x="40" y="84"/>
                  </a:cxn>
                  <a:cxn ang="0">
                    <a:pos x="218" y="84"/>
                  </a:cxn>
                  <a:cxn ang="0">
                    <a:pos x="218" y="84"/>
                  </a:cxn>
                  <a:cxn ang="0">
                    <a:pos x="214" y="60"/>
                  </a:cxn>
                  <a:cxn ang="0">
                    <a:pos x="212" y="38"/>
                  </a:cxn>
                  <a:cxn ang="0">
                    <a:pos x="212" y="0"/>
                  </a:cxn>
                  <a:cxn ang="0">
                    <a:pos x="212" y="0"/>
                  </a:cxn>
                  <a:cxn ang="0">
                    <a:pos x="48" y="56"/>
                  </a:cxn>
                  <a:cxn ang="0">
                    <a:pos x="48" y="56"/>
                  </a:cxn>
                  <a:cxn ang="0">
                    <a:pos x="44" y="54"/>
                  </a:cxn>
                  <a:cxn ang="0">
                    <a:pos x="40" y="52"/>
                  </a:cxn>
                  <a:cxn ang="0">
                    <a:pos x="36" y="48"/>
                  </a:cxn>
                  <a:cxn ang="0">
                    <a:pos x="36" y="42"/>
                  </a:cxn>
                  <a:cxn ang="0">
                    <a:pos x="36" y="42"/>
                  </a:cxn>
                  <a:cxn ang="0">
                    <a:pos x="36" y="36"/>
                  </a:cxn>
                  <a:cxn ang="0">
                    <a:pos x="40" y="32"/>
                  </a:cxn>
                  <a:cxn ang="0">
                    <a:pos x="44" y="30"/>
                  </a:cxn>
                  <a:cxn ang="0">
                    <a:pos x="48" y="28"/>
                  </a:cxn>
                  <a:cxn ang="0">
                    <a:pos x="48" y="28"/>
                  </a:cxn>
                  <a:cxn ang="0">
                    <a:pos x="54" y="30"/>
                  </a:cxn>
                  <a:cxn ang="0">
                    <a:pos x="58" y="32"/>
                  </a:cxn>
                  <a:cxn ang="0">
                    <a:pos x="62" y="36"/>
                  </a:cxn>
                  <a:cxn ang="0">
                    <a:pos x="62" y="42"/>
                  </a:cxn>
                  <a:cxn ang="0">
                    <a:pos x="62" y="42"/>
                  </a:cxn>
                  <a:cxn ang="0">
                    <a:pos x="62" y="48"/>
                  </a:cxn>
                  <a:cxn ang="0">
                    <a:pos x="58" y="52"/>
                  </a:cxn>
                  <a:cxn ang="0">
                    <a:pos x="54" y="54"/>
                  </a:cxn>
                  <a:cxn ang="0">
                    <a:pos x="48" y="56"/>
                  </a:cxn>
                  <a:cxn ang="0">
                    <a:pos x="48" y="56"/>
                  </a:cxn>
                </a:cxnLst>
                <a:rect l="0" t="0" r="r" b="b"/>
                <a:pathLst>
                  <a:path w="218" h="84">
                    <a:moveTo>
                      <a:pt x="212" y="0"/>
                    </a:moveTo>
                    <a:lnTo>
                      <a:pt x="40" y="0"/>
                    </a:lnTo>
                    <a:lnTo>
                      <a:pt x="40" y="0"/>
                    </a:lnTo>
                    <a:lnTo>
                      <a:pt x="32" y="0"/>
                    </a:lnTo>
                    <a:lnTo>
                      <a:pt x="24" y="2"/>
                    </a:lnTo>
                    <a:lnTo>
                      <a:pt x="18" y="6"/>
                    </a:lnTo>
                    <a:lnTo>
                      <a:pt x="12" y="10"/>
                    </a:lnTo>
                    <a:lnTo>
                      <a:pt x="6" y="16"/>
                    </a:lnTo>
                    <a:lnTo>
                      <a:pt x="4" y="22"/>
                    </a:lnTo>
                    <a:lnTo>
                      <a:pt x="0" y="28"/>
                    </a:lnTo>
                    <a:lnTo>
                      <a:pt x="0" y="36"/>
                    </a:lnTo>
                    <a:lnTo>
                      <a:pt x="0" y="48"/>
                    </a:lnTo>
                    <a:lnTo>
                      <a:pt x="0" y="48"/>
                    </a:lnTo>
                    <a:lnTo>
                      <a:pt x="0" y="56"/>
                    </a:lnTo>
                    <a:lnTo>
                      <a:pt x="4" y="62"/>
                    </a:lnTo>
                    <a:lnTo>
                      <a:pt x="6" y="68"/>
                    </a:lnTo>
                    <a:lnTo>
                      <a:pt x="12" y="74"/>
                    </a:lnTo>
                    <a:lnTo>
                      <a:pt x="18" y="78"/>
                    </a:lnTo>
                    <a:lnTo>
                      <a:pt x="24" y="80"/>
                    </a:lnTo>
                    <a:lnTo>
                      <a:pt x="32" y="82"/>
                    </a:lnTo>
                    <a:lnTo>
                      <a:pt x="40" y="84"/>
                    </a:lnTo>
                    <a:lnTo>
                      <a:pt x="218" y="84"/>
                    </a:lnTo>
                    <a:lnTo>
                      <a:pt x="218" y="84"/>
                    </a:lnTo>
                    <a:lnTo>
                      <a:pt x="214" y="60"/>
                    </a:lnTo>
                    <a:lnTo>
                      <a:pt x="212" y="38"/>
                    </a:lnTo>
                    <a:lnTo>
                      <a:pt x="212" y="0"/>
                    </a:lnTo>
                    <a:lnTo>
                      <a:pt x="212" y="0"/>
                    </a:lnTo>
                    <a:close/>
                    <a:moveTo>
                      <a:pt x="48" y="56"/>
                    </a:moveTo>
                    <a:lnTo>
                      <a:pt x="48" y="56"/>
                    </a:lnTo>
                    <a:lnTo>
                      <a:pt x="44" y="54"/>
                    </a:lnTo>
                    <a:lnTo>
                      <a:pt x="40" y="52"/>
                    </a:lnTo>
                    <a:lnTo>
                      <a:pt x="36" y="48"/>
                    </a:lnTo>
                    <a:lnTo>
                      <a:pt x="36" y="42"/>
                    </a:lnTo>
                    <a:lnTo>
                      <a:pt x="36" y="42"/>
                    </a:lnTo>
                    <a:lnTo>
                      <a:pt x="36" y="36"/>
                    </a:lnTo>
                    <a:lnTo>
                      <a:pt x="40" y="32"/>
                    </a:lnTo>
                    <a:lnTo>
                      <a:pt x="44" y="30"/>
                    </a:lnTo>
                    <a:lnTo>
                      <a:pt x="48" y="28"/>
                    </a:lnTo>
                    <a:lnTo>
                      <a:pt x="48" y="28"/>
                    </a:lnTo>
                    <a:lnTo>
                      <a:pt x="54" y="30"/>
                    </a:lnTo>
                    <a:lnTo>
                      <a:pt x="58" y="32"/>
                    </a:lnTo>
                    <a:lnTo>
                      <a:pt x="62" y="36"/>
                    </a:lnTo>
                    <a:lnTo>
                      <a:pt x="62" y="42"/>
                    </a:lnTo>
                    <a:lnTo>
                      <a:pt x="62" y="42"/>
                    </a:lnTo>
                    <a:lnTo>
                      <a:pt x="62" y="48"/>
                    </a:lnTo>
                    <a:lnTo>
                      <a:pt x="58" y="52"/>
                    </a:lnTo>
                    <a:lnTo>
                      <a:pt x="54" y="54"/>
                    </a:lnTo>
                    <a:lnTo>
                      <a:pt x="48" y="56"/>
                    </a:lnTo>
                    <a:lnTo>
                      <a:pt x="48" y="56"/>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Freeform 53"/>
              <p:cNvSpPr>
                <a:spLocks noEditPoints="1"/>
              </p:cNvSpPr>
              <p:nvPr/>
            </p:nvSpPr>
            <p:spPr bwMode="gray">
              <a:xfrm>
                <a:off x="-4491447" y="3955225"/>
                <a:ext cx="649246" cy="170427"/>
              </a:xfrm>
              <a:custGeom>
                <a:avLst/>
                <a:gdLst/>
                <a:ahLst/>
                <a:cxnLst>
                  <a:cxn ang="0">
                    <a:pos x="318" y="56"/>
                  </a:cxn>
                  <a:cxn ang="0">
                    <a:pos x="320" y="58"/>
                  </a:cxn>
                  <a:cxn ang="0">
                    <a:pos x="320" y="58"/>
                  </a:cxn>
                  <a:cxn ang="0">
                    <a:pos x="320" y="48"/>
                  </a:cxn>
                  <a:cxn ang="0">
                    <a:pos x="320" y="36"/>
                  </a:cxn>
                  <a:cxn ang="0">
                    <a:pos x="320" y="36"/>
                  </a:cxn>
                  <a:cxn ang="0">
                    <a:pos x="320" y="28"/>
                  </a:cxn>
                  <a:cxn ang="0">
                    <a:pos x="318" y="22"/>
                  </a:cxn>
                  <a:cxn ang="0">
                    <a:pos x="314" y="16"/>
                  </a:cxn>
                  <a:cxn ang="0">
                    <a:pos x="310" y="10"/>
                  </a:cxn>
                  <a:cxn ang="0">
                    <a:pos x="304" y="6"/>
                  </a:cxn>
                  <a:cxn ang="0">
                    <a:pos x="296" y="4"/>
                  </a:cxn>
                  <a:cxn ang="0">
                    <a:pos x="290" y="2"/>
                  </a:cxn>
                  <a:cxn ang="0">
                    <a:pos x="282" y="0"/>
                  </a:cxn>
                  <a:cxn ang="0">
                    <a:pos x="40" y="0"/>
                  </a:cxn>
                  <a:cxn ang="0">
                    <a:pos x="40" y="0"/>
                  </a:cxn>
                  <a:cxn ang="0">
                    <a:pos x="32" y="2"/>
                  </a:cxn>
                  <a:cxn ang="0">
                    <a:pos x="24" y="4"/>
                  </a:cxn>
                  <a:cxn ang="0">
                    <a:pos x="18" y="6"/>
                  </a:cxn>
                  <a:cxn ang="0">
                    <a:pos x="12" y="10"/>
                  </a:cxn>
                  <a:cxn ang="0">
                    <a:pos x="6" y="16"/>
                  </a:cxn>
                  <a:cxn ang="0">
                    <a:pos x="4" y="22"/>
                  </a:cxn>
                  <a:cxn ang="0">
                    <a:pos x="0" y="28"/>
                  </a:cxn>
                  <a:cxn ang="0">
                    <a:pos x="0" y="36"/>
                  </a:cxn>
                  <a:cxn ang="0">
                    <a:pos x="0" y="48"/>
                  </a:cxn>
                  <a:cxn ang="0">
                    <a:pos x="0" y="48"/>
                  </a:cxn>
                  <a:cxn ang="0">
                    <a:pos x="0" y="56"/>
                  </a:cxn>
                  <a:cxn ang="0">
                    <a:pos x="4" y="62"/>
                  </a:cxn>
                  <a:cxn ang="0">
                    <a:pos x="6" y="68"/>
                  </a:cxn>
                  <a:cxn ang="0">
                    <a:pos x="12" y="74"/>
                  </a:cxn>
                  <a:cxn ang="0">
                    <a:pos x="18" y="78"/>
                  </a:cxn>
                  <a:cxn ang="0">
                    <a:pos x="24" y="82"/>
                  </a:cxn>
                  <a:cxn ang="0">
                    <a:pos x="32" y="84"/>
                  </a:cxn>
                  <a:cxn ang="0">
                    <a:pos x="40" y="84"/>
                  </a:cxn>
                  <a:cxn ang="0">
                    <a:pos x="244" y="84"/>
                  </a:cxn>
                  <a:cxn ang="0">
                    <a:pos x="318" y="56"/>
                  </a:cxn>
                  <a:cxn ang="0">
                    <a:pos x="48" y="56"/>
                  </a:cxn>
                  <a:cxn ang="0">
                    <a:pos x="48" y="56"/>
                  </a:cxn>
                  <a:cxn ang="0">
                    <a:pos x="44" y="54"/>
                  </a:cxn>
                  <a:cxn ang="0">
                    <a:pos x="40" y="52"/>
                  </a:cxn>
                  <a:cxn ang="0">
                    <a:pos x="36" y="48"/>
                  </a:cxn>
                  <a:cxn ang="0">
                    <a:pos x="36" y="42"/>
                  </a:cxn>
                  <a:cxn ang="0">
                    <a:pos x="36" y="42"/>
                  </a:cxn>
                  <a:cxn ang="0">
                    <a:pos x="36" y="36"/>
                  </a:cxn>
                  <a:cxn ang="0">
                    <a:pos x="40" y="32"/>
                  </a:cxn>
                  <a:cxn ang="0">
                    <a:pos x="44" y="30"/>
                  </a:cxn>
                  <a:cxn ang="0">
                    <a:pos x="48" y="28"/>
                  </a:cxn>
                  <a:cxn ang="0">
                    <a:pos x="48" y="28"/>
                  </a:cxn>
                  <a:cxn ang="0">
                    <a:pos x="54" y="30"/>
                  </a:cxn>
                  <a:cxn ang="0">
                    <a:pos x="58" y="32"/>
                  </a:cxn>
                  <a:cxn ang="0">
                    <a:pos x="62" y="36"/>
                  </a:cxn>
                  <a:cxn ang="0">
                    <a:pos x="62" y="42"/>
                  </a:cxn>
                  <a:cxn ang="0">
                    <a:pos x="62" y="42"/>
                  </a:cxn>
                  <a:cxn ang="0">
                    <a:pos x="62" y="48"/>
                  </a:cxn>
                  <a:cxn ang="0">
                    <a:pos x="58" y="52"/>
                  </a:cxn>
                  <a:cxn ang="0">
                    <a:pos x="54" y="54"/>
                  </a:cxn>
                  <a:cxn ang="0">
                    <a:pos x="48" y="56"/>
                  </a:cxn>
                  <a:cxn ang="0">
                    <a:pos x="48" y="56"/>
                  </a:cxn>
                </a:cxnLst>
                <a:rect l="0" t="0" r="r" b="b"/>
                <a:pathLst>
                  <a:path w="320" h="84">
                    <a:moveTo>
                      <a:pt x="318" y="56"/>
                    </a:moveTo>
                    <a:lnTo>
                      <a:pt x="320" y="58"/>
                    </a:lnTo>
                    <a:lnTo>
                      <a:pt x="320" y="58"/>
                    </a:lnTo>
                    <a:lnTo>
                      <a:pt x="320" y="48"/>
                    </a:lnTo>
                    <a:lnTo>
                      <a:pt x="320" y="36"/>
                    </a:lnTo>
                    <a:lnTo>
                      <a:pt x="320" y="36"/>
                    </a:lnTo>
                    <a:lnTo>
                      <a:pt x="320" y="28"/>
                    </a:lnTo>
                    <a:lnTo>
                      <a:pt x="318" y="22"/>
                    </a:lnTo>
                    <a:lnTo>
                      <a:pt x="314" y="16"/>
                    </a:lnTo>
                    <a:lnTo>
                      <a:pt x="310" y="10"/>
                    </a:lnTo>
                    <a:lnTo>
                      <a:pt x="304" y="6"/>
                    </a:lnTo>
                    <a:lnTo>
                      <a:pt x="296" y="4"/>
                    </a:lnTo>
                    <a:lnTo>
                      <a:pt x="290" y="2"/>
                    </a:lnTo>
                    <a:lnTo>
                      <a:pt x="282" y="0"/>
                    </a:lnTo>
                    <a:lnTo>
                      <a:pt x="40" y="0"/>
                    </a:lnTo>
                    <a:lnTo>
                      <a:pt x="40" y="0"/>
                    </a:lnTo>
                    <a:lnTo>
                      <a:pt x="32" y="2"/>
                    </a:lnTo>
                    <a:lnTo>
                      <a:pt x="24" y="4"/>
                    </a:lnTo>
                    <a:lnTo>
                      <a:pt x="18" y="6"/>
                    </a:lnTo>
                    <a:lnTo>
                      <a:pt x="12" y="10"/>
                    </a:lnTo>
                    <a:lnTo>
                      <a:pt x="6" y="16"/>
                    </a:lnTo>
                    <a:lnTo>
                      <a:pt x="4" y="22"/>
                    </a:lnTo>
                    <a:lnTo>
                      <a:pt x="0" y="28"/>
                    </a:lnTo>
                    <a:lnTo>
                      <a:pt x="0" y="36"/>
                    </a:lnTo>
                    <a:lnTo>
                      <a:pt x="0" y="48"/>
                    </a:lnTo>
                    <a:lnTo>
                      <a:pt x="0" y="48"/>
                    </a:lnTo>
                    <a:lnTo>
                      <a:pt x="0" y="56"/>
                    </a:lnTo>
                    <a:lnTo>
                      <a:pt x="4" y="62"/>
                    </a:lnTo>
                    <a:lnTo>
                      <a:pt x="6" y="68"/>
                    </a:lnTo>
                    <a:lnTo>
                      <a:pt x="12" y="74"/>
                    </a:lnTo>
                    <a:lnTo>
                      <a:pt x="18" y="78"/>
                    </a:lnTo>
                    <a:lnTo>
                      <a:pt x="24" y="82"/>
                    </a:lnTo>
                    <a:lnTo>
                      <a:pt x="32" y="84"/>
                    </a:lnTo>
                    <a:lnTo>
                      <a:pt x="40" y="84"/>
                    </a:lnTo>
                    <a:lnTo>
                      <a:pt x="244" y="84"/>
                    </a:lnTo>
                    <a:lnTo>
                      <a:pt x="318" y="56"/>
                    </a:lnTo>
                    <a:close/>
                    <a:moveTo>
                      <a:pt x="48" y="56"/>
                    </a:moveTo>
                    <a:lnTo>
                      <a:pt x="48" y="56"/>
                    </a:lnTo>
                    <a:lnTo>
                      <a:pt x="44" y="54"/>
                    </a:lnTo>
                    <a:lnTo>
                      <a:pt x="40" y="52"/>
                    </a:lnTo>
                    <a:lnTo>
                      <a:pt x="36" y="48"/>
                    </a:lnTo>
                    <a:lnTo>
                      <a:pt x="36" y="42"/>
                    </a:lnTo>
                    <a:lnTo>
                      <a:pt x="36" y="42"/>
                    </a:lnTo>
                    <a:lnTo>
                      <a:pt x="36" y="36"/>
                    </a:lnTo>
                    <a:lnTo>
                      <a:pt x="40" y="32"/>
                    </a:lnTo>
                    <a:lnTo>
                      <a:pt x="44" y="30"/>
                    </a:lnTo>
                    <a:lnTo>
                      <a:pt x="48" y="28"/>
                    </a:lnTo>
                    <a:lnTo>
                      <a:pt x="48" y="28"/>
                    </a:lnTo>
                    <a:lnTo>
                      <a:pt x="54" y="30"/>
                    </a:lnTo>
                    <a:lnTo>
                      <a:pt x="58" y="32"/>
                    </a:lnTo>
                    <a:lnTo>
                      <a:pt x="62" y="36"/>
                    </a:lnTo>
                    <a:lnTo>
                      <a:pt x="62" y="42"/>
                    </a:lnTo>
                    <a:lnTo>
                      <a:pt x="62" y="42"/>
                    </a:lnTo>
                    <a:lnTo>
                      <a:pt x="62" y="48"/>
                    </a:lnTo>
                    <a:lnTo>
                      <a:pt x="58" y="52"/>
                    </a:lnTo>
                    <a:lnTo>
                      <a:pt x="54" y="54"/>
                    </a:lnTo>
                    <a:lnTo>
                      <a:pt x="48" y="56"/>
                    </a:lnTo>
                    <a:lnTo>
                      <a:pt x="48" y="56"/>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Freeform 54"/>
              <p:cNvSpPr>
                <a:spLocks noEditPoints="1"/>
              </p:cNvSpPr>
              <p:nvPr/>
            </p:nvSpPr>
            <p:spPr bwMode="gray">
              <a:xfrm>
                <a:off x="-4028859" y="4113478"/>
                <a:ext cx="365201" cy="422010"/>
              </a:xfrm>
              <a:custGeom>
                <a:avLst/>
                <a:gdLst/>
                <a:ahLst/>
                <a:cxnLst>
                  <a:cxn ang="0">
                    <a:pos x="180" y="34"/>
                  </a:cxn>
                  <a:cxn ang="0">
                    <a:pos x="180" y="34"/>
                  </a:cxn>
                  <a:cxn ang="0">
                    <a:pos x="90" y="0"/>
                  </a:cxn>
                  <a:cxn ang="0">
                    <a:pos x="0" y="34"/>
                  </a:cxn>
                  <a:cxn ang="0">
                    <a:pos x="0" y="34"/>
                  </a:cxn>
                  <a:cxn ang="0">
                    <a:pos x="0" y="54"/>
                  </a:cxn>
                  <a:cxn ang="0">
                    <a:pos x="0" y="82"/>
                  </a:cxn>
                  <a:cxn ang="0">
                    <a:pos x="4" y="110"/>
                  </a:cxn>
                  <a:cxn ang="0">
                    <a:pos x="8" y="122"/>
                  </a:cxn>
                  <a:cxn ang="0">
                    <a:pos x="12" y="134"/>
                  </a:cxn>
                  <a:cxn ang="0">
                    <a:pos x="12" y="134"/>
                  </a:cxn>
                  <a:cxn ang="0">
                    <a:pos x="24" y="156"/>
                  </a:cxn>
                  <a:cxn ang="0">
                    <a:pos x="32" y="168"/>
                  </a:cxn>
                  <a:cxn ang="0">
                    <a:pos x="42" y="178"/>
                  </a:cxn>
                  <a:cxn ang="0">
                    <a:pos x="52" y="186"/>
                  </a:cxn>
                  <a:cxn ang="0">
                    <a:pos x="62" y="194"/>
                  </a:cxn>
                  <a:cxn ang="0">
                    <a:pos x="76" y="202"/>
                  </a:cxn>
                  <a:cxn ang="0">
                    <a:pos x="90" y="208"/>
                  </a:cxn>
                  <a:cxn ang="0">
                    <a:pos x="90" y="208"/>
                  </a:cxn>
                  <a:cxn ang="0">
                    <a:pos x="104" y="202"/>
                  </a:cxn>
                  <a:cxn ang="0">
                    <a:pos x="116" y="194"/>
                  </a:cxn>
                  <a:cxn ang="0">
                    <a:pos x="128" y="186"/>
                  </a:cxn>
                  <a:cxn ang="0">
                    <a:pos x="138" y="178"/>
                  </a:cxn>
                  <a:cxn ang="0">
                    <a:pos x="146" y="168"/>
                  </a:cxn>
                  <a:cxn ang="0">
                    <a:pos x="154" y="156"/>
                  </a:cxn>
                  <a:cxn ang="0">
                    <a:pos x="166" y="134"/>
                  </a:cxn>
                  <a:cxn ang="0">
                    <a:pos x="166" y="134"/>
                  </a:cxn>
                  <a:cxn ang="0">
                    <a:pos x="170" y="122"/>
                  </a:cxn>
                  <a:cxn ang="0">
                    <a:pos x="174" y="110"/>
                  </a:cxn>
                  <a:cxn ang="0">
                    <a:pos x="178" y="82"/>
                  </a:cxn>
                  <a:cxn ang="0">
                    <a:pos x="180" y="54"/>
                  </a:cxn>
                  <a:cxn ang="0">
                    <a:pos x="180" y="34"/>
                  </a:cxn>
                  <a:cxn ang="0">
                    <a:pos x="180" y="34"/>
                  </a:cxn>
                  <a:cxn ang="0">
                    <a:pos x="160" y="48"/>
                  </a:cxn>
                  <a:cxn ang="0">
                    <a:pos x="160" y="48"/>
                  </a:cxn>
                  <a:cxn ang="0">
                    <a:pos x="158" y="88"/>
                  </a:cxn>
                  <a:cxn ang="0">
                    <a:pos x="154" y="110"/>
                  </a:cxn>
                  <a:cxn ang="0">
                    <a:pos x="150" y="126"/>
                  </a:cxn>
                  <a:cxn ang="0">
                    <a:pos x="150" y="126"/>
                  </a:cxn>
                  <a:cxn ang="0">
                    <a:pos x="138" y="146"/>
                  </a:cxn>
                  <a:cxn ang="0">
                    <a:pos x="126" y="162"/>
                  </a:cxn>
                  <a:cxn ang="0">
                    <a:pos x="108" y="178"/>
                  </a:cxn>
                  <a:cxn ang="0">
                    <a:pos x="100" y="184"/>
                  </a:cxn>
                  <a:cxn ang="0">
                    <a:pos x="90" y="188"/>
                  </a:cxn>
                  <a:cxn ang="0">
                    <a:pos x="90" y="188"/>
                  </a:cxn>
                  <a:cxn ang="0">
                    <a:pos x="80" y="184"/>
                  </a:cxn>
                  <a:cxn ang="0">
                    <a:pos x="70" y="178"/>
                  </a:cxn>
                  <a:cxn ang="0">
                    <a:pos x="54" y="162"/>
                  </a:cxn>
                  <a:cxn ang="0">
                    <a:pos x="40" y="146"/>
                  </a:cxn>
                  <a:cxn ang="0">
                    <a:pos x="30" y="126"/>
                  </a:cxn>
                  <a:cxn ang="0">
                    <a:pos x="30" y="126"/>
                  </a:cxn>
                  <a:cxn ang="0">
                    <a:pos x="24" y="110"/>
                  </a:cxn>
                  <a:cxn ang="0">
                    <a:pos x="20" y="88"/>
                  </a:cxn>
                  <a:cxn ang="0">
                    <a:pos x="18" y="48"/>
                  </a:cxn>
                  <a:cxn ang="0">
                    <a:pos x="90" y="20"/>
                  </a:cxn>
                  <a:cxn ang="0">
                    <a:pos x="162" y="48"/>
                  </a:cxn>
                  <a:cxn ang="0">
                    <a:pos x="160" y="48"/>
                  </a:cxn>
                </a:cxnLst>
                <a:rect l="0" t="0" r="r" b="b"/>
                <a:pathLst>
                  <a:path w="180" h="208">
                    <a:moveTo>
                      <a:pt x="180" y="34"/>
                    </a:moveTo>
                    <a:lnTo>
                      <a:pt x="180" y="34"/>
                    </a:lnTo>
                    <a:lnTo>
                      <a:pt x="90" y="0"/>
                    </a:lnTo>
                    <a:lnTo>
                      <a:pt x="0" y="34"/>
                    </a:lnTo>
                    <a:lnTo>
                      <a:pt x="0" y="34"/>
                    </a:lnTo>
                    <a:lnTo>
                      <a:pt x="0" y="54"/>
                    </a:lnTo>
                    <a:lnTo>
                      <a:pt x="0" y="82"/>
                    </a:lnTo>
                    <a:lnTo>
                      <a:pt x="4" y="110"/>
                    </a:lnTo>
                    <a:lnTo>
                      <a:pt x="8" y="122"/>
                    </a:lnTo>
                    <a:lnTo>
                      <a:pt x="12" y="134"/>
                    </a:lnTo>
                    <a:lnTo>
                      <a:pt x="12" y="134"/>
                    </a:lnTo>
                    <a:lnTo>
                      <a:pt x="24" y="156"/>
                    </a:lnTo>
                    <a:lnTo>
                      <a:pt x="32" y="168"/>
                    </a:lnTo>
                    <a:lnTo>
                      <a:pt x="42" y="178"/>
                    </a:lnTo>
                    <a:lnTo>
                      <a:pt x="52" y="186"/>
                    </a:lnTo>
                    <a:lnTo>
                      <a:pt x="62" y="194"/>
                    </a:lnTo>
                    <a:lnTo>
                      <a:pt x="76" y="202"/>
                    </a:lnTo>
                    <a:lnTo>
                      <a:pt x="90" y="208"/>
                    </a:lnTo>
                    <a:lnTo>
                      <a:pt x="90" y="208"/>
                    </a:lnTo>
                    <a:lnTo>
                      <a:pt x="104" y="202"/>
                    </a:lnTo>
                    <a:lnTo>
                      <a:pt x="116" y="194"/>
                    </a:lnTo>
                    <a:lnTo>
                      <a:pt x="128" y="186"/>
                    </a:lnTo>
                    <a:lnTo>
                      <a:pt x="138" y="178"/>
                    </a:lnTo>
                    <a:lnTo>
                      <a:pt x="146" y="168"/>
                    </a:lnTo>
                    <a:lnTo>
                      <a:pt x="154" y="156"/>
                    </a:lnTo>
                    <a:lnTo>
                      <a:pt x="166" y="134"/>
                    </a:lnTo>
                    <a:lnTo>
                      <a:pt x="166" y="134"/>
                    </a:lnTo>
                    <a:lnTo>
                      <a:pt x="170" y="122"/>
                    </a:lnTo>
                    <a:lnTo>
                      <a:pt x="174" y="110"/>
                    </a:lnTo>
                    <a:lnTo>
                      <a:pt x="178" y="82"/>
                    </a:lnTo>
                    <a:lnTo>
                      <a:pt x="180" y="54"/>
                    </a:lnTo>
                    <a:lnTo>
                      <a:pt x="180" y="34"/>
                    </a:lnTo>
                    <a:lnTo>
                      <a:pt x="180" y="34"/>
                    </a:lnTo>
                    <a:close/>
                    <a:moveTo>
                      <a:pt x="160" y="48"/>
                    </a:moveTo>
                    <a:lnTo>
                      <a:pt x="160" y="48"/>
                    </a:lnTo>
                    <a:lnTo>
                      <a:pt x="158" y="88"/>
                    </a:lnTo>
                    <a:lnTo>
                      <a:pt x="154" y="110"/>
                    </a:lnTo>
                    <a:lnTo>
                      <a:pt x="150" y="126"/>
                    </a:lnTo>
                    <a:lnTo>
                      <a:pt x="150" y="126"/>
                    </a:lnTo>
                    <a:lnTo>
                      <a:pt x="138" y="146"/>
                    </a:lnTo>
                    <a:lnTo>
                      <a:pt x="126" y="162"/>
                    </a:lnTo>
                    <a:lnTo>
                      <a:pt x="108" y="178"/>
                    </a:lnTo>
                    <a:lnTo>
                      <a:pt x="100" y="184"/>
                    </a:lnTo>
                    <a:lnTo>
                      <a:pt x="90" y="188"/>
                    </a:lnTo>
                    <a:lnTo>
                      <a:pt x="90" y="188"/>
                    </a:lnTo>
                    <a:lnTo>
                      <a:pt x="80" y="184"/>
                    </a:lnTo>
                    <a:lnTo>
                      <a:pt x="70" y="178"/>
                    </a:lnTo>
                    <a:lnTo>
                      <a:pt x="54" y="162"/>
                    </a:lnTo>
                    <a:lnTo>
                      <a:pt x="40" y="146"/>
                    </a:lnTo>
                    <a:lnTo>
                      <a:pt x="30" y="126"/>
                    </a:lnTo>
                    <a:lnTo>
                      <a:pt x="30" y="126"/>
                    </a:lnTo>
                    <a:lnTo>
                      <a:pt x="24" y="110"/>
                    </a:lnTo>
                    <a:lnTo>
                      <a:pt x="20" y="88"/>
                    </a:lnTo>
                    <a:lnTo>
                      <a:pt x="18" y="48"/>
                    </a:lnTo>
                    <a:lnTo>
                      <a:pt x="90" y="20"/>
                    </a:lnTo>
                    <a:lnTo>
                      <a:pt x="162" y="48"/>
                    </a:lnTo>
                    <a:lnTo>
                      <a:pt x="160" y="48"/>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Freeform 55"/>
              <p:cNvSpPr>
                <a:spLocks/>
              </p:cNvSpPr>
              <p:nvPr/>
            </p:nvSpPr>
            <p:spPr bwMode="gray">
              <a:xfrm>
                <a:off x="-3927415" y="4247385"/>
                <a:ext cx="198832" cy="223178"/>
              </a:xfrm>
              <a:custGeom>
                <a:avLst/>
                <a:gdLst/>
                <a:ahLst/>
                <a:cxnLst>
                  <a:cxn ang="0">
                    <a:pos x="0" y="74"/>
                  </a:cxn>
                  <a:cxn ang="0">
                    <a:pos x="0" y="74"/>
                  </a:cxn>
                  <a:cxn ang="0">
                    <a:pos x="8" y="86"/>
                  </a:cxn>
                  <a:cxn ang="0">
                    <a:pos x="16" y="94"/>
                  </a:cxn>
                  <a:cxn ang="0">
                    <a:pos x="28" y="102"/>
                  </a:cxn>
                  <a:cxn ang="0">
                    <a:pos x="40" y="110"/>
                  </a:cxn>
                  <a:cxn ang="0">
                    <a:pos x="40" y="110"/>
                  </a:cxn>
                  <a:cxn ang="0">
                    <a:pos x="56" y="100"/>
                  </a:cxn>
                  <a:cxn ang="0">
                    <a:pos x="70" y="88"/>
                  </a:cxn>
                  <a:cxn ang="0">
                    <a:pos x="80" y="72"/>
                  </a:cxn>
                  <a:cxn ang="0">
                    <a:pos x="90" y="56"/>
                  </a:cxn>
                  <a:cxn ang="0">
                    <a:pos x="90" y="56"/>
                  </a:cxn>
                  <a:cxn ang="0">
                    <a:pos x="94" y="44"/>
                  </a:cxn>
                  <a:cxn ang="0">
                    <a:pos x="96" y="30"/>
                  </a:cxn>
                  <a:cxn ang="0">
                    <a:pos x="98" y="0"/>
                  </a:cxn>
                  <a:cxn ang="0">
                    <a:pos x="0" y="74"/>
                  </a:cxn>
                </a:cxnLst>
                <a:rect l="0" t="0" r="r" b="b"/>
                <a:pathLst>
                  <a:path w="98" h="110">
                    <a:moveTo>
                      <a:pt x="0" y="74"/>
                    </a:moveTo>
                    <a:lnTo>
                      <a:pt x="0" y="74"/>
                    </a:lnTo>
                    <a:lnTo>
                      <a:pt x="8" y="86"/>
                    </a:lnTo>
                    <a:lnTo>
                      <a:pt x="16" y="94"/>
                    </a:lnTo>
                    <a:lnTo>
                      <a:pt x="28" y="102"/>
                    </a:lnTo>
                    <a:lnTo>
                      <a:pt x="40" y="110"/>
                    </a:lnTo>
                    <a:lnTo>
                      <a:pt x="40" y="110"/>
                    </a:lnTo>
                    <a:lnTo>
                      <a:pt x="56" y="100"/>
                    </a:lnTo>
                    <a:lnTo>
                      <a:pt x="70" y="88"/>
                    </a:lnTo>
                    <a:lnTo>
                      <a:pt x="80" y="72"/>
                    </a:lnTo>
                    <a:lnTo>
                      <a:pt x="90" y="56"/>
                    </a:lnTo>
                    <a:lnTo>
                      <a:pt x="90" y="56"/>
                    </a:lnTo>
                    <a:lnTo>
                      <a:pt x="94" y="44"/>
                    </a:lnTo>
                    <a:lnTo>
                      <a:pt x="96" y="30"/>
                    </a:lnTo>
                    <a:lnTo>
                      <a:pt x="98" y="0"/>
                    </a:lnTo>
                    <a:lnTo>
                      <a:pt x="0" y="74"/>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 name="Freeform 56"/>
              <p:cNvSpPr>
                <a:spLocks/>
              </p:cNvSpPr>
              <p:nvPr/>
            </p:nvSpPr>
            <p:spPr bwMode="gray">
              <a:xfrm>
                <a:off x="-3967993" y="4178403"/>
                <a:ext cx="227236" cy="194774"/>
              </a:xfrm>
              <a:custGeom>
                <a:avLst/>
                <a:gdLst/>
                <a:ahLst/>
                <a:cxnLst>
                  <a:cxn ang="0">
                    <a:pos x="60" y="0"/>
                  </a:cxn>
                  <a:cxn ang="0">
                    <a:pos x="0" y="24"/>
                  </a:cxn>
                  <a:cxn ang="0">
                    <a:pos x="0" y="24"/>
                  </a:cxn>
                  <a:cxn ang="0">
                    <a:pos x="2" y="58"/>
                  </a:cxn>
                  <a:cxn ang="0">
                    <a:pos x="4" y="76"/>
                  </a:cxn>
                  <a:cxn ang="0">
                    <a:pos x="10" y="90"/>
                  </a:cxn>
                  <a:cxn ang="0">
                    <a:pos x="10" y="90"/>
                  </a:cxn>
                  <a:cxn ang="0">
                    <a:pos x="12" y="96"/>
                  </a:cxn>
                  <a:cxn ang="0">
                    <a:pos x="112" y="20"/>
                  </a:cxn>
                  <a:cxn ang="0">
                    <a:pos x="60" y="0"/>
                  </a:cxn>
                </a:cxnLst>
                <a:rect l="0" t="0" r="r" b="b"/>
                <a:pathLst>
                  <a:path w="112" h="96">
                    <a:moveTo>
                      <a:pt x="60" y="0"/>
                    </a:moveTo>
                    <a:lnTo>
                      <a:pt x="0" y="24"/>
                    </a:lnTo>
                    <a:lnTo>
                      <a:pt x="0" y="24"/>
                    </a:lnTo>
                    <a:lnTo>
                      <a:pt x="2" y="58"/>
                    </a:lnTo>
                    <a:lnTo>
                      <a:pt x="4" y="76"/>
                    </a:lnTo>
                    <a:lnTo>
                      <a:pt x="10" y="90"/>
                    </a:lnTo>
                    <a:lnTo>
                      <a:pt x="10" y="90"/>
                    </a:lnTo>
                    <a:lnTo>
                      <a:pt x="12" y="96"/>
                    </a:lnTo>
                    <a:lnTo>
                      <a:pt x="112" y="20"/>
                    </a:lnTo>
                    <a:lnTo>
                      <a:pt x="60" y="0"/>
                    </a:lnTo>
                    <a:close/>
                  </a:path>
                </a:pathLst>
              </a:custGeom>
              <a:grpFill/>
              <a:ln w="9525">
                <a:solidFill>
                  <a:schemeClr val="bg1"/>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sp>
        <p:nvSpPr>
          <p:cNvPr id="71" name="Freeform 64"/>
          <p:cNvSpPr>
            <a:spLocks noEditPoints="1"/>
          </p:cNvSpPr>
          <p:nvPr/>
        </p:nvSpPr>
        <p:spPr bwMode="gray">
          <a:xfrm>
            <a:off x="8155693" y="4718166"/>
            <a:ext cx="165501" cy="176266"/>
          </a:xfrm>
          <a:custGeom>
            <a:avLst/>
            <a:gdLst/>
            <a:ahLst/>
            <a:cxnLst>
              <a:cxn ang="0">
                <a:pos x="146" y="186"/>
              </a:cxn>
              <a:cxn ang="0">
                <a:pos x="162" y="180"/>
              </a:cxn>
              <a:cxn ang="0">
                <a:pos x="170" y="172"/>
              </a:cxn>
              <a:cxn ang="0">
                <a:pos x="172" y="162"/>
              </a:cxn>
              <a:cxn ang="0">
                <a:pos x="166" y="144"/>
              </a:cxn>
              <a:cxn ang="0">
                <a:pos x="138" y="112"/>
              </a:cxn>
              <a:cxn ang="0">
                <a:pos x="148" y="80"/>
              </a:cxn>
              <a:cxn ang="0">
                <a:pos x="148" y="66"/>
              </a:cxn>
              <a:cxn ang="0">
                <a:pos x="140" y="38"/>
              </a:cxn>
              <a:cxn ang="0">
                <a:pos x="130" y="26"/>
              </a:cxn>
              <a:cxn ang="0">
                <a:pos x="108" y="8"/>
              </a:cxn>
              <a:cxn ang="0">
                <a:pos x="80" y="0"/>
              </a:cxn>
              <a:cxn ang="0">
                <a:pos x="74" y="0"/>
              </a:cxn>
              <a:cxn ang="0">
                <a:pos x="60" y="2"/>
              </a:cxn>
              <a:cxn ang="0">
                <a:pos x="34" y="12"/>
              </a:cxn>
              <a:cxn ang="0">
                <a:pos x="14" y="30"/>
              </a:cxn>
              <a:cxn ang="0">
                <a:pos x="2" y="54"/>
              </a:cxn>
              <a:cxn ang="0">
                <a:pos x="0" y="68"/>
              </a:cxn>
              <a:cxn ang="0">
                <a:pos x="2" y="96"/>
              </a:cxn>
              <a:cxn ang="0">
                <a:pos x="16" y="122"/>
              </a:cxn>
              <a:cxn ang="0">
                <a:pos x="28" y="132"/>
              </a:cxn>
              <a:cxn ang="0">
                <a:pos x="54" y="146"/>
              </a:cxn>
              <a:cxn ang="0">
                <a:pos x="68" y="148"/>
              </a:cxn>
              <a:cxn ang="0">
                <a:pos x="74" y="148"/>
              </a:cxn>
              <a:cxn ang="0">
                <a:pos x="98" y="144"/>
              </a:cxn>
              <a:cxn ang="0">
                <a:pos x="128" y="176"/>
              </a:cxn>
              <a:cxn ang="0">
                <a:pos x="144" y="186"/>
              </a:cxn>
              <a:cxn ang="0">
                <a:pos x="146" y="186"/>
              </a:cxn>
              <a:cxn ang="0">
                <a:pos x="74" y="24"/>
              </a:cxn>
              <a:cxn ang="0">
                <a:pos x="78" y="24"/>
              </a:cxn>
              <a:cxn ang="0">
                <a:pos x="88" y="26"/>
              </a:cxn>
              <a:cxn ang="0">
                <a:pos x="106" y="36"/>
              </a:cxn>
              <a:cxn ang="0">
                <a:pos x="118" y="50"/>
              </a:cxn>
              <a:cxn ang="0">
                <a:pos x="124" y="68"/>
              </a:cxn>
              <a:cxn ang="0">
                <a:pos x="124" y="78"/>
              </a:cxn>
              <a:cxn ang="0">
                <a:pos x="120" y="96"/>
              </a:cxn>
              <a:cxn ang="0">
                <a:pos x="108" y="112"/>
              </a:cxn>
              <a:cxn ang="0">
                <a:pos x="92" y="120"/>
              </a:cxn>
              <a:cxn ang="0">
                <a:pos x="74" y="124"/>
              </a:cxn>
              <a:cxn ang="0">
                <a:pos x="70" y="124"/>
              </a:cxn>
              <a:cxn ang="0">
                <a:pos x="60" y="122"/>
              </a:cxn>
              <a:cxn ang="0">
                <a:pos x="42" y="114"/>
              </a:cxn>
              <a:cxn ang="0">
                <a:pos x="30" y="98"/>
              </a:cxn>
              <a:cxn ang="0">
                <a:pos x="24" y="80"/>
              </a:cxn>
              <a:cxn ang="0">
                <a:pos x="24" y="70"/>
              </a:cxn>
              <a:cxn ang="0">
                <a:pos x="30" y="52"/>
              </a:cxn>
              <a:cxn ang="0">
                <a:pos x="40" y="38"/>
              </a:cxn>
              <a:cxn ang="0">
                <a:pos x="56" y="28"/>
              </a:cxn>
              <a:cxn ang="0">
                <a:pos x="74" y="24"/>
              </a:cxn>
            </a:cxnLst>
            <a:rect l="0" t="0" r="r" b="b"/>
            <a:pathLst>
              <a:path w="172" h="186">
                <a:moveTo>
                  <a:pt x="146" y="186"/>
                </a:moveTo>
                <a:lnTo>
                  <a:pt x="146" y="186"/>
                </a:lnTo>
                <a:lnTo>
                  <a:pt x="156" y="184"/>
                </a:lnTo>
                <a:lnTo>
                  <a:pt x="162" y="180"/>
                </a:lnTo>
                <a:lnTo>
                  <a:pt x="162" y="180"/>
                </a:lnTo>
                <a:lnTo>
                  <a:pt x="170" y="172"/>
                </a:lnTo>
                <a:lnTo>
                  <a:pt x="172" y="162"/>
                </a:lnTo>
                <a:lnTo>
                  <a:pt x="172" y="162"/>
                </a:lnTo>
                <a:lnTo>
                  <a:pt x="170" y="154"/>
                </a:lnTo>
                <a:lnTo>
                  <a:pt x="166" y="144"/>
                </a:lnTo>
                <a:lnTo>
                  <a:pt x="138" y="112"/>
                </a:lnTo>
                <a:lnTo>
                  <a:pt x="138" y="112"/>
                </a:lnTo>
                <a:lnTo>
                  <a:pt x="144" y="98"/>
                </a:lnTo>
                <a:lnTo>
                  <a:pt x="148" y="80"/>
                </a:lnTo>
                <a:lnTo>
                  <a:pt x="148" y="80"/>
                </a:lnTo>
                <a:lnTo>
                  <a:pt x="148" y="66"/>
                </a:lnTo>
                <a:lnTo>
                  <a:pt x="144" y="52"/>
                </a:lnTo>
                <a:lnTo>
                  <a:pt x="140" y="38"/>
                </a:lnTo>
                <a:lnTo>
                  <a:pt x="130" y="26"/>
                </a:lnTo>
                <a:lnTo>
                  <a:pt x="130" y="26"/>
                </a:lnTo>
                <a:lnTo>
                  <a:pt x="120" y="16"/>
                </a:lnTo>
                <a:lnTo>
                  <a:pt x="108" y="8"/>
                </a:lnTo>
                <a:lnTo>
                  <a:pt x="94" y="2"/>
                </a:lnTo>
                <a:lnTo>
                  <a:pt x="80" y="0"/>
                </a:lnTo>
                <a:lnTo>
                  <a:pt x="80" y="0"/>
                </a:lnTo>
                <a:lnTo>
                  <a:pt x="74" y="0"/>
                </a:lnTo>
                <a:lnTo>
                  <a:pt x="74" y="0"/>
                </a:lnTo>
                <a:lnTo>
                  <a:pt x="60" y="2"/>
                </a:lnTo>
                <a:lnTo>
                  <a:pt x="46" y="6"/>
                </a:lnTo>
                <a:lnTo>
                  <a:pt x="34" y="12"/>
                </a:lnTo>
                <a:lnTo>
                  <a:pt x="24" y="20"/>
                </a:lnTo>
                <a:lnTo>
                  <a:pt x="14" y="30"/>
                </a:lnTo>
                <a:lnTo>
                  <a:pt x="8" y="42"/>
                </a:lnTo>
                <a:lnTo>
                  <a:pt x="2" y="54"/>
                </a:lnTo>
                <a:lnTo>
                  <a:pt x="0" y="68"/>
                </a:lnTo>
                <a:lnTo>
                  <a:pt x="0" y="68"/>
                </a:lnTo>
                <a:lnTo>
                  <a:pt x="0" y="82"/>
                </a:lnTo>
                <a:lnTo>
                  <a:pt x="2" y="96"/>
                </a:lnTo>
                <a:lnTo>
                  <a:pt x="8" y="110"/>
                </a:lnTo>
                <a:lnTo>
                  <a:pt x="16" y="122"/>
                </a:lnTo>
                <a:lnTo>
                  <a:pt x="16" y="122"/>
                </a:lnTo>
                <a:lnTo>
                  <a:pt x="28" y="132"/>
                </a:lnTo>
                <a:lnTo>
                  <a:pt x="40" y="140"/>
                </a:lnTo>
                <a:lnTo>
                  <a:pt x="54" y="146"/>
                </a:lnTo>
                <a:lnTo>
                  <a:pt x="68" y="148"/>
                </a:lnTo>
                <a:lnTo>
                  <a:pt x="68" y="148"/>
                </a:lnTo>
                <a:lnTo>
                  <a:pt x="74" y="148"/>
                </a:lnTo>
                <a:lnTo>
                  <a:pt x="74" y="148"/>
                </a:lnTo>
                <a:lnTo>
                  <a:pt x="86" y="148"/>
                </a:lnTo>
                <a:lnTo>
                  <a:pt x="98" y="144"/>
                </a:lnTo>
                <a:lnTo>
                  <a:pt x="128" y="176"/>
                </a:lnTo>
                <a:lnTo>
                  <a:pt x="128" y="176"/>
                </a:lnTo>
                <a:lnTo>
                  <a:pt x="136" y="184"/>
                </a:lnTo>
                <a:lnTo>
                  <a:pt x="144" y="186"/>
                </a:lnTo>
                <a:lnTo>
                  <a:pt x="144" y="186"/>
                </a:lnTo>
                <a:lnTo>
                  <a:pt x="146" y="186"/>
                </a:lnTo>
                <a:lnTo>
                  <a:pt x="146" y="186"/>
                </a:lnTo>
                <a:close/>
                <a:moveTo>
                  <a:pt x="74" y="24"/>
                </a:moveTo>
                <a:lnTo>
                  <a:pt x="74" y="24"/>
                </a:lnTo>
                <a:lnTo>
                  <a:pt x="78" y="24"/>
                </a:lnTo>
                <a:lnTo>
                  <a:pt x="78" y="24"/>
                </a:lnTo>
                <a:lnTo>
                  <a:pt x="88" y="26"/>
                </a:lnTo>
                <a:lnTo>
                  <a:pt x="98" y="30"/>
                </a:lnTo>
                <a:lnTo>
                  <a:pt x="106" y="36"/>
                </a:lnTo>
                <a:lnTo>
                  <a:pt x="112" y="42"/>
                </a:lnTo>
                <a:lnTo>
                  <a:pt x="118" y="50"/>
                </a:lnTo>
                <a:lnTo>
                  <a:pt x="122" y="58"/>
                </a:lnTo>
                <a:lnTo>
                  <a:pt x="124" y="68"/>
                </a:lnTo>
                <a:lnTo>
                  <a:pt x="124" y="78"/>
                </a:lnTo>
                <a:lnTo>
                  <a:pt x="124" y="78"/>
                </a:lnTo>
                <a:lnTo>
                  <a:pt x="122" y="88"/>
                </a:lnTo>
                <a:lnTo>
                  <a:pt x="120" y="96"/>
                </a:lnTo>
                <a:lnTo>
                  <a:pt x="114" y="104"/>
                </a:lnTo>
                <a:lnTo>
                  <a:pt x="108" y="112"/>
                </a:lnTo>
                <a:lnTo>
                  <a:pt x="100" y="116"/>
                </a:lnTo>
                <a:lnTo>
                  <a:pt x="92" y="120"/>
                </a:lnTo>
                <a:lnTo>
                  <a:pt x="84" y="124"/>
                </a:lnTo>
                <a:lnTo>
                  <a:pt x="74" y="124"/>
                </a:lnTo>
                <a:lnTo>
                  <a:pt x="74" y="124"/>
                </a:lnTo>
                <a:lnTo>
                  <a:pt x="70" y="124"/>
                </a:lnTo>
                <a:lnTo>
                  <a:pt x="70" y="124"/>
                </a:lnTo>
                <a:lnTo>
                  <a:pt x="60" y="122"/>
                </a:lnTo>
                <a:lnTo>
                  <a:pt x="50" y="118"/>
                </a:lnTo>
                <a:lnTo>
                  <a:pt x="42" y="114"/>
                </a:lnTo>
                <a:lnTo>
                  <a:pt x="36" y="106"/>
                </a:lnTo>
                <a:lnTo>
                  <a:pt x="30" y="98"/>
                </a:lnTo>
                <a:lnTo>
                  <a:pt x="26" y="90"/>
                </a:lnTo>
                <a:lnTo>
                  <a:pt x="24" y="80"/>
                </a:lnTo>
                <a:lnTo>
                  <a:pt x="24" y="70"/>
                </a:lnTo>
                <a:lnTo>
                  <a:pt x="24" y="70"/>
                </a:lnTo>
                <a:lnTo>
                  <a:pt x="26" y="60"/>
                </a:lnTo>
                <a:lnTo>
                  <a:pt x="30" y="52"/>
                </a:lnTo>
                <a:lnTo>
                  <a:pt x="34" y="44"/>
                </a:lnTo>
                <a:lnTo>
                  <a:pt x="40" y="38"/>
                </a:lnTo>
                <a:lnTo>
                  <a:pt x="48" y="32"/>
                </a:lnTo>
                <a:lnTo>
                  <a:pt x="56" y="28"/>
                </a:lnTo>
                <a:lnTo>
                  <a:pt x="64" y="24"/>
                </a:lnTo>
                <a:lnTo>
                  <a:pt x="74" y="24"/>
                </a:lnTo>
                <a:lnTo>
                  <a:pt x="74" y="24"/>
                </a:lnTo>
                <a:close/>
              </a:path>
            </a:pathLst>
          </a:custGeom>
          <a:solidFill>
            <a:schemeClr val="bg1"/>
          </a:solidFill>
          <a:ln w="9525">
            <a:noFill/>
            <a:round/>
            <a:headEnd/>
            <a:tailEnd/>
          </a:ln>
        </p:spPr>
        <p:txBody>
          <a:bodyPr vert="horz" wrap="square" lIns="91383" tIns="45691" rIns="91383" bIns="45691" numCol="1" anchor="t" anchorCtr="0" compatLnSpc="1">
            <a:prstTxWarp prst="textNoShape">
              <a:avLst/>
            </a:prstTxWarp>
          </a:bodyPr>
          <a:lstStyle/>
          <a:p>
            <a:pPr defTabSz="914112" fontAlgn="ctr"/>
            <a:endParaRPr lang="en-US" altLang="zh-CN" sz="1799"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Title 1">
            <a:extLst>
              <a:ext uri="{FF2B5EF4-FFF2-40B4-BE49-F238E27FC236}">
                <a16:creationId xmlns:a16="http://schemas.microsoft.com/office/drawing/2014/main" id="{DB83E365-C448-4424-963F-316D5E3F0C76}"/>
              </a:ext>
            </a:extLst>
          </p:cNvPr>
          <p:cNvSpPr>
            <a:spLocks noGrp="1"/>
          </p:cNvSpPr>
          <p:nvPr>
            <p:ph type="title"/>
          </p:nvPr>
        </p:nvSpPr>
        <p:spPr bwMode="gray">
          <a:xfrm>
            <a:off x="455613" y="447468"/>
            <a:ext cx="11256961" cy="485982"/>
          </a:xfrm>
        </p:spPr>
        <p:txBody>
          <a:bodyPr>
            <a:normAutofit/>
          </a:bodyPr>
          <a:lstStyle/>
          <a:p>
            <a:pPr fontAlgn="ctr"/>
            <a:r>
              <a:rPr lang="en-US" dirty="0">
                <a:latin typeface="Huawei Sans" panose="020C0503030203020204" pitchFamily="34" charset="0"/>
                <a:cs typeface="Huawei Sans" panose="020C0503030203020204" pitchFamily="34" charset="0"/>
              </a:rPr>
              <a:t>Comprehensive Security Protection</a:t>
            </a:r>
            <a:endParaRPr lang="en-US" dirty="0">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77"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78"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Optimal Experience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9495392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sz="2800" dirty="0">
                <a:solidFill>
                  <a:srgbClr val="1D1D1A"/>
                </a:solidFill>
                <a:latin typeface="Huawei Sans" panose="020C0503030203020204" pitchFamily="34" charset="0"/>
                <a:cs typeface="Huawei Sans" panose="020C0503030203020204" pitchFamily="34" charset="0"/>
              </a:rPr>
              <a:t>Built-in Firewall: Effectively Ensuring Enterprise Network Security</a:t>
            </a:r>
            <a:endParaRPr lang="en-US" altLang="zh-CN" sz="28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6" name="椭圆 5"/>
          <p:cNvSpPr/>
          <p:nvPr/>
        </p:nvSpPr>
        <p:spPr bwMode="gray">
          <a:xfrm>
            <a:off x="3412187" y="2177205"/>
            <a:ext cx="1657848" cy="775780"/>
          </a:xfrm>
          <a:prstGeom prst="ellipse">
            <a:avLst/>
          </a:prstGeom>
          <a:noFill/>
          <a:ln w="12700" cap="flat" cmpd="sng" algn="ctr">
            <a:solidFill>
              <a:srgbClr val="C00000"/>
            </a:solidFill>
            <a:prstDash val="dash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 name="直接箭头连接符 6"/>
          <p:cNvCxnSpPr/>
          <p:nvPr/>
        </p:nvCxnSpPr>
        <p:spPr bwMode="gray">
          <a:xfrm flipH="1">
            <a:off x="3054689" y="2807637"/>
            <a:ext cx="538543" cy="930108"/>
          </a:xfrm>
          <a:prstGeom prst="straightConnector1">
            <a:avLst/>
          </a:prstGeom>
          <a:noFill/>
          <a:ln w="19050" cap="flat" cmpd="sng" algn="ctr">
            <a:solidFill>
              <a:srgbClr val="C7000A"/>
            </a:solidFill>
            <a:prstDash val="solid"/>
            <a:miter lim="800000"/>
            <a:tailEnd type="triangle"/>
          </a:ln>
          <a:effectLst/>
        </p:spPr>
      </p:cxnSp>
      <p:sp>
        <p:nvSpPr>
          <p:cNvPr id="8" name="矩形 7"/>
          <p:cNvSpPr/>
          <p:nvPr/>
        </p:nvSpPr>
        <p:spPr bwMode="gray">
          <a:xfrm>
            <a:off x="4087186" y="2297678"/>
            <a:ext cx="471272" cy="461665"/>
          </a:xfrm>
          <a:prstGeom prst="rect">
            <a:avLst/>
          </a:prstGeom>
        </p:spPr>
        <p:txBody>
          <a:bodyPr wrap="square">
            <a:spAutoFit/>
          </a:bodyPr>
          <a:lstStyle/>
          <a:p>
            <a:pPr fontAlgn="ctr"/>
            <a:r>
              <a:rPr lang="en-US" sz="2400" dirty="0">
                <a:solidFill>
                  <a:srgbClr val="C00000"/>
                </a:solidFill>
                <a:latin typeface="Huawei Sans" panose="020C0503030203020204" pitchFamily="34" charset="0"/>
                <a:cs typeface="Huawei Sans" panose="020C0503030203020204" pitchFamily="34" charset="0"/>
              </a:rPr>
              <a:t>...</a:t>
            </a:r>
          </a:p>
        </p:txBody>
      </p:sp>
      <p:cxnSp>
        <p:nvCxnSpPr>
          <p:cNvPr id="9" name="直接连接符 8"/>
          <p:cNvCxnSpPr/>
          <p:nvPr/>
        </p:nvCxnSpPr>
        <p:spPr bwMode="gray">
          <a:xfrm flipH="1">
            <a:off x="3054690" y="2946496"/>
            <a:ext cx="1342422" cy="763137"/>
          </a:xfrm>
          <a:prstGeom prst="line">
            <a:avLst/>
          </a:prstGeom>
          <a:noFill/>
          <a:ln w="19050" cap="flat" cmpd="sng" algn="ctr">
            <a:solidFill>
              <a:srgbClr val="C7000A"/>
            </a:solidFill>
            <a:prstDash val="solid"/>
            <a:miter lim="800000"/>
          </a:ln>
          <a:effectLst/>
        </p:spPr>
      </p:cxnSp>
      <p:cxnSp>
        <p:nvCxnSpPr>
          <p:cNvPr id="10" name="直接连接符 9"/>
          <p:cNvCxnSpPr/>
          <p:nvPr/>
        </p:nvCxnSpPr>
        <p:spPr bwMode="gray">
          <a:xfrm flipH="1">
            <a:off x="3103876" y="2887200"/>
            <a:ext cx="679994" cy="784466"/>
          </a:xfrm>
          <a:prstGeom prst="line">
            <a:avLst/>
          </a:prstGeom>
          <a:noFill/>
          <a:ln w="19050" cap="flat" cmpd="sng" algn="ctr">
            <a:solidFill>
              <a:srgbClr val="C7000A"/>
            </a:solidFill>
            <a:prstDash val="sysDash"/>
            <a:miter lim="800000"/>
          </a:ln>
          <a:effectLst/>
        </p:spPr>
      </p:cxnSp>
      <p:cxnSp>
        <p:nvCxnSpPr>
          <p:cNvPr id="11" name="直接连接符 10"/>
          <p:cNvCxnSpPr/>
          <p:nvPr/>
        </p:nvCxnSpPr>
        <p:spPr bwMode="gray">
          <a:xfrm flipH="1">
            <a:off x="3112607" y="2946496"/>
            <a:ext cx="955272" cy="716484"/>
          </a:xfrm>
          <a:prstGeom prst="line">
            <a:avLst/>
          </a:prstGeom>
          <a:noFill/>
          <a:ln w="19050" cap="flat" cmpd="sng" algn="ctr">
            <a:solidFill>
              <a:srgbClr val="C7000A"/>
            </a:solidFill>
            <a:prstDash val="sysDash"/>
            <a:miter lim="800000"/>
          </a:ln>
          <a:effectLst/>
        </p:spPr>
      </p:cxnSp>
      <p:sp>
        <p:nvSpPr>
          <p:cNvPr id="12" name="矩形 11"/>
          <p:cNvSpPr/>
          <p:nvPr/>
        </p:nvSpPr>
        <p:spPr bwMode="gray">
          <a:xfrm>
            <a:off x="3272788" y="5546174"/>
            <a:ext cx="1689737" cy="276999"/>
          </a:xfrm>
          <a:prstGeom prst="rect">
            <a:avLst/>
          </a:prstGeom>
        </p:spPr>
        <p:txBody>
          <a:bodyPr wrap="square">
            <a:spAutoFit/>
          </a:bodyPr>
          <a:lstStyle/>
          <a:p>
            <a:pPr fontAlgn="ctr"/>
            <a:r>
              <a:rPr lang="en-US" sz="1200" b="1" dirty="0">
                <a:latin typeface="Huawei Sans" panose="020C0503030203020204" pitchFamily="34" charset="0"/>
                <a:cs typeface="Huawei Sans" panose="020C0503030203020204" pitchFamily="34" charset="0"/>
              </a:rPr>
              <a:t>Enterprise branch</a:t>
            </a:r>
          </a:p>
        </p:txBody>
      </p:sp>
      <p:sp>
        <p:nvSpPr>
          <p:cNvPr id="13" name="矩形 12"/>
          <p:cNvSpPr/>
          <p:nvPr/>
        </p:nvSpPr>
        <p:spPr bwMode="gray">
          <a:xfrm>
            <a:off x="3715872" y="3272827"/>
            <a:ext cx="2280282" cy="830997"/>
          </a:xfrm>
          <a:prstGeom prst="rect">
            <a:avLst/>
          </a:prstGeom>
        </p:spPr>
        <p:txBody>
          <a:bodyPr wrap="square">
            <a:spAutoFit/>
          </a:bodyPr>
          <a:lstStyle/>
          <a:p>
            <a:pPr marL="171450" indent="-171450" fontAlgn="ctr">
              <a:buFont typeface="Arial" panose="020B0604020202020204" pitchFamily="34" charset="0"/>
              <a:buChar char="•"/>
            </a:pPr>
            <a:r>
              <a:rPr lang="en-US" sz="1200" b="1" dirty="0">
                <a:latin typeface="Huawei Sans" panose="020C0503030203020204" pitchFamily="34" charset="0"/>
                <a:cs typeface="Huawei Sans" panose="020C0503030203020204" pitchFamily="34" charset="0"/>
              </a:rPr>
              <a:t>Malformed packet attack</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1450" indent="-171450" fontAlgn="ctr">
              <a:buFont typeface="Arial" panose="020B0604020202020204" pitchFamily="34" charset="0"/>
              <a:buChar char="•"/>
            </a:pPr>
            <a:r>
              <a:rPr lang="en-US" sz="1200" b="1" dirty="0">
                <a:latin typeface="Huawei Sans" panose="020C0503030203020204" pitchFamily="34" charset="0"/>
                <a:cs typeface="Huawei Sans" panose="020C0503030203020204" pitchFamily="34" charset="0"/>
              </a:rPr>
              <a:t>Application layer attack</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1450" indent="-171450" fontAlgn="ctr">
              <a:buFont typeface="Arial" panose="020B0604020202020204" pitchFamily="34" charset="0"/>
              <a:buChar char="•"/>
            </a:pPr>
            <a:r>
              <a:rPr lang="en-US" sz="1200" b="1" dirty="0" err="1">
                <a:latin typeface="Huawei Sans" panose="020C0503030203020204" pitchFamily="34" charset="0"/>
                <a:cs typeface="Huawei Sans" panose="020C0503030203020204" pitchFamily="34" charset="0"/>
              </a:rPr>
              <a:t>DDoS</a:t>
            </a:r>
            <a:r>
              <a:rPr lang="en-US" sz="1200" b="1" dirty="0">
                <a:latin typeface="Huawei Sans" panose="020C0503030203020204" pitchFamily="34" charset="0"/>
                <a:cs typeface="Huawei Sans" panose="020C0503030203020204" pitchFamily="34" charset="0"/>
              </a:rPr>
              <a:t> attack</a:t>
            </a:r>
          </a:p>
          <a:p>
            <a:pPr marL="171450" indent="-171450" fontAlgn="ctr">
              <a:buFont typeface="Arial" panose="020B0604020202020204" pitchFamily="34" charset="0"/>
              <a:buChar char="•"/>
            </a:pPr>
            <a:r>
              <a:rPr lang="en-US" sz="1200" b="1" dirty="0">
                <a:latin typeface="Huawei Sans" panose="020C0503030203020204" pitchFamily="34" charset="0"/>
                <a:cs typeface="Huawei Sans" panose="020C0503030203020204" pitchFamily="34" charset="0"/>
              </a:rPr>
              <a:t>Flood attack</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4" name="直接箭头连接符 13"/>
          <p:cNvCxnSpPr/>
          <p:nvPr/>
        </p:nvCxnSpPr>
        <p:spPr bwMode="gray">
          <a:xfrm>
            <a:off x="2786155" y="2483446"/>
            <a:ext cx="0" cy="2145655"/>
          </a:xfrm>
          <a:prstGeom prst="straightConnector1">
            <a:avLst/>
          </a:prstGeom>
          <a:noFill/>
          <a:ln w="28575" cap="flat" cmpd="sng" algn="ctr">
            <a:solidFill>
              <a:srgbClr val="0070C0"/>
            </a:solidFill>
            <a:prstDash val="solid"/>
            <a:miter lim="800000"/>
            <a:tailEnd type="triangle"/>
          </a:ln>
          <a:effectLst/>
        </p:spPr>
      </p:cxnSp>
      <p:sp>
        <p:nvSpPr>
          <p:cNvPr id="15" name="Freeform 650"/>
          <p:cNvSpPr>
            <a:spLocks noEditPoints="1"/>
          </p:cNvSpPr>
          <p:nvPr/>
        </p:nvSpPr>
        <p:spPr bwMode="gray">
          <a:xfrm>
            <a:off x="3667131" y="2337164"/>
            <a:ext cx="400747" cy="469990"/>
          </a:xfrm>
          <a:custGeom>
            <a:avLst/>
            <a:gdLst/>
            <a:ahLst/>
            <a:cxnLst>
              <a:cxn ang="0">
                <a:pos x="188" y="167"/>
              </a:cxn>
              <a:cxn ang="0">
                <a:pos x="165" y="140"/>
              </a:cxn>
              <a:cxn ang="0">
                <a:pos x="163" y="85"/>
              </a:cxn>
              <a:cxn ang="0">
                <a:pos x="159" y="102"/>
              </a:cxn>
              <a:cxn ang="0">
                <a:pos x="175" y="153"/>
              </a:cxn>
              <a:cxn ang="0">
                <a:pos x="191" y="209"/>
              </a:cxn>
              <a:cxn ang="0">
                <a:pos x="163" y="157"/>
              </a:cxn>
              <a:cxn ang="0">
                <a:pos x="159" y="159"/>
              </a:cxn>
              <a:cxn ang="0">
                <a:pos x="156" y="230"/>
              </a:cxn>
              <a:cxn ang="0">
                <a:pos x="145" y="32"/>
              </a:cxn>
              <a:cxn ang="0">
                <a:pos x="121" y="7"/>
              </a:cxn>
              <a:cxn ang="0">
                <a:pos x="138" y="30"/>
              </a:cxn>
              <a:cxn ang="0">
                <a:pos x="156" y="108"/>
              </a:cxn>
              <a:cxn ang="0">
                <a:pos x="146" y="90"/>
              </a:cxn>
              <a:cxn ang="0">
                <a:pos x="129" y="119"/>
              </a:cxn>
              <a:cxn ang="0">
                <a:pos x="125" y="117"/>
              </a:cxn>
              <a:cxn ang="0">
                <a:pos x="136" y="76"/>
              </a:cxn>
              <a:cxn ang="0">
                <a:pos x="122" y="83"/>
              </a:cxn>
              <a:cxn ang="0">
                <a:pos x="123" y="63"/>
              </a:cxn>
              <a:cxn ang="0">
                <a:pos x="151" y="91"/>
              </a:cxn>
              <a:cxn ang="0">
                <a:pos x="154" y="153"/>
              </a:cxn>
              <a:cxn ang="0">
                <a:pos x="114" y="8"/>
              </a:cxn>
              <a:cxn ang="0">
                <a:pos x="114" y="60"/>
              </a:cxn>
              <a:cxn ang="0">
                <a:pos x="120" y="83"/>
              </a:cxn>
              <a:cxn ang="0">
                <a:pos x="114" y="157"/>
              </a:cxn>
              <a:cxn ang="0">
                <a:pos x="110" y="2"/>
              </a:cxn>
              <a:cxn ang="0">
                <a:pos x="108" y="6"/>
              </a:cxn>
              <a:cxn ang="0">
                <a:pos x="108" y="81"/>
              </a:cxn>
              <a:cxn ang="0">
                <a:pos x="104" y="84"/>
              </a:cxn>
              <a:cxn ang="0">
                <a:pos x="111" y="131"/>
              </a:cxn>
              <a:cxn ang="0">
                <a:pos x="110" y="126"/>
              </a:cxn>
              <a:cxn ang="0">
                <a:pos x="98" y="0"/>
              </a:cxn>
              <a:cxn ang="0">
                <a:pos x="83" y="7"/>
              </a:cxn>
              <a:cxn ang="0">
                <a:pos x="92" y="83"/>
              </a:cxn>
              <a:cxn ang="0">
                <a:pos x="87" y="82"/>
              </a:cxn>
              <a:cxn ang="0">
                <a:pos x="89" y="59"/>
              </a:cxn>
              <a:cxn ang="0">
                <a:pos x="83" y="125"/>
              </a:cxn>
              <a:cxn ang="0">
                <a:pos x="82" y="157"/>
              </a:cxn>
              <a:cxn ang="0">
                <a:pos x="77" y="10"/>
              </a:cxn>
              <a:cxn ang="0">
                <a:pos x="82" y="83"/>
              </a:cxn>
              <a:cxn ang="0">
                <a:pos x="80" y="129"/>
              </a:cxn>
              <a:cxn ang="0">
                <a:pos x="76" y="138"/>
              </a:cxn>
              <a:cxn ang="0">
                <a:pos x="66" y="13"/>
              </a:cxn>
              <a:cxn ang="0">
                <a:pos x="40" y="53"/>
              </a:cxn>
              <a:cxn ang="0">
                <a:pos x="63" y="22"/>
              </a:cxn>
              <a:cxn ang="0">
                <a:pos x="70" y="80"/>
              </a:cxn>
              <a:cxn ang="0">
                <a:pos x="67" y="83"/>
              </a:cxn>
              <a:cxn ang="0">
                <a:pos x="68" y="113"/>
              </a:cxn>
              <a:cxn ang="0">
                <a:pos x="71" y="137"/>
              </a:cxn>
              <a:cxn ang="0">
                <a:pos x="58" y="94"/>
              </a:cxn>
              <a:cxn ang="0">
                <a:pos x="54" y="138"/>
              </a:cxn>
              <a:cxn ang="0">
                <a:pos x="66" y="67"/>
              </a:cxn>
              <a:cxn ang="0">
                <a:pos x="75" y="153"/>
              </a:cxn>
              <a:cxn ang="0">
                <a:pos x="40" y="230"/>
              </a:cxn>
              <a:cxn ang="0">
                <a:pos x="38" y="158"/>
              </a:cxn>
              <a:cxn ang="0">
                <a:pos x="31" y="159"/>
              </a:cxn>
              <a:cxn ang="0">
                <a:pos x="4" y="208"/>
              </a:cxn>
              <a:cxn ang="0">
                <a:pos x="25" y="149"/>
              </a:cxn>
              <a:cxn ang="0">
                <a:pos x="37" y="94"/>
              </a:cxn>
              <a:cxn ang="0">
                <a:pos x="34" y="78"/>
              </a:cxn>
              <a:cxn ang="0">
                <a:pos x="34" y="118"/>
              </a:cxn>
              <a:cxn ang="0">
                <a:pos x="19" y="149"/>
              </a:cxn>
            </a:cxnLst>
            <a:rect l="0" t="0" r="r" b="b"/>
            <a:pathLst>
              <a:path w="196" h="230">
                <a:moveTo>
                  <a:pt x="156" y="230"/>
                </a:moveTo>
                <a:cubicBezTo>
                  <a:pt x="159" y="230"/>
                  <a:pt x="159" y="230"/>
                  <a:pt x="159" y="230"/>
                </a:cubicBezTo>
                <a:cubicBezTo>
                  <a:pt x="160" y="221"/>
                  <a:pt x="160" y="221"/>
                  <a:pt x="160" y="221"/>
                </a:cubicBezTo>
                <a:cubicBezTo>
                  <a:pt x="190" y="214"/>
                  <a:pt x="190" y="214"/>
                  <a:pt x="190" y="214"/>
                </a:cubicBezTo>
                <a:cubicBezTo>
                  <a:pt x="192" y="214"/>
                  <a:pt x="192" y="214"/>
                  <a:pt x="192" y="214"/>
                </a:cubicBezTo>
                <a:cubicBezTo>
                  <a:pt x="193" y="213"/>
                  <a:pt x="193" y="213"/>
                  <a:pt x="193" y="213"/>
                </a:cubicBezTo>
                <a:cubicBezTo>
                  <a:pt x="194" y="212"/>
                  <a:pt x="194" y="212"/>
                  <a:pt x="194" y="212"/>
                </a:cubicBezTo>
                <a:cubicBezTo>
                  <a:pt x="195" y="211"/>
                  <a:pt x="195" y="211"/>
                  <a:pt x="195" y="211"/>
                </a:cubicBezTo>
                <a:cubicBezTo>
                  <a:pt x="196" y="210"/>
                  <a:pt x="196" y="210"/>
                  <a:pt x="196" y="210"/>
                </a:cubicBezTo>
                <a:cubicBezTo>
                  <a:pt x="196" y="208"/>
                  <a:pt x="196" y="208"/>
                  <a:pt x="196" y="208"/>
                </a:cubicBezTo>
                <a:cubicBezTo>
                  <a:pt x="196" y="207"/>
                  <a:pt x="196" y="207"/>
                  <a:pt x="196" y="207"/>
                </a:cubicBezTo>
                <a:cubicBezTo>
                  <a:pt x="196" y="205"/>
                  <a:pt x="196" y="205"/>
                  <a:pt x="196" y="205"/>
                </a:cubicBezTo>
                <a:cubicBezTo>
                  <a:pt x="188" y="167"/>
                  <a:pt x="188" y="167"/>
                  <a:pt x="188" y="167"/>
                </a:cubicBezTo>
                <a:cubicBezTo>
                  <a:pt x="188" y="165"/>
                  <a:pt x="188" y="165"/>
                  <a:pt x="188" y="165"/>
                </a:cubicBezTo>
                <a:cubicBezTo>
                  <a:pt x="187" y="162"/>
                  <a:pt x="187" y="162"/>
                  <a:pt x="187" y="162"/>
                </a:cubicBezTo>
                <a:cubicBezTo>
                  <a:pt x="186" y="160"/>
                  <a:pt x="186" y="160"/>
                  <a:pt x="186" y="160"/>
                </a:cubicBezTo>
                <a:cubicBezTo>
                  <a:pt x="184" y="158"/>
                  <a:pt x="184" y="158"/>
                  <a:pt x="184" y="158"/>
                </a:cubicBezTo>
                <a:cubicBezTo>
                  <a:pt x="183" y="156"/>
                  <a:pt x="183" y="156"/>
                  <a:pt x="183" y="156"/>
                </a:cubicBezTo>
                <a:cubicBezTo>
                  <a:pt x="181" y="154"/>
                  <a:pt x="181" y="154"/>
                  <a:pt x="181" y="154"/>
                </a:cubicBezTo>
                <a:cubicBezTo>
                  <a:pt x="179" y="151"/>
                  <a:pt x="179" y="151"/>
                  <a:pt x="179" y="151"/>
                </a:cubicBezTo>
                <a:cubicBezTo>
                  <a:pt x="177" y="149"/>
                  <a:pt x="177" y="149"/>
                  <a:pt x="177" y="149"/>
                </a:cubicBezTo>
                <a:cubicBezTo>
                  <a:pt x="175" y="147"/>
                  <a:pt x="175" y="147"/>
                  <a:pt x="175" y="147"/>
                </a:cubicBezTo>
                <a:cubicBezTo>
                  <a:pt x="172" y="145"/>
                  <a:pt x="172" y="145"/>
                  <a:pt x="172" y="145"/>
                </a:cubicBezTo>
                <a:cubicBezTo>
                  <a:pt x="170" y="143"/>
                  <a:pt x="170" y="143"/>
                  <a:pt x="170" y="143"/>
                </a:cubicBezTo>
                <a:cubicBezTo>
                  <a:pt x="168" y="141"/>
                  <a:pt x="168" y="141"/>
                  <a:pt x="168" y="141"/>
                </a:cubicBezTo>
                <a:cubicBezTo>
                  <a:pt x="165" y="140"/>
                  <a:pt x="165" y="140"/>
                  <a:pt x="165" y="140"/>
                </a:cubicBezTo>
                <a:cubicBezTo>
                  <a:pt x="163" y="138"/>
                  <a:pt x="163" y="138"/>
                  <a:pt x="163" y="138"/>
                </a:cubicBezTo>
                <a:cubicBezTo>
                  <a:pt x="161" y="136"/>
                  <a:pt x="161" y="136"/>
                  <a:pt x="161" y="136"/>
                </a:cubicBezTo>
                <a:cubicBezTo>
                  <a:pt x="158" y="134"/>
                  <a:pt x="158" y="134"/>
                  <a:pt x="158" y="134"/>
                </a:cubicBezTo>
                <a:cubicBezTo>
                  <a:pt x="160" y="129"/>
                  <a:pt x="160" y="129"/>
                  <a:pt x="160" y="129"/>
                </a:cubicBezTo>
                <a:cubicBezTo>
                  <a:pt x="161" y="124"/>
                  <a:pt x="161" y="124"/>
                  <a:pt x="161" y="124"/>
                </a:cubicBezTo>
                <a:cubicBezTo>
                  <a:pt x="162" y="119"/>
                  <a:pt x="162" y="119"/>
                  <a:pt x="162" y="119"/>
                </a:cubicBezTo>
                <a:cubicBezTo>
                  <a:pt x="163" y="114"/>
                  <a:pt x="163" y="114"/>
                  <a:pt x="163" y="114"/>
                </a:cubicBezTo>
                <a:cubicBezTo>
                  <a:pt x="163" y="109"/>
                  <a:pt x="163" y="109"/>
                  <a:pt x="163" y="109"/>
                </a:cubicBezTo>
                <a:cubicBezTo>
                  <a:pt x="164" y="104"/>
                  <a:pt x="164" y="104"/>
                  <a:pt x="164" y="104"/>
                </a:cubicBezTo>
                <a:cubicBezTo>
                  <a:pt x="164" y="100"/>
                  <a:pt x="164" y="100"/>
                  <a:pt x="164" y="100"/>
                </a:cubicBezTo>
                <a:cubicBezTo>
                  <a:pt x="164" y="95"/>
                  <a:pt x="164" y="95"/>
                  <a:pt x="164" y="95"/>
                </a:cubicBezTo>
                <a:cubicBezTo>
                  <a:pt x="164" y="90"/>
                  <a:pt x="164" y="90"/>
                  <a:pt x="164" y="90"/>
                </a:cubicBezTo>
                <a:cubicBezTo>
                  <a:pt x="163" y="85"/>
                  <a:pt x="163" y="85"/>
                  <a:pt x="163" y="85"/>
                </a:cubicBezTo>
                <a:cubicBezTo>
                  <a:pt x="163" y="80"/>
                  <a:pt x="163" y="80"/>
                  <a:pt x="163" y="80"/>
                </a:cubicBezTo>
                <a:cubicBezTo>
                  <a:pt x="162" y="75"/>
                  <a:pt x="162" y="75"/>
                  <a:pt x="162" y="75"/>
                </a:cubicBezTo>
                <a:cubicBezTo>
                  <a:pt x="160" y="70"/>
                  <a:pt x="160" y="70"/>
                  <a:pt x="160" y="70"/>
                </a:cubicBezTo>
                <a:cubicBezTo>
                  <a:pt x="159" y="66"/>
                  <a:pt x="159" y="66"/>
                  <a:pt x="159" y="66"/>
                </a:cubicBezTo>
                <a:cubicBezTo>
                  <a:pt x="158" y="61"/>
                  <a:pt x="158" y="61"/>
                  <a:pt x="158" y="61"/>
                </a:cubicBezTo>
                <a:cubicBezTo>
                  <a:pt x="156" y="56"/>
                  <a:pt x="156" y="56"/>
                  <a:pt x="156" y="56"/>
                </a:cubicBezTo>
                <a:cubicBezTo>
                  <a:pt x="156" y="56"/>
                  <a:pt x="156" y="56"/>
                  <a:pt x="156" y="56"/>
                </a:cubicBezTo>
                <a:cubicBezTo>
                  <a:pt x="156" y="70"/>
                  <a:pt x="156" y="70"/>
                  <a:pt x="156" y="70"/>
                </a:cubicBezTo>
                <a:cubicBezTo>
                  <a:pt x="156" y="70"/>
                  <a:pt x="156" y="71"/>
                  <a:pt x="156" y="71"/>
                </a:cubicBezTo>
                <a:cubicBezTo>
                  <a:pt x="157" y="73"/>
                  <a:pt x="157" y="75"/>
                  <a:pt x="158" y="77"/>
                </a:cubicBezTo>
                <a:cubicBezTo>
                  <a:pt x="158" y="80"/>
                  <a:pt x="159" y="83"/>
                  <a:pt x="159" y="86"/>
                </a:cubicBezTo>
                <a:cubicBezTo>
                  <a:pt x="159" y="89"/>
                  <a:pt x="159" y="91"/>
                  <a:pt x="159" y="93"/>
                </a:cubicBezTo>
                <a:cubicBezTo>
                  <a:pt x="160" y="96"/>
                  <a:pt x="160" y="99"/>
                  <a:pt x="159" y="102"/>
                </a:cubicBezTo>
                <a:cubicBezTo>
                  <a:pt x="159" y="105"/>
                  <a:pt x="159" y="105"/>
                  <a:pt x="159" y="105"/>
                </a:cubicBezTo>
                <a:cubicBezTo>
                  <a:pt x="158" y="119"/>
                  <a:pt x="158" y="119"/>
                  <a:pt x="158" y="119"/>
                </a:cubicBezTo>
                <a:cubicBezTo>
                  <a:pt x="156" y="108"/>
                  <a:pt x="156" y="108"/>
                  <a:pt x="156" y="108"/>
                </a:cubicBezTo>
                <a:cubicBezTo>
                  <a:pt x="156" y="139"/>
                  <a:pt x="156" y="139"/>
                  <a:pt x="156" y="139"/>
                </a:cubicBezTo>
                <a:cubicBezTo>
                  <a:pt x="157" y="139"/>
                  <a:pt x="157" y="139"/>
                  <a:pt x="157" y="139"/>
                </a:cubicBezTo>
                <a:cubicBezTo>
                  <a:pt x="159" y="140"/>
                  <a:pt x="159" y="140"/>
                  <a:pt x="159" y="140"/>
                </a:cubicBezTo>
                <a:cubicBezTo>
                  <a:pt x="161" y="142"/>
                  <a:pt x="161" y="142"/>
                  <a:pt x="161" y="142"/>
                </a:cubicBezTo>
                <a:cubicBezTo>
                  <a:pt x="164" y="144"/>
                  <a:pt x="164" y="144"/>
                  <a:pt x="164" y="144"/>
                </a:cubicBezTo>
                <a:cubicBezTo>
                  <a:pt x="166" y="145"/>
                  <a:pt x="166" y="145"/>
                  <a:pt x="166" y="145"/>
                </a:cubicBezTo>
                <a:cubicBezTo>
                  <a:pt x="168" y="147"/>
                  <a:pt x="168" y="147"/>
                  <a:pt x="168" y="147"/>
                </a:cubicBezTo>
                <a:cubicBezTo>
                  <a:pt x="170" y="149"/>
                  <a:pt x="170" y="149"/>
                  <a:pt x="170" y="149"/>
                </a:cubicBezTo>
                <a:cubicBezTo>
                  <a:pt x="173" y="151"/>
                  <a:pt x="173" y="151"/>
                  <a:pt x="173" y="151"/>
                </a:cubicBezTo>
                <a:cubicBezTo>
                  <a:pt x="175" y="153"/>
                  <a:pt x="175" y="153"/>
                  <a:pt x="175" y="153"/>
                </a:cubicBezTo>
                <a:cubicBezTo>
                  <a:pt x="177" y="155"/>
                  <a:pt x="177" y="155"/>
                  <a:pt x="177" y="155"/>
                </a:cubicBezTo>
                <a:cubicBezTo>
                  <a:pt x="178" y="157"/>
                  <a:pt x="178" y="157"/>
                  <a:pt x="178" y="157"/>
                </a:cubicBezTo>
                <a:cubicBezTo>
                  <a:pt x="180" y="159"/>
                  <a:pt x="180" y="159"/>
                  <a:pt x="180" y="159"/>
                </a:cubicBezTo>
                <a:cubicBezTo>
                  <a:pt x="181" y="161"/>
                  <a:pt x="181" y="161"/>
                  <a:pt x="181" y="161"/>
                </a:cubicBezTo>
                <a:cubicBezTo>
                  <a:pt x="182" y="163"/>
                  <a:pt x="182" y="163"/>
                  <a:pt x="182" y="163"/>
                </a:cubicBezTo>
                <a:cubicBezTo>
                  <a:pt x="183" y="166"/>
                  <a:pt x="183" y="166"/>
                  <a:pt x="183" y="166"/>
                </a:cubicBezTo>
                <a:cubicBezTo>
                  <a:pt x="184" y="168"/>
                  <a:pt x="184" y="168"/>
                  <a:pt x="184" y="168"/>
                </a:cubicBezTo>
                <a:cubicBezTo>
                  <a:pt x="192" y="206"/>
                  <a:pt x="192" y="206"/>
                  <a:pt x="192" y="206"/>
                </a:cubicBezTo>
                <a:cubicBezTo>
                  <a:pt x="192" y="206"/>
                  <a:pt x="192" y="206"/>
                  <a:pt x="192" y="206"/>
                </a:cubicBezTo>
                <a:cubicBezTo>
                  <a:pt x="192" y="207"/>
                  <a:pt x="192" y="207"/>
                  <a:pt x="192" y="207"/>
                </a:cubicBezTo>
                <a:cubicBezTo>
                  <a:pt x="192" y="208"/>
                  <a:pt x="192" y="208"/>
                  <a:pt x="192" y="208"/>
                </a:cubicBezTo>
                <a:cubicBezTo>
                  <a:pt x="191" y="208"/>
                  <a:pt x="191" y="208"/>
                  <a:pt x="191" y="208"/>
                </a:cubicBezTo>
                <a:cubicBezTo>
                  <a:pt x="191" y="209"/>
                  <a:pt x="191" y="209"/>
                  <a:pt x="191" y="209"/>
                </a:cubicBezTo>
                <a:cubicBezTo>
                  <a:pt x="190" y="210"/>
                  <a:pt x="190" y="210"/>
                  <a:pt x="190" y="210"/>
                </a:cubicBezTo>
                <a:cubicBezTo>
                  <a:pt x="190" y="210"/>
                  <a:pt x="190" y="210"/>
                  <a:pt x="190" y="210"/>
                </a:cubicBezTo>
                <a:cubicBezTo>
                  <a:pt x="189" y="210"/>
                  <a:pt x="189" y="210"/>
                  <a:pt x="189" y="210"/>
                </a:cubicBezTo>
                <a:cubicBezTo>
                  <a:pt x="161" y="217"/>
                  <a:pt x="161" y="217"/>
                  <a:pt x="161" y="217"/>
                </a:cubicBezTo>
                <a:cubicBezTo>
                  <a:pt x="166" y="166"/>
                  <a:pt x="166" y="166"/>
                  <a:pt x="166" y="166"/>
                </a:cubicBezTo>
                <a:cubicBezTo>
                  <a:pt x="166" y="165"/>
                  <a:pt x="166" y="165"/>
                  <a:pt x="166" y="165"/>
                </a:cubicBezTo>
                <a:cubicBezTo>
                  <a:pt x="166" y="163"/>
                  <a:pt x="166" y="163"/>
                  <a:pt x="166" y="163"/>
                </a:cubicBezTo>
                <a:cubicBezTo>
                  <a:pt x="166" y="162"/>
                  <a:pt x="166" y="162"/>
                  <a:pt x="166" y="162"/>
                </a:cubicBezTo>
                <a:cubicBezTo>
                  <a:pt x="165" y="161"/>
                  <a:pt x="165" y="161"/>
                  <a:pt x="165" y="161"/>
                </a:cubicBezTo>
                <a:cubicBezTo>
                  <a:pt x="165" y="160"/>
                  <a:pt x="165" y="160"/>
                  <a:pt x="165" y="160"/>
                </a:cubicBezTo>
                <a:cubicBezTo>
                  <a:pt x="165" y="159"/>
                  <a:pt x="165" y="159"/>
                  <a:pt x="165" y="159"/>
                </a:cubicBezTo>
                <a:cubicBezTo>
                  <a:pt x="164" y="158"/>
                  <a:pt x="164" y="158"/>
                  <a:pt x="164" y="158"/>
                </a:cubicBezTo>
                <a:cubicBezTo>
                  <a:pt x="163" y="157"/>
                  <a:pt x="163" y="157"/>
                  <a:pt x="163" y="157"/>
                </a:cubicBezTo>
                <a:cubicBezTo>
                  <a:pt x="162" y="156"/>
                  <a:pt x="162" y="156"/>
                  <a:pt x="162" y="156"/>
                </a:cubicBezTo>
                <a:cubicBezTo>
                  <a:pt x="161" y="155"/>
                  <a:pt x="161" y="155"/>
                  <a:pt x="161" y="155"/>
                </a:cubicBezTo>
                <a:cubicBezTo>
                  <a:pt x="160" y="155"/>
                  <a:pt x="160" y="155"/>
                  <a:pt x="160" y="155"/>
                </a:cubicBezTo>
                <a:cubicBezTo>
                  <a:pt x="159" y="154"/>
                  <a:pt x="159" y="154"/>
                  <a:pt x="159" y="154"/>
                </a:cubicBezTo>
                <a:cubicBezTo>
                  <a:pt x="158" y="153"/>
                  <a:pt x="158" y="153"/>
                  <a:pt x="158" y="153"/>
                </a:cubicBezTo>
                <a:cubicBezTo>
                  <a:pt x="157" y="153"/>
                  <a:pt x="157" y="153"/>
                  <a:pt x="157" y="153"/>
                </a:cubicBezTo>
                <a:cubicBezTo>
                  <a:pt x="156" y="153"/>
                  <a:pt x="156" y="153"/>
                  <a:pt x="156" y="153"/>
                </a:cubicBezTo>
                <a:cubicBezTo>
                  <a:pt x="156" y="157"/>
                  <a:pt x="156" y="157"/>
                  <a:pt x="156" y="157"/>
                </a:cubicBezTo>
                <a:cubicBezTo>
                  <a:pt x="156" y="157"/>
                  <a:pt x="156" y="157"/>
                  <a:pt x="156" y="157"/>
                </a:cubicBezTo>
                <a:cubicBezTo>
                  <a:pt x="157" y="158"/>
                  <a:pt x="157" y="158"/>
                  <a:pt x="157" y="158"/>
                </a:cubicBezTo>
                <a:cubicBezTo>
                  <a:pt x="158" y="158"/>
                  <a:pt x="158" y="158"/>
                  <a:pt x="158" y="158"/>
                </a:cubicBezTo>
                <a:cubicBezTo>
                  <a:pt x="158" y="159"/>
                  <a:pt x="158" y="159"/>
                  <a:pt x="158" y="159"/>
                </a:cubicBezTo>
                <a:cubicBezTo>
                  <a:pt x="159" y="159"/>
                  <a:pt x="159" y="159"/>
                  <a:pt x="159" y="159"/>
                </a:cubicBezTo>
                <a:cubicBezTo>
                  <a:pt x="160" y="160"/>
                  <a:pt x="160" y="160"/>
                  <a:pt x="160" y="160"/>
                </a:cubicBezTo>
                <a:cubicBezTo>
                  <a:pt x="160" y="160"/>
                  <a:pt x="160" y="160"/>
                  <a:pt x="160" y="160"/>
                </a:cubicBezTo>
                <a:cubicBezTo>
                  <a:pt x="161" y="161"/>
                  <a:pt x="161" y="161"/>
                  <a:pt x="161" y="161"/>
                </a:cubicBezTo>
                <a:cubicBezTo>
                  <a:pt x="161" y="161"/>
                  <a:pt x="161" y="161"/>
                  <a:pt x="161" y="161"/>
                </a:cubicBezTo>
                <a:cubicBezTo>
                  <a:pt x="161" y="162"/>
                  <a:pt x="161" y="162"/>
                  <a:pt x="161" y="162"/>
                </a:cubicBezTo>
                <a:cubicBezTo>
                  <a:pt x="162" y="163"/>
                  <a:pt x="162" y="163"/>
                  <a:pt x="162" y="163"/>
                </a:cubicBezTo>
                <a:cubicBezTo>
                  <a:pt x="162" y="164"/>
                  <a:pt x="162" y="164"/>
                  <a:pt x="162" y="164"/>
                </a:cubicBezTo>
                <a:cubicBezTo>
                  <a:pt x="162" y="165"/>
                  <a:pt x="162" y="165"/>
                  <a:pt x="162" y="165"/>
                </a:cubicBezTo>
                <a:cubicBezTo>
                  <a:pt x="162" y="166"/>
                  <a:pt x="162" y="166"/>
                  <a:pt x="162" y="166"/>
                </a:cubicBezTo>
                <a:cubicBezTo>
                  <a:pt x="156" y="219"/>
                  <a:pt x="156" y="219"/>
                  <a:pt x="156" y="219"/>
                </a:cubicBezTo>
                <a:lnTo>
                  <a:pt x="156" y="230"/>
                </a:lnTo>
                <a:close/>
                <a:moveTo>
                  <a:pt x="120" y="230"/>
                </a:moveTo>
                <a:cubicBezTo>
                  <a:pt x="156" y="230"/>
                  <a:pt x="156" y="230"/>
                  <a:pt x="156" y="230"/>
                </a:cubicBezTo>
                <a:cubicBezTo>
                  <a:pt x="156" y="219"/>
                  <a:pt x="156" y="219"/>
                  <a:pt x="156" y="219"/>
                </a:cubicBezTo>
                <a:cubicBezTo>
                  <a:pt x="155" y="226"/>
                  <a:pt x="155" y="226"/>
                  <a:pt x="155" y="226"/>
                </a:cubicBezTo>
                <a:cubicBezTo>
                  <a:pt x="120" y="226"/>
                  <a:pt x="120" y="226"/>
                  <a:pt x="120" y="226"/>
                </a:cubicBezTo>
                <a:cubicBezTo>
                  <a:pt x="120" y="230"/>
                  <a:pt x="120" y="230"/>
                  <a:pt x="120" y="230"/>
                </a:cubicBezTo>
                <a:close/>
                <a:moveTo>
                  <a:pt x="156" y="56"/>
                </a:moveTo>
                <a:cubicBezTo>
                  <a:pt x="155" y="53"/>
                  <a:pt x="155" y="53"/>
                  <a:pt x="155" y="53"/>
                </a:cubicBezTo>
                <a:cubicBezTo>
                  <a:pt x="154" y="49"/>
                  <a:pt x="154" y="49"/>
                  <a:pt x="154" y="49"/>
                </a:cubicBezTo>
                <a:cubicBezTo>
                  <a:pt x="152" y="46"/>
                  <a:pt x="152" y="46"/>
                  <a:pt x="152" y="46"/>
                </a:cubicBezTo>
                <a:cubicBezTo>
                  <a:pt x="151" y="43"/>
                  <a:pt x="151" y="43"/>
                  <a:pt x="151" y="43"/>
                </a:cubicBezTo>
                <a:cubicBezTo>
                  <a:pt x="149" y="41"/>
                  <a:pt x="149" y="41"/>
                  <a:pt x="149" y="41"/>
                </a:cubicBezTo>
                <a:cubicBezTo>
                  <a:pt x="148" y="38"/>
                  <a:pt x="148" y="38"/>
                  <a:pt x="148" y="38"/>
                </a:cubicBezTo>
                <a:cubicBezTo>
                  <a:pt x="146" y="35"/>
                  <a:pt x="146" y="35"/>
                  <a:pt x="146" y="35"/>
                </a:cubicBezTo>
                <a:cubicBezTo>
                  <a:pt x="145" y="32"/>
                  <a:pt x="145" y="32"/>
                  <a:pt x="145" y="32"/>
                </a:cubicBezTo>
                <a:cubicBezTo>
                  <a:pt x="143" y="30"/>
                  <a:pt x="143" y="30"/>
                  <a:pt x="143" y="30"/>
                </a:cubicBezTo>
                <a:cubicBezTo>
                  <a:pt x="141" y="27"/>
                  <a:pt x="141" y="27"/>
                  <a:pt x="141" y="27"/>
                </a:cubicBezTo>
                <a:cubicBezTo>
                  <a:pt x="139" y="25"/>
                  <a:pt x="139" y="25"/>
                  <a:pt x="139" y="25"/>
                </a:cubicBezTo>
                <a:cubicBezTo>
                  <a:pt x="138" y="23"/>
                  <a:pt x="138" y="23"/>
                  <a:pt x="138" y="23"/>
                </a:cubicBezTo>
                <a:cubicBezTo>
                  <a:pt x="136" y="20"/>
                  <a:pt x="136" y="20"/>
                  <a:pt x="136" y="20"/>
                </a:cubicBezTo>
                <a:cubicBezTo>
                  <a:pt x="134" y="18"/>
                  <a:pt x="134" y="18"/>
                  <a:pt x="134" y="18"/>
                </a:cubicBezTo>
                <a:cubicBezTo>
                  <a:pt x="132" y="16"/>
                  <a:pt x="132" y="16"/>
                  <a:pt x="132" y="16"/>
                </a:cubicBezTo>
                <a:cubicBezTo>
                  <a:pt x="131" y="15"/>
                  <a:pt x="131" y="15"/>
                  <a:pt x="131" y="15"/>
                </a:cubicBezTo>
                <a:cubicBezTo>
                  <a:pt x="129" y="13"/>
                  <a:pt x="129" y="13"/>
                  <a:pt x="129" y="13"/>
                </a:cubicBezTo>
                <a:cubicBezTo>
                  <a:pt x="127" y="11"/>
                  <a:pt x="127" y="11"/>
                  <a:pt x="127" y="11"/>
                </a:cubicBezTo>
                <a:cubicBezTo>
                  <a:pt x="125" y="10"/>
                  <a:pt x="125" y="10"/>
                  <a:pt x="125" y="10"/>
                </a:cubicBezTo>
                <a:cubicBezTo>
                  <a:pt x="123" y="8"/>
                  <a:pt x="123" y="8"/>
                  <a:pt x="123" y="8"/>
                </a:cubicBezTo>
                <a:cubicBezTo>
                  <a:pt x="121" y="7"/>
                  <a:pt x="121" y="7"/>
                  <a:pt x="121" y="7"/>
                </a:cubicBezTo>
                <a:cubicBezTo>
                  <a:pt x="120" y="7"/>
                  <a:pt x="120" y="7"/>
                  <a:pt x="120" y="7"/>
                </a:cubicBezTo>
                <a:cubicBezTo>
                  <a:pt x="120" y="12"/>
                  <a:pt x="120" y="12"/>
                  <a:pt x="120" y="12"/>
                </a:cubicBezTo>
                <a:cubicBezTo>
                  <a:pt x="121" y="12"/>
                  <a:pt x="121" y="12"/>
                  <a:pt x="121" y="12"/>
                </a:cubicBezTo>
                <a:cubicBezTo>
                  <a:pt x="123" y="14"/>
                  <a:pt x="123" y="14"/>
                  <a:pt x="123" y="14"/>
                </a:cubicBezTo>
                <a:cubicBezTo>
                  <a:pt x="125" y="15"/>
                  <a:pt x="125" y="15"/>
                  <a:pt x="125" y="15"/>
                </a:cubicBezTo>
                <a:cubicBezTo>
                  <a:pt x="127" y="17"/>
                  <a:pt x="127" y="17"/>
                  <a:pt x="127" y="17"/>
                </a:cubicBezTo>
                <a:cubicBezTo>
                  <a:pt x="129" y="19"/>
                  <a:pt x="129" y="19"/>
                  <a:pt x="129" y="19"/>
                </a:cubicBezTo>
                <a:cubicBezTo>
                  <a:pt x="130" y="20"/>
                  <a:pt x="130" y="20"/>
                  <a:pt x="130" y="20"/>
                </a:cubicBezTo>
                <a:cubicBezTo>
                  <a:pt x="132" y="22"/>
                  <a:pt x="132" y="22"/>
                  <a:pt x="132" y="22"/>
                </a:cubicBezTo>
                <a:cubicBezTo>
                  <a:pt x="133" y="24"/>
                  <a:pt x="133" y="24"/>
                  <a:pt x="133" y="24"/>
                </a:cubicBezTo>
                <a:cubicBezTo>
                  <a:pt x="135" y="26"/>
                  <a:pt x="135" y="26"/>
                  <a:pt x="135" y="26"/>
                </a:cubicBezTo>
                <a:cubicBezTo>
                  <a:pt x="137" y="28"/>
                  <a:pt x="137" y="28"/>
                  <a:pt x="137" y="28"/>
                </a:cubicBezTo>
                <a:cubicBezTo>
                  <a:pt x="138" y="30"/>
                  <a:pt x="138" y="30"/>
                  <a:pt x="138" y="30"/>
                </a:cubicBezTo>
                <a:cubicBezTo>
                  <a:pt x="140" y="33"/>
                  <a:pt x="140" y="33"/>
                  <a:pt x="140" y="33"/>
                </a:cubicBezTo>
                <a:cubicBezTo>
                  <a:pt x="141" y="35"/>
                  <a:pt x="141" y="35"/>
                  <a:pt x="141" y="35"/>
                </a:cubicBezTo>
                <a:cubicBezTo>
                  <a:pt x="143" y="38"/>
                  <a:pt x="143" y="38"/>
                  <a:pt x="143" y="38"/>
                </a:cubicBezTo>
                <a:cubicBezTo>
                  <a:pt x="144" y="40"/>
                  <a:pt x="144" y="40"/>
                  <a:pt x="144" y="40"/>
                </a:cubicBezTo>
                <a:cubicBezTo>
                  <a:pt x="146" y="43"/>
                  <a:pt x="146" y="43"/>
                  <a:pt x="146" y="43"/>
                </a:cubicBezTo>
                <a:cubicBezTo>
                  <a:pt x="147" y="46"/>
                  <a:pt x="147" y="46"/>
                  <a:pt x="147" y="46"/>
                </a:cubicBezTo>
                <a:cubicBezTo>
                  <a:pt x="148" y="49"/>
                  <a:pt x="148" y="49"/>
                  <a:pt x="148" y="49"/>
                </a:cubicBezTo>
                <a:cubicBezTo>
                  <a:pt x="150" y="51"/>
                  <a:pt x="150" y="51"/>
                  <a:pt x="150" y="51"/>
                </a:cubicBezTo>
                <a:cubicBezTo>
                  <a:pt x="151" y="54"/>
                  <a:pt x="152" y="56"/>
                  <a:pt x="153" y="59"/>
                </a:cubicBezTo>
                <a:cubicBezTo>
                  <a:pt x="154" y="61"/>
                  <a:pt x="154" y="63"/>
                  <a:pt x="155" y="65"/>
                </a:cubicBezTo>
                <a:cubicBezTo>
                  <a:pt x="155" y="67"/>
                  <a:pt x="156" y="68"/>
                  <a:pt x="156" y="70"/>
                </a:cubicBezTo>
                <a:cubicBezTo>
                  <a:pt x="156" y="56"/>
                  <a:pt x="156" y="56"/>
                  <a:pt x="156" y="56"/>
                </a:cubicBezTo>
                <a:close/>
                <a:moveTo>
                  <a:pt x="156" y="108"/>
                </a:moveTo>
                <a:cubicBezTo>
                  <a:pt x="156" y="139"/>
                  <a:pt x="156" y="139"/>
                  <a:pt x="156" y="139"/>
                </a:cubicBezTo>
                <a:cubicBezTo>
                  <a:pt x="154" y="138"/>
                  <a:pt x="154" y="138"/>
                  <a:pt x="154" y="138"/>
                </a:cubicBezTo>
                <a:cubicBezTo>
                  <a:pt x="142" y="138"/>
                  <a:pt x="142" y="138"/>
                  <a:pt x="142" y="138"/>
                </a:cubicBezTo>
                <a:cubicBezTo>
                  <a:pt x="142" y="134"/>
                  <a:pt x="142" y="134"/>
                  <a:pt x="142" y="134"/>
                </a:cubicBezTo>
                <a:cubicBezTo>
                  <a:pt x="153" y="134"/>
                  <a:pt x="153" y="134"/>
                  <a:pt x="153" y="134"/>
                </a:cubicBezTo>
                <a:cubicBezTo>
                  <a:pt x="153" y="131"/>
                  <a:pt x="153" y="129"/>
                  <a:pt x="153" y="127"/>
                </a:cubicBezTo>
                <a:cubicBezTo>
                  <a:pt x="153" y="124"/>
                  <a:pt x="153" y="122"/>
                  <a:pt x="153" y="119"/>
                </a:cubicBezTo>
                <a:cubicBezTo>
                  <a:pt x="153" y="117"/>
                  <a:pt x="153" y="114"/>
                  <a:pt x="152" y="112"/>
                </a:cubicBezTo>
                <a:cubicBezTo>
                  <a:pt x="152" y="110"/>
                  <a:pt x="152" y="108"/>
                  <a:pt x="151" y="107"/>
                </a:cubicBezTo>
                <a:cubicBezTo>
                  <a:pt x="151" y="105"/>
                  <a:pt x="151" y="104"/>
                  <a:pt x="150" y="102"/>
                </a:cubicBezTo>
                <a:cubicBezTo>
                  <a:pt x="150" y="100"/>
                  <a:pt x="149" y="98"/>
                  <a:pt x="149" y="97"/>
                </a:cubicBezTo>
                <a:cubicBezTo>
                  <a:pt x="147" y="93"/>
                  <a:pt x="147" y="93"/>
                  <a:pt x="147" y="93"/>
                </a:cubicBezTo>
                <a:cubicBezTo>
                  <a:pt x="146" y="90"/>
                  <a:pt x="146" y="90"/>
                  <a:pt x="146" y="90"/>
                </a:cubicBezTo>
                <a:cubicBezTo>
                  <a:pt x="144" y="87"/>
                  <a:pt x="144" y="87"/>
                  <a:pt x="144" y="87"/>
                </a:cubicBezTo>
                <a:cubicBezTo>
                  <a:pt x="141" y="82"/>
                  <a:pt x="141" y="82"/>
                  <a:pt x="141" y="82"/>
                </a:cubicBezTo>
                <a:cubicBezTo>
                  <a:pt x="138" y="90"/>
                  <a:pt x="138" y="90"/>
                  <a:pt x="138" y="90"/>
                </a:cubicBezTo>
                <a:cubicBezTo>
                  <a:pt x="138" y="91"/>
                  <a:pt x="138" y="93"/>
                  <a:pt x="138" y="94"/>
                </a:cubicBezTo>
                <a:cubicBezTo>
                  <a:pt x="137" y="96"/>
                  <a:pt x="137" y="98"/>
                  <a:pt x="137" y="100"/>
                </a:cubicBezTo>
                <a:cubicBezTo>
                  <a:pt x="136" y="104"/>
                  <a:pt x="136" y="104"/>
                  <a:pt x="136" y="104"/>
                </a:cubicBezTo>
                <a:cubicBezTo>
                  <a:pt x="135" y="107"/>
                  <a:pt x="135" y="107"/>
                  <a:pt x="135" y="107"/>
                </a:cubicBezTo>
                <a:cubicBezTo>
                  <a:pt x="134" y="109"/>
                  <a:pt x="134" y="109"/>
                  <a:pt x="134" y="109"/>
                </a:cubicBezTo>
                <a:cubicBezTo>
                  <a:pt x="133" y="111"/>
                  <a:pt x="133" y="111"/>
                  <a:pt x="133" y="111"/>
                </a:cubicBezTo>
                <a:cubicBezTo>
                  <a:pt x="133" y="113"/>
                  <a:pt x="133" y="113"/>
                  <a:pt x="133" y="113"/>
                </a:cubicBezTo>
                <a:cubicBezTo>
                  <a:pt x="131" y="115"/>
                  <a:pt x="131" y="115"/>
                  <a:pt x="131" y="115"/>
                </a:cubicBezTo>
                <a:cubicBezTo>
                  <a:pt x="130" y="117"/>
                  <a:pt x="130" y="117"/>
                  <a:pt x="130" y="117"/>
                </a:cubicBezTo>
                <a:cubicBezTo>
                  <a:pt x="129" y="119"/>
                  <a:pt x="129" y="119"/>
                  <a:pt x="129" y="119"/>
                </a:cubicBezTo>
                <a:cubicBezTo>
                  <a:pt x="128" y="120"/>
                  <a:pt x="128" y="120"/>
                  <a:pt x="128" y="120"/>
                </a:cubicBezTo>
                <a:cubicBezTo>
                  <a:pt x="127" y="121"/>
                  <a:pt x="126" y="122"/>
                  <a:pt x="124" y="123"/>
                </a:cubicBezTo>
                <a:cubicBezTo>
                  <a:pt x="124" y="137"/>
                  <a:pt x="124" y="137"/>
                  <a:pt x="124" y="137"/>
                </a:cubicBezTo>
                <a:cubicBezTo>
                  <a:pt x="124" y="137"/>
                  <a:pt x="124" y="137"/>
                  <a:pt x="124" y="137"/>
                </a:cubicBezTo>
                <a:cubicBezTo>
                  <a:pt x="124" y="141"/>
                  <a:pt x="123" y="145"/>
                  <a:pt x="122" y="148"/>
                </a:cubicBezTo>
                <a:cubicBezTo>
                  <a:pt x="120" y="153"/>
                  <a:pt x="120" y="153"/>
                  <a:pt x="120" y="153"/>
                </a:cubicBezTo>
                <a:cubicBezTo>
                  <a:pt x="120" y="136"/>
                  <a:pt x="120" y="136"/>
                  <a:pt x="120" y="136"/>
                </a:cubicBezTo>
                <a:cubicBezTo>
                  <a:pt x="120" y="136"/>
                  <a:pt x="120" y="136"/>
                  <a:pt x="120" y="136"/>
                </a:cubicBezTo>
                <a:cubicBezTo>
                  <a:pt x="120" y="126"/>
                  <a:pt x="120" y="126"/>
                  <a:pt x="120" y="126"/>
                </a:cubicBezTo>
                <a:cubicBezTo>
                  <a:pt x="120" y="126"/>
                  <a:pt x="120" y="126"/>
                  <a:pt x="120" y="126"/>
                </a:cubicBezTo>
                <a:cubicBezTo>
                  <a:pt x="120" y="120"/>
                  <a:pt x="120" y="120"/>
                  <a:pt x="120" y="120"/>
                </a:cubicBezTo>
                <a:cubicBezTo>
                  <a:pt x="121" y="120"/>
                  <a:pt x="121" y="120"/>
                  <a:pt x="121" y="120"/>
                </a:cubicBezTo>
                <a:cubicBezTo>
                  <a:pt x="125" y="117"/>
                  <a:pt x="125" y="117"/>
                  <a:pt x="125" y="117"/>
                </a:cubicBezTo>
                <a:cubicBezTo>
                  <a:pt x="126" y="116"/>
                  <a:pt x="126" y="116"/>
                  <a:pt x="126" y="116"/>
                </a:cubicBezTo>
                <a:cubicBezTo>
                  <a:pt x="127" y="115"/>
                  <a:pt x="127" y="115"/>
                  <a:pt x="127" y="115"/>
                </a:cubicBezTo>
                <a:cubicBezTo>
                  <a:pt x="128" y="113"/>
                  <a:pt x="128" y="113"/>
                  <a:pt x="128" y="113"/>
                </a:cubicBezTo>
                <a:cubicBezTo>
                  <a:pt x="129" y="111"/>
                  <a:pt x="129" y="111"/>
                  <a:pt x="129" y="111"/>
                </a:cubicBezTo>
                <a:cubicBezTo>
                  <a:pt x="129" y="110"/>
                  <a:pt x="129" y="110"/>
                  <a:pt x="129" y="110"/>
                </a:cubicBezTo>
                <a:cubicBezTo>
                  <a:pt x="130" y="108"/>
                  <a:pt x="130" y="108"/>
                  <a:pt x="130" y="108"/>
                </a:cubicBezTo>
                <a:cubicBezTo>
                  <a:pt x="131" y="106"/>
                  <a:pt x="131" y="106"/>
                  <a:pt x="131" y="106"/>
                </a:cubicBezTo>
                <a:cubicBezTo>
                  <a:pt x="131" y="104"/>
                  <a:pt x="131" y="104"/>
                  <a:pt x="131" y="104"/>
                </a:cubicBezTo>
                <a:cubicBezTo>
                  <a:pt x="132" y="101"/>
                  <a:pt x="132" y="101"/>
                  <a:pt x="132" y="101"/>
                </a:cubicBezTo>
                <a:cubicBezTo>
                  <a:pt x="133" y="97"/>
                  <a:pt x="133" y="97"/>
                  <a:pt x="133" y="97"/>
                </a:cubicBezTo>
                <a:cubicBezTo>
                  <a:pt x="133" y="94"/>
                  <a:pt x="134" y="92"/>
                  <a:pt x="134" y="89"/>
                </a:cubicBezTo>
                <a:cubicBezTo>
                  <a:pt x="138" y="78"/>
                  <a:pt x="138" y="78"/>
                  <a:pt x="138" y="78"/>
                </a:cubicBezTo>
                <a:cubicBezTo>
                  <a:pt x="136" y="76"/>
                  <a:pt x="136" y="76"/>
                  <a:pt x="136" y="76"/>
                </a:cubicBezTo>
                <a:cubicBezTo>
                  <a:pt x="135" y="75"/>
                  <a:pt x="133" y="74"/>
                  <a:pt x="132" y="72"/>
                </a:cubicBezTo>
                <a:cubicBezTo>
                  <a:pt x="131" y="76"/>
                  <a:pt x="131" y="76"/>
                  <a:pt x="131" y="76"/>
                </a:cubicBezTo>
                <a:cubicBezTo>
                  <a:pt x="130" y="79"/>
                  <a:pt x="130" y="81"/>
                  <a:pt x="129" y="83"/>
                </a:cubicBezTo>
                <a:cubicBezTo>
                  <a:pt x="129" y="84"/>
                  <a:pt x="129" y="84"/>
                  <a:pt x="129" y="84"/>
                </a:cubicBezTo>
                <a:cubicBezTo>
                  <a:pt x="128" y="85"/>
                  <a:pt x="128" y="85"/>
                  <a:pt x="128" y="85"/>
                </a:cubicBezTo>
                <a:cubicBezTo>
                  <a:pt x="127" y="85"/>
                  <a:pt x="127" y="85"/>
                  <a:pt x="127" y="85"/>
                </a:cubicBezTo>
                <a:cubicBezTo>
                  <a:pt x="125" y="86"/>
                  <a:pt x="125" y="86"/>
                  <a:pt x="125" y="86"/>
                </a:cubicBezTo>
                <a:cubicBezTo>
                  <a:pt x="123" y="87"/>
                  <a:pt x="123" y="87"/>
                  <a:pt x="123" y="87"/>
                </a:cubicBezTo>
                <a:cubicBezTo>
                  <a:pt x="121" y="87"/>
                  <a:pt x="121" y="87"/>
                  <a:pt x="121" y="87"/>
                </a:cubicBezTo>
                <a:cubicBezTo>
                  <a:pt x="120" y="87"/>
                  <a:pt x="120" y="87"/>
                  <a:pt x="120" y="87"/>
                </a:cubicBezTo>
                <a:cubicBezTo>
                  <a:pt x="120" y="83"/>
                  <a:pt x="120" y="83"/>
                  <a:pt x="120" y="83"/>
                </a:cubicBezTo>
                <a:cubicBezTo>
                  <a:pt x="121" y="83"/>
                  <a:pt x="121" y="83"/>
                  <a:pt x="121" y="83"/>
                </a:cubicBezTo>
                <a:cubicBezTo>
                  <a:pt x="122" y="83"/>
                  <a:pt x="122" y="83"/>
                  <a:pt x="122" y="83"/>
                </a:cubicBezTo>
                <a:cubicBezTo>
                  <a:pt x="123" y="82"/>
                  <a:pt x="123" y="82"/>
                  <a:pt x="123" y="82"/>
                </a:cubicBezTo>
                <a:cubicBezTo>
                  <a:pt x="124" y="82"/>
                  <a:pt x="124" y="82"/>
                  <a:pt x="124" y="82"/>
                </a:cubicBezTo>
                <a:cubicBezTo>
                  <a:pt x="124" y="82"/>
                  <a:pt x="124" y="82"/>
                  <a:pt x="124" y="82"/>
                </a:cubicBezTo>
                <a:cubicBezTo>
                  <a:pt x="125" y="81"/>
                  <a:pt x="125" y="81"/>
                  <a:pt x="125" y="81"/>
                </a:cubicBezTo>
                <a:cubicBezTo>
                  <a:pt x="126" y="80"/>
                  <a:pt x="126" y="80"/>
                  <a:pt x="126" y="80"/>
                </a:cubicBezTo>
                <a:cubicBezTo>
                  <a:pt x="126" y="78"/>
                  <a:pt x="127" y="76"/>
                  <a:pt x="127" y="74"/>
                </a:cubicBezTo>
                <a:cubicBezTo>
                  <a:pt x="128" y="70"/>
                  <a:pt x="128" y="70"/>
                  <a:pt x="128" y="70"/>
                </a:cubicBezTo>
                <a:cubicBezTo>
                  <a:pt x="127" y="70"/>
                  <a:pt x="127" y="69"/>
                  <a:pt x="127" y="69"/>
                </a:cubicBezTo>
                <a:cubicBezTo>
                  <a:pt x="125" y="68"/>
                  <a:pt x="124" y="68"/>
                  <a:pt x="123" y="67"/>
                </a:cubicBezTo>
                <a:cubicBezTo>
                  <a:pt x="120" y="66"/>
                  <a:pt x="120" y="66"/>
                  <a:pt x="120" y="66"/>
                </a:cubicBezTo>
                <a:cubicBezTo>
                  <a:pt x="120" y="66"/>
                  <a:pt x="120" y="66"/>
                  <a:pt x="120" y="66"/>
                </a:cubicBezTo>
                <a:cubicBezTo>
                  <a:pt x="120" y="62"/>
                  <a:pt x="120" y="62"/>
                  <a:pt x="120" y="62"/>
                </a:cubicBezTo>
                <a:cubicBezTo>
                  <a:pt x="121" y="62"/>
                  <a:pt x="122" y="62"/>
                  <a:pt x="123" y="63"/>
                </a:cubicBezTo>
                <a:cubicBezTo>
                  <a:pt x="124" y="63"/>
                  <a:pt x="126" y="64"/>
                  <a:pt x="127" y="64"/>
                </a:cubicBezTo>
                <a:cubicBezTo>
                  <a:pt x="128" y="65"/>
                  <a:pt x="129" y="66"/>
                  <a:pt x="131" y="67"/>
                </a:cubicBezTo>
                <a:cubicBezTo>
                  <a:pt x="132" y="67"/>
                  <a:pt x="133" y="68"/>
                  <a:pt x="134" y="69"/>
                </a:cubicBezTo>
                <a:cubicBezTo>
                  <a:pt x="135" y="70"/>
                  <a:pt x="136" y="71"/>
                  <a:pt x="137" y="72"/>
                </a:cubicBezTo>
                <a:cubicBezTo>
                  <a:pt x="138" y="73"/>
                  <a:pt x="139" y="74"/>
                  <a:pt x="140" y="75"/>
                </a:cubicBezTo>
                <a:cubicBezTo>
                  <a:pt x="143" y="77"/>
                  <a:pt x="143" y="77"/>
                  <a:pt x="143" y="77"/>
                </a:cubicBezTo>
                <a:cubicBezTo>
                  <a:pt x="144" y="79"/>
                  <a:pt x="144" y="79"/>
                  <a:pt x="144" y="79"/>
                </a:cubicBezTo>
                <a:cubicBezTo>
                  <a:pt x="146" y="81"/>
                  <a:pt x="146" y="81"/>
                  <a:pt x="146" y="81"/>
                </a:cubicBezTo>
                <a:cubicBezTo>
                  <a:pt x="147" y="83"/>
                  <a:pt x="147" y="83"/>
                  <a:pt x="147" y="83"/>
                </a:cubicBezTo>
                <a:cubicBezTo>
                  <a:pt x="148" y="85"/>
                  <a:pt x="148" y="85"/>
                  <a:pt x="148" y="85"/>
                </a:cubicBezTo>
                <a:cubicBezTo>
                  <a:pt x="149" y="87"/>
                  <a:pt x="149" y="87"/>
                  <a:pt x="149" y="87"/>
                </a:cubicBezTo>
                <a:cubicBezTo>
                  <a:pt x="150" y="89"/>
                  <a:pt x="150" y="89"/>
                  <a:pt x="150" y="89"/>
                </a:cubicBezTo>
                <a:cubicBezTo>
                  <a:pt x="151" y="91"/>
                  <a:pt x="151" y="91"/>
                  <a:pt x="151" y="91"/>
                </a:cubicBezTo>
                <a:cubicBezTo>
                  <a:pt x="152" y="93"/>
                  <a:pt x="152" y="93"/>
                  <a:pt x="152" y="93"/>
                </a:cubicBezTo>
                <a:cubicBezTo>
                  <a:pt x="153" y="97"/>
                  <a:pt x="153" y="97"/>
                  <a:pt x="153" y="97"/>
                </a:cubicBezTo>
                <a:cubicBezTo>
                  <a:pt x="154" y="101"/>
                  <a:pt x="154" y="101"/>
                  <a:pt x="154" y="101"/>
                </a:cubicBezTo>
                <a:cubicBezTo>
                  <a:pt x="155" y="105"/>
                  <a:pt x="155" y="105"/>
                  <a:pt x="155" y="105"/>
                </a:cubicBezTo>
                <a:cubicBezTo>
                  <a:pt x="156" y="108"/>
                  <a:pt x="156" y="108"/>
                  <a:pt x="156" y="108"/>
                </a:cubicBezTo>
                <a:close/>
                <a:moveTo>
                  <a:pt x="156" y="153"/>
                </a:moveTo>
                <a:cubicBezTo>
                  <a:pt x="156" y="157"/>
                  <a:pt x="156" y="157"/>
                  <a:pt x="156" y="157"/>
                </a:cubicBezTo>
                <a:cubicBezTo>
                  <a:pt x="156" y="157"/>
                  <a:pt x="156" y="157"/>
                  <a:pt x="156" y="157"/>
                </a:cubicBezTo>
                <a:cubicBezTo>
                  <a:pt x="155" y="157"/>
                  <a:pt x="155" y="157"/>
                  <a:pt x="155" y="157"/>
                </a:cubicBezTo>
                <a:cubicBezTo>
                  <a:pt x="154" y="157"/>
                  <a:pt x="154" y="157"/>
                  <a:pt x="154" y="157"/>
                </a:cubicBezTo>
                <a:cubicBezTo>
                  <a:pt x="120" y="157"/>
                  <a:pt x="120" y="157"/>
                  <a:pt x="120" y="157"/>
                </a:cubicBezTo>
                <a:cubicBezTo>
                  <a:pt x="120" y="153"/>
                  <a:pt x="120" y="153"/>
                  <a:pt x="120" y="153"/>
                </a:cubicBezTo>
                <a:cubicBezTo>
                  <a:pt x="154" y="153"/>
                  <a:pt x="154" y="153"/>
                  <a:pt x="154" y="153"/>
                </a:cubicBezTo>
                <a:cubicBezTo>
                  <a:pt x="155" y="153"/>
                  <a:pt x="155" y="153"/>
                  <a:pt x="155" y="153"/>
                </a:cubicBezTo>
                <a:lnTo>
                  <a:pt x="156" y="153"/>
                </a:lnTo>
                <a:close/>
                <a:moveTo>
                  <a:pt x="114" y="230"/>
                </a:moveTo>
                <a:cubicBezTo>
                  <a:pt x="120" y="230"/>
                  <a:pt x="120" y="230"/>
                  <a:pt x="120" y="230"/>
                </a:cubicBezTo>
                <a:cubicBezTo>
                  <a:pt x="120" y="226"/>
                  <a:pt x="120" y="226"/>
                  <a:pt x="120" y="226"/>
                </a:cubicBezTo>
                <a:cubicBezTo>
                  <a:pt x="114" y="226"/>
                  <a:pt x="114" y="226"/>
                  <a:pt x="114" y="226"/>
                </a:cubicBezTo>
                <a:cubicBezTo>
                  <a:pt x="114" y="230"/>
                  <a:pt x="114" y="230"/>
                  <a:pt x="114" y="230"/>
                </a:cubicBezTo>
                <a:close/>
                <a:moveTo>
                  <a:pt x="120" y="7"/>
                </a:moveTo>
                <a:cubicBezTo>
                  <a:pt x="119" y="6"/>
                  <a:pt x="119" y="6"/>
                  <a:pt x="119" y="6"/>
                </a:cubicBezTo>
                <a:cubicBezTo>
                  <a:pt x="117" y="5"/>
                  <a:pt x="117" y="5"/>
                  <a:pt x="117" y="5"/>
                </a:cubicBezTo>
                <a:cubicBezTo>
                  <a:pt x="115" y="4"/>
                  <a:pt x="115" y="4"/>
                  <a:pt x="115" y="4"/>
                </a:cubicBezTo>
                <a:cubicBezTo>
                  <a:pt x="114" y="3"/>
                  <a:pt x="114" y="3"/>
                  <a:pt x="114" y="3"/>
                </a:cubicBezTo>
                <a:cubicBezTo>
                  <a:pt x="114" y="8"/>
                  <a:pt x="114" y="8"/>
                  <a:pt x="114" y="8"/>
                </a:cubicBezTo>
                <a:cubicBezTo>
                  <a:pt x="114" y="8"/>
                  <a:pt x="114" y="8"/>
                  <a:pt x="114" y="8"/>
                </a:cubicBezTo>
                <a:cubicBezTo>
                  <a:pt x="116" y="9"/>
                  <a:pt x="116" y="9"/>
                  <a:pt x="116" y="9"/>
                </a:cubicBezTo>
                <a:cubicBezTo>
                  <a:pt x="118" y="10"/>
                  <a:pt x="118" y="10"/>
                  <a:pt x="118" y="10"/>
                </a:cubicBezTo>
                <a:cubicBezTo>
                  <a:pt x="119" y="11"/>
                  <a:pt x="119" y="11"/>
                  <a:pt x="119" y="11"/>
                </a:cubicBezTo>
                <a:cubicBezTo>
                  <a:pt x="120" y="12"/>
                  <a:pt x="120" y="12"/>
                  <a:pt x="120" y="12"/>
                </a:cubicBezTo>
                <a:cubicBezTo>
                  <a:pt x="120" y="7"/>
                  <a:pt x="120" y="7"/>
                  <a:pt x="120" y="7"/>
                </a:cubicBezTo>
                <a:close/>
                <a:moveTo>
                  <a:pt x="120" y="62"/>
                </a:moveTo>
                <a:cubicBezTo>
                  <a:pt x="120" y="66"/>
                  <a:pt x="120" y="66"/>
                  <a:pt x="120" y="66"/>
                </a:cubicBezTo>
                <a:cubicBezTo>
                  <a:pt x="118" y="66"/>
                  <a:pt x="116" y="65"/>
                  <a:pt x="115" y="64"/>
                </a:cubicBezTo>
                <a:cubicBezTo>
                  <a:pt x="115" y="65"/>
                  <a:pt x="115" y="65"/>
                  <a:pt x="115" y="65"/>
                </a:cubicBezTo>
                <a:cubicBezTo>
                  <a:pt x="114" y="65"/>
                  <a:pt x="114" y="65"/>
                  <a:pt x="114" y="65"/>
                </a:cubicBezTo>
                <a:cubicBezTo>
                  <a:pt x="114" y="60"/>
                  <a:pt x="114" y="60"/>
                  <a:pt x="114" y="60"/>
                </a:cubicBezTo>
                <a:cubicBezTo>
                  <a:pt x="114" y="60"/>
                  <a:pt x="114" y="60"/>
                  <a:pt x="114" y="60"/>
                </a:cubicBezTo>
                <a:cubicBezTo>
                  <a:pt x="116" y="60"/>
                  <a:pt x="117" y="61"/>
                  <a:pt x="119" y="61"/>
                </a:cubicBezTo>
                <a:cubicBezTo>
                  <a:pt x="119" y="62"/>
                  <a:pt x="120" y="62"/>
                  <a:pt x="120" y="62"/>
                </a:cubicBezTo>
                <a:close/>
                <a:moveTo>
                  <a:pt x="120" y="83"/>
                </a:moveTo>
                <a:cubicBezTo>
                  <a:pt x="120" y="87"/>
                  <a:pt x="120" y="87"/>
                  <a:pt x="120" y="87"/>
                </a:cubicBezTo>
                <a:cubicBezTo>
                  <a:pt x="119" y="87"/>
                  <a:pt x="119" y="87"/>
                  <a:pt x="119" y="87"/>
                </a:cubicBezTo>
                <a:cubicBezTo>
                  <a:pt x="118" y="87"/>
                  <a:pt x="117" y="87"/>
                  <a:pt x="116" y="87"/>
                </a:cubicBezTo>
                <a:cubicBezTo>
                  <a:pt x="115" y="87"/>
                  <a:pt x="114" y="87"/>
                  <a:pt x="114" y="87"/>
                </a:cubicBezTo>
                <a:cubicBezTo>
                  <a:pt x="114" y="83"/>
                  <a:pt x="114" y="83"/>
                  <a:pt x="114" y="83"/>
                </a:cubicBezTo>
                <a:cubicBezTo>
                  <a:pt x="115" y="83"/>
                  <a:pt x="115" y="83"/>
                  <a:pt x="115" y="83"/>
                </a:cubicBezTo>
                <a:cubicBezTo>
                  <a:pt x="116" y="83"/>
                  <a:pt x="116" y="83"/>
                  <a:pt x="116" y="83"/>
                </a:cubicBezTo>
                <a:cubicBezTo>
                  <a:pt x="118" y="83"/>
                  <a:pt x="118" y="83"/>
                  <a:pt x="118" y="83"/>
                </a:cubicBezTo>
                <a:cubicBezTo>
                  <a:pt x="120" y="83"/>
                  <a:pt x="120" y="83"/>
                  <a:pt x="120" y="83"/>
                </a:cubicBezTo>
                <a:cubicBezTo>
                  <a:pt x="120" y="83"/>
                  <a:pt x="120" y="83"/>
                  <a:pt x="120" y="83"/>
                </a:cubicBezTo>
                <a:close/>
                <a:moveTo>
                  <a:pt x="120" y="120"/>
                </a:moveTo>
                <a:cubicBezTo>
                  <a:pt x="120" y="126"/>
                  <a:pt x="120" y="126"/>
                  <a:pt x="120" y="126"/>
                </a:cubicBezTo>
                <a:cubicBezTo>
                  <a:pt x="118" y="127"/>
                  <a:pt x="116" y="128"/>
                  <a:pt x="114" y="130"/>
                </a:cubicBezTo>
                <a:cubicBezTo>
                  <a:pt x="114" y="125"/>
                  <a:pt x="114" y="125"/>
                  <a:pt x="114" y="125"/>
                </a:cubicBezTo>
                <a:cubicBezTo>
                  <a:pt x="114" y="125"/>
                  <a:pt x="114" y="125"/>
                  <a:pt x="114" y="125"/>
                </a:cubicBezTo>
                <a:cubicBezTo>
                  <a:pt x="117" y="122"/>
                  <a:pt x="117" y="122"/>
                  <a:pt x="117" y="122"/>
                </a:cubicBezTo>
                <a:cubicBezTo>
                  <a:pt x="120" y="120"/>
                  <a:pt x="120" y="120"/>
                  <a:pt x="120" y="120"/>
                </a:cubicBezTo>
                <a:close/>
                <a:moveTo>
                  <a:pt x="120" y="136"/>
                </a:moveTo>
                <a:cubicBezTo>
                  <a:pt x="120" y="153"/>
                  <a:pt x="120" y="153"/>
                  <a:pt x="120" y="153"/>
                </a:cubicBezTo>
                <a:cubicBezTo>
                  <a:pt x="120" y="153"/>
                  <a:pt x="120" y="153"/>
                  <a:pt x="120" y="153"/>
                </a:cubicBezTo>
                <a:cubicBezTo>
                  <a:pt x="120" y="153"/>
                  <a:pt x="120" y="153"/>
                  <a:pt x="120" y="153"/>
                </a:cubicBezTo>
                <a:cubicBezTo>
                  <a:pt x="120" y="157"/>
                  <a:pt x="120" y="157"/>
                  <a:pt x="120" y="157"/>
                </a:cubicBezTo>
                <a:cubicBezTo>
                  <a:pt x="114" y="157"/>
                  <a:pt x="114" y="157"/>
                  <a:pt x="114" y="157"/>
                </a:cubicBezTo>
                <a:cubicBezTo>
                  <a:pt x="114" y="153"/>
                  <a:pt x="114" y="153"/>
                  <a:pt x="114" y="153"/>
                </a:cubicBezTo>
                <a:cubicBezTo>
                  <a:pt x="116" y="153"/>
                  <a:pt x="116" y="153"/>
                  <a:pt x="116" y="153"/>
                </a:cubicBezTo>
                <a:cubicBezTo>
                  <a:pt x="116" y="151"/>
                  <a:pt x="116" y="151"/>
                  <a:pt x="116" y="151"/>
                </a:cubicBezTo>
                <a:cubicBezTo>
                  <a:pt x="117" y="149"/>
                  <a:pt x="118" y="147"/>
                  <a:pt x="118" y="144"/>
                </a:cubicBezTo>
                <a:cubicBezTo>
                  <a:pt x="119" y="142"/>
                  <a:pt x="120" y="139"/>
                  <a:pt x="120" y="136"/>
                </a:cubicBezTo>
                <a:close/>
                <a:moveTo>
                  <a:pt x="98" y="230"/>
                </a:moveTo>
                <a:cubicBezTo>
                  <a:pt x="114" y="230"/>
                  <a:pt x="114" y="230"/>
                  <a:pt x="114" y="230"/>
                </a:cubicBezTo>
                <a:cubicBezTo>
                  <a:pt x="114" y="226"/>
                  <a:pt x="114" y="226"/>
                  <a:pt x="114" y="226"/>
                </a:cubicBezTo>
                <a:cubicBezTo>
                  <a:pt x="98" y="226"/>
                  <a:pt x="98" y="226"/>
                  <a:pt x="98" y="226"/>
                </a:cubicBezTo>
                <a:cubicBezTo>
                  <a:pt x="98" y="230"/>
                  <a:pt x="98" y="230"/>
                  <a:pt x="98" y="230"/>
                </a:cubicBezTo>
                <a:close/>
                <a:moveTo>
                  <a:pt x="114" y="3"/>
                </a:moveTo>
                <a:cubicBezTo>
                  <a:pt x="113" y="3"/>
                  <a:pt x="113" y="3"/>
                  <a:pt x="113" y="3"/>
                </a:cubicBezTo>
                <a:cubicBezTo>
                  <a:pt x="110" y="2"/>
                  <a:pt x="110" y="2"/>
                  <a:pt x="110" y="2"/>
                </a:cubicBezTo>
                <a:cubicBezTo>
                  <a:pt x="108" y="1"/>
                  <a:pt x="108" y="1"/>
                  <a:pt x="108" y="1"/>
                </a:cubicBezTo>
                <a:cubicBezTo>
                  <a:pt x="106" y="1"/>
                  <a:pt x="106" y="1"/>
                  <a:pt x="106" y="1"/>
                </a:cubicBezTo>
                <a:cubicBezTo>
                  <a:pt x="104" y="0"/>
                  <a:pt x="104" y="0"/>
                  <a:pt x="104" y="0"/>
                </a:cubicBezTo>
                <a:cubicBezTo>
                  <a:pt x="102" y="0"/>
                  <a:pt x="102" y="0"/>
                  <a:pt x="102" y="0"/>
                </a:cubicBezTo>
                <a:cubicBezTo>
                  <a:pt x="100" y="0"/>
                  <a:pt x="100" y="0"/>
                  <a:pt x="100" y="0"/>
                </a:cubicBezTo>
                <a:cubicBezTo>
                  <a:pt x="98" y="0"/>
                  <a:pt x="98" y="0"/>
                  <a:pt x="98" y="0"/>
                </a:cubicBezTo>
                <a:cubicBezTo>
                  <a:pt x="98" y="4"/>
                  <a:pt x="98" y="4"/>
                  <a:pt x="98" y="4"/>
                </a:cubicBezTo>
                <a:cubicBezTo>
                  <a:pt x="98" y="4"/>
                  <a:pt x="98" y="4"/>
                  <a:pt x="98" y="4"/>
                </a:cubicBezTo>
                <a:cubicBezTo>
                  <a:pt x="100" y="4"/>
                  <a:pt x="100" y="4"/>
                  <a:pt x="100" y="4"/>
                </a:cubicBezTo>
                <a:cubicBezTo>
                  <a:pt x="102" y="5"/>
                  <a:pt x="102" y="5"/>
                  <a:pt x="102" y="5"/>
                </a:cubicBezTo>
                <a:cubicBezTo>
                  <a:pt x="104" y="5"/>
                  <a:pt x="104" y="5"/>
                  <a:pt x="104" y="5"/>
                </a:cubicBezTo>
                <a:cubicBezTo>
                  <a:pt x="106" y="5"/>
                  <a:pt x="106" y="5"/>
                  <a:pt x="106" y="5"/>
                </a:cubicBezTo>
                <a:cubicBezTo>
                  <a:pt x="108" y="6"/>
                  <a:pt x="108" y="6"/>
                  <a:pt x="108" y="6"/>
                </a:cubicBezTo>
                <a:cubicBezTo>
                  <a:pt x="110" y="6"/>
                  <a:pt x="110" y="6"/>
                  <a:pt x="110" y="6"/>
                </a:cubicBezTo>
                <a:cubicBezTo>
                  <a:pt x="112" y="7"/>
                  <a:pt x="112" y="7"/>
                  <a:pt x="112" y="7"/>
                </a:cubicBezTo>
                <a:cubicBezTo>
                  <a:pt x="114" y="8"/>
                  <a:pt x="114" y="8"/>
                  <a:pt x="114" y="8"/>
                </a:cubicBezTo>
                <a:cubicBezTo>
                  <a:pt x="114" y="3"/>
                  <a:pt x="114" y="3"/>
                  <a:pt x="114" y="3"/>
                </a:cubicBezTo>
                <a:close/>
                <a:moveTo>
                  <a:pt x="114" y="60"/>
                </a:moveTo>
                <a:cubicBezTo>
                  <a:pt x="114" y="65"/>
                  <a:pt x="114" y="65"/>
                  <a:pt x="114" y="65"/>
                </a:cubicBezTo>
                <a:cubicBezTo>
                  <a:pt x="110" y="65"/>
                  <a:pt x="108" y="66"/>
                  <a:pt x="104" y="66"/>
                </a:cubicBezTo>
                <a:cubicBezTo>
                  <a:pt x="103" y="67"/>
                  <a:pt x="101" y="67"/>
                  <a:pt x="100" y="68"/>
                </a:cubicBezTo>
                <a:cubicBezTo>
                  <a:pt x="101" y="70"/>
                  <a:pt x="101" y="70"/>
                  <a:pt x="101" y="70"/>
                </a:cubicBezTo>
                <a:cubicBezTo>
                  <a:pt x="102" y="70"/>
                  <a:pt x="102" y="70"/>
                  <a:pt x="102" y="71"/>
                </a:cubicBezTo>
                <a:cubicBezTo>
                  <a:pt x="103" y="74"/>
                  <a:pt x="105" y="77"/>
                  <a:pt x="106" y="80"/>
                </a:cubicBezTo>
                <a:cubicBezTo>
                  <a:pt x="107" y="81"/>
                  <a:pt x="107" y="81"/>
                  <a:pt x="107" y="81"/>
                </a:cubicBezTo>
                <a:cubicBezTo>
                  <a:pt x="108" y="81"/>
                  <a:pt x="108" y="81"/>
                  <a:pt x="108" y="81"/>
                </a:cubicBezTo>
                <a:cubicBezTo>
                  <a:pt x="108" y="82"/>
                  <a:pt x="108" y="82"/>
                  <a:pt x="108" y="82"/>
                </a:cubicBezTo>
                <a:cubicBezTo>
                  <a:pt x="110" y="82"/>
                  <a:pt x="110" y="82"/>
                  <a:pt x="110" y="82"/>
                </a:cubicBezTo>
                <a:cubicBezTo>
                  <a:pt x="110" y="82"/>
                  <a:pt x="110" y="82"/>
                  <a:pt x="110" y="82"/>
                </a:cubicBezTo>
                <a:cubicBezTo>
                  <a:pt x="112" y="83"/>
                  <a:pt x="112" y="83"/>
                  <a:pt x="112" y="83"/>
                </a:cubicBezTo>
                <a:cubicBezTo>
                  <a:pt x="113" y="83"/>
                  <a:pt x="113" y="83"/>
                  <a:pt x="113" y="83"/>
                </a:cubicBezTo>
                <a:cubicBezTo>
                  <a:pt x="114" y="83"/>
                  <a:pt x="114" y="83"/>
                  <a:pt x="114" y="83"/>
                </a:cubicBezTo>
                <a:cubicBezTo>
                  <a:pt x="114" y="87"/>
                  <a:pt x="114" y="87"/>
                  <a:pt x="114" y="87"/>
                </a:cubicBezTo>
                <a:cubicBezTo>
                  <a:pt x="114" y="87"/>
                  <a:pt x="113" y="87"/>
                  <a:pt x="113" y="87"/>
                </a:cubicBezTo>
                <a:cubicBezTo>
                  <a:pt x="112" y="87"/>
                  <a:pt x="111" y="87"/>
                  <a:pt x="110" y="87"/>
                </a:cubicBezTo>
                <a:cubicBezTo>
                  <a:pt x="110" y="87"/>
                  <a:pt x="109" y="86"/>
                  <a:pt x="108" y="86"/>
                </a:cubicBezTo>
                <a:cubicBezTo>
                  <a:pt x="106" y="85"/>
                  <a:pt x="106" y="85"/>
                  <a:pt x="106" y="85"/>
                </a:cubicBezTo>
                <a:cubicBezTo>
                  <a:pt x="105" y="84"/>
                  <a:pt x="105" y="84"/>
                  <a:pt x="105" y="84"/>
                </a:cubicBezTo>
                <a:cubicBezTo>
                  <a:pt x="104" y="84"/>
                  <a:pt x="104" y="84"/>
                  <a:pt x="104" y="84"/>
                </a:cubicBezTo>
                <a:cubicBezTo>
                  <a:pt x="104" y="83"/>
                  <a:pt x="104" y="83"/>
                  <a:pt x="104" y="83"/>
                </a:cubicBezTo>
                <a:cubicBezTo>
                  <a:pt x="103" y="83"/>
                  <a:pt x="103" y="82"/>
                  <a:pt x="102" y="81"/>
                </a:cubicBezTo>
                <a:cubicBezTo>
                  <a:pt x="101" y="79"/>
                  <a:pt x="101" y="79"/>
                  <a:pt x="101" y="79"/>
                </a:cubicBezTo>
                <a:cubicBezTo>
                  <a:pt x="100" y="77"/>
                  <a:pt x="99" y="74"/>
                  <a:pt x="98" y="72"/>
                </a:cubicBezTo>
                <a:cubicBezTo>
                  <a:pt x="98" y="72"/>
                  <a:pt x="98" y="72"/>
                  <a:pt x="98" y="72"/>
                </a:cubicBezTo>
                <a:cubicBezTo>
                  <a:pt x="98" y="58"/>
                  <a:pt x="98" y="58"/>
                  <a:pt x="98" y="58"/>
                </a:cubicBezTo>
                <a:cubicBezTo>
                  <a:pt x="100" y="58"/>
                  <a:pt x="102" y="58"/>
                  <a:pt x="105" y="59"/>
                </a:cubicBezTo>
                <a:cubicBezTo>
                  <a:pt x="106" y="59"/>
                  <a:pt x="108" y="59"/>
                  <a:pt x="110" y="59"/>
                </a:cubicBezTo>
                <a:cubicBezTo>
                  <a:pt x="111" y="60"/>
                  <a:pt x="112" y="60"/>
                  <a:pt x="114" y="60"/>
                </a:cubicBezTo>
                <a:close/>
                <a:moveTo>
                  <a:pt x="114" y="125"/>
                </a:moveTo>
                <a:cubicBezTo>
                  <a:pt x="114" y="130"/>
                  <a:pt x="114" y="130"/>
                  <a:pt x="114" y="130"/>
                </a:cubicBezTo>
                <a:cubicBezTo>
                  <a:pt x="114" y="130"/>
                  <a:pt x="114" y="130"/>
                  <a:pt x="114" y="130"/>
                </a:cubicBezTo>
                <a:cubicBezTo>
                  <a:pt x="111" y="131"/>
                  <a:pt x="111" y="131"/>
                  <a:pt x="111" y="131"/>
                </a:cubicBezTo>
                <a:cubicBezTo>
                  <a:pt x="110" y="131"/>
                  <a:pt x="109" y="132"/>
                  <a:pt x="108" y="132"/>
                </a:cubicBezTo>
                <a:cubicBezTo>
                  <a:pt x="105" y="133"/>
                  <a:pt x="105" y="133"/>
                  <a:pt x="105" y="133"/>
                </a:cubicBezTo>
                <a:cubicBezTo>
                  <a:pt x="103" y="134"/>
                  <a:pt x="103" y="134"/>
                  <a:pt x="103" y="134"/>
                </a:cubicBezTo>
                <a:cubicBezTo>
                  <a:pt x="101" y="134"/>
                  <a:pt x="99" y="134"/>
                  <a:pt x="98" y="134"/>
                </a:cubicBezTo>
                <a:cubicBezTo>
                  <a:pt x="98" y="134"/>
                  <a:pt x="98" y="134"/>
                  <a:pt x="98" y="134"/>
                </a:cubicBezTo>
                <a:cubicBezTo>
                  <a:pt x="98" y="130"/>
                  <a:pt x="98" y="130"/>
                  <a:pt x="98" y="130"/>
                </a:cubicBezTo>
                <a:cubicBezTo>
                  <a:pt x="99" y="130"/>
                  <a:pt x="100" y="130"/>
                  <a:pt x="101" y="129"/>
                </a:cubicBezTo>
                <a:cubicBezTo>
                  <a:pt x="103" y="129"/>
                  <a:pt x="103" y="129"/>
                  <a:pt x="103" y="129"/>
                </a:cubicBezTo>
                <a:cubicBezTo>
                  <a:pt x="104" y="129"/>
                  <a:pt x="104" y="129"/>
                  <a:pt x="104" y="129"/>
                </a:cubicBezTo>
                <a:cubicBezTo>
                  <a:pt x="105" y="128"/>
                  <a:pt x="105" y="128"/>
                  <a:pt x="105" y="128"/>
                </a:cubicBezTo>
                <a:cubicBezTo>
                  <a:pt x="107" y="128"/>
                  <a:pt x="107" y="128"/>
                  <a:pt x="107" y="128"/>
                </a:cubicBezTo>
                <a:cubicBezTo>
                  <a:pt x="109" y="127"/>
                  <a:pt x="109" y="127"/>
                  <a:pt x="109" y="127"/>
                </a:cubicBezTo>
                <a:cubicBezTo>
                  <a:pt x="110" y="126"/>
                  <a:pt x="110" y="126"/>
                  <a:pt x="110" y="126"/>
                </a:cubicBezTo>
                <a:cubicBezTo>
                  <a:pt x="112" y="125"/>
                  <a:pt x="112" y="125"/>
                  <a:pt x="112" y="125"/>
                </a:cubicBezTo>
                <a:cubicBezTo>
                  <a:pt x="114" y="125"/>
                  <a:pt x="114" y="125"/>
                  <a:pt x="114" y="125"/>
                </a:cubicBezTo>
                <a:close/>
                <a:moveTo>
                  <a:pt x="114" y="153"/>
                </a:moveTo>
                <a:cubicBezTo>
                  <a:pt x="114" y="157"/>
                  <a:pt x="114" y="157"/>
                  <a:pt x="114" y="157"/>
                </a:cubicBezTo>
                <a:cubicBezTo>
                  <a:pt x="98" y="157"/>
                  <a:pt x="98" y="157"/>
                  <a:pt x="98" y="157"/>
                </a:cubicBezTo>
                <a:cubicBezTo>
                  <a:pt x="98" y="153"/>
                  <a:pt x="98" y="153"/>
                  <a:pt x="98" y="153"/>
                </a:cubicBezTo>
                <a:lnTo>
                  <a:pt x="114" y="153"/>
                </a:lnTo>
                <a:close/>
                <a:moveTo>
                  <a:pt x="82" y="230"/>
                </a:moveTo>
                <a:cubicBezTo>
                  <a:pt x="98" y="230"/>
                  <a:pt x="98" y="230"/>
                  <a:pt x="98" y="230"/>
                </a:cubicBezTo>
                <a:cubicBezTo>
                  <a:pt x="98" y="226"/>
                  <a:pt x="98" y="226"/>
                  <a:pt x="98" y="226"/>
                </a:cubicBezTo>
                <a:cubicBezTo>
                  <a:pt x="82" y="226"/>
                  <a:pt x="82" y="226"/>
                  <a:pt x="82" y="226"/>
                </a:cubicBezTo>
                <a:cubicBezTo>
                  <a:pt x="82" y="230"/>
                  <a:pt x="82" y="230"/>
                  <a:pt x="82" y="230"/>
                </a:cubicBezTo>
                <a:close/>
                <a:moveTo>
                  <a:pt x="98" y="0"/>
                </a:moveTo>
                <a:cubicBezTo>
                  <a:pt x="98" y="0"/>
                  <a:pt x="98" y="0"/>
                  <a:pt x="98" y="0"/>
                </a:cubicBezTo>
                <a:cubicBezTo>
                  <a:pt x="96" y="0"/>
                  <a:pt x="96" y="0"/>
                  <a:pt x="96" y="0"/>
                </a:cubicBezTo>
                <a:cubicBezTo>
                  <a:pt x="94" y="0"/>
                  <a:pt x="94" y="0"/>
                  <a:pt x="94" y="0"/>
                </a:cubicBezTo>
                <a:cubicBezTo>
                  <a:pt x="93" y="0"/>
                  <a:pt x="93" y="0"/>
                  <a:pt x="93" y="0"/>
                </a:cubicBezTo>
                <a:cubicBezTo>
                  <a:pt x="91" y="0"/>
                  <a:pt x="91" y="0"/>
                  <a:pt x="91" y="0"/>
                </a:cubicBezTo>
                <a:cubicBezTo>
                  <a:pt x="89" y="1"/>
                  <a:pt x="89" y="1"/>
                  <a:pt x="89" y="1"/>
                </a:cubicBezTo>
                <a:cubicBezTo>
                  <a:pt x="87" y="1"/>
                  <a:pt x="87" y="1"/>
                  <a:pt x="87" y="1"/>
                </a:cubicBezTo>
                <a:cubicBezTo>
                  <a:pt x="86" y="2"/>
                  <a:pt x="86" y="2"/>
                  <a:pt x="86" y="2"/>
                </a:cubicBezTo>
                <a:cubicBezTo>
                  <a:pt x="84" y="2"/>
                  <a:pt x="84" y="2"/>
                  <a:pt x="84" y="2"/>
                </a:cubicBezTo>
                <a:cubicBezTo>
                  <a:pt x="82" y="3"/>
                  <a:pt x="82" y="3"/>
                  <a:pt x="82" y="3"/>
                </a:cubicBezTo>
                <a:cubicBezTo>
                  <a:pt x="82" y="3"/>
                  <a:pt x="82" y="3"/>
                  <a:pt x="82" y="3"/>
                </a:cubicBezTo>
                <a:cubicBezTo>
                  <a:pt x="82" y="8"/>
                  <a:pt x="82" y="8"/>
                  <a:pt x="82" y="8"/>
                </a:cubicBezTo>
                <a:cubicBezTo>
                  <a:pt x="83" y="7"/>
                  <a:pt x="83" y="7"/>
                  <a:pt x="83" y="7"/>
                </a:cubicBezTo>
                <a:cubicBezTo>
                  <a:pt x="86" y="6"/>
                  <a:pt x="86" y="6"/>
                  <a:pt x="86" y="6"/>
                </a:cubicBezTo>
                <a:cubicBezTo>
                  <a:pt x="90" y="5"/>
                  <a:pt x="90" y="5"/>
                  <a:pt x="90" y="5"/>
                </a:cubicBezTo>
                <a:cubicBezTo>
                  <a:pt x="91" y="5"/>
                  <a:pt x="91" y="5"/>
                  <a:pt x="91" y="5"/>
                </a:cubicBezTo>
                <a:cubicBezTo>
                  <a:pt x="93" y="5"/>
                  <a:pt x="93" y="5"/>
                  <a:pt x="93" y="5"/>
                </a:cubicBezTo>
                <a:cubicBezTo>
                  <a:pt x="95" y="4"/>
                  <a:pt x="95" y="4"/>
                  <a:pt x="95" y="4"/>
                </a:cubicBezTo>
                <a:cubicBezTo>
                  <a:pt x="96" y="4"/>
                  <a:pt x="96" y="4"/>
                  <a:pt x="96" y="4"/>
                </a:cubicBezTo>
                <a:cubicBezTo>
                  <a:pt x="98" y="4"/>
                  <a:pt x="98" y="4"/>
                  <a:pt x="98" y="4"/>
                </a:cubicBezTo>
                <a:cubicBezTo>
                  <a:pt x="98" y="0"/>
                  <a:pt x="98" y="0"/>
                  <a:pt x="98" y="0"/>
                </a:cubicBezTo>
                <a:close/>
                <a:moveTo>
                  <a:pt x="98" y="58"/>
                </a:moveTo>
                <a:cubicBezTo>
                  <a:pt x="98" y="72"/>
                  <a:pt x="98" y="72"/>
                  <a:pt x="98" y="72"/>
                </a:cubicBezTo>
                <a:cubicBezTo>
                  <a:pt x="97" y="74"/>
                  <a:pt x="96" y="77"/>
                  <a:pt x="95" y="79"/>
                </a:cubicBezTo>
                <a:cubicBezTo>
                  <a:pt x="94" y="80"/>
                  <a:pt x="94" y="81"/>
                  <a:pt x="93" y="82"/>
                </a:cubicBezTo>
                <a:cubicBezTo>
                  <a:pt x="92" y="83"/>
                  <a:pt x="92" y="83"/>
                  <a:pt x="92" y="83"/>
                </a:cubicBezTo>
                <a:cubicBezTo>
                  <a:pt x="91" y="84"/>
                  <a:pt x="91" y="84"/>
                  <a:pt x="91" y="84"/>
                </a:cubicBezTo>
                <a:cubicBezTo>
                  <a:pt x="91" y="84"/>
                  <a:pt x="91" y="84"/>
                  <a:pt x="91" y="84"/>
                </a:cubicBezTo>
                <a:cubicBezTo>
                  <a:pt x="90" y="85"/>
                  <a:pt x="90" y="85"/>
                  <a:pt x="90" y="85"/>
                </a:cubicBezTo>
                <a:cubicBezTo>
                  <a:pt x="88" y="86"/>
                  <a:pt x="88" y="86"/>
                  <a:pt x="88" y="86"/>
                </a:cubicBezTo>
                <a:cubicBezTo>
                  <a:pt x="87" y="86"/>
                  <a:pt x="87" y="86"/>
                  <a:pt x="87" y="86"/>
                </a:cubicBezTo>
                <a:cubicBezTo>
                  <a:pt x="86" y="87"/>
                  <a:pt x="85" y="87"/>
                  <a:pt x="84" y="87"/>
                </a:cubicBezTo>
                <a:cubicBezTo>
                  <a:pt x="84" y="87"/>
                  <a:pt x="83" y="87"/>
                  <a:pt x="82" y="87"/>
                </a:cubicBezTo>
                <a:cubicBezTo>
                  <a:pt x="82" y="83"/>
                  <a:pt x="82" y="83"/>
                  <a:pt x="82" y="83"/>
                </a:cubicBezTo>
                <a:cubicBezTo>
                  <a:pt x="82" y="83"/>
                  <a:pt x="82" y="83"/>
                  <a:pt x="82" y="83"/>
                </a:cubicBezTo>
                <a:cubicBezTo>
                  <a:pt x="84" y="83"/>
                  <a:pt x="84" y="83"/>
                  <a:pt x="84" y="83"/>
                </a:cubicBezTo>
                <a:cubicBezTo>
                  <a:pt x="85" y="82"/>
                  <a:pt x="85" y="82"/>
                  <a:pt x="85" y="82"/>
                </a:cubicBezTo>
                <a:cubicBezTo>
                  <a:pt x="86" y="82"/>
                  <a:pt x="86" y="82"/>
                  <a:pt x="86" y="82"/>
                </a:cubicBezTo>
                <a:cubicBezTo>
                  <a:pt x="87" y="82"/>
                  <a:pt x="87" y="82"/>
                  <a:pt x="87" y="82"/>
                </a:cubicBezTo>
                <a:cubicBezTo>
                  <a:pt x="88" y="81"/>
                  <a:pt x="88" y="81"/>
                  <a:pt x="88" y="81"/>
                </a:cubicBezTo>
                <a:cubicBezTo>
                  <a:pt x="88" y="81"/>
                  <a:pt x="88" y="81"/>
                  <a:pt x="88" y="81"/>
                </a:cubicBezTo>
                <a:cubicBezTo>
                  <a:pt x="90" y="79"/>
                  <a:pt x="90" y="79"/>
                  <a:pt x="90" y="79"/>
                </a:cubicBezTo>
                <a:cubicBezTo>
                  <a:pt x="91" y="77"/>
                  <a:pt x="92" y="75"/>
                  <a:pt x="93" y="72"/>
                </a:cubicBezTo>
                <a:cubicBezTo>
                  <a:pt x="93" y="71"/>
                  <a:pt x="93" y="70"/>
                  <a:pt x="94" y="70"/>
                </a:cubicBezTo>
                <a:cubicBezTo>
                  <a:pt x="96" y="68"/>
                  <a:pt x="96" y="68"/>
                  <a:pt x="96" y="68"/>
                </a:cubicBezTo>
                <a:cubicBezTo>
                  <a:pt x="93" y="67"/>
                  <a:pt x="93" y="67"/>
                  <a:pt x="93" y="67"/>
                </a:cubicBezTo>
                <a:cubicBezTo>
                  <a:pt x="90" y="66"/>
                  <a:pt x="87" y="66"/>
                  <a:pt x="84" y="65"/>
                </a:cubicBezTo>
                <a:cubicBezTo>
                  <a:pt x="82" y="65"/>
                  <a:pt x="82" y="65"/>
                  <a:pt x="82" y="65"/>
                </a:cubicBezTo>
                <a:cubicBezTo>
                  <a:pt x="82" y="65"/>
                  <a:pt x="82" y="65"/>
                  <a:pt x="82" y="65"/>
                </a:cubicBezTo>
                <a:cubicBezTo>
                  <a:pt x="82" y="60"/>
                  <a:pt x="82" y="60"/>
                  <a:pt x="82" y="60"/>
                </a:cubicBezTo>
                <a:cubicBezTo>
                  <a:pt x="83" y="60"/>
                  <a:pt x="84" y="60"/>
                  <a:pt x="84" y="60"/>
                </a:cubicBezTo>
                <a:cubicBezTo>
                  <a:pt x="86" y="59"/>
                  <a:pt x="87" y="59"/>
                  <a:pt x="89" y="59"/>
                </a:cubicBezTo>
                <a:cubicBezTo>
                  <a:pt x="90" y="59"/>
                  <a:pt x="92" y="59"/>
                  <a:pt x="93" y="58"/>
                </a:cubicBezTo>
                <a:cubicBezTo>
                  <a:pt x="95" y="58"/>
                  <a:pt x="96" y="58"/>
                  <a:pt x="98" y="58"/>
                </a:cubicBezTo>
                <a:cubicBezTo>
                  <a:pt x="98" y="58"/>
                  <a:pt x="98" y="58"/>
                  <a:pt x="98" y="58"/>
                </a:cubicBezTo>
                <a:close/>
                <a:moveTo>
                  <a:pt x="98" y="130"/>
                </a:moveTo>
                <a:cubicBezTo>
                  <a:pt x="98" y="134"/>
                  <a:pt x="98" y="134"/>
                  <a:pt x="98" y="134"/>
                </a:cubicBezTo>
                <a:cubicBezTo>
                  <a:pt x="96" y="134"/>
                  <a:pt x="96" y="134"/>
                  <a:pt x="96" y="134"/>
                </a:cubicBezTo>
                <a:cubicBezTo>
                  <a:pt x="94" y="134"/>
                  <a:pt x="94" y="134"/>
                  <a:pt x="94" y="134"/>
                </a:cubicBezTo>
                <a:cubicBezTo>
                  <a:pt x="92" y="133"/>
                  <a:pt x="92" y="133"/>
                  <a:pt x="92" y="133"/>
                </a:cubicBezTo>
                <a:cubicBezTo>
                  <a:pt x="91" y="133"/>
                  <a:pt x="89" y="133"/>
                  <a:pt x="88" y="132"/>
                </a:cubicBezTo>
                <a:cubicBezTo>
                  <a:pt x="87" y="132"/>
                  <a:pt x="86" y="131"/>
                  <a:pt x="84" y="131"/>
                </a:cubicBezTo>
                <a:cubicBezTo>
                  <a:pt x="84" y="130"/>
                  <a:pt x="83" y="130"/>
                  <a:pt x="82" y="130"/>
                </a:cubicBezTo>
                <a:cubicBezTo>
                  <a:pt x="82" y="125"/>
                  <a:pt x="82" y="125"/>
                  <a:pt x="82" y="125"/>
                </a:cubicBezTo>
                <a:cubicBezTo>
                  <a:pt x="83" y="125"/>
                  <a:pt x="83" y="125"/>
                  <a:pt x="83" y="125"/>
                </a:cubicBezTo>
                <a:cubicBezTo>
                  <a:pt x="85" y="126"/>
                  <a:pt x="85" y="126"/>
                  <a:pt x="85" y="126"/>
                </a:cubicBezTo>
                <a:cubicBezTo>
                  <a:pt x="87" y="127"/>
                  <a:pt x="87" y="127"/>
                  <a:pt x="87" y="127"/>
                </a:cubicBezTo>
                <a:cubicBezTo>
                  <a:pt x="88" y="128"/>
                  <a:pt x="88" y="128"/>
                  <a:pt x="88" y="128"/>
                </a:cubicBezTo>
                <a:cubicBezTo>
                  <a:pt x="90" y="128"/>
                  <a:pt x="90" y="128"/>
                  <a:pt x="90" y="128"/>
                </a:cubicBezTo>
                <a:cubicBezTo>
                  <a:pt x="91" y="129"/>
                  <a:pt x="91" y="129"/>
                  <a:pt x="91" y="129"/>
                </a:cubicBezTo>
                <a:cubicBezTo>
                  <a:pt x="93" y="129"/>
                  <a:pt x="93" y="129"/>
                  <a:pt x="93" y="129"/>
                </a:cubicBezTo>
                <a:cubicBezTo>
                  <a:pt x="95" y="129"/>
                  <a:pt x="95" y="129"/>
                  <a:pt x="95" y="129"/>
                </a:cubicBezTo>
                <a:cubicBezTo>
                  <a:pt x="96" y="130"/>
                  <a:pt x="96" y="130"/>
                  <a:pt x="96" y="130"/>
                </a:cubicBezTo>
                <a:cubicBezTo>
                  <a:pt x="97" y="130"/>
                  <a:pt x="97" y="130"/>
                  <a:pt x="97" y="130"/>
                </a:cubicBezTo>
                <a:cubicBezTo>
                  <a:pt x="98" y="130"/>
                  <a:pt x="98" y="130"/>
                  <a:pt x="98" y="130"/>
                </a:cubicBezTo>
                <a:close/>
                <a:moveTo>
                  <a:pt x="98" y="153"/>
                </a:moveTo>
                <a:cubicBezTo>
                  <a:pt x="98" y="157"/>
                  <a:pt x="98" y="157"/>
                  <a:pt x="98" y="157"/>
                </a:cubicBezTo>
                <a:cubicBezTo>
                  <a:pt x="82" y="157"/>
                  <a:pt x="82" y="157"/>
                  <a:pt x="82" y="157"/>
                </a:cubicBezTo>
                <a:cubicBezTo>
                  <a:pt x="82" y="153"/>
                  <a:pt x="82" y="153"/>
                  <a:pt x="82" y="153"/>
                </a:cubicBezTo>
                <a:lnTo>
                  <a:pt x="98" y="153"/>
                </a:lnTo>
                <a:close/>
                <a:moveTo>
                  <a:pt x="75" y="230"/>
                </a:moveTo>
                <a:cubicBezTo>
                  <a:pt x="82" y="230"/>
                  <a:pt x="82" y="230"/>
                  <a:pt x="82" y="230"/>
                </a:cubicBezTo>
                <a:cubicBezTo>
                  <a:pt x="82" y="226"/>
                  <a:pt x="82" y="226"/>
                  <a:pt x="82" y="226"/>
                </a:cubicBezTo>
                <a:cubicBezTo>
                  <a:pt x="75" y="226"/>
                  <a:pt x="75" y="226"/>
                  <a:pt x="75" y="226"/>
                </a:cubicBezTo>
                <a:cubicBezTo>
                  <a:pt x="75" y="230"/>
                  <a:pt x="75" y="230"/>
                  <a:pt x="75" y="230"/>
                </a:cubicBezTo>
                <a:close/>
                <a:moveTo>
                  <a:pt x="82" y="3"/>
                </a:moveTo>
                <a:cubicBezTo>
                  <a:pt x="79" y="4"/>
                  <a:pt x="79" y="4"/>
                  <a:pt x="79" y="4"/>
                </a:cubicBezTo>
                <a:cubicBezTo>
                  <a:pt x="76" y="6"/>
                  <a:pt x="76" y="6"/>
                  <a:pt x="76" y="6"/>
                </a:cubicBezTo>
                <a:cubicBezTo>
                  <a:pt x="75" y="7"/>
                  <a:pt x="75" y="7"/>
                  <a:pt x="75" y="7"/>
                </a:cubicBezTo>
                <a:cubicBezTo>
                  <a:pt x="75" y="11"/>
                  <a:pt x="75" y="11"/>
                  <a:pt x="75" y="11"/>
                </a:cubicBezTo>
                <a:cubicBezTo>
                  <a:pt x="77" y="10"/>
                  <a:pt x="77" y="10"/>
                  <a:pt x="77" y="10"/>
                </a:cubicBezTo>
                <a:cubicBezTo>
                  <a:pt x="80" y="9"/>
                  <a:pt x="80" y="9"/>
                  <a:pt x="80" y="9"/>
                </a:cubicBezTo>
                <a:cubicBezTo>
                  <a:pt x="82" y="8"/>
                  <a:pt x="82" y="8"/>
                  <a:pt x="82" y="8"/>
                </a:cubicBezTo>
                <a:cubicBezTo>
                  <a:pt x="82" y="3"/>
                  <a:pt x="82" y="3"/>
                  <a:pt x="82" y="3"/>
                </a:cubicBezTo>
                <a:close/>
                <a:moveTo>
                  <a:pt x="82" y="60"/>
                </a:moveTo>
                <a:cubicBezTo>
                  <a:pt x="82" y="65"/>
                  <a:pt x="82" y="65"/>
                  <a:pt x="82" y="65"/>
                </a:cubicBezTo>
                <a:cubicBezTo>
                  <a:pt x="80" y="65"/>
                  <a:pt x="80" y="65"/>
                  <a:pt x="80" y="65"/>
                </a:cubicBezTo>
                <a:cubicBezTo>
                  <a:pt x="77" y="66"/>
                  <a:pt x="77" y="66"/>
                  <a:pt x="77" y="66"/>
                </a:cubicBezTo>
                <a:cubicBezTo>
                  <a:pt x="75" y="67"/>
                  <a:pt x="75" y="67"/>
                  <a:pt x="75" y="67"/>
                </a:cubicBezTo>
                <a:cubicBezTo>
                  <a:pt x="75" y="62"/>
                  <a:pt x="75" y="62"/>
                  <a:pt x="75" y="62"/>
                </a:cubicBezTo>
                <a:cubicBezTo>
                  <a:pt x="76" y="62"/>
                  <a:pt x="76" y="62"/>
                  <a:pt x="76" y="62"/>
                </a:cubicBezTo>
                <a:cubicBezTo>
                  <a:pt x="78" y="61"/>
                  <a:pt x="79" y="61"/>
                  <a:pt x="80" y="61"/>
                </a:cubicBezTo>
                <a:cubicBezTo>
                  <a:pt x="81" y="60"/>
                  <a:pt x="81" y="60"/>
                  <a:pt x="82" y="60"/>
                </a:cubicBezTo>
                <a:close/>
                <a:moveTo>
                  <a:pt x="82" y="83"/>
                </a:moveTo>
                <a:cubicBezTo>
                  <a:pt x="82" y="87"/>
                  <a:pt x="82" y="87"/>
                  <a:pt x="82" y="87"/>
                </a:cubicBezTo>
                <a:cubicBezTo>
                  <a:pt x="81" y="87"/>
                  <a:pt x="80" y="87"/>
                  <a:pt x="80" y="87"/>
                </a:cubicBezTo>
                <a:cubicBezTo>
                  <a:pt x="78" y="87"/>
                  <a:pt x="78" y="87"/>
                  <a:pt x="78" y="87"/>
                </a:cubicBezTo>
                <a:cubicBezTo>
                  <a:pt x="75" y="87"/>
                  <a:pt x="75" y="87"/>
                  <a:pt x="75" y="87"/>
                </a:cubicBezTo>
                <a:cubicBezTo>
                  <a:pt x="75" y="83"/>
                  <a:pt x="75" y="83"/>
                  <a:pt x="75" y="83"/>
                </a:cubicBezTo>
                <a:cubicBezTo>
                  <a:pt x="76" y="83"/>
                  <a:pt x="76" y="83"/>
                  <a:pt x="76" y="83"/>
                </a:cubicBezTo>
                <a:cubicBezTo>
                  <a:pt x="77" y="83"/>
                  <a:pt x="77" y="83"/>
                  <a:pt x="77" y="83"/>
                </a:cubicBezTo>
                <a:cubicBezTo>
                  <a:pt x="79" y="83"/>
                  <a:pt x="79" y="83"/>
                  <a:pt x="79" y="83"/>
                </a:cubicBezTo>
                <a:cubicBezTo>
                  <a:pt x="81" y="83"/>
                  <a:pt x="81" y="83"/>
                  <a:pt x="81" y="83"/>
                </a:cubicBezTo>
                <a:cubicBezTo>
                  <a:pt x="82" y="83"/>
                  <a:pt x="82" y="83"/>
                  <a:pt x="82" y="83"/>
                </a:cubicBezTo>
                <a:close/>
                <a:moveTo>
                  <a:pt x="82" y="125"/>
                </a:moveTo>
                <a:cubicBezTo>
                  <a:pt x="82" y="130"/>
                  <a:pt x="82" y="130"/>
                  <a:pt x="82" y="130"/>
                </a:cubicBezTo>
                <a:cubicBezTo>
                  <a:pt x="81" y="129"/>
                  <a:pt x="81" y="129"/>
                  <a:pt x="80" y="129"/>
                </a:cubicBezTo>
                <a:cubicBezTo>
                  <a:pt x="75" y="126"/>
                  <a:pt x="75" y="126"/>
                  <a:pt x="75" y="126"/>
                </a:cubicBezTo>
                <a:cubicBezTo>
                  <a:pt x="75" y="120"/>
                  <a:pt x="75" y="120"/>
                  <a:pt x="75" y="120"/>
                </a:cubicBezTo>
                <a:cubicBezTo>
                  <a:pt x="78" y="122"/>
                  <a:pt x="78" y="122"/>
                  <a:pt x="78" y="122"/>
                </a:cubicBezTo>
                <a:cubicBezTo>
                  <a:pt x="82" y="125"/>
                  <a:pt x="82" y="125"/>
                  <a:pt x="82" y="125"/>
                </a:cubicBezTo>
                <a:cubicBezTo>
                  <a:pt x="82" y="125"/>
                  <a:pt x="82" y="125"/>
                  <a:pt x="82" y="125"/>
                </a:cubicBezTo>
                <a:close/>
                <a:moveTo>
                  <a:pt x="82" y="153"/>
                </a:moveTo>
                <a:cubicBezTo>
                  <a:pt x="82" y="157"/>
                  <a:pt x="82" y="157"/>
                  <a:pt x="82" y="157"/>
                </a:cubicBezTo>
                <a:cubicBezTo>
                  <a:pt x="75" y="157"/>
                  <a:pt x="75" y="157"/>
                  <a:pt x="75" y="157"/>
                </a:cubicBezTo>
                <a:cubicBezTo>
                  <a:pt x="75" y="153"/>
                  <a:pt x="75" y="153"/>
                  <a:pt x="75" y="153"/>
                </a:cubicBezTo>
                <a:cubicBezTo>
                  <a:pt x="75" y="153"/>
                  <a:pt x="75" y="153"/>
                  <a:pt x="75" y="153"/>
                </a:cubicBezTo>
                <a:cubicBezTo>
                  <a:pt x="75" y="153"/>
                  <a:pt x="75" y="153"/>
                  <a:pt x="75" y="153"/>
                </a:cubicBezTo>
                <a:cubicBezTo>
                  <a:pt x="75" y="136"/>
                  <a:pt x="75" y="136"/>
                  <a:pt x="75" y="136"/>
                </a:cubicBezTo>
                <a:cubicBezTo>
                  <a:pt x="76" y="138"/>
                  <a:pt x="76" y="138"/>
                  <a:pt x="76" y="138"/>
                </a:cubicBezTo>
                <a:cubicBezTo>
                  <a:pt x="76" y="142"/>
                  <a:pt x="78" y="146"/>
                  <a:pt x="79" y="150"/>
                </a:cubicBezTo>
                <a:cubicBezTo>
                  <a:pt x="80" y="153"/>
                  <a:pt x="80" y="153"/>
                  <a:pt x="80" y="153"/>
                </a:cubicBezTo>
                <a:lnTo>
                  <a:pt x="82" y="153"/>
                </a:lnTo>
                <a:close/>
                <a:moveTo>
                  <a:pt x="40" y="230"/>
                </a:moveTo>
                <a:cubicBezTo>
                  <a:pt x="75" y="230"/>
                  <a:pt x="75" y="230"/>
                  <a:pt x="75" y="230"/>
                </a:cubicBezTo>
                <a:cubicBezTo>
                  <a:pt x="75" y="226"/>
                  <a:pt x="75" y="226"/>
                  <a:pt x="75" y="226"/>
                </a:cubicBezTo>
                <a:cubicBezTo>
                  <a:pt x="40" y="226"/>
                  <a:pt x="40" y="226"/>
                  <a:pt x="40" y="226"/>
                </a:cubicBezTo>
                <a:cubicBezTo>
                  <a:pt x="40" y="219"/>
                  <a:pt x="40" y="219"/>
                  <a:pt x="40" y="219"/>
                </a:cubicBezTo>
                <a:cubicBezTo>
                  <a:pt x="40" y="230"/>
                  <a:pt x="40" y="230"/>
                  <a:pt x="40" y="230"/>
                </a:cubicBezTo>
                <a:close/>
                <a:moveTo>
                  <a:pt x="75" y="7"/>
                </a:moveTo>
                <a:cubicBezTo>
                  <a:pt x="73" y="8"/>
                  <a:pt x="73" y="8"/>
                  <a:pt x="73" y="8"/>
                </a:cubicBezTo>
                <a:cubicBezTo>
                  <a:pt x="69" y="10"/>
                  <a:pt x="69" y="10"/>
                  <a:pt x="69" y="10"/>
                </a:cubicBezTo>
                <a:cubicBezTo>
                  <a:pt x="66" y="13"/>
                  <a:pt x="66" y="13"/>
                  <a:pt x="66" y="13"/>
                </a:cubicBezTo>
                <a:cubicBezTo>
                  <a:pt x="64" y="16"/>
                  <a:pt x="64" y="16"/>
                  <a:pt x="64" y="16"/>
                </a:cubicBezTo>
                <a:cubicBezTo>
                  <a:pt x="61" y="19"/>
                  <a:pt x="61" y="19"/>
                  <a:pt x="61" y="19"/>
                </a:cubicBezTo>
                <a:cubicBezTo>
                  <a:pt x="58" y="22"/>
                  <a:pt x="58" y="22"/>
                  <a:pt x="58" y="22"/>
                </a:cubicBezTo>
                <a:cubicBezTo>
                  <a:pt x="55" y="26"/>
                  <a:pt x="55" y="26"/>
                  <a:pt x="55" y="26"/>
                </a:cubicBezTo>
                <a:cubicBezTo>
                  <a:pt x="52" y="30"/>
                  <a:pt x="52" y="30"/>
                  <a:pt x="52" y="30"/>
                </a:cubicBezTo>
                <a:cubicBezTo>
                  <a:pt x="50" y="34"/>
                  <a:pt x="50" y="34"/>
                  <a:pt x="50" y="34"/>
                </a:cubicBezTo>
                <a:cubicBezTo>
                  <a:pt x="48" y="36"/>
                  <a:pt x="48" y="36"/>
                  <a:pt x="48" y="36"/>
                </a:cubicBezTo>
                <a:cubicBezTo>
                  <a:pt x="47" y="39"/>
                  <a:pt x="47" y="39"/>
                  <a:pt x="47" y="39"/>
                </a:cubicBezTo>
                <a:cubicBezTo>
                  <a:pt x="45" y="42"/>
                  <a:pt x="45" y="42"/>
                  <a:pt x="45" y="42"/>
                </a:cubicBezTo>
                <a:cubicBezTo>
                  <a:pt x="44" y="45"/>
                  <a:pt x="44" y="45"/>
                  <a:pt x="44" y="45"/>
                </a:cubicBezTo>
                <a:cubicBezTo>
                  <a:pt x="43" y="48"/>
                  <a:pt x="43" y="48"/>
                  <a:pt x="43" y="48"/>
                </a:cubicBezTo>
                <a:cubicBezTo>
                  <a:pt x="41" y="51"/>
                  <a:pt x="41" y="51"/>
                  <a:pt x="41" y="51"/>
                </a:cubicBezTo>
                <a:cubicBezTo>
                  <a:pt x="40" y="53"/>
                  <a:pt x="40" y="53"/>
                  <a:pt x="40" y="53"/>
                </a:cubicBezTo>
                <a:cubicBezTo>
                  <a:pt x="40" y="55"/>
                  <a:pt x="40" y="55"/>
                  <a:pt x="40" y="55"/>
                </a:cubicBezTo>
                <a:cubicBezTo>
                  <a:pt x="40" y="70"/>
                  <a:pt x="40" y="70"/>
                  <a:pt x="40" y="70"/>
                </a:cubicBezTo>
                <a:cubicBezTo>
                  <a:pt x="40" y="69"/>
                  <a:pt x="40" y="69"/>
                  <a:pt x="40" y="69"/>
                </a:cubicBezTo>
                <a:cubicBezTo>
                  <a:pt x="40" y="67"/>
                  <a:pt x="41" y="64"/>
                  <a:pt x="42" y="62"/>
                </a:cubicBezTo>
                <a:cubicBezTo>
                  <a:pt x="42" y="60"/>
                  <a:pt x="43" y="58"/>
                  <a:pt x="44" y="55"/>
                </a:cubicBezTo>
                <a:cubicBezTo>
                  <a:pt x="46" y="51"/>
                  <a:pt x="46" y="51"/>
                  <a:pt x="46" y="51"/>
                </a:cubicBezTo>
                <a:cubicBezTo>
                  <a:pt x="48" y="47"/>
                  <a:pt x="48" y="47"/>
                  <a:pt x="48" y="47"/>
                </a:cubicBezTo>
                <a:cubicBezTo>
                  <a:pt x="50" y="43"/>
                  <a:pt x="50" y="43"/>
                  <a:pt x="50" y="43"/>
                </a:cubicBezTo>
                <a:cubicBezTo>
                  <a:pt x="52" y="39"/>
                  <a:pt x="52" y="39"/>
                  <a:pt x="52" y="39"/>
                </a:cubicBezTo>
                <a:cubicBezTo>
                  <a:pt x="55" y="34"/>
                  <a:pt x="55" y="34"/>
                  <a:pt x="55" y="34"/>
                </a:cubicBezTo>
                <a:cubicBezTo>
                  <a:pt x="56" y="32"/>
                  <a:pt x="57" y="31"/>
                  <a:pt x="58" y="29"/>
                </a:cubicBezTo>
                <a:cubicBezTo>
                  <a:pt x="61" y="26"/>
                  <a:pt x="61" y="26"/>
                  <a:pt x="61" y="26"/>
                </a:cubicBezTo>
                <a:cubicBezTo>
                  <a:pt x="63" y="22"/>
                  <a:pt x="63" y="22"/>
                  <a:pt x="63" y="22"/>
                </a:cubicBezTo>
                <a:cubicBezTo>
                  <a:pt x="66" y="19"/>
                  <a:pt x="66" y="19"/>
                  <a:pt x="66" y="19"/>
                </a:cubicBezTo>
                <a:cubicBezTo>
                  <a:pt x="69" y="17"/>
                  <a:pt x="69" y="17"/>
                  <a:pt x="69" y="17"/>
                </a:cubicBezTo>
                <a:cubicBezTo>
                  <a:pt x="72" y="14"/>
                  <a:pt x="72" y="14"/>
                  <a:pt x="72" y="14"/>
                </a:cubicBezTo>
                <a:cubicBezTo>
                  <a:pt x="74" y="12"/>
                  <a:pt x="74" y="12"/>
                  <a:pt x="74" y="12"/>
                </a:cubicBezTo>
                <a:cubicBezTo>
                  <a:pt x="75" y="11"/>
                  <a:pt x="75" y="11"/>
                  <a:pt x="75" y="11"/>
                </a:cubicBezTo>
                <a:cubicBezTo>
                  <a:pt x="75" y="7"/>
                  <a:pt x="75" y="7"/>
                  <a:pt x="75" y="7"/>
                </a:cubicBezTo>
                <a:close/>
                <a:moveTo>
                  <a:pt x="75" y="62"/>
                </a:moveTo>
                <a:cubicBezTo>
                  <a:pt x="75" y="67"/>
                  <a:pt x="75" y="67"/>
                  <a:pt x="75" y="67"/>
                </a:cubicBezTo>
                <a:cubicBezTo>
                  <a:pt x="74" y="68"/>
                  <a:pt x="74" y="68"/>
                  <a:pt x="74" y="68"/>
                </a:cubicBezTo>
                <a:cubicBezTo>
                  <a:pt x="71" y="69"/>
                  <a:pt x="71" y="69"/>
                  <a:pt x="71" y="69"/>
                </a:cubicBezTo>
                <a:cubicBezTo>
                  <a:pt x="68" y="71"/>
                  <a:pt x="68" y="71"/>
                  <a:pt x="68" y="71"/>
                </a:cubicBezTo>
                <a:cubicBezTo>
                  <a:pt x="68" y="73"/>
                  <a:pt x="68" y="73"/>
                  <a:pt x="68" y="73"/>
                </a:cubicBezTo>
                <a:cubicBezTo>
                  <a:pt x="69" y="75"/>
                  <a:pt x="69" y="78"/>
                  <a:pt x="70" y="80"/>
                </a:cubicBezTo>
                <a:cubicBezTo>
                  <a:pt x="70" y="81"/>
                  <a:pt x="70" y="81"/>
                  <a:pt x="70" y="81"/>
                </a:cubicBezTo>
                <a:cubicBezTo>
                  <a:pt x="71" y="82"/>
                  <a:pt x="71" y="82"/>
                  <a:pt x="71" y="82"/>
                </a:cubicBezTo>
                <a:cubicBezTo>
                  <a:pt x="73" y="82"/>
                  <a:pt x="73" y="82"/>
                  <a:pt x="73" y="82"/>
                </a:cubicBezTo>
                <a:cubicBezTo>
                  <a:pt x="75" y="83"/>
                  <a:pt x="75" y="83"/>
                  <a:pt x="75" y="83"/>
                </a:cubicBezTo>
                <a:cubicBezTo>
                  <a:pt x="75" y="83"/>
                  <a:pt x="75" y="83"/>
                  <a:pt x="75" y="83"/>
                </a:cubicBezTo>
                <a:cubicBezTo>
                  <a:pt x="75" y="87"/>
                  <a:pt x="75" y="87"/>
                  <a:pt x="75" y="87"/>
                </a:cubicBezTo>
                <a:cubicBezTo>
                  <a:pt x="75" y="87"/>
                  <a:pt x="75" y="87"/>
                  <a:pt x="75" y="87"/>
                </a:cubicBezTo>
                <a:cubicBezTo>
                  <a:pt x="73" y="87"/>
                  <a:pt x="73" y="87"/>
                  <a:pt x="73" y="87"/>
                </a:cubicBezTo>
                <a:cubicBezTo>
                  <a:pt x="71" y="86"/>
                  <a:pt x="71" y="86"/>
                  <a:pt x="71" y="86"/>
                </a:cubicBezTo>
                <a:cubicBezTo>
                  <a:pt x="69" y="86"/>
                  <a:pt x="69" y="86"/>
                  <a:pt x="69" y="86"/>
                </a:cubicBezTo>
                <a:cubicBezTo>
                  <a:pt x="68" y="85"/>
                  <a:pt x="68" y="85"/>
                  <a:pt x="68" y="85"/>
                </a:cubicBezTo>
                <a:cubicBezTo>
                  <a:pt x="67" y="84"/>
                  <a:pt x="67" y="84"/>
                  <a:pt x="67" y="84"/>
                </a:cubicBezTo>
                <a:cubicBezTo>
                  <a:pt x="67" y="83"/>
                  <a:pt x="67" y="83"/>
                  <a:pt x="67" y="83"/>
                </a:cubicBezTo>
                <a:cubicBezTo>
                  <a:pt x="66" y="82"/>
                  <a:pt x="66" y="82"/>
                  <a:pt x="66" y="82"/>
                </a:cubicBezTo>
                <a:cubicBezTo>
                  <a:pt x="65" y="79"/>
                  <a:pt x="65" y="77"/>
                  <a:pt x="64" y="74"/>
                </a:cubicBezTo>
                <a:cubicBezTo>
                  <a:pt x="62" y="76"/>
                  <a:pt x="62" y="76"/>
                  <a:pt x="62" y="76"/>
                </a:cubicBezTo>
                <a:cubicBezTo>
                  <a:pt x="61" y="78"/>
                  <a:pt x="59" y="79"/>
                  <a:pt x="58" y="81"/>
                </a:cubicBezTo>
                <a:cubicBezTo>
                  <a:pt x="62" y="89"/>
                  <a:pt x="62" y="89"/>
                  <a:pt x="62" y="89"/>
                </a:cubicBezTo>
                <a:cubicBezTo>
                  <a:pt x="62" y="91"/>
                  <a:pt x="62" y="93"/>
                  <a:pt x="62" y="95"/>
                </a:cubicBezTo>
                <a:cubicBezTo>
                  <a:pt x="63" y="99"/>
                  <a:pt x="63" y="99"/>
                  <a:pt x="63" y="99"/>
                </a:cubicBezTo>
                <a:cubicBezTo>
                  <a:pt x="64" y="102"/>
                  <a:pt x="64" y="102"/>
                  <a:pt x="64" y="102"/>
                </a:cubicBezTo>
                <a:cubicBezTo>
                  <a:pt x="65" y="106"/>
                  <a:pt x="65" y="106"/>
                  <a:pt x="65" y="106"/>
                </a:cubicBezTo>
                <a:cubicBezTo>
                  <a:pt x="65" y="108"/>
                  <a:pt x="65" y="108"/>
                  <a:pt x="65" y="108"/>
                </a:cubicBezTo>
                <a:cubicBezTo>
                  <a:pt x="66" y="110"/>
                  <a:pt x="66" y="110"/>
                  <a:pt x="66" y="110"/>
                </a:cubicBezTo>
                <a:cubicBezTo>
                  <a:pt x="67" y="112"/>
                  <a:pt x="67" y="112"/>
                  <a:pt x="67" y="112"/>
                </a:cubicBezTo>
                <a:cubicBezTo>
                  <a:pt x="68" y="113"/>
                  <a:pt x="68" y="113"/>
                  <a:pt x="68" y="113"/>
                </a:cubicBezTo>
                <a:cubicBezTo>
                  <a:pt x="69" y="115"/>
                  <a:pt x="69" y="115"/>
                  <a:pt x="69" y="115"/>
                </a:cubicBezTo>
                <a:cubicBezTo>
                  <a:pt x="69" y="116"/>
                  <a:pt x="69" y="116"/>
                  <a:pt x="69" y="116"/>
                </a:cubicBezTo>
                <a:cubicBezTo>
                  <a:pt x="71" y="117"/>
                  <a:pt x="71" y="117"/>
                  <a:pt x="71" y="117"/>
                </a:cubicBezTo>
                <a:cubicBezTo>
                  <a:pt x="74" y="120"/>
                  <a:pt x="74" y="120"/>
                  <a:pt x="74" y="120"/>
                </a:cubicBezTo>
                <a:cubicBezTo>
                  <a:pt x="75" y="120"/>
                  <a:pt x="75" y="120"/>
                  <a:pt x="75" y="120"/>
                </a:cubicBezTo>
                <a:cubicBezTo>
                  <a:pt x="75" y="126"/>
                  <a:pt x="75" y="126"/>
                  <a:pt x="75" y="126"/>
                </a:cubicBezTo>
                <a:cubicBezTo>
                  <a:pt x="75" y="126"/>
                  <a:pt x="75" y="126"/>
                  <a:pt x="75" y="126"/>
                </a:cubicBezTo>
                <a:cubicBezTo>
                  <a:pt x="75" y="136"/>
                  <a:pt x="75" y="136"/>
                  <a:pt x="75" y="136"/>
                </a:cubicBezTo>
                <a:cubicBezTo>
                  <a:pt x="75" y="136"/>
                  <a:pt x="75" y="136"/>
                  <a:pt x="75" y="136"/>
                </a:cubicBezTo>
                <a:cubicBezTo>
                  <a:pt x="75" y="153"/>
                  <a:pt x="75" y="153"/>
                  <a:pt x="75" y="153"/>
                </a:cubicBezTo>
                <a:cubicBezTo>
                  <a:pt x="74" y="148"/>
                  <a:pt x="74" y="148"/>
                  <a:pt x="74" y="148"/>
                </a:cubicBezTo>
                <a:cubicBezTo>
                  <a:pt x="73" y="145"/>
                  <a:pt x="72" y="141"/>
                  <a:pt x="71" y="137"/>
                </a:cubicBezTo>
                <a:cubicBezTo>
                  <a:pt x="71" y="137"/>
                  <a:pt x="71" y="137"/>
                  <a:pt x="71" y="137"/>
                </a:cubicBezTo>
                <a:cubicBezTo>
                  <a:pt x="71" y="123"/>
                  <a:pt x="71" y="123"/>
                  <a:pt x="71" y="123"/>
                </a:cubicBezTo>
                <a:cubicBezTo>
                  <a:pt x="70" y="122"/>
                  <a:pt x="69" y="121"/>
                  <a:pt x="69" y="121"/>
                </a:cubicBezTo>
                <a:cubicBezTo>
                  <a:pt x="68" y="120"/>
                  <a:pt x="67" y="119"/>
                  <a:pt x="67" y="119"/>
                </a:cubicBezTo>
                <a:cubicBezTo>
                  <a:pt x="65" y="117"/>
                  <a:pt x="65" y="117"/>
                  <a:pt x="65" y="117"/>
                </a:cubicBezTo>
                <a:cubicBezTo>
                  <a:pt x="64" y="115"/>
                  <a:pt x="64" y="115"/>
                  <a:pt x="64" y="115"/>
                </a:cubicBezTo>
                <a:cubicBezTo>
                  <a:pt x="63" y="113"/>
                  <a:pt x="63" y="113"/>
                  <a:pt x="63" y="113"/>
                </a:cubicBezTo>
                <a:cubicBezTo>
                  <a:pt x="62" y="111"/>
                  <a:pt x="62" y="111"/>
                  <a:pt x="62" y="111"/>
                </a:cubicBezTo>
                <a:cubicBezTo>
                  <a:pt x="61" y="109"/>
                  <a:pt x="61" y="109"/>
                  <a:pt x="61" y="109"/>
                </a:cubicBezTo>
                <a:cubicBezTo>
                  <a:pt x="61" y="107"/>
                  <a:pt x="61" y="107"/>
                  <a:pt x="61" y="107"/>
                </a:cubicBezTo>
                <a:cubicBezTo>
                  <a:pt x="60" y="105"/>
                  <a:pt x="60" y="105"/>
                  <a:pt x="60" y="105"/>
                </a:cubicBezTo>
                <a:cubicBezTo>
                  <a:pt x="59" y="102"/>
                  <a:pt x="59" y="102"/>
                  <a:pt x="59" y="102"/>
                </a:cubicBezTo>
                <a:cubicBezTo>
                  <a:pt x="59" y="100"/>
                  <a:pt x="59" y="100"/>
                  <a:pt x="59" y="100"/>
                </a:cubicBezTo>
                <a:cubicBezTo>
                  <a:pt x="59" y="98"/>
                  <a:pt x="58" y="96"/>
                  <a:pt x="58" y="94"/>
                </a:cubicBezTo>
                <a:cubicBezTo>
                  <a:pt x="58" y="93"/>
                  <a:pt x="58" y="91"/>
                  <a:pt x="57" y="90"/>
                </a:cubicBezTo>
                <a:cubicBezTo>
                  <a:pt x="55" y="85"/>
                  <a:pt x="55" y="85"/>
                  <a:pt x="55" y="85"/>
                </a:cubicBezTo>
                <a:cubicBezTo>
                  <a:pt x="52" y="89"/>
                  <a:pt x="52" y="89"/>
                  <a:pt x="52" y="89"/>
                </a:cubicBezTo>
                <a:cubicBezTo>
                  <a:pt x="52" y="91"/>
                  <a:pt x="52" y="91"/>
                  <a:pt x="52" y="91"/>
                </a:cubicBezTo>
                <a:cubicBezTo>
                  <a:pt x="51" y="92"/>
                  <a:pt x="50" y="94"/>
                  <a:pt x="50" y="96"/>
                </a:cubicBezTo>
                <a:cubicBezTo>
                  <a:pt x="49" y="97"/>
                  <a:pt x="48" y="99"/>
                  <a:pt x="48" y="100"/>
                </a:cubicBezTo>
                <a:cubicBezTo>
                  <a:pt x="47" y="102"/>
                  <a:pt x="47" y="104"/>
                  <a:pt x="46" y="105"/>
                </a:cubicBezTo>
                <a:cubicBezTo>
                  <a:pt x="46" y="108"/>
                  <a:pt x="45" y="111"/>
                  <a:pt x="44" y="114"/>
                </a:cubicBezTo>
                <a:cubicBezTo>
                  <a:pt x="44" y="116"/>
                  <a:pt x="44" y="117"/>
                  <a:pt x="44" y="119"/>
                </a:cubicBezTo>
                <a:cubicBezTo>
                  <a:pt x="43" y="122"/>
                  <a:pt x="43" y="126"/>
                  <a:pt x="43" y="130"/>
                </a:cubicBezTo>
                <a:cubicBezTo>
                  <a:pt x="43" y="134"/>
                  <a:pt x="43" y="134"/>
                  <a:pt x="43" y="134"/>
                </a:cubicBezTo>
                <a:cubicBezTo>
                  <a:pt x="54" y="134"/>
                  <a:pt x="54" y="134"/>
                  <a:pt x="54" y="134"/>
                </a:cubicBezTo>
                <a:cubicBezTo>
                  <a:pt x="54" y="138"/>
                  <a:pt x="54" y="138"/>
                  <a:pt x="54" y="138"/>
                </a:cubicBezTo>
                <a:cubicBezTo>
                  <a:pt x="41" y="138"/>
                  <a:pt x="41" y="138"/>
                  <a:pt x="41" y="138"/>
                </a:cubicBezTo>
                <a:cubicBezTo>
                  <a:pt x="40" y="139"/>
                  <a:pt x="40" y="139"/>
                  <a:pt x="40" y="139"/>
                </a:cubicBezTo>
                <a:cubicBezTo>
                  <a:pt x="40" y="115"/>
                  <a:pt x="40" y="115"/>
                  <a:pt x="40" y="115"/>
                </a:cubicBezTo>
                <a:cubicBezTo>
                  <a:pt x="40" y="112"/>
                  <a:pt x="41" y="109"/>
                  <a:pt x="42" y="106"/>
                </a:cubicBezTo>
                <a:cubicBezTo>
                  <a:pt x="42" y="104"/>
                  <a:pt x="43" y="102"/>
                  <a:pt x="43" y="100"/>
                </a:cubicBezTo>
                <a:cubicBezTo>
                  <a:pt x="44" y="98"/>
                  <a:pt x="45" y="96"/>
                  <a:pt x="46" y="93"/>
                </a:cubicBezTo>
                <a:cubicBezTo>
                  <a:pt x="47" y="91"/>
                  <a:pt x="47" y="90"/>
                  <a:pt x="48" y="88"/>
                </a:cubicBezTo>
                <a:cubicBezTo>
                  <a:pt x="49" y="87"/>
                  <a:pt x="50" y="85"/>
                  <a:pt x="51" y="84"/>
                </a:cubicBezTo>
                <a:cubicBezTo>
                  <a:pt x="52" y="82"/>
                  <a:pt x="52" y="81"/>
                  <a:pt x="54" y="79"/>
                </a:cubicBezTo>
                <a:cubicBezTo>
                  <a:pt x="55" y="78"/>
                  <a:pt x="56" y="77"/>
                  <a:pt x="57" y="75"/>
                </a:cubicBezTo>
                <a:cubicBezTo>
                  <a:pt x="58" y="74"/>
                  <a:pt x="59" y="73"/>
                  <a:pt x="60" y="72"/>
                </a:cubicBezTo>
                <a:cubicBezTo>
                  <a:pt x="61" y="71"/>
                  <a:pt x="62" y="70"/>
                  <a:pt x="63" y="70"/>
                </a:cubicBezTo>
                <a:cubicBezTo>
                  <a:pt x="64" y="69"/>
                  <a:pt x="65" y="68"/>
                  <a:pt x="66" y="67"/>
                </a:cubicBezTo>
                <a:cubicBezTo>
                  <a:pt x="67" y="66"/>
                  <a:pt x="68" y="66"/>
                  <a:pt x="69" y="65"/>
                </a:cubicBezTo>
                <a:cubicBezTo>
                  <a:pt x="73" y="63"/>
                  <a:pt x="73" y="63"/>
                  <a:pt x="73" y="63"/>
                </a:cubicBezTo>
                <a:cubicBezTo>
                  <a:pt x="74" y="63"/>
                  <a:pt x="74" y="63"/>
                  <a:pt x="75" y="62"/>
                </a:cubicBezTo>
                <a:close/>
                <a:moveTo>
                  <a:pt x="75" y="153"/>
                </a:moveTo>
                <a:cubicBezTo>
                  <a:pt x="75" y="157"/>
                  <a:pt x="75" y="157"/>
                  <a:pt x="75" y="157"/>
                </a:cubicBezTo>
                <a:cubicBezTo>
                  <a:pt x="42" y="157"/>
                  <a:pt x="42" y="157"/>
                  <a:pt x="42" y="157"/>
                </a:cubicBezTo>
                <a:cubicBezTo>
                  <a:pt x="41" y="157"/>
                  <a:pt x="41" y="157"/>
                  <a:pt x="41" y="157"/>
                </a:cubicBezTo>
                <a:cubicBezTo>
                  <a:pt x="40" y="157"/>
                  <a:pt x="40" y="157"/>
                  <a:pt x="40" y="157"/>
                </a:cubicBezTo>
                <a:cubicBezTo>
                  <a:pt x="40" y="157"/>
                  <a:pt x="40" y="157"/>
                  <a:pt x="40" y="157"/>
                </a:cubicBezTo>
                <a:cubicBezTo>
                  <a:pt x="40" y="153"/>
                  <a:pt x="40" y="153"/>
                  <a:pt x="40" y="153"/>
                </a:cubicBezTo>
                <a:cubicBezTo>
                  <a:pt x="40" y="153"/>
                  <a:pt x="40" y="153"/>
                  <a:pt x="40" y="153"/>
                </a:cubicBezTo>
                <a:cubicBezTo>
                  <a:pt x="42" y="153"/>
                  <a:pt x="42" y="153"/>
                  <a:pt x="42" y="153"/>
                </a:cubicBezTo>
                <a:lnTo>
                  <a:pt x="75" y="153"/>
                </a:lnTo>
                <a:close/>
                <a:moveTo>
                  <a:pt x="8" y="167"/>
                </a:moveTo>
                <a:cubicBezTo>
                  <a:pt x="0" y="205"/>
                  <a:pt x="0" y="205"/>
                  <a:pt x="0" y="205"/>
                </a:cubicBezTo>
                <a:cubicBezTo>
                  <a:pt x="0" y="207"/>
                  <a:pt x="0" y="207"/>
                  <a:pt x="0" y="207"/>
                </a:cubicBezTo>
                <a:cubicBezTo>
                  <a:pt x="0" y="208"/>
                  <a:pt x="0" y="208"/>
                  <a:pt x="0" y="208"/>
                </a:cubicBezTo>
                <a:cubicBezTo>
                  <a:pt x="0" y="210"/>
                  <a:pt x="0" y="210"/>
                  <a:pt x="0" y="210"/>
                </a:cubicBezTo>
                <a:cubicBezTo>
                  <a:pt x="1" y="211"/>
                  <a:pt x="1" y="211"/>
                  <a:pt x="1" y="211"/>
                </a:cubicBezTo>
                <a:cubicBezTo>
                  <a:pt x="2" y="212"/>
                  <a:pt x="2" y="212"/>
                  <a:pt x="2" y="212"/>
                </a:cubicBezTo>
                <a:cubicBezTo>
                  <a:pt x="3" y="213"/>
                  <a:pt x="3" y="213"/>
                  <a:pt x="3" y="213"/>
                </a:cubicBezTo>
                <a:cubicBezTo>
                  <a:pt x="4" y="214"/>
                  <a:pt x="4" y="214"/>
                  <a:pt x="4" y="214"/>
                </a:cubicBezTo>
                <a:cubicBezTo>
                  <a:pt x="6" y="214"/>
                  <a:pt x="6" y="214"/>
                  <a:pt x="6" y="214"/>
                </a:cubicBezTo>
                <a:cubicBezTo>
                  <a:pt x="36" y="222"/>
                  <a:pt x="36" y="222"/>
                  <a:pt x="36" y="222"/>
                </a:cubicBezTo>
                <a:cubicBezTo>
                  <a:pt x="37" y="230"/>
                  <a:pt x="37" y="230"/>
                  <a:pt x="37" y="230"/>
                </a:cubicBezTo>
                <a:cubicBezTo>
                  <a:pt x="40" y="230"/>
                  <a:pt x="40" y="230"/>
                  <a:pt x="40" y="230"/>
                </a:cubicBezTo>
                <a:cubicBezTo>
                  <a:pt x="40" y="219"/>
                  <a:pt x="40" y="219"/>
                  <a:pt x="40" y="219"/>
                </a:cubicBezTo>
                <a:cubicBezTo>
                  <a:pt x="34" y="166"/>
                  <a:pt x="34" y="166"/>
                  <a:pt x="34" y="166"/>
                </a:cubicBezTo>
                <a:cubicBezTo>
                  <a:pt x="34" y="165"/>
                  <a:pt x="34" y="165"/>
                  <a:pt x="34" y="165"/>
                </a:cubicBezTo>
                <a:cubicBezTo>
                  <a:pt x="34" y="164"/>
                  <a:pt x="34" y="164"/>
                  <a:pt x="34" y="164"/>
                </a:cubicBezTo>
                <a:cubicBezTo>
                  <a:pt x="34" y="163"/>
                  <a:pt x="34" y="163"/>
                  <a:pt x="34" y="163"/>
                </a:cubicBezTo>
                <a:cubicBezTo>
                  <a:pt x="34" y="162"/>
                  <a:pt x="34" y="162"/>
                  <a:pt x="34" y="162"/>
                </a:cubicBezTo>
                <a:cubicBezTo>
                  <a:pt x="35" y="161"/>
                  <a:pt x="35" y="161"/>
                  <a:pt x="35" y="161"/>
                </a:cubicBezTo>
                <a:cubicBezTo>
                  <a:pt x="35" y="161"/>
                  <a:pt x="35" y="161"/>
                  <a:pt x="35" y="161"/>
                </a:cubicBezTo>
                <a:cubicBezTo>
                  <a:pt x="36" y="160"/>
                  <a:pt x="36" y="160"/>
                  <a:pt x="36" y="160"/>
                </a:cubicBezTo>
                <a:cubicBezTo>
                  <a:pt x="36" y="160"/>
                  <a:pt x="36" y="160"/>
                  <a:pt x="36" y="160"/>
                </a:cubicBezTo>
                <a:cubicBezTo>
                  <a:pt x="37" y="159"/>
                  <a:pt x="37" y="159"/>
                  <a:pt x="37" y="159"/>
                </a:cubicBezTo>
                <a:cubicBezTo>
                  <a:pt x="37" y="159"/>
                  <a:pt x="37" y="159"/>
                  <a:pt x="37" y="159"/>
                </a:cubicBezTo>
                <a:cubicBezTo>
                  <a:pt x="38" y="158"/>
                  <a:pt x="38" y="158"/>
                  <a:pt x="38" y="158"/>
                </a:cubicBezTo>
                <a:cubicBezTo>
                  <a:pt x="39" y="158"/>
                  <a:pt x="39" y="158"/>
                  <a:pt x="39" y="158"/>
                </a:cubicBezTo>
                <a:cubicBezTo>
                  <a:pt x="39" y="157"/>
                  <a:pt x="39" y="157"/>
                  <a:pt x="39" y="157"/>
                </a:cubicBezTo>
                <a:cubicBezTo>
                  <a:pt x="40" y="157"/>
                  <a:pt x="40" y="157"/>
                  <a:pt x="40" y="157"/>
                </a:cubicBezTo>
                <a:cubicBezTo>
                  <a:pt x="40" y="153"/>
                  <a:pt x="40" y="153"/>
                  <a:pt x="40" y="153"/>
                </a:cubicBezTo>
                <a:cubicBezTo>
                  <a:pt x="39" y="153"/>
                  <a:pt x="39" y="153"/>
                  <a:pt x="39" y="153"/>
                </a:cubicBezTo>
                <a:cubicBezTo>
                  <a:pt x="38" y="153"/>
                  <a:pt x="38" y="153"/>
                  <a:pt x="38" y="153"/>
                </a:cubicBezTo>
                <a:cubicBezTo>
                  <a:pt x="37" y="154"/>
                  <a:pt x="37" y="154"/>
                  <a:pt x="37" y="154"/>
                </a:cubicBezTo>
                <a:cubicBezTo>
                  <a:pt x="36" y="155"/>
                  <a:pt x="36" y="155"/>
                  <a:pt x="36" y="155"/>
                </a:cubicBezTo>
                <a:cubicBezTo>
                  <a:pt x="35" y="155"/>
                  <a:pt x="35" y="155"/>
                  <a:pt x="35" y="155"/>
                </a:cubicBezTo>
                <a:cubicBezTo>
                  <a:pt x="34" y="156"/>
                  <a:pt x="34" y="156"/>
                  <a:pt x="34" y="156"/>
                </a:cubicBezTo>
                <a:cubicBezTo>
                  <a:pt x="33" y="157"/>
                  <a:pt x="33" y="157"/>
                  <a:pt x="33" y="157"/>
                </a:cubicBezTo>
                <a:cubicBezTo>
                  <a:pt x="32" y="158"/>
                  <a:pt x="32" y="158"/>
                  <a:pt x="32" y="158"/>
                </a:cubicBezTo>
                <a:cubicBezTo>
                  <a:pt x="31" y="159"/>
                  <a:pt x="31" y="159"/>
                  <a:pt x="31" y="159"/>
                </a:cubicBezTo>
                <a:cubicBezTo>
                  <a:pt x="31" y="160"/>
                  <a:pt x="31" y="160"/>
                  <a:pt x="31" y="160"/>
                </a:cubicBezTo>
                <a:cubicBezTo>
                  <a:pt x="30" y="161"/>
                  <a:pt x="30" y="161"/>
                  <a:pt x="30" y="161"/>
                </a:cubicBezTo>
                <a:cubicBezTo>
                  <a:pt x="30" y="162"/>
                  <a:pt x="30" y="162"/>
                  <a:pt x="30" y="162"/>
                </a:cubicBezTo>
                <a:cubicBezTo>
                  <a:pt x="30" y="163"/>
                  <a:pt x="30" y="163"/>
                  <a:pt x="30" y="163"/>
                </a:cubicBezTo>
                <a:cubicBezTo>
                  <a:pt x="30" y="165"/>
                  <a:pt x="30" y="165"/>
                  <a:pt x="30" y="165"/>
                </a:cubicBezTo>
                <a:cubicBezTo>
                  <a:pt x="30" y="166"/>
                  <a:pt x="30" y="166"/>
                  <a:pt x="30" y="166"/>
                </a:cubicBezTo>
                <a:cubicBezTo>
                  <a:pt x="35" y="217"/>
                  <a:pt x="35" y="217"/>
                  <a:pt x="35" y="217"/>
                </a:cubicBezTo>
                <a:cubicBezTo>
                  <a:pt x="7" y="210"/>
                  <a:pt x="7" y="210"/>
                  <a:pt x="7" y="210"/>
                </a:cubicBezTo>
                <a:cubicBezTo>
                  <a:pt x="6" y="210"/>
                  <a:pt x="6" y="210"/>
                  <a:pt x="6" y="210"/>
                </a:cubicBezTo>
                <a:cubicBezTo>
                  <a:pt x="5" y="210"/>
                  <a:pt x="5" y="210"/>
                  <a:pt x="5" y="210"/>
                </a:cubicBezTo>
                <a:cubicBezTo>
                  <a:pt x="5" y="209"/>
                  <a:pt x="5" y="209"/>
                  <a:pt x="5" y="209"/>
                </a:cubicBezTo>
                <a:cubicBezTo>
                  <a:pt x="4" y="209"/>
                  <a:pt x="4" y="209"/>
                  <a:pt x="4" y="209"/>
                </a:cubicBezTo>
                <a:cubicBezTo>
                  <a:pt x="4" y="208"/>
                  <a:pt x="4" y="208"/>
                  <a:pt x="4" y="208"/>
                </a:cubicBezTo>
                <a:cubicBezTo>
                  <a:pt x="4" y="207"/>
                  <a:pt x="4" y="207"/>
                  <a:pt x="4" y="207"/>
                </a:cubicBezTo>
                <a:cubicBezTo>
                  <a:pt x="4" y="207"/>
                  <a:pt x="4" y="207"/>
                  <a:pt x="4" y="207"/>
                </a:cubicBezTo>
                <a:cubicBezTo>
                  <a:pt x="4" y="206"/>
                  <a:pt x="4" y="206"/>
                  <a:pt x="4" y="206"/>
                </a:cubicBezTo>
                <a:cubicBezTo>
                  <a:pt x="12" y="167"/>
                  <a:pt x="12" y="167"/>
                  <a:pt x="12" y="167"/>
                </a:cubicBezTo>
                <a:cubicBezTo>
                  <a:pt x="12" y="166"/>
                  <a:pt x="12" y="166"/>
                  <a:pt x="12" y="166"/>
                </a:cubicBezTo>
                <a:cubicBezTo>
                  <a:pt x="13" y="163"/>
                  <a:pt x="13" y="163"/>
                  <a:pt x="13" y="163"/>
                </a:cubicBezTo>
                <a:cubicBezTo>
                  <a:pt x="14" y="161"/>
                  <a:pt x="14" y="161"/>
                  <a:pt x="14" y="161"/>
                </a:cubicBezTo>
                <a:cubicBezTo>
                  <a:pt x="16" y="159"/>
                  <a:pt x="16" y="159"/>
                  <a:pt x="16" y="159"/>
                </a:cubicBezTo>
                <a:cubicBezTo>
                  <a:pt x="17" y="157"/>
                  <a:pt x="17" y="157"/>
                  <a:pt x="17" y="157"/>
                </a:cubicBezTo>
                <a:cubicBezTo>
                  <a:pt x="19" y="155"/>
                  <a:pt x="19" y="155"/>
                  <a:pt x="19" y="155"/>
                </a:cubicBezTo>
                <a:cubicBezTo>
                  <a:pt x="21" y="153"/>
                  <a:pt x="21" y="153"/>
                  <a:pt x="21" y="153"/>
                </a:cubicBezTo>
                <a:cubicBezTo>
                  <a:pt x="23" y="151"/>
                  <a:pt x="23" y="151"/>
                  <a:pt x="23" y="151"/>
                </a:cubicBezTo>
                <a:cubicBezTo>
                  <a:pt x="25" y="149"/>
                  <a:pt x="25" y="149"/>
                  <a:pt x="25" y="149"/>
                </a:cubicBezTo>
                <a:cubicBezTo>
                  <a:pt x="28" y="147"/>
                  <a:pt x="28" y="147"/>
                  <a:pt x="28" y="147"/>
                </a:cubicBezTo>
                <a:cubicBezTo>
                  <a:pt x="30" y="145"/>
                  <a:pt x="30" y="145"/>
                  <a:pt x="30" y="145"/>
                </a:cubicBezTo>
                <a:cubicBezTo>
                  <a:pt x="32" y="144"/>
                  <a:pt x="32" y="144"/>
                  <a:pt x="32" y="144"/>
                </a:cubicBezTo>
                <a:cubicBezTo>
                  <a:pt x="34" y="142"/>
                  <a:pt x="34" y="142"/>
                  <a:pt x="34" y="142"/>
                </a:cubicBezTo>
                <a:cubicBezTo>
                  <a:pt x="37" y="140"/>
                  <a:pt x="37" y="140"/>
                  <a:pt x="37" y="140"/>
                </a:cubicBezTo>
                <a:cubicBezTo>
                  <a:pt x="39" y="139"/>
                  <a:pt x="39" y="139"/>
                  <a:pt x="39" y="139"/>
                </a:cubicBezTo>
                <a:cubicBezTo>
                  <a:pt x="40" y="139"/>
                  <a:pt x="40" y="139"/>
                  <a:pt x="40" y="139"/>
                </a:cubicBezTo>
                <a:cubicBezTo>
                  <a:pt x="40" y="115"/>
                  <a:pt x="40" y="115"/>
                  <a:pt x="40" y="115"/>
                </a:cubicBezTo>
                <a:cubicBezTo>
                  <a:pt x="39" y="117"/>
                  <a:pt x="39" y="119"/>
                  <a:pt x="38" y="121"/>
                </a:cubicBezTo>
                <a:cubicBezTo>
                  <a:pt x="37" y="108"/>
                  <a:pt x="37" y="108"/>
                  <a:pt x="37" y="108"/>
                </a:cubicBezTo>
                <a:cubicBezTo>
                  <a:pt x="37" y="104"/>
                  <a:pt x="37" y="104"/>
                  <a:pt x="37" y="104"/>
                </a:cubicBezTo>
                <a:cubicBezTo>
                  <a:pt x="37" y="99"/>
                  <a:pt x="37" y="99"/>
                  <a:pt x="37" y="99"/>
                </a:cubicBezTo>
                <a:cubicBezTo>
                  <a:pt x="37" y="94"/>
                  <a:pt x="37" y="94"/>
                  <a:pt x="37" y="94"/>
                </a:cubicBezTo>
                <a:cubicBezTo>
                  <a:pt x="37" y="92"/>
                  <a:pt x="37" y="90"/>
                  <a:pt x="37" y="87"/>
                </a:cubicBezTo>
                <a:cubicBezTo>
                  <a:pt x="37" y="85"/>
                  <a:pt x="38" y="83"/>
                  <a:pt x="38" y="80"/>
                </a:cubicBezTo>
                <a:cubicBezTo>
                  <a:pt x="38" y="78"/>
                  <a:pt x="38" y="76"/>
                  <a:pt x="39" y="73"/>
                </a:cubicBezTo>
                <a:cubicBezTo>
                  <a:pt x="40" y="70"/>
                  <a:pt x="40" y="70"/>
                  <a:pt x="40" y="70"/>
                </a:cubicBezTo>
                <a:cubicBezTo>
                  <a:pt x="40" y="55"/>
                  <a:pt x="40" y="55"/>
                  <a:pt x="40" y="55"/>
                </a:cubicBezTo>
                <a:cubicBezTo>
                  <a:pt x="39" y="56"/>
                  <a:pt x="39" y="56"/>
                  <a:pt x="39" y="56"/>
                </a:cubicBezTo>
                <a:cubicBezTo>
                  <a:pt x="38" y="59"/>
                  <a:pt x="38" y="59"/>
                  <a:pt x="38" y="59"/>
                </a:cubicBezTo>
                <a:cubicBezTo>
                  <a:pt x="37" y="62"/>
                  <a:pt x="37" y="62"/>
                  <a:pt x="37" y="62"/>
                </a:cubicBezTo>
                <a:cubicBezTo>
                  <a:pt x="36" y="65"/>
                  <a:pt x="36" y="65"/>
                  <a:pt x="36" y="65"/>
                </a:cubicBezTo>
                <a:cubicBezTo>
                  <a:pt x="36" y="68"/>
                  <a:pt x="36" y="68"/>
                  <a:pt x="36" y="68"/>
                </a:cubicBezTo>
                <a:cubicBezTo>
                  <a:pt x="35" y="71"/>
                  <a:pt x="35" y="71"/>
                  <a:pt x="35" y="71"/>
                </a:cubicBezTo>
                <a:cubicBezTo>
                  <a:pt x="34" y="75"/>
                  <a:pt x="34" y="75"/>
                  <a:pt x="34" y="75"/>
                </a:cubicBezTo>
                <a:cubicBezTo>
                  <a:pt x="34" y="78"/>
                  <a:pt x="34" y="78"/>
                  <a:pt x="34" y="78"/>
                </a:cubicBezTo>
                <a:cubicBezTo>
                  <a:pt x="33" y="81"/>
                  <a:pt x="33" y="81"/>
                  <a:pt x="33" y="81"/>
                </a:cubicBezTo>
                <a:cubicBezTo>
                  <a:pt x="33" y="84"/>
                  <a:pt x="33" y="84"/>
                  <a:pt x="33" y="84"/>
                </a:cubicBezTo>
                <a:cubicBezTo>
                  <a:pt x="33" y="87"/>
                  <a:pt x="33" y="87"/>
                  <a:pt x="33" y="87"/>
                </a:cubicBezTo>
                <a:cubicBezTo>
                  <a:pt x="32" y="90"/>
                  <a:pt x="32" y="90"/>
                  <a:pt x="32" y="90"/>
                </a:cubicBezTo>
                <a:cubicBezTo>
                  <a:pt x="32" y="93"/>
                  <a:pt x="32" y="93"/>
                  <a:pt x="32" y="93"/>
                </a:cubicBezTo>
                <a:cubicBezTo>
                  <a:pt x="32" y="96"/>
                  <a:pt x="32" y="96"/>
                  <a:pt x="32" y="96"/>
                </a:cubicBezTo>
                <a:cubicBezTo>
                  <a:pt x="32" y="99"/>
                  <a:pt x="32" y="99"/>
                  <a:pt x="32" y="99"/>
                </a:cubicBezTo>
                <a:cubicBezTo>
                  <a:pt x="32" y="102"/>
                  <a:pt x="32" y="102"/>
                  <a:pt x="32" y="102"/>
                </a:cubicBezTo>
                <a:cubicBezTo>
                  <a:pt x="33" y="106"/>
                  <a:pt x="33" y="106"/>
                  <a:pt x="33" y="106"/>
                </a:cubicBezTo>
                <a:cubicBezTo>
                  <a:pt x="33" y="109"/>
                  <a:pt x="33" y="109"/>
                  <a:pt x="33" y="109"/>
                </a:cubicBezTo>
                <a:cubicBezTo>
                  <a:pt x="33" y="112"/>
                  <a:pt x="33" y="112"/>
                  <a:pt x="33" y="112"/>
                </a:cubicBezTo>
                <a:cubicBezTo>
                  <a:pt x="33" y="115"/>
                  <a:pt x="33" y="115"/>
                  <a:pt x="33" y="115"/>
                </a:cubicBezTo>
                <a:cubicBezTo>
                  <a:pt x="34" y="118"/>
                  <a:pt x="34" y="118"/>
                  <a:pt x="34" y="118"/>
                </a:cubicBezTo>
                <a:cubicBezTo>
                  <a:pt x="35" y="121"/>
                  <a:pt x="35" y="121"/>
                  <a:pt x="35" y="121"/>
                </a:cubicBezTo>
                <a:cubicBezTo>
                  <a:pt x="35" y="124"/>
                  <a:pt x="35" y="124"/>
                  <a:pt x="35" y="124"/>
                </a:cubicBezTo>
                <a:cubicBezTo>
                  <a:pt x="36" y="127"/>
                  <a:pt x="36" y="127"/>
                  <a:pt x="36" y="127"/>
                </a:cubicBezTo>
                <a:cubicBezTo>
                  <a:pt x="37" y="130"/>
                  <a:pt x="37" y="130"/>
                  <a:pt x="37" y="130"/>
                </a:cubicBezTo>
                <a:cubicBezTo>
                  <a:pt x="38" y="134"/>
                  <a:pt x="38" y="134"/>
                  <a:pt x="38" y="134"/>
                </a:cubicBezTo>
                <a:cubicBezTo>
                  <a:pt x="35" y="136"/>
                  <a:pt x="35" y="136"/>
                  <a:pt x="35" y="136"/>
                </a:cubicBezTo>
                <a:cubicBezTo>
                  <a:pt x="33" y="138"/>
                  <a:pt x="33" y="138"/>
                  <a:pt x="33" y="138"/>
                </a:cubicBezTo>
                <a:cubicBezTo>
                  <a:pt x="31" y="140"/>
                  <a:pt x="31" y="140"/>
                  <a:pt x="31" y="140"/>
                </a:cubicBezTo>
                <a:cubicBezTo>
                  <a:pt x="28" y="141"/>
                  <a:pt x="28" y="141"/>
                  <a:pt x="28" y="141"/>
                </a:cubicBezTo>
                <a:cubicBezTo>
                  <a:pt x="26" y="143"/>
                  <a:pt x="26" y="143"/>
                  <a:pt x="26" y="143"/>
                </a:cubicBezTo>
                <a:cubicBezTo>
                  <a:pt x="24" y="145"/>
                  <a:pt x="24" y="145"/>
                  <a:pt x="24" y="145"/>
                </a:cubicBezTo>
                <a:cubicBezTo>
                  <a:pt x="21" y="147"/>
                  <a:pt x="21" y="147"/>
                  <a:pt x="21" y="147"/>
                </a:cubicBezTo>
                <a:cubicBezTo>
                  <a:pt x="19" y="149"/>
                  <a:pt x="19" y="149"/>
                  <a:pt x="19" y="149"/>
                </a:cubicBezTo>
                <a:cubicBezTo>
                  <a:pt x="17" y="151"/>
                  <a:pt x="17" y="151"/>
                  <a:pt x="17" y="151"/>
                </a:cubicBezTo>
                <a:cubicBezTo>
                  <a:pt x="15" y="154"/>
                  <a:pt x="15" y="154"/>
                  <a:pt x="15" y="154"/>
                </a:cubicBezTo>
                <a:cubicBezTo>
                  <a:pt x="13" y="156"/>
                  <a:pt x="13" y="156"/>
                  <a:pt x="13" y="156"/>
                </a:cubicBezTo>
                <a:cubicBezTo>
                  <a:pt x="12" y="158"/>
                  <a:pt x="12" y="158"/>
                  <a:pt x="12" y="158"/>
                </a:cubicBezTo>
                <a:cubicBezTo>
                  <a:pt x="10" y="160"/>
                  <a:pt x="10" y="160"/>
                  <a:pt x="10" y="160"/>
                </a:cubicBezTo>
                <a:cubicBezTo>
                  <a:pt x="9" y="162"/>
                  <a:pt x="9" y="162"/>
                  <a:pt x="9" y="162"/>
                </a:cubicBezTo>
                <a:cubicBezTo>
                  <a:pt x="8" y="165"/>
                  <a:pt x="8" y="165"/>
                  <a:pt x="8" y="165"/>
                </a:cubicBezTo>
                <a:lnTo>
                  <a:pt x="8" y="167"/>
                </a:lnTo>
                <a:close/>
              </a:path>
            </a:pathLst>
          </a:custGeom>
          <a:solidFill>
            <a:srgbClr val="1D1D1A"/>
          </a:solidFill>
          <a:ln w="12700" cap="flat" cmpd="sng" algn="ctr">
            <a:solidFill>
              <a:srgbClr val="1D1D1A"/>
            </a:solidFill>
            <a:prstDash val="solid"/>
            <a:miter lim="800000"/>
            <a:headEnd/>
            <a:tailEnd/>
          </a:ln>
          <a:effectLst>
            <a:glow rad="139700">
              <a:srgbClr val="231815">
                <a:satMod val="175000"/>
                <a:alpha val="40000"/>
              </a:srgbClr>
            </a:glow>
            <a:innerShdw blurRad="63500" dist="50800" dir="13500000">
              <a:prstClr val="black">
                <a:alpha val="50000"/>
              </a:prstClr>
            </a:innerShdw>
          </a:effectLst>
        </p:spPr>
        <p:txBody>
          <a:bodyPr vert="horz" wrap="square" lIns="68562" tIns="34281" rIns="68562" bIns="34281"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012"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Freeform 650"/>
          <p:cNvSpPr>
            <a:spLocks noEditPoints="1"/>
          </p:cNvSpPr>
          <p:nvPr/>
        </p:nvSpPr>
        <p:spPr bwMode="gray">
          <a:xfrm>
            <a:off x="4465402" y="2328252"/>
            <a:ext cx="400747" cy="469990"/>
          </a:xfrm>
          <a:custGeom>
            <a:avLst/>
            <a:gdLst/>
            <a:ahLst/>
            <a:cxnLst>
              <a:cxn ang="0">
                <a:pos x="188" y="167"/>
              </a:cxn>
              <a:cxn ang="0">
                <a:pos x="165" y="140"/>
              </a:cxn>
              <a:cxn ang="0">
                <a:pos x="163" y="85"/>
              </a:cxn>
              <a:cxn ang="0">
                <a:pos x="159" y="102"/>
              </a:cxn>
              <a:cxn ang="0">
                <a:pos x="175" y="153"/>
              </a:cxn>
              <a:cxn ang="0">
                <a:pos x="191" y="209"/>
              </a:cxn>
              <a:cxn ang="0">
                <a:pos x="163" y="157"/>
              </a:cxn>
              <a:cxn ang="0">
                <a:pos x="159" y="159"/>
              </a:cxn>
              <a:cxn ang="0">
                <a:pos x="156" y="230"/>
              </a:cxn>
              <a:cxn ang="0">
                <a:pos x="145" y="32"/>
              </a:cxn>
              <a:cxn ang="0">
                <a:pos x="121" y="7"/>
              </a:cxn>
              <a:cxn ang="0">
                <a:pos x="138" y="30"/>
              </a:cxn>
              <a:cxn ang="0">
                <a:pos x="156" y="108"/>
              </a:cxn>
              <a:cxn ang="0">
                <a:pos x="146" y="90"/>
              </a:cxn>
              <a:cxn ang="0">
                <a:pos x="129" y="119"/>
              </a:cxn>
              <a:cxn ang="0">
                <a:pos x="125" y="117"/>
              </a:cxn>
              <a:cxn ang="0">
                <a:pos x="136" y="76"/>
              </a:cxn>
              <a:cxn ang="0">
                <a:pos x="122" y="83"/>
              </a:cxn>
              <a:cxn ang="0">
                <a:pos x="123" y="63"/>
              </a:cxn>
              <a:cxn ang="0">
                <a:pos x="151" y="91"/>
              </a:cxn>
              <a:cxn ang="0">
                <a:pos x="154" y="153"/>
              </a:cxn>
              <a:cxn ang="0">
                <a:pos x="114" y="8"/>
              </a:cxn>
              <a:cxn ang="0">
                <a:pos x="114" y="60"/>
              </a:cxn>
              <a:cxn ang="0">
                <a:pos x="120" y="83"/>
              </a:cxn>
              <a:cxn ang="0">
                <a:pos x="114" y="157"/>
              </a:cxn>
              <a:cxn ang="0">
                <a:pos x="110" y="2"/>
              </a:cxn>
              <a:cxn ang="0">
                <a:pos x="108" y="6"/>
              </a:cxn>
              <a:cxn ang="0">
                <a:pos x="108" y="81"/>
              </a:cxn>
              <a:cxn ang="0">
                <a:pos x="104" y="84"/>
              </a:cxn>
              <a:cxn ang="0">
                <a:pos x="111" y="131"/>
              </a:cxn>
              <a:cxn ang="0">
                <a:pos x="110" y="126"/>
              </a:cxn>
              <a:cxn ang="0">
                <a:pos x="98" y="0"/>
              </a:cxn>
              <a:cxn ang="0">
                <a:pos x="83" y="7"/>
              </a:cxn>
              <a:cxn ang="0">
                <a:pos x="92" y="83"/>
              </a:cxn>
              <a:cxn ang="0">
                <a:pos x="87" y="82"/>
              </a:cxn>
              <a:cxn ang="0">
                <a:pos x="89" y="59"/>
              </a:cxn>
              <a:cxn ang="0">
                <a:pos x="83" y="125"/>
              </a:cxn>
              <a:cxn ang="0">
                <a:pos x="82" y="157"/>
              </a:cxn>
              <a:cxn ang="0">
                <a:pos x="77" y="10"/>
              </a:cxn>
              <a:cxn ang="0">
                <a:pos x="82" y="83"/>
              </a:cxn>
              <a:cxn ang="0">
                <a:pos x="80" y="129"/>
              </a:cxn>
              <a:cxn ang="0">
                <a:pos x="76" y="138"/>
              </a:cxn>
              <a:cxn ang="0">
                <a:pos x="66" y="13"/>
              </a:cxn>
              <a:cxn ang="0">
                <a:pos x="40" y="53"/>
              </a:cxn>
              <a:cxn ang="0">
                <a:pos x="63" y="22"/>
              </a:cxn>
              <a:cxn ang="0">
                <a:pos x="70" y="80"/>
              </a:cxn>
              <a:cxn ang="0">
                <a:pos x="67" y="83"/>
              </a:cxn>
              <a:cxn ang="0">
                <a:pos x="68" y="113"/>
              </a:cxn>
              <a:cxn ang="0">
                <a:pos x="71" y="137"/>
              </a:cxn>
              <a:cxn ang="0">
                <a:pos x="58" y="94"/>
              </a:cxn>
              <a:cxn ang="0">
                <a:pos x="54" y="138"/>
              </a:cxn>
              <a:cxn ang="0">
                <a:pos x="66" y="67"/>
              </a:cxn>
              <a:cxn ang="0">
                <a:pos x="75" y="153"/>
              </a:cxn>
              <a:cxn ang="0">
                <a:pos x="40" y="230"/>
              </a:cxn>
              <a:cxn ang="0">
                <a:pos x="38" y="158"/>
              </a:cxn>
              <a:cxn ang="0">
                <a:pos x="31" y="159"/>
              </a:cxn>
              <a:cxn ang="0">
                <a:pos x="4" y="208"/>
              </a:cxn>
              <a:cxn ang="0">
                <a:pos x="25" y="149"/>
              </a:cxn>
              <a:cxn ang="0">
                <a:pos x="37" y="94"/>
              </a:cxn>
              <a:cxn ang="0">
                <a:pos x="34" y="78"/>
              </a:cxn>
              <a:cxn ang="0">
                <a:pos x="34" y="118"/>
              </a:cxn>
              <a:cxn ang="0">
                <a:pos x="19" y="149"/>
              </a:cxn>
            </a:cxnLst>
            <a:rect l="0" t="0" r="r" b="b"/>
            <a:pathLst>
              <a:path w="196" h="230">
                <a:moveTo>
                  <a:pt x="156" y="230"/>
                </a:moveTo>
                <a:cubicBezTo>
                  <a:pt x="159" y="230"/>
                  <a:pt x="159" y="230"/>
                  <a:pt x="159" y="230"/>
                </a:cubicBezTo>
                <a:cubicBezTo>
                  <a:pt x="160" y="221"/>
                  <a:pt x="160" y="221"/>
                  <a:pt x="160" y="221"/>
                </a:cubicBezTo>
                <a:cubicBezTo>
                  <a:pt x="190" y="214"/>
                  <a:pt x="190" y="214"/>
                  <a:pt x="190" y="214"/>
                </a:cubicBezTo>
                <a:cubicBezTo>
                  <a:pt x="192" y="214"/>
                  <a:pt x="192" y="214"/>
                  <a:pt x="192" y="214"/>
                </a:cubicBezTo>
                <a:cubicBezTo>
                  <a:pt x="193" y="213"/>
                  <a:pt x="193" y="213"/>
                  <a:pt x="193" y="213"/>
                </a:cubicBezTo>
                <a:cubicBezTo>
                  <a:pt x="194" y="212"/>
                  <a:pt x="194" y="212"/>
                  <a:pt x="194" y="212"/>
                </a:cubicBezTo>
                <a:cubicBezTo>
                  <a:pt x="195" y="211"/>
                  <a:pt x="195" y="211"/>
                  <a:pt x="195" y="211"/>
                </a:cubicBezTo>
                <a:cubicBezTo>
                  <a:pt x="196" y="210"/>
                  <a:pt x="196" y="210"/>
                  <a:pt x="196" y="210"/>
                </a:cubicBezTo>
                <a:cubicBezTo>
                  <a:pt x="196" y="208"/>
                  <a:pt x="196" y="208"/>
                  <a:pt x="196" y="208"/>
                </a:cubicBezTo>
                <a:cubicBezTo>
                  <a:pt x="196" y="207"/>
                  <a:pt x="196" y="207"/>
                  <a:pt x="196" y="207"/>
                </a:cubicBezTo>
                <a:cubicBezTo>
                  <a:pt x="196" y="205"/>
                  <a:pt x="196" y="205"/>
                  <a:pt x="196" y="205"/>
                </a:cubicBezTo>
                <a:cubicBezTo>
                  <a:pt x="188" y="167"/>
                  <a:pt x="188" y="167"/>
                  <a:pt x="188" y="167"/>
                </a:cubicBezTo>
                <a:cubicBezTo>
                  <a:pt x="188" y="165"/>
                  <a:pt x="188" y="165"/>
                  <a:pt x="188" y="165"/>
                </a:cubicBezTo>
                <a:cubicBezTo>
                  <a:pt x="187" y="162"/>
                  <a:pt x="187" y="162"/>
                  <a:pt x="187" y="162"/>
                </a:cubicBezTo>
                <a:cubicBezTo>
                  <a:pt x="186" y="160"/>
                  <a:pt x="186" y="160"/>
                  <a:pt x="186" y="160"/>
                </a:cubicBezTo>
                <a:cubicBezTo>
                  <a:pt x="184" y="158"/>
                  <a:pt x="184" y="158"/>
                  <a:pt x="184" y="158"/>
                </a:cubicBezTo>
                <a:cubicBezTo>
                  <a:pt x="183" y="156"/>
                  <a:pt x="183" y="156"/>
                  <a:pt x="183" y="156"/>
                </a:cubicBezTo>
                <a:cubicBezTo>
                  <a:pt x="181" y="154"/>
                  <a:pt x="181" y="154"/>
                  <a:pt x="181" y="154"/>
                </a:cubicBezTo>
                <a:cubicBezTo>
                  <a:pt x="179" y="151"/>
                  <a:pt x="179" y="151"/>
                  <a:pt x="179" y="151"/>
                </a:cubicBezTo>
                <a:cubicBezTo>
                  <a:pt x="177" y="149"/>
                  <a:pt x="177" y="149"/>
                  <a:pt x="177" y="149"/>
                </a:cubicBezTo>
                <a:cubicBezTo>
                  <a:pt x="175" y="147"/>
                  <a:pt x="175" y="147"/>
                  <a:pt x="175" y="147"/>
                </a:cubicBezTo>
                <a:cubicBezTo>
                  <a:pt x="172" y="145"/>
                  <a:pt x="172" y="145"/>
                  <a:pt x="172" y="145"/>
                </a:cubicBezTo>
                <a:cubicBezTo>
                  <a:pt x="170" y="143"/>
                  <a:pt x="170" y="143"/>
                  <a:pt x="170" y="143"/>
                </a:cubicBezTo>
                <a:cubicBezTo>
                  <a:pt x="168" y="141"/>
                  <a:pt x="168" y="141"/>
                  <a:pt x="168" y="141"/>
                </a:cubicBezTo>
                <a:cubicBezTo>
                  <a:pt x="165" y="140"/>
                  <a:pt x="165" y="140"/>
                  <a:pt x="165" y="140"/>
                </a:cubicBezTo>
                <a:cubicBezTo>
                  <a:pt x="163" y="138"/>
                  <a:pt x="163" y="138"/>
                  <a:pt x="163" y="138"/>
                </a:cubicBezTo>
                <a:cubicBezTo>
                  <a:pt x="161" y="136"/>
                  <a:pt x="161" y="136"/>
                  <a:pt x="161" y="136"/>
                </a:cubicBezTo>
                <a:cubicBezTo>
                  <a:pt x="158" y="134"/>
                  <a:pt x="158" y="134"/>
                  <a:pt x="158" y="134"/>
                </a:cubicBezTo>
                <a:cubicBezTo>
                  <a:pt x="160" y="129"/>
                  <a:pt x="160" y="129"/>
                  <a:pt x="160" y="129"/>
                </a:cubicBezTo>
                <a:cubicBezTo>
                  <a:pt x="161" y="124"/>
                  <a:pt x="161" y="124"/>
                  <a:pt x="161" y="124"/>
                </a:cubicBezTo>
                <a:cubicBezTo>
                  <a:pt x="162" y="119"/>
                  <a:pt x="162" y="119"/>
                  <a:pt x="162" y="119"/>
                </a:cubicBezTo>
                <a:cubicBezTo>
                  <a:pt x="163" y="114"/>
                  <a:pt x="163" y="114"/>
                  <a:pt x="163" y="114"/>
                </a:cubicBezTo>
                <a:cubicBezTo>
                  <a:pt x="163" y="109"/>
                  <a:pt x="163" y="109"/>
                  <a:pt x="163" y="109"/>
                </a:cubicBezTo>
                <a:cubicBezTo>
                  <a:pt x="164" y="104"/>
                  <a:pt x="164" y="104"/>
                  <a:pt x="164" y="104"/>
                </a:cubicBezTo>
                <a:cubicBezTo>
                  <a:pt x="164" y="100"/>
                  <a:pt x="164" y="100"/>
                  <a:pt x="164" y="100"/>
                </a:cubicBezTo>
                <a:cubicBezTo>
                  <a:pt x="164" y="95"/>
                  <a:pt x="164" y="95"/>
                  <a:pt x="164" y="95"/>
                </a:cubicBezTo>
                <a:cubicBezTo>
                  <a:pt x="164" y="90"/>
                  <a:pt x="164" y="90"/>
                  <a:pt x="164" y="90"/>
                </a:cubicBezTo>
                <a:cubicBezTo>
                  <a:pt x="163" y="85"/>
                  <a:pt x="163" y="85"/>
                  <a:pt x="163" y="85"/>
                </a:cubicBezTo>
                <a:cubicBezTo>
                  <a:pt x="163" y="80"/>
                  <a:pt x="163" y="80"/>
                  <a:pt x="163" y="80"/>
                </a:cubicBezTo>
                <a:cubicBezTo>
                  <a:pt x="162" y="75"/>
                  <a:pt x="162" y="75"/>
                  <a:pt x="162" y="75"/>
                </a:cubicBezTo>
                <a:cubicBezTo>
                  <a:pt x="160" y="70"/>
                  <a:pt x="160" y="70"/>
                  <a:pt x="160" y="70"/>
                </a:cubicBezTo>
                <a:cubicBezTo>
                  <a:pt x="159" y="66"/>
                  <a:pt x="159" y="66"/>
                  <a:pt x="159" y="66"/>
                </a:cubicBezTo>
                <a:cubicBezTo>
                  <a:pt x="158" y="61"/>
                  <a:pt x="158" y="61"/>
                  <a:pt x="158" y="61"/>
                </a:cubicBezTo>
                <a:cubicBezTo>
                  <a:pt x="156" y="56"/>
                  <a:pt x="156" y="56"/>
                  <a:pt x="156" y="56"/>
                </a:cubicBezTo>
                <a:cubicBezTo>
                  <a:pt x="156" y="56"/>
                  <a:pt x="156" y="56"/>
                  <a:pt x="156" y="56"/>
                </a:cubicBezTo>
                <a:cubicBezTo>
                  <a:pt x="156" y="70"/>
                  <a:pt x="156" y="70"/>
                  <a:pt x="156" y="70"/>
                </a:cubicBezTo>
                <a:cubicBezTo>
                  <a:pt x="156" y="70"/>
                  <a:pt x="156" y="71"/>
                  <a:pt x="156" y="71"/>
                </a:cubicBezTo>
                <a:cubicBezTo>
                  <a:pt x="157" y="73"/>
                  <a:pt x="157" y="75"/>
                  <a:pt x="158" y="77"/>
                </a:cubicBezTo>
                <a:cubicBezTo>
                  <a:pt x="158" y="80"/>
                  <a:pt x="159" y="83"/>
                  <a:pt x="159" y="86"/>
                </a:cubicBezTo>
                <a:cubicBezTo>
                  <a:pt x="159" y="89"/>
                  <a:pt x="159" y="91"/>
                  <a:pt x="159" y="93"/>
                </a:cubicBezTo>
                <a:cubicBezTo>
                  <a:pt x="160" y="96"/>
                  <a:pt x="160" y="99"/>
                  <a:pt x="159" y="102"/>
                </a:cubicBezTo>
                <a:cubicBezTo>
                  <a:pt x="159" y="105"/>
                  <a:pt x="159" y="105"/>
                  <a:pt x="159" y="105"/>
                </a:cubicBezTo>
                <a:cubicBezTo>
                  <a:pt x="158" y="119"/>
                  <a:pt x="158" y="119"/>
                  <a:pt x="158" y="119"/>
                </a:cubicBezTo>
                <a:cubicBezTo>
                  <a:pt x="156" y="108"/>
                  <a:pt x="156" y="108"/>
                  <a:pt x="156" y="108"/>
                </a:cubicBezTo>
                <a:cubicBezTo>
                  <a:pt x="156" y="139"/>
                  <a:pt x="156" y="139"/>
                  <a:pt x="156" y="139"/>
                </a:cubicBezTo>
                <a:cubicBezTo>
                  <a:pt x="157" y="139"/>
                  <a:pt x="157" y="139"/>
                  <a:pt x="157" y="139"/>
                </a:cubicBezTo>
                <a:cubicBezTo>
                  <a:pt x="159" y="140"/>
                  <a:pt x="159" y="140"/>
                  <a:pt x="159" y="140"/>
                </a:cubicBezTo>
                <a:cubicBezTo>
                  <a:pt x="161" y="142"/>
                  <a:pt x="161" y="142"/>
                  <a:pt x="161" y="142"/>
                </a:cubicBezTo>
                <a:cubicBezTo>
                  <a:pt x="164" y="144"/>
                  <a:pt x="164" y="144"/>
                  <a:pt x="164" y="144"/>
                </a:cubicBezTo>
                <a:cubicBezTo>
                  <a:pt x="166" y="145"/>
                  <a:pt x="166" y="145"/>
                  <a:pt x="166" y="145"/>
                </a:cubicBezTo>
                <a:cubicBezTo>
                  <a:pt x="168" y="147"/>
                  <a:pt x="168" y="147"/>
                  <a:pt x="168" y="147"/>
                </a:cubicBezTo>
                <a:cubicBezTo>
                  <a:pt x="170" y="149"/>
                  <a:pt x="170" y="149"/>
                  <a:pt x="170" y="149"/>
                </a:cubicBezTo>
                <a:cubicBezTo>
                  <a:pt x="173" y="151"/>
                  <a:pt x="173" y="151"/>
                  <a:pt x="173" y="151"/>
                </a:cubicBezTo>
                <a:cubicBezTo>
                  <a:pt x="175" y="153"/>
                  <a:pt x="175" y="153"/>
                  <a:pt x="175" y="153"/>
                </a:cubicBezTo>
                <a:cubicBezTo>
                  <a:pt x="177" y="155"/>
                  <a:pt x="177" y="155"/>
                  <a:pt x="177" y="155"/>
                </a:cubicBezTo>
                <a:cubicBezTo>
                  <a:pt x="178" y="157"/>
                  <a:pt x="178" y="157"/>
                  <a:pt x="178" y="157"/>
                </a:cubicBezTo>
                <a:cubicBezTo>
                  <a:pt x="180" y="159"/>
                  <a:pt x="180" y="159"/>
                  <a:pt x="180" y="159"/>
                </a:cubicBezTo>
                <a:cubicBezTo>
                  <a:pt x="181" y="161"/>
                  <a:pt x="181" y="161"/>
                  <a:pt x="181" y="161"/>
                </a:cubicBezTo>
                <a:cubicBezTo>
                  <a:pt x="182" y="163"/>
                  <a:pt x="182" y="163"/>
                  <a:pt x="182" y="163"/>
                </a:cubicBezTo>
                <a:cubicBezTo>
                  <a:pt x="183" y="166"/>
                  <a:pt x="183" y="166"/>
                  <a:pt x="183" y="166"/>
                </a:cubicBezTo>
                <a:cubicBezTo>
                  <a:pt x="184" y="168"/>
                  <a:pt x="184" y="168"/>
                  <a:pt x="184" y="168"/>
                </a:cubicBezTo>
                <a:cubicBezTo>
                  <a:pt x="192" y="206"/>
                  <a:pt x="192" y="206"/>
                  <a:pt x="192" y="206"/>
                </a:cubicBezTo>
                <a:cubicBezTo>
                  <a:pt x="192" y="206"/>
                  <a:pt x="192" y="206"/>
                  <a:pt x="192" y="206"/>
                </a:cubicBezTo>
                <a:cubicBezTo>
                  <a:pt x="192" y="207"/>
                  <a:pt x="192" y="207"/>
                  <a:pt x="192" y="207"/>
                </a:cubicBezTo>
                <a:cubicBezTo>
                  <a:pt x="192" y="208"/>
                  <a:pt x="192" y="208"/>
                  <a:pt x="192" y="208"/>
                </a:cubicBezTo>
                <a:cubicBezTo>
                  <a:pt x="191" y="208"/>
                  <a:pt x="191" y="208"/>
                  <a:pt x="191" y="208"/>
                </a:cubicBezTo>
                <a:cubicBezTo>
                  <a:pt x="191" y="209"/>
                  <a:pt x="191" y="209"/>
                  <a:pt x="191" y="209"/>
                </a:cubicBezTo>
                <a:cubicBezTo>
                  <a:pt x="190" y="210"/>
                  <a:pt x="190" y="210"/>
                  <a:pt x="190" y="210"/>
                </a:cubicBezTo>
                <a:cubicBezTo>
                  <a:pt x="190" y="210"/>
                  <a:pt x="190" y="210"/>
                  <a:pt x="190" y="210"/>
                </a:cubicBezTo>
                <a:cubicBezTo>
                  <a:pt x="189" y="210"/>
                  <a:pt x="189" y="210"/>
                  <a:pt x="189" y="210"/>
                </a:cubicBezTo>
                <a:cubicBezTo>
                  <a:pt x="161" y="217"/>
                  <a:pt x="161" y="217"/>
                  <a:pt x="161" y="217"/>
                </a:cubicBezTo>
                <a:cubicBezTo>
                  <a:pt x="166" y="166"/>
                  <a:pt x="166" y="166"/>
                  <a:pt x="166" y="166"/>
                </a:cubicBezTo>
                <a:cubicBezTo>
                  <a:pt x="166" y="165"/>
                  <a:pt x="166" y="165"/>
                  <a:pt x="166" y="165"/>
                </a:cubicBezTo>
                <a:cubicBezTo>
                  <a:pt x="166" y="163"/>
                  <a:pt x="166" y="163"/>
                  <a:pt x="166" y="163"/>
                </a:cubicBezTo>
                <a:cubicBezTo>
                  <a:pt x="166" y="162"/>
                  <a:pt x="166" y="162"/>
                  <a:pt x="166" y="162"/>
                </a:cubicBezTo>
                <a:cubicBezTo>
                  <a:pt x="165" y="161"/>
                  <a:pt x="165" y="161"/>
                  <a:pt x="165" y="161"/>
                </a:cubicBezTo>
                <a:cubicBezTo>
                  <a:pt x="165" y="160"/>
                  <a:pt x="165" y="160"/>
                  <a:pt x="165" y="160"/>
                </a:cubicBezTo>
                <a:cubicBezTo>
                  <a:pt x="165" y="159"/>
                  <a:pt x="165" y="159"/>
                  <a:pt x="165" y="159"/>
                </a:cubicBezTo>
                <a:cubicBezTo>
                  <a:pt x="164" y="158"/>
                  <a:pt x="164" y="158"/>
                  <a:pt x="164" y="158"/>
                </a:cubicBezTo>
                <a:cubicBezTo>
                  <a:pt x="163" y="157"/>
                  <a:pt x="163" y="157"/>
                  <a:pt x="163" y="157"/>
                </a:cubicBezTo>
                <a:cubicBezTo>
                  <a:pt x="162" y="156"/>
                  <a:pt x="162" y="156"/>
                  <a:pt x="162" y="156"/>
                </a:cubicBezTo>
                <a:cubicBezTo>
                  <a:pt x="161" y="155"/>
                  <a:pt x="161" y="155"/>
                  <a:pt x="161" y="155"/>
                </a:cubicBezTo>
                <a:cubicBezTo>
                  <a:pt x="160" y="155"/>
                  <a:pt x="160" y="155"/>
                  <a:pt x="160" y="155"/>
                </a:cubicBezTo>
                <a:cubicBezTo>
                  <a:pt x="159" y="154"/>
                  <a:pt x="159" y="154"/>
                  <a:pt x="159" y="154"/>
                </a:cubicBezTo>
                <a:cubicBezTo>
                  <a:pt x="158" y="153"/>
                  <a:pt x="158" y="153"/>
                  <a:pt x="158" y="153"/>
                </a:cubicBezTo>
                <a:cubicBezTo>
                  <a:pt x="157" y="153"/>
                  <a:pt x="157" y="153"/>
                  <a:pt x="157" y="153"/>
                </a:cubicBezTo>
                <a:cubicBezTo>
                  <a:pt x="156" y="153"/>
                  <a:pt x="156" y="153"/>
                  <a:pt x="156" y="153"/>
                </a:cubicBezTo>
                <a:cubicBezTo>
                  <a:pt x="156" y="157"/>
                  <a:pt x="156" y="157"/>
                  <a:pt x="156" y="157"/>
                </a:cubicBezTo>
                <a:cubicBezTo>
                  <a:pt x="156" y="157"/>
                  <a:pt x="156" y="157"/>
                  <a:pt x="156" y="157"/>
                </a:cubicBezTo>
                <a:cubicBezTo>
                  <a:pt x="157" y="158"/>
                  <a:pt x="157" y="158"/>
                  <a:pt x="157" y="158"/>
                </a:cubicBezTo>
                <a:cubicBezTo>
                  <a:pt x="158" y="158"/>
                  <a:pt x="158" y="158"/>
                  <a:pt x="158" y="158"/>
                </a:cubicBezTo>
                <a:cubicBezTo>
                  <a:pt x="158" y="159"/>
                  <a:pt x="158" y="159"/>
                  <a:pt x="158" y="159"/>
                </a:cubicBezTo>
                <a:cubicBezTo>
                  <a:pt x="159" y="159"/>
                  <a:pt x="159" y="159"/>
                  <a:pt x="159" y="159"/>
                </a:cubicBezTo>
                <a:cubicBezTo>
                  <a:pt x="160" y="160"/>
                  <a:pt x="160" y="160"/>
                  <a:pt x="160" y="160"/>
                </a:cubicBezTo>
                <a:cubicBezTo>
                  <a:pt x="160" y="160"/>
                  <a:pt x="160" y="160"/>
                  <a:pt x="160" y="160"/>
                </a:cubicBezTo>
                <a:cubicBezTo>
                  <a:pt x="161" y="161"/>
                  <a:pt x="161" y="161"/>
                  <a:pt x="161" y="161"/>
                </a:cubicBezTo>
                <a:cubicBezTo>
                  <a:pt x="161" y="161"/>
                  <a:pt x="161" y="161"/>
                  <a:pt x="161" y="161"/>
                </a:cubicBezTo>
                <a:cubicBezTo>
                  <a:pt x="161" y="162"/>
                  <a:pt x="161" y="162"/>
                  <a:pt x="161" y="162"/>
                </a:cubicBezTo>
                <a:cubicBezTo>
                  <a:pt x="162" y="163"/>
                  <a:pt x="162" y="163"/>
                  <a:pt x="162" y="163"/>
                </a:cubicBezTo>
                <a:cubicBezTo>
                  <a:pt x="162" y="164"/>
                  <a:pt x="162" y="164"/>
                  <a:pt x="162" y="164"/>
                </a:cubicBezTo>
                <a:cubicBezTo>
                  <a:pt x="162" y="165"/>
                  <a:pt x="162" y="165"/>
                  <a:pt x="162" y="165"/>
                </a:cubicBezTo>
                <a:cubicBezTo>
                  <a:pt x="162" y="166"/>
                  <a:pt x="162" y="166"/>
                  <a:pt x="162" y="166"/>
                </a:cubicBezTo>
                <a:cubicBezTo>
                  <a:pt x="156" y="219"/>
                  <a:pt x="156" y="219"/>
                  <a:pt x="156" y="219"/>
                </a:cubicBezTo>
                <a:lnTo>
                  <a:pt x="156" y="230"/>
                </a:lnTo>
                <a:close/>
                <a:moveTo>
                  <a:pt x="120" y="230"/>
                </a:moveTo>
                <a:cubicBezTo>
                  <a:pt x="156" y="230"/>
                  <a:pt x="156" y="230"/>
                  <a:pt x="156" y="230"/>
                </a:cubicBezTo>
                <a:cubicBezTo>
                  <a:pt x="156" y="219"/>
                  <a:pt x="156" y="219"/>
                  <a:pt x="156" y="219"/>
                </a:cubicBezTo>
                <a:cubicBezTo>
                  <a:pt x="155" y="226"/>
                  <a:pt x="155" y="226"/>
                  <a:pt x="155" y="226"/>
                </a:cubicBezTo>
                <a:cubicBezTo>
                  <a:pt x="120" y="226"/>
                  <a:pt x="120" y="226"/>
                  <a:pt x="120" y="226"/>
                </a:cubicBezTo>
                <a:cubicBezTo>
                  <a:pt x="120" y="230"/>
                  <a:pt x="120" y="230"/>
                  <a:pt x="120" y="230"/>
                </a:cubicBezTo>
                <a:close/>
                <a:moveTo>
                  <a:pt x="156" y="56"/>
                </a:moveTo>
                <a:cubicBezTo>
                  <a:pt x="155" y="53"/>
                  <a:pt x="155" y="53"/>
                  <a:pt x="155" y="53"/>
                </a:cubicBezTo>
                <a:cubicBezTo>
                  <a:pt x="154" y="49"/>
                  <a:pt x="154" y="49"/>
                  <a:pt x="154" y="49"/>
                </a:cubicBezTo>
                <a:cubicBezTo>
                  <a:pt x="152" y="46"/>
                  <a:pt x="152" y="46"/>
                  <a:pt x="152" y="46"/>
                </a:cubicBezTo>
                <a:cubicBezTo>
                  <a:pt x="151" y="43"/>
                  <a:pt x="151" y="43"/>
                  <a:pt x="151" y="43"/>
                </a:cubicBezTo>
                <a:cubicBezTo>
                  <a:pt x="149" y="41"/>
                  <a:pt x="149" y="41"/>
                  <a:pt x="149" y="41"/>
                </a:cubicBezTo>
                <a:cubicBezTo>
                  <a:pt x="148" y="38"/>
                  <a:pt x="148" y="38"/>
                  <a:pt x="148" y="38"/>
                </a:cubicBezTo>
                <a:cubicBezTo>
                  <a:pt x="146" y="35"/>
                  <a:pt x="146" y="35"/>
                  <a:pt x="146" y="35"/>
                </a:cubicBezTo>
                <a:cubicBezTo>
                  <a:pt x="145" y="32"/>
                  <a:pt x="145" y="32"/>
                  <a:pt x="145" y="32"/>
                </a:cubicBezTo>
                <a:cubicBezTo>
                  <a:pt x="143" y="30"/>
                  <a:pt x="143" y="30"/>
                  <a:pt x="143" y="30"/>
                </a:cubicBezTo>
                <a:cubicBezTo>
                  <a:pt x="141" y="27"/>
                  <a:pt x="141" y="27"/>
                  <a:pt x="141" y="27"/>
                </a:cubicBezTo>
                <a:cubicBezTo>
                  <a:pt x="139" y="25"/>
                  <a:pt x="139" y="25"/>
                  <a:pt x="139" y="25"/>
                </a:cubicBezTo>
                <a:cubicBezTo>
                  <a:pt x="138" y="23"/>
                  <a:pt x="138" y="23"/>
                  <a:pt x="138" y="23"/>
                </a:cubicBezTo>
                <a:cubicBezTo>
                  <a:pt x="136" y="20"/>
                  <a:pt x="136" y="20"/>
                  <a:pt x="136" y="20"/>
                </a:cubicBezTo>
                <a:cubicBezTo>
                  <a:pt x="134" y="18"/>
                  <a:pt x="134" y="18"/>
                  <a:pt x="134" y="18"/>
                </a:cubicBezTo>
                <a:cubicBezTo>
                  <a:pt x="132" y="16"/>
                  <a:pt x="132" y="16"/>
                  <a:pt x="132" y="16"/>
                </a:cubicBezTo>
                <a:cubicBezTo>
                  <a:pt x="131" y="15"/>
                  <a:pt x="131" y="15"/>
                  <a:pt x="131" y="15"/>
                </a:cubicBezTo>
                <a:cubicBezTo>
                  <a:pt x="129" y="13"/>
                  <a:pt x="129" y="13"/>
                  <a:pt x="129" y="13"/>
                </a:cubicBezTo>
                <a:cubicBezTo>
                  <a:pt x="127" y="11"/>
                  <a:pt x="127" y="11"/>
                  <a:pt x="127" y="11"/>
                </a:cubicBezTo>
                <a:cubicBezTo>
                  <a:pt x="125" y="10"/>
                  <a:pt x="125" y="10"/>
                  <a:pt x="125" y="10"/>
                </a:cubicBezTo>
                <a:cubicBezTo>
                  <a:pt x="123" y="8"/>
                  <a:pt x="123" y="8"/>
                  <a:pt x="123" y="8"/>
                </a:cubicBezTo>
                <a:cubicBezTo>
                  <a:pt x="121" y="7"/>
                  <a:pt x="121" y="7"/>
                  <a:pt x="121" y="7"/>
                </a:cubicBezTo>
                <a:cubicBezTo>
                  <a:pt x="120" y="7"/>
                  <a:pt x="120" y="7"/>
                  <a:pt x="120" y="7"/>
                </a:cubicBezTo>
                <a:cubicBezTo>
                  <a:pt x="120" y="12"/>
                  <a:pt x="120" y="12"/>
                  <a:pt x="120" y="12"/>
                </a:cubicBezTo>
                <a:cubicBezTo>
                  <a:pt x="121" y="12"/>
                  <a:pt x="121" y="12"/>
                  <a:pt x="121" y="12"/>
                </a:cubicBezTo>
                <a:cubicBezTo>
                  <a:pt x="123" y="14"/>
                  <a:pt x="123" y="14"/>
                  <a:pt x="123" y="14"/>
                </a:cubicBezTo>
                <a:cubicBezTo>
                  <a:pt x="125" y="15"/>
                  <a:pt x="125" y="15"/>
                  <a:pt x="125" y="15"/>
                </a:cubicBezTo>
                <a:cubicBezTo>
                  <a:pt x="127" y="17"/>
                  <a:pt x="127" y="17"/>
                  <a:pt x="127" y="17"/>
                </a:cubicBezTo>
                <a:cubicBezTo>
                  <a:pt x="129" y="19"/>
                  <a:pt x="129" y="19"/>
                  <a:pt x="129" y="19"/>
                </a:cubicBezTo>
                <a:cubicBezTo>
                  <a:pt x="130" y="20"/>
                  <a:pt x="130" y="20"/>
                  <a:pt x="130" y="20"/>
                </a:cubicBezTo>
                <a:cubicBezTo>
                  <a:pt x="132" y="22"/>
                  <a:pt x="132" y="22"/>
                  <a:pt x="132" y="22"/>
                </a:cubicBezTo>
                <a:cubicBezTo>
                  <a:pt x="133" y="24"/>
                  <a:pt x="133" y="24"/>
                  <a:pt x="133" y="24"/>
                </a:cubicBezTo>
                <a:cubicBezTo>
                  <a:pt x="135" y="26"/>
                  <a:pt x="135" y="26"/>
                  <a:pt x="135" y="26"/>
                </a:cubicBezTo>
                <a:cubicBezTo>
                  <a:pt x="137" y="28"/>
                  <a:pt x="137" y="28"/>
                  <a:pt x="137" y="28"/>
                </a:cubicBezTo>
                <a:cubicBezTo>
                  <a:pt x="138" y="30"/>
                  <a:pt x="138" y="30"/>
                  <a:pt x="138" y="30"/>
                </a:cubicBezTo>
                <a:cubicBezTo>
                  <a:pt x="140" y="33"/>
                  <a:pt x="140" y="33"/>
                  <a:pt x="140" y="33"/>
                </a:cubicBezTo>
                <a:cubicBezTo>
                  <a:pt x="141" y="35"/>
                  <a:pt x="141" y="35"/>
                  <a:pt x="141" y="35"/>
                </a:cubicBezTo>
                <a:cubicBezTo>
                  <a:pt x="143" y="38"/>
                  <a:pt x="143" y="38"/>
                  <a:pt x="143" y="38"/>
                </a:cubicBezTo>
                <a:cubicBezTo>
                  <a:pt x="144" y="40"/>
                  <a:pt x="144" y="40"/>
                  <a:pt x="144" y="40"/>
                </a:cubicBezTo>
                <a:cubicBezTo>
                  <a:pt x="146" y="43"/>
                  <a:pt x="146" y="43"/>
                  <a:pt x="146" y="43"/>
                </a:cubicBezTo>
                <a:cubicBezTo>
                  <a:pt x="147" y="46"/>
                  <a:pt x="147" y="46"/>
                  <a:pt x="147" y="46"/>
                </a:cubicBezTo>
                <a:cubicBezTo>
                  <a:pt x="148" y="49"/>
                  <a:pt x="148" y="49"/>
                  <a:pt x="148" y="49"/>
                </a:cubicBezTo>
                <a:cubicBezTo>
                  <a:pt x="150" y="51"/>
                  <a:pt x="150" y="51"/>
                  <a:pt x="150" y="51"/>
                </a:cubicBezTo>
                <a:cubicBezTo>
                  <a:pt x="151" y="54"/>
                  <a:pt x="152" y="56"/>
                  <a:pt x="153" y="59"/>
                </a:cubicBezTo>
                <a:cubicBezTo>
                  <a:pt x="154" y="61"/>
                  <a:pt x="154" y="63"/>
                  <a:pt x="155" y="65"/>
                </a:cubicBezTo>
                <a:cubicBezTo>
                  <a:pt x="155" y="67"/>
                  <a:pt x="156" y="68"/>
                  <a:pt x="156" y="70"/>
                </a:cubicBezTo>
                <a:cubicBezTo>
                  <a:pt x="156" y="56"/>
                  <a:pt x="156" y="56"/>
                  <a:pt x="156" y="56"/>
                </a:cubicBezTo>
                <a:close/>
                <a:moveTo>
                  <a:pt x="156" y="108"/>
                </a:moveTo>
                <a:cubicBezTo>
                  <a:pt x="156" y="139"/>
                  <a:pt x="156" y="139"/>
                  <a:pt x="156" y="139"/>
                </a:cubicBezTo>
                <a:cubicBezTo>
                  <a:pt x="154" y="138"/>
                  <a:pt x="154" y="138"/>
                  <a:pt x="154" y="138"/>
                </a:cubicBezTo>
                <a:cubicBezTo>
                  <a:pt x="142" y="138"/>
                  <a:pt x="142" y="138"/>
                  <a:pt x="142" y="138"/>
                </a:cubicBezTo>
                <a:cubicBezTo>
                  <a:pt x="142" y="134"/>
                  <a:pt x="142" y="134"/>
                  <a:pt x="142" y="134"/>
                </a:cubicBezTo>
                <a:cubicBezTo>
                  <a:pt x="153" y="134"/>
                  <a:pt x="153" y="134"/>
                  <a:pt x="153" y="134"/>
                </a:cubicBezTo>
                <a:cubicBezTo>
                  <a:pt x="153" y="131"/>
                  <a:pt x="153" y="129"/>
                  <a:pt x="153" y="127"/>
                </a:cubicBezTo>
                <a:cubicBezTo>
                  <a:pt x="153" y="124"/>
                  <a:pt x="153" y="122"/>
                  <a:pt x="153" y="119"/>
                </a:cubicBezTo>
                <a:cubicBezTo>
                  <a:pt x="153" y="117"/>
                  <a:pt x="153" y="114"/>
                  <a:pt x="152" y="112"/>
                </a:cubicBezTo>
                <a:cubicBezTo>
                  <a:pt x="152" y="110"/>
                  <a:pt x="152" y="108"/>
                  <a:pt x="151" y="107"/>
                </a:cubicBezTo>
                <a:cubicBezTo>
                  <a:pt x="151" y="105"/>
                  <a:pt x="151" y="104"/>
                  <a:pt x="150" y="102"/>
                </a:cubicBezTo>
                <a:cubicBezTo>
                  <a:pt x="150" y="100"/>
                  <a:pt x="149" y="98"/>
                  <a:pt x="149" y="97"/>
                </a:cubicBezTo>
                <a:cubicBezTo>
                  <a:pt x="147" y="93"/>
                  <a:pt x="147" y="93"/>
                  <a:pt x="147" y="93"/>
                </a:cubicBezTo>
                <a:cubicBezTo>
                  <a:pt x="146" y="90"/>
                  <a:pt x="146" y="90"/>
                  <a:pt x="146" y="90"/>
                </a:cubicBezTo>
                <a:cubicBezTo>
                  <a:pt x="144" y="87"/>
                  <a:pt x="144" y="87"/>
                  <a:pt x="144" y="87"/>
                </a:cubicBezTo>
                <a:cubicBezTo>
                  <a:pt x="141" y="82"/>
                  <a:pt x="141" y="82"/>
                  <a:pt x="141" y="82"/>
                </a:cubicBezTo>
                <a:cubicBezTo>
                  <a:pt x="138" y="90"/>
                  <a:pt x="138" y="90"/>
                  <a:pt x="138" y="90"/>
                </a:cubicBezTo>
                <a:cubicBezTo>
                  <a:pt x="138" y="91"/>
                  <a:pt x="138" y="93"/>
                  <a:pt x="138" y="94"/>
                </a:cubicBezTo>
                <a:cubicBezTo>
                  <a:pt x="137" y="96"/>
                  <a:pt x="137" y="98"/>
                  <a:pt x="137" y="100"/>
                </a:cubicBezTo>
                <a:cubicBezTo>
                  <a:pt x="136" y="104"/>
                  <a:pt x="136" y="104"/>
                  <a:pt x="136" y="104"/>
                </a:cubicBezTo>
                <a:cubicBezTo>
                  <a:pt x="135" y="107"/>
                  <a:pt x="135" y="107"/>
                  <a:pt x="135" y="107"/>
                </a:cubicBezTo>
                <a:cubicBezTo>
                  <a:pt x="134" y="109"/>
                  <a:pt x="134" y="109"/>
                  <a:pt x="134" y="109"/>
                </a:cubicBezTo>
                <a:cubicBezTo>
                  <a:pt x="133" y="111"/>
                  <a:pt x="133" y="111"/>
                  <a:pt x="133" y="111"/>
                </a:cubicBezTo>
                <a:cubicBezTo>
                  <a:pt x="133" y="113"/>
                  <a:pt x="133" y="113"/>
                  <a:pt x="133" y="113"/>
                </a:cubicBezTo>
                <a:cubicBezTo>
                  <a:pt x="131" y="115"/>
                  <a:pt x="131" y="115"/>
                  <a:pt x="131" y="115"/>
                </a:cubicBezTo>
                <a:cubicBezTo>
                  <a:pt x="130" y="117"/>
                  <a:pt x="130" y="117"/>
                  <a:pt x="130" y="117"/>
                </a:cubicBezTo>
                <a:cubicBezTo>
                  <a:pt x="129" y="119"/>
                  <a:pt x="129" y="119"/>
                  <a:pt x="129" y="119"/>
                </a:cubicBezTo>
                <a:cubicBezTo>
                  <a:pt x="128" y="120"/>
                  <a:pt x="128" y="120"/>
                  <a:pt x="128" y="120"/>
                </a:cubicBezTo>
                <a:cubicBezTo>
                  <a:pt x="127" y="121"/>
                  <a:pt x="126" y="122"/>
                  <a:pt x="124" y="123"/>
                </a:cubicBezTo>
                <a:cubicBezTo>
                  <a:pt x="124" y="137"/>
                  <a:pt x="124" y="137"/>
                  <a:pt x="124" y="137"/>
                </a:cubicBezTo>
                <a:cubicBezTo>
                  <a:pt x="124" y="137"/>
                  <a:pt x="124" y="137"/>
                  <a:pt x="124" y="137"/>
                </a:cubicBezTo>
                <a:cubicBezTo>
                  <a:pt x="124" y="141"/>
                  <a:pt x="123" y="145"/>
                  <a:pt x="122" y="148"/>
                </a:cubicBezTo>
                <a:cubicBezTo>
                  <a:pt x="120" y="153"/>
                  <a:pt x="120" y="153"/>
                  <a:pt x="120" y="153"/>
                </a:cubicBezTo>
                <a:cubicBezTo>
                  <a:pt x="120" y="136"/>
                  <a:pt x="120" y="136"/>
                  <a:pt x="120" y="136"/>
                </a:cubicBezTo>
                <a:cubicBezTo>
                  <a:pt x="120" y="136"/>
                  <a:pt x="120" y="136"/>
                  <a:pt x="120" y="136"/>
                </a:cubicBezTo>
                <a:cubicBezTo>
                  <a:pt x="120" y="126"/>
                  <a:pt x="120" y="126"/>
                  <a:pt x="120" y="126"/>
                </a:cubicBezTo>
                <a:cubicBezTo>
                  <a:pt x="120" y="126"/>
                  <a:pt x="120" y="126"/>
                  <a:pt x="120" y="126"/>
                </a:cubicBezTo>
                <a:cubicBezTo>
                  <a:pt x="120" y="120"/>
                  <a:pt x="120" y="120"/>
                  <a:pt x="120" y="120"/>
                </a:cubicBezTo>
                <a:cubicBezTo>
                  <a:pt x="121" y="120"/>
                  <a:pt x="121" y="120"/>
                  <a:pt x="121" y="120"/>
                </a:cubicBezTo>
                <a:cubicBezTo>
                  <a:pt x="125" y="117"/>
                  <a:pt x="125" y="117"/>
                  <a:pt x="125" y="117"/>
                </a:cubicBezTo>
                <a:cubicBezTo>
                  <a:pt x="126" y="116"/>
                  <a:pt x="126" y="116"/>
                  <a:pt x="126" y="116"/>
                </a:cubicBezTo>
                <a:cubicBezTo>
                  <a:pt x="127" y="115"/>
                  <a:pt x="127" y="115"/>
                  <a:pt x="127" y="115"/>
                </a:cubicBezTo>
                <a:cubicBezTo>
                  <a:pt x="128" y="113"/>
                  <a:pt x="128" y="113"/>
                  <a:pt x="128" y="113"/>
                </a:cubicBezTo>
                <a:cubicBezTo>
                  <a:pt x="129" y="111"/>
                  <a:pt x="129" y="111"/>
                  <a:pt x="129" y="111"/>
                </a:cubicBezTo>
                <a:cubicBezTo>
                  <a:pt x="129" y="110"/>
                  <a:pt x="129" y="110"/>
                  <a:pt x="129" y="110"/>
                </a:cubicBezTo>
                <a:cubicBezTo>
                  <a:pt x="130" y="108"/>
                  <a:pt x="130" y="108"/>
                  <a:pt x="130" y="108"/>
                </a:cubicBezTo>
                <a:cubicBezTo>
                  <a:pt x="131" y="106"/>
                  <a:pt x="131" y="106"/>
                  <a:pt x="131" y="106"/>
                </a:cubicBezTo>
                <a:cubicBezTo>
                  <a:pt x="131" y="104"/>
                  <a:pt x="131" y="104"/>
                  <a:pt x="131" y="104"/>
                </a:cubicBezTo>
                <a:cubicBezTo>
                  <a:pt x="132" y="101"/>
                  <a:pt x="132" y="101"/>
                  <a:pt x="132" y="101"/>
                </a:cubicBezTo>
                <a:cubicBezTo>
                  <a:pt x="133" y="97"/>
                  <a:pt x="133" y="97"/>
                  <a:pt x="133" y="97"/>
                </a:cubicBezTo>
                <a:cubicBezTo>
                  <a:pt x="133" y="94"/>
                  <a:pt x="134" y="92"/>
                  <a:pt x="134" y="89"/>
                </a:cubicBezTo>
                <a:cubicBezTo>
                  <a:pt x="138" y="78"/>
                  <a:pt x="138" y="78"/>
                  <a:pt x="138" y="78"/>
                </a:cubicBezTo>
                <a:cubicBezTo>
                  <a:pt x="136" y="76"/>
                  <a:pt x="136" y="76"/>
                  <a:pt x="136" y="76"/>
                </a:cubicBezTo>
                <a:cubicBezTo>
                  <a:pt x="135" y="75"/>
                  <a:pt x="133" y="74"/>
                  <a:pt x="132" y="72"/>
                </a:cubicBezTo>
                <a:cubicBezTo>
                  <a:pt x="131" y="76"/>
                  <a:pt x="131" y="76"/>
                  <a:pt x="131" y="76"/>
                </a:cubicBezTo>
                <a:cubicBezTo>
                  <a:pt x="130" y="79"/>
                  <a:pt x="130" y="81"/>
                  <a:pt x="129" y="83"/>
                </a:cubicBezTo>
                <a:cubicBezTo>
                  <a:pt x="129" y="84"/>
                  <a:pt x="129" y="84"/>
                  <a:pt x="129" y="84"/>
                </a:cubicBezTo>
                <a:cubicBezTo>
                  <a:pt x="128" y="85"/>
                  <a:pt x="128" y="85"/>
                  <a:pt x="128" y="85"/>
                </a:cubicBezTo>
                <a:cubicBezTo>
                  <a:pt x="127" y="85"/>
                  <a:pt x="127" y="85"/>
                  <a:pt x="127" y="85"/>
                </a:cubicBezTo>
                <a:cubicBezTo>
                  <a:pt x="125" y="86"/>
                  <a:pt x="125" y="86"/>
                  <a:pt x="125" y="86"/>
                </a:cubicBezTo>
                <a:cubicBezTo>
                  <a:pt x="123" y="87"/>
                  <a:pt x="123" y="87"/>
                  <a:pt x="123" y="87"/>
                </a:cubicBezTo>
                <a:cubicBezTo>
                  <a:pt x="121" y="87"/>
                  <a:pt x="121" y="87"/>
                  <a:pt x="121" y="87"/>
                </a:cubicBezTo>
                <a:cubicBezTo>
                  <a:pt x="120" y="87"/>
                  <a:pt x="120" y="87"/>
                  <a:pt x="120" y="87"/>
                </a:cubicBezTo>
                <a:cubicBezTo>
                  <a:pt x="120" y="83"/>
                  <a:pt x="120" y="83"/>
                  <a:pt x="120" y="83"/>
                </a:cubicBezTo>
                <a:cubicBezTo>
                  <a:pt x="121" y="83"/>
                  <a:pt x="121" y="83"/>
                  <a:pt x="121" y="83"/>
                </a:cubicBezTo>
                <a:cubicBezTo>
                  <a:pt x="122" y="83"/>
                  <a:pt x="122" y="83"/>
                  <a:pt x="122" y="83"/>
                </a:cubicBezTo>
                <a:cubicBezTo>
                  <a:pt x="123" y="82"/>
                  <a:pt x="123" y="82"/>
                  <a:pt x="123" y="82"/>
                </a:cubicBezTo>
                <a:cubicBezTo>
                  <a:pt x="124" y="82"/>
                  <a:pt x="124" y="82"/>
                  <a:pt x="124" y="82"/>
                </a:cubicBezTo>
                <a:cubicBezTo>
                  <a:pt x="124" y="82"/>
                  <a:pt x="124" y="82"/>
                  <a:pt x="124" y="82"/>
                </a:cubicBezTo>
                <a:cubicBezTo>
                  <a:pt x="125" y="81"/>
                  <a:pt x="125" y="81"/>
                  <a:pt x="125" y="81"/>
                </a:cubicBezTo>
                <a:cubicBezTo>
                  <a:pt x="126" y="80"/>
                  <a:pt x="126" y="80"/>
                  <a:pt x="126" y="80"/>
                </a:cubicBezTo>
                <a:cubicBezTo>
                  <a:pt x="126" y="78"/>
                  <a:pt x="127" y="76"/>
                  <a:pt x="127" y="74"/>
                </a:cubicBezTo>
                <a:cubicBezTo>
                  <a:pt x="128" y="70"/>
                  <a:pt x="128" y="70"/>
                  <a:pt x="128" y="70"/>
                </a:cubicBezTo>
                <a:cubicBezTo>
                  <a:pt x="127" y="70"/>
                  <a:pt x="127" y="69"/>
                  <a:pt x="127" y="69"/>
                </a:cubicBezTo>
                <a:cubicBezTo>
                  <a:pt x="125" y="68"/>
                  <a:pt x="124" y="68"/>
                  <a:pt x="123" y="67"/>
                </a:cubicBezTo>
                <a:cubicBezTo>
                  <a:pt x="120" y="66"/>
                  <a:pt x="120" y="66"/>
                  <a:pt x="120" y="66"/>
                </a:cubicBezTo>
                <a:cubicBezTo>
                  <a:pt x="120" y="66"/>
                  <a:pt x="120" y="66"/>
                  <a:pt x="120" y="66"/>
                </a:cubicBezTo>
                <a:cubicBezTo>
                  <a:pt x="120" y="62"/>
                  <a:pt x="120" y="62"/>
                  <a:pt x="120" y="62"/>
                </a:cubicBezTo>
                <a:cubicBezTo>
                  <a:pt x="121" y="62"/>
                  <a:pt x="122" y="62"/>
                  <a:pt x="123" y="63"/>
                </a:cubicBezTo>
                <a:cubicBezTo>
                  <a:pt x="124" y="63"/>
                  <a:pt x="126" y="64"/>
                  <a:pt x="127" y="64"/>
                </a:cubicBezTo>
                <a:cubicBezTo>
                  <a:pt x="128" y="65"/>
                  <a:pt x="129" y="66"/>
                  <a:pt x="131" y="67"/>
                </a:cubicBezTo>
                <a:cubicBezTo>
                  <a:pt x="132" y="67"/>
                  <a:pt x="133" y="68"/>
                  <a:pt x="134" y="69"/>
                </a:cubicBezTo>
                <a:cubicBezTo>
                  <a:pt x="135" y="70"/>
                  <a:pt x="136" y="71"/>
                  <a:pt x="137" y="72"/>
                </a:cubicBezTo>
                <a:cubicBezTo>
                  <a:pt x="138" y="73"/>
                  <a:pt x="139" y="74"/>
                  <a:pt x="140" y="75"/>
                </a:cubicBezTo>
                <a:cubicBezTo>
                  <a:pt x="143" y="77"/>
                  <a:pt x="143" y="77"/>
                  <a:pt x="143" y="77"/>
                </a:cubicBezTo>
                <a:cubicBezTo>
                  <a:pt x="144" y="79"/>
                  <a:pt x="144" y="79"/>
                  <a:pt x="144" y="79"/>
                </a:cubicBezTo>
                <a:cubicBezTo>
                  <a:pt x="146" y="81"/>
                  <a:pt x="146" y="81"/>
                  <a:pt x="146" y="81"/>
                </a:cubicBezTo>
                <a:cubicBezTo>
                  <a:pt x="147" y="83"/>
                  <a:pt x="147" y="83"/>
                  <a:pt x="147" y="83"/>
                </a:cubicBezTo>
                <a:cubicBezTo>
                  <a:pt x="148" y="85"/>
                  <a:pt x="148" y="85"/>
                  <a:pt x="148" y="85"/>
                </a:cubicBezTo>
                <a:cubicBezTo>
                  <a:pt x="149" y="87"/>
                  <a:pt x="149" y="87"/>
                  <a:pt x="149" y="87"/>
                </a:cubicBezTo>
                <a:cubicBezTo>
                  <a:pt x="150" y="89"/>
                  <a:pt x="150" y="89"/>
                  <a:pt x="150" y="89"/>
                </a:cubicBezTo>
                <a:cubicBezTo>
                  <a:pt x="151" y="91"/>
                  <a:pt x="151" y="91"/>
                  <a:pt x="151" y="91"/>
                </a:cubicBezTo>
                <a:cubicBezTo>
                  <a:pt x="152" y="93"/>
                  <a:pt x="152" y="93"/>
                  <a:pt x="152" y="93"/>
                </a:cubicBezTo>
                <a:cubicBezTo>
                  <a:pt x="153" y="97"/>
                  <a:pt x="153" y="97"/>
                  <a:pt x="153" y="97"/>
                </a:cubicBezTo>
                <a:cubicBezTo>
                  <a:pt x="154" y="101"/>
                  <a:pt x="154" y="101"/>
                  <a:pt x="154" y="101"/>
                </a:cubicBezTo>
                <a:cubicBezTo>
                  <a:pt x="155" y="105"/>
                  <a:pt x="155" y="105"/>
                  <a:pt x="155" y="105"/>
                </a:cubicBezTo>
                <a:cubicBezTo>
                  <a:pt x="156" y="108"/>
                  <a:pt x="156" y="108"/>
                  <a:pt x="156" y="108"/>
                </a:cubicBezTo>
                <a:close/>
                <a:moveTo>
                  <a:pt x="156" y="153"/>
                </a:moveTo>
                <a:cubicBezTo>
                  <a:pt x="156" y="157"/>
                  <a:pt x="156" y="157"/>
                  <a:pt x="156" y="157"/>
                </a:cubicBezTo>
                <a:cubicBezTo>
                  <a:pt x="156" y="157"/>
                  <a:pt x="156" y="157"/>
                  <a:pt x="156" y="157"/>
                </a:cubicBezTo>
                <a:cubicBezTo>
                  <a:pt x="155" y="157"/>
                  <a:pt x="155" y="157"/>
                  <a:pt x="155" y="157"/>
                </a:cubicBezTo>
                <a:cubicBezTo>
                  <a:pt x="154" y="157"/>
                  <a:pt x="154" y="157"/>
                  <a:pt x="154" y="157"/>
                </a:cubicBezTo>
                <a:cubicBezTo>
                  <a:pt x="120" y="157"/>
                  <a:pt x="120" y="157"/>
                  <a:pt x="120" y="157"/>
                </a:cubicBezTo>
                <a:cubicBezTo>
                  <a:pt x="120" y="153"/>
                  <a:pt x="120" y="153"/>
                  <a:pt x="120" y="153"/>
                </a:cubicBezTo>
                <a:cubicBezTo>
                  <a:pt x="154" y="153"/>
                  <a:pt x="154" y="153"/>
                  <a:pt x="154" y="153"/>
                </a:cubicBezTo>
                <a:cubicBezTo>
                  <a:pt x="155" y="153"/>
                  <a:pt x="155" y="153"/>
                  <a:pt x="155" y="153"/>
                </a:cubicBezTo>
                <a:lnTo>
                  <a:pt x="156" y="153"/>
                </a:lnTo>
                <a:close/>
                <a:moveTo>
                  <a:pt x="114" y="230"/>
                </a:moveTo>
                <a:cubicBezTo>
                  <a:pt x="120" y="230"/>
                  <a:pt x="120" y="230"/>
                  <a:pt x="120" y="230"/>
                </a:cubicBezTo>
                <a:cubicBezTo>
                  <a:pt x="120" y="226"/>
                  <a:pt x="120" y="226"/>
                  <a:pt x="120" y="226"/>
                </a:cubicBezTo>
                <a:cubicBezTo>
                  <a:pt x="114" y="226"/>
                  <a:pt x="114" y="226"/>
                  <a:pt x="114" y="226"/>
                </a:cubicBezTo>
                <a:cubicBezTo>
                  <a:pt x="114" y="230"/>
                  <a:pt x="114" y="230"/>
                  <a:pt x="114" y="230"/>
                </a:cubicBezTo>
                <a:close/>
                <a:moveTo>
                  <a:pt x="120" y="7"/>
                </a:moveTo>
                <a:cubicBezTo>
                  <a:pt x="119" y="6"/>
                  <a:pt x="119" y="6"/>
                  <a:pt x="119" y="6"/>
                </a:cubicBezTo>
                <a:cubicBezTo>
                  <a:pt x="117" y="5"/>
                  <a:pt x="117" y="5"/>
                  <a:pt x="117" y="5"/>
                </a:cubicBezTo>
                <a:cubicBezTo>
                  <a:pt x="115" y="4"/>
                  <a:pt x="115" y="4"/>
                  <a:pt x="115" y="4"/>
                </a:cubicBezTo>
                <a:cubicBezTo>
                  <a:pt x="114" y="3"/>
                  <a:pt x="114" y="3"/>
                  <a:pt x="114" y="3"/>
                </a:cubicBezTo>
                <a:cubicBezTo>
                  <a:pt x="114" y="8"/>
                  <a:pt x="114" y="8"/>
                  <a:pt x="114" y="8"/>
                </a:cubicBezTo>
                <a:cubicBezTo>
                  <a:pt x="114" y="8"/>
                  <a:pt x="114" y="8"/>
                  <a:pt x="114" y="8"/>
                </a:cubicBezTo>
                <a:cubicBezTo>
                  <a:pt x="116" y="9"/>
                  <a:pt x="116" y="9"/>
                  <a:pt x="116" y="9"/>
                </a:cubicBezTo>
                <a:cubicBezTo>
                  <a:pt x="118" y="10"/>
                  <a:pt x="118" y="10"/>
                  <a:pt x="118" y="10"/>
                </a:cubicBezTo>
                <a:cubicBezTo>
                  <a:pt x="119" y="11"/>
                  <a:pt x="119" y="11"/>
                  <a:pt x="119" y="11"/>
                </a:cubicBezTo>
                <a:cubicBezTo>
                  <a:pt x="120" y="12"/>
                  <a:pt x="120" y="12"/>
                  <a:pt x="120" y="12"/>
                </a:cubicBezTo>
                <a:cubicBezTo>
                  <a:pt x="120" y="7"/>
                  <a:pt x="120" y="7"/>
                  <a:pt x="120" y="7"/>
                </a:cubicBezTo>
                <a:close/>
                <a:moveTo>
                  <a:pt x="120" y="62"/>
                </a:moveTo>
                <a:cubicBezTo>
                  <a:pt x="120" y="66"/>
                  <a:pt x="120" y="66"/>
                  <a:pt x="120" y="66"/>
                </a:cubicBezTo>
                <a:cubicBezTo>
                  <a:pt x="118" y="66"/>
                  <a:pt x="116" y="65"/>
                  <a:pt x="115" y="64"/>
                </a:cubicBezTo>
                <a:cubicBezTo>
                  <a:pt x="115" y="65"/>
                  <a:pt x="115" y="65"/>
                  <a:pt x="115" y="65"/>
                </a:cubicBezTo>
                <a:cubicBezTo>
                  <a:pt x="114" y="65"/>
                  <a:pt x="114" y="65"/>
                  <a:pt x="114" y="65"/>
                </a:cubicBezTo>
                <a:cubicBezTo>
                  <a:pt x="114" y="60"/>
                  <a:pt x="114" y="60"/>
                  <a:pt x="114" y="60"/>
                </a:cubicBezTo>
                <a:cubicBezTo>
                  <a:pt x="114" y="60"/>
                  <a:pt x="114" y="60"/>
                  <a:pt x="114" y="60"/>
                </a:cubicBezTo>
                <a:cubicBezTo>
                  <a:pt x="116" y="60"/>
                  <a:pt x="117" y="61"/>
                  <a:pt x="119" y="61"/>
                </a:cubicBezTo>
                <a:cubicBezTo>
                  <a:pt x="119" y="62"/>
                  <a:pt x="120" y="62"/>
                  <a:pt x="120" y="62"/>
                </a:cubicBezTo>
                <a:close/>
                <a:moveTo>
                  <a:pt x="120" y="83"/>
                </a:moveTo>
                <a:cubicBezTo>
                  <a:pt x="120" y="87"/>
                  <a:pt x="120" y="87"/>
                  <a:pt x="120" y="87"/>
                </a:cubicBezTo>
                <a:cubicBezTo>
                  <a:pt x="119" y="87"/>
                  <a:pt x="119" y="87"/>
                  <a:pt x="119" y="87"/>
                </a:cubicBezTo>
                <a:cubicBezTo>
                  <a:pt x="118" y="87"/>
                  <a:pt x="117" y="87"/>
                  <a:pt x="116" y="87"/>
                </a:cubicBezTo>
                <a:cubicBezTo>
                  <a:pt x="115" y="87"/>
                  <a:pt x="114" y="87"/>
                  <a:pt x="114" y="87"/>
                </a:cubicBezTo>
                <a:cubicBezTo>
                  <a:pt x="114" y="83"/>
                  <a:pt x="114" y="83"/>
                  <a:pt x="114" y="83"/>
                </a:cubicBezTo>
                <a:cubicBezTo>
                  <a:pt x="115" y="83"/>
                  <a:pt x="115" y="83"/>
                  <a:pt x="115" y="83"/>
                </a:cubicBezTo>
                <a:cubicBezTo>
                  <a:pt x="116" y="83"/>
                  <a:pt x="116" y="83"/>
                  <a:pt x="116" y="83"/>
                </a:cubicBezTo>
                <a:cubicBezTo>
                  <a:pt x="118" y="83"/>
                  <a:pt x="118" y="83"/>
                  <a:pt x="118" y="83"/>
                </a:cubicBezTo>
                <a:cubicBezTo>
                  <a:pt x="120" y="83"/>
                  <a:pt x="120" y="83"/>
                  <a:pt x="120" y="83"/>
                </a:cubicBezTo>
                <a:cubicBezTo>
                  <a:pt x="120" y="83"/>
                  <a:pt x="120" y="83"/>
                  <a:pt x="120" y="83"/>
                </a:cubicBezTo>
                <a:close/>
                <a:moveTo>
                  <a:pt x="120" y="120"/>
                </a:moveTo>
                <a:cubicBezTo>
                  <a:pt x="120" y="126"/>
                  <a:pt x="120" y="126"/>
                  <a:pt x="120" y="126"/>
                </a:cubicBezTo>
                <a:cubicBezTo>
                  <a:pt x="118" y="127"/>
                  <a:pt x="116" y="128"/>
                  <a:pt x="114" y="130"/>
                </a:cubicBezTo>
                <a:cubicBezTo>
                  <a:pt x="114" y="125"/>
                  <a:pt x="114" y="125"/>
                  <a:pt x="114" y="125"/>
                </a:cubicBezTo>
                <a:cubicBezTo>
                  <a:pt x="114" y="125"/>
                  <a:pt x="114" y="125"/>
                  <a:pt x="114" y="125"/>
                </a:cubicBezTo>
                <a:cubicBezTo>
                  <a:pt x="117" y="122"/>
                  <a:pt x="117" y="122"/>
                  <a:pt x="117" y="122"/>
                </a:cubicBezTo>
                <a:cubicBezTo>
                  <a:pt x="120" y="120"/>
                  <a:pt x="120" y="120"/>
                  <a:pt x="120" y="120"/>
                </a:cubicBezTo>
                <a:close/>
                <a:moveTo>
                  <a:pt x="120" y="136"/>
                </a:moveTo>
                <a:cubicBezTo>
                  <a:pt x="120" y="153"/>
                  <a:pt x="120" y="153"/>
                  <a:pt x="120" y="153"/>
                </a:cubicBezTo>
                <a:cubicBezTo>
                  <a:pt x="120" y="153"/>
                  <a:pt x="120" y="153"/>
                  <a:pt x="120" y="153"/>
                </a:cubicBezTo>
                <a:cubicBezTo>
                  <a:pt x="120" y="153"/>
                  <a:pt x="120" y="153"/>
                  <a:pt x="120" y="153"/>
                </a:cubicBezTo>
                <a:cubicBezTo>
                  <a:pt x="120" y="157"/>
                  <a:pt x="120" y="157"/>
                  <a:pt x="120" y="157"/>
                </a:cubicBezTo>
                <a:cubicBezTo>
                  <a:pt x="114" y="157"/>
                  <a:pt x="114" y="157"/>
                  <a:pt x="114" y="157"/>
                </a:cubicBezTo>
                <a:cubicBezTo>
                  <a:pt x="114" y="153"/>
                  <a:pt x="114" y="153"/>
                  <a:pt x="114" y="153"/>
                </a:cubicBezTo>
                <a:cubicBezTo>
                  <a:pt x="116" y="153"/>
                  <a:pt x="116" y="153"/>
                  <a:pt x="116" y="153"/>
                </a:cubicBezTo>
                <a:cubicBezTo>
                  <a:pt x="116" y="151"/>
                  <a:pt x="116" y="151"/>
                  <a:pt x="116" y="151"/>
                </a:cubicBezTo>
                <a:cubicBezTo>
                  <a:pt x="117" y="149"/>
                  <a:pt x="118" y="147"/>
                  <a:pt x="118" y="144"/>
                </a:cubicBezTo>
                <a:cubicBezTo>
                  <a:pt x="119" y="142"/>
                  <a:pt x="120" y="139"/>
                  <a:pt x="120" y="136"/>
                </a:cubicBezTo>
                <a:close/>
                <a:moveTo>
                  <a:pt x="98" y="230"/>
                </a:moveTo>
                <a:cubicBezTo>
                  <a:pt x="114" y="230"/>
                  <a:pt x="114" y="230"/>
                  <a:pt x="114" y="230"/>
                </a:cubicBezTo>
                <a:cubicBezTo>
                  <a:pt x="114" y="226"/>
                  <a:pt x="114" y="226"/>
                  <a:pt x="114" y="226"/>
                </a:cubicBezTo>
                <a:cubicBezTo>
                  <a:pt x="98" y="226"/>
                  <a:pt x="98" y="226"/>
                  <a:pt x="98" y="226"/>
                </a:cubicBezTo>
                <a:cubicBezTo>
                  <a:pt x="98" y="230"/>
                  <a:pt x="98" y="230"/>
                  <a:pt x="98" y="230"/>
                </a:cubicBezTo>
                <a:close/>
                <a:moveTo>
                  <a:pt x="114" y="3"/>
                </a:moveTo>
                <a:cubicBezTo>
                  <a:pt x="113" y="3"/>
                  <a:pt x="113" y="3"/>
                  <a:pt x="113" y="3"/>
                </a:cubicBezTo>
                <a:cubicBezTo>
                  <a:pt x="110" y="2"/>
                  <a:pt x="110" y="2"/>
                  <a:pt x="110" y="2"/>
                </a:cubicBezTo>
                <a:cubicBezTo>
                  <a:pt x="108" y="1"/>
                  <a:pt x="108" y="1"/>
                  <a:pt x="108" y="1"/>
                </a:cubicBezTo>
                <a:cubicBezTo>
                  <a:pt x="106" y="1"/>
                  <a:pt x="106" y="1"/>
                  <a:pt x="106" y="1"/>
                </a:cubicBezTo>
                <a:cubicBezTo>
                  <a:pt x="104" y="0"/>
                  <a:pt x="104" y="0"/>
                  <a:pt x="104" y="0"/>
                </a:cubicBezTo>
                <a:cubicBezTo>
                  <a:pt x="102" y="0"/>
                  <a:pt x="102" y="0"/>
                  <a:pt x="102" y="0"/>
                </a:cubicBezTo>
                <a:cubicBezTo>
                  <a:pt x="100" y="0"/>
                  <a:pt x="100" y="0"/>
                  <a:pt x="100" y="0"/>
                </a:cubicBezTo>
                <a:cubicBezTo>
                  <a:pt x="98" y="0"/>
                  <a:pt x="98" y="0"/>
                  <a:pt x="98" y="0"/>
                </a:cubicBezTo>
                <a:cubicBezTo>
                  <a:pt x="98" y="4"/>
                  <a:pt x="98" y="4"/>
                  <a:pt x="98" y="4"/>
                </a:cubicBezTo>
                <a:cubicBezTo>
                  <a:pt x="98" y="4"/>
                  <a:pt x="98" y="4"/>
                  <a:pt x="98" y="4"/>
                </a:cubicBezTo>
                <a:cubicBezTo>
                  <a:pt x="100" y="4"/>
                  <a:pt x="100" y="4"/>
                  <a:pt x="100" y="4"/>
                </a:cubicBezTo>
                <a:cubicBezTo>
                  <a:pt x="102" y="5"/>
                  <a:pt x="102" y="5"/>
                  <a:pt x="102" y="5"/>
                </a:cubicBezTo>
                <a:cubicBezTo>
                  <a:pt x="104" y="5"/>
                  <a:pt x="104" y="5"/>
                  <a:pt x="104" y="5"/>
                </a:cubicBezTo>
                <a:cubicBezTo>
                  <a:pt x="106" y="5"/>
                  <a:pt x="106" y="5"/>
                  <a:pt x="106" y="5"/>
                </a:cubicBezTo>
                <a:cubicBezTo>
                  <a:pt x="108" y="6"/>
                  <a:pt x="108" y="6"/>
                  <a:pt x="108" y="6"/>
                </a:cubicBezTo>
                <a:cubicBezTo>
                  <a:pt x="110" y="6"/>
                  <a:pt x="110" y="6"/>
                  <a:pt x="110" y="6"/>
                </a:cubicBezTo>
                <a:cubicBezTo>
                  <a:pt x="112" y="7"/>
                  <a:pt x="112" y="7"/>
                  <a:pt x="112" y="7"/>
                </a:cubicBezTo>
                <a:cubicBezTo>
                  <a:pt x="114" y="8"/>
                  <a:pt x="114" y="8"/>
                  <a:pt x="114" y="8"/>
                </a:cubicBezTo>
                <a:cubicBezTo>
                  <a:pt x="114" y="3"/>
                  <a:pt x="114" y="3"/>
                  <a:pt x="114" y="3"/>
                </a:cubicBezTo>
                <a:close/>
                <a:moveTo>
                  <a:pt x="114" y="60"/>
                </a:moveTo>
                <a:cubicBezTo>
                  <a:pt x="114" y="65"/>
                  <a:pt x="114" y="65"/>
                  <a:pt x="114" y="65"/>
                </a:cubicBezTo>
                <a:cubicBezTo>
                  <a:pt x="110" y="65"/>
                  <a:pt x="108" y="66"/>
                  <a:pt x="104" y="66"/>
                </a:cubicBezTo>
                <a:cubicBezTo>
                  <a:pt x="103" y="67"/>
                  <a:pt x="101" y="67"/>
                  <a:pt x="100" y="68"/>
                </a:cubicBezTo>
                <a:cubicBezTo>
                  <a:pt x="101" y="70"/>
                  <a:pt x="101" y="70"/>
                  <a:pt x="101" y="70"/>
                </a:cubicBezTo>
                <a:cubicBezTo>
                  <a:pt x="102" y="70"/>
                  <a:pt x="102" y="70"/>
                  <a:pt x="102" y="71"/>
                </a:cubicBezTo>
                <a:cubicBezTo>
                  <a:pt x="103" y="74"/>
                  <a:pt x="105" y="77"/>
                  <a:pt x="106" y="80"/>
                </a:cubicBezTo>
                <a:cubicBezTo>
                  <a:pt x="107" y="81"/>
                  <a:pt x="107" y="81"/>
                  <a:pt x="107" y="81"/>
                </a:cubicBezTo>
                <a:cubicBezTo>
                  <a:pt x="108" y="81"/>
                  <a:pt x="108" y="81"/>
                  <a:pt x="108" y="81"/>
                </a:cubicBezTo>
                <a:cubicBezTo>
                  <a:pt x="108" y="82"/>
                  <a:pt x="108" y="82"/>
                  <a:pt x="108" y="82"/>
                </a:cubicBezTo>
                <a:cubicBezTo>
                  <a:pt x="110" y="82"/>
                  <a:pt x="110" y="82"/>
                  <a:pt x="110" y="82"/>
                </a:cubicBezTo>
                <a:cubicBezTo>
                  <a:pt x="110" y="82"/>
                  <a:pt x="110" y="82"/>
                  <a:pt x="110" y="82"/>
                </a:cubicBezTo>
                <a:cubicBezTo>
                  <a:pt x="112" y="83"/>
                  <a:pt x="112" y="83"/>
                  <a:pt x="112" y="83"/>
                </a:cubicBezTo>
                <a:cubicBezTo>
                  <a:pt x="113" y="83"/>
                  <a:pt x="113" y="83"/>
                  <a:pt x="113" y="83"/>
                </a:cubicBezTo>
                <a:cubicBezTo>
                  <a:pt x="114" y="83"/>
                  <a:pt x="114" y="83"/>
                  <a:pt x="114" y="83"/>
                </a:cubicBezTo>
                <a:cubicBezTo>
                  <a:pt x="114" y="87"/>
                  <a:pt x="114" y="87"/>
                  <a:pt x="114" y="87"/>
                </a:cubicBezTo>
                <a:cubicBezTo>
                  <a:pt x="114" y="87"/>
                  <a:pt x="113" y="87"/>
                  <a:pt x="113" y="87"/>
                </a:cubicBezTo>
                <a:cubicBezTo>
                  <a:pt x="112" y="87"/>
                  <a:pt x="111" y="87"/>
                  <a:pt x="110" y="87"/>
                </a:cubicBezTo>
                <a:cubicBezTo>
                  <a:pt x="110" y="87"/>
                  <a:pt x="109" y="86"/>
                  <a:pt x="108" y="86"/>
                </a:cubicBezTo>
                <a:cubicBezTo>
                  <a:pt x="106" y="85"/>
                  <a:pt x="106" y="85"/>
                  <a:pt x="106" y="85"/>
                </a:cubicBezTo>
                <a:cubicBezTo>
                  <a:pt x="105" y="84"/>
                  <a:pt x="105" y="84"/>
                  <a:pt x="105" y="84"/>
                </a:cubicBezTo>
                <a:cubicBezTo>
                  <a:pt x="104" y="84"/>
                  <a:pt x="104" y="84"/>
                  <a:pt x="104" y="84"/>
                </a:cubicBezTo>
                <a:cubicBezTo>
                  <a:pt x="104" y="83"/>
                  <a:pt x="104" y="83"/>
                  <a:pt x="104" y="83"/>
                </a:cubicBezTo>
                <a:cubicBezTo>
                  <a:pt x="103" y="83"/>
                  <a:pt x="103" y="82"/>
                  <a:pt x="102" y="81"/>
                </a:cubicBezTo>
                <a:cubicBezTo>
                  <a:pt x="101" y="79"/>
                  <a:pt x="101" y="79"/>
                  <a:pt x="101" y="79"/>
                </a:cubicBezTo>
                <a:cubicBezTo>
                  <a:pt x="100" y="77"/>
                  <a:pt x="99" y="74"/>
                  <a:pt x="98" y="72"/>
                </a:cubicBezTo>
                <a:cubicBezTo>
                  <a:pt x="98" y="72"/>
                  <a:pt x="98" y="72"/>
                  <a:pt x="98" y="72"/>
                </a:cubicBezTo>
                <a:cubicBezTo>
                  <a:pt x="98" y="58"/>
                  <a:pt x="98" y="58"/>
                  <a:pt x="98" y="58"/>
                </a:cubicBezTo>
                <a:cubicBezTo>
                  <a:pt x="100" y="58"/>
                  <a:pt x="102" y="58"/>
                  <a:pt x="105" y="59"/>
                </a:cubicBezTo>
                <a:cubicBezTo>
                  <a:pt x="106" y="59"/>
                  <a:pt x="108" y="59"/>
                  <a:pt x="110" y="59"/>
                </a:cubicBezTo>
                <a:cubicBezTo>
                  <a:pt x="111" y="60"/>
                  <a:pt x="112" y="60"/>
                  <a:pt x="114" y="60"/>
                </a:cubicBezTo>
                <a:close/>
                <a:moveTo>
                  <a:pt x="114" y="125"/>
                </a:moveTo>
                <a:cubicBezTo>
                  <a:pt x="114" y="130"/>
                  <a:pt x="114" y="130"/>
                  <a:pt x="114" y="130"/>
                </a:cubicBezTo>
                <a:cubicBezTo>
                  <a:pt x="114" y="130"/>
                  <a:pt x="114" y="130"/>
                  <a:pt x="114" y="130"/>
                </a:cubicBezTo>
                <a:cubicBezTo>
                  <a:pt x="111" y="131"/>
                  <a:pt x="111" y="131"/>
                  <a:pt x="111" y="131"/>
                </a:cubicBezTo>
                <a:cubicBezTo>
                  <a:pt x="110" y="131"/>
                  <a:pt x="109" y="132"/>
                  <a:pt x="108" y="132"/>
                </a:cubicBezTo>
                <a:cubicBezTo>
                  <a:pt x="105" y="133"/>
                  <a:pt x="105" y="133"/>
                  <a:pt x="105" y="133"/>
                </a:cubicBezTo>
                <a:cubicBezTo>
                  <a:pt x="103" y="134"/>
                  <a:pt x="103" y="134"/>
                  <a:pt x="103" y="134"/>
                </a:cubicBezTo>
                <a:cubicBezTo>
                  <a:pt x="101" y="134"/>
                  <a:pt x="99" y="134"/>
                  <a:pt x="98" y="134"/>
                </a:cubicBezTo>
                <a:cubicBezTo>
                  <a:pt x="98" y="134"/>
                  <a:pt x="98" y="134"/>
                  <a:pt x="98" y="134"/>
                </a:cubicBezTo>
                <a:cubicBezTo>
                  <a:pt x="98" y="130"/>
                  <a:pt x="98" y="130"/>
                  <a:pt x="98" y="130"/>
                </a:cubicBezTo>
                <a:cubicBezTo>
                  <a:pt x="99" y="130"/>
                  <a:pt x="100" y="130"/>
                  <a:pt x="101" y="129"/>
                </a:cubicBezTo>
                <a:cubicBezTo>
                  <a:pt x="103" y="129"/>
                  <a:pt x="103" y="129"/>
                  <a:pt x="103" y="129"/>
                </a:cubicBezTo>
                <a:cubicBezTo>
                  <a:pt x="104" y="129"/>
                  <a:pt x="104" y="129"/>
                  <a:pt x="104" y="129"/>
                </a:cubicBezTo>
                <a:cubicBezTo>
                  <a:pt x="105" y="128"/>
                  <a:pt x="105" y="128"/>
                  <a:pt x="105" y="128"/>
                </a:cubicBezTo>
                <a:cubicBezTo>
                  <a:pt x="107" y="128"/>
                  <a:pt x="107" y="128"/>
                  <a:pt x="107" y="128"/>
                </a:cubicBezTo>
                <a:cubicBezTo>
                  <a:pt x="109" y="127"/>
                  <a:pt x="109" y="127"/>
                  <a:pt x="109" y="127"/>
                </a:cubicBezTo>
                <a:cubicBezTo>
                  <a:pt x="110" y="126"/>
                  <a:pt x="110" y="126"/>
                  <a:pt x="110" y="126"/>
                </a:cubicBezTo>
                <a:cubicBezTo>
                  <a:pt x="112" y="125"/>
                  <a:pt x="112" y="125"/>
                  <a:pt x="112" y="125"/>
                </a:cubicBezTo>
                <a:cubicBezTo>
                  <a:pt x="114" y="125"/>
                  <a:pt x="114" y="125"/>
                  <a:pt x="114" y="125"/>
                </a:cubicBezTo>
                <a:close/>
                <a:moveTo>
                  <a:pt x="114" y="153"/>
                </a:moveTo>
                <a:cubicBezTo>
                  <a:pt x="114" y="157"/>
                  <a:pt x="114" y="157"/>
                  <a:pt x="114" y="157"/>
                </a:cubicBezTo>
                <a:cubicBezTo>
                  <a:pt x="98" y="157"/>
                  <a:pt x="98" y="157"/>
                  <a:pt x="98" y="157"/>
                </a:cubicBezTo>
                <a:cubicBezTo>
                  <a:pt x="98" y="153"/>
                  <a:pt x="98" y="153"/>
                  <a:pt x="98" y="153"/>
                </a:cubicBezTo>
                <a:lnTo>
                  <a:pt x="114" y="153"/>
                </a:lnTo>
                <a:close/>
                <a:moveTo>
                  <a:pt x="82" y="230"/>
                </a:moveTo>
                <a:cubicBezTo>
                  <a:pt x="98" y="230"/>
                  <a:pt x="98" y="230"/>
                  <a:pt x="98" y="230"/>
                </a:cubicBezTo>
                <a:cubicBezTo>
                  <a:pt x="98" y="226"/>
                  <a:pt x="98" y="226"/>
                  <a:pt x="98" y="226"/>
                </a:cubicBezTo>
                <a:cubicBezTo>
                  <a:pt x="82" y="226"/>
                  <a:pt x="82" y="226"/>
                  <a:pt x="82" y="226"/>
                </a:cubicBezTo>
                <a:cubicBezTo>
                  <a:pt x="82" y="230"/>
                  <a:pt x="82" y="230"/>
                  <a:pt x="82" y="230"/>
                </a:cubicBezTo>
                <a:close/>
                <a:moveTo>
                  <a:pt x="98" y="0"/>
                </a:moveTo>
                <a:cubicBezTo>
                  <a:pt x="98" y="0"/>
                  <a:pt x="98" y="0"/>
                  <a:pt x="98" y="0"/>
                </a:cubicBezTo>
                <a:cubicBezTo>
                  <a:pt x="96" y="0"/>
                  <a:pt x="96" y="0"/>
                  <a:pt x="96" y="0"/>
                </a:cubicBezTo>
                <a:cubicBezTo>
                  <a:pt x="94" y="0"/>
                  <a:pt x="94" y="0"/>
                  <a:pt x="94" y="0"/>
                </a:cubicBezTo>
                <a:cubicBezTo>
                  <a:pt x="93" y="0"/>
                  <a:pt x="93" y="0"/>
                  <a:pt x="93" y="0"/>
                </a:cubicBezTo>
                <a:cubicBezTo>
                  <a:pt x="91" y="0"/>
                  <a:pt x="91" y="0"/>
                  <a:pt x="91" y="0"/>
                </a:cubicBezTo>
                <a:cubicBezTo>
                  <a:pt x="89" y="1"/>
                  <a:pt x="89" y="1"/>
                  <a:pt x="89" y="1"/>
                </a:cubicBezTo>
                <a:cubicBezTo>
                  <a:pt x="87" y="1"/>
                  <a:pt x="87" y="1"/>
                  <a:pt x="87" y="1"/>
                </a:cubicBezTo>
                <a:cubicBezTo>
                  <a:pt x="86" y="2"/>
                  <a:pt x="86" y="2"/>
                  <a:pt x="86" y="2"/>
                </a:cubicBezTo>
                <a:cubicBezTo>
                  <a:pt x="84" y="2"/>
                  <a:pt x="84" y="2"/>
                  <a:pt x="84" y="2"/>
                </a:cubicBezTo>
                <a:cubicBezTo>
                  <a:pt x="82" y="3"/>
                  <a:pt x="82" y="3"/>
                  <a:pt x="82" y="3"/>
                </a:cubicBezTo>
                <a:cubicBezTo>
                  <a:pt x="82" y="3"/>
                  <a:pt x="82" y="3"/>
                  <a:pt x="82" y="3"/>
                </a:cubicBezTo>
                <a:cubicBezTo>
                  <a:pt x="82" y="8"/>
                  <a:pt x="82" y="8"/>
                  <a:pt x="82" y="8"/>
                </a:cubicBezTo>
                <a:cubicBezTo>
                  <a:pt x="83" y="7"/>
                  <a:pt x="83" y="7"/>
                  <a:pt x="83" y="7"/>
                </a:cubicBezTo>
                <a:cubicBezTo>
                  <a:pt x="86" y="6"/>
                  <a:pt x="86" y="6"/>
                  <a:pt x="86" y="6"/>
                </a:cubicBezTo>
                <a:cubicBezTo>
                  <a:pt x="90" y="5"/>
                  <a:pt x="90" y="5"/>
                  <a:pt x="90" y="5"/>
                </a:cubicBezTo>
                <a:cubicBezTo>
                  <a:pt x="91" y="5"/>
                  <a:pt x="91" y="5"/>
                  <a:pt x="91" y="5"/>
                </a:cubicBezTo>
                <a:cubicBezTo>
                  <a:pt x="93" y="5"/>
                  <a:pt x="93" y="5"/>
                  <a:pt x="93" y="5"/>
                </a:cubicBezTo>
                <a:cubicBezTo>
                  <a:pt x="95" y="4"/>
                  <a:pt x="95" y="4"/>
                  <a:pt x="95" y="4"/>
                </a:cubicBezTo>
                <a:cubicBezTo>
                  <a:pt x="96" y="4"/>
                  <a:pt x="96" y="4"/>
                  <a:pt x="96" y="4"/>
                </a:cubicBezTo>
                <a:cubicBezTo>
                  <a:pt x="98" y="4"/>
                  <a:pt x="98" y="4"/>
                  <a:pt x="98" y="4"/>
                </a:cubicBezTo>
                <a:cubicBezTo>
                  <a:pt x="98" y="0"/>
                  <a:pt x="98" y="0"/>
                  <a:pt x="98" y="0"/>
                </a:cubicBezTo>
                <a:close/>
                <a:moveTo>
                  <a:pt x="98" y="58"/>
                </a:moveTo>
                <a:cubicBezTo>
                  <a:pt x="98" y="72"/>
                  <a:pt x="98" y="72"/>
                  <a:pt x="98" y="72"/>
                </a:cubicBezTo>
                <a:cubicBezTo>
                  <a:pt x="97" y="74"/>
                  <a:pt x="96" y="77"/>
                  <a:pt x="95" y="79"/>
                </a:cubicBezTo>
                <a:cubicBezTo>
                  <a:pt x="94" y="80"/>
                  <a:pt x="94" y="81"/>
                  <a:pt x="93" y="82"/>
                </a:cubicBezTo>
                <a:cubicBezTo>
                  <a:pt x="92" y="83"/>
                  <a:pt x="92" y="83"/>
                  <a:pt x="92" y="83"/>
                </a:cubicBezTo>
                <a:cubicBezTo>
                  <a:pt x="91" y="84"/>
                  <a:pt x="91" y="84"/>
                  <a:pt x="91" y="84"/>
                </a:cubicBezTo>
                <a:cubicBezTo>
                  <a:pt x="91" y="84"/>
                  <a:pt x="91" y="84"/>
                  <a:pt x="91" y="84"/>
                </a:cubicBezTo>
                <a:cubicBezTo>
                  <a:pt x="90" y="85"/>
                  <a:pt x="90" y="85"/>
                  <a:pt x="90" y="85"/>
                </a:cubicBezTo>
                <a:cubicBezTo>
                  <a:pt x="88" y="86"/>
                  <a:pt x="88" y="86"/>
                  <a:pt x="88" y="86"/>
                </a:cubicBezTo>
                <a:cubicBezTo>
                  <a:pt x="87" y="86"/>
                  <a:pt x="87" y="86"/>
                  <a:pt x="87" y="86"/>
                </a:cubicBezTo>
                <a:cubicBezTo>
                  <a:pt x="86" y="87"/>
                  <a:pt x="85" y="87"/>
                  <a:pt x="84" y="87"/>
                </a:cubicBezTo>
                <a:cubicBezTo>
                  <a:pt x="84" y="87"/>
                  <a:pt x="83" y="87"/>
                  <a:pt x="82" y="87"/>
                </a:cubicBezTo>
                <a:cubicBezTo>
                  <a:pt x="82" y="83"/>
                  <a:pt x="82" y="83"/>
                  <a:pt x="82" y="83"/>
                </a:cubicBezTo>
                <a:cubicBezTo>
                  <a:pt x="82" y="83"/>
                  <a:pt x="82" y="83"/>
                  <a:pt x="82" y="83"/>
                </a:cubicBezTo>
                <a:cubicBezTo>
                  <a:pt x="84" y="83"/>
                  <a:pt x="84" y="83"/>
                  <a:pt x="84" y="83"/>
                </a:cubicBezTo>
                <a:cubicBezTo>
                  <a:pt x="85" y="82"/>
                  <a:pt x="85" y="82"/>
                  <a:pt x="85" y="82"/>
                </a:cubicBezTo>
                <a:cubicBezTo>
                  <a:pt x="86" y="82"/>
                  <a:pt x="86" y="82"/>
                  <a:pt x="86" y="82"/>
                </a:cubicBezTo>
                <a:cubicBezTo>
                  <a:pt x="87" y="82"/>
                  <a:pt x="87" y="82"/>
                  <a:pt x="87" y="82"/>
                </a:cubicBezTo>
                <a:cubicBezTo>
                  <a:pt x="88" y="81"/>
                  <a:pt x="88" y="81"/>
                  <a:pt x="88" y="81"/>
                </a:cubicBezTo>
                <a:cubicBezTo>
                  <a:pt x="88" y="81"/>
                  <a:pt x="88" y="81"/>
                  <a:pt x="88" y="81"/>
                </a:cubicBezTo>
                <a:cubicBezTo>
                  <a:pt x="90" y="79"/>
                  <a:pt x="90" y="79"/>
                  <a:pt x="90" y="79"/>
                </a:cubicBezTo>
                <a:cubicBezTo>
                  <a:pt x="91" y="77"/>
                  <a:pt x="92" y="75"/>
                  <a:pt x="93" y="72"/>
                </a:cubicBezTo>
                <a:cubicBezTo>
                  <a:pt x="93" y="71"/>
                  <a:pt x="93" y="70"/>
                  <a:pt x="94" y="70"/>
                </a:cubicBezTo>
                <a:cubicBezTo>
                  <a:pt x="96" y="68"/>
                  <a:pt x="96" y="68"/>
                  <a:pt x="96" y="68"/>
                </a:cubicBezTo>
                <a:cubicBezTo>
                  <a:pt x="93" y="67"/>
                  <a:pt x="93" y="67"/>
                  <a:pt x="93" y="67"/>
                </a:cubicBezTo>
                <a:cubicBezTo>
                  <a:pt x="90" y="66"/>
                  <a:pt x="87" y="66"/>
                  <a:pt x="84" y="65"/>
                </a:cubicBezTo>
                <a:cubicBezTo>
                  <a:pt x="82" y="65"/>
                  <a:pt x="82" y="65"/>
                  <a:pt x="82" y="65"/>
                </a:cubicBezTo>
                <a:cubicBezTo>
                  <a:pt x="82" y="65"/>
                  <a:pt x="82" y="65"/>
                  <a:pt x="82" y="65"/>
                </a:cubicBezTo>
                <a:cubicBezTo>
                  <a:pt x="82" y="60"/>
                  <a:pt x="82" y="60"/>
                  <a:pt x="82" y="60"/>
                </a:cubicBezTo>
                <a:cubicBezTo>
                  <a:pt x="83" y="60"/>
                  <a:pt x="84" y="60"/>
                  <a:pt x="84" y="60"/>
                </a:cubicBezTo>
                <a:cubicBezTo>
                  <a:pt x="86" y="59"/>
                  <a:pt x="87" y="59"/>
                  <a:pt x="89" y="59"/>
                </a:cubicBezTo>
                <a:cubicBezTo>
                  <a:pt x="90" y="59"/>
                  <a:pt x="92" y="59"/>
                  <a:pt x="93" y="58"/>
                </a:cubicBezTo>
                <a:cubicBezTo>
                  <a:pt x="95" y="58"/>
                  <a:pt x="96" y="58"/>
                  <a:pt x="98" y="58"/>
                </a:cubicBezTo>
                <a:cubicBezTo>
                  <a:pt x="98" y="58"/>
                  <a:pt x="98" y="58"/>
                  <a:pt x="98" y="58"/>
                </a:cubicBezTo>
                <a:close/>
                <a:moveTo>
                  <a:pt x="98" y="130"/>
                </a:moveTo>
                <a:cubicBezTo>
                  <a:pt x="98" y="134"/>
                  <a:pt x="98" y="134"/>
                  <a:pt x="98" y="134"/>
                </a:cubicBezTo>
                <a:cubicBezTo>
                  <a:pt x="96" y="134"/>
                  <a:pt x="96" y="134"/>
                  <a:pt x="96" y="134"/>
                </a:cubicBezTo>
                <a:cubicBezTo>
                  <a:pt x="94" y="134"/>
                  <a:pt x="94" y="134"/>
                  <a:pt x="94" y="134"/>
                </a:cubicBezTo>
                <a:cubicBezTo>
                  <a:pt x="92" y="133"/>
                  <a:pt x="92" y="133"/>
                  <a:pt x="92" y="133"/>
                </a:cubicBezTo>
                <a:cubicBezTo>
                  <a:pt x="91" y="133"/>
                  <a:pt x="89" y="133"/>
                  <a:pt x="88" y="132"/>
                </a:cubicBezTo>
                <a:cubicBezTo>
                  <a:pt x="87" y="132"/>
                  <a:pt x="86" y="131"/>
                  <a:pt x="84" y="131"/>
                </a:cubicBezTo>
                <a:cubicBezTo>
                  <a:pt x="84" y="130"/>
                  <a:pt x="83" y="130"/>
                  <a:pt x="82" y="130"/>
                </a:cubicBezTo>
                <a:cubicBezTo>
                  <a:pt x="82" y="125"/>
                  <a:pt x="82" y="125"/>
                  <a:pt x="82" y="125"/>
                </a:cubicBezTo>
                <a:cubicBezTo>
                  <a:pt x="83" y="125"/>
                  <a:pt x="83" y="125"/>
                  <a:pt x="83" y="125"/>
                </a:cubicBezTo>
                <a:cubicBezTo>
                  <a:pt x="85" y="126"/>
                  <a:pt x="85" y="126"/>
                  <a:pt x="85" y="126"/>
                </a:cubicBezTo>
                <a:cubicBezTo>
                  <a:pt x="87" y="127"/>
                  <a:pt x="87" y="127"/>
                  <a:pt x="87" y="127"/>
                </a:cubicBezTo>
                <a:cubicBezTo>
                  <a:pt x="88" y="128"/>
                  <a:pt x="88" y="128"/>
                  <a:pt x="88" y="128"/>
                </a:cubicBezTo>
                <a:cubicBezTo>
                  <a:pt x="90" y="128"/>
                  <a:pt x="90" y="128"/>
                  <a:pt x="90" y="128"/>
                </a:cubicBezTo>
                <a:cubicBezTo>
                  <a:pt x="91" y="129"/>
                  <a:pt x="91" y="129"/>
                  <a:pt x="91" y="129"/>
                </a:cubicBezTo>
                <a:cubicBezTo>
                  <a:pt x="93" y="129"/>
                  <a:pt x="93" y="129"/>
                  <a:pt x="93" y="129"/>
                </a:cubicBezTo>
                <a:cubicBezTo>
                  <a:pt x="95" y="129"/>
                  <a:pt x="95" y="129"/>
                  <a:pt x="95" y="129"/>
                </a:cubicBezTo>
                <a:cubicBezTo>
                  <a:pt x="96" y="130"/>
                  <a:pt x="96" y="130"/>
                  <a:pt x="96" y="130"/>
                </a:cubicBezTo>
                <a:cubicBezTo>
                  <a:pt x="97" y="130"/>
                  <a:pt x="97" y="130"/>
                  <a:pt x="97" y="130"/>
                </a:cubicBezTo>
                <a:cubicBezTo>
                  <a:pt x="98" y="130"/>
                  <a:pt x="98" y="130"/>
                  <a:pt x="98" y="130"/>
                </a:cubicBezTo>
                <a:close/>
                <a:moveTo>
                  <a:pt x="98" y="153"/>
                </a:moveTo>
                <a:cubicBezTo>
                  <a:pt x="98" y="157"/>
                  <a:pt x="98" y="157"/>
                  <a:pt x="98" y="157"/>
                </a:cubicBezTo>
                <a:cubicBezTo>
                  <a:pt x="82" y="157"/>
                  <a:pt x="82" y="157"/>
                  <a:pt x="82" y="157"/>
                </a:cubicBezTo>
                <a:cubicBezTo>
                  <a:pt x="82" y="153"/>
                  <a:pt x="82" y="153"/>
                  <a:pt x="82" y="153"/>
                </a:cubicBezTo>
                <a:lnTo>
                  <a:pt x="98" y="153"/>
                </a:lnTo>
                <a:close/>
                <a:moveTo>
                  <a:pt x="75" y="230"/>
                </a:moveTo>
                <a:cubicBezTo>
                  <a:pt x="82" y="230"/>
                  <a:pt x="82" y="230"/>
                  <a:pt x="82" y="230"/>
                </a:cubicBezTo>
                <a:cubicBezTo>
                  <a:pt x="82" y="226"/>
                  <a:pt x="82" y="226"/>
                  <a:pt x="82" y="226"/>
                </a:cubicBezTo>
                <a:cubicBezTo>
                  <a:pt x="75" y="226"/>
                  <a:pt x="75" y="226"/>
                  <a:pt x="75" y="226"/>
                </a:cubicBezTo>
                <a:cubicBezTo>
                  <a:pt x="75" y="230"/>
                  <a:pt x="75" y="230"/>
                  <a:pt x="75" y="230"/>
                </a:cubicBezTo>
                <a:close/>
                <a:moveTo>
                  <a:pt x="82" y="3"/>
                </a:moveTo>
                <a:cubicBezTo>
                  <a:pt x="79" y="4"/>
                  <a:pt x="79" y="4"/>
                  <a:pt x="79" y="4"/>
                </a:cubicBezTo>
                <a:cubicBezTo>
                  <a:pt x="76" y="6"/>
                  <a:pt x="76" y="6"/>
                  <a:pt x="76" y="6"/>
                </a:cubicBezTo>
                <a:cubicBezTo>
                  <a:pt x="75" y="7"/>
                  <a:pt x="75" y="7"/>
                  <a:pt x="75" y="7"/>
                </a:cubicBezTo>
                <a:cubicBezTo>
                  <a:pt x="75" y="11"/>
                  <a:pt x="75" y="11"/>
                  <a:pt x="75" y="11"/>
                </a:cubicBezTo>
                <a:cubicBezTo>
                  <a:pt x="77" y="10"/>
                  <a:pt x="77" y="10"/>
                  <a:pt x="77" y="10"/>
                </a:cubicBezTo>
                <a:cubicBezTo>
                  <a:pt x="80" y="9"/>
                  <a:pt x="80" y="9"/>
                  <a:pt x="80" y="9"/>
                </a:cubicBezTo>
                <a:cubicBezTo>
                  <a:pt x="82" y="8"/>
                  <a:pt x="82" y="8"/>
                  <a:pt x="82" y="8"/>
                </a:cubicBezTo>
                <a:cubicBezTo>
                  <a:pt x="82" y="3"/>
                  <a:pt x="82" y="3"/>
                  <a:pt x="82" y="3"/>
                </a:cubicBezTo>
                <a:close/>
                <a:moveTo>
                  <a:pt x="82" y="60"/>
                </a:moveTo>
                <a:cubicBezTo>
                  <a:pt x="82" y="65"/>
                  <a:pt x="82" y="65"/>
                  <a:pt x="82" y="65"/>
                </a:cubicBezTo>
                <a:cubicBezTo>
                  <a:pt x="80" y="65"/>
                  <a:pt x="80" y="65"/>
                  <a:pt x="80" y="65"/>
                </a:cubicBezTo>
                <a:cubicBezTo>
                  <a:pt x="77" y="66"/>
                  <a:pt x="77" y="66"/>
                  <a:pt x="77" y="66"/>
                </a:cubicBezTo>
                <a:cubicBezTo>
                  <a:pt x="75" y="67"/>
                  <a:pt x="75" y="67"/>
                  <a:pt x="75" y="67"/>
                </a:cubicBezTo>
                <a:cubicBezTo>
                  <a:pt x="75" y="62"/>
                  <a:pt x="75" y="62"/>
                  <a:pt x="75" y="62"/>
                </a:cubicBezTo>
                <a:cubicBezTo>
                  <a:pt x="76" y="62"/>
                  <a:pt x="76" y="62"/>
                  <a:pt x="76" y="62"/>
                </a:cubicBezTo>
                <a:cubicBezTo>
                  <a:pt x="78" y="61"/>
                  <a:pt x="79" y="61"/>
                  <a:pt x="80" y="61"/>
                </a:cubicBezTo>
                <a:cubicBezTo>
                  <a:pt x="81" y="60"/>
                  <a:pt x="81" y="60"/>
                  <a:pt x="82" y="60"/>
                </a:cubicBezTo>
                <a:close/>
                <a:moveTo>
                  <a:pt x="82" y="83"/>
                </a:moveTo>
                <a:cubicBezTo>
                  <a:pt x="82" y="87"/>
                  <a:pt x="82" y="87"/>
                  <a:pt x="82" y="87"/>
                </a:cubicBezTo>
                <a:cubicBezTo>
                  <a:pt x="81" y="87"/>
                  <a:pt x="80" y="87"/>
                  <a:pt x="80" y="87"/>
                </a:cubicBezTo>
                <a:cubicBezTo>
                  <a:pt x="78" y="87"/>
                  <a:pt x="78" y="87"/>
                  <a:pt x="78" y="87"/>
                </a:cubicBezTo>
                <a:cubicBezTo>
                  <a:pt x="75" y="87"/>
                  <a:pt x="75" y="87"/>
                  <a:pt x="75" y="87"/>
                </a:cubicBezTo>
                <a:cubicBezTo>
                  <a:pt x="75" y="83"/>
                  <a:pt x="75" y="83"/>
                  <a:pt x="75" y="83"/>
                </a:cubicBezTo>
                <a:cubicBezTo>
                  <a:pt x="76" y="83"/>
                  <a:pt x="76" y="83"/>
                  <a:pt x="76" y="83"/>
                </a:cubicBezTo>
                <a:cubicBezTo>
                  <a:pt x="77" y="83"/>
                  <a:pt x="77" y="83"/>
                  <a:pt x="77" y="83"/>
                </a:cubicBezTo>
                <a:cubicBezTo>
                  <a:pt x="79" y="83"/>
                  <a:pt x="79" y="83"/>
                  <a:pt x="79" y="83"/>
                </a:cubicBezTo>
                <a:cubicBezTo>
                  <a:pt x="81" y="83"/>
                  <a:pt x="81" y="83"/>
                  <a:pt x="81" y="83"/>
                </a:cubicBezTo>
                <a:cubicBezTo>
                  <a:pt x="82" y="83"/>
                  <a:pt x="82" y="83"/>
                  <a:pt x="82" y="83"/>
                </a:cubicBezTo>
                <a:close/>
                <a:moveTo>
                  <a:pt x="82" y="125"/>
                </a:moveTo>
                <a:cubicBezTo>
                  <a:pt x="82" y="130"/>
                  <a:pt x="82" y="130"/>
                  <a:pt x="82" y="130"/>
                </a:cubicBezTo>
                <a:cubicBezTo>
                  <a:pt x="81" y="129"/>
                  <a:pt x="81" y="129"/>
                  <a:pt x="80" y="129"/>
                </a:cubicBezTo>
                <a:cubicBezTo>
                  <a:pt x="75" y="126"/>
                  <a:pt x="75" y="126"/>
                  <a:pt x="75" y="126"/>
                </a:cubicBezTo>
                <a:cubicBezTo>
                  <a:pt x="75" y="120"/>
                  <a:pt x="75" y="120"/>
                  <a:pt x="75" y="120"/>
                </a:cubicBezTo>
                <a:cubicBezTo>
                  <a:pt x="78" y="122"/>
                  <a:pt x="78" y="122"/>
                  <a:pt x="78" y="122"/>
                </a:cubicBezTo>
                <a:cubicBezTo>
                  <a:pt x="82" y="125"/>
                  <a:pt x="82" y="125"/>
                  <a:pt x="82" y="125"/>
                </a:cubicBezTo>
                <a:cubicBezTo>
                  <a:pt x="82" y="125"/>
                  <a:pt x="82" y="125"/>
                  <a:pt x="82" y="125"/>
                </a:cubicBezTo>
                <a:close/>
                <a:moveTo>
                  <a:pt x="82" y="153"/>
                </a:moveTo>
                <a:cubicBezTo>
                  <a:pt x="82" y="157"/>
                  <a:pt x="82" y="157"/>
                  <a:pt x="82" y="157"/>
                </a:cubicBezTo>
                <a:cubicBezTo>
                  <a:pt x="75" y="157"/>
                  <a:pt x="75" y="157"/>
                  <a:pt x="75" y="157"/>
                </a:cubicBezTo>
                <a:cubicBezTo>
                  <a:pt x="75" y="153"/>
                  <a:pt x="75" y="153"/>
                  <a:pt x="75" y="153"/>
                </a:cubicBezTo>
                <a:cubicBezTo>
                  <a:pt x="75" y="153"/>
                  <a:pt x="75" y="153"/>
                  <a:pt x="75" y="153"/>
                </a:cubicBezTo>
                <a:cubicBezTo>
                  <a:pt x="75" y="153"/>
                  <a:pt x="75" y="153"/>
                  <a:pt x="75" y="153"/>
                </a:cubicBezTo>
                <a:cubicBezTo>
                  <a:pt x="75" y="136"/>
                  <a:pt x="75" y="136"/>
                  <a:pt x="75" y="136"/>
                </a:cubicBezTo>
                <a:cubicBezTo>
                  <a:pt x="76" y="138"/>
                  <a:pt x="76" y="138"/>
                  <a:pt x="76" y="138"/>
                </a:cubicBezTo>
                <a:cubicBezTo>
                  <a:pt x="76" y="142"/>
                  <a:pt x="78" y="146"/>
                  <a:pt x="79" y="150"/>
                </a:cubicBezTo>
                <a:cubicBezTo>
                  <a:pt x="80" y="153"/>
                  <a:pt x="80" y="153"/>
                  <a:pt x="80" y="153"/>
                </a:cubicBezTo>
                <a:lnTo>
                  <a:pt x="82" y="153"/>
                </a:lnTo>
                <a:close/>
                <a:moveTo>
                  <a:pt x="40" y="230"/>
                </a:moveTo>
                <a:cubicBezTo>
                  <a:pt x="75" y="230"/>
                  <a:pt x="75" y="230"/>
                  <a:pt x="75" y="230"/>
                </a:cubicBezTo>
                <a:cubicBezTo>
                  <a:pt x="75" y="226"/>
                  <a:pt x="75" y="226"/>
                  <a:pt x="75" y="226"/>
                </a:cubicBezTo>
                <a:cubicBezTo>
                  <a:pt x="40" y="226"/>
                  <a:pt x="40" y="226"/>
                  <a:pt x="40" y="226"/>
                </a:cubicBezTo>
                <a:cubicBezTo>
                  <a:pt x="40" y="219"/>
                  <a:pt x="40" y="219"/>
                  <a:pt x="40" y="219"/>
                </a:cubicBezTo>
                <a:cubicBezTo>
                  <a:pt x="40" y="230"/>
                  <a:pt x="40" y="230"/>
                  <a:pt x="40" y="230"/>
                </a:cubicBezTo>
                <a:close/>
                <a:moveTo>
                  <a:pt x="75" y="7"/>
                </a:moveTo>
                <a:cubicBezTo>
                  <a:pt x="73" y="8"/>
                  <a:pt x="73" y="8"/>
                  <a:pt x="73" y="8"/>
                </a:cubicBezTo>
                <a:cubicBezTo>
                  <a:pt x="69" y="10"/>
                  <a:pt x="69" y="10"/>
                  <a:pt x="69" y="10"/>
                </a:cubicBezTo>
                <a:cubicBezTo>
                  <a:pt x="66" y="13"/>
                  <a:pt x="66" y="13"/>
                  <a:pt x="66" y="13"/>
                </a:cubicBezTo>
                <a:cubicBezTo>
                  <a:pt x="64" y="16"/>
                  <a:pt x="64" y="16"/>
                  <a:pt x="64" y="16"/>
                </a:cubicBezTo>
                <a:cubicBezTo>
                  <a:pt x="61" y="19"/>
                  <a:pt x="61" y="19"/>
                  <a:pt x="61" y="19"/>
                </a:cubicBezTo>
                <a:cubicBezTo>
                  <a:pt x="58" y="22"/>
                  <a:pt x="58" y="22"/>
                  <a:pt x="58" y="22"/>
                </a:cubicBezTo>
                <a:cubicBezTo>
                  <a:pt x="55" y="26"/>
                  <a:pt x="55" y="26"/>
                  <a:pt x="55" y="26"/>
                </a:cubicBezTo>
                <a:cubicBezTo>
                  <a:pt x="52" y="30"/>
                  <a:pt x="52" y="30"/>
                  <a:pt x="52" y="30"/>
                </a:cubicBezTo>
                <a:cubicBezTo>
                  <a:pt x="50" y="34"/>
                  <a:pt x="50" y="34"/>
                  <a:pt x="50" y="34"/>
                </a:cubicBezTo>
                <a:cubicBezTo>
                  <a:pt x="48" y="36"/>
                  <a:pt x="48" y="36"/>
                  <a:pt x="48" y="36"/>
                </a:cubicBezTo>
                <a:cubicBezTo>
                  <a:pt x="47" y="39"/>
                  <a:pt x="47" y="39"/>
                  <a:pt x="47" y="39"/>
                </a:cubicBezTo>
                <a:cubicBezTo>
                  <a:pt x="45" y="42"/>
                  <a:pt x="45" y="42"/>
                  <a:pt x="45" y="42"/>
                </a:cubicBezTo>
                <a:cubicBezTo>
                  <a:pt x="44" y="45"/>
                  <a:pt x="44" y="45"/>
                  <a:pt x="44" y="45"/>
                </a:cubicBezTo>
                <a:cubicBezTo>
                  <a:pt x="43" y="48"/>
                  <a:pt x="43" y="48"/>
                  <a:pt x="43" y="48"/>
                </a:cubicBezTo>
                <a:cubicBezTo>
                  <a:pt x="41" y="51"/>
                  <a:pt x="41" y="51"/>
                  <a:pt x="41" y="51"/>
                </a:cubicBezTo>
                <a:cubicBezTo>
                  <a:pt x="40" y="53"/>
                  <a:pt x="40" y="53"/>
                  <a:pt x="40" y="53"/>
                </a:cubicBezTo>
                <a:cubicBezTo>
                  <a:pt x="40" y="55"/>
                  <a:pt x="40" y="55"/>
                  <a:pt x="40" y="55"/>
                </a:cubicBezTo>
                <a:cubicBezTo>
                  <a:pt x="40" y="70"/>
                  <a:pt x="40" y="70"/>
                  <a:pt x="40" y="70"/>
                </a:cubicBezTo>
                <a:cubicBezTo>
                  <a:pt x="40" y="69"/>
                  <a:pt x="40" y="69"/>
                  <a:pt x="40" y="69"/>
                </a:cubicBezTo>
                <a:cubicBezTo>
                  <a:pt x="40" y="67"/>
                  <a:pt x="41" y="64"/>
                  <a:pt x="42" y="62"/>
                </a:cubicBezTo>
                <a:cubicBezTo>
                  <a:pt x="42" y="60"/>
                  <a:pt x="43" y="58"/>
                  <a:pt x="44" y="55"/>
                </a:cubicBezTo>
                <a:cubicBezTo>
                  <a:pt x="46" y="51"/>
                  <a:pt x="46" y="51"/>
                  <a:pt x="46" y="51"/>
                </a:cubicBezTo>
                <a:cubicBezTo>
                  <a:pt x="48" y="47"/>
                  <a:pt x="48" y="47"/>
                  <a:pt x="48" y="47"/>
                </a:cubicBezTo>
                <a:cubicBezTo>
                  <a:pt x="50" y="43"/>
                  <a:pt x="50" y="43"/>
                  <a:pt x="50" y="43"/>
                </a:cubicBezTo>
                <a:cubicBezTo>
                  <a:pt x="52" y="39"/>
                  <a:pt x="52" y="39"/>
                  <a:pt x="52" y="39"/>
                </a:cubicBezTo>
                <a:cubicBezTo>
                  <a:pt x="55" y="34"/>
                  <a:pt x="55" y="34"/>
                  <a:pt x="55" y="34"/>
                </a:cubicBezTo>
                <a:cubicBezTo>
                  <a:pt x="56" y="32"/>
                  <a:pt x="57" y="31"/>
                  <a:pt x="58" y="29"/>
                </a:cubicBezTo>
                <a:cubicBezTo>
                  <a:pt x="61" y="26"/>
                  <a:pt x="61" y="26"/>
                  <a:pt x="61" y="26"/>
                </a:cubicBezTo>
                <a:cubicBezTo>
                  <a:pt x="63" y="22"/>
                  <a:pt x="63" y="22"/>
                  <a:pt x="63" y="22"/>
                </a:cubicBezTo>
                <a:cubicBezTo>
                  <a:pt x="66" y="19"/>
                  <a:pt x="66" y="19"/>
                  <a:pt x="66" y="19"/>
                </a:cubicBezTo>
                <a:cubicBezTo>
                  <a:pt x="69" y="17"/>
                  <a:pt x="69" y="17"/>
                  <a:pt x="69" y="17"/>
                </a:cubicBezTo>
                <a:cubicBezTo>
                  <a:pt x="72" y="14"/>
                  <a:pt x="72" y="14"/>
                  <a:pt x="72" y="14"/>
                </a:cubicBezTo>
                <a:cubicBezTo>
                  <a:pt x="74" y="12"/>
                  <a:pt x="74" y="12"/>
                  <a:pt x="74" y="12"/>
                </a:cubicBezTo>
                <a:cubicBezTo>
                  <a:pt x="75" y="11"/>
                  <a:pt x="75" y="11"/>
                  <a:pt x="75" y="11"/>
                </a:cubicBezTo>
                <a:cubicBezTo>
                  <a:pt x="75" y="7"/>
                  <a:pt x="75" y="7"/>
                  <a:pt x="75" y="7"/>
                </a:cubicBezTo>
                <a:close/>
                <a:moveTo>
                  <a:pt x="75" y="62"/>
                </a:moveTo>
                <a:cubicBezTo>
                  <a:pt x="75" y="67"/>
                  <a:pt x="75" y="67"/>
                  <a:pt x="75" y="67"/>
                </a:cubicBezTo>
                <a:cubicBezTo>
                  <a:pt x="74" y="68"/>
                  <a:pt x="74" y="68"/>
                  <a:pt x="74" y="68"/>
                </a:cubicBezTo>
                <a:cubicBezTo>
                  <a:pt x="71" y="69"/>
                  <a:pt x="71" y="69"/>
                  <a:pt x="71" y="69"/>
                </a:cubicBezTo>
                <a:cubicBezTo>
                  <a:pt x="68" y="71"/>
                  <a:pt x="68" y="71"/>
                  <a:pt x="68" y="71"/>
                </a:cubicBezTo>
                <a:cubicBezTo>
                  <a:pt x="68" y="73"/>
                  <a:pt x="68" y="73"/>
                  <a:pt x="68" y="73"/>
                </a:cubicBezTo>
                <a:cubicBezTo>
                  <a:pt x="69" y="75"/>
                  <a:pt x="69" y="78"/>
                  <a:pt x="70" y="80"/>
                </a:cubicBezTo>
                <a:cubicBezTo>
                  <a:pt x="70" y="81"/>
                  <a:pt x="70" y="81"/>
                  <a:pt x="70" y="81"/>
                </a:cubicBezTo>
                <a:cubicBezTo>
                  <a:pt x="71" y="82"/>
                  <a:pt x="71" y="82"/>
                  <a:pt x="71" y="82"/>
                </a:cubicBezTo>
                <a:cubicBezTo>
                  <a:pt x="73" y="82"/>
                  <a:pt x="73" y="82"/>
                  <a:pt x="73" y="82"/>
                </a:cubicBezTo>
                <a:cubicBezTo>
                  <a:pt x="75" y="83"/>
                  <a:pt x="75" y="83"/>
                  <a:pt x="75" y="83"/>
                </a:cubicBezTo>
                <a:cubicBezTo>
                  <a:pt x="75" y="83"/>
                  <a:pt x="75" y="83"/>
                  <a:pt x="75" y="83"/>
                </a:cubicBezTo>
                <a:cubicBezTo>
                  <a:pt x="75" y="87"/>
                  <a:pt x="75" y="87"/>
                  <a:pt x="75" y="87"/>
                </a:cubicBezTo>
                <a:cubicBezTo>
                  <a:pt x="75" y="87"/>
                  <a:pt x="75" y="87"/>
                  <a:pt x="75" y="87"/>
                </a:cubicBezTo>
                <a:cubicBezTo>
                  <a:pt x="73" y="87"/>
                  <a:pt x="73" y="87"/>
                  <a:pt x="73" y="87"/>
                </a:cubicBezTo>
                <a:cubicBezTo>
                  <a:pt x="71" y="86"/>
                  <a:pt x="71" y="86"/>
                  <a:pt x="71" y="86"/>
                </a:cubicBezTo>
                <a:cubicBezTo>
                  <a:pt x="69" y="86"/>
                  <a:pt x="69" y="86"/>
                  <a:pt x="69" y="86"/>
                </a:cubicBezTo>
                <a:cubicBezTo>
                  <a:pt x="68" y="85"/>
                  <a:pt x="68" y="85"/>
                  <a:pt x="68" y="85"/>
                </a:cubicBezTo>
                <a:cubicBezTo>
                  <a:pt x="67" y="84"/>
                  <a:pt x="67" y="84"/>
                  <a:pt x="67" y="84"/>
                </a:cubicBezTo>
                <a:cubicBezTo>
                  <a:pt x="67" y="83"/>
                  <a:pt x="67" y="83"/>
                  <a:pt x="67" y="83"/>
                </a:cubicBezTo>
                <a:cubicBezTo>
                  <a:pt x="66" y="82"/>
                  <a:pt x="66" y="82"/>
                  <a:pt x="66" y="82"/>
                </a:cubicBezTo>
                <a:cubicBezTo>
                  <a:pt x="65" y="79"/>
                  <a:pt x="65" y="77"/>
                  <a:pt x="64" y="74"/>
                </a:cubicBezTo>
                <a:cubicBezTo>
                  <a:pt x="62" y="76"/>
                  <a:pt x="62" y="76"/>
                  <a:pt x="62" y="76"/>
                </a:cubicBezTo>
                <a:cubicBezTo>
                  <a:pt x="61" y="78"/>
                  <a:pt x="59" y="79"/>
                  <a:pt x="58" y="81"/>
                </a:cubicBezTo>
                <a:cubicBezTo>
                  <a:pt x="62" y="89"/>
                  <a:pt x="62" y="89"/>
                  <a:pt x="62" y="89"/>
                </a:cubicBezTo>
                <a:cubicBezTo>
                  <a:pt x="62" y="91"/>
                  <a:pt x="62" y="93"/>
                  <a:pt x="62" y="95"/>
                </a:cubicBezTo>
                <a:cubicBezTo>
                  <a:pt x="63" y="99"/>
                  <a:pt x="63" y="99"/>
                  <a:pt x="63" y="99"/>
                </a:cubicBezTo>
                <a:cubicBezTo>
                  <a:pt x="64" y="102"/>
                  <a:pt x="64" y="102"/>
                  <a:pt x="64" y="102"/>
                </a:cubicBezTo>
                <a:cubicBezTo>
                  <a:pt x="65" y="106"/>
                  <a:pt x="65" y="106"/>
                  <a:pt x="65" y="106"/>
                </a:cubicBezTo>
                <a:cubicBezTo>
                  <a:pt x="65" y="108"/>
                  <a:pt x="65" y="108"/>
                  <a:pt x="65" y="108"/>
                </a:cubicBezTo>
                <a:cubicBezTo>
                  <a:pt x="66" y="110"/>
                  <a:pt x="66" y="110"/>
                  <a:pt x="66" y="110"/>
                </a:cubicBezTo>
                <a:cubicBezTo>
                  <a:pt x="67" y="112"/>
                  <a:pt x="67" y="112"/>
                  <a:pt x="67" y="112"/>
                </a:cubicBezTo>
                <a:cubicBezTo>
                  <a:pt x="68" y="113"/>
                  <a:pt x="68" y="113"/>
                  <a:pt x="68" y="113"/>
                </a:cubicBezTo>
                <a:cubicBezTo>
                  <a:pt x="69" y="115"/>
                  <a:pt x="69" y="115"/>
                  <a:pt x="69" y="115"/>
                </a:cubicBezTo>
                <a:cubicBezTo>
                  <a:pt x="69" y="116"/>
                  <a:pt x="69" y="116"/>
                  <a:pt x="69" y="116"/>
                </a:cubicBezTo>
                <a:cubicBezTo>
                  <a:pt x="71" y="117"/>
                  <a:pt x="71" y="117"/>
                  <a:pt x="71" y="117"/>
                </a:cubicBezTo>
                <a:cubicBezTo>
                  <a:pt x="74" y="120"/>
                  <a:pt x="74" y="120"/>
                  <a:pt x="74" y="120"/>
                </a:cubicBezTo>
                <a:cubicBezTo>
                  <a:pt x="75" y="120"/>
                  <a:pt x="75" y="120"/>
                  <a:pt x="75" y="120"/>
                </a:cubicBezTo>
                <a:cubicBezTo>
                  <a:pt x="75" y="126"/>
                  <a:pt x="75" y="126"/>
                  <a:pt x="75" y="126"/>
                </a:cubicBezTo>
                <a:cubicBezTo>
                  <a:pt x="75" y="126"/>
                  <a:pt x="75" y="126"/>
                  <a:pt x="75" y="126"/>
                </a:cubicBezTo>
                <a:cubicBezTo>
                  <a:pt x="75" y="136"/>
                  <a:pt x="75" y="136"/>
                  <a:pt x="75" y="136"/>
                </a:cubicBezTo>
                <a:cubicBezTo>
                  <a:pt x="75" y="136"/>
                  <a:pt x="75" y="136"/>
                  <a:pt x="75" y="136"/>
                </a:cubicBezTo>
                <a:cubicBezTo>
                  <a:pt x="75" y="153"/>
                  <a:pt x="75" y="153"/>
                  <a:pt x="75" y="153"/>
                </a:cubicBezTo>
                <a:cubicBezTo>
                  <a:pt x="74" y="148"/>
                  <a:pt x="74" y="148"/>
                  <a:pt x="74" y="148"/>
                </a:cubicBezTo>
                <a:cubicBezTo>
                  <a:pt x="73" y="145"/>
                  <a:pt x="72" y="141"/>
                  <a:pt x="71" y="137"/>
                </a:cubicBezTo>
                <a:cubicBezTo>
                  <a:pt x="71" y="137"/>
                  <a:pt x="71" y="137"/>
                  <a:pt x="71" y="137"/>
                </a:cubicBezTo>
                <a:cubicBezTo>
                  <a:pt x="71" y="123"/>
                  <a:pt x="71" y="123"/>
                  <a:pt x="71" y="123"/>
                </a:cubicBezTo>
                <a:cubicBezTo>
                  <a:pt x="70" y="122"/>
                  <a:pt x="69" y="121"/>
                  <a:pt x="69" y="121"/>
                </a:cubicBezTo>
                <a:cubicBezTo>
                  <a:pt x="68" y="120"/>
                  <a:pt x="67" y="119"/>
                  <a:pt x="67" y="119"/>
                </a:cubicBezTo>
                <a:cubicBezTo>
                  <a:pt x="65" y="117"/>
                  <a:pt x="65" y="117"/>
                  <a:pt x="65" y="117"/>
                </a:cubicBezTo>
                <a:cubicBezTo>
                  <a:pt x="64" y="115"/>
                  <a:pt x="64" y="115"/>
                  <a:pt x="64" y="115"/>
                </a:cubicBezTo>
                <a:cubicBezTo>
                  <a:pt x="63" y="113"/>
                  <a:pt x="63" y="113"/>
                  <a:pt x="63" y="113"/>
                </a:cubicBezTo>
                <a:cubicBezTo>
                  <a:pt x="62" y="111"/>
                  <a:pt x="62" y="111"/>
                  <a:pt x="62" y="111"/>
                </a:cubicBezTo>
                <a:cubicBezTo>
                  <a:pt x="61" y="109"/>
                  <a:pt x="61" y="109"/>
                  <a:pt x="61" y="109"/>
                </a:cubicBezTo>
                <a:cubicBezTo>
                  <a:pt x="61" y="107"/>
                  <a:pt x="61" y="107"/>
                  <a:pt x="61" y="107"/>
                </a:cubicBezTo>
                <a:cubicBezTo>
                  <a:pt x="60" y="105"/>
                  <a:pt x="60" y="105"/>
                  <a:pt x="60" y="105"/>
                </a:cubicBezTo>
                <a:cubicBezTo>
                  <a:pt x="59" y="102"/>
                  <a:pt x="59" y="102"/>
                  <a:pt x="59" y="102"/>
                </a:cubicBezTo>
                <a:cubicBezTo>
                  <a:pt x="59" y="100"/>
                  <a:pt x="59" y="100"/>
                  <a:pt x="59" y="100"/>
                </a:cubicBezTo>
                <a:cubicBezTo>
                  <a:pt x="59" y="98"/>
                  <a:pt x="58" y="96"/>
                  <a:pt x="58" y="94"/>
                </a:cubicBezTo>
                <a:cubicBezTo>
                  <a:pt x="58" y="93"/>
                  <a:pt x="58" y="91"/>
                  <a:pt x="57" y="90"/>
                </a:cubicBezTo>
                <a:cubicBezTo>
                  <a:pt x="55" y="85"/>
                  <a:pt x="55" y="85"/>
                  <a:pt x="55" y="85"/>
                </a:cubicBezTo>
                <a:cubicBezTo>
                  <a:pt x="52" y="89"/>
                  <a:pt x="52" y="89"/>
                  <a:pt x="52" y="89"/>
                </a:cubicBezTo>
                <a:cubicBezTo>
                  <a:pt x="52" y="91"/>
                  <a:pt x="52" y="91"/>
                  <a:pt x="52" y="91"/>
                </a:cubicBezTo>
                <a:cubicBezTo>
                  <a:pt x="51" y="92"/>
                  <a:pt x="50" y="94"/>
                  <a:pt x="50" y="96"/>
                </a:cubicBezTo>
                <a:cubicBezTo>
                  <a:pt x="49" y="97"/>
                  <a:pt x="48" y="99"/>
                  <a:pt x="48" y="100"/>
                </a:cubicBezTo>
                <a:cubicBezTo>
                  <a:pt x="47" y="102"/>
                  <a:pt x="47" y="104"/>
                  <a:pt x="46" y="105"/>
                </a:cubicBezTo>
                <a:cubicBezTo>
                  <a:pt x="46" y="108"/>
                  <a:pt x="45" y="111"/>
                  <a:pt x="44" y="114"/>
                </a:cubicBezTo>
                <a:cubicBezTo>
                  <a:pt x="44" y="116"/>
                  <a:pt x="44" y="117"/>
                  <a:pt x="44" y="119"/>
                </a:cubicBezTo>
                <a:cubicBezTo>
                  <a:pt x="43" y="122"/>
                  <a:pt x="43" y="126"/>
                  <a:pt x="43" y="130"/>
                </a:cubicBezTo>
                <a:cubicBezTo>
                  <a:pt x="43" y="134"/>
                  <a:pt x="43" y="134"/>
                  <a:pt x="43" y="134"/>
                </a:cubicBezTo>
                <a:cubicBezTo>
                  <a:pt x="54" y="134"/>
                  <a:pt x="54" y="134"/>
                  <a:pt x="54" y="134"/>
                </a:cubicBezTo>
                <a:cubicBezTo>
                  <a:pt x="54" y="138"/>
                  <a:pt x="54" y="138"/>
                  <a:pt x="54" y="138"/>
                </a:cubicBezTo>
                <a:cubicBezTo>
                  <a:pt x="41" y="138"/>
                  <a:pt x="41" y="138"/>
                  <a:pt x="41" y="138"/>
                </a:cubicBezTo>
                <a:cubicBezTo>
                  <a:pt x="40" y="139"/>
                  <a:pt x="40" y="139"/>
                  <a:pt x="40" y="139"/>
                </a:cubicBezTo>
                <a:cubicBezTo>
                  <a:pt x="40" y="115"/>
                  <a:pt x="40" y="115"/>
                  <a:pt x="40" y="115"/>
                </a:cubicBezTo>
                <a:cubicBezTo>
                  <a:pt x="40" y="112"/>
                  <a:pt x="41" y="109"/>
                  <a:pt x="42" y="106"/>
                </a:cubicBezTo>
                <a:cubicBezTo>
                  <a:pt x="42" y="104"/>
                  <a:pt x="43" y="102"/>
                  <a:pt x="43" y="100"/>
                </a:cubicBezTo>
                <a:cubicBezTo>
                  <a:pt x="44" y="98"/>
                  <a:pt x="45" y="96"/>
                  <a:pt x="46" y="93"/>
                </a:cubicBezTo>
                <a:cubicBezTo>
                  <a:pt x="47" y="91"/>
                  <a:pt x="47" y="90"/>
                  <a:pt x="48" y="88"/>
                </a:cubicBezTo>
                <a:cubicBezTo>
                  <a:pt x="49" y="87"/>
                  <a:pt x="50" y="85"/>
                  <a:pt x="51" y="84"/>
                </a:cubicBezTo>
                <a:cubicBezTo>
                  <a:pt x="52" y="82"/>
                  <a:pt x="52" y="81"/>
                  <a:pt x="54" y="79"/>
                </a:cubicBezTo>
                <a:cubicBezTo>
                  <a:pt x="55" y="78"/>
                  <a:pt x="56" y="77"/>
                  <a:pt x="57" y="75"/>
                </a:cubicBezTo>
                <a:cubicBezTo>
                  <a:pt x="58" y="74"/>
                  <a:pt x="59" y="73"/>
                  <a:pt x="60" y="72"/>
                </a:cubicBezTo>
                <a:cubicBezTo>
                  <a:pt x="61" y="71"/>
                  <a:pt x="62" y="70"/>
                  <a:pt x="63" y="70"/>
                </a:cubicBezTo>
                <a:cubicBezTo>
                  <a:pt x="64" y="69"/>
                  <a:pt x="65" y="68"/>
                  <a:pt x="66" y="67"/>
                </a:cubicBezTo>
                <a:cubicBezTo>
                  <a:pt x="67" y="66"/>
                  <a:pt x="68" y="66"/>
                  <a:pt x="69" y="65"/>
                </a:cubicBezTo>
                <a:cubicBezTo>
                  <a:pt x="73" y="63"/>
                  <a:pt x="73" y="63"/>
                  <a:pt x="73" y="63"/>
                </a:cubicBezTo>
                <a:cubicBezTo>
                  <a:pt x="74" y="63"/>
                  <a:pt x="74" y="63"/>
                  <a:pt x="75" y="62"/>
                </a:cubicBezTo>
                <a:close/>
                <a:moveTo>
                  <a:pt x="75" y="153"/>
                </a:moveTo>
                <a:cubicBezTo>
                  <a:pt x="75" y="157"/>
                  <a:pt x="75" y="157"/>
                  <a:pt x="75" y="157"/>
                </a:cubicBezTo>
                <a:cubicBezTo>
                  <a:pt x="42" y="157"/>
                  <a:pt x="42" y="157"/>
                  <a:pt x="42" y="157"/>
                </a:cubicBezTo>
                <a:cubicBezTo>
                  <a:pt x="41" y="157"/>
                  <a:pt x="41" y="157"/>
                  <a:pt x="41" y="157"/>
                </a:cubicBezTo>
                <a:cubicBezTo>
                  <a:pt x="40" y="157"/>
                  <a:pt x="40" y="157"/>
                  <a:pt x="40" y="157"/>
                </a:cubicBezTo>
                <a:cubicBezTo>
                  <a:pt x="40" y="157"/>
                  <a:pt x="40" y="157"/>
                  <a:pt x="40" y="157"/>
                </a:cubicBezTo>
                <a:cubicBezTo>
                  <a:pt x="40" y="153"/>
                  <a:pt x="40" y="153"/>
                  <a:pt x="40" y="153"/>
                </a:cubicBezTo>
                <a:cubicBezTo>
                  <a:pt x="40" y="153"/>
                  <a:pt x="40" y="153"/>
                  <a:pt x="40" y="153"/>
                </a:cubicBezTo>
                <a:cubicBezTo>
                  <a:pt x="42" y="153"/>
                  <a:pt x="42" y="153"/>
                  <a:pt x="42" y="153"/>
                </a:cubicBezTo>
                <a:lnTo>
                  <a:pt x="75" y="153"/>
                </a:lnTo>
                <a:close/>
                <a:moveTo>
                  <a:pt x="8" y="167"/>
                </a:moveTo>
                <a:cubicBezTo>
                  <a:pt x="0" y="205"/>
                  <a:pt x="0" y="205"/>
                  <a:pt x="0" y="205"/>
                </a:cubicBezTo>
                <a:cubicBezTo>
                  <a:pt x="0" y="207"/>
                  <a:pt x="0" y="207"/>
                  <a:pt x="0" y="207"/>
                </a:cubicBezTo>
                <a:cubicBezTo>
                  <a:pt x="0" y="208"/>
                  <a:pt x="0" y="208"/>
                  <a:pt x="0" y="208"/>
                </a:cubicBezTo>
                <a:cubicBezTo>
                  <a:pt x="0" y="210"/>
                  <a:pt x="0" y="210"/>
                  <a:pt x="0" y="210"/>
                </a:cubicBezTo>
                <a:cubicBezTo>
                  <a:pt x="1" y="211"/>
                  <a:pt x="1" y="211"/>
                  <a:pt x="1" y="211"/>
                </a:cubicBezTo>
                <a:cubicBezTo>
                  <a:pt x="2" y="212"/>
                  <a:pt x="2" y="212"/>
                  <a:pt x="2" y="212"/>
                </a:cubicBezTo>
                <a:cubicBezTo>
                  <a:pt x="3" y="213"/>
                  <a:pt x="3" y="213"/>
                  <a:pt x="3" y="213"/>
                </a:cubicBezTo>
                <a:cubicBezTo>
                  <a:pt x="4" y="214"/>
                  <a:pt x="4" y="214"/>
                  <a:pt x="4" y="214"/>
                </a:cubicBezTo>
                <a:cubicBezTo>
                  <a:pt x="6" y="214"/>
                  <a:pt x="6" y="214"/>
                  <a:pt x="6" y="214"/>
                </a:cubicBezTo>
                <a:cubicBezTo>
                  <a:pt x="36" y="222"/>
                  <a:pt x="36" y="222"/>
                  <a:pt x="36" y="222"/>
                </a:cubicBezTo>
                <a:cubicBezTo>
                  <a:pt x="37" y="230"/>
                  <a:pt x="37" y="230"/>
                  <a:pt x="37" y="230"/>
                </a:cubicBezTo>
                <a:cubicBezTo>
                  <a:pt x="40" y="230"/>
                  <a:pt x="40" y="230"/>
                  <a:pt x="40" y="230"/>
                </a:cubicBezTo>
                <a:cubicBezTo>
                  <a:pt x="40" y="219"/>
                  <a:pt x="40" y="219"/>
                  <a:pt x="40" y="219"/>
                </a:cubicBezTo>
                <a:cubicBezTo>
                  <a:pt x="34" y="166"/>
                  <a:pt x="34" y="166"/>
                  <a:pt x="34" y="166"/>
                </a:cubicBezTo>
                <a:cubicBezTo>
                  <a:pt x="34" y="165"/>
                  <a:pt x="34" y="165"/>
                  <a:pt x="34" y="165"/>
                </a:cubicBezTo>
                <a:cubicBezTo>
                  <a:pt x="34" y="164"/>
                  <a:pt x="34" y="164"/>
                  <a:pt x="34" y="164"/>
                </a:cubicBezTo>
                <a:cubicBezTo>
                  <a:pt x="34" y="163"/>
                  <a:pt x="34" y="163"/>
                  <a:pt x="34" y="163"/>
                </a:cubicBezTo>
                <a:cubicBezTo>
                  <a:pt x="34" y="162"/>
                  <a:pt x="34" y="162"/>
                  <a:pt x="34" y="162"/>
                </a:cubicBezTo>
                <a:cubicBezTo>
                  <a:pt x="35" y="161"/>
                  <a:pt x="35" y="161"/>
                  <a:pt x="35" y="161"/>
                </a:cubicBezTo>
                <a:cubicBezTo>
                  <a:pt x="35" y="161"/>
                  <a:pt x="35" y="161"/>
                  <a:pt x="35" y="161"/>
                </a:cubicBezTo>
                <a:cubicBezTo>
                  <a:pt x="36" y="160"/>
                  <a:pt x="36" y="160"/>
                  <a:pt x="36" y="160"/>
                </a:cubicBezTo>
                <a:cubicBezTo>
                  <a:pt x="36" y="160"/>
                  <a:pt x="36" y="160"/>
                  <a:pt x="36" y="160"/>
                </a:cubicBezTo>
                <a:cubicBezTo>
                  <a:pt x="37" y="159"/>
                  <a:pt x="37" y="159"/>
                  <a:pt x="37" y="159"/>
                </a:cubicBezTo>
                <a:cubicBezTo>
                  <a:pt x="37" y="159"/>
                  <a:pt x="37" y="159"/>
                  <a:pt x="37" y="159"/>
                </a:cubicBezTo>
                <a:cubicBezTo>
                  <a:pt x="38" y="158"/>
                  <a:pt x="38" y="158"/>
                  <a:pt x="38" y="158"/>
                </a:cubicBezTo>
                <a:cubicBezTo>
                  <a:pt x="39" y="158"/>
                  <a:pt x="39" y="158"/>
                  <a:pt x="39" y="158"/>
                </a:cubicBezTo>
                <a:cubicBezTo>
                  <a:pt x="39" y="157"/>
                  <a:pt x="39" y="157"/>
                  <a:pt x="39" y="157"/>
                </a:cubicBezTo>
                <a:cubicBezTo>
                  <a:pt x="40" y="157"/>
                  <a:pt x="40" y="157"/>
                  <a:pt x="40" y="157"/>
                </a:cubicBezTo>
                <a:cubicBezTo>
                  <a:pt x="40" y="153"/>
                  <a:pt x="40" y="153"/>
                  <a:pt x="40" y="153"/>
                </a:cubicBezTo>
                <a:cubicBezTo>
                  <a:pt x="39" y="153"/>
                  <a:pt x="39" y="153"/>
                  <a:pt x="39" y="153"/>
                </a:cubicBezTo>
                <a:cubicBezTo>
                  <a:pt x="38" y="153"/>
                  <a:pt x="38" y="153"/>
                  <a:pt x="38" y="153"/>
                </a:cubicBezTo>
                <a:cubicBezTo>
                  <a:pt x="37" y="154"/>
                  <a:pt x="37" y="154"/>
                  <a:pt x="37" y="154"/>
                </a:cubicBezTo>
                <a:cubicBezTo>
                  <a:pt x="36" y="155"/>
                  <a:pt x="36" y="155"/>
                  <a:pt x="36" y="155"/>
                </a:cubicBezTo>
                <a:cubicBezTo>
                  <a:pt x="35" y="155"/>
                  <a:pt x="35" y="155"/>
                  <a:pt x="35" y="155"/>
                </a:cubicBezTo>
                <a:cubicBezTo>
                  <a:pt x="34" y="156"/>
                  <a:pt x="34" y="156"/>
                  <a:pt x="34" y="156"/>
                </a:cubicBezTo>
                <a:cubicBezTo>
                  <a:pt x="33" y="157"/>
                  <a:pt x="33" y="157"/>
                  <a:pt x="33" y="157"/>
                </a:cubicBezTo>
                <a:cubicBezTo>
                  <a:pt x="32" y="158"/>
                  <a:pt x="32" y="158"/>
                  <a:pt x="32" y="158"/>
                </a:cubicBezTo>
                <a:cubicBezTo>
                  <a:pt x="31" y="159"/>
                  <a:pt x="31" y="159"/>
                  <a:pt x="31" y="159"/>
                </a:cubicBezTo>
                <a:cubicBezTo>
                  <a:pt x="31" y="160"/>
                  <a:pt x="31" y="160"/>
                  <a:pt x="31" y="160"/>
                </a:cubicBezTo>
                <a:cubicBezTo>
                  <a:pt x="30" y="161"/>
                  <a:pt x="30" y="161"/>
                  <a:pt x="30" y="161"/>
                </a:cubicBezTo>
                <a:cubicBezTo>
                  <a:pt x="30" y="162"/>
                  <a:pt x="30" y="162"/>
                  <a:pt x="30" y="162"/>
                </a:cubicBezTo>
                <a:cubicBezTo>
                  <a:pt x="30" y="163"/>
                  <a:pt x="30" y="163"/>
                  <a:pt x="30" y="163"/>
                </a:cubicBezTo>
                <a:cubicBezTo>
                  <a:pt x="30" y="165"/>
                  <a:pt x="30" y="165"/>
                  <a:pt x="30" y="165"/>
                </a:cubicBezTo>
                <a:cubicBezTo>
                  <a:pt x="30" y="166"/>
                  <a:pt x="30" y="166"/>
                  <a:pt x="30" y="166"/>
                </a:cubicBezTo>
                <a:cubicBezTo>
                  <a:pt x="35" y="217"/>
                  <a:pt x="35" y="217"/>
                  <a:pt x="35" y="217"/>
                </a:cubicBezTo>
                <a:cubicBezTo>
                  <a:pt x="7" y="210"/>
                  <a:pt x="7" y="210"/>
                  <a:pt x="7" y="210"/>
                </a:cubicBezTo>
                <a:cubicBezTo>
                  <a:pt x="6" y="210"/>
                  <a:pt x="6" y="210"/>
                  <a:pt x="6" y="210"/>
                </a:cubicBezTo>
                <a:cubicBezTo>
                  <a:pt x="5" y="210"/>
                  <a:pt x="5" y="210"/>
                  <a:pt x="5" y="210"/>
                </a:cubicBezTo>
                <a:cubicBezTo>
                  <a:pt x="5" y="209"/>
                  <a:pt x="5" y="209"/>
                  <a:pt x="5" y="209"/>
                </a:cubicBezTo>
                <a:cubicBezTo>
                  <a:pt x="4" y="209"/>
                  <a:pt x="4" y="209"/>
                  <a:pt x="4" y="209"/>
                </a:cubicBezTo>
                <a:cubicBezTo>
                  <a:pt x="4" y="208"/>
                  <a:pt x="4" y="208"/>
                  <a:pt x="4" y="208"/>
                </a:cubicBezTo>
                <a:cubicBezTo>
                  <a:pt x="4" y="207"/>
                  <a:pt x="4" y="207"/>
                  <a:pt x="4" y="207"/>
                </a:cubicBezTo>
                <a:cubicBezTo>
                  <a:pt x="4" y="207"/>
                  <a:pt x="4" y="207"/>
                  <a:pt x="4" y="207"/>
                </a:cubicBezTo>
                <a:cubicBezTo>
                  <a:pt x="4" y="206"/>
                  <a:pt x="4" y="206"/>
                  <a:pt x="4" y="206"/>
                </a:cubicBezTo>
                <a:cubicBezTo>
                  <a:pt x="12" y="167"/>
                  <a:pt x="12" y="167"/>
                  <a:pt x="12" y="167"/>
                </a:cubicBezTo>
                <a:cubicBezTo>
                  <a:pt x="12" y="166"/>
                  <a:pt x="12" y="166"/>
                  <a:pt x="12" y="166"/>
                </a:cubicBezTo>
                <a:cubicBezTo>
                  <a:pt x="13" y="163"/>
                  <a:pt x="13" y="163"/>
                  <a:pt x="13" y="163"/>
                </a:cubicBezTo>
                <a:cubicBezTo>
                  <a:pt x="14" y="161"/>
                  <a:pt x="14" y="161"/>
                  <a:pt x="14" y="161"/>
                </a:cubicBezTo>
                <a:cubicBezTo>
                  <a:pt x="16" y="159"/>
                  <a:pt x="16" y="159"/>
                  <a:pt x="16" y="159"/>
                </a:cubicBezTo>
                <a:cubicBezTo>
                  <a:pt x="17" y="157"/>
                  <a:pt x="17" y="157"/>
                  <a:pt x="17" y="157"/>
                </a:cubicBezTo>
                <a:cubicBezTo>
                  <a:pt x="19" y="155"/>
                  <a:pt x="19" y="155"/>
                  <a:pt x="19" y="155"/>
                </a:cubicBezTo>
                <a:cubicBezTo>
                  <a:pt x="21" y="153"/>
                  <a:pt x="21" y="153"/>
                  <a:pt x="21" y="153"/>
                </a:cubicBezTo>
                <a:cubicBezTo>
                  <a:pt x="23" y="151"/>
                  <a:pt x="23" y="151"/>
                  <a:pt x="23" y="151"/>
                </a:cubicBezTo>
                <a:cubicBezTo>
                  <a:pt x="25" y="149"/>
                  <a:pt x="25" y="149"/>
                  <a:pt x="25" y="149"/>
                </a:cubicBezTo>
                <a:cubicBezTo>
                  <a:pt x="28" y="147"/>
                  <a:pt x="28" y="147"/>
                  <a:pt x="28" y="147"/>
                </a:cubicBezTo>
                <a:cubicBezTo>
                  <a:pt x="30" y="145"/>
                  <a:pt x="30" y="145"/>
                  <a:pt x="30" y="145"/>
                </a:cubicBezTo>
                <a:cubicBezTo>
                  <a:pt x="32" y="144"/>
                  <a:pt x="32" y="144"/>
                  <a:pt x="32" y="144"/>
                </a:cubicBezTo>
                <a:cubicBezTo>
                  <a:pt x="34" y="142"/>
                  <a:pt x="34" y="142"/>
                  <a:pt x="34" y="142"/>
                </a:cubicBezTo>
                <a:cubicBezTo>
                  <a:pt x="37" y="140"/>
                  <a:pt x="37" y="140"/>
                  <a:pt x="37" y="140"/>
                </a:cubicBezTo>
                <a:cubicBezTo>
                  <a:pt x="39" y="139"/>
                  <a:pt x="39" y="139"/>
                  <a:pt x="39" y="139"/>
                </a:cubicBezTo>
                <a:cubicBezTo>
                  <a:pt x="40" y="139"/>
                  <a:pt x="40" y="139"/>
                  <a:pt x="40" y="139"/>
                </a:cubicBezTo>
                <a:cubicBezTo>
                  <a:pt x="40" y="115"/>
                  <a:pt x="40" y="115"/>
                  <a:pt x="40" y="115"/>
                </a:cubicBezTo>
                <a:cubicBezTo>
                  <a:pt x="39" y="117"/>
                  <a:pt x="39" y="119"/>
                  <a:pt x="38" y="121"/>
                </a:cubicBezTo>
                <a:cubicBezTo>
                  <a:pt x="37" y="108"/>
                  <a:pt x="37" y="108"/>
                  <a:pt x="37" y="108"/>
                </a:cubicBezTo>
                <a:cubicBezTo>
                  <a:pt x="37" y="104"/>
                  <a:pt x="37" y="104"/>
                  <a:pt x="37" y="104"/>
                </a:cubicBezTo>
                <a:cubicBezTo>
                  <a:pt x="37" y="99"/>
                  <a:pt x="37" y="99"/>
                  <a:pt x="37" y="99"/>
                </a:cubicBezTo>
                <a:cubicBezTo>
                  <a:pt x="37" y="94"/>
                  <a:pt x="37" y="94"/>
                  <a:pt x="37" y="94"/>
                </a:cubicBezTo>
                <a:cubicBezTo>
                  <a:pt x="37" y="92"/>
                  <a:pt x="37" y="90"/>
                  <a:pt x="37" y="87"/>
                </a:cubicBezTo>
                <a:cubicBezTo>
                  <a:pt x="37" y="85"/>
                  <a:pt x="38" y="83"/>
                  <a:pt x="38" y="80"/>
                </a:cubicBezTo>
                <a:cubicBezTo>
                  <a:pt x="38" y="78"/>
                  <a:pt x="38" y="76"/>
                  <a:pt x="39" y="73"/>
                </a:cubicBezTo>
                <a:cubicBezTo>
                  <a:pt x="40" y="70"/>
                  <a:pt x="40" y="70"/>
                  <a:pt x="40" y="70"/>
                </a:cubicBezTo>
                <a:cubicBezTo>
                  <a:pt x="40" y="55"/>
                  <a:pt x="40" y="55"/>
                  <a:pt x="40" y="55"/>
                </a:cubicBezTo>
                <a:cubicBezTo>
                  <a:pt x="39" y="56"/>
                  <a:pt x="39" y="56"/>
                  <a:pt x="39" y="56"/>
                </a:cubicBezTo>
                <a:cubicBezTo>
                  <a:pt x="38" y="59"/>
                  <a:pt x="38" y="59"/>
                  <a:pt x="38" y="59"/>
                </a:cubicBezTo>
                <a:cubicBezTo>
                  <a:pt x="37" y="62"/>
                  <a:pt x="37" y="62"/>
                  <a:pt x="37" y="62"/>
                </a:cubicBezTo>
                <a:cubicBezTo>
                  <a:pt x="36" y="65"/>
                  <a:pt x="36" y="65"/>
                  <a:pt x="36" y="65"/>
                </a:cubicBezTo>
                <a:cubicBezTo>
                  <a:pt x="36" y="68"/>
                  <a:pt x="36" y="68"/>
                  <a:pt x="36" y="68"/>
                </a:cubicBezTo>
                <a:cubicBezTo>
                  <a:pt x="35" y="71"/>
                  <a:pt x="35" y="71"/>
                  <a:pt x="35" y="71"/>
                </a:cubicBezTo>
                <a:cubicBezTo>
                  <a:pt x="34" y="75"/>
                  <a:pt x="34" y="75"/>
                  <a:pt x="34" y="75"/>
                </a:cubicBezTo>
                <a:cubicBezTo>
                  <a:pt x="34" y="78"/>
                  <a:pt x="34" y="78"/>
                  <a:pt x="34" y="78"/>
                </a:cubicBezTo>
                <a:cubicBezTo>
                  <a:pt x="33" y="81"/>
                  <a:pt x="33" y="81"/>
                  <a:pt x="33" y="81"/>
                </a:cubicBezTo>
                <a:cubicBezTo>
                  <a:pt x="33" y="84"/>
                  <a:pt x="33" y="84"/>
                  <a:pt x="33" y="84"/>
                </a:cubicBezTo>
                <a:cubicBezTo>
                  <a:pt x="33" y="87"/>
                  <a:pt x="33" y="87"/>
                  <a:pt x="33" y="87"/>
                </a:cubicBezTo>
                <a:cubicBezTo>
                  <a:pt x="32" y="90"/>
                  <a:pt x="32" y="90"/>
                  <a:pt x="32" y="90"/>
                </a:cubicBezTo>
                <a:cubicBezTo>
                  <a:pt x="32" y="93"/>
                  <a:pt x="32" y="93"/>
                  <a:pt x="32" y="93"/>
                </a:cubicBezTo>
                <a:cubicBezTo>
                  <a:pt x="32" y="96"/>
                  <a:pt x="32" y="96"/>
                  <a:pt x="32" y="96"/>
                </a:cubicBezTo>
                <a:cubicBezTo>
                  <a:pt x="32" y="99"/>
                  <a:pt x="32" y="99"/>
                  <a:pt x="32" y="99"/>
                </a:cubicBezTo>
                <a:cubicBezTo>
                  <a:pt x="32" y="102"/>
                  <a:pt x="32" y="102"/>
                  <a:pt x="32" y="102"/>
                </a:cubicBezTo>
                <a:cubicBezTo>
                  <a:pt x="33" y="106"/>
                  <a:pt x="33" y="106"/>
                  <a:pt x="33" y="106"/>
                </a:cubicBezTo>
                <a:cubicBezTo>
                  <a:pt x="33" y="109"/>
                  <a:pt x="33" y="109"/>
                  <a:pt x="33" y="109"/>
                </a:cubicBezTo>
                <a:cubicBezTo>
                  <a:pt x="33" y="112"/>
                  <a:pt x="33" y="112"/>
                  <a:pt x="33" y="112"/>
                </a:cubicBezTo>
                <a:cubicBezTo>
                  <a:pt x="33" y="115"/>
                  <a:pt x="33" y="115"/>
                  <a:pt x="33" y="115"/>
                </a:cubicBezTo>
                <a:cubicBezTo>
                  <a:pt x="34" y="118"/>
                  <a:pt x="34" y="118"/>
                  <a:pt x="34" y="118"/>
                </a:cubicBezTo>
                <a:cubicBezTo>
                  <a:pt x="35" y="121"/>
                  <a:pt x="35" y="121"/>
                  <a:pt x="35" y="121"/>
                </a:cubicBezTo>
                <a:cubicBezTo>
                  <a:pt x="35" y="124"/>
                  <a:pt x="35" y="124"/>
                  <a:pt x="35" y="124"/>
                </a:cubicBezTo>
                <a:cubicBezTo>
                  <a:pt x="36" y="127"/>
                  <a:pt x="36" y="127"/>
                  <a:pt x="36" y="127"/>
                </a:cubicBezTo>
                <a:cubicBezTo>
                  <a:pt x="37" y="130"/>
                  <a:pt x="37" y="130"/>
                  <a:pt x="37" y="130"/>
                </a:cubicBezTo>
                <a:cubicBezTo>
                  <a:pt x="38" y="134"/>
                  <a:pt x="38" y="134"/>
                  <a:pt x="38" y="134"/>
                </a:cubicBezTo>
                <a:cubicBezTo>
                  <a:pt x="35" y="136"/>
                  <a:pt x="35" y="136"/>
                  <a:pt x="35" y="136"/>
                </a:cubicBezTo>
                <a:cubicBezTo>
                  <a:pt x="33" y="138"/>
                  <a:pt x="33" y="138"/>
                  <a:pt x="33" y="138"/>
                </a:cubicBezTo>
                <a:cubicBezTo>
                  <a:pt x="31" y="140"/>
                  <a:pt x="31" y="140"/>
                  <a:pt x="31" y="140"/>
                </a:cubicBezTo>
                <a:cubicBezTo>
                  <a:pt x="28" y="141"/>
                  <a:pt x="28" y="141"/>
                  <a:pt x="28" y="141"/>
                </a:cubicBezTo>
                <a:cubicBezTo>
                  <a:pt x="26" y="143"/>
                  <a:pt x="26" y="143"/>
                  <a:pt x="26" y="143"/>
                </a:cubicBezTo>
                <a:cubicBezTo>
                  <a:pt x="24" y="145"/>
                  <a:pt x="24" y="145"/>
                  <a:pt x="24" y="145"/>
                </a:cubicBezTo>
                <a:cubicBezTo>
                  <a:pt x="21" y="147"/>
                  <a:pt x="21" y="147"/>
                  <a:pt x="21" y="147"/>
                </a:cubicBezTo>
                <a:cubicBezTo>
                  <a:pt x="19" y="149"/>
                  <a:pt x="19" y="149"/>
                  <a:pt x="19" y="149"/>
                </a:cubicBezTo>
                <a:cubicBezTo>
                  <a:pt x="17" y="151"/>
                  <a:pt x="17" y="151"/>
                  <a:pt x="17" y="151"/>
                </a:cubicBezTo>
                <a:cubicBezTo>
                  <a:pt x="15" y="154"/>
                  <a:pt x="15" y="154"/>
                  <a:pt x="15" y="154"/>
                </a:cubicBezTo>
                <a:cubicBezTo>
                  <a:pt x="13" y="156"/>
                  <a:pt x="13" y="156"/>
                  <a:pt x="13" y="156"/>
                </a:cubicBezTo>
                <a:cubicBezTo>
                  <a:pt x="12" y="158"/>
                  <a:pt x="12" y="158"/>
                  <a:pt x="12" y="158"/>
                </a:cubicBezTo>
                <a:cubicBezTo>
                  <a:pt x="10" y="160"/>
                  <a:pt x="10" y="160"/>
                  <a:pt x="10" y="160"/>
                </a:cubicBezTo>
                <a:cubicBezTo>
                  <a:pt x="9" y="162"/>
                  <a:pt x="9" y="162"/>
                  <a:pt x="9" y="162"/>
                </a:cubicBezTo>
                <a:cubicBezTo>
                  <a:pt x="8" y="165"/>
                  <a:pt x="8" y="165"/>
                  <a:pt x="8" y="165"/>
                </a:cubicBezTo>
                <a:lnTo>
                  <a:pt x="8" y="167"/>
                </a:lnTo>
                <a:close/>
              </a:path>
            </a:pathLst>
          </a:custGeom>
          <a:solidFill>
            <a:srgbClr val="1D1D1A"/>
          </a:solidFill>
          <a:ln w="12700" cap="flat" cmpd="sng" algn="ctr">
            <a:solidFill>
              <a:srgbClr val="1D1D1A"/>
            </a:solidFill>
            <a:prstDash val="solid"/>
            <a:miter lim="800000"/>
            <a:headEnd/>
            <a:tailEnd/>
          </a:ln>
          <a:effectLst>
            <a:glow rad="139700">
              <a:srgbClr val="231815">
                <a:satMod val="175000"/>
                <a:alpha val="40000"/>
              </a:srgbClr>
            </a:glow>
            <a:innerShdw blurRad="63500" dist="50800" dir="13500000">
              <a:prstClr val="black">
                <a:alpha val="50000"/>
              </a:prstClr>
            </a:innerShdw>
          </a:effectLst>
        </p:spPr>
        <p:txBody>
          <a:bodyPr vert="horz" wrap="square" lIns="68562" tIns="34281" rIns="68562" bIns="34281"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012"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7" name="组合 374"/>
          <p:cNvGrpSpPr>
            <a:grpSpLocks/>
          </p:cNvGrpSpPr>
          <p:nvPr/>
        </p:nvGrpSpPr>
        <p:grpSpPr bwMode="gray">
          <a:xfrm>
            <a:off x="2394003" y="3629332"/>
            <a:ext cx="784304" cy="773263"/>
            <a:chOff x="6330950" y="3581401"/>
            <a:chExt cx="1114425" cy="1116013"/>
          </a:xfrm>
        </p:grpSpPr>
        <p:sp>
          <p:nvSpPr>
            <p:cNvPr id="18" name="Freeform 53"/>
            <p:cNvSpPr>
              <a:spLocks/>
            </p:cNvSpPr>
            <p:nvPr/>
          </p:nvSpPr>
          <p:spPr bwMode="gray">
            <a:xfrm>
              <a:off x="6330950" y="3581401"/>
              <a:ext cx="1114425" cy="1116013"/>
            </a:xfrm>
            <a:custGeom>
              <a:avLst/>
              <a:gdLst>
                <a:gd name="T0" fmla="*/ 2147483646 w 2659"/>
                <a:gd name="T1" fmla="*/ 2147483646 h 2659"/>
                <a:gd name="T2" fmla="*/ 2147483646 w 2659"/>
                <a:gd name="T3" fmla="*/ 2147483646 h 2659"/>
                <a:gd name="T4" fmla="*/ 2147483646 w 2659"/>
                <a:gd name="T5" fmla="*/ 2147483646 h 2659"/>
                <a:gd name="T6" fmla="*/ 0 w 2659"/>
                <a:gd name="T7" fmla="*/ 2147483646 h 2659"/>
                <a:gd name="T8" fmla="*/ 2147483646 w 2659"/>
                <a:gd name="T9" fmla="*/ 0 h 2659"/>
                <a:gd name="T10" fmla="*/ 2147483646 w 2659"/>
                <a:gd name="T11" fmla="*/ 2147483646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3" y="2659"/>
                    <a:pt x="1329" y="2659"/>
                  </a:cubicBezTo>
                  <a:cubicBezTo>
                    <a:pt x="595" y="2659"/>
                    <a:pt x="0" y="2064"/>
                    <a:pt x="0" y="1330"/>
                  </a:cubicBezTo>
                  <a:cubicBezTo>
                    <a:pt x="0" y="596"/>
                    <a:pt x="595" y="0"/>
                    <a:pt x="1329" y="0"/>
                  </a:cubicBezTo>
                  <a:cubicBezTo>
                    <a:pt x="2063" y="0"/>
                    <a:pt x="2659" y="596"/>
                    <a:pt x="2659" y="1330"/>
                  </a:cubicBezTo>
                  <a:close/>
                </a:path>
              </a:pathLst>
            </a:custGeom>
            <a:solidFill>
              <a:srgbClr val="0070C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9" name="组合 353"/>
            <p:cNvGrpSpPr>
              <a:grpSpLocks/>
            </p:cNvGrpSpPr>
            <p:nvPr/>
          </p:nvGrpSpPr>
          <p:grpSpPr bwMode="gray">
            <a:xfrm>
              <a:off x="6553200" y="3884613"/>
              <a:ext cx="669925" cy="534988"/>
              <a:chOff x="6553200" y="3884613"/>
              <a:chExt cx="669925" cy="534988"/>
            </a:xfrm>
          </p:grpSpPr>
          <p:sp>
            <p:nvSpPr>
              <p:cNvPr id="20" name="Freeform 54"/>
              <p:cNvSpPr>
                <a:spLocks/>
              </p:cNvSpPr>
              <p:nvPr/>
            </p:nvSpPr>
            <p:spPr bwMode="gray">
              <a:xfrm>
                <a:off x="6629400" y="4135438"/>
                <a:ext cx="127000" cy="28575"/>
              </a:xfrm>
              <a:custGeom>
                <a:avLst/>
                <a:gdLst>
                  <a:gd name="T0" fmla="*/ 2147483646 w 303"/>
                  <a:gd name="T1" fmla="*/ 2147483646 h 67"/>
                  <a:gd name="T2" fmla="*/ 2147483646 w 303"/>
                  <a:gd name="T3" fmla="*/ 2147483646 h 67"/>
                  <a:gd name="T4" fmla="*/ 0 w 303"/>
                  <a:gd name="T5" fmla="*/ 2147483646 h 67"/>
                  <a:gd name="T6" fmla="*/ 0 w 303"/>
                  <a:gd name="T7" fmla="*/ 0 h 67"/>
                  <a:gd name="T8" fmla="*/ 2147483646 w 303"/>
                  <a:gd name="T9" fmla="*/ 0 h 67"/>
                  <a:gd name="T10" fmla="*/ 2147483646 w 303"/>
                  <a:gd name="T11" fmla="*/ 2147483646 h 67"/>
                  <a:gd name="T12" fmla="*/ 0 60000 65536"/>
                  <a:gd name="T13" fmla="*/ 0 60000 65536"/>
                  <a:gd name="T14" fmla="*/ 0 60000 65536"/>
                  <a:gd name="T15" fmla="*/ 0 60000 65536"/>
                  <a:gd name="T16" fmla="*/ 0 60000 65536"/>
                  <a:gd name="T17" fmla="*/ 0 60000 65536"/>
                  <a:gd name="T18" fmla="*/ 0 w 303"/>
                  <a:gd name="T19" fmla="*/ 0 h 67"/>
                  <a:gd name="T20" fmla="*/ 303 w 303"/>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303" h="67">
                    <a:moveTo>
                      <a:pt x="303" y="67"/>
                    </a:moveTo>
                    <a:lnTo>
                      <a:pt x="303" y="67"/>
                    </a:lnTo>
                    <a:lnTo>
                      <a:pt x="0" y="67"/>
                    </a:lnTo>
                    <a:lnTo>
                      <a:pt x="0" y="0"/>
                    </a:lnTo>
                    <a:lnTo>
                      <a:pt x="303" y="0"/>
                    </a:lnTo>
                    <a:lnTo>
                      <a:pt x="303"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 name="Freeform 55"/>
              <p:cNvSpPr>
                <a:spLocks/>
              </p:cNvSpPr>
              <p:nvPr/>
            </p:nvSpPr>
            <p:spPr bwMode="gray">
              <a:xfrm>
                <a:off x="6732588" y="4100513"/>
                <a:ext cx="57150" cy="100013"/>
              </a:xfrm>
              <a:custGeom>
                <a:avLst/>
                <a:gdLst>
                  <a:gd name="T0" fmla="*/ 0 w 135"/>
                  <a:gd name="T1" fmla="*/ 0 h 239"/>
                  <a:gd name="T2" fmla="*/ 0 w 135"/>
                  <a:gd name="T3" fmla="*/ 0 h 239"/>
                  <a:gd name="T4" fmla="*/ 2147483646 w 135"/>
                  <a:gd name="T5" fmla="*/ 2147483646 h 239"/>
                  <a:gd name="T6" fmla="*/ 0 w 135"/>
                  <a:gd name="T7" fmla="*/ 2147483646 h 239"/>
                  <a:gd name="T8" fmla="*/ 0 w 135"/>
                  <a:gd name="T9" fmla="*/ 0 h 239"/>
                  <a:gd name="T10" fmla="*/ 0 60000 65536"/>
                  <a:gd name="T11" fmla="*/ 0 60000 65536"/>
                  <a:gd name="T12" fmla="*/ 0 60000 65536"/>
                  <a:gd name="T13" fmla="*/ 0 60000 65536"/>
                  <a:gd name="T14" fmla="*/ 0 60000 65536"/>
                  <a:gd name="T15" fmla="*/ 0 w 135"/>
                  <a:gd name="T16" fmla="*/ 0 h 239"/>
                  <a:gd name="T17" fmla="*/ 135 w 135"/>
                  <a:gd name="T18" fmla="*/ 239 h 239"/>
                </a:gdLst>
                <a:ahLst/>
                <a:cxnLst>
                  <a:cxn ang="T10">
                    <a:pos x="T0" y="T1"/>
                  </a:cxn>
                  <a:cxn ang="T11">
                    <a:pos x="T2" y="T3"/>
                  </a:cxn>
                  <a:cxn ang="T12">
                    <a:pos x="T4" y="T5"/>
                  </a:cxn>
                  <a:cxn ang="T13">
                    <a:pos x="T6" y="T7"/>
                  </a:cxn>
                  <a:cxn ang="T14">
                    <a:pos x="T8" y="T9"/>
                  </a:cxn>
                </a:cxnLst>
                <a:rect l="T15" t="T16" r="T17" b="T18"/>
                <a:pathLst>
                  <a:path w="135" h="239">
                    <a:moveTo>
                      <a:pt x="0" y="0"/>
                    </a:moveTo>
                    <a:lnTo>
                      <a:pt x="0" y="0"/>
                    </a:lnTo>
                    <a:lnTo>
                      <a:pt x="135" y="119"/>
                    </a:lnTo>
                    <a:lnTo>
                      <a:pt x="0" y="239"/>
                    </a:lnTo>
                    <a:lnTo>
                      <a:pt x="0"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Freeform 56"/>
              <p:cNvSpPr>
                <a:spLocks/>
              </p:cNvSpPr>
              <p:nvPr/>
            </p:nvSpPr>
            <p:spPr bwMode="gray">
              <a:xfrm>
                <a:off x="6997700" y="4076701"/>
                <a:ext cx="115888" cy="28575"/>
              </a:xfrm>
              <a:custGeom>
                <a:avLst/>
                <a:gdLst>
                  <a:gd name="T0" fmla="*/ 2147483646 w 276"/>
                  <a:gd name="T1" fmla="*/ 2147483646 h 67"/>
                  <a:gd name="T2" fmla="*/ 2147483646 w 276"/>
                  <a:gd name="T3" fmla="*/ 2147483646 h 67"/>
                  <a:gd name="T4" fmla="*/ 0 w 276"/>
                  <a:gd name="T5" fmla="*/ 2147483646 h 67"/>
                  <a:gd name="T6" fmla="*/ 0 w 276"/>
                  <a:gd name="T7" fmla="*/ 0 h 67"/>
                  <a:gd name="T8" fmla="*/ 2147483646 w 276"/>
                  <a:gd name="T9" fmla="*/ 0 h 67"/>
                  <a:gd name="T10" fmla="*/ 2147483646 w 276"/>
                  <a:gd name="T11" fmla="*/ 2147483646 h 67"/>
                  <a:gd name="T12" fmla="*/ 0 60000 65536"/>
                  <a:gd name="T13" fmla="*/ 0 60000 65536"/>
                  <a:gd name="T14" fmla="*/ 0 60000 65536"/>
                  <a:gd name="T15" fmla="*/ 0 60000 65536"/>
                  <a:gd name="T16" fmla="*/ 0 60000 65536"/>
                  <a:gd name="T17" fmla="*/ 0 60000 65536"/>
                  <a:gd name="T18" fmla="*/ 0 w 276"/>
                  <a:gd name="T19" fmla="*/ 0 h 67"/>
                  <a:gd name="T20" fmla="*/ 276 w 276"/>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276" h="67">
                    <a:moveTo>
                      <a:pt x="276" y="67"/>
                    </a:moveTo>
                    <a:lnTo>
                      <a:pt x="276" y="67"/>
                    </a:lnTo>
                    <a:lnTo>
                      <a:pt x="0" y="67"/>
                    </a:lnTo>
                    <a:lnTo>
                      <a:pt x="0" y="0"/>
                    </a:lnTo>
                    <a:lnTo>
                      <a:pt x="276" y="0"/>
                    </a:lnTo>
                    <a:lnTo>
                      <a:pt x="276"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Freeform 57"/>
              <p:cNvSpPr>
                <a:spLocks/>
              </p:cNvSpPr>
              <p:nvPr/>
            </p:nvSpPr>
            <p:spPr bwMode="gray">
              <a:xfrm>
                <a:off x="7089775" y="4040188"/>
                <a:ext cx="57150" cy="101600"/>
              </a:xfrm>
              <a:custGeom>
                <a:avLst/>
                <a:gdLst>
                  <a:gd name="T0" fmla="*/ 2147483646 w 135"/>
                  <a:gd name="T1" fmla="*/ 0 h 239"/>
                  <a:gd name="T2" fmla="*/ 2147483646 w 135"/>
                  <a:gd name="T3" fmla="*/ 0 h 239"/>
                  <a:gd name="T4" fmla="*/ 2147483646 w 135"/>
                  <a:gd name="T5" fmla="*/ 2147483646 h 239"/>
                  <a:gd name="T6" fmla="*/ 0 w 135"/>
                  <a:gd name="T7" fmla="*/ 2147483646 h 239"/>
                  <a:gd name="T8" fmla="*/ 2147483646 w 135"/>
                  <a:gd name="T9" fmla="*/ 0 h 239"/>
                  <a:gd name="T10" fmla="*/ 0 60000 65536"/>
                  <a:gd name="T11" fmla="*/ 0 60000 65536"/>
                  <a:gd name="T12" fmla="*/ 0 60000 65536"/>
                  <a:gd name="T13" fmla="*/ 0 60000 65536"/>
                  <a:gd name="T14" fmla="*/ 0 60000 65536"/>
                  <a:gd name="T15" fmla="*/ 0 w 135"/>
                  <a:gd name="T16" fmla="*/ 0 h 239"/>
                  <a:gd name="T17" fmla="*/ 135 w 135"/>
                  <a:gd name="T18" fmla="*/ 239 h 239"/>
                </a:gdLst>
                <a:ahLst/>
                <a:cxnLst>
                  <a:cxn ang="T10">
                    <a:pos x="T0" y="T1"/>
                  </a:cxn>
                  <a:cxn ang="T11">
                    <a:pos x="T2" y="T3"/>
                  </a:cxn>
                  <a:cxn ang="T12">
                    <a:pos x="T4" y="T5"/>
                  </a:cxn>
                  <a:cxn ang="T13">
                    <a:pos x="T6" y="T7"/>
                  </a:cxn>
                  <a:cxn ang="T14">
                    <a:pos x="T8" y="T9"/>
                  </a:cxn>
                </a:cxnLst>
                <a:rect l="T15" t="T16" r="T17" b="T18"/>
                <a:pathLst>
                  <a:path w="135" h="239">
                    <a:moveTo>
                      <a:pt x="1" y="0"/>
                    </a:moveTo>
                    <a:lnTo>
                      <a:pt x="1" y="0"/>
                    </a:lnTo>
                    <a:lnTo>
                      <a:pt x="135" y="120"/>
                    </a:lnTo>
                    <a:lnTo>
                      <a:pt x="0" y="239"/>
                    </a:lnTo>
                    <a:lnTo>
                      <a:pt x="1"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Freeform 58"/>
              <p:cNvSpPr>
                <a:spLocks/>
              </p:cNvSpPr>
              <p:nvPr/>
            </p:nvSpPr>
            <p:spPr bwMode="gray">
              <a:xfrm>
                <a:off x="6997700" y="4192588"/>
                <a:ext cx="115888" cy="26988"/>
              </a:xfrm>
              <a:custGeom>
                <a:avLst/>
                <a:gdLst>
                  <a:gd name="T0" fmla="*/ 2147483646 w 276"/>
                  <a:gd name="T1" fmla="*/ 2147483646 h 67"/>
                  <a:gd name="T2" fmla="*/ 2147483646 w 276"/>
                  <a:gd name="T3" fmla="*/ 2147483646 h 67"/>
                  <a:gd name="T4" fmla="*/ 0 w 276"/>
                  <a:gd name="T5" fmla="*/ 2147483646 h 67"/>
                  <a:gd name="T6" fmla="*/ 0 w 276"/>
                  <a:gd name="T7" fmla="*/ 0 h 67"/>
                  <a:gd name="T8" fmla="*/ 2147483646 w 276"/>
                  <a:gd name="T9" fmla="*/ 0 h 67"/>
                  <a:gd name="T10" fmla="*/ 2147483646 w 276"/>
                  <a:gd name="T11" fmla="*/ 2147483646 h 67"/>
                  <a:gd name="T12" fmla="*/ 0 60000 65536"/>
                  <a:gd name="T13" fmla="*/ 0 60000 65536"/>
                  <a:gd name="T14" fmla="*/ 0 60000 65536"/>
                  <a:gd name="T15" fmla="*/ 0 60000 65536"/>
                  <a:gd name="T16" fmla="*/ 0 60000 65536"/>
                  <a:gd name="T17" fmla="*/ 0 60000 65536"/>
                  <a:gd name="T18" fmla="*/ 0 w 276"/>
                  <a:gd name="T19" fmla="*/ 0 h 67"/>
                  <a:gd name="T20" fmla="*/ 276 w 276"/>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276" h="67">
                    <a:moveTo>
                      <a:pt x="276" y="67"/>
                    </a:moveTo>
                    <a:lnTo>
                      <a:pt x="276" y="67"/>
                    </a:lnTo>
                    <a:lnTo>
                      <a:pt x="0" y="66"/>
                    </a:lnTo>
                    <a:lnTo>
                      <a:pt x="0" y="0"/>
                    </a:lnTo>
                    <a:lnTo>
                      <a:pt x="276" y="0"/>
                    </a:lnTo>
                    <a:lnTo>
                      <a:pt x="276"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Freeform 59"/>
              <p:cNvSpPr>
                <a:spLocks/>
              </p:cNvSpPr>
              <p:nvPr/>
            </p:nvSpPr>
            <p:spPr bwMode="gray">
              <a:xfrm>
                <a:off x="7089775" y="4156076"/>
                <a:ext cx="57150" cy="100013"/>
              </a:xfrm>
              <a:custGeom>
                <a:avLst/>
                <a:gdLst>
                  <a:gd name="T0" fmla="*/ 2147483646 w 135"/>
                  <a:gd name="T1" fmla="*/ 0 h 239"/>
                  <a:gd name="T2" fmla="*/ 2147483646 w 135"/>
                  <a:gd name="T3" fmla="*/ 0 h 239"/>
                  <a:gd name="T4" fmla="*/ 2147483646 w 135"/>
                  <a:gd name="T5" fmla="*/ 2147483646 h 239"/>
                  <a:gd name="T6" fmla="*/ 0 w 135"/>
                  <a:gd name="T7" fmla="*/ 2147483646 h 239"/>
                  <a:gd name="T8" fmla="*/ 2147483646 w 135"/>
                  <a:gd name="T9" fmla="*/ 0 h 239"/>
                  <a:gd name="T10" fmla="*/ 0 60000 65536"/>
                  <a:gd name="T11" fmla="*/ 0 60000 65536"/>
                  <a:gd name="T12" fmla="*/ 0 60000 65536"/>
                  <a:gd name="T13" fmla="*/ 0 60000 65536"/>
                  <a:gd name="T14" fmla="*/ 0 60000 65536"/>
                  <a:gd name="T15" fmla="*/ 0 w 135"/>
                  <a:gd name="T16" fmla="*/ 0 h 239"/>
                  <a:gd name="T17" fmla="*/ 135 w 135"/>
                  <a:gd name="T18" fmla="*/ 239 h 239"/>
                </a:gdLst>
                <a:ahLst/>
                <a:cxnLst>
                  <a:cxn ang="T10">
                    <a:pos x="T0" y="T1"/>
                  </a:cxn>
                  <a:cxn ang="T11">
                    <a:pos x="T2" y="T3"/>
                  </a:cxn>
                  <a:cxn ang="T12">
                    <a:pos x="T4" y="T5"/>
                  </a:cxn>
                  <a:cxn ang="T13">
                    <a:pos x="T6" y="T7"/>
                  </a:cxn>
                  <a:cxn ang="T14">
                    <a:pos x="T8" y="T9"/>
                  </a:cxn>
                </a:cxnLst>
                <a:rect l="T15" t="T16" r="T17" b="T18"/>
                <a:pathLst>
                  <a:path w="135" h="239">
                    <a:moveTo>
                      <a:pt x="1" y="0"/>
                    </a:moveTo>
                    <a:lnTo>
                      <a:pt x="1" y="0"/>
                    </a:lnTo>
                    <a:lnTo>
                      <a:pt x="135" y="119"/>
                    </a:lnTo>
                    <a:lnTo>
                      <a:pt x="0" y="239"/>
                    </a:lnTo>
                    <a:lnTo>
                      <a:pt x="1"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Freeform 60"/>
              <p:cNvSpPr>
                <a:spLocks/>
              </p:cNvSpPr>
              <p:nvPr/>
            </p:nvSpPr>
            <p:spPr bwMode="gray">
              <a:xfrm>
                <a:off x="6640513" y="4248151"/>
                <a:ext cx="127000" cy="82550"/>
              </a:xfrm>
              <a:custGeom>
                <a:avLst/>
                <a:gdLst>
                  <a:gd name="T0" fmla="*/ 2147483646 w 301"/>
                  <a:gd name="T1" fmla="*/ 2147483646 h 197"/>
                  <a:gd name="T2" fmla="*/ 2147483646 w 301"/>
                  <a:gd name="T3" fmla="*/ 2147483646 h 197"/>
                  <a:gd name="T4" fmla="*/ 0 w 301"/>
                  <a:gd name="T5" fmla="*/ 2147483646 h 197"/>
                  <a:gd name="T6" fmla="*/ 2147483646 w 301"/>
                  <a:gd name="T7" fmla="*/ 0 h 197"/>
                  <a:gd name="T8" fmla="*/ 2147483646 w 301"/>
                  <a:gd name="T9" fmla="*/ 2147483646 h 197"/>
                  <a:gd name="T10" fmla="*/ 2147483646 w 301"/>
                  <a:gd name="T11" fmla="*/ 2147483646 h 197"/>
                  <a:gd name="T12" fmla="*/ 0 60000 65536"/>
                  <a:gd name="T13" fmla="*/ 0 60000 65536"/>
                  <a:gd name="T14" fmla="*/ 0 60000 65536"/>
                  <a:gd name="T15" fmla="*/ 0 60000 65536"/>
                  <a:gd name="T16" fmla="*/ 0 60000 65536"/>
                  <a:gd name="T17" fmla="*/ 0 60000 65536"/>
                  <a:gd name="T18" fmla="*/ 0 w 301"/>
                  <a:gd name="T19" fmla="*/ 0 h 197"/>
                  <a:gd name="T20" fmla="*/ 301 w 301"/>
                  <a:gd name="T21" fmla="*/ 197 h 197"/>
                </a:gdLst>
                <a:ahLst/>
                <a:cxnLst>
                  <a:cxn ang="T12">
                    <a:pos x="T0" y="T1"/>
                  </a:cxn>
                  <a:cxn ang="T13">
                    <a:pos x="T2" y="T3"/>
                  </a:cxn>
                  <a:cxn ang="T14">
                    <a:pos x="T4" y="T5"/>
                  </a:cxn>
                  <a:cxn ang="T15">
                    <a:pos x="T6" y="T7"/>
                  </a:cxn>
                  <a:cxn ang="T16">
                    <a:pos x="T8" y="T9"/>
                  </a:cxn>
                  <a:cxn ang="T17">
                    <a:pos x="T10" y="T11"/>
                  </a:cxn>
                </a:cxnLst>
                <a:rect l="T18" t="T19" r="T20" b="T21"/>
                <a:pathLst>
                  <a:path w="301" h="197">
                    <a:moveTo>
                      <a:pt x="31" y="197"/>
                    </a:moveTo>
                    <a:lnTo>
                      <a:pt x="31" y="197"/>
                    </a:lnTo>
                    <a:lnTo>
                      <a:pt x="0" y="138"/>
                    </a:lnTo>
                    <a:lnTo>
                      <a:pt x="270" y="0"/>
                    </a:lnTo>
                    <a:lnTo>
                      <a:pt x="301" y="59"/>
                    </a:lnTo>
                    <a:lnTo>
                      <a:pt x="31" y="19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Freeform 61"/>
              <p:cNvSpPr>
                <a:spLocks/>
              </p:cNvSpPr>
              <p:nvPr/>
            </p:nvSpPr>
            <p:spPr bwMode="gray">
              <a:xfrm>
                <a:off x="6716713" y="4227513"/>
                <a:ext cx="73025" cy="88900"/>
              </a:xfrm>
              <a:custGeom>
                <a:avLst/>
                <a:gdLst>
                  <a:gd name="T0" fmla="*/ 0 w 174"/>
                  <a:gd name="T1" fmla="*/ 0 h 213"/>
                  <a:gd name="T2" fmla="*/ 0 w 174"/>
                  <a:gd name="T3" fmla="*/ 0 h 213"/>
                  <a:gd name="T4" fmla="*/ 2147483646 w 174"/>
                  <a:gd name="T5" fmla="*/ 2147483646 h 213"/>
                  <a:gd name="T6" fmla="*/ 2147483646 w 174"/>
                  <a:gd name="T7" fmla="*/ 2147483646 h 213"/>
                  <a:gd name="T8" fmla="*/ 0 w 174"/>
                  <a:gd name="T9" fmla="*/ 0 h 213"/>
                  <a:gd name="T10" fmla="*/ 0 60000 65536"/>
                  <a:gd name="T11" fmla="*/ 0 60000 65536"/>
                  <a:gd name="T12" fmla="*/ 0 60000 65536"/>
                  <a:gd name="T13" fmla="*/ 0 60000 65536"/>
                  <a:gd name="T14" fmla="*/ 0 60000 65536"/>
                  <a:gd name="T15" fmla="*/ 0 w 174"/>
                  <a:gd name="T16" fmla="*/ 0 h 213"/>
                  <a:gd name="T17" fmla="*/ 174 w 174"/>
                  <a:gd name="T18" fmla="*/ 213 h 213"/>
                </a:gdLst>
                <a:ahLst/>
                <a:cxnLst>
                  <a:cxn ang="T10">
                    <a:pos x="T0" y="T1"/>
                  </a:cxn>
                  <a:cxn ang="T11">
                    <a:pos x="T2" y="T3"/>
                  </a:cxn>
                  <a:cxn ang="T12">
                    <a:pos x="T4" y="T5"/>
                  </a:cxn>
                  <a:cxn ang="T13">
                    <a:pos x="T6" y="T7"/>
                  </a:cxn>
                  <a:cxn ang="T14">
                    <a:pos x="T8" y="T9"/>
                  </a:cxn>
                </a:cxnLst>
                <a:rect l="T15" t="T16" r="T17" b="T18"/>
                <a:pathLst>
                  <a:path w="174" h="213">
                    <a:moveTo>
                      <a:pt x="0" y="0"/>
                    </a:moveTo>
                    <a:lnTo>
                      <a:pt x="0" y="0"/>
                    </a:lnTo>
                    <a:lnTo>
                      <a:pt x="174" y="45"/>
                    </a:lnTo>
                    <a:lnTo>
                      <a:pt x="108" y="213"/>
                    </a:lnTo>
                    <a:lnTo>
                      <a:pt x="0"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Freeform 62"/>
              <p:cNvSpPr>
                <a:spLocks/>
              </p:cNvSpPr>
              <p:nvPr/>
            </p:nvSpPr>
            <p:spPr bwMode="gray">
              <a:xfrm>
                <a:off x="6640513" y="3968751"/>
                <a:ext cx="127000" cy="82550"/>
              </a:xfrm>
              <a:custGeom>
                <a:avLst/>
                <a:gdLst>
                  <a:gd name="T0" fmla="*/ 2147483646 w 301"/>
                  <a:gd name="T1" fmla="*/ 2147483646 h 198"/>
                  <a:gd name="T2" fmla="*/ 2147483646 w 301"/>
                  <a:gd name="T3" fmla="*/ 2147483646 h 198"/>
                  <a:gd name="T4" fmla="*/ 0 w 301"/>
                  <a:gd name="T5" fmla="*/ 2147483646 h 198"/>
                  <a:gd name="T6" fmla="*/ 2147483646 w 301"/>
                  <a:gd name="T7" fmla="*/ 0 h 198"/>
                  <a:gd name="T8" fmla="*/ 2147483646 w 301"/>
                  <a:gd name="T9" fmla="*/ 2147483646 h 198"/>
                  <a:gd name="T10" fmla="*/ 2147483646 w 301"/>
                  <a:gd name="T11" fmla="*/ 2147483646 h 198"/>
                  <a:gd name="T12" fmla="*/ 0 60000 65536"/>
                  <a:gd name="T13" fmla="*/ 0 60000 65536"/>
                  <a:gd name="T14" fmla="*/ 0 60000 65536"/>
                  <a:gd name="T15" fmla="*/ 0 60000 65536"/>
                  <a:gd name="T16" fmla="*/ 0 60000 65536"/>
                  <a:gd name="T17" fmla="*/ 0 60000 65536"/>
                  <a:gd name="T18" fmla="*/ 0 w 301"/>
                  <a:gd name="T19" fmla="*/ 0 h 198"/>
                  <a:gd name="T20" fmla="*/ 301 w 301"/>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301" h="198">
                    <a:moveTo>
                      <a:pt x="270" y="198"/>
                    </a:moveTo>
                    <a:lnTo>
                      <a:pt x="270" y="198"/>
                    </a:lnTo>
                    <a:lnTo>
                      <a:pt x="0" y="60"/>
                    </a:lnTo>
                    <a:lnTo>
                      <a:pt x="31" y="0"/>
                    </a:lnTo>
                    <a:lnTo>
                      <a:pt x="301" y="139"/>
                    </a:lnTo>
                    <a:lnTo>
                      <a:pt x="270" y="198"/>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Freeform 63"/>
              <p:cNvSpPr>
                <a:spLocks/>
              </p:cNvSpPr>
              <p:nvPr/>
            </p:nvSpPr>
            <p:spPr bwMode="gray">
              <a:xfrm>
                <a:off x="6716713" y="3983038"/>
                <a:ext cx="73025" cy="88900"/>
              </a:xfrm>
              <a:custGeom>
                <a:avLst/>
                <a:gdLst>
                  <a:gd name="T0" fmla="*/ 0 w 174"/>
                  <a:gd name="T1" fmla="*/ 2147483646 h 212"/>
                  <a:gd name="T2" fmla="*/ 0 w 174"/>
                  <a:gd name="T3" fmla="*/ 2147483646 h 212"/>
                  <a:gd name="T4" fmla="*/ 2147483646 w 174"/>
                  <a:gd name="T5" fmla="*/ 2147483646 h 212"/>
                  <a:gd name="T6" fmla="*/ 2147483646 w 174"/>
                  <a:gd name="T7" fmla="*/ 0 h 212"/>
                  <a:gd name="T8" fmla="*/ 0 w 174"/>
                  <a:gd name="T9" fmla="*/ 2147483646 h 212"/>
                  <a:gd name="T10" fmla="*/ 0 60000 65536"/>
                  <a:gd name="T11" fmla="*/ 0 60000 65536"/>
                  <a:gd name="T12" fmla="*/ 0 60000 65536"/>
                  <a:gd name="T13" fmla="*/ 0 60000 65536"/>
                  <a:gd name="T14" fmla="*/ 0 60000 65536"/>
                  <a:gd name="T15" fmla="*/ 0 w 174"/>
                  <a:gd name="T16" fmla="*/ 0 h 212"/>
                  <a:gd name="T17" fmla="*/ 174 w 174"/>
                  <a:gd name="T18" fmla="*/ 212 h 212"/>
                </a:gdLst>
                <a:ahLst/>
                <a:cxnLst>
                  <a:cxn ang="T10">
                    <a:pos x="T0" y="T1"/>
                  </a:cxn>
                  <a:cxn ang="T11">
                    <a:pos x="T2" y="T3"/>
                  </a:cxn>
                  <a:cxn ang="T12">
                    <a:pos x="T4" y="T5"/>
                  </a:cxn>
                  <a:cxn ang="T13">
                    <a:pos x="T6" y="T7"/>
                  </a:cxn>
                  <a:cxn ang="T14">
                    <a:pos x="T8" y="T9"/>
                  </a:cxn>
                </a:cxnLst>
                <a:rect l="T15" t="T16" r="T17" b="T18"/>
                <a:pathLst>
                  <a:path w="174" h="212">
                    <a:moveTo>
                      <a:pt x="0" y="212"/>
                    </a:moveTo>
                    <a:lnTo>
                      <a:pt x="0" y="212"/>
                    </a:lnTo>
                    <a:lnTo>
                      <a:pt x="174" y="168"/>
                    </a:lnTo>
                    <a:lnTo>
                      <a:pt x="108" y="0"/>
                    </a:lnTo>
                    <a:lnTo>
                      <a:pt x="0" y="21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Freeform 64"/>
              <p:cNvSpPr>
                <a:spLocks/>
              </p:cNvSpPr>
              <p:nvPr/>
            </p:nvSpPr>
            <p:spPr bwMode="gray">
              <a:xfrm>
                <a:off x="6905625" y="4057651"/>
                <a:ext cx="61913" cy="77788"/>
              </a:xfrm>
              <a:custGeom>
                <a:avLst/>
                <a:gdLst>
                  <a:gd name="T0" fmla="*/ 0 w 147"/>
                  <a:gd name="T1" fmla="*/ 2147483646 h 182"/>
                  <a:gd name="T2" fmla="*/ 0 w 147"/>
                  <a:gd name="T3" fmla="*/ 2147483646 h 182"/>
                  <a:gd name="T4" fmla="*/ 2147483646 w 147"/>
                  <a:gd name="T5" fmla="*/ 2147483646 h 182"/>
                  <a:gd name="T6" fmla="*/ 2147483646 w 147"/>
                  <a:gd name="T7" fmla="*/ 0 h 182"/>
                  <a:gd name="T8" fmla="*/ 0 w 147"/>
                  <a:gd name="T9" fmla="*/ 0 h 182"/>
                  <a:gd name="T10" fmla="*/ 0 w 147"/>
                  <a:gd name="T11" fmla="*/ 2147483646 h 182"/>
                  <a:gd name="T12" fmla="*/ 0 60000 65536"/>
                  <a:gd name="T13" fmla="*/ 0 60000 65536"/>
                  <a:gd name="T14" fmla="*/ 0 60000 65536"/>
                  <a:gd name="T15" fmla="*/ 0 60000 65536"/>
                  <a:gd name="T16" fmla="*/ 0 60000 65536"/>
                  <a:gd name="T17" fmla="*/ 0 60000 65536"/>
                  <a:gd name="T18" fmla="*/ 0 w 147"/>
                  <a:gd name="T19" fmla="*/ 0 h 182"/>
                  <a:gd name="T20" fmla="*/ 147 w 147"/>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47" h="182">
                    <a:moveTo>
                      <a:pt x="0" y="182"/>
                    </a:moveTo>
                    <a:lnTo>
                      <a:pt x="0" y="182"/>
                    </a:lnTo>
                    <a:lnTo>
                      <a:pt x="147" y="182"/>
                    </a:lnTo>
                    <a:lnTo>
                      <a:pt x="147" y="0"/>
                    </a:lnTo>
                    <a:lnTo>
                      <a:pt x="0" y="0"/>
                    </a:lnTo>
                    <a:lnTo>
                      <a:pt x="0" y="18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Freeform 65"/>
              <p:cNvSpPr>
                <a:spLocks/>
              </p:cNvSpPr>
              <p:nvPr/>
            </p:nvSpPr>
            <p:spPr bwMode="gray">
              <a:xfrm>
                <a:off x="6826250" y="4057651"/>
                <a:ext cx="61913" cy="77788"/>
              </a:xfrm>
              <a:custGeom>
                <a:avLst/>
                <a:gdLst>
                  <a:gd name="T0" fmla="*/ 2147483646 w 148"/>
                  <a:gd name="T1" fmla="*/ 0 h 182"/>
                  <a:gd name="T2" fmla="*/ 2147483646 w 148"/>
                  <a:gd name="T3" fmla="*/ 0 h 182"/>
                  <a:gd name="T4" fmla="*/ 0 w 148"/>
                  <a:gd name="T5" fmla="*/ 0 h 182"/>
                  <a:gd name="T6" fmla="*/ 0 w 148"/>
                  <a:gd name="T7" fmla="*/ 2147483646 h 182"/>
                  <a:gd name="T8" fmla="*/ 2147483646 w 148"/>
                  <a:gd name="T9" fmla="*/ 2147483646 h 182"/>
                  <a:gd name="T10" fmla="*/ 2147483646 w 148"/>
                  <a:gd name="T11" fmla="*/ 0 h 182"/>
                  <a:gd name="T12" fmla="*/ 0 60000 65536"/>
                  <a:gd name="T13" fmla="*/ 0 60000 65536"/>
                  <a:gd name="T14" fmla="*/ 0 60000 65536"/>
                  <a:gd name="T15" fmla="*/ 0 60000 65536"/>
                  <a:gd name="T16" fmla="*/ 0 60000 65536"/>
                  <a:gd name="T17" fmla="*/ 0 60000 65536"/>
                  <a:gd name="T18" fmla="*/ 0 w 148"/>
                  <a:gd name="T19" fmla="*/ 0 h 182"/>
                  <a:gd name="T20" fmla="*/ 148 w 14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48" h="182">
                    <a:moveTo>
                      <a:pt x="148" y="0"/>
                    </a:moveTo>
                    <a:lnTo>
                      <a:pt x="148" y="0"/>
                    </a:lnTo>
                    <a:lnTo>
                      <a:pt x="0" y="0"/>
                    </a:lnTo>
                    <a:lnTo>
                      <a:pt x="0" y="182"/>
                    </a:lnTo>
                    <a:lnTo>
                      <a:pt x="148" y="182"/>
                    </a:lnTo>
                    <a:lnTo>
                      <a:pt x="148"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 name="Freeform 66"/>
              <p:cNvSpPr>
                <a:spLocks/>
              </p:cNvSpPr>
              <p:nvPr/>
            </p:nvSpPr>
            <p:spPr bwMode="gray">
              <a:xfrm>
                <a:off x="6826250" y="3962401"/>
                <a:ext cx="141288" cy="76200"/>
              </a:xfrm>
              <a:custGeom>
                <a:avLst/>
                <a:gdLst>
                  <a:gd name="T0" fmla="*/ 2147483646 w 338"/>
                  <a:gd name="T1" fmla="*/ 2147483646 h 182"/>
                  <a:gd name="T2" fmla="*/ 2147483646 w 338"/>
                  <a:gd name="T3" fmla="*/ 2147483646 h 182"/>
                  <a:gd name="T4" fmla="*/ 0 w 338"/>
                  <a:gd name="T5" fmla="*/ 2147483646 h 182"/>
                  <a:gd name="T6" fmla="*/ 0 w 338"/>
                  <a:gd name="T7" fmla="*/ 0 h 182"/>
                  <a:gd name="T8" fmla="*/ 2147483646 w 338"/>
                  <a:gd name="T9" fmla="*/ 0 h 182"/>
                  <a:gd name="T10" fmla="*/ 2147483646 w 338"/>
                  <a:gd name="T11" fmla="*/ 2147483646 h 182"/>
                  <a:gd name="T12" fmla="*/ 0 60000 65536"/>
                  <a:gd name="T13" fmla="*/ 0 60000 65536"/>
                  <a:gd name="T14" fmla="*/ 0 60000 65536"/>
                  <a:gd name="T15" fmla="*/ 0 60000 65536"/>
                  <a:gd name="T16" fmla="*/ 0 60000 65536"/>
                  <a:gd name="T17" fmla="*/ 0 60000 65536"/>
                  <a:gd name="T18" fmla="*/ 0 w 338"/>
                  <a:gd name="T19" fmla="*/ 0 h 182"/>
                  <a:gd name="T20" fmla="*/ 338 w 33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338" h="182">
                    <a:moveTo>
                      <a:pt x="338" y="182"/>
                    </a:moveTo>
                    <a:lnTo>
                      <a:pt x="338" y="182"/>
                    </a:lnTo>
                    <a:lnTo>
                      <a:pt x="0" y="182"/>
                    </a:lnTo>
                    <a:lnTo>
                      <a:pt x="0" y="0"/>
                    </a:lnTo>
                    <a:lnTo>
                      <a:pt x="338" y="0"/>
                    </a:lnTo>
                    <a:lnTo>
                      <a:pt x="338" y="18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3" name="Freeform 67"/>
              <p:cNvSpPr>
                <a:spLocks/>
              </p:cNvSpPr>
              <p:nvPr/>
            </p:nvSpPr>
            <p:spPr bwMode="gray">
              <a:xfrm>
                <a:off x="6905625" y="4251326"/>
                <a:ext cx="61913" cy="76200"/>
              </a:xfrm>
              <a:custGeom>
                <a:avLst/>
                <a:gdLst>
                  <a:gd name="T0" fmla="*/ 0 w 147"/>
                  <a:gd name="T1" fmla="*/ 2147483646 h 182"/>
                  <a:gd name="T2" fmla="*/ 0 w 147"/>
                  <a:gd name="T3" fmla="*/ 2147483646 h 182"/>
                  <a:gd name="T4" fmla="*/ 2147483646 w 147"/>
                  <a:gd name="T5" fmla="*/ 2147483646 h 182"/>
                  <a:gd name="T6" fmla="*/ 2147483646 w 147"/>
                  <a:gd name="T7" fmla="*/ 0 h 182"/>
                  <a:gd name="T8" fmla="*/ 0 w 147"/>
                  <a:gd name="T9" fmla="*/ 0 h 182"/>
                  <a:gd name="T10" fmla="*/ 0 w 147"/>
                  <a:gd name="T11" fmla="*/ 2147483646 h 182"/>
                  <a:gd name="T12" fmla="*/ 0 60000 65536"/>
                  <a:gd name="T13" fmla="*/ 0 60000 65536"/>
                  <a:gd name="T14" fmla="*/ 0 60000 65536"/>
                  <a:gd name="T15" fmla="*/ 0 60000 65536"/>
                  <a:gd name="T16" fmla="*/ 0 60000 65536"/>
                  <a:gd name="T17" fmla="*/ 0 60000 65536"/>
                  <a:gd name="T18" fmla="*/ 0 w 147"/>
                  <a:gd name="T19" fmla="*/ 0 h 182"/>
                  <a:gd name="T20" fmla="*/ 147 w 147"/>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47" h="182">
                    <a:moveTo>
                      <a:pt x="0" y="182"/>
                    </a:moveTo>
                    <a:lnTo>
                      <a:pt x="0" y="182"/>
                    </a:lnTo>
                    <a:lnTo>
                      <a:pt x="147" y="182"/>
                    </a:lnTo>
                    <a:lnTo>
                      <a:pt x="147" y="0"/>
                    </a:lnTo>
                    <a:lnTo>
                      <a:pt x="0" y="0"/>
                    </a:lnTo>
                    <a:lnTo>
                      <a:pt x="0" y="18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 name="Freeform 68"/>
              <p:cNvSpPr>
                <a:spLocks/>
              </p:cNvSpPr>
              <p:nvPr/>
            </p:nvSpPr>
            <p:spPr bwMode="gray">
              <a:xfrm>
                <a:off x="6826250" y="4251326"/>
                <a:ext cx="61913" cy="76200"/>
              </a:xfrm>
              <a:custGeom>
                <a:avLst/>
                <a:gdLst>
                  <a:gd name="T0" fmla="*/ 2147483646 w 148"/>
                  <a:gd name="T1" fmla="*/ 0 h 182"/>
                  <a:gd name="T2" fmla="*/ 2147483646 w 148"/>
                  <a:gd name="T3" fmla="*/ 0 h 182"/>
                  <a:gd name="T4" fmla="*/ 0 w 148"/>
                  <a:gd name="T5" fmla="*/ 0 h 182"/>
                  <a:gd name="T6" fmla="*/ 0 w 148"/>
                  <a:gd name="T7" fmla="*/ 2147483646 h 182"/>
                  <a:gd name="T8" fmla="*/ 2147483646 w 148"/>
                  <a:gd name="T9" fmla="*/ 2147483646 h 182"/>
                  <a:gd name="T10" fmla="*/ 2147483646 w 148"/>
                  <a:gd name="T11" fmla="*/ 0 h 182"/>
                  <a:gd name="T12" fmla="*/ 0 60000 65536"/>
                  <a:gd name="T13" fmla="*/ 0 60000 65536"/>
                  <a:gd name="T14" fmla="*/ 0 60000 65536"/>
                  <a:gd name="T15" fmla="*/ 0 60000 65536"/>
                  <a:gd name="T16" fmla="*/ 0 60000 65536"/>
                  <a:gd name="T17" fmla="*/ 0 60000 65536"/>
                  <a:gd name="T18" fmla="*/ 0 w 148"/>
                  <a:gd name="T19" fmla="*/ 0 h 182"/>
                  <a:gd name="T20" fmla="*/ 148 w 14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48" h="182">
                    <a:moveTo>
                      <a:pt x="148" y="0"/>
                    </a:moveTo>
                    <a:lnTo>
                      <a:pt x="148" y="0"/>
                    </a:lnTo>
                    <a:lnTo>
                      <a:pt x="0" y="0"/>
                    </a:lnTo>
                    <a:lnTo>
                      <a:pt x="0" y="182"/>
                    </a:lnTo>
                    <a:lnTo>
                      <a:pt x="148" y="182"/>
                    </a:lnTo>
                    <a:lnTo>
                      <a:pt x="148"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Freeform 69"/>
              <p:cNvSpPr>
                <a:spLocks/>
              </p:cNvSpPr>
              <p:nvPr/>
            </p:nvSpPr>
            <p:spPr bwMode="gray">
              <a:xfrm>
                <a:off x="6826250" y="4154488"/>
                <a:ext cx="141288" cy="76200"/>
              </a:xfrm>
              <a:custGeom>
                <a:avLst/>
                <a:gdLst>
                  <a:gd name="T0" fmla="*/ 2147483646 w 338"/>
                  <a:gd name="T1" fmla="*/ 2147483646 h 182"/>
                  <a:gd name="T2" fmla="*/ 2147483646 w 338"/>
                  <a:gd name="T3" fmla="*/ 2147483646 h 182"/>
                  <a:gd name="T4" fmla="*/ 0 w 338"/>
                  <a:gd name="T5" fmla="*/ 2147483646 h 182"/>
                  <a:gd name="T6" fmla="*/ 0 w 338"/>
                  <a:gd name="T7" fmla="*/ 0 h 182"/>
                  <a:gd name="T8" fmla="*/ 2147483646 w 338"/>
                  <a:gd name="T9" fmla="*/ 0 h 182"/>
                  <a:gd name="T10" fmla="*/ 2147483646 w 338"/>
                  <a:gd name="T11" fmla="*/ 2147483646 h 182"/>
                  <a:gd name="T12" fmla="*/ 0 60000 65536"/>
                  <a:gd name="T13" fmla="*/ 0 60000 65536"/>
                  <a:gd name="T14" fmla="*/ 0 60000 65536"/>
                  <a:gd name="T15" fmla="*/ 0 60000 65536"/>
                  <a:gd name="T16" fmla="*/ 0 60000 65536"/>
                  <a:gd name="T17" fmla="*/ 0 60000 65536"/>
                  <a:gd name="T18" fmla="*/ 0 w 338"/>
                  <a:gd name="T19" fmla="*/ 0 h 182"/>
                  <a:gd name="T20" fmla="*/ 338 w 33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338" h="182">
                    <a:moveTo>
                      <a:pt x="338" y="182"/>
                    </a:moveTo>
                    <a:lnTo>
                      <a:pt x="338" y="182"/>
                    </a:lnTo>
                    <a:lnTo>
                      <a:pt x="0" y="182"/>
                    </a:lnTo>
                    <a:lnTo>
                      <a:pt x="0" y="0"/>
                    </a:lnTo>
                    <a:lnTo>
                      <a:pt x="338" y="0"/>
                    </a:lnTo>
                    <a:lnTo>
                      <a:pt x="338" y="18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Freeform 70"/>
              <p:cNvSpPr>
                <a:spLocks/>
              </p:cNvSpPr>
              <p:nvPr/>
            </p:nvSpPr>
            <p:spPr bwMode="gray">
              <a:xfrm>
                <a:off x="6997700" y="436086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Freeform 71"/>
              <p:cNvSpPr>
                <a:spLocks/>
              </p:cNvSpPr>
              <p:nvPr/>
            </p:nvSpPr>
            <p:spPr bwMode="gray">
              <a:xfrm>
                <a:off x="7088188" y="4360863"/>
                <a:ext cx="57150"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Freeform 72"/>
              <p:cNvSpPr>
                <a:spLocks/>
              </p:cNvSpPr>
              <p:nvPr/>
            </p:nvSpPr>
            <p:spPr bwMode="gray">
              <a:xfrm>
                <a:off x="6553200" y="3884613"/>
                <a:ext cx="669925" cy="520700"/>
              </a:xfrm>
              <a:custGeom>
                <a:avLst/>
                <a:gdLst>
                  <a:gd name="T0" fmla="*/ 2147483646 w 1597"/>
                  <a:gd name="T1" fmla="*/ 2147483646 h 1238"/>
                  <a:gd name="T2" fmla="*/ 2147483646 w 1597"/>
                  <a:gd name="T3" fmla="*/ 2147483646 h 1238"/>
                  <a:gd name="T4" fmla="*/ 2147483646 w 1597"/>
                  <a:gd name="T5" fmla="*/ 2147483646 h 1238"/>
                  <a:gd name="T6" fmla="*/ 2147483646 w 1597"/>
                  <a:gd name="T7" fmla="*/ 2147483646 h 1238"/>
                  <a:gd name="T8" fmla="*/ 2147483646 w 1597"/>
                  <a:gd name="T9" fmla="*/ 2147483646 h 1238"/>
                  <a:gd name="T10" fmla="*/ 2147483646 w 1597"/>
                  <a:gd name="T11" fmla="*/ 2147483646 h 1238"/>
                  <a:gd name="T12" fmla="*/ 2147483646 w 1597"/>
                  <a:gd name="T13" fmla="*/ 2147483646 h 1238"/>
                  <a:gd name="T14" fmla="*/ 2147483646 w 1597"/>
                  <a:gd name="T15" fmla="*/ 2147483646 h 1238"/>
                  <a:gd name="T16" fmla="*/ 2147483646 w 1597"/>
                  <a:gd name="T17" fmla="*/ 2147483646 h 1238"/>
                  <a:gd name="T18" fmla="*/ 2147483646 w 1597"/>
                  <a:gd name="T19" fmla="*/ 2147483646 h 1238"/>
                  <a:gd name="T20" fmla="*/ 2147483646 w 1597"/>
                  <a:gd name="T21" fmla="*/ 2147483646 h 1238"/>
                  <a:gd name="T22" fmla="*/ 2147483646 w 1597"/>
                  <a:gd name="T23" fmla="*/ 2147483646 h 1238"/>
                  <a:gd name="T24" fmla="*/ 2147483646 w 1597"/>
                  <a:gd name="T25" fmla="*/ 2147483646 h 1238"/>
                  <a:gd name="T26" fmla="*/ 2147483646 w 1597"/>
                  <a:gd name="T27" fmla="*/ 2147483646 h 1238"/>
                  <a:gd name="T28" fmla="*/ 2147483646 w 1597"/>
                  <a:gd name="T29" fmla="*/ 2147483646 h 1238"/>
                  <a:gd name="T30" fmla="*/ 2147483646 w 1597"/>
                  <a:gd name="T31" fmla="*/ 2147483646 h 1238"/>
                  <a:gd name="T32" fmla="*/ 2147483646 w 1597"/>
                  <a:gd name="T33" fmla="*/ 2147483646 h 1238"/>
                  <a:gd name="T34" fmla="*/ 0 w 1597"/>
                  <a:gd name="T35" fmla="*/ 2147483646 h 1238"/>
                  <a:gd name="T36" fmla="*/ 0 w 1597"/>
                  <a:gd name="T37" fmla="*/ 2147483646 h 1238"/>
                  <a:gd name="T38" fmla="*/ 2147483646 w 1597"/>
                  <a:gd name="T39" fmla="*/ 0 h 1238"/>
                  <a:gd name="T40" fmla="*/ 2147483646 w 1597"/>
                  <a:gd name="T41" fmla="*/ 0 h 1238"/>
                  <a:gd name="T42" fmla="*/ 2147483646 w 1597"/>
                  <a:gd name="T43" fmla="*/ 2147483646 h 1238"/>
                  <a:gd name="T44" fmla="*/ 2147483646 w 1597"/>
                  <a:gd name="T45" fmla="*/ 2147483646 h 1238"/>
                  <a:gd name="T46" fmla="*/ 2147483646 w 1597"/>
                  <a:gd name="T47" fmla="*/ 2147483646 h 1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97"/>
                  <a:gd name="T73" fmla="*/ 0 h 1238"/>
                  <a:gd name="T74" fmla="*/ 1597 w 1597"/>
                  <a:gd name="T75" fmla="*/ 1238 h 12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97" h="1238">
                    <a:moveTo>
                      <a:pt x="1483" y="1238"/>
                    </a:moveTo>
                    <a:lnTo>
                      <a:pt x="1483" y="1238"/>
                    </a:lnTo>
                    <a:lnTo>
                      <a:pt x="1341" y="1238"/>
                    </a:lnTo>
                    <a:cubicBezTo>
                      <a:pt x="1322" y="1238"/>
                      <a:pt x="1308" y="1223"/>
                      <a:pt x="1308" y="1205"/>
                    </a:cubicBezTo>
                    <a:cubicBezTo>
                      <a:pt x="1308" y="1186"/>
                      <a:pt x="1322" y="1171"/>
                      <a:pt x="1341" y="1171"/>
                    </a:cubicBezTo>
                    <a:lnTo>
                      <a:pt x="1483" y="1171"/>
                    </a:lnTo>
                    <a:cubicBezTo>
                      <a:pt x="1509" y="1171"/>
                      <a:pt x="1530" y="1150"/>
                      <a:pt x="1530" y="1125"/>
                    </a:cubicBezTo>
                    <a:lnTo>
                      <a:pt x="1530" y="113"/>
                    </a:lnTo>
                    <a:cubicBezTo>
                      <a:pt x="1530" y="88"/>
                      <a:pt x="1509" y="67"/>
                      <a:pt x="1483" y="67"/>
                    </a:cubicBezTo>
                    <a:lnTo>
                      <a:pt x="113" y="67"/>
                    </a:lnTo>
                    <a:cubicBezTo>
                      <a:pt x="87" y="67"/>
                      <a:pt x="66" y="88"/>
                      <a:pt x="66" y="113"/>
                    </a:cubicBezTo>
                    <a:lnTo>
                      <a:pt x="66" y="1125"/>
                    </a:lnTo>
                    <a:cubicBezTo>
                      <a:pt x="66" y="1150"/>
                      <a:pt x="87" y="1171"/>
                      <a:pt x="113" y="1171"/>
                    </a:cubicBezTo>
                    <a:lnTo>
                      <a:pt x="1132" y="1171"/>
                    </a:lnTo>
                    <a:cubicBezTo>
                      <a:pt x="1150" y="1171"/>
                      <a:pt x="1165" y="1186"/>
                      <a:pt x="1165" y="1205"/>
                    </a:cubicBezTo>
                    <a:cubicBezTo>
                      <a:pt x="1165" y="1223"/>
                      <a:pt x="1150" y="1238"/>
                      <a:pt x="1132" y="1238"/>
                    </a:cubicBezTo>
                    <a:lnTo>
                      <a:pt x="113" y="1238"/>
                    </a:lnTo>
                    <a:cubicBezTo>
                      <a:pt x="50" y="1238"/>
                      <a:pt x="0" y="1187"/>
                      <a:pt x="0" y="1125"/>
                    </a:cubicBezTo>
                    <a:lnTo>
                      <a:pt x="0" y="113"/>
                    </a:lnTo>
                    <a:cubicBezTo>
                      <a:pt x="0" y="51"/>
                      <a:pt x="50" y="0"/>
                      <a:pt x="113" y="0"/>
                    </a:cubicBezTo>
                    <a:lnTo>
                      <a:pt x="1483" y="0"/>
                    </a:lnTo>
                    <a:cubicBezTo>
                      <a:pt x="1546" y="0"/>
                      <a:pt x="1597" y="51"/>
                      <a:pt x="1597" y="113"/>
                    </a:cubicBezTo>
                    <a:lnTo>
                      <a:pt x="1597" y="1125"/>
                    </a:lnTo>
                    <a:cubicBezTo>
                      <a:pt x="1597" y="1187"/>
                      <a:pt x="1546" y="1238"/>
                      <a:pt x="1483" y="12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sp>
        <p:nvSpPr>
          <p:cNvPr id="39" name="矩形 38"/>
          <p:cNvSpPr/>
          <p:nvPr/>
        </p:nvSpPr>
        <p:spPr bwMode="gray">
          <a:xfrm>
            <a:off x="980803" y="3683479"/>
            <a:ext cx="1424273" cy="738664"/>
          </a:xfrm>
          <a:prstGeom prst="rect">
            <a:avLst/>
          </a:prstGeom>
        </p:spPr>
        <p:txBody>
          <a:bodyPr wrap="square">
            <a:spAutoFit/>
          </a:bodyPr>
          <a:lstStyle/>
          <a:p>
            <a:pPr algn="ctr" fontAlgn="ctr"/>
            <a:r>
              <a:rPr lang="en-US" sz="1400" b="1" dirty="0" err="1">
                <a:latin typeface="Huawei Sans" panose="020C0503030203020204" pitchFamily="34" charset="0"/>
                <a:cs typeface="Huawei Sans" panose="020C0503030203020204" pitchFamily="34" charset="0"/>
              </a:rPr>
              <a:t>NetEngine</a:t>
            </a:r>
            <a:r>
              <a:rPr lang="en-US" sz="1400" b="1" dirty="0">
                <a:latin typeface="Huawei Sans" panose="020C0503030203020204" pitchFamily="34" charset="0"/>
                <a:cs typeface="Huawei Sans" panose="020C0503030203020204" pitchFamily="34" charset="0"/>
              </a:rPr>
              <a:t> AR</a:t>
            </a:r>
          </a:p>
          <a:p>
            <a:pPr algn="ctr" fontAlgn="ctr"/>
            <a:r>
              <a:rPr lang="en-US" sz="1400" b="1" dirty="0">
                <a:latin typeface="Huawei Sans" panose="020C0503030203020204" pitchFamily="34" charset="0"/>
                <a:cs typeface="Huawei Sans" panose="020C0503030203020204" pitchFamily="34" charset="0"/>
              </a:rPr>
              <a:t>(Built-in firewall)</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40" name="Picture 5" descr="C:\Users\Administrator\Desktop\02\C09_a副本.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179" t="4398" r="5974" b="4175"/>
          <a:stretch>
            <a:fillRect/>
          </a:stretch>
        </p:blipFill>
        <p:spPr bwMode="gray">
          <a:xfrm>
            <a:off x="1374133" y="4621631"/>
            <a:ext cx="2634111" cy="1401938"/>
          </a:xfrm>
          <a:prstGeom prst="rect">
            <a:avLst/>
          </a:prstGeom>
          <a:noFill/>
          <a:extLst>
            <a:ext uri="{909E8E84-426E-40DD-AFC4-6F175D3DCCD1}">
              <a14:hiddenFill xmlns:a14="http://schemas.microsoft.com/office/drawing/2010/main">
                <a:solidFill>
                  <a:srgbClr val="FFFFFF"/>
                </a:solidFill>
              </a14:hiddenFill>
            </a:ext>
          </a:extLst>
        </p:spPr>
      </p:pic>
      <p:sp>
        <p:nvSpPr>
          <p:cNvPr id="47" name="矩形 46"/>
          <p:cNvSpPr/>
          <p:nvPr/>
        </p:nvSpPr>
        <p:spPr bwMode="gray">
          <a:xfrm>
            <a:off x="1067493" y="1998287"/>
            <a:ext cx="1424273" cy="307777"/>
          </a:xfrm>
          <a:prstGeom prst="rect">
            <a:avLst/>
          </a:prstGeom>
        </p:spPr>
        <p:txBody>
          <a:bodyPr wrap="square">
            <a:spAutoFit/>
          </a:bodyPr>
          <a:lstStyle/>
          <a:p>
            <a:pPr algn="ctr" fontAlgn="ctr"/>
            <a:r>
              <a:rPr lang="en-US" sz="1400" b="1" dirty="0">
                <a:latin typeface="Huawei Sans" panose="020C0503030203020204" pitchFamily="34" charset="0"/>
                <a:cs typeface="Huawei Sans" panose="020C0503030203020204" pitchFamily="34" charset="0"/>
              </a:rPr>
              <a:t>Cloud</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115085" y="1842278"/>
            <a:ext cx="1440806" cy="624711"/>
          </a:xfrm>
          <a:prstGeom prst="rect">
            <a:avLst/>
          </a:prstGeom>
        </p:spPr>
      </p:pic>
      <p:sp>
        <p:nvSpPr>
          <p:cNvPr id="4" name="圆角矩形 75">
            <a:extLst>
              <a:ext uri="{FF2B5EF4-FFF2-40B4-BE49-F238E27FC236}">
                <a16:creationId xmlns:a16="http://schemas.microsoft.com/office/drawing/2014/main" id="{217FF017-107D-4218-A2D0-05B7255E903D}"/>
              </a:ext>
            </a:extLst>
          </p:cNvPr>
          <p:cNvSpPr/>
          <p:nvPr/>
        </p:nvSpPr>
        <p:spPr bwMode="gray">
          <a:xfrm>
            <a:off x="802774" y="1056930"/>
            <a:ext cx="507551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Built-in firewall, ensuring branch network security</a:t>
            </a:r>
          </a:p>
        </p:txBody>
      </p:sp>
      <p:sp>
        <p:nvSpPr>
          <p:cNvPr id="41" name="圆角矩形 75">
            <a:extLst>
              <a:ext uri="{FF2B5EF4-FFF2-40B4-BE49-F238E27FC236}">
                <a16:creationId xmlns:a16="http://schemas.microsoft.com/office/drawing/2014/main" id="{E20CA7B9-D43D-457E-BA8C-C063C0C804EF}"/>
              </a:ext>
            </a:extLst>
          </p:cNvPr>
          <p:cNvSpPr/>
          <p:nvPr/>
        </p:nvSpPr>
        <p:spPr bwMode="gray">
          <a:xfrm>
            <a:off x="802774" y="1491218"/>
            <a:ext cx="5075511" cy="472131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 name="圆角矩形 75">
            <a:extLst>
              <a:ext uri="{FF2B5EF4-FFF2-40B4-BE49-F238E27FC236}">
                <a16:creationId xmlns:a16="http://schemas.microsoft.com/office/drawing/2014/main" id="{76CFAD1C-306E-4DC9-82D0-889262BC5ED7}"/>
              </a:ext>
            </a:extLst>
          </p:cNvPr>
          <p:cNvSpPr/>
          <p:nvPr/>
        </p:nvSpPr>
        <p:spPr bwMode="gray">
          <a:xfrm>
            <a:off x="6064152" y="1080763"/>
            <a:ext cx="5554272" cy="513176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01752" lvl="1" indent="-301752" defTabSz="913816" fontAlgn="ctr">
              <a:lnSpc>
                <a:spcPct val="140000"/>
              </a:lnSpc>
              <a:spcBef>
                <a:spcPts val="400"/>
              </a:spcBef>
              <a:buSzPct val="100000"/>
              <a:buFont typeface="Arial" panose="020B0604020202020204" pitchFamily="34" charset="0"/>
              <a:buChar char="•"/>
              <a:defRPr/>
            </a:pPr>
            <a:r>
              <a:rPr lang="en-US" sz="1200" b="1" dirty="0">
                <a:solidFill>
                  <a:schemeClr val="tx1"/>
                </a:solidFill>
                <a:latin typeface="Huawei Sans" panose="020C0503030203020204" pitchFamily="34" charset="0"/>
                <a:cs typeface="Huawei Sans" panose="020C0503030203020204" pitchFamily="34" charset="0"/>
              </a:rPr>
              <a:t>Extensive firewall functions</a:t>
            </a:r>
            <a:endParaRPr lang="en-US" altLang="zh-CN"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pPr>
            <a:r>
              <a:rPr lang="en-US" sz="1100" dirty="0">
                <a:solidFill>
                  <a:schemeClr val="tx1"/>
                </a:solidFill>
                <a:latin typeface="Huawei Sans" panose="020C0503030203020204" pitchFamily="34" charset="0"/>
                <a:cs typeface="Huawei Sans" panose="020C0503030203020204" pitchFamily="34" charset="0"/>
              </a:rPr>
              <a:t>Packet filtering firewall, quickly matching ACLs and IP addresses to filter network-wide packets</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pPr>
            <a:r>
              <a:rPr lang="en-US" sz="1100" dirty="0">
                <a:solidFill>
                  <a:schemeClr val="tx1"/>
                </a:solidFill>
                <a:latin typeface="Huawei Sans" panose="020C0503030203020204" pitchFamily="34" charset="0"/>
                <a:cs typeface="Huawei Sans" panose="020C0503030203020204" pitchFamily="34" charset="0"/>
              </a:rPr>
              <a:t>Application specific packet filter (ASPF), detecting TCP/UDP sessions and filtering out invalid data packets</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1752" lvl="1" indent="-301752" defTabSz="913816" fontAlgn="ctr">
              <a:lnSpc>
                <a:spcPct val="140000"/>
              </a:lnSpc>
              <a:spcBef>
                <a:spcPts val="400"/>
              </a:spcBef>
              <a:buSzPct val="100000"/>
              <a:buFont typeface="Arial" panose="020B0604020202020204" pitchFamily="34" charset="0"/>
              <a:buChar char="•"/>
              <a:defRPr/>
            </a:pPr>
            <a:r>
              <a:rPr lang="en-US" sz="1200" b="1" dirty="0">
                <a:solidFill>
                  <a:schemeClr val="tx1"/>
                </a:solidFill>
                <a:latin typeface="Huawei Sans" panose="020C0503030203020204" pitchFamily="34" charset="0"/>
                <a:cs typeface="Huawei Sans" panose="020C0503030203020204" pitchFamily="34" charset="0"/>
              </a:rPr>
              <a:t>Comprehensive attack defense mechanism</a:t>
            </a:r>
            <a:endParaRPr lang="en-US" altLang="zh-CN"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403039" lvl="1" defTabSz="914034" fontAlgn="ctr">
              <a:lnSpc>
                <a:spcPct val="140000"/>
              </a:lnSpc>
              <a:spcBef>
                <a:spcPts val="400"/>
              </a:spcBef>
              <a:buSzPct val="50000"/>
            </a:pPr>
            <a:r>
              <a:rPr lang="en-US" sz="1100" dirty="0">
                <a:solidFill>
                  <a:schemeClr val="tx1"/>
                </a:solidFill>
                <a:latin typeface="Huawei Sans" panose="020C0503030203020204" pitchFamily="34" charset="0"/>
                <a:cs typeface="Huawei Sans" panose="020C0503030203020204" pitchFamily="34" charset="0"/>
              </a:rPr>
              <a:t>Defense against the following attacks: </a:t>
            </a:r>
          </a:p>
          <a:p>
            <a:pPr marL="654938" lvl="1" indent="-251899" defTabSz="914034" fontAlgn="ctr">
              <a:lnSpc>
                <a:spcPct val="140000"/>
              </a:lnSpc>
              <a:spcBef>
                <a:spcPts val="400"/>
              </a:spcBef>
              <a:buSzPct val="50000"/>
              <a:buFont typeface="Wingdings" panose="05000000000000000000" pitchFamily="2" charset="2"/>
              <a:buChar char="p"/>
            </a:pPr>
            <a:r>
              <a:rPr lang="en-US" sz="1100" dirty="0">
                <a:solidFill>
                  <a:schemeClr val="tx1"/>
                </a:solidFill>
                <a:latin typeface="Huawei Sans" panose="020C0503030203020204" pitchFamily="34" charset="0"/>
                <a:cs typeface="Huawei Sans" panose="020C0503030203020204" pitchFamily="34" charset="0"/>
              </a:rPr>
              <a:t>ICMP redirection attacks and ICMP unreachable attacks</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pPr>
            <a:r>
              <a:rPr lang="en-US" sz="1100" dirty="0">
                <a:solidFill>
                  <a:schemeClr val="tx1"/>
                </a:solidFill>
                <a:latin typeface="Huawei Sans" panose="020C0503030203020204" pitchFamily="34" charset="0"/>
                <a:cs typeface="Huawei Sans" panose="020C0503030203020204" pitchFamily="34" charset="0"/>
              </a:rPr>
              <a:t>Address scanning and port scanning attacks</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pPr>
            <a:r>
              <a:rPr lang="en-US" sz="1100" dirty="0">
                <a:solidFill>
                  <a:schemeClr val="tx1"/>
                </a:solidFill>
                <a:latin typeface="Huawei Sans" panose="020C0503030203020204" pitchFamily="34" charset="0"/>
                <a:cs typeface="Huawei Sans" panose="020C0503030203020204" pitchFamily="34" charset="0"/>
              </a:rPr>
              <a:t>SYN, ICMP, and UDP flood attacks</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pPr>
            <a:r>
              <a:rPr lang="en-US" sz="1100" dirty="0">
                <a:solidFill>
                  <a:schemeClr val="tx1"/>
                </a:solidFill>
                <a:latin typeface="Huawei Sans" panose="020C0503030203020204" pitchFamily="34" charset="0"/>
                <a:cs typeface="Huawei Sans" panose="020C0503030203020204" pitchFamily="34" charset="0"/>
              </a:rPr>
              <a:t>Land, Smurf, </a:t>
            </a:r>
            <a:r>
              <a:rPr lang="en-US" sz="1100" dirty="0" err="1">
                <a:solidFill>
                  <a:schemeClr val="tx1"/>
                </a:solidFill>
                <a:latin typeface="Huawei Sans" panose="020C0503030203020204" pitchFamily="34" charset="0"/>
                <a:cs typeface="Huawei Sans" panose="020C0503030203020204" pitchFamily="34" charset="0"/>
              </a:rPr>
              <a:t>Fraggle</a:t>
            </a:r>
            <a:r>
              <a:rPr lang="en-US" sz="1100" dirty="0">
                <a:solidFill>
                  <a:schemeClr val="tx1"/>
                </a:solidFill>
                <a:latin typeface="Huawei Sans" panose="020C0503030203020204" pitchFamily="34" charset="0"/>
                <a:cs typeface="Huawei Sans" panose="020C0503030203020204" pitchFamily="34" charset="0"/>
              </a:rPr>
              <a:t>, and </a:t>
            </a:r>
            <a:r>
              <a:rPr lang="en-US" sz="1100" dirty="0" err="1">
                <a:solidFill>
                  <a:schemeClr val="tx1"/>
                </a:solidFill>
                <a:latin typeface="Huawei Sans" panose="020C0503030203020204" pitchFamily="34" charset="0"/>
                <a:cs typeface="Huawei Sans" panose="020C0503030203020204" pitchFamily="34" charset="0"/>
              </a:rPr>
              <a:t>WinNuke</a:t>
            </a:r>
            <a:r>
              <a:rPr lang="en-US" sz="1100" dirty="0">
                <a:solidFill>
                  <a:schemeClr val="tx1"/>
                </a:solidFill>
                <a:latin typeface="Huawei Sans" panose="020C0503030203020204" pitchFamily="34" charset="0"/>
                <a:cs typeface="Huawei Sans" panose="020C0503030203020204" pitchFamily="34" charset="0"/>
              </a:rPr>
              <a:t> attacks</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1752" lvl="1" indent="-301752" defTabSz="913816" fontAlgn="ctr">
              <a:lnSpc>
                <a:spcPct val="140000"/>
              </a:lnSpc>
              <a:spcBef>
                <a:spcPts val="400"/>
              </a:spcBef>
              <a:buSzPct val="100000"/>
              <a:buFont typeface="Arial" panose="020B0604020202020204" pitchFamily="34" charset="0"/>
              <a:buChar char="•"/>
              <a:defRPr/>
            </a:pPr>
            <a:r>
              <a:rPr lang="en-US" sz="1200" b="1" dirty="0">
                <a:solidFill>
                  <a:schemeClr val="tx1"/>
                </a:solidFill>
                <a:latin typeface="Huawei Sans" panose="020C0503030203020204" pitchFamily="34" charset="0"/>
                <a:cs typeface="Huawei Sans" panose="020C0503030203020204" pitchFamily="34" charset="0"/>
              </a:rPr>
              <a:t>Flexible firewall policies</a:t>
            </a:r>
            <a:endParaRPr lang="en-US" altLang="zh-CN"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pPr>
            <a:r>
              <a:rPr lang="en-US" sz="1100" dirty="0">
                <a:solidFill>
                  <a:schemeClr val="tx1"/>
                </a:solidFill>
                <a:latin typeface="Huawei Sans" panose="020C0503030203020204" pitchFamily="34" charset="0"/>
                <a:cs typeface="Huawei Sans" panose="020C0503030203020204" pitchFamily="34" charset="0"/>
              </a:rPr>
              <a:t>Firewall logging, and traffic statistics and monitoring</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pPr>
            <a:r>
              <a:rPr lang="en-US" sz="1100" dirty="0">
                <a:solidFill>
                  <a:schemeClr val="tx1"/>
                </a:solidFill>
                <a:latin typeface="Huawei Sans" panose="020C0503030203020204" pitchFamily="34" charset="0"/>
                <a:cs typeface="Huawei Sans" panose="020C0503030203020204" pitchFamily="34" charset="0"/>
              </a:rPr>
              <a:t>Independent security policy deployment for multiple service VPNs through virtual firewalls</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pPr>
            <a:r>
              <a:rPr lang="en-US" sz="1100" dirty="0">
                <a:solidFill>
                  <a:schemeClr val="tx1"/>
                </a:solidFill>
                <a:latin typeface="Huawei Sans" panose="020C0503030203020204" pitchFamily="34" charset="0"/>
                <a:cs typeface="Huawei Sans" panose="020C0503030203020204" pitchFamily="34" charset="0"/>
              </a:rPr>
              <a:t>Security policy configuration based on security zones</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pPr>
            <a:r>
              <a:rPr lang="en-US" sz="1100" dirty="0">
                <a:solidFill>
                  <a:schemeClr val="tx1"/>
                </a:solidFill>
                <a:latin typeface="Huawei Sans" panose="020C0503030203020204" pitchFamily="34" charset="0"/>
                <a:cs typeface="Huawei Sans" panose="020C0503030203020204" pitchFamily="34" charset="0"/>
              </a:rPr>
              <a:t>Dynamic blacklist for proactive attack defense</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400"/>
              </a:spcBef>
              <a:spcAft>
                <a:spcPts val="600"/>
              </a:spcAft>
            </a:pP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0"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51"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Optimal Experience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7160897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sz="2800" dirty="0">
                <a:solidFill>
                  <a:srgbClr val="1D1D1A"/>
                </a:solidFill>
                <a:latin typeface="Huawei Sans" panose="020C0503030203020204" pitchFamily="34" charset="0"/>
                <a:cs typeface="Huawei Sans" panose="020C0503030203020204" pitchFamily="34" charset="0"/>
              </a:rPr>
              <a:t>Application Access Control: </a:t>
            </a:r>
            <a:r>
              <a:rPr lang="en-US" altLang="en-US" sz="2800" dirty="0">
                <a:solidFill>
                  <a:srgbClr val="1D1D1A"/>
                </a:solidFill>
                <a:latin typeface="Huawei Sans" panose="020C0503030203020204" pitchFamily="34" charset="0"/>
                <a:cs typeface="Huawei Sans" panose="020C0503030203020204" pitchFamily="34" charset="0"/>
              </a:rPr>
              <a:t>Extensive </a:t>
            </a:r>
            <a:r>
              <a:rPr lang="en-US" altLang="zh-CN" sz="2800" dirty="0">
                <a:solidFill>
                  <a:srgbClr val="1D1D1A"/>
                </a:solidFill>
                <a:latin typeface="Huawei Sans" panose="020C0503030203020204" pitchFamily="34" charset="0"/>
                <a:cs typeface="Huawei Sans" panose="020C0503030203020204" pitchFamily="34" charset="0"/>
              </a:rPr>
              <a:t>Applications</a:t>
            </a:r>
            <a:r>
              <a:rPr lang="en-US" sz="2800" dirty="0">
                <a:solidFill>
                  <a:srgbClr val="1D1D1A"/>
                </a:solidFill>
                <a:latin typeface="Huawei Sans" panose="020C0503030203020204" pitchFamily="34" charset="0"/>
                <a:cs typeface="Huawei Sans" panose="020C0503030203020204" pitchFamily="34" charset="0"/>
              </a:rPr>
              <a:t>, Flexible Upgrade</a:t>
            </a:r>
            <a:endParaRPr lang="en-US" altLang="zh-CN" sz="2800" dirty="0">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5" name="组合 4"/>
          <p:cNvGrpSpPr/>
          <p:nvPr/>
        </p:nvGrpSpPr>
        <p:grpSpPr bwMode="gray">
          <a:xfrm>
            <a:off x="3206840" y="2575796"/>
            <a:ext cx="823762" cy="518633"/>
            <a:chOff x="7166800" y="3295951"/>
            <a:chExt cx="824084" cy="518836"/>
          </a:xfrm>
        </p:grpSpPr>
        <p:sp>
          <p:nvSpPr>
            <p:cNvPr id="6" name="流程图: 磁盘 5"/>
            <p:cNvSpPr/>
            <p:nvPr/>
          </p:nvSpPr>
          <p:spPr bwMode="gray">
            <a:xfrm>
              <a:off x="7219514" y="3295951"/>
              <a:ext cx="716784" cy="518836"/>
            </a:xfrm>
            <a:prstGeom prst="flowChartMagneticDisk">
              <a:avLst/>
            </a:prstGeom>
            <a:solidFill>
              <a:srgbClr val="26B7C8"/>
            </a:solidFill>
            <a:ln w="3175" cap="flat" cmpd="sng" algn="ctr">
              <a:solidFill>
                <a:sysClr val="windowText" lastClr="000000"/>
              </a:solidFill>
              <a:prstDash val="solid"/>
            </a:ln>
            <a:effectLst/>
          </p:spPr>
          <p:txBody>
            <a:bodyPr rtlCol="0" anchor="ctr"/>
            <a:lstStyle/>
            <a:p>
              <a:pPr algn="ctr" defTabSz="1218784" fontAlgn="ctr">
                <a:defRPr/>
              </a:pPr>
              <a:endParaRPr lang="en-US" altLang="zh-CN" sz="1100"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文本框 6"/>
            <p:cNvSpPr txBox="1"/>
            <p:nvPr/>
          </p:nvSpPr>
          <p:spPr bwMode="gray">
            <a:xfrm>
              <a:off x="7166800" y="3447436"/>
              <a:ext cx="824084" cy="351002"/>
            </a:xfrm>
            <a:prstGeom prst="rect">
              <a:avLst/>
            </a:prstGeom>
            <a:noFill/>
          </p:spPr>
          <p:txBody>
            <a:bodyPr wrap="square" rtlCol="0">
              <a:spAutoFit/>
            </a:bodyPr>
            <a:lstStyle/>
            <a:p>
              <a:pPr algn="ctr" defTabSz="1218784" fontAlgn="ctr">
                <a:lnSpc>
                  <a:spcPct val="120000"/>
                </a:lnSpc>
                <a:defRPr/>
              </a:pPr>
              <a:r>
                <a:rPr lang="en-US" sz="700" dirty="0">
                  <a:latin typeface="Huawei Sans" panose="020C0503030203020204" pitchFamily="34" charset="0"/>
                  <a:cs typeface="Huawei Sans" panose="020C0503030203020204" pitchFamily="34" charset="0"/>
                </a:rPr>
                <a:t>Signature database (new)</a:t>
              </a:r>
              <a:endParaRPr lang="en-US" altLang="zh-CN" sz="7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8" name="流程图: 磁盘 7"/>
          <p:cNvSpPr/>
          <p:nvPr/>
        </p:nvSpPr>
        <p:spPr bwMode="gray">
          <a:xfrm>
            <a:off x="1810387" y="2574483"/>
            <a:ext cx="716504" cy="554735"/>
          </a:xfrm>
          <a:prstGeom prst="flowChartMagneticDisk">
            <a:avLst/>
          </a:prstGeom>
          <a:solidFill>
            <a:sysClr val="window" lastClr="FFFFFF">
              <a:lumMod val="85000"/>
            </a:sysClr>
          </a:solidFill>
          <a:ln w="3175" cap="flat" cmpd="sng" algn="ctr">
            <a:solidFill>
              <a:sysClr val="windowText" lastClr="000000"/>
            </a:solidFill>
            <a:prstDash val="solid"/>
          </a:ln>
          <a:effectLst/>
        </p:spPr>
        <p:txBody>
          <a:bodyPr rtlCol="0" anchor="ctr"/>
          <a:lstStyle/>
          <a:p>
            <a:pPr algn="ctr" defTabSz="1218784" fontAlgn="ctr">
              <a:defRPr/>
            </a:pPr>
            <a:endParaRPr lang="en-US" altLang="zh-CN" sz="19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文本框 8"/>
          <p:cNvSpPr txBox="1"/>
          <p:nvPr/>
        </p:nvSpPr>
        <p:spPr bwMode="gray">
          <a:xfrm>
            <a:off x="1772613" y="2755963"/>
            <a:ext cx="821536" cy="350865"/>
          </a:xfrm>
          <a:prstGeom prst="rect">
            <a:avLst/>
          </a:prstGeom>
          <a:noFill/>
        </p:spPr>
        <p:txBody>
          <a:bodyPr wrap="square" rtlCol="0">
            <a:spAutoFit/>
          </a:bodyPr>
          <a:lstStyle/>
          <a:p>
            <a:pPr algn="ctr" defTabSz="1218784" fontAlgn="ctr">
              <a:lnSpc>
                <a:spcPct val="120000"/>
              </a:lnSpc>
              <a:defRPr/>
            </a:pPr>
            <a:r>
              <a:rPr lang="en-US" sz="700" dirty="0">
                <a:latin typeface="Huawei Sans" panose="020C0503030203020204" pitchFamily="34" charset="0"/>
                <a:cs typeface="Huawei Sans" panose="020C0503030203020204" pitchFamily="34" charset="0"/>
              </a:rPr>
              <a:t>Signature database (old)</a:t>
            </a:r>
            <a:endParaRPr lang="en-US" altLang="zh-CN" sz="7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0" name="图片 78" descr="arrow_a.png"/>
          <p:cNvPicPr>
            <a:picLocks/>
          </p:cNvPicPr>
          <p:nvPr/>
        </p:nvPicPr>
        <p:blipFill>
          <a:blip r:embed="rId3" cstate="print">
            <a:duotone>
              <a:prstClr val="black"/>
              <a:srgbClr val="4BACC6">
                <a:tint val="45000"/>
                <a:satMod val="400000"/>
              </a:srgbClr>
            </a:duotone>
          </a:blip>
          <a:srcRect/>
          <a:stretch>
            <a:fillRect/>
          </a:stretch>
        </p:blipFill>
        <p:spPr bwMode="gray">
          <a:xfrm>
            <a:off x="2413978" y="2658860"/>
            <a:ext cx="738887" cy="375035"/>
          </a:xfrm>
          <a:prstGeom prst="rect">
            <a:avLst/>
          </a:prstGeom>
          <a:noFill/>
          <a:ln w="9525">
            <a:noFill/>
            <a:miter lim="800000"/>
            <a:headEnd/>
            <a:tailEnd/>
          </a:ln>
        </p:spPr>
      </p:pic>
      <p:sp>
        <p:nvSpPr>
          <p:cNvPr id="11" name="文本框 10"/>
          <p:cNvSpPr txBox="1"/>
          <p:nvPr/>
        </p:nvSpPr>
        <p:spPr bwMode="gray">
          <a:xfrm>
            <a:off x="2186068" y="2327970"/>
            <a:ext cx="1686791" cy="313932"/>
          </a:xfrm>
          <a:prstGeom prst="rect">
            <a:avLst/>
          </a:prstGeom>
          <a:noFill/>
        </p:spPr>
        <p:txBody>
          <a:bodyPr wrap="square" rtlCol="0">
            <a:spAutoFit/>
          </a:bodyPr>
          <a:lstStyle/>
          <a:p>
            <a:pPr defTabSz="1218784" fontAlgn="ctr">
              <a:lnSpc>
                <a:spcPct val="120000"/>
              </a:lnSpc>
              <a:defRPr/>
            </a:pPr>
            <a:r>
              <a:rPr lang="en-US" sz="1200" dirty="0">
                <a:latin typeface="Huawei Sans" panose="020C0503030203020204" pitchFamily="34" charset="0"/>
                <a:cs typeface="Huawei Sans" panose="020C0503030203020204" pitchFamily="34" charset="0"/>
              </a:rPr>
              <a:t>Seamless switchover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文本框 11"/>
          <p:cNvSpPr txBox="1"/>
          <p:nvPr/>
        </p:nvSpPr>
        <p:spPr bwMode="gray">
          <a:xfrm>
            <a:off x="4160327" y="2279775"/>
            <a:ext cx="864160" cy="1061829"/>
          </a:xfrm>
          <a:prstGeom prst="rect">
            <a:avLst/>
          </a:prstGeom>
          <a:noFill/>
          <a:ln>
            <a:noFill/>
          </a:ln>
        </p:spPr>
        <p:txBody>
          <a:bodyPr wrap="square" rtlCol="0">
            <a:spAutoFit/>
          </a:bodyPr>
          <a:lstStyle/>
          <a:p>
            <a:pPr defTabSz="1218784" fontAlgn="ctr">
              <a:lnSpc>
                <a:spcPct val="120000"/>
              </a:lnSpc>
              <a:defRPr/>
            </a:pPr>
            <a:r>
              <a:rPr lang="en-US" sz="1050" dirty="0">
                <a:latin typeface="Huawei Sans" panose="020C0503030203020204" pitchFamily="34" charset="0"/>
                <a:cs typeface="Huawei Sans" panose="020C0503030203020204" pitchFamily="34" charset="0"/>
              </a:rPr>
              <a:t>Protocol 1</a:t>
            </a:r>
          </a:p>
          <a:p>
            <a:pPr defTabSz="1218784" fontAlgn="ctr">
              <a:lnSpc>
                <a:spcPct val="120000"/>
              </a:lnSpc>
              <a:defRPr/>
            </a:pPr>
            <a:r>
              <a:rPr lang="en-US" sz="1050" dirty="0">
                <a:latin typeface="Huawei Sans" panose="020C0503030203020204" pitchFamily="34" charset="0"/>
                <a:cs typeface="Huawei Sans" panose="020C0503030203020204" pitchFamily="34" charset="0"/>
              </a:rPr>
              <a:t>Protocol 2</a:t>
            </a:r>
          </a:p>
          <a:p>
            <a:pPr defTabSz="1218784" fontAlgn="ctr">
              <a:lnSpc>
                <a:spcPct val="120000"/>
              </a:lnSpc>
              <a:defRPr/>
            </a:pPr>
            <a:r>
              <a:rPr lang="en-US" sz="1050" dirty="0">
                <a:latin typeface="Huawei Sans" panose="020C0503030203020204" pitchFamily="34" charset="0"/>
                <a:cs typeface="Huawei Sans" panose="020C0503030203020204" pitchFamily="34" charset="0"/>
              </a:rPr>
              <a:t>...</a:t>
            </a:r>
          </a:p>
          <a:p>
            <a:pPr defTabSz="1218784" fontAlgn="ctr">
              <a:lnSpc>
                <a:spcPct val="120000"/>
              </a:lnSpc>
              <a:defRPr/>
            </a:pPr>
            <a:r>
              <a:rPr lang="en-US" sz="1050" b="1" dirty="0">
                <a:latin typeface="Huawei Sans" panose="020C0503030203020204" pitchFamily="34" charset="0"/>
                <a:cs typeface="Huawei Sans" panose="020C0503030203020204" pitchFamily="34" charset="0"/>
              </a:rPr>
              <a:t>New protocol</a:t>
            </a:r>
          </a:p>
        </p:txBody>
      </p:sp>
      <p:sp>
        <p:nvSpPr>
          <p:cNvPr id="13" name="矩形标注 12"/>
          <p:cNvSpPr/>
          <p:nvPr/>
        </p:nvSpPr>
        <p:spPr bwMode="gray">
          <a:xfrm>
            <a:off x="4195229" y="2248365"/>
            <a:ext cx="725148" cy="1139406"/>
          </a:xfrm>
          <a:prstGeom prst="wedgeRectCallout">
            <a:avLst>
              <a:gd name="adj1" fmla="val -81970"/>
              <a:gd name="adj2" fmla="val 16018"/>
            </a:avLst>
          </a:prstGeom>
          <a:noFill/>
          <a:ln w="3175" cap="flat" cmpd="sng" algn="ctr">
            <a:solidFill>
              <a:sysClr val="window" lastClr="FFFFFF">
                <a:lumMod val="50000"/>
              </a:sysClr>
            </a:solidFill>
            <a:prstDash val="solid"/>
          </a:ln>
          <a:effectLst/>
        </p:spPr>
        <p:txBody>
          <a:bodyPr rtlCol="0" anchor="ctr"/>
          <a:lstStyle/>
          <a:p>
            <a:pPr algn="ctr" defTabSz="1218784" fontAlgn="ctr">
              <a:defRPr/>
            </a:pPr>
            <a:endParaRPr lang="en-US" altLang="zh-CN" sz="19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4" name="组合 13"/>
          <p:cNvGrpSpPr/>
          <p:nvPr/>
        </p:nvGrpSpPr>
        <p:grpSpPr bwMode="gray">
          <a:xfrm>
            <a:off x="814676" y="2327970"/>
            <a:ext cx="872721" cy="829702"/>
            <a:chOff x="1954070" y="2947446"/>
            <a:chExt cx="873061" cy="830026"/>
          </a:xfrm>
        </p:grpSpPr>
        <p:sp>
          <p:nvSpPr>
            <p:cNvPr id="15" name="文本框 14"/>
            <p:cNvSpPr txBox="1"/>
            <p:nvPr/>
          </p:nvSpPr>
          <p:spPr bwMode="gray">
            <a:xfrm>
              <a:off x="1954070" y="3004212"/>
              <a:ext cx="873061" cy="674294"/>
            </a:xfrm>
            <a:prstGeom prst="rect">
              <a:avLst/>
            </a:prstGeom>
            <a:noFill/>
            <a:ln>
              <a:noFill/>
            </a:ln>
          </p:spPr>
          <p:txBody>
            <a:bodyPr wrap="square" rtlCol="0">
              <a:spAutoFit/>
            </a:bodyPr>
            <a:lstStyle/>
            <a:p>
              <a:pPr defTabSz="1218784" fontAlgn="ctr">
                <a:lnSpc>
                  <a:spcPct val="120000"/>
                </a:lnSpc>
                <a:defRPr/>
              </a:pPr>
              <a:r>
                <a:rPr lang="en-US" sz="1050" dirty="0">
                  <a:latin typeface="Huawei Sans" panose="020C0503030203020204" pitchFamily="34" charset="0"/>
                  <a:cs typeface="Huawei Sans" panose="020C0503030203020204" pitchFamily="34" charset="0"/>
                </a:rPr>
                <a:t>Protocol 1</a:t>
              </a:r>
            </a:p>
            <a:p>
              <a:pPr defTabSz="1218784" fontAlgn="ctr">
                <a:lnSpc>
                  <a:spcPct val="120000"/>
                </a:lnSpc>
                <a:defRPr/>
              </a:pPr>
              <a:r>
                <a:rPr lang="en-US" sz="1050" dirty="0">
                  <a:latin typeface="Huawei Sans" panose="020C0503030203020204" pitchFamily="34" charset="0"/>
                  <a:cs typeface="Huawei Sans" panose="020C0503030203020204" pitchFamily="34" charset="0"/>
                </a:rPr>
                <a:t>Protocol 2</a:t>
              </a:r>
            </a:p>
            <a:p>
              <a:pPr defTabSz="1218784" fontAlgn="ctr">
                <a:lnSpc>
                  <a:spcPct val="120000"/>
                </a:lnSpc>
                <a:defRPr/>
              </a:pPr>
              <a:r>
                <a:rPr lang="en-US" sz="1050" dirty="0">
                  <a:latin typeface="Huawei Sans" panose="020C0503030203020204" pitchFamily="34" charset="0"/>
                  <a:cs typeface="Huawei Sans" panose="020C0503030203020204" pitchFamily="34" charset="0"/>
                </a:rPr>
                <a:t>...</a:t>
              </a:r>
            </a:p>
          </p:txBody>
        </p:sp>
        <p:sp>
          <p:nvSpPr>
            <p:cNvPr id="16" name="矩形标注 15"/>
            <p:cNvSpPr/>
            <p:nvPr/>
          </p:nvSpPr>
          <p:spPr bwMode="gray">
            <a:xfrm flipH="1">
              <a:off x="2024221" y="2947446"/>
              <a:ext cx="671905" cy="830026"/>
            </a:xfrm>
            <a:prstGeom prst="wedgeRectCallout">
              <a:avLst>
                <a:gd name="adj1" fmla="val -85967"/>
                <a:gd name="adj2" fmla="val 16698"/>
              </a:avLst>
            </a:prstGeom>
            <a:noFill/>
            <a:ln w="3175" cap="flat" cmpd="sng" algn="ctr">
              <a:solidFill>
                <a:sysClr val="window" lastClr="FFFFFF">
                  <a:lumMod val="50000"/>
                </a:sysClr>
              </a:solidFill>
              <a:prstDash val="solid"/>
            </a:ln>
            <a:effectLst/>
          </p:spPr>
          <p:txBody>
            <a:bodyPr rtlCol="0" anchor="ctr"/>
            <a:lstStyle/>
            <a:p>
              <a:pPr algn="ctr" defTabSz="1218784"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7" name="Nedadgående pil 92"/>
          <p:cNvSpPr>
            <a:spLocks noChangeArrowheads="1"/>
          </p:cNvSpPr>
          <p:nvPr/>
        </p:nvSpPr>
        <p:spPr bwMode="gray">
          <a:xfrm>
            <a:off x="2861570" y="2115543"/>
            <a:ext cx="116498" cy="228160"/>
          </a:xfrm>
          <a:prstGeom prst="downArrow">
            <a:avLst>
              <a:gd name="adj1" fmla="val 50000"/>
              <a:gd name="adj2" fmla="val 50002"/>
            </a:avLst>
          </a:prstGeom>
          <a:gradFill rotWithShape="1">
            <a:gsLst>
              <a:gs pos="0">
                <a:srgbClr val="FFC000"/>
              </a:gs>
              <a:gs pos="100000">
                <a:srgbClr val="E36119"/>
              </a:gs>
            </a:gsLst>
            <a:lin ang="2700000" scaled="1"/>
          </a:gradFill>
          <a:ln w="9525">
            <a:solidFill>
              <a:srgbClr val="FC7E00"/>
            </a:solidFill>
            <a:miter lim="800000"/>
            <a:headEnd/>
            <a:tailEnd/>
          </a:ln>
          <a:effectLst>
            <a:outerShdw blurRad="63500" dist="38100" dir="5400000" algn="t" rotWithShape="0">
              <a:srgbClr val="000000">
                <a:alpha val="39998"/>
              </a:srgbClr>
            </a:outerShdw>
          </a:effectLst>
        </p:spPr>
        <p:txBody>
          <a:bodyPr anchor="ctr"/>
          <a:lstStyle/>
          <a:p>
            <a:pPr indent="-342763" algn="ctr" defTabSz="1218784" fontAlgn="ctr">
              <a:buFont typeface="Calibri" pitchFamily="34" charset="0"/>
              <a:buAutoNum type="arabicPeriod"/>
            </a:pPr>
            <a:endParaRPr lang="en-US" sz="19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文本框 17"/>
          <p:cNvSpPr txBox="1"/>
          <p:nvPr/>
        </p:nvSpPr>
        <p:spPr bwMode="gray">
          <a:xfrm>
            <a:off x="1148949" y="1605763"/>
            <a:ext cx="1435675" cy="461665"/>
          </a:xfrm>
          <a:prstGeom prst="rect">
            <a:avLst/>
          </a:prstGeom>
          <a:noFill/>
        </p:spPr>
        <p:txBody>
          <a:bodyPr wrap="square" rtlCol="0">
            <a:spAutoFit/>
          </a:bodyPr>
          <a:lstStyle/>
          <a:p>
            <a:pPr algn="ctr" defTabSz="1218784" fontAlgn="ctr"/>
            <a:r>
              <a:rPr lang="en-US" sz="1200" dirty="0">
                <a:latin typeface="Huawei Sans" panose="020C0503030203020204" pitchFamily="34" charset="0"/>
                <a:cs typeface="Huawei Sans" panose="020C0503030203020204" pitchFamily="34" charset="0"/>
              </a:rPr>
              <a:t>Remote signature database file</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 name="下箭头 20"/>
          <p:cNvSpPr/>
          <p:nvPr/>
        </p:nvSpPr>
        <p:spPr bwMode="gray">
          <a:xfrm>
            <a:off x="2357098" y="3440813"/>
            <a:ext cx="655755" cy="354879"/>
          </a:xfrm>
          <a:prstGeom prst="downArrow">
            <a:avLst>
              <a:gd name="adj1" fmla="val 39791"/>
              <a:gd name="adj2" fmla="val 55724"/>
            </a:avLst>
          </a:prstGeom>
          <a:solidFill>
            <a:srgbClr val="F08500"/>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2" name="组合 222"/>
          <p:cNvGrpSpPr/>
          <p:nvPr/>
        </p:nvGrpSpPr>
        <p:grpSpPr bwMode="gray">
          <a:xfrm>
            <a:off x="2621569" y="1580018"/>
            <a:ext cx="491426" cy="524860"/>
            <a:chOff x="1397953" y="4507548"/>
            <a:chExt cx="579437" cy="663575"/>
          </a:xfrm>
          <a:solidFill>
            <a:srgbClr val="FFC000"/>
          </a:solidFill>
        </p:grpSpPr>
        <p:sp>
          <p:nvSpPr>
            <p:cNvPr id="23" name="Freeform 1356"/>
            <p:cNvSpPr>
              <a:spLocks/>
            </p:cNvSpPr>
            <p:nvPr/>
          </p:nvSpPr>
          <p:spPr bwMode="gray">
            <a:xfrm>
              <a:off x="1517015" y="4507548"/>
              <a:ext cx="460375" cy="588963"/>
            </a:xfrm>
            <a:custGeom>
              <a:avLst/>
              <a:gdLst/>
              <a:ahLst/>
              <a:cxnLst>
                <a:cxn ang="0">
                  <a:pos x="222" y="354"/>
                </a:cxn>
                <a:cxn ang="0">
                  <a:pos x="222" y="340"/>
                </a:cxn>
                <a:cxn ang="0">
                  <a:pos x="29" y="340"/>
                </a:cxn>
                <a:cxn ang="0">
                  <a:pos x="29" y="30"/>
                </a:cxn>
                <a:cxn ang="0">
                  <a:pos x="259" y="30"/>
                </a:cxn>
                <a:cxn ang="0">
                  <a:pos x="259" y="297"/>
                </a:cxn>
                <a:cxn ang="0">
                  <a:pos x="212" y="344"/>
                </a:cxn>
                <a:cxn ang="0">
                  <a:pos x="222" y="354"/>
                </a:cxn>
                <a:cxn ang="0">
                  <a:pos x="222" y="340"/>
                </a:cxn>
                <a:cxn ang="0">
                  <a:pos x="222" y="354"/>
                </a:cxn>
                <a:cxn ang="0">
                  <a:pos x="233" y="367"/>
                </a:cxn>
                <a:cxn ang="0">
                  <a:pos x="290" y="312"/>
                </a:cxn>
                <a:cxn ang="0">
                  <a:pos x="290" y="0"/>
                </a:cxn>
                <a:cxn ang="0">
                  <a:pos x="0" y="0"/>
                </a:cxn>
                <a:cxn ang="0">
                  <a:pos x="0" y="371"/>
                </a:cxn>
                <a:cxn ang="0">
                  <a:pos x="229" y="371"/>
                </a:cxn>
                <a:cxn ang="0">
                  <a:pos x="233" y="367"/>
                </a:cxn>
                <a:cxn ang="0">
                  <a:pos x="222" y="354"/>
                </a:cxn>
              </a:cxnLst>
              <a:rect l="0" t="0" r="r" b="b"/>
              <a:pathLst>
                <a:path w="290" h="371">
                  <a:moveTo>
                    <a:pt x="222" y="354"/>
                  </a:moveTo>
                  <a:lnTo>
                    <a:pt x="222" y="340"/>
                  </a:lnTo>
                  <a:lnTo>
                    <a:pt x="29" y="340"/>
                  </a:lnTo>
                  <a:lnTo>
                    <a:pt x="29" y="30"/>
                  </a:lnTo>
                  <a:lnTo>
                    <a:pt x="259" y="30"/>
                  </a:lnTo>
                  <a:lnTo>
                    <a:pt x="259" y="297"/>
                  </a:lnTo>
                  <a:lnTo>
                    <a:pt x="212" y="344"/>
                  </a:lnTo>
                  <a:lnTo>
                    <a:pt x="222" y="354"/>
                  </a:lnTo>
                  <a:lnTo>
                    <a:pt x="222" y="340"/>
                  </a:lnTo>
                  <a:lnTo>
                    <a:pt x="222" y="354"/>
                  </a:lnTo>
                  <a:lnTo>
                    <a:pt x="233" y="367"/>
                  </a:lnTo>
                  <a:lnTo>
                    <a:pt x="290" y="312"/>
                  </a:lnTo>
                  <a:lnTo>
                    <a:pt x="290" y="0"/>
                  </a:lnTo>
                  <a:lnTo>
                    <a:pt x="0" y="0"/>
                  </a:lnTo>
                  <a:lnTo>
                    <a:pt x="0" y="371"/>
                  </a:lnTo>
                  <a:lnTo>
                    <a:pt x="229" y="371"/>
                  </a:lnTo>
                  <a:lnTo>
                    <a:pt x="233" y="367"/>
                  </a:lnTo>
                  <a:lnTo>
                    <a:pt x="222" y="354"/>
                  </a:lnTo>
                  <a:close/>
                </a:path>
              </a:pathLst>
            </a:cu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Freeform 1360"/>
            <p:cNvSpPr>
              <a:spLocks/>
            </p:cNvSpPr>
            <p:nvPr/>
          </p:nvSpPr>
          <p:spPr bwMode="gray">
            <a:xfrm>
              <a:off x="1851977" y="4975860"/>
              <a:ext cx="96838" cy="96838"/>
            </a:xfrm>
            <a:custGeom>
              <a:avLst/>
              <a:gdLst/>
              <a:ahLst/>
              <a:cxnLst>
                <a:cxn ang="0">
                  <a:pos x="61" y="0"/>
                </a:cxn>
                <a:cxn ang="0">
                  <a:pos x="0" y="0"/>
                </a:cxn>
                <a:cxn ang="0">
                  <a:pos x="0" y="61"/>
                </a:cxn>
                <a:cxn ang="0">
                  <a:pos x="12" y="61"/>
                </a:cxn>
                <a:cxn ang="0">
                  <a:pos x="10" y="11"/>
                </a:cxn>
                <a:cxn ang="0">
                  <a:pos x="61" y="11"/>
                </a:cxn>
                <a:cxn ang="0">
                  <a:pos x="61" y="0"/>
                </a:cxn>
                <a:cxn ang="0">
                  <a:pos x="61" y="0"/>
                </a:cxn>
              </a:cxnLst>
              <a:rect l="0" t="0" r="r" b="b"/>
              <a:pathLst>
                <a:path w="61" h="61">
                  <a:moveTo>
                    <a:pt x="61" y="0"/>
                  </a:moveTo>
                  <a:lnTo>
                    <a:pt x="0" y="0"/>
                  </a:lnTo>
                  <a:lnTo>
                    <a:pt x="0" y="61"/>
                  </a:lnTo>
                  <a:lnTo>
                    <a:pt x="12" y="61"/>
                  </a:lnTo>
                  <a:lnTo>
                    <a:pt x="10" y="11"/>
                  </a:lnTo>
                  <a:lnTo>
                    <a:pt x="61" y="11"/>
                  </a:lnTo>
                  <a:lnTo>
                    <a:pt x="61" y="0"/>
                  </a:lnTo>
                  <a:lnTo>
                    <a:pt x="61" y="0"/>
                  </a:lnTo>
                  <a:close/>
                </a:path>
              </a:pathLst>
            </a:cu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Freeform 1361"/>
            <p:cNvSpPr>
              <a:spLocks/>
            </p:cNvSpPr>
            <p:nvPr/>
          </p:nvSpPr>
          <p:spPr bwMode="gray">
            <a:xfrm>
              <a:off x="1620203" y="462343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Line 1362"/>
            <p:cNvSpPr>
              <a:spLocks noChangeShapeType="1"/>
            </p:cNvSpPr>
            <p:nvPr/>
          </p:nvSpPr>
          <p:spPr bwMode="gray">
            <a:xfrm>
              <a:off x="1620203" y="4623435"/>
              <a:ext cx="255588" cy="1588"/>
            </a:xfrm>
            <a:prstGeom prst="line">
              <a:avLst/>
            </a:pr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Rectangle 1363"/>
            <p:cNvSpPr>
              <a:spLocks noChangeArrowheads="1"/>
            </p:cNvSpPr>
            <p:nvPr/>
          </p:nvSpPr>
          <p:spPr bwMode="gray">
            <a:xfrm>
              <a:off x="1620203" y="4617085"/>
              <a:ext cx="255588" cy="9525"/>
            </a:xfrm>
            <a:prstGeom prst="rect">
              <a:avLst/>
            </a:prstGeom>
            <a:grpFill/>
            <a:ln w="9525">
              <a:noFill/>
              <a:miter lim="800000"/>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Freeform 1364"/>
            <p:cNvSpPr>
              <a:spLocks/>
            </p:cNvSpPr>
            <p:nvPr/>
          </p:nvSpPr>
          <p:spPr bwMode="gray">
            <a:xfrm>
              <a:off x="1620203" y="4617085"/>
              <a:ext cx="255588" cy="9525"/>
            </a:xfrm>
            <a:custGeom>
              <a:avLst/>
              <a:gdLst/>
              <a:ahLst/>
              <a:cxnLst>
                <a:cxn ang="0">
                  <a:pos x="0" y="6"/>
                </a:cxn>
                <a:cxn ang="0">
                  <a:pos x="161" y="6"/>
                </a:cxn>
                <a:cxn ang="0">
                  <a:pos x="161" y="0"/>
                </a:cxn>
                <a:cxn ang="0">
                  <a:pos x="0" y="0"/>
                </a:cxn>
              </a:cxnLst>
              <a:rect l="0" t="0" r="r" b="b"/>
              <a:pathLst>
                <a:path w="161" h="6">
                  <a:moveTo>
                    <a:pt x="0" y="6"/>
                  </a:moveTo>
                  <a:lnTo>
                    <a:pt x="161" y="6"/>
                  </a:lnTo>
                  <a:lnTo>
                    <a:pt x="161" y="0"/>
                  </a:lnTo>
                  <a:lnTo>
                    <a:pt x="0" y="0"/>
                  </a:lnTo>
                </a:path>
              </a:pathLst>
            </a:cu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Freeform 1365"/>
            <p:cNvSpPr>
              <a:spLocks/>
            </p:cNvSpPr>
            <p:nvPr/>
          </p:nvSpPr>
          <p:spPr bwMode="gray">
            <a:xfrm>
              <a:off x="1620203" y="4688523"/>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Line 1366"/>
            <p:cNvSpPr>
              <a:spLocks noChangeShapeType="1"/>
            </p:cNvSpPr>
            <p:nvPr/>
          </p:nvSpPr>
          <p:spPr bwMode="gray">
            <a:xfrm>
              <a:off x="1620203" y="4688523"/>
              <a:ext cx="255588" cy="1588"/>
            </a:xfrm>
            <a:prstGeom prst="line">
              <a:avLst/>
            </a:pr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Rectangle 1367"/>
            <p:cNvSpPr>
              <a:spLocks noChangeArrowheads="1"/>
            </p:cNvSpPr>
            <p:nvPr/>
          </p:nvSpPr>
          <p:spPr bwMode="gray">
            <a:xfrm>
              <a:off x="1620203" y="4685348"/>
              <a:ext cx="255588" cy="9525"/>
            </a:xfrm>
            <a:prstGeom prst="rect">
              <a:avLst/>
            </a:prstGeom>
            <a:grpFill/>
            <a:ln w="9525">
              <a:noFill/>
              <a:miter lim="800000"/>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 name="Freeform 1369"/>
            <p:cNvSpPr>
              <a:spLocks/>
            </p:cNvSpPr>
            <p:nvPr/>
          </p:nvSpPr>
          <p:spPr bwMode="gray">
            <a:xfrm>
              <a:off x="1620203" y="475678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3" name="Line 1370"/>
            <p:cNvSpPr>
              <a:spLocks noChangeShapeType="1"/>
            </p:cNvSpPr>
            <p:nvPr/>
          </p:nvSpPr>
          <p:spPr bwMode="gray">
            <a:xfrm>
              <a:off x="1620203" y="4756785"/>
              <a:ext cx="255588" cy="1588"/>
            </a:xfrm>
            <a:prstGeom prst="line">
              <a:avLst/>
            </a:pr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 name="Rectangle 1371"/>
            <p:cNvSpPr>
              <a:spLocks noChangeArrowheads="1"/>
            </p:cNvSpPr>
            <p:nvPr/>
          </p:nvSpPr>
          <p:spPr bwMode="gray">
            <a:xfrm>
              <a:off x="1620203" y="4750435"/>
              <a:ext cx="255588" cy="9525"/>
            </a:xfrm>
            <a:prstGeom prst="rect">
              <a:avLst/>
            </a:prstGeom>
            <a:grpFill/>
            <a:ln w="9525">
              <a:noFill/>
              <a:miter lim="800000"/>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Freeform 1373"/>
            <p:cNvSpPr>
              <a:spLocks/>
            </p:cNvSpPr>
            <p:nvPr/>
          </p:nvSpPr>
          <p:spPr bwMode="gray">
            <a:xfrm>
              <a:off x="1620203" y="4820285"/>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Line 1374"/>
            <p:cNvSpPr>
              <a:spLocks noChangeShapeType="1"/>
            </p:cNvSpPr>
            <p:nvPr/>
          </p:nvSpPr>
          <p:spPr bwMode="gray">
            <a:xfrm>
              <a:off x="1620203" y="4820285"/>
              <a:ext cx="255588" cy="1588"/>
            </a:xfrm>
            <a:prstGeom prst="line">
              <a:avLst/>
            </a:pr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Rectangle 1375"/>
            <p:cNvSpPr>
              <a:spLocks noChangeArrowheads="1"/>
            </p:cNvSpPr>
            <p:nvPr/>
          </p:nvSpPr>
          <p:spPr bwMode="gray">
            <a:xfrm>
              <a:off x="1620203" y="4817110"/>
              <a:ext cx="255588" cy="11113"/>
            </a:xfrm>
            <a:prstGeom prst="rect">
              <a:avLst/>
            </a:prstGeom>
            <a:grpFill/>
            <a:ln w="9525">
              <a:noFill/>
              <a:miter lim="800000"/>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Freeform 1377"/>
            <p:cNvSpPr>
              <a:spLocks/>
            </p:cNvSpPr>
            <p:nvPr/>
          </p:nvSpPr>
          <p:spPr bwMode="gray">
            <a:xfrm>
              <a:off x="1620203" y="4888548"/>
              <a:ext cx="255588" cy="1588"/>
            </a:xfrm>
            <a:custGeom>
              <a:avLst/>
              <a:gdLst/>
              <a:ahLst/>
              <a:cxnLst>
                <a:cxn ang="0">
                  <a:pos x="0" y="0"/>
                </a:cxn>
                <a:cxn ang="0">
                  <a:pos x="161" y="0"/>
                </a:cxn>
                <a:cxn ang="0">
                  <a:pos x="0" y="0"/>
                </a:cxn>
              </a:cxnLst>
              <a:rect l="0" t="0" r="r" b="b"/>
              <a:pathLst>
                <a:path w="161">
                  <a:moveTo>
                    <a:pt x="0" y="0"/>
                  </a:moveTo>
                  <a:lnTo>
                    <a:pt x="161" y="0"/>
                  </a:lnTo>
                  <a:lnTo>
                    <a:pt x="0" y="0"/>
                  </a:lnTo>
                  <a:close/>
                </a:path>
              </a:pathLst>
            </a:cu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9" name="Line 1378"/>
            <p:cNvSpPr>
              <a:spLocks noChangeShapeType="1"/>
            </p:cNvSpPr>
            <p:nvPr/>
          </p:nvSpPr>
          <p:spPr bwMode="gray">
            <a:xfrm>
              <a:off x="1620203" y="4888548"/>
              <a:ext cx="255588" cy="1588"/>
            </a:xfrm>
            <a:prstGeom prst="line">
              <a:avLst/>
            </a:pr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Rectangle 1379"/>
            <p:cNvSpPr>
              <a:spLocks noChangeArrowheads="1"/>
            </p:cNvSpPr>
            <p:nvPr/>
          </p:nvSpPr>
          <p:spPr bwMode="gray">
            <a:xfrm>
              <a:off x="1620203" y="4882198"/>
              <a:ext cx="255588" cy="9525"/>
            </a:xfrm>
            <a:prstGeom prst="rect">
              <a:avLst/>
            </a:prstGeom>
            <a:grpFill/>
            <a:ln w="9525">
              <a:noFill/>
              <a:miter lim="800000"/>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Freeform 1382"/>
            <p:cNvSpPr>
              <a:spLocks/>
            </p:cNvSpPr>
            <p:nvPr/>
          </p:nvSpPr>
          <p:spPr bwMode="gray">
            <a:xfrm flipV="1">
              <a:off x="1397953" y="4821873"/>
              <a:ext cx="280988" cy="349250"/>
            </a:xfrm>
            <a:custGeom>
              <a:avLst/>
              <a:gdLst/>
              <a:ahLst/>
              <a:cxnLst>
                <a:cxn ang="0">
                  <a:pos x="83" y="2"/>
                </a:cxn>
                <a:cxn ang="0">
                  <a:pos x="83" y="2"/>
                </a:cxn>
                <a:cxn ang="0">
                  <a:pos x="88" y="0"/>
                </a:cxn>
                <a:cxn ang="0">
                  <a:pos x="94" y="2"/>
                </a:cxn>
                <a:cxn ang="0">
                  <a:pos x="177" y="100"/>
                </a:cxn>
                <a:cxn ang="0">
                  <a:pos x="177" y="100"/>
                </a:cxn>
                <a:cxn ang="0">
                  <a:pos x="177" y="104"/>
                </a:cxn>
                <a:cxn ang="0">
                  <a:pos x="173" y="106"/>
                </a:cxn>
                <a:cxn ang="0">
                  <a:pos x="155" y="106"/>
                </a:cxn>
                <a:cxn ang="0">
                  <a:pos x="155" y="106"/>
                </a:cxn>
                <a:cxn ang="0">
                  <a:pos x="151" y="108"/>
                </a:cxn>
                <a:cxn ang="0">
                  <a:pos x="149" y="112"/>
                </a:cxn>
                <a:cxn ang="0">
                  <a:pos x="149" y="212"/>
                </a:cxn>
                <a:cxn ang="0">
                  <a:pos x="149" y="212"/>
                </a:cxn>
                <a:cxn ang="0">
                  <a:pos x="147" y="218"/>
                </a:cxn>
                <a:cxn ang="0">
                  <a:pos x="141" y="220"/>
                </a:cxn>
                <a:cxn ang="0">
                  <a:pos x="37" y="220"/>
                </a:cxn>
                <a:cxn ang="0">
                  <a:pos x="37" y="220"/>
                </a:cxn>
                <a:cxn ang="0">
                  <a:pos x="30" y="218"/>
                </a:cxn>
                <a:cxn ang="0">
                  <a:pos x="28" y="212"/>
                </a:cxn>
                <a:cxn ang="0">
                  <a:pos x="28" y="112"/>
                </a:cxn>
                <a:cxn ang="0">
                  <a:pos x="28" y="112"/>
                </a:cxn>
                <a:cxn ang="0">
                  <a:pos x="26" y="108"/>
                </a:cxn>
                <a:cxn ang="0">
                  <a:pos x="22" y="106"/>
                </a:cxn>
                <a:cxn ang="0">
                  <a:pos x="4" y="106"/>
                </a:cxn>
                <a:cxn ang="0">
                  <a:pos x="4" y="106"/>
                </a:cxn>
                <a:cxn ang="0">
                  <a:pos x="0" y="104"/>
                </a:cxn>
                <a:cxn ang="0">
                  <a:pos x="0" y="100"/>
                </a:cxn>
                <a:cxn ang="0">
                  <a:pos x="83" y="2"/>
                </a:cxn>
              </a:cxnLst>
              <a:rect l="0" t="0" r="r" b="b"/>
              <a:pathLst>
                <a:path w="177" h="220">
                  <a:moveTo>
                    <a:pt x="83" y="2"/>
                  </a:moveTo>
                  <a:lnTo>
                    <a:pt x="83" y="2"/>
                  </a:lnTo>
                  <a:lnTo>
                    <a:pt x="88" y="0"/>
                  </a:lnTo>
                  <a:lnTo>
                    <a:pt x="94" y="2"/>
                  </a:lnTo>
                  <a:lnTo>
                    <a:pt x="177" y="100"/>
                  </a:lnTo>
                  <a:lnTo>
                    <a:pt x="177" y="100"/>
                  </a:lnTo>
                  <a:lnTo>
                    <a:pt x="177" y="104"/>
                  </a:lnTo>
                  <a:lnTo>
                    <a:pt x="173" y="106"/>
                  </a:lnTo>
                  <a:lnTo>
                    <a:pt x="155" y="106"/>
                  </a:lnTo>
                  <a:lnTo>
                    <a:pt x="155" y="106"/>
                  </a:lnTo>
                  <a:lnTo>
                    <a:pt x="151" y="108"/>
                  </a:lnTo>
                  <a:lnTo>
                    <a:pt x="149" y="112"/>
                  </a:lnTo>
                  <a:lnTo>
                    <a:pt x="149" y="212"/>
                  </a:lnTo>
                  <a:lnTo>
                    <a:pt x="149" y="212"/>
                  </a:lnTo>
                  <a:lnTo>
                    <a:pt x="147" y="218"/>
                  </a:lnTo>
                  <a:lnTo>
                    <a:pt x="141" y="220"/>
                  </a:lnTo>
                  <a:lnTo>
                    <a:pt x="37" y="220"/>
                  </a:lnTo>
                  <a:lnTo>
                    <a:pt x="37" y="220"/>
                  </a:lnTo>
                  <a:lnTo>
                    <a:pt x="30" y="218"/>
                  </a:lnTo>
                  <a:lnTo>
                    <a:pt x="28" y="212"/>
                  </a:lnTo>
                  <a:lnTo>
                    <a:pt x="28" y="112"/>
                  </a:lnTo>
                  <a:lnTo>
                    <a:pt x="28" y="112"/>
                  </a:lnTo>
                  <a:lnTo>
                    <a:pt x="26" y="108"/>
                  </a:lnTo>
                  <a:lnTo>
                    <a:pt x="22" y="106"/>
                  </a:lnTo>
                  <a:lnTo>
                    <a:pt x="4" y="106"/>
                  </a:lnTo>
                  <a:lnTo>
                    <a:pt x="4" y="106"/>
                  </a:lnTo>
                  <a:lnTo>
                    <a:pt x="0" y="104"/>
                  </a:lnTo>
                  <a:lnTo>
                    <a:pt x="0" y="100"/>
                  </a:lnTo>
                  <a:lnTo>
                    <a:pt x="83" y="2"/>
                  </a:lnTo>
                </a:path>
              </a:pathLst>
            </a:cu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2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42" name="组合 41"/>
          <p:cNvGrpSpPr/>
          <p:nvPr/>
        </p:nvGrpSpPr>
        <p:grpSpPr bwMode="gray">
          <a:xfrm>
            <a:off x="722965" y="4916853"/>
            <a:ext cx="5401429" cy="1146398"/>
            <a:chOff x="927515" y="4787639"/>
            <a:chExt cx="6161124" cy="1307641"/>
          </a:xfrm>
        </p:grpSpPr>
        <p:sp>
          <p:nvSpPr>
            <p:cNvPr id="43" name="文本框 42"/>
            <p:cNvSpPr txBox="1"/>
            <p:nvPr/>
          </p:nvSpPr>
          <p:spPr bwMode="gray">
            <a:xfrm>
              <a:off x="2482122" y="5674000"/>
              <a:ext cx="1383906" cy="315959"/>
            </a:xfrm>
            <a:prstGeom prst="rect">
              <a:avLst/>
            </a:prstGeom>
            <a:noFill/>
          </p:spPr>
          <p:txBody>
            <a:bodyPr wrap="square" rtlCol="0">
              <a:spAutoFit/>
            </a:bodyPr>
            <a:lstStyle/>
            <a:p>
              <a:pPr algn="ctr" defTabSz="1218784" fontAlgn="ctr"/>
              <a:r>
                <a:rPr lang="en-US" sz="1200" b="1" dirty="0">
                  <a:latin typeface="Huawei Sans" panose="020C0503030203020204" pitchFamily="34" charset="0"/>
                  <a:cs typeface="Huawei Sans" panose="020C0503030203020204" pitchFamily="34" charset="0"/>
                </a:rPr>
                <a:t>SA engine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文本框 43"/>
            <p:cNvSpPr txBox="1"/>
            <p:nvPr/>
          </p:nvSpPr>
          <p:spPr bwMode="gray">
            <a:xfrm>
              <a:off x="927515" y="5568680"/>
              <a:ext cx="1439785" cy="526599"/>
            </a:xfrm>
            <a:prstGeom prst="rect">
              <a:avLst/>
            </a:prstGeom>
            <a:noFill/>
          </p:spPr>
          <p:txBody>
            <a:bodyPr wrap="square" rtlCol="0">
              <a:spAutoFit/>
            </a:bodyPr>
            <a:lstStyle/>
            <a:p>
              <a:pPr algn="ctr" defTabSz="1218784" fontAlgn="ctr"/>
              <a:r>
                <a:rPr lang="en-US" sz="1200" dirty="0">
                  <a:latin typeface="Huawei Sans" panose="020C0503030203020204" pitchFamily="34" charset="0"/>
                  <a:cs typeface="Huawei Sans" panose="020C0503030203020204" pitchFamily="34" charset="0"/>
                </a:rPr>
                <a:t>Unclassified packets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 name="矩形 44"/>
            <p:cNvSpPr/>
            <p:nvPr/>
          </p:nvSpPr>
          <p:spPr bwMode="gray">
            <a:xfrm>
              <a:off x="2493848" y="4787639"/>
              <a:ext cx="1398623" cy="817235"/>
            </a:xfrm>
            <a:prstGeom prst="rect">
              <a:avLst/>
            </a:prstGeom>
            <a:noFill/>
            <a:ln w="3175" cap="flat" cmpd="sng" algn="ctr">
              <a:solidFill>
                <a:srgbClr val="00B0F0"/>
              </a:solid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文本框 45"/>
            <p:cNvSpPr txBox="1"/>
            <p:nvPr/>
          </p:nvSpPr>
          <p:spPr bwMode="gray">
            <a:xfrm>
              <a:off x="4049759" y="5568680"/>
              <a:ext cx="1439785" cy="526599"/>
            </a:xfrm>
            <a:prstGeom prst="rect">
              <a:avLst/>
            </a:prstGeom>
            <a:noFill/>
          </p:spPr>
          <p:txBody>
            <a:bodyPr wrap="square" rtlCol="0">
              <a:spAutoFit/>
            </a:bodyPr>
            <a:lstStyle/>
            <a:p>
              <a:pPr algn="ctr" defTabSz="1218784" fontAlgn="ctr"/>
              <a:r>
                <a:rPr lang="en-US" sz="1200" dirty="0">
                  <a:latin typeface="Huawei Sans" panose="020C0503030203020204" pitchFamily="34" charset="0"/>
                  <a:cs typeface="Huawei Sans" panose="020C0503030203020204" pitchFamily="34" charset="0"/>
                </a:rPr>
                <a:t>Classified packets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7" name="组合 46"/>
            <p:cNvGrpSpPr/>
            <p:nvPr/>
          </p:nvGrpSpPr>
          <p:grpSpPr bwMode="gray">
            <a:xfrm>
              <a:off x="2744406" y="4863207"/>
              <a:ext cx="1034321" cy="703616"/>
              <a:chOff x="2774314" y="4717560"/>
              <a:chExt cx="1447315" cy="984561"/>
            </a:xfrm>
          </p:grpSpPr>
          <p:grpSp>
            <p:nvGrpSpPr>
              <p:cNvPr id="78" name="组合 621"/>
              <p:cNvGrpSpPr/>
              <p:nvPr/>
            </p:nvGrpSpPr>
            <p:grpSpPr bwMode="gray">
              <a:xfrm>
                <a:off x="2774314" y="4931851"/>
                <a:ext cx="863655" cy="663941"/>
                <a:chOff x="-983298" y="1666240"/>
                <a:chExt cx="547688" cy="309563"/>
              </a:xfrm>
              <a:solidFill>
                <a:srgbClr val="FFC000"/>
              </a:solidFill>
            </p:grpSpPr>
            <p:sp>
              <p:nvSpPr>
                <p:cNvPr id="84"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19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404" tIns="45702" rIns="91404" bIns="45702" numCol="1" anchor="t" anchorCtr="0" compatLnSpc="1">
                  <a:prstTxWarp prst="textNoShape">
                    <a:avLst/>
                  </a:prstTxWarp>
                </a:bodyPr>
                <a:lstStyle/>
                <a:p>
                  <a:pPr defTabSz="1218784" fontAlgn="ctr"/>
                  <a:endParaRPr lang="en-US" altLang="zh-CN" sz="19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79" name="组合 189"/>
              <p:cNvGrpSpPr>
                <a:grpSpLocks noChangeAspect="1"/>
              </p:cNvGrpSpPr>
              <p:nvPr/>
            </p:nvGrpSpPr>
            <p:grpSpPr bwMode="gray">
              <a:xfrm flipH="1">
                <a:off x="3237068" y="4717560"/>
                <a:ext cx="984561" cy="984561"/>
                <a:chOff x="13655675" y="2825750"/>
                <a:chExt cx="406400" cy="415925"/>
              </a:xfrm>
              <a:solidFill>
                <a:srgbClr val="F37C20"/>
              </a:solidFill>
            </p:grpSpPr>
            <p:sp>
              <p:nvSpPr>
                <p:cNvPr id="80" name="Freeform 24"/>
                <p:cNvSpPr>
                  <a:spLocks/>
                </p:cNvSpPr>
                <p:nvPr/>
              </p:nvSpPr>
              <p:spPr bwMode="gray">
                <a:xfrm>
                  <a:off x="13804900" y="3019425"/>
                  <a:ext cx="79375" cy="79375"/>
                </a:xfrm>
                <a:custGeom>
                  <a:avLst/>
                  <a:gdLst/>
                  <a:ahLst/>
                  <a:cxnLst>
                    <a:cxn ang="0">
                      <a:pos x="50" y="18"/>
                    </a:cxn>
                    <a:cxn ang="0">
                      <a:pos x="18" y="50"/>
                    </a:cxn>
                    <a:cxn ang="0">
                      <a:pos x="0" y="30"/>
                    </a:cxn>
                    <a:cxn ang="0">
                      <a:pos x="32" y="0"/>
                    </a:cxn>
                    <a:cxn ang="0">
                      <a:pos x="50" y="18"/>
                    </a:cxn>
                  </a:cxnLst>
                  <a:rect l="0" t="0" r="r" b="b"/>
                  <a:pathLst>
                    <a:path w="50" h="50">
                      <a:moveTo>
                        <a:pt x="50" y="18"/>
                      </a:moveTo>
                      <a:lnTo>
                        <a:pt x="18" y="50"/>
                      </a:lnTo>
                      <a:lnTo>
                        <a:pt x="0" y="30"/>
                      </a:lnTo>
                      <a:lnTo>
                        <a:pt x="32" y="0"/>
                      </a:lnTo>
                      <a:lnTo>
                        <a:pt x="50" y="18"/>
                      </a:lnTo>
                      <a:close/>
                    </a:path>
                  </a:pathLst>
                </a:custGeom>
                <a:grpFill/>
                <a:ln w="9525">
                  <a:noFill/>
                  <a:round/>
                  <a:headEnd/>
                  <a:tailEnd/>
                </a:ln>
              </p:spPr>
              <p:txBody>
                <a:bodyPr/>
                <a:lstStyle/>
                <a:p>
                  <a:pPr defTabSz="685343" fontAlgn="ctr">
                    <a:buClr>
                      <a:srgbClr val="CC9900"/>
                    </a:buClr>
                    <a:buFont typeface="Wingdings" pitchFamily="2" charset="2"/>
                    <a:buChar char="n"/>
                    <a:defRPr/>
                  </a:pPr>
                  <a:endParaRPr lang="en-US" altLang="zh-CN" sz="17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Freeform 25"/>
                <p:cNvSpPr>
                  <a:spLocks noEditPoints="1"/>
                </p:cNvSpPr>
                <p:nvPr/>
              </p:nvSpPr>
              <p:spPr bwMode="gray">
                <a:xfrm>
                  <a:off x="13808075" y="2825750"/>
                  <a:ext cx="254000" cy="254000"/>
                </a:xfrm>
                <a:custGeom>
                  <a:avLst/>
                  <a:gdLst/>
                  <a:ahLst/>
                  <a:cxnLst>
                    <a:cxn ang="0">
                      <a:pos x="80" y="0"/>
                    </a:cxn>
                    <a:cxn ang="0">
                      <a:pos x="50" y="8"/>
                    </a:cxn>
                    <a:cxn ang="0">
                      <a:pos x="24" y="24"/>
                    </a:cxn>
                    <a:cxn ang="0">
                      <a:pos x="6" y="50"/>
                    </a:cxn>
                    <a:cxn ang="0">
                      <a:pos x="0" y="80"/>
                    </a:cxn>
                    <a:cxn ang="0">
                      <a:pos x="2" y="96"/>
                    </a:cxn>
                    <a:cxn ang="0">
                      <a:pos x="14" y="126"/>
                    </a:cxn>
                    <a:cxn ang="0">
                      <a:pos x="36" y="148"/>
                    </a:cxn>
                    <a:cxn ang="0">
                      <a:pos x="64" y="160"/>
                    </a:cxn>
                    <a:cxn ang="0">
                      <a:pos x="80" y="160"/>
                    </a:cxn>
                    <a:cxn ang="0">
                      <a:pos x="112" y="154"/>
                    </a:cxn>
                    <a:cxn ang="0">
                      <a:pos x="136" y="138"/>
                    </a:cxn>
                    <a:cxn ang="0">
                      <a:pos x="154" y="112"/>
                    </a:cxn>
                    <a:cxn ang="0">
                      <a:pos x="160" y="80"/>
                    </a:cxn>
                    <a:cxn ang="0">
                      <a:pos x="158" y="64"/>
                    </a:cxn>
                    <a:cxn ang="0">
                      <a:pos x="146" y="36"/>
                    </a:cxn>
                    <a:cxn ang="0">
                      <a:pos x="126" y="14"/>
                    </a:cxn>
                    <a:cxn ang="0">
                      <a:pos x="96" y="2"/>
                    </a:cxn>
                    <a:cxn ang="0">
                      <a:pos x="80" y="0"/>
                    </a:cxn>
                    <a:cxn ang="0">
                      <a:pos x="80" y="138"/>
                    </a:cxn>
                    <a:cxn ang="0">
                      <a:pos x="58" y="134"/>
                    </a:cxn>
                    <a:cxn ang="0">
                      <a:pos x="40" y="122"/>
                    </a:cxn>
                    <a:cxn ang="0">
                      <a:pos x="28" y="102"/>
                    </a:cxn>
                    <a:cxn ang="0">
                      <a:pos x="24" y="80"/>
                    </a:cxn>
                    <a:cxn ang="0">
                      <a:pos x="24" y="70"/>
                    </a:cxn>
                    <a:cxn ang="0">
                      <a:pos x="32" y="48"/>
                    </a:cxn>
                    <a:cxn ang="0">
                      <a:pos x="48" y="34"/>
                    </a:cxn>
                    <a:cxn ang="0">
                      <a:pos x="68" y="24"/>
                    </a:cxn>
                    <a:cxn ang="0">
                      <a:pos x="80" y="24"/>
                    </a:cxn>
                    <a:cxn ang="0">
                      <a:pos x="102" y="28"/>
                    </a:cxn>
                    <a:cxn ang="0">
                      <a:pos x="120" y="40"/>
                    </a:cxn>
                    <a:cxn ang="0">
                      <a:pos x="134" y="58"/>
                    </a:cxn>
                    <a:cxn ang="0">
                      <a:pos x="138" y="80"/>
                    </a:cxn>
                    <a:cxn ang="0">
                      <a:pos x="136" y="92"/>
                    </a:cxn>
                    <a:cxn ang="0">
                      <a:pos x="128" y="112"/>
                    </a:cxn>
                    <a:cxn ang="0">
                      <a:pos x="112" y="128"/>
                    </a:cxn>
                    <a:cxn ang="0">
                      <a:pos x="92" y="136"/>
                    </a:cxn>
                    <a:cxn ang="0">
                      <a:pos x="80" y="138"/>
                    </a:cxn>
                  </a:cxnLst>
                  <a:rect l="0" t="0" r="r" b="b"/>
                  <a:pathLst>
                    <a:path w="160" h="160">
                      <a:moveTo>
                        <a:pt x="80" y="0"/>
                      </a:moveTo>
                      <a:lnTo>
                        <a:pt x="80" y="0"/>
                      </a:lnTo>
                      <a:lnTo>
                        <a:pt x="64" y="2"/>
                      </a:lnTo>
                      <a:lnTo>
                        <a:pt x="50" y="8"/>
                      </a:lnTo>
                      <a:lnTo>
                        <a:pt x="36" y="14"/>
                      </a:lnTo>
                      <a:lnTo>
                        <a:pt x="24" y="24"/>
                      </a:lnTo>
                      <a:lnTo>
                        <a:pt x="14" y="36"/>
                      </a:lnTo>
                      <a:lnTo>
                        <a:pt x="6" y="50"/>
                      </a:lnTo>
                      <a:lnTo>
                        <a:pt x="2" y="64"/>
                      </a:lnTo>
                      <a:lnTo>
                        <a:pt x="0" y="80"/>
                      </a:lnTo>
                      <a:lnTo>
                        <a:pt x="0" y="80"/>
                      </a:lnTo>
                      <a:lnTo>
                        <a:pt x="2" y="96"/>
                      </a:lnTo>
                      <a:lnTo>
                        <a:pt x="6" y="112"/>
                      </a:lnTo>
                      <a:lnTo>
                        <a:pt x="14" y="126"/>
                      </a:lnTo>
                      <a:lnTo>
                        <a:pt x="24" y="138"/>
                      </a:lnTo>
                      <a:lnTo>
                        <a:pt x="36" y="148"/>
                      </a:lnTo>
                      <a:lnTo>
                        <a:pt x="50" y="154"/>
                      </a:lnTo>
                      <a:lnTo>
                        <a:pt x="64" y="160"/>
                      </a:lnTo>
                      <a:lnTo>
                        <a:pt x="80" y="160"/>
                      </a:lnTo>
                      <a:lnTo>
                        <a:pt x="80" y="160"/>
                      </a:lnTo>
                      <a:lnTo>
                        <a:pt x="96" y="160"/>
                      </a:lnTo>
                      <a:lnTo>
                        <a:pt x="112" y="154"/>
                      </a:lnTo>
                      <a:lnTo>
                        <a:pt x="126" y="148"/>
                      </a:lnTo>
                      <a:lnTo>
                        <a:pt x="136" y="138"/>
                      </a:lnTo>
                      <a:lnTo>
                        <a:pt x="146" y="126"/>
                      </a:lnTo>
                      <a:lnTo>
                        <a:pt x="154" y="112"/>
                      </a:lnTo>
                      <a:lnTo>
                        <a:pt x="158" y="96"/>
                      </a:lnTo>
                      <a:lnTo>
                        <a:pt x="160" y="80"/>
                      </a:lnTo>
                      <a:lnTo>
                        <a:pt x="160" y="80"/>
                      </a:lnTo>
                      <a:lnTo>
                        <a:pt x="158" y="64"/>
                      </a:lnTo>
                      <a:lnTo>
                        <a:pt x="154" y="50"/>
                      </a:lnTo>
                      <a:lnTo>
                        <a:pt x="146" y="36"/>
                      </a:lnTo>
                      <a:lnTo>
                        <a:pt x="136" y="24"/>
                      </a:lnTo>
                      <a:lnTo>
                        <a:pt x="126" y="14"/>
                      </a:lnTo>
                      <a:lnTo>
                        <a:pt x="112" y="8"/>
                      </a:lnTo>
                      <a:lnTo>
                        <a:pt x="96" y="2"/>
                      </a:lnTo>
                      <a:lnTo>
                        <a:pt x="80" y="0"/>
                      </a:lnTo>
                      <a:lnTo>
                        <a:pt x="80" y="0"/>
                      </a:lnTo>
                      <a:close/>
                      <a:moveTo>
                        <a:pt x="80" y="138"/>
                      </a:moveTo>
                      <a:lnTo>
                        <a:pt x="80" y="138"/>
                      </a:lnTo>
                      <a:lnTo>
                        <a:pt x="68" y="136"/>
                      </a:lnTo>
                      <a:lnTo>
                        <a:pt x="58" y="134"/>
                      </a:lnTo>
                      <a:lnTo>
                        <a:pt x="48" y="128"/>
                      </a:lnTo>
                      <a:lnTo>
                        <a:pt x="40" y="122"/>
                      </a:lnTo>
                      <a:lnTo>
                        <a:pt x="32" y="112"/>
                      </a:lnTo>
                      <a:lnTo>
                        <a:pt x="28" y="102"/>
                      </a:lnTo>
                      <a:lnTo>
                        <a:pt x="24" y="92"/>
                      </a:lnTo>
                      <a:lnTo>
                        <a:pt x="24" y="80"/>
                      </a:lnTo>
                      <a:lnTo>
                        <a:pt x="24" y="80"/>
                      </a:lnTo>
                      <a:lnTo>
                        <a:pt x="24" y="70"/>
                      </a:lnTo>
                      <a:lnTo>
                        <a:pt x="28" y="58"/>
                      </a:lnTo>
                      <a:lnTo>
                        <a:pt x="32" y="48"/>
                      </a:lnTo>
                      <a:lnTo>
                        <a:pt x="40" y="40"/>
                      </a:lnTo>
                      <a:lnTo>
                        <a:pt x="48" y="34"/>
                      </a:lnTo>
                      <a:lnTo>
                        <a:pt x="58" y="28"/>
                      </a:lnTo>
                      <a:lnTo>
                        <a:pt x="68" y="24"/>
                      </a:lnTo>
                      <a:lnTo>
                        <a:pt x="80" y="24"/>
                      </a:lnTo>
                      <a:lnTo>
                        <a:pt x="80" y="24"/>
                      </a:lnTo>
                      <a:lnTo>
                        <a:pt x="92" y="24"/>
                      </a:lnTo>
                      <a:lnTo>
                        <a:pt x="102" y="28"/>
                      </a:lnTo>
                      <a:lnTo>
                        <a:pt x="112" y="34"/>
                      </a:lnTo>
                      <a:lnTo>
                        <a:pt x="120" y="40"/>
                      </a:lnTo>
                      <a:lnTo>
                        <a:pt x="128" y="48"/>
                      </a:lnTo>
                      <a:lnTo>
                        <a:pt x="134" y="58"/>
                      </a:lnTo>
                      <a:lnTo>
                        <a:pt x="136" y="70"/>
                      </a:lnTo>
                      <a:lnTo>
                        <a:pt x="138" y="80"/>
                      </a:lnTo>
                      <a:lnTo>
                        <a:pt x="138" y="80"/>
                      </a:lnTo>
                      <a:lnTo>
                        <a:pt x="136" y="92"/>
                      </a:lnTo>
                      <a:lnTo>
                        <a:pt x="134" y="102"/>
                      </a:lnTo>
                      <a:lnTo>
                        <a:pt x="128" y="112"/>
                      </a:lnTo>
                      <a:lnTo>
                        <a:pt x="120" y="122"/>
                      </a:lnTo>
                      <a:lnTo>
                        <a:pt x="112" y="128"/>
                      </a:lnTo>
                      <a:lnTo>
                        <a:pt x="102" y="134"/>
                      </a:lnTo>
                      <a:lnTo>
                        <a:pt x="92" y="136"/>
                      </a:lnTo>
                      <a:lnTo>
                        <a:pt x="80" y="138"/>
                      </a:lnTo>
                      <a:lnTo>
                        <a:pt x="80" y="138"/>
                      </a:lnTo>
                      <a:close/>
                    </a:path>
                  </a:pathLst>
                </a:custGeom>
                <a:grpFill/>
                <a:ln w="9525">
                  <a:noFill/>
                  <a:round/>
                  <a:headEnd/>
                  <a:tailEnd/>
                </a:ln>
              </p:spPr>
              <p:txBody>
                <a:bodyPr/>
                <a:lstStyle/>
                <a:p>
                  <a:pPr defTabSz="685343" fontAlgn="ctr">
                    <a:buClr>
                      <a:srgbClr val="CC9900"/>
                    </a:buClr>
                    <a:buFont typeface="Wingdings" pitchFamily="2" charset="2"/>
                    <a:buChar char="n"/>
                    <a:defRPr/>
                  </a:pPr>
                  <a:endParaRPr lang="en-US" altLang="zh-CN" sz="17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Freeform 26"/>
                <p:cNvSpPr>
                  <a:spLocks/>
                </p:cNvSpPr>
                <p:nvPr/>
              </p:nvSpPr>
              <p:spPr bwMode="gray">
                <a:xfrm>
                  <a:off x="13855700" y="2879725"/>
                  <a:ext cx="92075" cy="88900"/>
                </a:xfrm>
                <a:custGeom>
                  <a:avLst/>
                  <a:gdLst/>
                  <a:ahLst/>
                  <a:cxnLst>
                    <a:cxn ang="0">
                      <a:pos x="54" y="0"/>
                    </a:cxn>
                    <a:cxn ang="0">
                      <a:pos x="54" y="0"/>
                    </a:cxn>
                    <a:cxn ang="0">
                      <a:pos x="54" y="0"/>
                    </a:cxn>
                    <a:cxn ang="0">
                      <a:pos x="44" y="2"/>
                    </a:cxn>
                    <a:cxn ang="0">
                      <a:pos x="34" y="4"/>
                    </a:cxn>
                    <a:cxn ang="0">
                      <a:pos x="26" y="10"/>
                    </a:cxn>
                    <a:cxn ang="0">
                      <a:pos x="18" y="16"/>
                    </a:cxn>
                    <a:cxn ang="0">
                      <a:pos x="12" y="24"/>
                    </a:cxn>
                    <a:cxn ang="0">
                      <a:pos x="6" y="32"/>
                    </a:cxn>
                    <a:cxn ang="0">
                      <a:pos x="2" y="42"/>
                    </a:cxn>
                    <a:cxn ang="0">
                      <a:pos x="0" y="52"/>
                    </a:cxn>
                    <a:cxn ang="0">
                      <a:pos x="0" y="52"/>
                    </a:cxn>
                    <a:cxn ang="0">
                      <a:pos x="0" y="52"/>
                    </a:cxn>
                    <a:cxn ang="0">
                      <a:pos x="0" y="52"/>
                    </a:cxn>
                    <a:cxn ang="0">
                      <a:pos x="0" y="52"/>
                    </a:cxn>
                    <a:cxn ang="0">
                      <a:pos x="0" y="52"/>
                    </a:cxn>
                    <a:cxn ang="0">
                      <a:pos x="0" y="52"/>
                    </a:cxn>
                    <a:cxn ang="0">
                      <a:pos x="2" y="52"/>
                    </a:cxn>
                    <a:cxn ang="0">
                      <a:pos x="2" y="52"/>
                    </a:cxn>
                    <a:cxn ang="0">
                      <a:pos x="2" y="56"/>
                    </a:cxn>
                    <a:cxn ang="0">
                      <a:pos x="6" y="56"/>
                    </a:cxn>
                    <a:cxn ang="0">
                      <a:pos x="6" y="56"/>
                    </a:cxn>
                    <a:cxn ang="0">
                      <a:pos x="8" y="56"/>
                    </a:cxn>
                    <a:cxn ang="0">
                      <a:pos x="10" y="52"/>
                    </a:cxn>
                    <a:cxn ang="0">
                      <a:pos x="10" y="52"/>
                    </a:cxn>
                    <a:cxn ang="0">
                      <a:pos x="10" y="52"/>
                    </a:cxn>
                    <a:cxn ang="0">
                      <a:pos x="10" y="44"/>
                    </a:cxn>
                    <a:cxn ang="0">
                      <a:pos x="14" y="36"/>
                    </a:cxn>
                    <a:cxn ang="0">
                      <a:pos x="18" y="28"/>
                    </a:cxn>
                    <a:cxn ang="0">
                      <a:pos x="24" y="22"/>
                    </a:cxn>
                    <a:cxn ang="0">
                      <a:pos x="30" y="16"/>
                    </a:cxn>
                    <a:cxn ang="0">
                      <a:pos x="38" y="12"/>
                    </a:cxn>
                    <a:cxn ang="0">
                      <a:pos x="46" y="10"/>
                    </a:cxn>
                    <a:cxn ang="0">
                      <a:pos x="54" y="8"/>
                    </a:cxn>
                    <a:cxn ang="0">
                      <a:pos x="54" y="8"/>
                    </a:cxn>
                    <a:cxn ang="0">
                      <a:pos x="54" y="8"/>
                    </a:cxn>
                    <a:cxn ang="0">
                      <a:pos x="58" y="6"/>
                    </a:cxn>
                    <a:cxn ang="0">
                      <a:pos x="58" y="4"/>
                    </a:cxn>
                    <a:cxn ang="0">
                      <a:pos x="58" y="4"/>
                    </a:cxn>
                    <a:cxn ang="0">
                      <a:pos x="58" y="0"/>
                    </a:cxn>
                    <a:cxn ang="0">
                      <a:pos x="54" y="0"/>
                    </a:cxn>
                    <a:cxn ang="0">
                      <a:pos x="54" y="0"/>
                    </a:cxn>
                  </a:cxnLst>
                  <a:rect l="0" t="0" r="r" b="b"/>
                  <a:pathLst>
                    <a:path w="58" h="56">
                      <a:moveTo>
                        <a:pt x="54" y="0"/>
                      </a:moveTo>
                      <a:lnTo>
                        <a:pt x="54" y="0"/>
                      </a:lnTo>
                      <a:lnTo>
                        <a:pt x="54" y="0"/>
                      </a:lnTo>
                      <a:lnTo>
                        <a:pt x="44" y="2"/>
                      </a:lnTo>
                      <a:lnTo>
                        <a:pt x="34" y="4"/>
                      </a:lnTo>
                      <a:lnTo>
                        <a:pt x="26" y="10"/>
                      </a:lnTo>
                      <a:lnTo>
                        <a:pt x="18" y="16"/>
                      </a:lnTo>
                      <a:lnTo>
                        <a:pt x="12" y="24"/>
                      </a:lnTo>
                      <a:lnTo>
                        <a:pt x="6" y="32"/>
                      </a:lnTo>
                      <a:lnTo>
                        <a:pt x="2" y="42"/>
                      </a:lnTo>
                      <a:lnTo>
                        <a:pt x="0" y="52"/>
                      </a:lnTo>
                      <a:lnTo>
                        <a:pt x="0" y="52"/>
                      </a:lnTo>
                      <a:lnTo>
                        <a:pt x="0" y="52"/>
                      </a:lnTo>
                      <a:lnTo>
                        <a:pt x="0" y="52"/>
                      </a:lnTo>
                      <a:lnTo>
                        <a:pt x="0" y="52"/>
                      </a:lnTo>
                      <a:lnTo>
                        <a:pt x="0" y="52"/>
                      </a:lnTo>
                      <a:lnTo>
                        <a:pt x="0" y="52"/>
                      </a:lnTo>
                      <a:lnTo>
                        <a:pt x="2" y="52"/>
                      </a:lnTo>
                      <a:lnTo>
                        <a:pt x="2" y="52"/>
                      </a:lnTo>
                      <a:lnTo>
                        <a:pt x="2" y="56"/>
                      </a:lnTo>
                      <a:lnTo>
                        <a:pt x="6" y="56"/>
                      </a:lnTo>
                      <a:lnTo>
                        <a:pt x="6" y="56"/>
                      </a:lnTo>
                      <a:lnTo>
                        <a:pt x="8" y="56"/>
                      </a:lnTo>
                      <a:lnTo>
                        <a:pt x="10" y="52"/>
                      </a:lnTo>
                      <a:lnTo>
                        <a:pt x="10" y="52"/>
                      </a:lnTo>
                      <a:lnTo>
                        <a:pt x="10" y="52"/>
                      </a:lnTo>
                      <a:lnTo>
                        <a:pt x="10" y="44"/>
                      </a:lnTo>
                      <a:lnTo>
                        <a:pt x="14" y="36"/>
                      </a:lnTo>
                      <a:lnTo>
                        <a:pt x="18" y="28"/>
                      </a:lnTo>
                      <a:lnTo>
                        <a:pt x="24" y="22"/>
                      </a:lnTo>
                      <a:lnTo>
                        <a:pt x="30" y="16"/>
                      </a:lnTo>
                      <a:lnTo>
                        <a:pt x="38" y="12"/>
                      </a:lnTo>
                      <a:lnTo>
                        <a:pt x="46" y="10"/>
                      </a:lnTo>
                      <a:lnTo>
                        <a:pt x="54" y="8"/>
                      </a:lnTo>
                      <a:lnTo>
                        <a:pt x="54" y="8"/>
                      </a:lnTo>
                      <a:lnTo>
                        <a:pt x="54" y="8"/>
                      </a:lnTo>
                      <a:lnTo>
                        <a:pt x="58" y="6"/>
                      </a:lnTo>
                      <a:lnTo>
                        <a:pt x="58" y="4"/>
                      </a:lnTo>
                      <a:lnTo>
                        <a:pt x="58" y="4"/>
                      </a:lnTo>
                      <a:lnTo>
                        <a:pt x="58" y="0"/>
                      </a:lnTo>
                      <a:lnTo>
                        <a:pt x="54" y="0"/>
                      </a:lnTo>
                      <a:lnTo>
                        <a:pt x="54" y="0"/>
                      </a:lnTo>
                      <a:close/>
                    </a:path>
                  </a:pathLst>
                </a:custGeom>
                <a:grpFill/>
                <a:ln w="9525">
                  <a:noFill/>
                  <a:round/>
                  <a:headEnd/>
                  <a:tailEnd/>
                </a:ln>
              </p:spPr>
              <p:txBody>
                <a:bodyPr/>
                <a:lstStyle/>
                <a:p>
                  <a:pPr defTabSz="685343" fontAlgn="ctr">
                    <a:buClr>
                      <a:srgbClr val="CC9900"/>
                    </a:buClr>
                    <a:buFont typeface="Wingdings" pitchFamily="2" charset="2"/>
                    <a:buChar char="n"/>
                    <a:defRPr/>
                  </a:pPr>
                  <a:endParaRPr lang="en-US" altLang="zh-CN" sz="17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Freeform 27"/>
                <p:cNvSpPr>
                  <a:spLocks/>
                </p:cNvSpPr>
                <p:nvPr/>
              </p:nvSpPr>
              <p:spPr bwMode="gray">
                <a:xfrm>
                  <a:off x="13655675" y="3070225"/>
                  <a:ext cx="174625" cy="171450"/>
                </a:xfrm>
                <a:custGeom>
                  <a:avLst/>
                  <a:gdLst/>
                  <a:ahLst/>
                  <a:cxnLst>
                    <a:cxn ang="0">
                      <a:pos x="78" y="0"/>
                    </a:cxn>
                    <a:cxn ang="0">
                      <a:pos x="8" y="68"/>
                    </a:cxn>
                    <a:cxn ang="0">
                      <a:pos x="8" y="68"/>
                    </a:cxn>
                    <a:cxn ang="0">
                      <a:pos x="2" y="76"/>
                    </a:cxn>
                    <a:cxn ang="0">
                      <a:pos x="0" y="84"/>
                    </a:cxn>
                    <a:cxn ang="0">
                      <a:pos x="2" y="94"/>
                    </a:cxn>
                    <a:cxn ang="0">
                      <a:pos x="8" y="100"/>
                    </a:cxn>
                    <a:cxn ang="0">
                      <a:pos x="8" y="100"/>
                    </a:cxn>
                    <a:cxn ang="0">
                      <a:pos x="14" y="106"/>
                    </a:cxn>
                    <a:cxn ang="0">
                      <a:pos x="24" y="108"/>
                    </a:cxn>
                    <a:cxn ang="0">
                      <a:pos x="32" y="106"/>
                    </a:cxn>
                    <a:cxn ang="0">
                      <a:pos x="40" y="102"/>
                    </a:cxn>
                    <a:cxn ang="0">
                      <a:pos x="110" y="32"/>
                    </a:cxn>
                    <a:cxn ang="0">
                      <a:pos x="78" y="0"/>
                    </a:cxn>
                  </a:cxnLst>
                  <a:rect l="0" t="0" r="r" b="b"/>
                  <a:pathLst>
                    <a:path w="110" h="108">
                      <a:moveTo>
                        <a:pt x="78" y="0"/>
                      </a:moveTo>
                      <a:lnTo>
                        <a:pt x="8" y="68"/>
                      </a:lnTo>
                      <a:lnTo>
                        <a:pt x="8" y="68"/>
                      </a:lnTo>
                      <a:lnTo>
                        <a:pt x="2" y="76"/>
                      </a:lnTo>
                      <a:lnTo>
                        <a:pt x="0" y="84"/>
                      </a:lnTo>
                      <a:lnTo>
                        <a:pt x="2" y="94"/>
                      </a:lnTo>
                      <a:lnTo>
                        <a:pt x="8" y="100"/>
                      </a:lnTo>
                      <a:lnTo>
                        <a:pt x="8" y="100"/>
                      </a:lnTo>
                      <a:lnTo>
                        <a:pt x="14" y="106"/>
                      </a:lnTo>
                      <a:lnTo>
                        <a:pt x="24" y="108"/>
                      </a:lnTo>
                      <a:lnTo>
                        <a:pt x="32" y="106"/>
                      </a:lnTo>
                      <a:lnTo>
                        <a:pt x="40" y="102"/>
                      </a:lnTo>
                      <a:lnTo>
                        <a:pt x="110" y="32"/>
                      </a:lnTo>
                      <a:lnTo>
                        <a:pt x="78" y="0"/>
                      </a:lnTo>
                      <a:close/>
                    </a:path>
                  </a:pathLst>
                </a:custGeom>
                <a:grpFill/>
                <a:ln w="9525">
                  <a:noFill/>
                  <a:round/>
                  <a:headEnd/>
                  <a:tailEnd/>
                </a:ln>
              </p:spPr>
              <p:txBody>
                <a:bodyPr/>
                <a:lstStyle/>
                <a:p>
                  <a:pPr defTabSz="685343" fontAlgn="ctr">
                    <a:buClr>
                      <a:srgbClr val="CC9900"/>
                    </a:buClr>
                    <a:buFont typeface="Wingdings" pitchFamily="2" charset="2"/>
                    <a:buChar char="n"/>
                    <a:defRPr/>
                  </a:pPr>
                  <a:endParaRPr lang="en-US" altLang="zh-CN" sz="17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grpSp>
          <p:nvGrpSpPr>
            <p:cNvPr id="48" name="组合 47"/>
            <p:cNvGrpSpPr/>
            <p:nvPr/>
          </p:nvGrpSpPr>
          <p:grpSpPr bwMode="gray">
            <a:xfrm>
              <a:off x="1085889" y="4892766"/>
              <a:ext cx="1177963" cy="531885"/>
              <a:chOff x="784089" y="4295749"/>
              <a:chExt cx="1638747" cy="1202124"/>
            </a:xfrm>
            <a:solidFill>
              <a:schemeClr val="bg1">
                <a:lumMod val="75000"/>
              </a:schemeClr>
            </a:solidFill>
          </p:grpSpPr>
          <p:sp>
            <p:nvSpPr>
              <p:cNvPr id="66" name="矩形 65"/>
              <p:cNvSpPr/>
              <p:nvPr/>
            </p:nvSpPr>
            <p:spPr bwMode="gray">
              <a:xfrm>
                <a:off x="793053" y="4764043"/>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矩形 66"/>
              <p:cNvSpPr/>
              <p:nvPr/>
            </p:nvSpPr>
            <p:spPr bwMode="gray">
              <a:xfrm>
                <a:off x="1638351" y="4764043"/>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矩形 67"/>
              <p:cNvSpPr/>
              <p:nvPr/>
            </p:nvSpPr>
            <p:spPr bwMode="gray">
              <a:xfrm>
                <a:off x="2061000" y="4764043"/>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矩形 68"/>
              <p:cNvSpPr/>
              <p:nvPr/>
            </p:nvSpPr>
            <p:spPr bwMode="gray">
              <a:xfrm>
                <a:off x="784089" y="5209841"/>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 name="矩形 69"/>
              <p:cNvSpPr/>
              <p:nvPr/>
            </p:nvSpPr>
            <p:spPr bwMode="gray">
              <a:xfrm>
                <a:off x="1202256" y="5209841"/>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矩形 70"/>
              <p:cNvSpPr/>
              <p:nvPr/>
            </p:nvSpPr>
            <p:spPr bwMode="gray">
              <a:xfrm>
                <a:off x="1215702" y="4764043"/>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 name="矩形 71"/>
              <p:cNvSpPr/>
              <p:nvPr/>
            </p:nvSpPr>
            <p:spPr bwMode="gray">
              <a:xfrm>
                <a:off x="1620423" y="5209841"/>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矩形 72"/>
              <p:cNvSpPr/>
              <p:nvPr/>
            </p:nvSpPr>
            <p:spPr bwMode="gray">
              <a:xfrm>
                <a:off x="2056877" y="5209841"/>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4" name="矩形 73"/>
              <p:cNvSpPr/>
              <p:nvPr/>
            </p:nvSpPr>
            <p:spPr bwMode="gray">
              <a:xfrm>
                <a:off x="793053" y="4301227"/>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矩形 74"/>
              <p:cNvSpPr/>
              <p:nvPr/>
            </p:nvSpPr>
            <p:spPr bwMode="gray">
              <a:xfrm>
                <a:off x="1218335" y="4295749"/>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6" name="矩形 75"/>
              <p:cNvSpPr/>
              <p:nvPr/>
            </p:nvSpPr>
            <p:spPr bwMode="gray">
              <a:xfrm>
                <a:off x="1631823" y="4299461"/>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矩形 76"/>
              <p:cNvSpPr/>
              <p:nvPr/>
            </p:nvSpPr>
            <p:spPr bwMode="gray">
              <a:xfrm>
                <a:off x="2062836" y="4299461"/>
                <a:ext cx="360000" cy="288032"/>
              </a:xfrm>
              <a:prstGeom prst="rect">
                <a:avLst/>
              </a:prstGeom>
              <a:grp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49" name="组合 48"/>
            <p:cNvGrpSpPr/>
            <p:nvPr/>
          </p:nvGrpSpPr>
          <p:grpSpPr bwMode="gray">
            <a:xfrm>
              <a:off x="4153543" y="4892741"/>
              <a:ext cx="1199432" cy="554445"/>
              <a:chOff x="4157808" y="4477493"/>
              <a:chExt cx="1666269" cy="1061680"/>
            </a:xfrm>
          </p:grpSpPr>
          <p:sp>
            <p:nvSpPr>
              <p:cNvPr id="54" name="矩形 53"/>
              <p:cNvSpPr/>
              <p:nvPr/>
            </p:nvSpPr>
            <p:spPr bwMode="gray">
              <a:xfrm>
                <a:off x="4162736" y="4477493"/>
                <a:ext cx="360000" cy="288032"/>
              </a:xfrm>
              <a:prstGeom prst="rect">
                <a:avLst/>
              </a:prstGeom>
              <a:solidFill>
                <a:srgbClr val="00B0F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矩形 54"/>
              <p:cNvSpPr/>
              <p:nvPr/>
            </p:nvSpPr>
            <p:spPr bwMode="gray">
              <a:xfrm>
                <a:off x="4602738" y="4477542"/>
                <a:ext cx="360000" cy="288032"/>
              </a:xfrm>
              <a:prstGeom prst="rect">
                <a:avLst/>
              </a:prstGeom>
              <a:solidFill>
                <a:srgbClr val="00B0F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矩形 55"/>
              <p:cNvSpPr/>
              <p:nvPr/>
            </p:nvSpPr>
            <p:spPr bwMode="gray">
              <a:xfrm>
                <a:off x="5043436" y="4477493"/>
                <a:ext cx="360000" cy="288032"/>
              </a:xfrm>
              <a:prstGeom prst="rect">
                <a:avLst/>
              </a:prstGeom>
              <a:solidFill>
                <a:srgbClr val="00B0F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矩形 56"/>
              <p:cNvSpPr/>
              <p:nvPr/>
            </p:nvSpPr>
            <p:spPr bwMode="gray">
              <a:xfrm>
                <a:off x="4167143" y="4854131"/>
                <a:ext cx="360000" cy="288032"/>
              </a:xfrm>
              <a:prstGeom prst="rect">
                <a:avLst/>
              </a:prstGeom>
              <a:solidFill>
                <a:srgbClr val="C0000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 name="矩形 57"/>
              <p:cNvSpPr/>
              <p:nvPr/>
            </p:nvSpPr>
            <p:spPr bwMode="gray">
              <a:xfrm>
                <a:off x="4602738" y="4849967"/>
                <a:ext cx="360000" cy="288032"/>
              </a:xfrm>
              <a:prstGeom prst="rect">
                <a:avLst/>
              </a:prstGeom>
              <a:solidFill>
                <a:srgbClr val="C0000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矩形 58"/>
              <p:cNvSpPr/>
              <p:nvPr/>
            </p:nvSpPr>
            <p:spPr bwMode="gray">
              <a:xfrm>
                <a:off x="4157808" y="5241999"/>
                <a:ext cx="360000" cy="288032"/>
              </a:xfrm>
              <a:prstGeom prst="rect">
                <a:avLst/>
              </a:prstGeom>
              <a:solidFill>
                <a:srgbClr val="FFC00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矩形 59"/>
              <p:cNvSpPr/>
              <p:nvPr/>
            </p:nvSpPr>
            <p:spPr bwMode="gray">
              <a:xfrm>
                <a:off x="4602738" y="5248384"/>
                <a:ext cx="360000" cy="288032"/>
              </a:xfrm>
              <a:prstGeom prst="rect">
                <a:avLst/>
              </a:prstGeom>
              <a:solidFill>
                <a:srgbClr val="FFC00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矩形 60"/>
              <p:cNvSpPr/>
              <p:nvPr/>
            </p:nvSpPr>
            <p:spPr bwMode="gray">
              <a:xfrm>
                <a:off x="5038009" y="5251141"/>
                <a:ext cx="360000" cy="288032"/>
              </a:xfrm>
              <a:prstGeom prst="rect">
                <a:avLst/>
              </a:prstGeom>
              <a:solidFill>
                <a:srgbClr val="FFC00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矩形 61"/>
              <p:cNvSpPr/>
              <p:nvPr/>
            </p:nvSpPr>
            <p:spPr bwMode="gray">
              <a:xfrm>
                <a:off x="5040075" y="4849967"/>
                <a:ext cx="360000" cy="288032"/>
              </a:xfrm>
              <a:prstGeom prst="rect">
                <a:avLst/>
              </a:prstGeom>
              <a:solidFill>
                <a:srgbClr val="C0000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矩形 62"/>
              <p:cNvSpPr/>
              <p:nvPr/>
            </p:nvSpPr>
            <p:spPr bwMode="gray">
              <a:xfrm>
                <a:off x="5464077" y="4477493"/>
                <a:ext cx="360000" cy="288032"/>
              </a:xfrm>
              <a:prstGeom prst="rect">
                <a:avLst/>
              </a:prstGeom>
              <a:solidFill>
                <a:srgbClr val="00B0F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 name="矩形 63"/>
              <p:cNvSpPr/>
              <p:nvPr/>
            </p:nvSpPr>
            <p:spPr bwMode="gray">
              <a:xfrm>
                <a:off x="5458650" y="5251141"/>
                <a:ext cx="360000" cy="288032"/>
              </a:xfrm>
              <a:prstGeom prst="rect">
                <a:avLst/>
              </a:prstGeom>
              <a:solidFill>
                <a:srgbClr val="FFC00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 name="矩形 64"/>
              <p:cNvSpPr/>
              <p:nvPr/>
            </p:nvSpPr>
            <p:spPr bwMode="gray">
              <a:xfrm>
                <a:off x="5460716" y="4849967"/>
                <a:ext cx="360000" cy="288032"/>
              </a:xfrm>
              <a:prstGeom prst="rect">
                <a:avLst/>
              </a:prstGeom>
              <a:solidFill>
                <a:srgbClr val="C00000"/>
              </a:solidFill>
              <a:ln w="25400" cap="flat" cmpd="sng" algn="ctr">
                <a:noFill/>
                <a:prstDash val="solid"/>
              </a:ln>
              <a:effectLst/>
            </p:spPr>
            <p:txBody>
              <a:bodyPr rtlCol="0" anchor="ctr"/>
              <a:lstStyle/>
              <a:p>
                <a:pPr algn="ctr" defTabSz="1218784" fontAlgn="ctr">
                  <a:defRPr/>
                </a:pPr>
                <a:endParaRPr lang="en-US" altLang="zh-CN" sz="17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50" name="直接连接符 49"/>
            <p:cNvCxnSpPr/>
            <p:nvPr/>
          </p:nvCxnSpPr>
          <p:spPr bwMode="gray">
            <a:xfrm>
              <a:off x="2263852" y="5162469"/>
              <a:ext cx="229996" cy="0"/>
            </a:xfrm>
            <a:prstGeom prst="line">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a:off x="3911716" y="5173757"/>
              <a:ext cx="229996" cy="0"/>
            </a:xfrm>
            <a:prstGeom prst="line">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5478420" y="5162469"/>
              <a:ext cx="229996" cy="0"/>
            </a:xfrm>
            <a:prstGeom prst="line">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5648854" y="5568681"/>
              <a:ext cx="1439785" cy="526599"/>
            </a:xfrm>
            <a:prstGeom prst="rect">
              <a:avLst/>
            </a:prstGeom>
            <a:noFill/>
          </p:spPr>
          <p:txBody>
            <a:bodyPr wrap="square" rtlCol="0">
              <a:spAutoFit/>
            </a:bodyPr>
            <a:lstStyle/>
            <a:p>
              <a:pPr algn="ctr" defTabSz="1218784" fontAlgn="ctr"/>
              <a:r>
                <a:rPr lang="en-US" sz="1200" dirty="0">
                  <a:latin typeface="Huawei Sans" panose="020C0503030203020204" pitchFamily="34" charset="0"/>
                  <a:cs typeface="Huawei Sans" panose="020C0503030203020204" pitchFamily="34" charset="0"/>
                </a:rPr>
                <a:t>Application access control</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86" name="组合 85"/>
          <p:cNvGrpSpPr/>
          <p:nvPr/>
        </p:nvGrpSpPr>
        <p:grpSpPr bwMode="gray">
          <a:xfrm>
            <a:off x="2204922" y="3833707"/>
            <a:ext cx="1990015" cy="1080149"/>
            <a:chOff x="1628424" y="2878021"/>
            <a:chExt cx="1587141" cy="921996"/>
          </a:xfrm>
        </p:grpSpPr>
        <p:sp>
          <p:nvSpPr>
            <p:cNvPr id="87" name="椭圆 86"/>
            <p:cNvSpPr/>
            <p:nvPr/>
          </p:nvSpPr>
          <p:spPr bwMode="gray">
            <a:xfrm>
              <a:off x="1671648" y="3059718"/>
              <a:ext cx="91440" cy="91440"/>
            </a:xfrm>
            <a:prstGeom prst="ellipse">
              <a:avLst/>
            </a:prstGeom>
            <a:solidFill>
              <a:srgbClr val="E57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39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椭圆 87"/>
            <p:cNvSpPr/>
            <p:nvPr/>
          </p:nvSpPr>
          <p:spPr bwMode="gray">
            <a:xfrm>
              <a:off x="1671648" y="3295471"/>
              <a:ext cx="91440" cy="9144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39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9" name="Rectangle 160"/>
            <p:cNvSpPr>
              <a:spLocks/>
            </p:cNvSpPr>
            <p:nvPr/>
          </p:nvSpPr>
          <p:spPr bwMode="gray">
            <a:xfrm>
              <a:off x="1806716" y="3111770"/>
              <a:ext cx="1300575" cy="427713"/>
            </a:xfrm>
            <a:prstGeom prst="rect">
              <a:avLst/>
            </a:prstGeom>
            <a:noFill/>
            <a:ln w="12700" cap="rnd">
              <a:noFill/>
              <a:round/>
              <a:headEnd type="none" w="med" len="med"/>
              <a:tailEnd type="none" w="med" len="med"/>
            </a:ln>
          </p:spPr>
          <p:txBody>
            <a:bodyPr wrap="square" lIns="9719" tIns="9719" rIns="9719" bIns="9719" anchor="ctr" anchorCtr="0">
              <a:noAutofit/>
            </a:bodyPr>
            <a:lstStyle/>
            <a:p>
              <a:pPr defTabSz="1218784" fontAlgn="ctr">
                <a:lnSpc>
                  <a:spcPct val="120000"/>
                </a:lnSpc>
                <a:defRPr/>
              </a:pPr>
              <a:r>
                <a:rPr lang="en-US" sz="1100" dirty="0">
                  <a:latin typeface="Huawei Sans" panose="020C0503030203020204" pitchFamily="34" charset="0"/>
                  <a:cs typeface="Huawei Sans" panose="020C0503030203020204" pitchFamily="34" charset="0"/>
                </a:rPr>
                <a:t>Signature identification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椭圆 89"/>
            <p:cNvSpPr/>
            <p:nvPr/>
          </p:nvSpPr>
          <p:spPr bwMode="gray">
            <a:xfrm>
              <a:off x="1671648" y="3531224"/>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39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1" name="矩形 90"/>
            <p:cNvSpPr/>
            <p:nvPr/>
          </p:nvSpPr>
          <p:spPr bwMode="gray">
            <a:xfrm>
              <a:off x="1628424" y="2976144"/>
              <a:ext cx="1478866" cy="692150"/>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39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2" name="Rectangle 160"/>
            <p:cNvSpPr>
              <a:spLocks/>
            </p:cNvSpPr>
            <p:nvPr/>
          </p:nvSpPr>
          <p:spPr bwMode="gray">
            <a:xfrm>
              <a:off x="1806716" y="2878021"/>
              <a:ext cx="1300575" cy="427713"/>
            </a:xfrm>
            <a:prstGeom prst="rect">
              <a:avLst/>
            </a:prstGeom>
            <a:noFill/>
            <a:ln w="12700" cap="rnd">
              <a:noFill/>
              <a:round/>
              <a:headEnd type="none" w="med" len="med"/>
              <a:tailEnd type="none" w="med" len="med"/>
            </a:ln>
          </p:spPr>
          <p:txBody>
            <a:bodyPr wrap="square" lIns="9719" tIns="9719" rIns="9719" bIns="9719" anchor="ctr" anchorCtr="0">
              <a:noAutofit/>
            </a:bodyPr>
            <a:lstStyle/>
            <a:p>
              <a:pPr defTabSz="1218784" fontAlgn="ctr">
                <a:lnSpc>
                  <a:spcPct val="120000"/>
                </a:lnSpc>
                <a:defRPr/>
              </a:pPr>
              <a:r>
                <a:rPr lang="en-US" sz="1100" dirty="0">
                  <a:latin typeface="Huawei Sans" panose="020C0503030203020204" pitchFamily="34" charset="0"/>
                  <a:cs typeface="Huawei Sans" panose="020C0503030203020204" pitchFamily="34" charset="0"/>
                </a:rPr>
                <a:t>Correlation identification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3" name="Rectangle 160"/>
            <p:cNvSpPr>
              <a:spLocks/>
            </p:cNvSpPr>
            <p:nvPr/>
          </p:nvSpPr>
          <p:spPr bwMode="gray">
            <a:xfrm>
              <a:off x="1806716" y="3372304"/>
              <a:ext cx="1408849" cy="427713"/>
            </a:xfrm>
            <a:prstGeom prst="rect">
              <a:avLst/>
            </a:prstGeom>
            <a:noFill/>
            <a:ln w="12700" cap="rnd">
              <a:noFill/>
              <a:round/>
              <a:headEnd type="none" w="med" len="med"/>
              <a:tailEnd type="none" w="med" len="med"/>
            </a:ln>
          </p:spPr>
          <p:txBody>
            <a:bodyPr wrap="square" lIns="9719" tIns="9719" rIns="9719" bIns="9719" anchor="ctr" anchorCtr="0">
              <a:noAutofit/>
            </a:bodyPr>
            <a:lstStyle/>
            <a:p>
              <a:pPr defTabSz="1218784" fontAlgn="ctr">
                <a:lnSpc>
                  <a:spcPct val="120000"/>
                </a:lnSpc>
                <a:defRPr/>
              </a:pPr>
              <a:r>
                <a:rPr lang="en-US" sz="1100" dirty="0">
                  <a:latin typeface="Huawei Sans" panose="020C0503030203020204" pitchFamily="34" charset="0"/>
                  <a:cs typeface="Huawei Sans" panose="020C0503030203020204" pitchFamily="34" charset="0"/>
                </a:rPr>
                <a:t>Customized application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94" name="直接连接符 93"/>
          <p:cNvCxnSpPr/>
          <p:nvPr/>
        </p:nvCxnSpPr>
        <p:spPr bwMode="gray">
          <a:xfrm flipH="1">
            <a:off x="2096160" y="4768151"/>
            <a:ext cx="108762" cy="148703"/>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bwMode="gray">
          <a:xfrm>
            <a:off x="3210965" y="4777954"/>
            <a:ext cx="100315" cy="154443"/>
          </a:xfrm>
          <a:prstGeom prst="line">
            <a:avLst/>
          </a:prstGeom>
        </p:spPr>
        <p:style>
          <a:lnRef idx="1">
            <a:schemeClr val="accent1"/>
          </a:lnRef>
          <a:fillRef idx="0">
            <a:schemeClr val="accent1"/>
          </a:fillRef>
          <a:effectRef idx="0">
            <a:schemeClr val="accent1"/>
          </a:effectRef>
          <a:fontRef idx="minor">
            <a:schemeClr val="tx1"/>
          </a:fontRef>
        </p:style>
      </p:cxnSp>
      <p:pic>
        <p:nvPicPr>
          <p:cNvPr id="97" name="Picture 1023" descr="pipe-controlled"/>
          <p:cNvPicPr>
            <a:picLocks noChangeAspect="1" noChangeArrowheads="1"/>
          </p:cNvPicPr>
          <p:nvPr/>
        </p:nvPicPr>
        <p:blipFill>
          <a:blip r:embed="rId4" cstate="print">
            <a:extLst>
              <a:ext uri="{28A0092B-C50C-407E-A947-70E740481C1C}">
                <a14:useLocalDpi xmlns:a14="http://schemas.microsoft.com/office/drawing/2010/main" val="0"/>
              </a:ext>
            </a:extLst>
          </a:blip>
          <a:srcRect r="-11"/>
          <a:stretch>
            <a:fillRect/>
          </a:stretch>
        </p:blipFill>
        <p:spPr bwMode="gray">
          <a:xfrm>
            <a:off x="4908436" y="5044591"/>
            <a:ext cx="1070632" cy="406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圆角矩形 75">
            <a:extLst>
              <a:ext uri="{FF2B5EF4-FFF2-40B4-BE49-F238E27FC236}">
                <a16:creationId xmlns:a16="http://schemas.microsoft.com/office/drawing/2014/main" id="{34D7E382-DB73-4197-A10D-59F912EDE705}"/>
              </a:ext>
            </a:extLst>
          </p:cNvPr>
          <p:cNvSpPr/>
          <p:nvPr/>
        </p:nvSpPr>
        <p:spPr bwMode="gray">
          <a:xfrm>
            <a:off x="731838" y="1056930"/>
            <a:ext cx="536416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Application access control</a:t>
            </a:r>
          </a:p>
        </p:txBody>
      </p:sp>
      <p:sp>
        <p:nvSpPr>
          <p:cNvPr id="100" name="圆角矩形 75">
            <a:extLst>
              <a:ext uri="{FF2B5EF4-FFF2-40B4-BE49-F238E27FC236}">
                <a16:creationId xmlns:a16="http://schemas.microsoft.com/office/drawing/2014/main" id="{38DF2777-C2C6-46C6-98C9-8B641A5DE00F}"/>
              </a:ext>
            </a:extLst>
          </p:cNvPr>
          <p:cNvSpPr/>
          <p:nvPr/>
        </p:nvSpPr>
        <p:spPr bwMode="gray">
          <a:xfrm>
            <a:off x="731838" y="1491218"/>
            <a:ext cx="5364162" cy="457053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 name="圆角矩形 75">
            <a:extLst>
              <a:ext uri="{FF2B5EF4-FFF2-40B4-BE49-F238E27FC236}">
                <a16:creationId xmlns:a16="http://schemas.microsoft.com/office/drawing/2014/main" id="{DCA78E23-E6D1-42F9-9025-6C1D03564302}"/>
              </a:ext>
            </a:extLst>
          </p:cNvPr>
          <p:cNvSpPr/>
          <p:nvPr/>
        </p:nvSpPr>
        <p:spPr bwMode="gray">
          <a:xfrm>
            <a:off x="6149039" y="1123646"/>
            <a:ext cx="5563535" cy="200557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01752" lvl="1" indent="-301752" defTabSz="913816" fontAlgn="ctr">
              <a:lnSpc>
                <a:spcPct val="140000"/>
              </a:lnSpc>
              <a:spcBef>
                <a:spcPts val="400"/>
              </a:spcBef>
              <a:buSzPct val="100000"/>
              <a:buFont typeface="Arial" panose="020B0604020202020204" pitchFamily="34" charset="0"/>
              <a:buChar char="•"/>
              <a:defRPr/>
            </a:pPr>
            <a:r>
              <a:rPr lang="en-US" sz="1400" b="1" dirty="0">
                <a:solidFill>
                  <a:schemeClr val="tx1"/>
                </a:solidFill>
                <a:latin typeface="Huawei Sans" panose="020C0503030203020204" pitchFamily="34" charset="0"/>
                <a:cs typeface="Huawei Sans" panose="020C0503030203020204" pitchFamily="34" charset="0"/>
              </a:rPr>
              <a:t>Identification of 6000+ applications</a:t>
            </a: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defRPr/>
            </a:pPr>
            <a:r>
              <a:rPr lang="en-US" sz="1200" dirty="0">
                <a:solidFill>
                  <a:schemeClr val="tx1"/>
                </a:solidFill>
                <a:latin typeface="Huawei Sans" panose="020C0503030203020204" pitchFamily="34" charset="0"/>
                <a:cs typeface="Huawei Sans" panose="020C0503030203020204" pitchFamily="34" charset="0"/>
              </a:rPr>
              <a:t>Various identification modes: packet signature identification, correlation identification, behavior identification, etc.</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defRPr/>
            </a:pPr>
            <a:r>
              <a:rPr lang="en-US" sz="1200" dirty="0">
                <a:solidFill>
                  <a:schemeClr val="tx1"/>
                </a:solidFill>
                <a:latin typeface="Huawei Sans" panose="020C0503030203020204" pitchFamily="34" charset="0"/>
                <a:cs typeface="Huawei Sans" panose="020C0503030203020204" pitchFamily="34" charset="0"/>
              </a:rPr>
              <a:t>Identification of mainstream protocols (such as P2P, VoIP, IM, game, and email) and 6000+ applications</a:t>
            </a:r>
          </a:p>
          <a:p>
            <a:pPr marL="654938" lvl="1" indent="-251899" defTabSz="914034" fontAlgn="ctr">
              <a:lnSpc>
                <a:spcPct val="140000"/>
              </a:lnSpc>
              <a:spcBef>
                <a:spcPts val="400"/>
              </a:spcBef>
              <a:buSzPct val="50000"/>
              <a:buFont typeface="Wingdings" panose="05000000000000000000" pitchFamily="2" charset="2"/>
              <a:buChar char="p"/>
              <a:defRPr/>
            </a:pPr>
            <a:r>
              <a:rPr lang="en-US" sz="1200" dirty="0">
                <a:solidFill>
                  <a:schemeClr val="tx1"/>
                </a:solidFill>
                <a:latin typeface="Huawei Sans" panose="020C0503030203020204" pitchFamily="34" charset="0"/>
                <a:cs typeface="Huawei Sans" panose="020C0503030203020204" pitchFamily="34" charset="0"/>
              </a:rPr>
              <a:t>Identification of applications customized based on URLs and 5-tuple information</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6" name="圆角矩形 75">
            <a:extLst>
              <a:ext uri="{FF2B5EF4-FFF2-40B4-BE49-F238E27FC236}">
                <a16:creationId xmlns:a16="http://schemas.microsoft.com/office/drawing/2014/main" id="{6A9A31FA-B690-43EA-91F9-68C9C85E9589}"/>
              </a:ext>
            </a:extLst>
          </p:cNvPr>
          <p:cNvSpPr/>
          <p:nvPr/>
        </p:nvSpPr>
        <p:spPr bwMode="gray">
          <a:xfrm>
            <a:off x="6149038" y="3262447"/>
            <a:ext cx="5563535" cy="290557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01752" lvl="1" indent="-301752" defTabSz="913816" fontAlgn="ctr">
              <a:lnSpc>
                <a:spcPct val="140000"/>
              </a:lnSpc>
              <a:spcBef>
                <a:spcPts val="400"/>
              </a:spcBef>
              <a:buSzPct val="100000"/>
              <a:buFont typeface="Arial" panose="020B0604020202020204" pitchFamily="34" charset="0"/>
              <a:buChar char="•"/>
              <a:defRPr/>
            </a:pPr>
            <a:r>
              <a:rPr lang="en-US" sz="1400" b="1" dirty="0">
                <a:solidFill>
                  <a:schemeClr val="tx1"/>
                </a:solidFill>
                <a:latin typeface="Huawei Sans" panose="020C0503030203020204" pitchFamily="34" charset="0"/>
                <a:cs typeface="Huawei Sans" panose="020C0503030203020204" pitchFamily="34" charset="0"/>
              </a:rPr>
              <a:t>Flexible upgrade of the SA signature database</a:t>
            </a:r>
          </a:p>
          <a:p>
            <a:pPr marL="654938" lvl="1" indent="-251899" defTabSz="914034" fontAlgn="ctr">
              <a:lnSpc>
                <a:spcPct val="140000"/>
              </a:lnSpc>
              <a:spcBef>
                <a:spcPts val="400"/>
              </a:spcBef>
              <a:buSzPct val="50000"/>
              <a:buFont typeface="Wingdings" panose="05000000000000000000" pitchFamily="2" charset="2"/>
              <a:buChar char="p"/>
              <a:defRPr/>
            </a:pPr>
            <a:r>
              <a:rPr lang="en-US" sz="1200" dirty="0">
                <a:solidFill>
                  <a:schemeClr val="tx1"/>
                </a:solidFill>
                <a:latin typeface="Huawei Sans" panose="020C0503030203020204" pitchFamily="34" charset="0"/>
                <a:cs typeface="Huawei Sans" panose="020C0503030203020204" pitchFamily="34" charset="0"/>
              </a:rPr>
              <a:t>SA signature database files are released and maintained by Huawei Security Competence Center. Customized applications can also be imported.</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Bef>
                <a:spcPts val="400"/>
              </a:spcBef>
              <a:buSzPct val="50000"/>
              <a:buFont typeface="Wingdings" panose="05000000000000000000" pitchFamily="2" charset="2"/>
              <a:buChar char="p"/>
              <a:defRPr/>
            </a:pPr>
            <a:r>
              <a:rPr lang="en-US" sz="1200" dirty="0">
                <a:solidFill>
                  <a:schemeClr val="tx1"/>
                </a:solidFill>
                <a:latin typeface="Huawei Sans" panose="020C0503030203020204" pitchFamily="34" charset="0"/>
                <a:cs typeface="Huawei Sans" panose="020C0503030203020204" pitchFamily="34" charset="0"/>
              </a:rPr>
              <a:t>Batch or scheduled upgrade of signatures in the SA signature database; periodic release of the new signature database</a:t>
            </a:r>
          </a:p>
          <a:p>
            <a:pPr marL="654938" lvl="1" indent="-251899" defTabSz="914034" fontAlgn="ctr">
              <a:lnSpc>
                <a:spcPct val="140000"/>
              </a:lnSpc>
              <a:spcBef>
                <a:spcPts val="400"/>
              </a:spcBef>
              <a:buSzPct val="50000"/>
              <a:buFont typeface="Wingdings" panose="05000000000000000000" pitchFamily="2" charset="2"/>
              <a:buChar char="p"/>
              <a:defRPr/>
            </a:pPr>
            <a:r>
              <a:rPr lang="en-US" sz="1200" dirty="0">
                <a:solidFill>
                  <a:schemeClr val="tx1"/>
                </a:solidFill>
                <a:latin typeface="Huawei Sans" panose="020C0503030203020204" pitchFamily="34" charset="0"/>
                <a:cs typeface="Huawei Sans" panose="020C0503030203020204" pitchFamily="34" charset="0"/>
              </a:rPr>
              <a:t>Query of the SA signature database upgrade status, including the upgrade time, countdown, progress, and result (success or failure)</a:t>
            </a:r>
          </a:p>
          <a:p>
            <a:pPr marL="654938" lvl="1" indent="-251899" defTabSz="914034" fontAlgn="ctr">
              <a:lnSpc>
                <a:spcPct val="140000"/>
              </a:lnSpc>
              <a:spcBef>
                <a:spcPts val="400"/>
              </a:spcBef>
              <a:buSzPct val="50000"/>
              <a:buFont typeface="Wingdings" panose="05000000000000000000" pitchFamily="2" charset="2"/>
              <a:buChar char="p"/>
              <a:defRPr/>
            </a:pPr>
            <a:r>
              <a:rPr lang="en-US" sz="1200" dirty="0">
                <a:solidFill>
                  <a:schemeClr val="tx1"/>
                </a:solidFill>
                <a:latin typeface="Huawei Sans" panose="020C0503030203020204" pitchFamily="34" charset="0"/>
                <a:cs typeface="Huawei Sans" panose="020C0503030203020204" pitchFamily="34" charset="0"/>
              </a:rPr>
              <a:t>Rollback of the SA signature database upon an upgrade failure</a:t>
            </a:r>
            <a:endParaRPr lang="en-US" altLang="zh-CN" sz="105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04"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105"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Optimal Experience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7"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8"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5449833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solidFill>
                  <a:srgbClr val="1D1D1A"/>
                </a:solidFill>
                <a:latin typeface="Huawei Sans" panose="020C0503030203020204" pitchFamily="34" charset="0"/>
                <a:cs typeface="Huawei Sans" panose="020C0503030203020204" pitchFamily="34" charset="0"/>
              </a:rPr>
              <a:t>Comprehensive Access Control and Intrusion Prevention</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9" name="组合 8"/>
          <p:cNvGrpSpPr/>
          <p:nvPr/>
        </p:nvGrpSpPr>
        <p:grpSpPr bwMode="gray">
          <a:xfrm>
            <a:off x="2928311" y="1723036"/>
            <a:ext cx="774978" cy="774978"/>
            <a:chOff x="3279216" y="-347738"/>
            <a:chExt cx="761946" cy="761946"/>
          </a:xfrm>
        </p:grpSpPr>
        <p:sp>
          <p:nvSpPr>
            <p:cNvPr id="10" name="Oval 48"/>
            <p:cNvSpPr/>
            <p:nvPr/>
          </p:nvSpPr>
          <p:spPr bwMode="gray">
            <a:xfrm>
              <a:off x="3279216" y="-347738"/>
              <a:ext cx="761946" cy="761946"/>
            </a:xfrm>
            <a:prstGeom prst="ellipse">
              <a:avLst/>
            </a:prstGeom>
            <a:solidFill>
              <a:srgbClr val="00B0F0"/>
            </a:solidFill>
            <a:ln w="25400" cap="flat" cmpd="sng" algn="ctr">
              <a:noFill/>
              <a:prstDash val="solid"/>
            </a:ln>
            <a:effectLst/>
          </p:spPr>
          <p:txBody>
            <a:bodyPr rtlCol="0" anchor="ctr"/>
            <a:lstStyle/>
            <a:p>
              <a:pPr marL="0" marR="0" lvl="0" indent="0" algn="ctr" defTabSz="457200" eaLnBrk="1" fontAlgn="ctr"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1" name="组合 465"/>
            <p:cNvGrpSpPr/>
            <p:nvPr/>
          </p:nvGrpSpPr>
          <p:grpSpPr bwMode="gray">
            <a:xfrm>
              <a:off x="3400101" y="-212808"/>
              <a:ext cx="624402" cy="446002"/>
              <a:chOff x="15097125" y="4749800"/>
              <a:chExt cx="552450" cy="412750"/>
            </a:xfrm>
            <a:solidFill>
              <a:sysClr val="window" lastClr="FFFFFF"/>
            </a:solidFill>
          </p:grpSpPr>
          <p:sp>
            <p:nvSpPr>
              <p:cNvPr id="12" name="Freeform 340"/>
              <p:cNvSpPr>
                <a:spLocks/>
              </p:cNvSpPr>
              <p:nvPr/>
            </p:nvSpPr>
            <p:spPr bwMode="gray">
              <a:xfrm>
                <a:off x="15097125" y="4756150"/>
                <a:ext cx="149225" cy="400050"/>
              </a:xfrm>
              <a:custGeom>
                <a:avLst/>
                <a:gdLst/>
                <a:ahLst/>
                <a:cxnLst>
                  <a:cxn ang="0">
                    <a:pos x="94" y="252"/>
                  </a:cxn>
                  <a:cxn ang="0">
                    <a:pos x="94" y="252"/>
                  </a:cxn>
                  <a:cxn ang="0">
                    <a:pos x="74" y="244"/>
                  </a:cxn>
                  <a:cxn ang="0">
                    <a:pos x="56" y="232"/>
                  </a:cxn>
                  <a:cxn ang="0">
                    <a:pos x="40" y="218"/>
                  </a:cxn>
                  <a:cxn ang="0">
                    <a:pos x="26" y="204"/>
                  </a:cxn>
                  <a:cxn ang="0">
                    <a:pos x="14" y="186"/>
                  </a:cxn>
                  <a:cxn ang="0">
                    <a:pos x="6" y="168"/>
                  </a:cxn>
                  <a:cxn ang="0">
                    <a:pos x="2" y="148"/>
                  </a:cxn>
                  <a:cxn ang="0">
                    <a:pos x="0" y="126"/>
                  </a:cxn>
                  <a:cxn ang="0">
                    <a:pos x="0" y="126"/>
                  </a:cxn>
                  <a:cxn ang="0">
                    <a:pos x="2" y="106"/>
                  </a:cxn>
                  <a:cxn ang="0">
                    <a:pos x="6" y="86"/>
                  </a:cxn>
                  <a:cxn ang="0">
                    <a:pos x="14" y="68"/>
                  </a:cxn>
                  <a:cxn ang="0">
                    <a:pos x="26" y="50"/>
                  </a:cxn>
                  <a:cxn ang="0">
                    <a:pos x="40" y="34"/>
                  </a:cxn>
                  <a:cxn ang="0">
                    <a:pos x="56" y="22"/>
                  </a:cxn>
                  <a:cxn ang="0">
                    <a:pos x="74" y="10"/>
                  </a:cxn>
                  <a:cxn ang="0">
                    <a:pos x="94" y="0"/>
                  </a:cxn>
                  <a:cxn ang="0">
                    <a:pos x="94" y="0"/>
                  </a:cxn>
                  <a:cxn ang="0">
                    <a:pos x="82" y="12"/>
                  </a:cxn>
                  <a:cxn ang="0">
                    <a:pos x="72" y="24"/>
                  </a:cxn>
                  <a:cxn ang="0">
                    <a:pos x="62" y="38"/>
                  </a:cxn>
                  <a:cxn ang="0">
                    <a:pos x="54" y="54"/>
                  </a:cxn>
                  <a:cxn ang="0">
                    <a:pos x="46" y="70"/>
                  </a:cxn>
                  <a:cxn ang="0">
                    <a:pos x="42" y="88"/>
                  </a:cxn>
                  <a:cxn ang="0">
                    <a:pos x="38" y="108"/>
                  </a:cxn>
                  <a:cxn ang="0">
                    <a:pos x="38" y="126"/>
                  </a:cxn>
                  <a:cxn ang="0">
                    <a:pos x="38" y="126"/>
                  </a:cxn>
                  <a:cxn ang="0">
                    <a:pos x="38" y="146"/>
                  </a:cxn>
                  <a:cxn ang="0">
                    <a:pos x="42" y="166"/>
                  </a:cxn>
                  <a:cxn ang="0">
                    <a:pos x="46" y="184"/>
                  </a:cxn>
                  <a:cxn ang="0">
                    <a:pos x="54" y="200"/>
                  </a:cxn>
                  <a:cxn ang="0">
                    <a:pos x="62" y="216"/>
                  </a:cxn>
                  <a:cxn ang="0">
                    <a:pos x="72" y="230"/>
                  </a:cxn>
                  <a:cxn ang="0">
                    <a:pos x="82" y="242"/>
                  </a:cxn>
                  <a:cxn ang="0">
                    <a:pos x="94" y="252"/>
                  </a:cxn>
                  <a:cxn ang="0">
                    <a:pos x="94" y="252"/>
                  </a:cxn>
                </a:cxnLst>
                <a:rect l="0" t="0" r="r" b="b"/>
                <a:pathLst>
                  <a:path w="94" h="252">
                    <a:moveTo>
                      <a:pt x="94" y="252"/>
                    </a:moveTo>
                    <a:lnTo>
                      <a:pt x="94" y="252"/>
                    </a:lnTo>
                    <a:lnTo>
                      <a:pt x="74" y="244"/>
                    </a:lnTo>
                    <a:lnTo>
                      <a:pt x="56" y="232"/>
                    </a:lnTo>
                    <a:lnTo>
                      <a:pt x="40" y="218"/>
                    </a:lnTo>
                    <a:lnTo>
                      <a:pt x="26" y="204"/>
                    </a:lnTo>
                    <a:lnTo>
                      <a:pt x="14" y="186"/>
                    </a:lnTo>
                    <a:lnTo>
                      <a:pt x="6" y="168"/>
                    </a:lnTo>
                    <a:lnTo>
                      <a:pt x="2" y="148"/>
                    </a:lnTo>
                    <a:lnTo>
                      <a:pt x="0" y="126"/>
                    </a:lnTo>
                    <a:lnTo>
                      <a:pt x="0" y="126"/>
                    </a:lnTo>
                    <a:lnTo>
                      <a:pt x="2" y="106"/>
                    </a:lnTo>
                    <a:lnTo>
                      <a:pt x="6" y="86"/>
                    </a:lnTo>
                    <a:lnTo>
                      <a:pt x="14" y="68"/>
                    </a:lnTo>
                    <a:lnTo>
                      <a:pt x="26" y="50"/>
                    </a:lnTo>
                    <a:lnTo>
                      <a:pt x="40" y="34"/>
                    </a:lnTo>
                    <a:lnTo>
                      <a:pt x="56" y="22"/>
                    </a:lnTo>
                    <a:lnTo>
                      <a:pt x="74" y="10"/>
                    </a:lnTo>
                    <a:lnTo>
                      <a:pt x="94" y="0"/>
                    </a:lnTo>
                    <a:lnTo>
                      <a:pt x="94" y="0"/>
                    </a:lnTo>
                    <a:lnTo>
                      <a:pt x="82" y="12"/>
                    </a:lnTo>
                    <a:lnTo>
                      <a:pt x="72" y="24"/>
                    </a:lnTo>
                    <a:lnTo>
                      <a:pt x="62" y="38"/>
                    </a:lnTo>
                    <a:lnTo>
                      <a:pt x="54" y="54"/>
                    </a:lnTo>
                    <a:lnTo>
                      <a:pt x="46" y="70"/>
                    </a:lnTo>
                    <a:lnTo>
                      <a:pt x="42" y="88"/>
                    </a:lnTo>
                    <a:lnTo>
                      <a:pt x="38" y="108"/>
                    </a:lnTo>
                    <a:lnTo>
                      <a:pt x="38" y="126"/>
                    </a:lnTo>
                    <a:lnTo>
                      <a:pt x="38" y="126"/>
                    </a:lnTo>
                    <a:lnTo>
                      <a:pt x="38" y="146"/>
                    </a:lnTo>
                    <a:lnTo>
                      <a:pt x="42" y="166"/>
                    </a:lnTo>
                    <a:lnTo>
                      <a:pt x="46" y="184"/>
                    </a:lnTo>
                    <a:lnTo>
                      <a:pt x="54" y="200"/>
                    </a:lnTo>
                    <a:lnTo>
                      <a:pt x="62" y="216"/>
                    </a:lnTo>
                    <a:lnTo>
                      <a:pt x="72" y="230"/>
                    </a:lnTo>
                    <a:lnTo>
                      <a:pt x="82" y="242"/>
                    </a:lnTo>
                    <a:lnTo>
                      <a:pt x="94" y="252"/>
                    </a:lnTo>
                    <a:lnTo>
                      <a:pt x="94" y="252"/>
                    </a:lnTo>
                    <a:close/>
                  </a:path>
                </a:pathLst>
              </a:custGeom>
              <a:noFill/>
              <a:ln w="9525">
                <a:solidFill>
                  <a:srgbClr val="F8B53C"/>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 name="Rectangle 341"/>
              <p:cNvSpPr>
                <a:spLocks noChangeArrowheads="1"/>
              </p:cNvSpPr>
              <p:nvPr/>
            </p:nvSpPr>
            <p:spPr bwMode="gray">
              <a:xfrm>
                <a:off x="15297150" y="4749800"/>
                <a:ext cx="12700" cy="412750"/>
              </a:xfrm>
              <a:prstGeom prst="rect">
                <a:avLst/>
              </a:prstGeom>
              <a:grpFill/>
              <a:ln w="9525">
                <a:solidFill>
                  <a:srgbClr val="F8B53C"/>
                </a:solidFill>
                <a:miter lim="800000"/>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Freeform 342"/>
              <p:cNvSpPr>
                <a:spLocks noEditPoints="1"/>
              </p:cNvSpPr>
              <p:nvPr/>
            </p:nvSpPr>
            <p:spPr bwMode="gray">
              <a:xfrm>
                <a:off x="15163800" y="4749800"/>
                <a:ext cx="339725" cy="412750"/>
              </a:xfrm>
              <a:custGeom>
                <a:avLst/>
                <a:gdLst/>
                <a:ahLst/>
                <a:cxnLst>
                  <a:cxn ang="0">
                    <a:pos x="200" y="166"/>
                  </a:cxn>
                  <a:cxn ang="0">
                    <a:pos x="166" y="186"/>
                  </a:cxn>
                  <a:cxn ang="0">
                    <a:pos x="176" y="144"/>
                  </a:cxn>
                  <a:cxn ang="0">
                    <a:pos x="162" y="164"/>
                  </a:cxn>
                  <a:cxn ang="0">
                    <a:pos x="20" y="186"/>
                  </a:cxn>
                  <a:cxn ang="0">
                    <a:pos x="160" y="134"/>
                  </a:cxn>
                  <a:cxn ang="0">
                    <a:pos x="10" y="126"/>
                  </a:cxn>
                  <a:cxn ang="0">
                    <a:pos x="20" y="74"/>
                  </a:cxn>
                  <a:cxn ang="0">
                    <a:pos x="150" y="66"/>
                  </a:cxn>
                  <a:cxn ang="0">
                    <a:pos x="28" y="54"/>
                  </a:cxn>
                  <a:cxn ang="0">
                    <a:pos x="50" y="24"/>
                  </a:cxn>
                  <a:cxn ang="0">
                    <a:pos x="78" y="10"/>
                  </a:cxn>
                  <a:cxn ang="0">
                    <a:pos x="88" y="8"/>
                  </a:cxn>
                  <a:cxn ang="0">
                    <a:pos x="108" y="12"/>
                  </a:cxn>
                  <a:cxn ang="0">
                    <a:pos x="132" y="32"/>
                  </a:cxn>
                  <a:cxn ang="0">
                    <a:pos x="152" y="62"/>
                  </a:cxn>
                  <a:cxn ang="0">
                    <a:pos x="160" y="54"/>
                  </a:cxn>
                  <a:cxn ang="0">
                    <a:pos x="132" y="16"/>
                  </a:cxn>
                  <a:cxn ang="0">
                    <a:pos x="154" y="28"/>
                  </a:cxn>
                  <a:cxn ang="0">
                    <a:pos x="174" y="46"/>
                  </a:cxn>
                  <a:cxn ang="0">
                    <a:pos x="174" y="34"/>
                  </a:cxn>
                  <a:cxn ang="0">
                    <a:pos x="142" y="12"/>
                  </a:cxn>
                  <a:cxn ang="0">
                    <a:pos x="104" y="0"/>
                  </a:cxn>
                  <a:cxn ang="0">
                    <a:pos x="88" y="0"/>
                  </a:cxn>
                  <a:cxn ang="0">
                    <a:pos x="88" y="0"/>
                  </a:cxn>
                  <a:cxn ang="0">
                    <a:pos x="86" y="0"/>
                  </a:cxn>
                  <a:cxn ang="0">
                    <a:pos x="78" y="0"/>
                  </a:cxn>
                  <a:cxn ang="0">
                    <a:pos x="38" y="22"/>
                  </a:cxn>
                  <a:cxn ang="0">
                    <a:pos x="8" y="80"/>
                  </a:cxn>
                  <a:cxn ang="0">
                    <a:pos x="0" y="130"/>
                  </a:cxn>
                  <a:cxn ang="0">
                    <a:pos x="16" y="202"/>
                  </a:cxn>
                  <a:cxn ang="0">
                    <a:pos x="54" y="250"/>
                  </a:cxn>
                  <a:cxn ang="0">
                    <a:pos x="80" y="260"/>
                  </a:cxn>
                  <a:cxn ang="0">
                    <a:pos x="98" y="260"/>
                  </a:cxn>
                  <a:cxn ang="0">
                    <a:pos x="140" y="248"/>
                  </a:cxn>
                  <a:cxn ang="0">
                    <a:pos x="192" y="206"/>
                  </a:cxn>
                  <a:cxn ang="0">
                    <a:pos x="214" y="142"/>
                  </a:cxn>
                  <a:cxn ang="0">
                    <a:pos x="206" y="146"/>
                  </a:cxn>
                  <a:cxn ang="0">
                    <a:pos x="90" y="250"/>
                  </a:cxn>
                  <a:cxn ang="0">
                    <a:pos x="86" y="252"/>
                  </a:cxn>
                  <a:cxn ang="0">
                    <a:pos x="66" y="246"/>
                  </a:cxn>
                  <a:cxn ang="0">
                    <a:pos x="42" y="228"/>
                  </a:cxn>
                  <a:cxn ang="0">
                    <a:pos x="24" y="196"/>
                  </a:cxn>
                  <a:cxn ang="0">
                    <a:pos x="142" y="216"/>
                  </a:cxn>
                  <a:cxn ang="0">
                    <a:pos x="120" y="240"/>
                  </a:cxn>
                  <a:cxn ang="0">
                    <a:pos x="96" y="250"/>
                  </a:cxn>
                  <a:cxn ang="0">
                    <a:pos x="132" y="242"/>
                  </a:cxn>
                  <a:cxn ang="0">
                    <a:pos x="158" y="210"/>
                  </a:cxn>
                  <a:cxn ang="0">
                    <a:pos x="188" y="196"/>
                  </a:cxn>
                  <a:cxn ang="0">
                    <a:pos x="148" y="234"/>
                  </a:cxn>
                </a:cxnLst>
                <a:rect l="0" t="0" r="r" b="b"/>
                <a:pathLst>
                  <a:path w="214" h="260">
                    <a:moveTo>
                      <a:pt x="206" y="146"/>
                    </a:moveTo>
                    <a:lnTo>
                      <a:pt x="206" y="146"/>
                    </a:lnTo>
                    <a:lnTo>
                      <a:pt x="200" y="166"/>
                    </a:lnTo>
                    <a:lnTo>
                      <a:pt x="192" y="186"/>
                    </a:lnTo>
                    <a:lnTo>
                      <a:pt x="166" y="186"/>
                    </a:lnTo>
                    <a:lnTo>
                      <a:pt x="166" y="186"/>
                    </a:lnTo>
                    <a:lnTo>
                      <a:pt x="172" y="166"/>
                    </a:lnTo>
                    <a:lnTo>
                      <a:pt x="176" y="144"/>
                    </a:lnTo>
                    <a:lnTo>
                      <a:pt x="176" y="144"/>
                    </a:lnTo>
                    <a:lnTo>
                      <a:pt x="166" y="138"/>
                    </a:lnTo>
                    <a:lnTo>
                      <a:pt x="166" y="138"/>
                    </a:lnTo>
                    <a:lnTo>
                      <a:pt x="162" y="164"/>
                    </a:lnTo>
                    <a:lnTo>
                      <a:pt x="156" y="186"/>
                    </a:lnTo>
                    <a:lnTo>
                      <a:pt x="20" y="186"/>
                    </a:lnTo>
                    <a:lnTo>
                      <a:pt x="20" y="186"/>
                    </a:lnTo>
                    <a:lnTo>
                      <a:pt x="14" y="162"/>
                    </a:lnTo>
                    <a:lnTo>
                      <a:pt x="10" y="134"/>
                    </a:lnTo>
                    <a:lnTo>
                      <a:pt x="160" y="134"/>
                    </a:lnTo>
                    <a:lnTo>
                      <a:pt x="160" y="134"/>
                    </a:lnTo>
                    <a:lnTo>
                      <a:pt x="152" y="126"/>
                    </a:lnTo>
                    <a:lnTo>
                      <a:pt x="10" y="126"/>
                    </a:lnTo>
                    <a:lnTo>
                      <a:pt x="10" y="126"/>
                    </a:lnTo>
                    <a:lnTo>
                      <a:pt x="14" y="98"/>
                    </a:lnTo>
                    <a:lnTo>
                      <a:pt x="20" y="74"/>
                    </a:lnTo>
                    <a:lnTo>
                      <a:pt x="144" y="74"/>
                    </a:lnTo>
                    <a:lnTo>
                      <a:pt x="144" y="74"/>
                    </a:lnTo>
                    <a:lnTo>
                      <a:pt x="150" y="66"/>
                    </a:lnTo>
                    <a:lnTo>
                      <a:pt x="22" y="66"/>
                    </a:lnTo>
                    <a:lnTo>
                      <a:pt x="22" y="66"/>
                    </a:lnTo>
                    <a:lnTo>
                      <a:pt x="28" y="54"/>
                    </a:lnTo>
                    <a:lnTo>
                      <a:pt x="34" y="42"/>
                    </a:lnTo>
                    <a:lnTo>
                      <a:pt x="42" y="32"/>
                    </a:lnTo>
                    <a:lnTo>
                      <a:pt x="50" y="24"/>
                    </a:lnTo>
                    <a:lnTo>
                      <a:pt x="58" y="18"/>
                    </a:lnTo>
                    <a:lnTo>
                      <a:pt x="68" y="12"/>
                    </a:lnTo>
                    <a:lnTo>
                      <a:pt x="78" y="10"/>
                    </a:lnTo>
                    <a:lnTo>
                      <a:pt x="88" y="8"/>
                    </a:lnTo>
                    <a:lnTo>
                      <a:pt x="88" y="8"/>
                    </a:lnTo>
                    <a:lnTo>
                      <a:pt x="88" y="8"/>
                    </a:lnTo>
                    <a:lnTo>
                      <a:pt x="88" y="8"/>
                    </a:lnTo>
                    <a:lnTo>
                      <a:pt x="98" y="10"/>
                    </a:lnTo>
                    <a:lnTo>
                      <a:pt x="108" y="12"/>
                    </a:lnTo>
                    <a:lnTo>
                      <a:pt x="116" y="18"/>
                    </a:lnTo>
                    <a:lnTo>
                      <a:pt x="126" y="24"/>
                    </a:lnTo>
                    <a:lnTo>
                      <a:pt x="132" y="32"/>
                    </a:lnTo>
                    <a:lnTo>
                      <a:pt x="140" y="40"/>
                    </a:lnTo>
                    <a:lnTo>
                      <a:pt x="146" y="50"/>
                    </a:lnTo>
                    <a:lnTo>
                      <a:pt x="152" y="62"/>
                    </a:lnTo>
                    <a:lnTo>
                      <a:pt x="152" y="62"/>
                    </a:lnTo>
                    <a:lnTo>
                      <a:pt x="160" y="54"/>
                    </a:lnTo>
                    <a:lnTo>
                      <a:pt x="160" y="54"/>
                    </a:lnTo>
                    <a:lnTo>
                      <a:pt x="146" y="34"/>
                    </a:lnTo>
                    <a:lnTo>
                      <a:pt x="140" y="24"/>
                    </a:lnTo>
                    <a:lnTo>
                      <a:pt x="132" y="16"/>
                    </a:lnTo>
                    <a:lnTo>
                      <a:pt x="132" y="16"/>
                    </a:lnTo>
                    <a:lnTo>
                      <a:pt x="144" y="22"/>
                    </a:lnTo>
                    <a:lnTo>
                      <a:pt x="154" y="28"/>
                    </a:lnTo>
                    <a:lnTo>
                      <a:pt x="164" y="36"/>
                    </a:lnTo>
                    <a:lnTo>
                      <a:pt x="174" y="46"/>
                    </a:lnTo>
                    <a:lnTo>
                      <a:pt x="174" y="46"/>
                    </a:lnTo>
                    <a:lnTo>
                      <a:pt x="184" y="44"/>
                    </a:lnTo>
                    <a:lnTo>
                      <a:pt x="184" y="44"/>
                    </a:lnTo>
                    <a:lnTo>
                      <a:pt x="174" y="34"/>
                    </a:lnTo>
                    <a:lnTo>
                      <a:pt x="164" y="26"/>
                    </a:lnTo>
                    <a:lnTo>
                      <a:pt x="154" y="18"/>
                    </a:lnTo>
                    <a:lnTo>
                      <a:pt x="142" y="12"/>
                    </a:lnTo>
                    <a:lnTo>
                      <a:pt x="130" y="6"/>
                    </a:lnTo>
                    <a:lnTo>
                      <a:pt x="118" y="2"/>
                    </a:lnTo>
                    <a:lnTo>
                      <a:pt x="104" y="0"/>
                    </a:lnTo>
                    <a:lnTo>
                      <a:pt x="90" y="0"/>
                    </a:lnTo>
                    <a:lnTo>
                      <a:pt x="90" y="0"/>
                    </a:lnTo>
                    <a:lnTo>
                      <a:pt x="88" y="0"/>
                    </a:lnTo>
                    <a:lnTo>
                      <a:pt x="88" y="0"/>
                    </a:lnTo>
                    <a:lnTo>
                      <a:pt x="88" y="0"/>
                    </a:lnTo>
                    <a:lnTo>
                      <a:pt x="88" y="0"/>
                    </a:lnTo>
                    <a:lnTo>
                      <a:pt x="88" y="0"/>
                    </a:lnTo>
                    <a:lnTo>
                      <a:pt x="88" y="0"/>
                    </a:lnTo>
                    <a:lnTo>
                      <a:pt x="86" y="0"/>
                    </a:lnTo>
                    <a:lnTo>
                      <a:pt x="86" y="0"/>
                    </a:lnTo>
                    <a:lnTo>
                      <a:pt x="86" y="0"/>
                    </a:lnTo>
                    <a:lnTo>
                      <a:pt x="78" y="0"/>
                    </a:lnTo>
                    <a:lnTo>
                      <a:pt x="68" y="2"/>
                    </a:lnTo>
                    <a:lnTo>
                      <a:pt x="52" y="10"/>
                    </a:lnTo>
                    <a:lnTo>
                      <a:pt x="38" y="22"/>
                    </a:lnTo>
                    <a:lnTo>
                      <a:pt x="26" y="38"/>
                    </a:lnTo>
                    <a:lnTo>
                      <a:pt x="16" y="58"/>
                    </a:lnTo>
                    <a:lnTo>
                      <a:pt x="8" y="80"/>
                    </a:lnTo>
                    <a:lnTo>
                      <a:pt x="2" y="104"/>
                    </a:lnTo>
                    <a:lnTo>
                      <a:pt x="0" y="130"/>
                    </a:lnTo>
                    <a:lnTo>
                      <a:pt x="0" y="130"/>
                    </a:lnTo>
                    <a:lnTo>
                      <a:pt x="2" y="156"/>
                    </a:lnTo>
                    <a:lnTo>
                      <a:pt x="8" y="180"/>
                    </a:lnTo>
                    <a:lnTo>
                      <a:pt x="16" y="202"/>
                    </a:lnTo>
                    <a:lnTo>
                      <a:pt x="26" y="222"/>
                    </a:lnTo>
                    <a:lnTo>
                      <a:pt x="40" y="238"/>
                    </a:lnTo>
                    <a:lnTo>
                      <a:pt x="54" y="250"/>
                    </a:lnTo>
                    <a:lnTo>
                      <a:pt x="62" y="254"/>
                    </a:lnTo>
                    <a:lnTo>
                      <a:pt x="70" y="258"/>
                    </a:lnTo>
                    <a:lnTo>
                      <a:pt x="80" y="260"/>
                    </a:lnTo>
                    <a:lnTo>
                      <a:pt x="88" y="260"/>
                    </a:lnTo>
                    <a:lnTo>
                      <a:pt x="88" y="260"/>
                    </a:lnTo>
                    <a:lnTo>
                      <a:pt x="98" y="260"/>
                    </a:lnTo>
                    <a:lnTo>
                      <a:pt x="98" y="260"/>
                    </a:lnTo>
                    <a:lnTo>
                      <a:pt x="120" y="256"/>
                    </a:lnTo>
                    <a:lnTo>
                      <a:pt x="140" y="248"/>
                    </a:lnTo>
                    <a:lnTo>
                      <a:pt x="160" y="238"/>
                    </a:lnTo>
                    <a:lnTo>
                      <a:pt x="176" y="224"/>
                    </a:lnTo>
                    <a:lnTo>
                      <a:pt x="192" y="206"/>
                    </a:lnTo>
                    <a:lnTo>
                      <a:pt x="202" y="186"/>
                    </a:lnTo>
                    <a:lnTo>
                      <a:pt x="210" y="166"/>
                    </a:lnTo>
                    <a:lnTo>
                      <a:pt x="214" y="142"/>
                    </a:lnTo>
                    <a:lnTo>
                      <a:pt x="214" y="142"/>
                    </a:lnTo>
                    <a:lnTo>
                      <a:pt x="206" y="146"/>
                    </a:lnTo>
                    <a:lnTo>
                      <a:pt x="206" y="146"/>
                    </a:lnTo>
                    <a:close/>
                    <a:moveTo>
                      <a:pt x="96" y="250"/>
                    </a:moveTo>
                    <a:lnTo>
                      <a:pt x="96" y="250"/>
                    </a:lnTo>
                    <a:lnTo>
                      <a:pt x="90" y="250"/>
                    </a:lnTo>
                    <a:lnTo>
                      <a:pt x="90" y="250"/>
                    </a:lnTo>
                    <a:lnTo>
                      <a:pt x="86" y="250"/>
                    </a:lnTo>
                    <a:lnTo>
                      <a:pt x="86" y="252"/>
                    </a:lnTo>
                    <a:lnTo>
                      <a:pt x="86" y="252"/>
                    </a:lnTo>
                    <a:lnTo>
                      <a:pt x="76" y="250"/>
                    </a:lnTo>
                    <a:lnTo>
                      <a:pt x="66" y="246"/>
                    </a:lnTo>
                    <a:lnTo>
                      <a:pt x="58" y="242"/>
                    </a:lnTo>
                    <a:lnTo>
                      <a:pt x="50" y="236"/>
                    </a:lnTo>
                    <a:lnTo>
                      <a:pt x="42" y="228"/>
                    </a:lnTo>
                    <a:lnTo>
                      <a:pt x="34" y="218"/>
                    </a:lnTo>
                    <a:lnTo>
                      <a:pt x="28" y="208"/>
                    </a:lnTo>
                    <a:lnTo>
                      <a:pt x="24" y="196"/>
                    </a:lnTo>
                    <a:lnTo>
                      <a:pt x="154" y="196"/>
                    </a:lnTo>
                    <a:lnTo>
                      <a:pt x="154" y="196"/>
                    </a:lnTo>
                    <a:lnTo>
                      <a:pt x="142" y="216"/>
                    </a:lnTo>
                    <a:lnTo>
                      <a:pt x="136" y="226"/>
                    </a:lnTo>
                    <a:lnTo>
                      <a:pt x="128" y="234"/>
                    </a:lnTo>
                    <a:lnTo>
                      <a:pt x="120" y="240"/>
                    </a:lnTo>
                    <a:lnTo>
                      <a:pt x="112" y="246"/>
                    </a:lnTo>
                    <a:lnTo>
                      <a:pt x="104" y="248"/>
                    </a:lnTo>
                    <a:lnTo>
                      <a:pt x="96" y="250"/>
                    </a:lnTo>
                    <a:lnTo>
                      <a:pt x="96" y="250"/>
                    </a:lnTo>
                    <a:close/>
                    <a:moveTo>
                      <a:pt x="132" y="242"/>
                    </a:moveTo>
                    <a:lnTo>
                      <a:pt x="132" y="242"/>
                    </a:lnTo>
                    <a:lnTo>
                      <a:pt x="142" y="234"/>
                    </a:lnTo>
                    <a:lnTo>
                      <a:pt x="150" y="222"/>
                    </a:lnTo>
                    <a:lnTo>
                      <a:pt x="158" y="210"/>
                    </a:lnTo>
                    <a:lnTo>
                      <a:pt x="164" y="196"/>
                    </a:lnTo>
                    <a:lnTo>
                      <a:pt x="188" y="196"/>
                    </a:lnTo>
                    <a:lnTo>
                      <a:pt x="188" y="196"/>
                    </a:lnTo>
                    <a:lnTo>
                      <a:pt x="176" y="210"/>
                    </a:lnTo>
                    <a:lnTo>
                      <a:pt x="164" y="224"/>
                    </a:lnTo>
                    <a:lnTo>
                      <a:pt x="148" y="234"/>
                    </a:lnTo>
                    <a:lnTo>
                      <a:pt x="132" y="242"/>
                    </a:lnTo>
                    <a:lnTo>
                      <a:pt x="132" y="242"/>
                    </a:lnTo>
                    <a:close/>
                  </a:path>
                </a:pathLst>
              </a:custGeom>
              <a:grpFill/>
              <a:ln w="9525">
                <a:solidFill>
                  <a:srgbClr val="F8B53C"/>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 name="Freeform 343"/>
              <p:cNvSpPr>
                <a:spLocks/>
              </p:cNvSpPr>
              <p:nvPr/>
            </p:nvSpPr>
            <p:spPr bwMode="gray">
              <a:xfrm>
                <a:off x="15541625" y="4978400"/>
                <a:ext cx="107950" cy="107950"/>
              </a:xfrm>
              <a:custGeom>
                <a:avLst/>
                <a:gdLst/>
                <a:ahLst/>
                <a:cxnLst>
                  <a:cxn ang="0">
                    <a:pos x="20" y="0"/>
                  </a:cxn>
                  <a:cxn ang="0">
                    <a:pos x="64" y="42"/>
                  </a:cxn>
                  <a:cxn ang="0">
                    <a:pos x="64" y="42"/>
                  </a:cxn>
                  <a:cxn ang="0">
                    <a:pos x="66" y="48"/>
                  </a:cxn>
                  <a:cxn ang="0">
                    <a:pos x="68" y="52"/>
                  </a:cxn>
                  <a:cxn ang="0">
                    <a:pos x="68" y="58"/>
                  </a:cxn>
                  <a:cxn ang="0">
                    <a:pos x="64" y="62"/>
                  </a:cxn>
                  <a:cxn ang="0">
                    <a:pos x="64" y="62"/>
                  </a:cxn>
                  <a:cxn ang="0">
                    <a:pos x="60" y="66"/>
                  </a:cxn>
                  <a:cxn ang="0">
                    <a:pos x="54" y="68"/>
                  </a:cxn>
                  <a:cxn ang="0">
                    <a:pos x="48" y="66"/>
                  </a:cxn>
                  <a:cxn ang="0">
                    <a:pos x="44" y="64"/>
                  </a:cxn>
                  <a:cxn ang="0">
                    <a:pos x="0" y="20"/>
                  </a:cxn>
                  <a:cxn ang="0">
                    <a:pos x="20" y="0"/>
                  </a:cxn>
                </a:cxnLst>
                <a:rect l="0" t="0" r="r" b="b"/>
                <a:pathLst>
                  <a:path w="68" h="68">
                    <a:moveTo>
                      <a:pt x="20" y="0"/>
                    </a:moveTo>
                    <a:lnTo>
                      <a:pt x="64" y="42"/>
                    </a:lnTo>
                    <a:lnTo>
                      <a:pt x="64" y="42"/>
                    </a:lnTo>
                    <a:lnTo>
                      <a:pt x="66" y="48"/>
                    </a:lnTo>
                    <a:lnTo>
                      <a:pt x="68" y="52"/>
                    </a:lnTo>
                    <a:lnTo>
                      <a:pt x="68" y="58"/>
                    </a:lnTo>
                    <a:lnTo>
                      <a:pt x="64" y="62"/>
                    </a:lnTo>
                    <a:lnTo>
                      <a:pt x="64" y="62"/>
                    </a:lnTo>
                    <a:lnTo>
                      <a:pt x="60" y="66"/>
                    </a:lnTo>
                    <a:lnTo>
                      <a:pt x="54" y="68"/>
                    </a:lnTo>
                    <a:lnTo>
                      <a:pt x="48" y="66"/>
                    </a:lnTo>
                    <a:lnTo>
                      <a:pt x="44" y="64"/>
                    </a:lnTo>
                    <a:lnTo>
                      <a:pt x="0" y="20"/>
                    </a:lnTo>
                    <a:lnTo>
                      <a:pt x="20" y="0"/>
                    </a:lnTo>
                    <a:close/>
                  </a:path>
                </a:pathLst>
              </a:custGeom>
              <a:grpFill/>
              <a:ln w="9525">
                <a:solidFill>
                  <a:srgbClr val="F8B53C"/>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Freeform 344"/>
              <p:cNvSpPr>
                <a:spLocks noEditPoints="1"/>
              </p:cNvSpPr>
              <p:nvPr/>
            </p:nvSpPr>
            <p:spPr bwMode="gray">
              <a:xfrm>
                <a:off x="15392400" y="4819650"/>
                <a:ext cx="165100" cy="174625"/>
              </a:xfrm>
              <a:custGeom>
                <a:avLst/>
                <a:gdLst/>
                <a:ahLst/>
                <a:cxnLst>
                  <a:cxn ang="0">
                    <a:pos x="88" y="84"/>
                  </a:cxn>
                  <a:cxn ang="0">
                    <a:pos x="92" y="76"/>
                  </a:cxn>
                  <a:cxn ang="0">
                    <a:pos x="98" y="60"/>
                  </a:cxn>
                  <a:cxn ang="0">
                    <a:pos x="100" y="50"/>
                  </a:cxn>
                  <a:cxn ang="0">
                    <a:pos x="96" y="32"/>
                  </a:cxn>
                  <a:cxn ang="0">
                    <a:pos x="84" y="16"/>
                  </a:cxn>
                  <a:cxn ang="0">
                    <a:pos x="68" y="4"/>
                  </a:cxn>
                  <a:cxn ang="0">
                    <a:pos x="50" y="0"/>
                  </a:cxn>
                  <a:cxn ang="0">
                    <a:pos x="40" y="2"/>
                  </a:cxn>
                  <a:cxn ang="0">
                    <a:pos x="22" y="8"/>
                  </a:cxn>
                  <a:cxn ang="0">
                    <a:pos x="8" y="22"/>
                  </a:cxn>
                  <a:cxn ang="0">
                    <a:pos x="0" y="40"/>
                  </a:cxn>
                  <a:cxn ang="0">
                    <a:pos x="0" y="50"/>
                  </a:cxn>
                  <a:cxn ang="0">
                    <a:pos x="2" y="70"/>
                  </a:cxn>
                  <a:cxn ang="0">
                    <a:pos x="14" y="86"/>
                  </a:cxn>
                  <a:cxn ang="0">
                    <a:pos x="30" y="96"/>
                  </a:cxn>
                  <a:cxn ang="0">
                    <a:pos x="50" y="100"/>
                  </a:cxn>
                  <a:cxn ang="0">
                    <a:pos x="62" y="98"/>
                  </a:cxn>
                  <a:cxn ang="0">
                    <a:pos x="92" y="110"/>
                  </a:cxn>
                  <a:cxn ang="0">
                    <a:pos x="14" y="50"/>
                  </a:cxn>
                  <a:cxn ang="0">
                    <a:pos x="14" y="44"/>
                  </a:cxn>
                  <a:cxn ang="0">
                    <a:pos x="20" y="30"/>
                  </a:cxn>
                  <a:cxn ang="0">
                    <a:pos x="30" y="20"/>
                  </a:cxn>
                  <a:cxn ang="0">
                    <a:pos x="42" y="16"/>
                  </a:cxn>
                  <a:cxn ang="0">
                    <a:pos x="50" y="14"/>
                  </a:cxn>
                  <a:cxn ang="0">
                    <a:pos x="64" y="18"/>
                  </a:cxn>
                  <a:cxn ang="0">
                    <a:pos x="74" y="26"/>
                  </a:cxn>
                  <a:cxn ang="0">
                    <a:pos x="82" y="36"/>
                  </a:cxn>
                  <a:cxn ang="0">
                    <a:pos x="86" y="50"/>
                  </a:cxn>
                  <a:cxn ang="0">
                    <a:pos x="84" y="58"/>
                  </a:cxn>
                  <a:cxn ang="0">
                    <a:pos x="80" y="70"/>
                  </a:cxn>
                  <a:cxn ang="0">
                    <a:pos x="70" y="80"/>
                  </a:cxn>
                  <a:cxn ang="0">
                    <a:pos x="56" y="86"/>
                  </a:cxn>
                  <a:cxn ang="0">
                    <a:pos x="50" y="86"/>
                  </a:cxn>
                  <a:cxn ang="0">
                    <a:pos x="36" y="84"/>
                  </a:cxn>
                  <a:cxn ang="0">
                    <a:pos x="24" y="76"/>
                  </a:cxn>
                  <a:cxn ang="0">
                    <a:pos x="16" y="64"/>
                  </a:cxn>
                  <a:cxn ang="0">
                    <a:pos x="14" y="50"/>
                  </a:cxn>
                </a:cxnLst>
                <a:rect l="0" t="0" r="r" b="b"/>
                <a:pathLst>
                  <a:path w="104" h="110">
                    <a:moveTo>
                      <a:pt x="104" y="98"/>
                    </a:moveTo>
                    <a:lnTo>
                      <a:pt x="88" y="84"/>
                    </a:lnTo>
                    <a:lnTo>
                      <a:pt x="88" y="84"/>
                    </a:lnTo>
                    <a:lnTo>
                      <a:pt x="92" y="76"/>
                    </a:lnTo>
                    <a:lnTo>
                      <a:pt x="96" y="68"/>
                    </a:lnTo>
                    <a:lnTo>
                      <a:pt x="98" y="60"/>
                    </a:lnTo>
                    <a:lnTo>
                      <a:pt x="100" y="50"/>
                    </a:lnTo>
                    <a:lnTo>
                      <a:pt x="100" y="50"/>
                    </a:lnTo>
                    <a:lnTo>
                      <a:pt x="98" y="40"/>
                    </a:lnTo>
                    <a:lnTo>
                      <a:pt x="96" y="32"/>
                    </a:lnTo>
                    <a:lnTo>
                      <a:pt x="92" y="22"/>
                    </a:lnTo>
                    <a:lnTo>
                      <a:pt x="84" y="16"/>
                    </a:lnTo>
                    <a:lnTo>
                      <a:pt x="78" y="8"/>
                    </a:lnTo>
                    <a:lnTo>
                      <a:pt x="68" y="4"/>
                    </a:lnTo>
                    <a:lnTo>
                      <a:pt x="60" y="2"/>
                    </a:lnTo>
                    <a:lnTo>
                      <a:pt x="50" y="0"/>
                    </a:lnTo>
                    <a:lnTo>
                      <a:pt x="50" y="0"/>
                    </a:lnTo>
                    <a:lnTo>
                      <a:pt x="40" y="2"/>
                    </a:lnTo>
                    <a:lnTo>
                      <a:pt x="30" y="4"/>
                    </a:lnTo>
                    <a:lnTo>
                      <a:pt x="22" y="8"/>
                    </a:lnTo>
                    <a:lnTo>
                      <a:pt x="14" y="16"/>
                    </a:lnTo>
                    <a:lnTo>
                      <a:pt x="8" y="22"/>
                    </a:lnTo>
                    <a:lnTo>
                      <a:pt x="2" y="32"/>
                    </a:lnTo>
                    <a:lnTo>
                      <a:pt x="0" y="40"/>
                    </a:lnTo>
                    <a:lnTo>
                      <a:pt x="0" y="50"/>
                    </a:lnTo>
                    <a:lnTo>
                      <a:pt x="0" y="50"/>
                    </a:lnTo>
                    <a:lnTo>
                      <a:pt x="0" y="60"/>
                    </a:lnTo>
                    <a:lnTo>
                      <a:pt x="2" y="70"/>
                    </a:lnTo>
                    <a:lnTo>
                      <a:pt x="8" y="78"/>
                    </a:lnTo>
                    <a:lnTo>
                      <a:pt x="14" y="86"/>
                    </a:lnTo>
                    <a:lnTo>
                      <a:pt x="22" y="92"/>
                    </a:lnTo>
                    <a:lnTo>
                      <a:pt x="30" y="96"/>
                    </a:lnTo>
                    <a:lnTo>
                      <a:pt x="40" y="100"/>
                    </a:lnTo>
                    <a:lnTo>
                      <a:pt x="50" y="100"/>
                    </a:lnTo>
                    <a:lnTo>
                      <a:pt x="50" y="100"/>
                    </a:lnTo>
                    <a:lnTo>
                      <a:pt x="62" y="98"/>
                    </a:lnTo>
                    <a:lnTo>
                      <a:pt x="76" y="94"/>
                    </a:lnTo>
                    <a:lnTo>
                      <a:pt x="92" y="110"/>
                    </a:lnTo>
                    <a:lnTo>
                      <a:pt x="104" y="98"/>
                    </a:lnTo>
                    <a:close/>
                    <a:moveTo>
                      <a:pt x="14" y="50"/>
                    </a:moveTo>
                    <a:lnTo>
                      <a:pt x="14" y="50"/>
                    </a:lnTo>
                    <a:lnTo>
                      <a:pt x="14" y="44"/>
                    </a:lnTo>
                    <a:lnTo>
                      <a:pt x="16" y="36"/>
                    </a:lnTo>
                    <a:lnTo>
                      <a:pt x="20" y="30"/>
                    </a:lnTo>
                    <a:lnTo>
                      <a:pt x="24" y="26"/>
                    </a:lnTo>
                    <a:lnTo>
                      <a:pt x="30" y="20"/>
                    </a:lnTo>
                    <a:lnTo>
                      <a:pt x="36" y="18"/>
                    </a:lnTo>
                    <a:lnTo>
                      <a:pt x="42" y="16"/>
                    </a:lnTo>
                    <a:lnTo>
                      <a:pt x="50" y="14"/>
                    </a:lnTo>
                    <a:lnTo>
                      <a:pt x="50" y="14"/>
                    </a:lnTo>
                    <a:lnTo>
                      <a:pt x="56" y="16"/>
                    </a:lnTo>
                    <a:lnTo>
                      <a:pt x="64" y="18"/>
                    </a:lnTo>
                    <a:lnTo>
                      <a:pt x="70" y="20"/>
                    </a:lnTo>
                    <a:lnTo>
                      <a:pt x="74" y="26"/>
                    </a:lnTo>
                    <a:lnTo>
                      <a:pt x="80" y="30"/>
                    </a:lnTo>
                    <a:lnTo>
                      <a:pt x="82" y="36"/>
                    </a:lnTo>
                    <a:lnTo>
                      <a:pt x="84" y="44"/>
                    </a:lnTo>
                    <a:lnTo>
                      <a:pt x="86" y="50"/>
                    </a:lnTo>
                    <a:lnTo>
                      <a:pt x="86" y="50"/>
                    </a:lnTo>
                    <a:lnTo>
                      <a:pt x="84" y="58"/>
                    </a:lnTo>
                    <a:lnTo>
                      <a:pt x="82" y="64"/>
                    </a:lnTo>
                    <a:lnTo>
                      <a:pt x="80" y="70"/>
                    </a:lnTo>
                    <a:lnTo>
                      <a:pt x="74" y="76"/>
                    </a:lnTo>
                    <a:lnTo>
                      <a:pt x="70" y="80"/>
                    </a:lnTo>
                    <a:lnTo>
                      <a:pt x="64" y="84"/>
                    </a:lnTo>
                    <a:lnTo>
                      <a:pt x="56" y="86"/>
                    </a:lnTo>
                    <a:lnTo>
                      <a:pt x="50" y="86"/>
                    </a:lnTo>
                    <a:lnTo>
                      <a:pt x="50" y="86"/>
                    </a:lnTo>
                    <a:lnTo>
                      <a:pt x="42" y="86"/>
                    </a:lnTo>
                    <a:lnTo>
                      <a:pt x="36" y="84"/>
                    </a:lnTo>
                    <a:lnTo>
                      <a:pt x="30" y="80"/>
                    </a:lnTo>
                    <a:lnTo>
                      <a:pt x="24" y="76"/>
                    </a:lnTo>
                    <a:lnTo>
                      <a:pt x="20" y="70"/>
                    </a:lnTo>
                    <a:lnTo>
                      <a:pt x="16" y="64"/>
                    </a:lnTo>
                    <a:lnTo>
                      <a:pt x="14" y="58"/>
                    </a:lnTo>
                    <a:lnTo>
                      <a:pt x="14" y="50"/>
                    </a:lnTo>
                    <a:lnTo>
                      <a:pt x="14" y="50"/>
                    </a:lnTo>
                    <a:close/>
                  </a:path>
                </a:pathLst>
              </a:custGeom>
              <a:grpFill/>
              <a:ln w="9525">
                <a:solidFill>
                  <a:srgbClr val="F8B53C"/>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Freeform 345"/>
              <p:cNvSpPr>
                <a:spLocks/>
              </p:cNvSpPr>
              <p:nvPr/>
            </p:nvSpPr>
            <p:spPr bwMode="gray">
              <a:xfrm>
                <a:off x="15433675" y="4864100"/>
                <a:ext cx="73025" cy="73025"/>
              </a:xfrm>
              <a:custGeom>
                <a:avLst/>
                <a:gdLst/>
                <a:ahLst/>
                <a:cxnLst>
                  <a:cxn ang="0">
                    <a:pos x="42" y="18"/>
                  </a:cxn>
                  <a:cxn ang="0">
                    <a:pos x="28" y="18"/>
                  </a:cxn>
                  <a:cxn ang="0">
                    <a:pos x="28" y="4"/>
                  </a:cxn>
                  <a:cxn ang="0">
                    <a:pos x="28" y="4"/>
                  </a:cxn>
                  <a:cxn ang="0">
                    <a:pos x="26" y="0"/>
                  </a:cxn>
                  <a:cxn ang="0">
                    <a:pos x="24" y="0"/>
                  </a:cxn>
                  <a:cxn ang="0">
                    <a:pos x="24" y="0"/>
                  </a:cxn>
                  <a:cxn ang="0">
                    <a:pos x="20" y="0"/>
                  </a:cxn>
                  <a:cxn ang="0">
                    <a:pos x="20" y="4"/>
                  </a:cxn>
                  <a:cxn ang="0">
                    <a:pos x="20" y="18"/>
                  </a:cxn>
                  <a:cxn ang="0">
                    <a:pos x="4" y="18"/>
                  </a:cxn>
                  <a:cxn ang="0">
                    <a:pos x="4" y="18"/>
                  </a:cxn>
                  <a:cxn ang="0">
                    <a:pos x="2" y="20"/>
                  </a:cxn>
                  <a:cxn ang="0">
                    <a:pos x="0" y="22"/>
                  </a:cxn>
                  <a:cxn ang="0">
                    <a:pos x="0" y="22"/>
                  </a:cxn>
                  <a:cxn ang="0">
                    <a:pos x="2" y="26"/>
                  </a:cxn>
                  <a:cxn ang="0">
                    <a:pos x="4" y="26"/>
                  </a:cxn>
                  <a:cxn ang="0">
                    <a:pos x="20" y="26"/>
                  </a:cxn>
                  <a:cxn ang="0">
                    <a:pos x="20" y="42"/>
                  </a:cxn>
                  <a:cxn ang="0">
                    <a:pos x="20" y="42"/>
                  </a:cxn>
                  <a:cxn ang="0">
                    <a:pos x="20" y="44"/>
                  </a:cxn>
                  <a:cxn ang="0">
                    <a:pos x="24" y="46"/>
                  </a:cxn>
                  <a:cxn ang="0">
                    <a:pos x="24" y="46"/>
                  </a:cxn>
                  <a:cxn ang="0">
                    <a:pos x="26" y="44"/>
                  </a:cxn>
                  <a:cxn ang="0">
                    <a:pos x="28" y="42"/>
                  </a:cxn>
                  <a:cxn ang="0">
                    <a:pos x="28" y="26"/>
                  </a:cxn>
                  <a:cxn ang="0">
                    <a:pos x="42" y="26"/>
                  </a:cxn>
                  <a:cxn ang="0">
                    <a:pos x="42" y="26"/>
                  </a:cxn>
                  <a:cxn ang="0">
                    <a:pos x="46" y="26"/>
                  </a:cxn>
                  <a:cxn ang="0">
                    <a:pos x="46" y="22"/>
                  </a:cxn>
                  <a:cxn ang="0">
                    <a:pos x="46" y="22"/>
                  </a:cxn>
                  <a:cxn ang="0">
                    <a:pos x="46" y="20"/>
                  </a:cxn>
                  <a:cxn ang="0">
                    <a:pos x="42" y="18"/>
                  </a:cxn>
                  <a:cxn ang="0">
                    <a:pos x="42" y="18"/>
                  </a:cxn>
                </a:cxnLst>
                <a:rect l="0" t="0" r="r" b="b"/>
                <a:pathLst>
                  <a:path w="46" h="46">
                    <a:moveTo>
                      <a:pt x="42" y="18"/>
                    </a:moveTo>
                    <a:lnTo>
                      <a:pt x="28" y="18"/>
                    </a:lnTo>
                    <a:lnTo>
                      <a:pt x="28" y="4"/>
                    </a:lnTo>
                    <a:lnTo>
                      <a:pt x="28" y="4"/>
                    </a:lnTo>
                    <a:lnTo>
                      <a:pt x="26" y="0"/>
                    </a:lnTo>
                    <a:lnTo>
                      <a:pt x="24" y="0"/>
                    </a:lnTo>
                    <a:lnTo>
                      <a:pt x="24" y="0"/>
                    </a:lnTo>
                    <a:lnTo>
                      <a:pt x="20" y="0"/>
                    </a:lnTo>
                    <a:lnTo>
                      <a:pt x="20" y="4"/>
                    </a:lnTo>
                    <a:lnTo>
                      <a:pt x="20" y="18"/>
                    </a:lnTo>
                    <a:lnTo>
                      <a:pt x="4" y="18"/>
                    </a:lnTo>
                    <a:lnTo>
                      <a:pt x="4" y="18"/>
                    </a:lnTo>
                    <a:lnTo>
                      <a:pt x="2" y="20"/>
                    </a:lnTo>
                    <a:lnTo>
                      <a:pt x="0" y="22"/>
                    </a:lnTo>
                    <a:lnTo>
                      <a:pt x="0" y="22"/>
                    </a:lnTo>
                    <a:lnTo>
                      <a:pt x="2" y="26"/>
                    </a:lnTo>
                    <a:lnTo>
                      <a:pt x="4" y="26"/>
                    </a:lnTo>
                    <a:lnTo>
                      <a:pt x="20" y="26"/>
                    </a:lnTo>
                    <a:lnTo>
                      <a:pt x="20" y="42"/>
                    </a:lnTo>
                    <a:lnTo>
                      <a:pt x="20" y="42"/>
                    </a:lnTo>
                    <a:lnTo>
                      <a:pt x="20" y="44"/>
                    </a:lnTo>
                    <a:lnTo>
                      <a:pt x="24" y="46"/>
                    </a:lnTo>
                    <a:lnTo>
                      <a:pt x="24" y="46"/>
                    </a:lnTo>
                    <a:lnTo>
                      <a:pt x="26" y="44"/>
                    </a:lnTo>
                    <a:lnTo>
                      <a:pt x="28" y="42"/>
                    </a:lnTo>
                    <a:lnTo>
                      <a:pt x="28" y="26"/>
                    </a:lnTo>
                    <a:lnTo>
                      <a:pt x="42" y="26"/>
                    </a:lnTo>
                    <a:lnTo>
                      <a:pt x="42" y="26"/>
                    </a:lnTo>
                    <a:lnTo>
                      <a:pt x="46" y="26"/>
                    </a:lnTo>
                    <a:lnTo>
                      <a:pt x="46" y="22"/>
                    </a:lnTo>
                    <a:lnTo>
                      <a:pt x="46" y="22"/>
                    </a:lnTo>
                    <a:lnTo>
                      <a:pt x="46" y="20"/>
                    </a:lnTo>
                    <a:lnTo>
                      <a:pt x="42" y="18"/>
                    </a:lnTo>
                    <a:lnTo>
                      <a:pt x="42" y="18"/>
                    </a:lnTo>
                    <a:close/>
                  </a:path>
                </a:pathLst>
              </a:custGeom>
              <a:grpFill/>
              <a:ln w="9525">
                <a:solidFill>
                  <a:srgbClr val="F8B53C"/>
                </a:solidFill>
                <a:round/>
                <a:headEnd/>
                <a:tailEnd/>
              </a:ln>
            </p:spPr>
            <p:txBody>
              <a:bodyPr vert="horz" wrap="square" lIns="121948" tIns="60974" rIns="121948" bIns="60974"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sp>
        <p:nvSpPr>
          <p:cNvPr id="18" name="Freeform 214"/>
          <p:cNvSpPr>
            <a:spLocks noEditPoints="1"/>
          </p:cNvSpPr>
          <p:nvPr/>
        </p:nvSpPr>
        <p:spPr bwMode="gray">
          <a:xfrm>
            <a:off x="1605939" y="1856651"/>
            <a:ext cx="189633" cy="252287"/>
          </a:xfrm>
          <a:custGeom>
            <a:avLst/>
            <a:gdLst>
              <a:gd name="T0" fmla="*/ 7 w 96"/>
              <a:gd name="T1" fmla="*/ 80 h 128"/>
              <a:gd name="T2" fmla="*/ 15 w 96"/>
              <a:gd name="T3" fmla="*/ 91 h 128"/>
              <a:gd name="T4" fmla="*/ 50 w 96"/>
              <a:gd name="T5" fmla="*/ 128 h 128"/>
              <a:gd name="T6" fmla="*/ 84 w 96"/>
              <a:gd name="T7" fmla="*/ 91 h 128"/>
              <a:gd name="T8" fmla="*/ 85 w 96"/>
              <a:gd name="T9" fmla="*/ 91 h 128"/>
              <a:gd name="T10" fmla="*/ 94 w 96"/>
              <a:gd name="T11" fmla="*/ 80 h 128"/>
              <a:gd name="T12" fmla="*/ 87 w 96"/>
              <a:gd name="T13" fmla="*/ 69 h 128"/>
              <a:gd name="T14" fmla="*/ 87 w 96"/>
              <a:gd name="T15" fmla="*/ 69 h 128"/>
              <a:gd name="T16" fmla="*/ 76 w 96"/>
              <a:gd name="T17" fmla="*/ 28 h 128"/>
              <a:gd name="T18" fmla="*/ 25 w 96"/>
              <a:gd name="T19" fmla="*/ 22 h 128"/>
              <a:gd name="T20" fmla="*/ 12 w 96"/>
              <a:gd name="T21" fmla="*/ 70 h 128"/>
              <a:gd name="T22" fmla="*/ 12 w 96"/>
              <a:gd name="T23" fmla="*/ 70 h 128"/>
              <a:gd name="T24" fmla="*/ 7 w 96"/>
              <a:gd name="T25" fmla="*/ 80 h 128"/>
              <a:gd name="T26" fmla="*/ 16 w 96"/>
              <a:gd name="T27" fmla="*/ 71 h 128"/>
              <a:gd name="T28" fmla="*/ 16 w 96"/>
              <a:gd name="T29" fmla="*/ 71 h 128"/>
              <a:gd name="T30" fmla="*/ 17 w 96"/>
              <a:gd name="T31" fmla="*/ 71 h 128"/>
              <a:gd name="T32" fmla="*/ 17 w 96"/>
              <a:gd name="T33" fmla="*/ 69 h 128"/>
              <a:gd name="T34" fmla="*/ 19 w 96"/>
              <a:gd name="T35" fmla="*/ 54 h 128"/>
              <a:gd name="T36" fmla="*/ 23 w 96"/>
              <a:gd name="T37" fmla="*/ 50 h 128"/>
              <a:gd name="T38" fmla="*/ 62 w 96"/>
              <a:gd name="T39" fmla="*/ 40 h 128"/>
              <a:gd name="T40" fmla="*/ 82 w 96"/>
              <a:gd name="T41" fmla="*/ 72 h 128"/>
              <a:gd name="T42" fmla="*/ 82 w 96"/>
              <a:gd name="T43" fmla="*/ 72 h 128"/>
              <a:gd name="T44" fmla="*/ 84 w 96"/>
              <a:gd name="T45" fmla="*/ 71 h 128"/>
              <a:gd name="T46" fmla="*/ 85 w 96"/>
              <a:gd name="T47" fmla="*/ 71 h 128"/>
              <a:gd name="T48" fmla="*/ 89 w 96"/>
              <a:gd name="T49" fmla="*/ 74 h 128"/>
              <a:gd name="T50" fmla="*/ 91 w 96"/>
              <a:gd name="T51" fmla="*/ 80 h 128"/>
              <a:gd name="T52" fmla="*/ 89 w 96"/>
              <a:gd name="T53" fmla="*/ 87 h 128"/>
              <a:gd name="T54" fmla="*/ 85 w 96"/>
              <a:gd name="T55" fmla="*/ 89 h 128"/>
              <a:gd name="T56" fmla="*/ 85 w 96"/>
              <a:gd name="T57" fmla="*/ 89 h 128"/>
              <a:gd name="T58" fmla="*/ 82 w 96"/>
              <a:gd name="T59" fmla="*/ 89 h 128"/>
              <a:gd name="T60" fmla="*/ 82 w 96"/>
              <a:gd name="T61" fmla="*/ 91 h 128"/>
              <a:gd name="T62" fmla="*/ 71 w 96"/>
              <a:gd name="T63" fmla="*/ 116 h 128"/>
              <a:gd name="T64" fmla="*/ 61 w 96"/>
              <a:gd name="T65" fmla="*/ 123 h 128"/>
              <a:gd name="T66" fmla="*/ 50 w 96"/>
              <a:gd name="T67" fmla="*/ 125 h 128"/>
              <a:gd name="T68" fmla="*/ 39 w 96"/>
              <a:gd name="T69" fmla="*/ 123 h 128"/>
              <a:gd name="T70" fmla="*/ 29 w 96"/>
              <a:gd name="T71" fmla="*/ 116 h 128"/>
              <a:gd name="T72" fmla="*/ 18 w 96"/>
              <a:gd name="T73" fmla="*/ 91 h 128"/>
              <a:gd name="T74" fmla="*/ 17 w 96"/>
              <a:gd name="T75" fmla="*/ 89 h 128"/>
              <a:gd name="T76" fmla="*/ 15 w 96"/>
              <a:gd name="T77" fmla="*/ 89 h 128"/>
              <a:gd name="T78" fmla="*/ 9 w 96"/>
              <a:gd name="T79" fmla="*/ 80 h 128"/>
              <a:gd name="T80" fmla="*/ 11 w 96"/>
              <a:gd name="T81" fmla="*/ 74 h 128"/>
              <a:gd name="T82" fmla="*/ 16 w 96"/>
              <a:gd name="T83"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128">
                <a:moveTo>
                  <a:pt x="7" y="80"/>
                </a:moveTo>
                <a:cubicBezTo>
                  <a:pt x="7" y="86"/>
                  <a:pt x="11" y="91"/>
                  <a:pt x="15" y="91"/>
                </a:cubicBezTo>
                <a:cubicBezTo>
                  <a:pt x="19" y="112"/>
                  <a:pt x="33" y="128"/>
                  <a:pt x="50" y="128"/>
                </a:cubicBezTo>
                <a:cubicBezTo>
                  <a:pt x="67" y="128"/>
                  <a:pt x="81" y="112"/>
                  <a:pt x="84" y="91"/>
                </a:cubicBezTo>
                <a:cubicBezTo>
                  <a:pt x="85" y="91"/>
                  <a:pt x="85" y="91"/>
                  <a:pt x="85" y="91"/>
                </a:cubicBezTo>
                <a:cubicBezTo>
                  <a:pt x="90" y="91"/>
                  <a:pt x="94" y="86"/>
                  <a:pt x="94" y="80"/>
                </a:cubicBezTo>
                <a:cubicBezTo>
                  <a:pt x="94" y="75"/>
                  <a:pt x="91" y="70"/>
                  <a:pt x="87" y="69"/>
                </a:cubicBezTo>
                <a:cubicBezTo>
                  <a:pt x="87" y="69"/>
                  <a:pt x="87" y="69"/>
                  <a:pt x="87" y="69"/>
                </a:cubicBezTo>
                <a:cubicBezTo>
                  <a:pt x="87" y="69"/>
                  <a:pt x="96" y="37"/>
                  <a:pt x="76" y="28"/>
                </a:cubicBezTo>
                <a:cubicBezTo>
                  <a:pt x="74" y="0"/>
                  <a:pt x="25" y="22"/>
                  <a:pt x="25" y="22"/>
                </a:cubicBezTo>
                <a:cubicBezTo>
                  <a:pt x="0" y="35"/>
                  <a:pt x="12" y="70"/>
                  <a:pt x="12" y="70"/>
                </a:cubicBezTo>
                <a:cubicBezTo>
                  <a:pt x="12" y="70"/>
                  <a:pt x="12" y="70"/>
                  <a:pt x="12" y="70"/>
                </a:cubicBezTo>
                <a:cubicBezTo>
                  <a:pt x="9" y="72"/>
                  <a:pt x="7" y="76"/>
                  <a:pt x="7" y="80"/>
                </a:cubicBezTo>
                <a:close/>
                <a:moveTo>
                  <a:pt x="16" y="71"/>
                </a:moveTo>
                <a:cubicBezTo>
                  <a:pt x="16" y="71"/>
                  <a:pt x="16" y="71"/>
                  <a:pt x="16" y="71"/>
                </a:cubicBezTo>
                <a:cubicBezTo>
                  <a:pt x="17" y="71"/>
                  <a:pt x="17" y="71"/>
                  <a:pt x="17" y="71"/>
                </a:cubicBezTo>
                <a:cubicBezTo>
                  <a:pt x="17" y="69"/>
                  <a:pt x="17" y="69"/>
                  <a:pt x="17" y="69"/>
                </a:cubicBezTo>
                <a:cubicBezTo>
                  <a:pt x="19" y="54"/>
                  <a:pt x="19" y="54"/>
                  <a:pt x="19" y="54"/>
                </a:cubicBezTo>
                <a:cubicBezTo>
                  <a:pt x="21" y="51"/>
                  <a:pt x="23" y="50"/>
                  <a:pt x="23" y="50"/>
                </a:cubicBezTo>
                <a:cubicBezTo>
                  <a:pt x="45" y="51"/>
                  <a:pt x="62" y="40"/>
                  <a:pt x="62" y="40"/>
                </a:cubicBezTo>
                <a:cubicBezTo>
                  <a:pt x="77" y="28"/>
                  <a:pt x="82" y="72"/>
                  <a:pt x="82" y="72"/>
                </a:cubicBezTo>
                <a:cubicBezTo>
                  <a:pt x="82" y="72"/>
                  <a:pt x="82" y="72"/>
                  <a:pt x="82" y="72"/>
                </a:cubicBezTo>
                <a:cubicBezTo>
                  <a:pt x="84" y="71"/>
                  <a:pt x="84" y="71"/>
                  <a:pt x="84" y="71"/>
                </a:cubicBezTo>
                <a:cubicBezTo>
                  <a:pt x="85" y="71"/>
                  <a:pt x="85" y="71"/>
                  <a:pt x="85" y="71"/>
                </a:cubicBezTo>
                <a:cubicBezTo>
                  <a:pt x="87" y="71"/>
                  <a:pt x="88" y="72"/>
                  <a:pt x="89" y="74"/>
                </a:cubicBezTo>
                <a:cubicBezTo>
                  <a:pt x="91" y="75"/>
                  <a:pt x="91" y="78"/>
                  <a:pt x="91" y="80"/>
                </a:cubicBezTo>
                <a:cubicBezTo>
                  <a:pt x="91" y="83"/>
                  <a:pt x="91" y="85"/>
                  <a:pt x="89" y="87"/>
                </a:cubicBezTo>
                <a:cubicBezTo>
                  <a:pt x="88" y="88"/>
                  <a:pt x="87" y="89"/>
                  <a:pt x="85" y="89"/>
                </a:cubicBezTo>
                <a:cubicBezTo>
                  <a:pt x="85" y="89"/>
                  <a:pt x="85" y="89"/>
                  <a:pt x="85" y="89"/>
                </a:cubicBezTo>
                <a:cubicBezTo>
                  <a:pt x="82" y="89"/>
                  <a:pt x="82" y="89"/>
                  <a:pt x="82" y="89"/>
                </a:cubicBezTo>
                <a:cubicBezTo>
                  <a:pt x="82" y="91"/>
                  <a:pt x="82" y="91"/>
                  <a:pt x="82" y="91"/>
                </a:cubicBezTo>
                <a:cubicBezTo>
                  <a:pt x="80" y="101"/>
                  <a:pt x="76" y="109"/>
                  <a:pt x="71" y="116"/>
                </a:cubicBezTo>
                <a:cubicBezTo>
                  <a:pt x="68" y="119"/>
                  <a:pt x="64" y="121"/>
                  <a:pt x="61" y="123"/>
                </a:cubicBezTo>
                <a:cubicBezTo>
                  <a:pt x="57" y="124"/>
                  <a:pt x="54" y="125"/>
                  <a:pt x="50" y="125"/>
                </a:cubicBezTo>
                <a:cubicBezTo>
                  <a:pt x="46" y="125"/>
                  <a:pt x="42" y="124"/>
                  <a:pt x="39" y="123"/>
                </a:cubicBezTo>
                <a:cubicBezTo>
                  <a:pt x="35" y="121"/>
                  <a:pt x="32" y="119"/>
                  <a:pt x="29" y="116"/>
                </a:cubicBezTo>
                <a:cubicBezTo>
                  <a:pt x="23" y="109"/>
                  <a:pt x="19" y="101"/>
                  <a:pt x="18" y="91"/>
                </a:cubicBezTo>
                <a:cubicBezTo>
                  <a:pt x="17" y="89"/>
                  <a:pt x="17" y="89"/>
                  <a:pt x="17" y="89"/>
                </a:cubicBezTo>
                <a:cubicBezTo>
                  <a:pt x="15" y="89"/>
                  <a:pt x="15" y="89"/>
                  <a:pt x="15" y="89"/>
                </a:cubicBezTo>
                <a:cubicBezTo>
                  <a:pt x="12" y="89"/>
                  <a:pt x="9" y="85"/>
                  <a:pt x="9" y="80"/>
                </a:cubicBezTo>
                <a:cubicBezTo>
                  <a:pt x="9" y="78"/>
                  <a:pt x="10" y="75"/>
                  <a:pt x="11" y="74"/>
                </a:cubicBezTo>
                <a:cubicBezTo>
                  <a:pt x="13" y="72"/>
                  <a:pt x="14" y="71"/>
                  <a:pt x="16" y="71"/>
                </a:cubicBezTo>
                <a:close/>
              </a:path>
            </a:pathLst>
          </a:custGeom>
          <a:solidFill>
            <a:srgbClr val="06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9" name="Picture 2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773016" y="2033753"/>
            <a:ext cx="273171" cy="26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Freeform 216"/>
          <p:cNvSpPr>
            <a:spLocks noEditPoints="1"/>
          </p:cNvSpPr>
          <p:nvPr/>
        </p:nvSpPr>
        <p:spPr bwMode="gray">
          <a:xfrm>
            <a:off x="1850707" y="2108938"/>
            <a:ext cx="116119" cy="116954"/>
          </a:xfrm>
          <a:custGeom>
            <a:avLst/>
            <a:gdLst>
              <a:gd name="T0" fmla="*/ 29 w 59"/>
              <a:gd name="T1" fmla="*/ 0 h 59"/>
              <a:gd name="T2" fmla="*/ 0 w 59"/>
              <a:gd name="T3" fmla="*/ 30 h 59"/>
              <a:gd name="T4" fmla="*/ 29 w 59"/>
              <a:gd name="T5" fmla="*/ 59 h 59"/>
              <a:gd name="T6" fmla="*/ 59 w 59"/>
              <a:gd name="T7" fmla="*/ 30 h 59"/>
              <a:gd name="T8" fmla="*/ 29 w 59"/>
              <a:gd name="T9" fmla="*/ 0 h 59"/>
              <a:gd name="T10" fmla="*/ 29 w 59"/>
              <a:gd name="T11" fmla="*/ 50 h 59"/>
              <a:gd name="T12" fmla="*/ 9 w 59"/>
              <a:gd name="T13" fmla="*/ 30 h 59"/>
              <a:gd name="T14" fmla="*/ 29 w 59"/>
              <a:gd name="T15" fmla="*/ 10 h 59"/>
              <a:gd name="T16" fmla="*/ 50 w 59"/>
              <a:gd name="T17" fmla="*/ 30 h 59"/>
              <a:gd name="T18" fmla="*/ 29 w 59"/>
              <a:gd name="T19"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0"/>
                </a:moveTo>
                <a:cubicBezTo>
                  <a:pt x="13" y="0"/>
                  <a:pt x="0" y="13"/>
                  <a:pt x="0" y="30"/>
                </a:cubicBezTo>
                <a:cubicBezTo>
                  <a:pt x="0" y="46"/>
                  <a:pt x="13" y="59"/>
                  <a:pt x="29" y="59"/>
                </a:cubicBezTo>
                <a:cubicBezTo>
                  <a:pt x="46" y="59"/>
                  <a:pt x="59" y="46"/>
                  <a:pt x="59" y="30"/>
                </a:cubicBezTo>
                <a:cubicBezTo>
                  <a:pt x="59" y="13"/>
                  <a:pt x="46" y="0"/>
                  <a:pt x="29" y="0"/>
                </a:cubicBezTo>
                <a:close/>
                <a:moveTo>
                  <a:pt x="29" y="50"/>
                </a:moveTo>
                <a:cubicBezTo>
                  <a:pt x="18" y="50"/>
                  <a:pt x="9" y="41"/>
                  <a:pt x="9" y="30"/>
                </a:cubicBezTo>
                <a:cubicBezTo>
                  <a:pt x="9" y="19"/>
                  <a:pt x="18" y="10"/>
                  <a:pt x="29" y="10"/>
                </a:cubicBezTo>
                <a:cubicBezTo>
                  <a:pt x="41" y="10"/>
                  <a:pt x="50" y="19"/>
                  <a:pt x="50" y="30"/>
                </a:cubicBezTo>
                <a:cubicBezTo>
                  <a:pt x="50" y="41"/>
                  <a:pt x="41" y="50"/>
                  <a:pt x="29" y="50"/>
                </a:cubicBezTo>
                <a:close/>
              </a:path>
            </a:pathLst>
          </a:custGeom>
          <a:solidFill>
            <a:srgbClr val="06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1" name="Picture 2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1879946" y="2137341"/>
            <a:ext cx="59312" cy="58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Freeform 218"/>
          <p:cNvSpPr>
            <a:spLocks/>
          </p:cNvSpPr>
          <p:nvPr/>
        </p:nvSpPr>
        <p:spPr bwMode="gray">
          <a:xfrm>
            <a:off x="1565840" y="2097243"/>
            <a:ext cx="280690" cy="209682"/>
          </a:xfrm>
          <a:custGeom>
            <a:avLst/>
            <a:gdLst>
              <a:gd name="T0" fmla="*/ 113 w 142"/>
              <a:gd name="T1" fmla="*/ 73 h 106"/>
              <a:gd name="T2" fmla="*/ 121 w 142"/>
              <a:gd name="T3" fmla="*/ 65 h 106"/>
              <a:gd name="T4" fmla="*/ 116 w 142"/>
              <a:gd name="T5" fmla="*/ 52 h 106"/>
              <a:gd name="T6" fmla="*/ 104 w 142"/>
              <a:gd name="T7" fmla="*/ 52 h 106"/>
              <a:gd name="T8" fmla="*/ 104 w 142"/>
              <a:gd name="T9" fmla="*/ 20 h 106"/>
              <a:gd name="T10" fmla="*/ 116 w 142"/>
              <a:gd name="T11" fmla="*/ 20 h 106"/>
              <a:gd name="T12" fmla="*/ 121 w 142"/>
              <a:gd name="T13" fmla="*/ 6 h 106"/>
              <a:gd name="T14" fmla="*/ 110 w 142"/>
              <a:gd name="T15" fmla="*/ 0 h 106"/>
              <a:gd name="T16" fmla="*/ 79 w 142"/>
              <a:gd name="T17" fmla="*/ 52 h 106"/>
              <a:gd name="T18" fmla="*/ 75 w 142"/>
              <a:gd name="T19" fmla="*/ 29 h 106"/>
              <a:gd name="T20" fmla="*/ 80 w 142"/>
              <a:gd name="T21" fmla="*/ 21 h 106"/>
              <a:gd name="T22" fmla="*/ 71 w 142"/>
              <a:gd name="T23" fmla="*/ 13 h 106"/>
              <a:gd name="T24" fmla="*/ 62 w 142"/>
              <a:gd name="T25" fmla="*/ 21 h 106"/>
              <a:gd name="T26" fmla="*/ 66 w 142"/>
              <a:gd name="T27" fmla="*/ 29 h 106"/>
              <a:gd name="T28" fmla="*/ 62 w 142"/>
              <a:gd name="T29" fmla="*/ 52 h 106"/>
              <a:gd name="T30" fmla="*/ 32 w 142"/>
              <a:gd name="T31" fmla="*/ 0 h 106"/>
              <a:gd name="T32" fmla="*/ 0 w 142"/>
              <a:gd name="T33" fmla="*/ 34 h 106"/>
              <a:gd name="T34" fmla="*/ 0 w 142"/>
              <a:gd name="T35" fmla="*/ 34 h 106"/>
              <a:gd name="T36" fmla="*/ 0 w 142"/>
              <a:gd name="T37" fmla="*/ 98 h 106"/>
              <a:gd name="T38" fmla="*/ 1 w 142"/>
              <a:gd name="T39" fmla="*/ 98 h 106"/>
              <a:gd name="T40" fmla="*/ 71 w 142"/>
              <a:gd name="T41" fmla="*/ 106 h 106"/>
              <a:gd name="T42" fmla="*/ 141 w 142"/>
              <a:gd name="T43" fmla="*/ 98 h 106"/>
              <a:gd name="T44" fmla="*/ 142 w 142"/>
              <a:gd name="T45" fmla="*/ 98 h 106"/>
              <a:gd name="T46" fmla="*/ 142 w 142"/>
              <a:gd name="T47" fmla="*/ 90 h 106"/>
              <a:gd name="T48" fmla="*/ 136 w 142"/>
              <a:gd name="T49" fmla="*/ 96 h 106"/>
              <a:gd name="T50" fmla="*/ 113 w 142"/>
              <a:gd name="T5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2" h="106">
                <a:moveTo>
                  <a:pt x="113" y="73"/>
                </a:moveTo>
                <a:cubicBezTo>
                  <a:pt x="121" y="65"/>
                  <a:pt x="121" y="65"/>
                  <a:pt x="121" y="65"/>
                </a:cubicBezTo>
                <a:cubicBezTo>
                  <a:pt x="119" y="61"/>
                  <a:pt x="117" y="57"/>
                  <a:pt x="116" y="52"/>
                </a:cubicBezTo>
                <a:cubicBezTo>
                  <a:pt x="104" y="52"/>
                  <a:pt x="104" y="52"/>
                  <a:pt x="104" y="52"/>
                </a:cubicBezTo>
                <a:cubicBezTo>
                  <a:pt x="104" y="20"/>
                  <a:pt x="104" y="20"/>
                  <a:pt x="104" y="20"/>
                </a:cubicBezTo>
                <a:cubicBezTo>
                  <a:pt x="116" y="20"/>
                  <a:pt x="116" y="20"/>
                  <a:pt x="116" y="20"/>
                </a:cubicBezTo>
                <a:cubicBezTo>
                  <a:pt x="117" y="15"/>
                  <a:pt x="119" y="11"/>
                  <a:pt x="121" y="6"/>
                </a:cubicBezTo>
                <a:cubicBezTo>
                  <a:pt x="118" y="4"/>
                  <a:pt x="114" y="2"/>
                  <a:pt x="110" y="0"/>
                </a:cubicBezTo>
                <a:cubicBezTo>
                  <a:pt x="79" y="52"/>
                  <a:pt x="79" y="52"/>
                  <a:pt x="79" y="52"/>
                </a:cubicBezTo>
                <a:cubicBezTo>
                  <a:pt x="75" y="29"/>
                  <a:pt x="75" y="29"/>
                  <a:pt x="75" y="29"/>
                </a:cubicBezTo>
                <a:cubicBezTo>
                  <a:pt x="78" y="27"/>
                  <a:pt x="80" y="25"/>
                  <a:pt x="80" y="21"/>
                </a:cubicBezTo>
                <a:cubicBezTo>
                  <a:pt x="80" y="17"/>
                  <a:pt x="76" y="13"/>
                  <a:pt x="71" y="13"/>
                </a:cubicBezTo>
                <a:cubicBezTo>
                  <a:pt x="66" y="13"/>
                  <a:pt x="62" y="17"/>
                  <a:pt x="62" y="21"/>
                </a:cubicBezTo>
                <a:cubicBezTo>
                  <a:pt x="62" y="25"/>
                  <a:pt x="64" y="27"/>
                  <a:pt x="66" y="29"/>
                </a:cubicBezTo>
                <a:cubicBezTo>
                  <a:pt x="62" y="52"/>
                  <a:pt x="62" y="52"/>
                  <a:pt x="62" y="52"/>
                </a:cubicBezTo>
                <a:cubicBezTo>
                  <a:pt x="32" y="0"/>
                  <a:pt x="32" y="0"/>
                  <a:pt x="32" y="0"/>
                </a:cubicBezTo>
                <a:cubicBezTo>
                  <a:pt x="15" y="8"/>
                  <a:pt x="3" y="20"/>
                  <a:pt x="0" y="34"/>
                </a:cubicBezTo>
                <a:cubicBezTo>
                  <a:pt x="0" y="34"/>
                  <a:pt x="0" y="34"/>
                  <a:pt x="0" y="34"/>
                </a:cubicBezTo>
                <a:cubicBezTo>
                  <a:pt x="0" y="98"/>
                  <a:pt x="0" y="98"/>
                  <a:pt x="0" y="98"/>
                </a:cubicBezTo>
                <a:cubicBezTo>
                  <a:pt x="1" y="98"/>
                  <a:pt x="1" y="98"/>
                  <a:pt x="1" y="98"/>
                </a:cubicBezTo>
                <a:cubicBezTo>
                  <a:pt x="8" y="102"/>
                  <a:pt x="36" y="106"/>
                  <a:pt x="71" y="106"/>
                </a:cubicBezTo>
                <a:cubicBezTo>
                  <a:pt x="105" y="106"/>
                  <a:pt x="134" y="102"/>
                  <a:pt x="141" y="98"/>
                </a:cubicBezTo>
                <a:cubicBezTo>
                  <a:pt x="142" y="98"/>
                  <a:pt x="142" y="98"/>
                  <a:pt x="142" y="98"/>
                </a:cubicBezTo>
                <a:cubicBezTo>
                  <a:pt x="142" y="90"/>
                  <a:pt x="142" y="90"/>
                  <a:pt x="142" y="90"/>
                </a:cubicBezTo>
                <a:cubicBezTo>
                  <a:pt x="136" y="96"/>
                  <a:pt x="136" y="96"/>
                  <a:pt x="136" y="96"/>
                </a:cubicBezTo>
                <a:lnTo>
                  <a:pt x="113" y="73"/>
                </a:lnTo>
                <a:close/>
              </a:path>
            </a:pathLst>
          </a:custGeom>
          <a:solidFill>
            <a:srgbClr val="06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Freeform 219"/>
          <p:cNvSpPr>
            <a:spLocks noEditPoints="1"/>
          </p:cNvSpPr>
          <p:nvPr/>
        </p:nvSpPr>
        <p:spPr bwMode="gray">
          <a:xfrm>
            <a:off x="1387903" y="1881713"/>
            <a:ext cx="223884" cy="205505"/>
          </a:xfrm>
          <a:custGeom>
            <a:avLst/>
            <a:gdLst>
              <a:gd name="T0" fmla="*/ 99 w 113"/>
              <a:gd name="T1" fmla="*/ 65 h 104"/>
              <a:gd name="T2" fmla="*/ 80 w 113"/>
              <a:gd name="T3" fmla="*/ 15 h 104"/>
              <a:gd name="T4" fmla="*/ 15 w 113"/>
              <a:gd name="T5" fmla="*/ 27 h 104"/>
              <a:gd name="T6" fmla="*/ 26 w 113"/>
              <a:gd name="T7" fmla="*/ 93 h 104"/>
              <a:gd name="T8" fmla="*/ 80 w 113"/>
              <a:gd name="T9" fmla="*/ 93 h 104"/>
              <a:gd name="T10" fmla="*/ 113 w 113"/>
              <a:gd name="T11" fmla="*/ 96 h 104"/>
              <a:gd name="T12" fmla="*/ 99 w 113"/>
              <a:gd name="T13" fmla="*/ 65 h 104"/>
              <a:gd name="T14" fmla="*/ 77 w 113"/>
              <a:gd name="T15" fmla="*/ 84 h 104"/>
              <a:gd name="T16" fmla="*/ 75 w 113"/>
              <a:gd name="T17" fmla="*/ 85 h 104"/>
              <a:gd name="T18" fmla="*/ 31 w 113"/>
              <a:gd name="T19" fmla="*/ 86 h 104"/>
              <a:gd name="T20" fmla="*/ 22 w 113"/>
              <a:gd name="T21" fmla="*/ 32 h 104"/>
              <a:gd name="T22" fmla="*/ 75 w 113"/>
              <a:gd name="T23" fmla="*/ 22 h 104"/>
              <a:gd name="T24" fmla="*/ 90 w 113"/>
              <a:gd name="T25" fmla="*/ 63 h 104"/>
              <a:gd name="T26" fmla="*/ 90 w 113"/>
              <a:gd name="T27" fmla="*/ 66 h 104"/>
              <a:gd name="T28" fmla="*/ 99 w 113"/>
              <a:gd name="T29" fmla="*/ 86 h 104"/>
              <a:gd name="T30" fmla="*/ 77 w 113"/>
              <a:gd name="T31"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 h="104">
                <a:moveTo>
                  <a:pt x="99" y="65"/>
                </a:moveTo>
                <a:cubicBezTo>
                  <a:pt x="104" y="46"/>
                  <a:pt x="97" y="26"/>
                  <a:pt x="80" y="15"/>
                </a:cubicBezTo>
                <a:cubicBezTo>
                  <a:pt x="59" y="0"/>
                  <a:pt x="30" y="6"/>
                  <a:pt x="15" y="27"/>
                </a:cubicBezTo>
                <a:cubicBezTo>
                  <a:pt x="0" y="49"/>
                  <a:pt x="5" y="78"/>
                  <a:pt x="26" y="93"/>
                </a:cubicBezTo>
                <a:cubicBezTo>
                  <a:pt x="43" y="104"/>
                  <a:pt x="64" y="104"/>
                  <a:pt x="80" y="93"/>
                </a:cubicBezTo>
                <a:cubicBezTo>
                  <a:pt x="113" y="96"/>
                  <a:pt x="113" y="96"/>
                  <a:pt x="113" y="96"/>
                </a:cubicBezTo>
                <a:lnTo>
                  <a:pt x="99" y="65"/>
                </a:lnTo>
                <a:close/>
                <a:moveTo>
                  <a:pt x="77" y="84"/>
                </a:moveTo>
                <a:cubicBezTo>
                  <a:pt x="75" y="85"/>
                  <a:pt x="75" y="85"/>
                  <a:pt x="75" y="85"/>
                </a:cubicBezTo>
                <a:cubicBezTo>
                  <a:pt x="61" y="95"/>
                  <a:pt x="44" y="95"/>
                  <a:pt x="31" y="86"/>
                </a:cubicBezTo>
                <a:cubicBezTo>
                  <a:pt x="14" y="74"/>
                  <a:pt x="10" y="50"/>
                  <a:pt x="22" y="32"/>
                </a:cubicBezTo>
                <a:cubicBezTo>
                  <a:pt x="34" y="15"/>
                  <a:pt x="58" y="10"/>
                  <a:pt x="75" y="22"/>
                </a:cubicBezTo>
                <a:cubicBezTo>
                  <a:pt x="88" y="31"/>
                  <a:pt x="94" y="47"/>
                  <a:pt x="90" y="63"/>
                </a:cubicBezTo>
                <a:cubicBezTo>
                  <a:pt x="90" y="66"/>
                  <a:pt x="90" y="66"/>
                  <a:pt x="90" y="66"/>
                </a:cubicBezTo>
                <a:cubicBezTo>
                  <a:pt x="99" y="86"/>
                  <a:pt x="99" y="86"/>
                  <a:pt x="99" y="86"/>
                </a:cubicBezTo>
                <a:lnTo>
                  <a:pt x="77" y="84"/>
                </a:lnTo>
                <a:close/>
              </a:path>
            </a:pathLst>
          </a:custGeom>
          <a:solidFill>
            <a:srgbClr val="06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4" name="Picture 2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1425496" y="1983630"/>
            <a:ext cx="35922" cy="4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1459746" y="1966087"/>
            <a:ext cx="35086" cy="6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gray">
          <a:xfrm>
            <a:off x="1493162" y="1953556"/>
            <a:ext cx="35922" cy="77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gray">
          <a:xfrm>
            <a:off x="1526577" y="1947709"/>
            <a:ext cx="35922" cy="8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 name="直接箭头连接符 27"/>
          <p:cNvCxnSpPr/>
          <p:nvPr/>
        </p:nvCxnSpPr>
        <p:spPr bwMode="gray">
          <a:xfrm>
            <a:off x="2175048" y="2141772"/>
            <a:ext cx="693713"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bwMode="gray">
          <a:xfrm>
            <a:off x="3814726" y="2141772"/>
            <a:ext cx="693713"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nvGrpSpPr>
          <p:cNvPr id="30" name="组 28"/>
          <p:cNvGrpSpPr>
            <a:grpSpLocks/>
          </p:cNvGrpSpPr>
          <p:nvPr/>
        </p:nvGrpSpPr>
        <p:grpSpPr bwMode="gray">
          <a:xfrm>
            <a:off x="4575360" y="1802294"/>
            <a:ext cx="648609" cy="653335"/>
            <a:chOff x="7152247" y="440377"/>
            <a:chExt cx="871529" cy="876732"/>
          </a:xfrm>
        </p:grpSpPr>
        <p:sp>
          <p:nvSpPr>
            <p:cNvPr id="31" name="Oval 302"/>
            <p:cNvSpPr>
              <a:spLocks noChangeArrowheads="1"/>
            </p:cNvSpPr>
            <p:nvPr/>
          </p:nvSpPr>
          <p:spPr bwMode="gray">
            <a:xfrm>
              <a:off x="7152247" y="440377"/>
              <a:ext cx="871529" cy="876732"/>
            </a:xfrm>
            <a:prstGeom prst="ellipse">
              <a:avLst/>
            </a:prstGeom>
            <a:solidFill>
              <a:srgbClr val="E57B8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kumimoji="1" sz="2000">
                  <a:solidFill>
                    <a:schemeClr val="tx1"/>
                  </a:solidFill>
                  <a:latin typeface="Arial" panose="020F0502020204030204" pitchFamily="34" charset="0"/>
                  <a:ea typeface="宋体" panose="02010600030101010101" pitchFamily="2" charset="-122"/>
                </a:defRPr>
              </a:lvl1pPr>
              <a:lvl2pPr marL="742950" indent="-285750" eaLnBrk="0" hangingPunct="0">
                <a:defRPr kumimoji="1" sz="2000">
                  <a:solidFill>
                    <a:schemeClr val="tx1"/>
                  </a:solidFill>
                  <a:latin typeface="Arial" panose="020F0502020204030204" pitchFamily="34" charset="0"/>
                  <a:ea typeface="宋体" panose="02010600030101010101" pitchFamily="2" charset="-122"/>
                </a:defRPr>
              </a:lvl2pPr>
              <a:lvl3pPr marL="1143000" indent="-228600" eaLnBrk="0" hangingPunct="0">
                <a:defRPr kumimoji="1" sz="2000">
                  <a:solidFill>
                    <a:schemeClr val="tx1"/>
                  </a:solidFill>
                  <a:latin typeface="Arial" panose="020F0502020204030204" pitchFamily="34" charset="0"/>
                  <a:ea typeface="宋体" panose="02010600030101010101" pitchFamily="2" charset="-122"/>
                </a:defRPr>
              </a:lvl3pPr>
              <a:lvl4pPr marL="1600200" indent="-228600" eaLnBrk="0" hangingPunct="0">
                <a:defRPr kumimoji="1" sz="2000">
                  <a:solidFill>
                    <a:schemeClr val="tx1"/>
                  </a:solidFill>
                  <a:latin typeface="Arial" panose="020F0502020204030204" pitchFamily="34" charset="0"/>
                  <a:ea typeface="宋体" panose="02010600030101010101" pitchFamily="2" charset="-122"/>
                </a:defRPr>
              </a:lvl4pPr>
              <a:lvl5pPr marL="2057400" indent="-228600" eaLnBrk="0" hangingPunct="0">
                <a:defRPr kumimoji="1" sz="2000">
                  <a:solidFill>
                    <a:schemeClr val="tx1"/>
                  </a:solidFill>
                  <a:latin typeface="Arial" panose="020F0502020204030204" pitchFamily="34" charset="0"/>
                  <a:ea typeface="宋体" panose="02010600030101010101" pitchFamily="2" charset="-122"/>
                </a:defRPr>
              </a:lvl5pPr>
              <a:lvl6pPr marL="25146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6pPr>
              <a:lvl7pPr marL="29718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7pPr>
              <a:lvl8pPr marL="34290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8pPr>
              <a:lvl9pPr marL="3886200" indent="-228600" defTabSz="511175" eaLnBrk="0" fontAlgn="base" hangingPunct="0">
                <a:spcBef>
                  <a:spcPct val="0"/>
                </a:spcBef>
                <a:spcAft>
                  <a:spcPct val="0"/>
                </a:spcAft>
                <a:defRPr kumimoji="1" sz="2000">
                  <a:solidFill>
                    <a:schemeClr val="tx1"/>
                  </a:solidFill>
                  <a:latin typeface="Arial" panose="020F0502020204030204" pitchFamily="34" charset="0"/>
                  <a:ea typeface="宋体" panose="02010600030101010101" pitchFamily="2" charset="-122"/>
                </a:defRPr>
              </a:lvl9pPr>
            </a:lstStyle>
            <a:p>
              <a:pPr eaLnBrk="1" fontAlgn="ctr" hangingPunct="1"/>
              <a:endParaRPr kumimoji="0"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32" name="组 7"/>
            <p:cNvGrpSpPr>
              <a:grpSpLocks/>
            </p:cNvGrpSpPr>
            <p:nvPr/>
          </p:nvGrpSpPr>
          <p:grpSpPr bwMode="gray">
            <a:xfrm>
              <a:off x="7330455" y="622488"/>
              <a:ext cx="515113" cy="516413"/>
              <a:chOff x="7330455" y="622488"/>
              <a:chExt cx="515113" cy="516413"/>
            </a:xfrm>
          </p:grpSpPr>
          <p:sp>
            <p:nvSpPr>
              <p:cNvPr id="33" name="Freeform 303"/>
              <p:cNvSpPr>
                <a:spLocks/>
              </p:cNvSpPr>
              <p:nvPr/>
            </p:nvSpPr>
            <p:spPr bwMode="gray">
              <a:xfrm>
                <a:off x="7330455" y="622488"/>
                <a:ext cx="515113" cy="516413"/>
              </a:xfrm>
              <a:custGeom>
                <a:avLst/>
                <a:gdLst>
                  <a:gd name="T0" fmla="*/ 2147483647 w 168"/>
                  <a:gd name="T1" fmla="*/ 2147483647 h 168"/>
                  <a:gd name="T2" fmla="*/ 0 w 168"/>
                  <a:gd name="T3" fmla="*/ 2147483647 h 168"/>
                  <a:gd name="T4" fmla="*/ 2147483647 w 168"/>
                  <a:gd name="T5" fmla="*/ 0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8" h="168">
                    <a:moveTo>
                      <a:pt x="84" y="168"/>
                    </a:moveTo>
                    <a:cubicBezTo>
                      <a:pt x="38" y="168"/>
                      <a:pt x="0" y="130"/>
                      <a:pt x="0" y="84"/>
                    </a:cubicBezTo>
                    <a:cubicBezTo>
                      <a:pt x="0" y="37"/>
                      <a:pt x="38" y="0"/>
                      <a:pt x="84" y="0"/>
                    </a:cubicBezTo>
                    <a:cubicBezTo>
                      <a:pt x="130" y="0"/>
                      <a:pt x="168" y="37"/>
                      <a:pt x="168" y="84"/>
                    </a:cubicBezTo>
                    <a:cubicBezTo>
                      <a:pt x="168" y="101"/>
                      <a:pt x="163" y="117"/>
                      <a:pt x="153" y="131"/>
                    </a:cubicBezTo>
                    <a:cubicBezTo>
                      <a:pt x="152" y="133"/>
                      <a:pt x="150" y="133"/>
                      <a:pt x="148" y="132"/>
                    </a:cubicBezTo>
                    <a:cubicBezTo>
                      <a:pt x="147" y="131"/>
                      <a:pt x="146" y="129"/>
                      <a:pt x="147" y="127"/>
                    </a:cubicBezTo>
                    <a:cubicBezTo>
                      <a:pt x="156" y="114"/>
                      <a:pt x="161" y="99"/>
                      <a:pt x="161" y="84"/>
                    </a:cubicBezTo>
                    <a:cubicBezTo>
                      <a:pt x="161" y="41"/>
                      <a:pt x="126" y="7"/>
                      <a:pt x="84" y="7"/>
                    </a:cubicBezTo>
                    <a:cubicBezTo>
                      <a:pt x="42" y="7"/>
                      <a:pt x="7" y="41"/>
                      <a:pt x="7" y="84"/>
                    </a:cubicBezTo>
                    <a:cubicBezTo>
                      <a:pt x="7" y="126"/>
                      <a:pt x="42" y="161"/>
                      <a:pt x="84" y="161"/>
                    </a:cubicBezTo>
                    <a:cubicBezTo>
                      <a:pt x="100" y="161"/>
                      <a:pt x="115" y="156"/>
                      <a:pt x="128" y="147"/>
                    </a:cubicBezTo>
                    <a:cubicBezTo>
                      <a:pt x="129" y="146"/>
                      <a:pt x="131" y="146"/>
                      <a:pt x="133" y="148"/>
                    </a:cubicBezTo>
                    <a:cubicBezTo>
                      <a:pt x="134" y="150"/>
                      <a:pt x="133" y="152"/>
                      <a:pt x="132" y="153"/>
                    </a:cubicBezTo>
                    <a:cubicBezTo>
                      <a:pt x="118" y="163"/>
                      <a:pt x="101" y="168"/>
                      <a:pt x="84" y="1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 name="Freeform 304"/>
              <p:cNvSpPr>
                <a:spLocks/>
              </p:cNvSpPr>
              <p:nvPr/>
            </p:nvSpPr>
            <p:spPr bwMode="gray">
              <a:xfrm>
                <a:off x="7441022" y="877442"/>
                <a:ext cx="293978" cy="261458"/>
              </a:xfrm>
              <a:custGeom>
                <a:avLst/>
                <a:gdLst>
                  <a:gd name="T0" fmla="*/ 2147483647 w 96"/>
                  <a:gd name="T1" fmla="*/ 2147483647 h 85"/>
                  <a:gd name="T2" fmla="*/ 2147483647 w 96"/>
                  <a:gd name="T3" fmla="*/ 2147483647 h 85"/>
                  <a:gd name="T4" fmla="*/ 0 w 96"/>
                  <a:gd name="T5" fmla="*/ 2147483647 h 85"/>
                  <a:gd name="T6" fmla="*/ 2147483647 w 96"/>
                  <a:gd name="T7" fmla="*/ 0 h 85"/>
                  <a:gd name="T8" fmla="*/ 2147483647 w 96"/>
                  <a:gd name="T9" fmla="*/ 2147483647 h 85"/>
                  <a:gd name="T10" fmla="*/ 2147483647 w 96"/>
                  <a:gd name="T11" fmla="*/ 2147483647 h 85"/>
                  <a:gd name="T12" fmla="*/ 2147483647 w 96"/>
                  <a:gd name="T13" fmla="*/ 2147483647 h 85"/>
                  <a:gd name="T14" fmla="*/ 2147483647 w 96"/>
                  <a:gd name="T15" fmla="*/ 0 h 85"/>
                  <a:gd name="T16" fmla="*/ 2147483647 w 96"/>
                  <a:gd name="T17" fmla="*/ 2147483647 h 85"/>
                  <a:gd name="T18" fmla="*/ 2147483647 w 96"/>
                  <a:gd name="T19" fmla="*/ 2147483647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 h="85">
                    <a:moveTo>
                      <a:pt x="48" y="85"/>
                    </a:moveTo>
                    <a:cubicBezTo>
                      <a:pt x="48" y="85"/>
                      <a:pt x="48" y="85"/>
                      <a:pt x="48" y="85"/>
                    </a:cubicBezTo>
                    <a:cubicBezTo>
                      <a:pt x="22" y="85"/>
                      <a:pt x="0" y="49"/>
                      <a:pt x="0" y="3"/>
                    </a:cubicBezTo>
                    <a:cubicBezTo>
                      <a:pt x="0" y="1"/>
                      <a:pt x="1" y="0"/>
                      <a:pt x="3" y="0"/>
                    </a:cubicBezTo>
                    <a:cubicBezTo>
                      <a:pt x="5" y="0"/>
                      <a:pt x="7" y="1"/>
                      <a:pt x="7" y="3"/>
                    </a:cubicBezTo>
                    <a:cubicBezTo>
                      <a:pt x="7" y="44"/>
                      <a:pt x="26" y="78"/>
                      <a:pt x="48" y="78"/>
                    </a:cubicBezTo>
                    <a:cubicBezTo>
                      <a:pt x="70" y="78"/>
                      <a:pt x="89" y="44"/>
                      <a:pt x="89" y="3"/>
                    </a:cubicBezTo>
                    <a:cubicBezTo>
                      <a:pt x="89" y="1"/>
                      <a:pt x="91" y="0"/>
                      <a:pt x="93" y="0"/>
                    </a:cubicBezTo>
                    <a:cubicBezTo>
                      <a:pt x="95" y="0"/>
                      <a:pt x="96" y="1"/>
                      <a:pt x="96" y="3"/>
                    </a:cubicBezTo>
                    <a:cubicBezTo>
                      <a:pt x="96" y="49"/>
                      <a:pt x="74" y="85"/>
                      <a:pt x="48"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Freeform 305"/>
              <p:cNvSpPr>
                <a:spLocks/>
              </p:cNvSpPr>
              <p:nvPr/>
            </p:nvSpPr>
            <p:spPr bwMode="gray">
              <a:xfrm>
                <a:off x="7461835" y="622488"/>
                <a:ext cx="252353" cy="128778"/>
              </a:xfrm>
              <a:custGeom>
                <a:avLst/>
                <a:gdLst>
                  <a:gd name="T0" fmla="*/ 2147483647 w 82"/>
                  <a:gd name="T1" fmla="*/ 2147483647 h 42"/>
                  <a:gd name="T2" fmla="*/ 2147483647 w 82"/>
                  <a:gd name="T3" fmla="*/ 2147483647 h 42"/>
                  <a:gd name="T4" fmla="*/ 2147483647 w 82"/>
                  <a:gd name="T5" fmla="*/ 2147483647 h 42"/>
                  <a:gd name="T6" fmla="*/ 2147483647 w 82"/>
                  <a:gd name="T7" fmla="*/ 2147483647 h 42"/>
                  <a:gd name="T8" fmla="*/ 2147483647 w 82"/>
                  <a:gd name="T9" fmla="*/ 2147483647 h 42"/>
                  <a:gd name="T10" fmla="*/ 2147483647 w 82"/>
                  <a:gd name="T11" fmla="*/ 2147483647 h 42"/>
                  <a:gd name="T12" fmla="*/ 2147483647 w 82"/>
                  <a:gd name="T13" fmla="*/ 0 h 42"/>
                  <a:gd name="T14" fmla="*/ 2147483647 w 82"/>
                  <a:gd name="T15" fmla="*/ 2147483647 h 42"/>
                  <a:gd name="T16" fmla="*/ 2147483647 w 82"/>
                  <a:gd name="T17" fmla="*/ 2147483647 h 42"/>
                  <a:gd name="T18" fmla="*/ 2147483647 w 82"/>
                  <a:gd name="T19" fmla="*/ 2147483647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2" h="42">
                    <a:moveTo>
                      <a:pt x="78" y="42"/>
                    </a:moveTo>
                    <a:cubicBezTo>
                      <a:pt x="77" y="42"/>
                      <a:pt x="75" y="41"/>
                      <a:pt x="75" y="40"/>
                    </a:cubicBezTo>
                    <a:cubicBezTo>
                      <a:pt x="67" y="19"/>
                      <a:pt x="54" y="7"/>
                      <a:pt x="41" y="7"/>
                    </a:cubicBezTo>
                    <a:cubicBezTo>
                      <a:pt x="28" y="7"/>
                      <a:pt x="15" y="19"/>
                      <a:pt x="8" y="39"/>
                    </a:cubicBezTo>
                    <a:cubicBezTo>
                      <a:pt x="7" y="40"/>
                      <a:pt x="5" y="41"/>
                      <a:pt x="3" y="41"/>
                    </a:cubicBezTo>
                    <a:cubicBezTo>
                      <a:pt x="1" y="40"/>
                      <a:pt x="0" y="38"/>
                      <a:pt x="1" y="36"/>
                    </a:cubicBezTo>
                    <a:cubicBezTo>
                      <a:pt x="10" y="13"/>
                      <a:pt x="25" y="0"/>
                      <a:pt x="41" y="0"/>
                    </a:cubicBezTo>
                    <a:cubicBezTo>
                      <a:pt x="57" y="0"/>
                      <a:pt x="72" y="14"/>
                      <a:pt x="81" y="37"/>
                    </a:cubicBezTo>
                    <a:cubicBezTo>
                      <a:pt x="82" y="39"/>
                      <a:pt x="81" y="41"/>
                      <a:pt x="79" y="42"/>
                    </a:cubicBezTo>
                    <a:cubicBezTo>
                      <a:pt x="79" y="42"/>
                      <a:pt x="79" y="42"/>
                      <a:pt x="78"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Freeform 306"/>
              <p:cNvSpPr>
                <a:spLocks/>
              </p:cNvSpPr>
              <p:nvPr/>
            </p:nvSpPr>
            <p:spPr bwMode="gray">
              <a:xfrm>
                <a:off x="7330455" y="877442"/>
                <a:ext cx="515113" cy="20813"/>
              </a:xfrm>
              <a:custGeom>
                <a:avLst/>
                <a:gdLst>
                  <a:gd name="T0" fmla="*/ 2147483647 w 168"/>
                  <a:gd name="T1" fmla="*/ 2147483647 h 7"/>
                  <a:gd name="T2" fmla="*/ 2147483647 w 168"/>
                  <a:gd name="T3" fmla="*/ 2147483647 h 7"/>
                  <a:gd name="T4" fmla="*/ 0 w 168"/>
                  <a:gd name="T5" fmla="*/ 2147483647 h 7"/>
                  <a:gd name="T6" fmla="*/ 2147483647 w 168"/>
                  <a:gd name="T7" fmla="*/ 0 h 7"/>
                  <a:gd name="T8" fmla="*/ 2147483647 w 168"/>
                  <a:gd name="T9" fmla="*/ 0 h 7"/>
                  <a:gd name="T10" fmla="*/ 2147483647 w 168"/>
                  <a:gd name="T11" fmla="*/ 2147483647 h 7"/>
                  <a:gd name="T12" fmla="*/ 2147483647 w 168"/>
                  <a:gd name="T13" fmla="*/ 2147483647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8" h="7">
                    <a:moveTo>
                      <a:pt x="164" y="7"/>
                    </a:moveTo>
                    <a:cubicBezTo>
                      <a:pt x="4" y="7"/>
                      <a:pt x="4" y="7"/>
                      <a:pt x="4" y="7"/>
                    </a:cubicBezTo>
                    <a:cubicBezTo>
                      <a:pt x="2" y="7"/>
                      <a:pt x="0" y="5"/>
                      <a:pt x="0" y="3"/>
                    </a:cubicBezTo>
                    <a:cubicBezTo>
                      <a:pt x="0" y="1"/>
                      <a:pt x="2" y="0"/>
                      <a:pt x="4" y="0"/>
                    </a:cubicBezTo>
                    <a:cubicBezTo>
                      <a:pt x="164" y="0"/>
                      <a:pt x="164" y="0"/>
                      <a:pt x="164" y="0"/>
                    </a:cubicBezTo>
                    <a:cubicBezTo>
                      <a:pt x="166" y="0"/>
                      <a:pt x="168" y="1"/>
                      <a:pt x="168" y="3"/>
                    </a:cubicBezTo>
                    <a:cubicBezTo>
                      <a:pt x="168" y="5"/>
                      <a:pt x="166" y="7"/>
                      <a:pt x="16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Freeform 307"/>
              <p:cNvSpPr>
                <a:spLocks/>
              </p:cNvSpPr>
              <p:nvPr/>
            </p:nvSpPr>
            <p:spPr bwMode="gray">
              <a:xfrm>
                <a:off x="7578906" y="877442"/>
                <a:ext cx="20813" cy="261458"/>
              </a:xfrm>
              <a:custGeom>
                <a:avLst/>
                <a:gdLst>
                  <a:gd name="T0" fmla="*/ 2147483647 w 7"/>
                  <a:gd name="T1" fmla="*/ 2147483647 h 85"/>
                  <a:gd name="T2" fmla="*/ 0 w 7"/>
                  <a:gd name="T3" fmla="*/ 2147483647 h 85"/>
                  <a:gd name="T4" fmla="*/ 0 w 7"/>
                  <a:gd name="T5" fmla="*/ 2147483647 h 85"/>
                  <a:gd name="T6" fmla="*/ 2147483647 w 7"/>
                  <a:gd name="T7" fmla="*/ 0 h 85"/>
                  <a:gd name="T8" fmla="*/ 2147483647 w 7"/>
                  <a:gd name="T9" fmla="*/ 2147483647 h 85"/>
                  <a:gd name="T10" fmla="*/ 2147483647 w 7"/>
                  <a:gd name="T11" fmla="*/ 2147483647 h 85"/>
                  <a:gd name="T12" fmla="*/ 2147483647 w 7"/>
                  <a:gd name="T13" fmla="*/ 2147483647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85">
                    <a:moveTo>
                      <a:pt x="3" y="85"/>
                    </a:moveTo>
                    <a:cubicBezTo>
                      <a:pt x="1" y="85"/>
                      <a:pt x="0" y="83"/>
                      <a:pt x="0" y="81"/>
                    </a:cubicBezTo>
                    <a:cubicBezTo>
                      <a:pt x="0" y="3"/>
                      <a:pt x="0" y="3"/>
                      <a:pt x="0" y="3"/>
                    </a:cubicBezTo>
                    <a:cubicBezTo>
                      <a:pt x="0" y="1"/>
                      <a:pt x="1" y="0"/>
                      <a:pt x="3" y="0"/>
                    </a:cubicBezTo>
                    <a:cubicBezTo>
                      <a:pt x="5" y="0"/>
                      <a:pt x="7" y="1"/>
                      <a:pt x="7" y="3"/>
                    </a:cubicBezTo>
                    <a:cubicBezTo>
                      <a:pt x="7" y="81"/>
                      <a:pt x="7" y="81"/>
                      <a:pt x="7" y="81"/>
                    </a:cubicBezTo>
                    <a:cubicBezTo>
                      <a:pt x="7" y="83"/>
                      <a:pt x="5" y="85"/>
                      <a:pt x="3"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Freeform 308"/>
              <p:cNvSpPr>
                <a:spLocks/>
              </p:cNvSpPr>
              <p:nvPr/>
            </p:nvSpPr>
            <p:spPr bwMode="gray">
              <a:xfrm>
                <a:off x="7578906" y="622488"/>
                <a:ext cx="20813" cy="128778"/>
              </a:xfrm>
              <a:custGeom>
                <a:avLst/>
                <a:gdLst>
                  <a:gd name="T0" fmla="*/ 2147483647 w 7"/>
                  <a:gd name="T1" fmla="*/ 2147483647 h 42"/>
                  <a:gd name="T2" fmla="*/ 0 w 7"/>
                  <a:gd name="T3" fmla="*/ 2147483647 h 42"/>
                  <a:gd name="T4" fmla="*/ 0 w 7"/>
                  <a:gd name="T5" fmla="*/ 2147483647 h 42"/>
                  <a:gd name="T6" fmla="*/ 2147483647 w 7"/>
                  <a:gd name="T7" fmla="*/ 0 h 42"/>
                  <a:gd name="T8" fmla="*/ 2147483647 w 7"/>
                  <a:gd name="T9" fmla="*/ 2147483647 h 42"/>
                  <a:gd name="T10" fmla="*/ 2147483647 w 7"/>
                  <a:gd name="T11" fmla="*/ 2147483647 h 42"/>
                  <a:gd name="T12" fmla="*/ 2147483647 w 7"/>
                  <a:gd name="T13" fmla="*/ 2147483647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42">
                    <a:moveTo>
                      <a:pt x="3" y="42"/>
                    </a:moveTo>
                    <a:cubicBezTo>
                      <a:pt x="1" y="42"/>
                      <a:pt x="0" y="40"/>
                      <a:pt x="0" y="38"/>
                    </a:cubicBezTo>
                    <a:cubicBezTo>
                      <a:pt x="0" y="3"/>
                      <a:pt x="0" y="3"/>
                      <a:pt x="0" y="3"/>
                    </a:cubicBezTo>
                    <a:cubicBezTo>
                      <a:pt x="0" y="1"/>
                      <a:pt x="1" y="0"/>
                      <a:pt x="3" y="0"/>
                    </a:cubicBezTo>
                    <a:cubicBezTo>
                      <a:pt x="5" y="0"/>
                      <a:pt x="7" y="1"/>
                      <a:pt x="7" y="3"/>
                    </a:cubicBezTo>
                    <a:cubicBezTo>
                      <a:pt x="7" y="38"/>
                      <a:pt x="7" y="38"/>
                      <a:pt x="7" y="38"/>
                    </a:cubicBezTo>
                    <a:cubicBezTo>
                      <a:pt x="7" y="40"/>
                      <a:pt x="5" y="42"/>
                      <a:pt x="3"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9" name="Freeform 309"/>
              <p:cNvSpPr>
                <a:spLocks/>
              </p:cNvSpPr>
              <p:nvPr/>
            </p:nvSpPr>
            <p:spPr bwMode="gray">
              <a:xfrm>
                <a:off x="7373381" y="730453"/>
                <a:ext cx="429261" cy="20813"/>
              </a:xfrm>
              <a:custGeom>
                <a:avLst/>
                <a:gdLst>
                  <a:gd name="T0" fmla="*/ 2147483647 w 140"/>
                  <a:gd name="T1" fmla="*/ 2147483647 h 7"/>
                  <a:gd name="T2" fmla="*/ 2147483647 w 140"/>
                  <a:gd name="T3" fmla="*/ 2147483647 h 7"/>
                  <a:gd name="T4" fmla="*/ 0 w 140"/>
                  <a:gd name="T5" fmla="*/ 2147483647 h 7"/>
                  <a:gd name="T6" fmla="*/ 2147483647 w 140"/>
                  <a:gd name="T7" fmla="*/ 0 h 7"/>
                  <a:gd name="T8" fmla="*/ 2147483647 w 140"/>
                  <a:gd name="T9" fmla="*/ 0 h 7"/>
                  <a:gd name="T10" fmla="*/ 2147483647 w 140"/>
                  <a:gd name="T11" fmla="*/ 2147483647 h 7"/>
                  <a:gd name="T12" fmla="*/ 2147483647 w 140"/>
                  <a:gd name="T13" fmla="*/ 2147483647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7">
                    <a:moveTo>
                      <a:pt x="136" y="7"/>
                    </a:moveTo>
                    <a:cubicBezTo>
                      <a:pt x="4" y="7"/>
                      <a:pt x="4" y="7"/>
                      <a:pt x="4" y="7"/>
                    </a:cubicBezTo>
                    <a:cubicBezTo>
                      <a:pt x="2" y="7"/>
                      <a:pt x="0" y="5"/>
                      <a:pt x="0" y="3"/>
                    </a:cubicBezTo>
                    <a:cubicBezTo>
                      <a:pt x="0" y="1"/>
                      <a:pt x="2" y="0"/>
                      <a:pt x="4" y="0"/>
                    </a:cubicBezTo>
                    <a:cubicBezTo>
                      <a:pt x="136" y="0"/>
                      <a:pt x="136" y="0"/>
                      <a:pt x="136" y="0"/>
                    </a:cubicBezTo>
                    <a:cubicBezTo>
                      <a:pt x="138" y="0"/>
                      <a:pt x="140" y="1"/>
                      <a:pt x="140" y="3"/>
                    </a:cubicBezTo>
                    <a:cubicBezTo>
                      <a:pt x="140" y="5"/>
                      <a:pt x="138" y="7"/>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Freeform 310"/>
              <p:cNvSpPr>
                <a:spLocks/>
              </p:cNvSpPr>
              <p:nvPr/>
            </p:nvSpPr>
            <p:spPr bwMode="gray">
              <a:xfrm>
                <a:off x="7373381" y="1010123"/>
                <a:ext cx="429261" cy="20813"/>
              </a:xfrm>
              <a:custGeom>
                <a:avLst/>
                <a:gdLst>
                  <a:gd name="T0" fmla="*/ 2147483647 w 140"/>
                  <a:gd name="T1" fmla="*/ 2147483647 h 7"/>
                  <a:gd name="T2" fmla="*/ 2147483647 w 140"/>
                  <a:gd name="T3" fmla="*/ 2147483647 h 7"/>
                  <a:gd name="T4" fmla="*/ 0 w 140"/>
                  <a:gd name="T5" fmla="*/ 2147483647 h 7"/>
                  <a:gd name="T6" fmla="*/ 2147483647 w 140"/>
                  <a:gd name="T7" fmla="*/ 0 h 7"/>
                  <a:gd name="T8" fmla="*/ 2147483647 w 140"/>
                  <a:gd name="T9" fmla="*/ 0 h 7"/>
                  <a:gd name="T10" fmla="*/ 2147483647 w 140"/>
                  <a:gd name="T11" fmla="*/ 2147483647 h 7"/>
                  <a:gd name="T12" fmla="*/ 2147483647 w 140"/>
                  <a:gd name="T13" fmla="*/ 2147483647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7">
                    <a:moveTo>
                      <a:pt x="136" y="7"/>
                    </a:moveTo>
                    <a:cubicBezTo>
                      <a:pt x="4" y="7"/>
                      <a:pt x="4" y="7"/>
                      <a:pt x="4" y="7"/>
                    </a:cubicBezTo>
                    <a:cubicBezTo>
                      <a:pt x="2" y="7"/>
                      <a:pt x="0" y="5"/>
                      <a:pt x="0" y="3"/>
                    </a:cubicBezTo>
                    <a:cubicBezTo>
                      <a:pt x="0" y="1"/>
                      <a:pt x="2" y="0"/>
                      <a:pt x="4" y="0"/>
                    </a:cubicBezTo>
                    <a:cubicBezTo>
                      <a:pt x="136" y="0"/>
                      <a:pt x="136" y="0"/>
                      <a:pt x="136" y="0"/>
                    </a:cubicBezTo>
                    <a:cubicBezTo>
                      <a:pt x="138" y="0"/>
                      <a:pt x="140" y="1"/>
                      <a:pt x="140" y="3"/>
                    </a:cubicBezTo>
                    <a:cubicBezTo>
                      <a:pt x="140" y="5"/>
                      <a:pt x="138" y="7"/>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Freeform 311"/>
              <p:cNvSpPr>
                <a:spLocks/>
              </p:cNvSpPr>
              <p:nvPr/>
            </p:nvSpPr>
            <p:spPr bwMode="gray">
              <a:xfrm>
                <a:off x="7407202" y="773379"/>
                <a:ext cx="119673" cy="81949"/>
              </a:xfrm>
              <a:custGeom>
                <a:avLst/>
                <a:gdLst>
                  <a:gd name="T0" fmla="*/ 2147483647 w 92"/>
                  <a:gd name="T1" fmla="*/ 2147483647 h 63"/>
                  <a:gd name="T2" fmla="*/ 2147483647 w 92"/>
                  <a:gd name="T3" fmla="*/ 0 h 63"/>
                  <a:gd name="T4" fmla="*/ 2147483647 w 92"/>
                  <a:gd name="T5" fmla="*/ 0 h 63"/>
                  <a:gd name="T6" fmla="*/ 2147483647 w 92"/>
                  <a:gd name="T7" fmla="*/ 2147483647 h 63"/>
                  <a:gd name="T8" fmla="*/ 2147483647 w 92"/>
                  <a:gd name="T9" fmla="*/ 0 h 63"/>
                  <a:gd name="T10" fmla="*/ 0 w 92"/>
                  <a:gd name="T11" fmla="*/ 0 h 63"/>
                  <a:gd name="T12" fmla="*/ 2147483647 w 92"/>
                  <a:gd name="T13" fmla="*/ 2147483647 h 63"/>
                  <a:gd name="T14" fmla="*/ 2147483647 w 92"/>
                  <a:gd name="T15" fmla="*/ 2147483647 h 63"/>
                  <a:gd name="T16" fmla="*/ 2147483647 w 92"/>
                  <a:gd name="T17" fmla="*/ 2147483647 h 63"/>
                  <a:gd name="T18" fmla="*/ 2147483647 w 92"/>
                  <a:gd name="T19" fmla="*/ 2147483647 h 63"/>
                  <a:gd name="T20" fmla="*/ 2147483647 w 92"/>
                  <a:gd name="T21" fmla="*/ 2147483647 h 63"/>
                  <a:gd name="T22" fmla="*/ 2147483647 w 92"/>
                  <a:gd name="T23" fmla="*/ 0 h 63"/>
                  <a:gd name="T24" fmla="*/ 2147483647 w 92"/>
                  <a:gd name="T25" fmla="*/ 0 h 63"/>
                  <a:gd name="T26" fmla="*/ 2147483647 w 92"/>
                  <a:gd name="T27" fmla="*/ 2147483647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2" h="63">
                    <a:moveTo>
                      <a:pt x="66" y="37"/>
                    </a:moveTo>
                    <a:lnTo>
                      <a:pt x="54" y="0"/>
                    </a:lnTo>
                    <a:lnTo>
                      <a:pt x="40" y="0"/>
                    </a:lnTo>
                    <a:lnTo>
                      <a:pt x="28" y="37"/>
                    </a:lnTo>
                    <a:lnTo>
                      <a:pt x="19" y="0"/>
                    </a:lnTo>
                    <a:lnTo>
                      <a:pt x="0" y="0"/>
                    </a:lnTo>
                    <a:lnTo>
                      <a:pt x="21" y="63"/>
                    </a:lnTo>
                    <a:lnTo>
                      <a:pt x="35" y="63"/>
                    </a:lnTo>
                    <a:lnTo>
                      <a:pt x="47" y="28"/>
                    </a:lnTo>
                    <a:lnTo>
                      <a:pt x="56" y="63"/>
                    </a:lnTo>
                    <a:lnTo>
                      <a:pt x="73" y="63"/>
                    </a:lnTo>
                    <a:lnTo>
                      <a:pt x="92" y="0"/>
                    </a:lnTo>
                    <a:lnTo>
                      <a:pt x="75" y="0"/>
                    </a:lnTo>
                    <a:lnTo>
                      <a:pt x="6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Freeform 312"/>
              <p:cNvSpPr>
                <a:spLocks/>
              </p:cNvSpPr>
              <p:nvPr/>
            </p:nvSpPr>
            <p:spPr bwMode="gray">
              <a:xfrm>
                <a:off x="7532078" y="773379"/>
                <a:ext cx="120974" cy="81949"/>
              </a:xfrm>
              <a:custGeom>
                <a:avLst/>
                <a:gdLst>
                  <a:gd name="T0" fmla="*/ 2147483647 w 93"/>
                  <a:gd name="T1" fmla="*/ 2147483647 h 63"/>
                  <a:gd name="T2" fmla="*/ 2147483647 w 93"/>
                  <a:gd name="T3" fmla="*/ 0 h 63"/>
                  <a:gd name="T4" fmla="*/ 2147483647 w 93"/>
                  <a:gd name="T5" fmla="*/ 0 h 63"/>
                  <a:gd name="T6" fmla="*/ 2147483647 w 93"/>
                  <a:gd name="T7" fmla="*/ 2147483647 h 63"/>
                  <a:gd name="T8" fmla="*/ 2147483647 w 93"/>
                  <a:gd name="T9" fmla="*/ 0 h 63"/>
                  <a:gd name="T10" fmla="*/ 0 w 93"/>
                  <a:gd name="T11" fmla="*/ 0 h 63"/>
                  <a:gd name="T12" fmla="*/ 2147483647 w 93"/>
                  <a:gd name="T13" fmla="*/ 2147483647 h 63"/>
                  <a:gd name="T14" fmla="*/ 2147483647 w 93"/>
                  <a:gd name="T15" fmla="*/ 2147483647 h 63"/>
                  <a:gd name="T16" fmla="*/ 2147483647 w 93"/>
                  <a:gd name="T17" fmla="*/ 2147483647 h 63"/>
                  <a:gd name="T18" fmla="*/ 2147483647 w 93"/>
                  <a:gd name="T19" fmla="*/ 2147483647 h 63"/>
                  <a:gd name="T20" fmla="*/ 2147483647 w 93"/>
                  <a:gd name="T21" fmla="*/ 2147483647 h 63"/>
                  <a:gd name="T22" fmla="*/ 2147483647 w 93"/>
                  <a:gd name="T23" fmla="*/ 0 h 63"/>
                  <a:gd name="T24" fmla="*/ 2147483647 w 93"/>
                  <a:gd name="T25" fmla="*/ 0 h 63"/>
                  <a:gd name="T26" fmla="*/ 2147483647 w 93"/>
                  <a:gd name="T27" fmla="*/ 2147483647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3" h="63">
                    <a:moveTo>
                      <a:pt x="64" y="37"/>
                    </a:moveTo>
                    <a:lnTo>
                      <a:pt x="55" y="0"/>
                    </a:lnTo>
                    <a:lnTo>
                      <a:pt x="41" y="0"/>
                    </a:lnTo>
                    <a:lnTo>
                      <a:pt x="29" y="37"/>
                    </a:lnTo>
                    <a:lnTo>
                      <a:pt x="17" y="0"/>
                    </a:lnTo>
                    <a:lnTo>
                      <a:pt x="0" y="0"/>
                    </a:lnTo>
                    <a:lnTo>
                      <a:pt x="19" y="63"/>
                    </a:lnTo>
                    <a:lnTo>
                      <a:pt x="36" y="63"/>
                    </a:lnTo>
                    <a:lnTo>
                      <a:pt x="48" y="28"/>
                    </a:lnTo>
                    <a:lnTo>
                      <a:pt x="57" y="63"/>
                    </a:lnTo>
                    <a:lnTo>
                      <a:pt x="74" y="63"/>
                    </a:lnTo>
                    <a:lnTo>
                      <a:pt x="93" y="0"/>
                    </a:lnTo>
                    <a:lnTo>
                      <a:pt x="76" y="0"/>
                    </a:ln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Freeform 313"/>
              <p:cNvSpPr>
                <a:spLocks/>
              </p:cNvSpPr>
              <p:nvPr/>
            </p:nvSpPr>
            <p:spPr bwMode="gray">
              <a:xfrm>
                <a:off x="7658254" y="773379"/>
                <a:ext cx="119673" cy="81949"/>
              </a:xfrm>
              <a:custGeom>
                <a:avLst/>
                <a:gdLst>
                  <a:gd name="T0" fmla="*/ 2147483647 w 92"/>
                  <a:gd name="T1" fmla="*/ 0 h 63"/>
                  <a:gd name="T2" fmla="*/ 2147483647 w 92"/>
                  <a:gd name="T3" fmla="*/ 2147483647 h 63"/>
                  <a:gd name="T4" fmla="*/ 2147483647 w 92"/>
                  <a:gd name="T5" fmla="*/ 0 h 63"/>
                  <a:gd name="T6" fmla="*/ 2147483647 w 92"/>
                  <a:gd name="T7" fmla="*/ 0 h 63"/>
                  <a:gd name="T8" fmla="*/ 2147483647 w 92"/>
                  <a:gd name="T9" fmla="*/ 2147483647 h 63"/>
                  <a:gd name="T10" fmla="*/ 2147483647 w 92"/>
                  <a:gd name="T11" fmla="*/ 0 h 63"/>
                  <a:gd name="T12" fmla="*/ 0 w 92"/>
                  <a:gd name="T13" fmla="*/ 0 h 63"/>
                  <a:gd name="T14" fmla="*/ 2147483647 w 92"/>
                  <a:gd name="T15" fmla="*/ 2147483647 h 63"/>
                  <a:gd name="T16" fmla="*/ 2147483647 w 92"/>
                  <a:gd name="T17" fmla="*/ 2147483647 h 63"/>
                  <a:gd name="T18" fmla="*/ 2147483647 w 92"/>
                  <a:gd name="T19" fmla="*/ 2147483647 h 63"/>
                  <a:gd name="T20" fmla="*/ 2147483647 w 92"/>
                  <a:gd name="T21" fmla="*/ 2147483647 h 63"/>
                  <a:gd name="T22" fmla="*/ 2147483647 w 92"/>
                  <a:gd name="T23" fmla="*/ 2147483647 h 63"/>
                  <a:gd name="T24" fmla="*/ 2147483647 w 92"/>
                  <a:gd name="T25" fmla="*/ 0 h 63"/>
                  <a:gd name="T26" fmla="*/ 2147483647 w 92"/>
                  <a:gd name="T27" fmla="*/ 0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2" h="63">
                    <a:moveTo>
                      <a:pt x="74" y="0"/>
                    </a:moveTo>
                    <a:lnTo>
                      <a:pt x="64" y="37"/>
                    </a:lnTo>
                    <a:lnTo>
                      <a:pt x="52" y="0"/>
                    </a:lnTo>
                    <a:lnTo>
                      <a:pt x="38" y="0"/>
                    </a:lnTo>
                    <a:lnTo>
                      <a:pt x="26" y="37"/>
                    </a:lnTo>
                    <a:lnTo>
                      <a:pt x="17" y="0"/>
                    </a:lnTo>
                    <a:lnTo>
                      <a:pt x="0" y="0"/>
                    </a:lnTo>
                    <a:lnTo>
                      <a:pt x="19" y="63"/>
                    </a:lnTo>
                    <a:lnTo>
                      <a:pt x="33" y="63"/>
                    </a:lnTo>
                    <a:lnTo>
                      <a:pt x="45" y="28"/>
                    </a:lnTo>
                    <a:lnTo>
                      <a:pt x="57" y="63"/>
                    </a:lnTo>
                    <a:lnTo>
                      <a:pt x="71" y="63"/>
                    </a:lnTo>
                    <a:lnTo>
                      <a:pt x="92" y="0"/>
                    </a:lnTo>
                    <a:lnTo>
                      <a:pt x="7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Freeform 314"/>
              <p:cNvSpPr>
                <a:spLocks/>
              </p:cNvSpPr>
              <p:nvPr/>
            </p:nvSpPr>
            <p:spPr bwMode="gray">
              <a:xfrm>
                <a:off x="7716790" y="1046545"/>
                <a:ext cx="49430" cy="49430"/>
              </a:xfrm>
              <a:custGeom>
                <a:avLst/>
                <a:gdLst>
                  <a:gd name="T0" fmla="*/ 2147483647 w 16"/>
                  <a:gd name="T1" fmla="*/ 2147483647 h 16"/>
                  <a:gd name="T2" fmla="*/ 2147483647 w 16"/>
                  <a:gd name="T3" fmla="*/ 2147483647 h 16"/>
                  <a:gd name="T4" fmla="*/ 2147483647 w 16"/>
                  <a:gd name="T5" fmla="*/ 2147483647 h 16"/>
                  <a:gd name="T6" fmla="*/ 2147483647 w 16"/>
                  <a:gd name="T7" fmla="*/ 2147483647 h 16"/>
                  <a:gd name="T8" fmla="*/ 2147483647 w 16"/>
                  <a:gd name="T9" fmla="*/ 2147483647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6">
                    <a:moveTo>
                      <a:pt x="13" y="13"/>
                    </a:moveTo>
                    <a:cubicBezTo>
                      <a:pt x="10" y="16"/>
                      <a:pt x="5" y="16"/>
                      <a:pt x="2" y="13"/>
                    </a:cubicBezTo>
                    <a:cubicBezTo>
                      <a:pt x="0" y="10"/>
                      <a:pt x="0" y="5"/>
                      <a:pt x="3" y="3"/>
                    </a:cubicBezTo>
                    <a:cubicBezTo>
                      <a:pt x="6" y="0"/>
                      <a:pt x="10" y="0"/>
                      <a:pt x="13" y="3"/>
                    </a:cubicBezTo>
                    <a:cubicBezTo>
                      <a:pt x="16" y="6"/>
                      <a:pt x="16" y="11"/>
                      <a:pt x="13"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 name="Freeform 315"/>
              <p:cNvSpPr>
                <a:spLocks/>
              </p:cNvSpPr>
              <p:nvPr/>
            </p:nvSpPr>
            <p:spPr bwMode="gray">
              <a:xfrm>
                <a:off x="7766220" y="999716"/>
                <a:ext cx="49430" cy="49430"/>
              </a:xfrm>
              <a:custGeom>
                <a:avLst/>
                <a:gdLst>
                  <a:gd name="T0" fmla="*/ 2147483647 w 16"/>
                  <a:gd name="T1" fmla="*/ 2147483647 h 16"/>
                  <a:gd name="T2" fmla="*/ 2147483647 w 16"/>
                  <a:gd name="T3" fmla="*/ 2147483647 h 16"/>
                  <a:gd name="T4" fmla="*/ 2147483647 w 16"/>
                  <a:gd name="T5" fmla="*/ 2147483647 h 16"/>
                  <a:gd name="T6" fmla="*/ 2147483647 w 16"/>
                  <a:gd name="T7" fmla="*/ 2147483647 h 16"/>
                  <a:gd name="T8" fmla="*/ 2147483647 w 16"/>
                  <a:gd name="T9" fmla="*/ 2147483647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6">
                    <a:moveTo>
                      <a:pt x="13" y="13"/>
                    </a:moveTo>
                    <a:cubicBezTo>
                      <a:pt x="10" y="16"/>
                      <a:pt x="6" y="16"/>
                      <a:pt x="3" y="13"/>
                    </a:cubicBezTo>
                    <a:cubicBezTo>
                      <a:pt x="0" y="10"/>
                      <a:pt x="0" y="5"/>
                      <a:pt x="3" y="2"/>
                    </a:cubicBezTo>
                    <a:cubicBezTo>
                      <a:pt x="6" y="0"/>
                      <a:pt x="11" y="0"/>
                      <a:pt x="14" y="3"/>
                    </a:cubicBezTo>
                    <a:cubicBezTo>
                      <a:pt x="16" y="6"/>
                      <a:pt x="16" y="10"/>
                      <a:pt x="13"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sp>
        <p:nvSpPr>
          <p:cNvPr id="46" name="矩形 45"/>
          <p:cNvSpPr/>
          <p:nvPr/>
        </p:nvSpPr>
        <p:spPr bwMode="gray">
          <a:xfrm>
            <a:off x="2070271" y="2481400"/>
            <a:ext cx="2640467" cy="276999"/>
          </a:xfrm>
          <a:prstGeom prst="rect">
            <a:avLst/>
          </a:prstGeom>
        </p:spPr>
        <p:txBody>
          <a:bodyPr wrap="none">
            <a:spAutoFit/>
          </a:bodyPr>
          <a:lstStyle/>
          <a:p>
            <a:pPr algn="ctr" defTabSz="1219272" fontAlgn="ctr">
              <a:defRPr/>
            </a:pPr>
            <a:r>
              <a:rPr lang="en-US" sz="1200" b="1" dirty="0">
                <a:latin typeface="Huawei Sans" panose="020C0503030203020204" pitchFamily="34" charset="0"/>
                <a:cs typeface="Huawei Sans" panose="020C0503030203020204" pitchFamily="34" charset="0"/>
              </a:rPr>
              <a:t>Denying access to the </a:t>
            </a:r>
            <a:r>
              <a:rPr lang="en-US" sz="1200" b="1" i="1" dirty="0">
                <a:latin typeface="Huawei Sans" panose="020C0503030203020204" pitchFamily="34" charset="0"/>
                <a:cs typeface="Huawei Sans" panose="020C0503030203020204" pitchFamily="34" charset="0"/>
              </a:rPr>
              <a:t>xx</a:t>
            </a:r>
            <a:r>
              <a:rPr lang="en-US" sz="1200" b="1" dirty="0">
                <a:latin typeface="Huawei Sans" panose="020C0503030203020204" pitchFamily="34" charset="0"/>
                <a:cs typeface="Huawei Sans" panose="020C0503030203020204" pitchFamily="34" charset="0"/>
              </a:rPr>
              <a:t> website</a:t>
            </a:r>
            <a:endPar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矩形 46"/>
          <p:cNvSpPr/>
          <p:nvPr/>
        </p:nvSpPr>
        <p:spPr bwMode="gray">
          <a:xfrm>
            <a:off x="1465436" y="2375424"/>
            <a:ext cx="670376" cy="276999"/>
          </a:xfrm>
          <a:prstGeom prst="rect">
            <a:avLst/>
          </a:prstGeom>
        </p:spPr>
        <p:txBody>
          <a:bodyPr wrap="none">
            <a:spAutoFit/>
          </a:bodyPr>
          <a:lstStyle/>
          <a:p>
            <a:pPr lvl="0" algn="ctr" defTabSz="1219272" fontAlgn="ctr">
              <a:defRPr/>
            </a:pPr>
            <a:r>
              <a:rPr lang="en-US" sz="1200" dirty="0">
                <a:latin typeface="Huawei Sans" panose="020C0503030203020204" pitchFamily="34" charset="0"/>
                <a:cs typeface="Huawei Sans" panose="020C0503030203020204" pitchFamily="34" charset="0"/>
              </a:rPr>
              <a:t>Branch</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9" name="直接连接符 48"/>
          <p:cNvCxnSpPr/>
          <p:nvPr/>
        </p:nvCxnSpPr>
        <p:spPr bwMode="gray">
          <a:xfrm>
            <a:off x="973909" y="2843528"/>
            <a:ext cx="4833196" cy="0"/>
          </a:xfrm>
          <a:prstGeom prst="line">
            <a:avLst/>
          </a:prstGeom>
          <a:noFill/>
          <a:ln w="12700" cap="flat" cmpd="sng" algn="ctr">
            <a:solidFill>
              <a:schemeClr val="bg1">
                <a:lumMod val="75000"/>
              </a:schemeClr>
            </a:solidFill>
            <a:prstDash val="solid"/>
            <a:miter lim="800000"/>
            <a:headEnd type="none" w="med" len="med"/>
            <a:tailEnd type="none" w="med" len="med"/>
          </a:ln>
          <a:effectLst/>
        </p:spPr>
      </p:cxnSp>
      <p:cxnSp>
        <p:nvCxnSpPr>
          <p:cNvPr id="51" name="直接连接符 50"/>
          <p:cNvCxnSpPr/>
          <p:nvPr/>
        </p:nvCxnSpPr>
        <p:spPr bwMode="gray">
          <a:xfrm>
            <a:off x="6323251" y="3208002"/>
            <a:ext cx="4833196" cy="0"/>
          </a:xfrm>
          <a:prstGeom prst="line">
            <a:avLst/>
          </a:prstGeom>
          <a:noFill/>
          <a:ln w="12700" cap="flat" cmpd="sng" algn="ctr">
            <a:solidFill>
              <a:schemeClr val="bg1">
                <a:lumMod val="75000"/>
              </a:schemeClr>
            </a:solidFill>
            <a:prstDash val="solid"/>
            <a:miter lim="800000"/>
            <a:headEnd type="none" w="med" len="med"/>
            <a:tailEnd type="none" w="med" len="med"/>
          </a:ln>
          <a:effectLst/>
        </p:spPr>
      </p:cxnSp>
      <p:sp>
        <p:nvSpPr>
          <p:cNvPr id="55" name="Rectangle 12"/>
          <p:cNvSpPr>
            <a:spLocks noChangeArrowheads="1"/>
          </p:cNvSpPr>
          <p:nvPr/>
        </p:nvSpPr>
        <p:spPr bwMode="gray">
          <a:xfrm>
            <a:off x="6254035" y="1776820"/>
            <a:ext cx="1394333" cy="314467"/>
          </a:xfrm>
          <a:prstGeom prst="rect">
            <a:avLst/>
          </a:prstGeom>
          <a:noFill/>
          <a:ln w="9525">
            <a:noFill/>
            <a:miter lim="800000"/>
            <a:headEnd/>
            <a:tailEnd/>
          </a:ln>
        </p:spPr>
        <p:txBody>
          <a:bodyPr wrap="none" lIns="162580" tIns="81291" rIns="162580" bIns="81291">
            <a:spAutoFit/>
          </a:bodyPr>
          <a:lstStyle/>
          <a:p>
            <a:pPr defTabSz="1219170" fontAlgn="ctr">
              <a:lnSpc>
                <a:spcPct val="93000"/>
              </a:lnSpc>
              <a:spcAft>
                <a:spcPct val="15000"/>
              </a:spcAft>
              <a:buClr>
                <a:srgbClr val="009999"/>
              </a:buClr>
              <a:defRPr/>
            </a:pPr>
            <a:r>
              <a:rPr lang="en-US" sz="1050" dirty="0">
                <a:latin typeface="Huawei Sans" panose="020C0503030203020204" pitchFamily="34" charset="0"/>
                <a:cs typeface="Huawei Sans" panose="020C0503030203020204" pitchFamily="34" charset="0"/>
              </a:rPr>
              <a:t>L7 attack packets</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6" name="Group 22"/>
          <p:cNvGrpSpPr>
            <a:grpSpLocks/>
          </p:cNvGrpSpPr>
          <p:nvPr/>
        </p:nvGrpSpPr>
        <p:grpSpPr bwMode="gray">
          <a:xfrm>
            <a:off x="7781706" y="1807792"/>
            <a:ext cx="448011" cy="538183"/>
            <a:chOff x="96" y="2056"/>
            <a:chExt cx="624" cy="908"/>
          </a:xfrm>
        </p:grpSpPr>
        <p:sp>
          <p:nvSpPr>
            <p:cNvPr id="115" name="Oval 23"/>
            <p:cNvSpPr>
              <a:spLocks noChangeAspect="1" noChangeArrowheads="1"/>
            </p:cNvSpPr>
            <p:nvPr/>
          </p:nvSpPr>
          <p:spPr bwMode="gray">
            <a:xfrm>
              <a:off x="257" y="2056"/>
              <a:ext cx="140" cy="140"/>
            </a:xfrm>
            <a:prstGeom prst="ellipse">
              <a:avLst/>
            </a:prstGeom>
            <a:gradFill rotWithShape="1">
              <a:gsLst>
                <a:gs pos="0">
                  <a:srgbClr val="FF0000"/>
                </a:gs>
                <a:gs pos="100000">
                  <a:srgbClr val="760000"/>
                </a:gs>
              </a:gsLst>
              <a:lin ang="18900000" scaled="1"/>
            </a:gradFill>
            <a:ln w="9525">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6" name="Oval 24"/>
            <p:cNvSpPr>
              <a:spLocks noChangeAspect="1" noChangeArrowheads="1"/>
            </p:cNvSpPr>
            <p:nvPr/>
          </p:nvSpPr>
          <p:spPr bwMode="gray">
            <a:xfrm>
              <a:off x="96" y="2056"/>
              <a:ext cx="140" cy="140"/>
            </a:xfrm>
            <a:prstGeom prst="ellipse">
              <a:avLst/>
            </a:prstGeom>
            <a:gradFill rotWithShape="1">
              <a:gsLst>
                <a:gs pos="0">
                  <a:srgbClr val="FF0000"/>
                </a:gs>
                <a:gs pos="100000">
                  <a:srgbClr val="760000"/>
                </a:gs>
              </a:gsLst>
              <a:lin ang="18900000" scaled="1"/>
            </a:gradFill>
            <a:ln w="9525" algn="ctr">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7" name="Oval 25"/>
            <p:cNvSpPr>
              <a:spLocks noChangeAspect="1" noChangeArrowheads="1"/>
            </p:cNvSpPr>
            <p:nvPr/>
          </p:nvSpPr>
          <p:spPr bwMode="gray">
            <a:xfrm>
              <a:off x="257" y="2248"/>
              <a:ext cx="140" cy="140"/>
            </a:xfrm>
            <a:prstGeom prst="ellipse">
              <a:avLst/>
            </a:prstGeom>
            <a:gradFill rotWithShape="1">
              <a:gsLst>
                <a:gs pos="0">
                  <a:srgbClr val="00FF00"/>
                </a:gs>
                <a:gs pos="100000">
                  <a:srgbClr val="00A900"/>
                </a:gs>
              </a:gsLst>
              <a:path path="rect">
                <a:fillToRect r="100000" b="100000"/>
              </a:path>
            </a:gradFill>
            <a:ln w="9525" algn="ctr">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8" name="Oval 26"/>
            <p:cNvSpPr>
              <a:spLocks noChangeAspect="1" noChangeArrowheads="1"/>
            </p:cNvSpPr>
            <p:nvPr/>
          </p:nvSpPr>
          <p:spPr bwMode="gray">
            <a:xfrm>
              <a:off x="257" y="2440"/>
              <a:ext cx="140" cy="140"/>
            </a:xfrm>
            <a:prstGeom prst="ellipse">
              <a:avLst/>
            </a:prstGeom>
            <a:gradFill rotWithShape="1">
              <a:gsLst>
                <a:gs pos="0">
                  <a:srgbClr val="FF0000"/>
                </a:gs>
                <a:gs pos="100000">
                  <a:srgbClr val="760000"/>
                </a:gs>
              </a:gsLst>
              <a:lin ang="18900000" scaled="1"/>
            </a:gradFill>
            <a:ln w="9525">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9" name="Oval 27"/>
            <p:cNvSpPr>
              <a:spLocks noChangeAspect="1" noChangeArrowheads="1"/>
            </p:cNvSpPr>
            <p:nvPr/>
          </p:nvSpPr>
          <p:spPr bwMode="gray">
            <a:xfrm>
              <a:off x="422" y="2248"/>
              <a:ext cx="140" cy="140"/>
            </a:xfrm>
            <a:prstGeom prst="ellipse">
              <a:avLst/>
            </a:prstGeom>
            <a:gradFill rotWithShape="1">
              <a:gsLst>
                <a:gs pos="0">
                  <a:srgbClr val="808080"/>
                </a:gs>
                <a:gs pos="100000">
                  <a:srgbClr val="808080">
                    <a:gamma/>
                    <a:shade val="46275"/>
                    <a:invGamma/>
                  </a:srgbClr>
                </a:gs>
              </a:gsLst>
              <a:lin ang="18900000" scaled="1"/>
            </a:gradFill>
            <a:ln w="9525" algn="ctr">
              <a:solidFill>
                <a:srgbClr val="808080"/>
              </a:solidFill>
              <a:round/>
              <a:headEnd/>
              <a:tailEnd/>
            </a:ln>
            <a:effectLst/>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0" name="Oval 28"/>
            <p:cNvSpPr>
              <a:spLocks noChangeAspect="1" noChangeArrowheads="1"/>
            </p:cNvSpPr>
            <p:nvPr/>
          </p:nvSpPr>
          <p:spPr bwMode="gray">
            <a:xfrm>
              <a:off x="257" y="2824"/>
              <a:ext cx="140" cy="140"/>
            </a:xfrm>
            <a:prstGeom prst="ellipse">
              <a:avLst/>
            </a:prstGeom>
            <a:gradFill rotWithShape="1">
              <a:gsLst>
                <a:gs pos="0">
                  <a:srgbClr val="FF0000"/>
                </a:gs>
                <a:gs pos="100000">
                  <a:srgbClr val="760000"/>
                </a:gs>
              </a:gsLst>
              <a:lin ang="18900000" scaled="1"/>
            </a:gradFill>
            <a:ln w="9525">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1" name="Oval 29"/>
            <p:cNvSpPr>
              <a:spLocks noChangeAspect="1" noChangeArrowheads="1"/>
            </p:cNvSpPr>
            <p:nvPr/>
          </p:nvSpPr>
          <p:spPr bwMode="gray">
            <a:xfrm>
              <a:off x="419" y="2440"/>
              <a:ext cx="140" cy="140"/>
            </a:xfrm>
            <a:prstGeom prst="ellipse">
              <a:avLst/>
            </a:prstGeom>
            <a:gradFill rotWithShape="1">
              <a:gsLst>
                <a:gs pos="0">
                  <a:srgbClr val="FF0000"/>
                </a:gs>
                <a:gs pos="100000">
                  <a:srgbClr val="760000"/>
                </a:gs>
              </a:gsLst>
              <a:lin ang="18900000" scaled="1"/>
            </a:gradFill>
            <a:ln w="9525">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2" name="Oval 30"/>
            <p:cNvSpPr>
              <a:spLocks noChangeAspect="1" noChangeArrowheads="1"/>
            </p:cNvSpPr>
            <p:nvPr/>
          </p:nvSpPr>
          <p:spPr bwMode="gray">
            <a:xfrm>
              <a:off x="96" y="2245"/>
              <a:ext cx="140" cy="140"/>
            </a:xfrm>
            <a:prstGeom prst="ellipse">
              <a:avLst/>
            </a:prstGeom>
            <a:gradFill rotWithShape="1">
              <a:gsLst>
                <a:gs pos="0">
                  <a:srgbClr val="FF6600"/>
                </a:gs>
                <a:gs pos="100000">
                  <a:srgbClr val="762F00"/>
                </a:gs>
              </a:gsLst>
              <a:lin ang="18900000" scaled="1"/>
            </a:gradFill>
            <a:ln w="9525">
              <a:solidFill>
                <a:srgbClr val="FF66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3" name="Oval 31"/>
            <p:cNvSpPr>
              <a:spLocks noChangeAspect="1" noChangeArrowheads="1"/>
            </p:cNvSpPr>
            <p:nvPr/>
          </p:nvSpPr>
          <p:spPr bwMode="gray">
            <a:xfrm>
              <a:off x="419" y="2629"/>
              <a:ext cx="140" cy="140"/>
            </a:xfrm>
            <a:prstGeom prst="ellipse">
              <a:avLst/>
            </a:prstGeom>
            <a:gradFill rotWithShape="1">
              <a:gsLst>
                <a:gs pos="0">
                  <a:srgbClr val="00FF00"/>
                </a:gs>
                <a:gs pos="100000">
                  <a:srgbClr val="00A900"/>
                </a:gs>
              </a:gsLst>
              <a:path path="rect">
                <a:fillToRect r="100000" b="100000"/>
              </a:path>
            </a:gradFill>
            <a:ln w="9525" algn="ctr">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4" name="Oval 32"/>
            <p:cNvSpPr>
              <a:spLocks noChangeAspect="1" noChangeArrowheads="1"/>
            </p:cNvSpPr>
            <p:nvPr/>
          </p:nvSpPr>
          <p:spPr bwMode="gray">
            <a:xfrm>
              <a:off x="257" y="2629"/>
              <a:ext cx="140" cy="140"/>
            </a:xfrm>
            <a:prstGeom prst="ellipse">
              <a:avLst/>
            </a:prstGeom>
            <a:gradFill rotWithShape="1">
              <a:gsLst>
                <a:gs pos="0">
                  <a:srgbClr val="00FF00"/>
                </a:gs>
                <a:gs pos="100000">
                  <a:srgbClr val="00A900"/>
                </a:gs>
              </a:gsLst>
              <a:path path="rect">
                <a:fillToRect r="100000" b="100000"/>
              </a:path>
            </a:gradFill>
            <a:ln w="9525" algn="ctr">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5" name="Oval 33"/>
            <p:cNvSpPr>
              <a:spLocks noChangeAspect="1" noChangeArrowheads="1"/>
            </p:cNvSpPr>
            <p:nvPr/>
          </p:nvSpPr>
          <p:spPr bwMode="gray">
            <a:xfrm>
              <a:off x="422" y="2821"/>
              <a:ext cx="140" cy="140"/>
            </a:xfrm>
            <a:prstGeom prst="ellipse">
              <a:avLst/>
            </a:prstGeom>
            <a:gradFill rotWithShape="1">
              <a:gsLst>
                <a:gs pos="0">
                  <a:srgbClr val="808080"/>
                </a:gs>
                <a:gs pos="100000">
                  <a:srgbClr val="808080">
                    <a:gamma/>
                    <a:shade val="46275"/>
                    <a:invGamma/>
                  </a:srgbClr>
                </a:gs>
              </a:gsLst>
              <a:lin ang="18900000" scaled="1"/>
            </a:gradFill>
            <a:ln w="9525" algn="ctr">
              <a:solidFill>
                <a:srgbClr val="808080"/>
              </a:solidFill>
              <a:round/>
              <a:headEnd/>
              <a:tailEnd/>
            </a:ln>
            <a:effectLst/>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6" name="Oval 34"/>
            <p:cNvSpPr>
              <a:spLocks noChangeAspect="1" noChangeArrowheads="1"/>
            </p:cNvSpPr>
            <p:nvPr/>
          </p:nvSpPr>
          <p:spPr bwMode="gray">
            <a:xfrm>
              <a:off x="96" y="2629"/>
              <a:ext cx="140" cy="140"/>
            </a:xfrm>
            <a:prstGeom prst="ellipse">
              <a:avLst/>
            </a:prstGeom>
            <a:gradFill rotWithShape="1">
              <a:gsLst>
                <a:gs pos="0">
                  <a:srgbClr val="FF6600"/>
                </a:gs>
                <a:gs pos="100000">
                  <a:srgbClr val="762F00"/>
                </a:gs>
              </a:gsLst>
              <a:lin ang="18900000" scaled="1"/>
            </a:gradFill>
            <a:ln w="9525" algn="ctr">
              <a:solidFill>
                <a:srgbClr val="FF66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7" name="Oval 35"/>
            <p:cNvSpPr>
              <a:spLocks noChangeAspect="1" noChangeArrowheads="1"/>
            </p:cNvSpPr>
            <p:nvPr/>
          </p:nvSpPr>
          <p:spPr bwMode="gray">
            <a:xfrm>
              <a:off x="96" y="2821"/>
              <a:ext cx="140" cy="140"/>
            </a:xfrm>
            <a:prstGeom prst="ellipse">
              <a:avLst/>
            </a:prstGeom>
            <a:gradFill rotWithShape="1">
              <a:gsLst>
                <a:gs pos="0">
                  <a:srgbClr val="FF0000"/>
                </a:gs>
                <a:gs pos="100000">
                  <a:srgbClr val="760000"/>
                </a:gs>
              </a:gsLst>
              <a:lin ang="18900000" scaled="1"/>
            </a:gradFill>
            <a:ln w="9525">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8" name="Oval 36"/>
            <p:cNvSpPr>
              <a:spLocks noChangeAspect="1" noChangeArrowheads="1"/>
            </p:cNvSpPr>
            <p:nvPr/>
          </p:nvSpPr>
          <p:spPr bwMode="gray">
            <a:xfrm>
              <a:off x="96" y="2437"/>
              <a:ext cx="140" cy="140"/>
            </a:xfrm>
            <a:prstGeom prst="ellipse">
              <a:avLst/>
            </a:prstGeom>
            <a:gradFill rotWithShape="1">
              <a:gsLst>
                <a:gs pos="0">
                  <a:srgbClr val="808080"/>
                </a:gs>
                <a:gs pos="100000">
                  <a:srgbClr val="808080">
                    <a:gamma/>
                    <a:shade val="46275"/>
                    <a:invGamma/>
                  </a:srgbClr>
                </a:gs>
              </a:gsLst>
              <a:lin ang="18900000" scaled="1"/>
            </a:gradFill>
            <a:ln w="9525" algn="ctr">
              <a:solidFill>
                <a:srgbClr val="808080"/>
              </a:solidFill>
              <a:round/>
              <a:headEnd/>
              <a:tailEnd/>
            </a:ln>
            <a:effectLst/>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9" name="Oval 37"/>
            <p:cNvSpPr>
              <a:spLocks noChangeAspect="1" noChangeArrowheads="1"/>
            </p:cNvSpPr>
            <p:nvPr/>
          </p:nvSpPr>
          <p:spPr bwMode="gray">
            <a:xfrm>
              <a:off x="419" y="2056"/>
              <a:ext cx="140" cy="140"/>
            </a:xfrm>
            <a:prstGeom prst="ellipse">
              <a:avLst/>
            </a:prstGeom>
            <a:gradFill rotWithShape="1">
              <a:gsLst>
                <a:gs pos="0">
                  <a:srgbClr val="00FF00"/>
                </a:gs>
                <a:gs pos="100000">
                  <a:srgbClr val="00A900"/>
                </a:gs>
              </a:gsLst>
              <a:path path="rect">
                <a:fillToRect r="100000" b="100000"/>
              </a:path>
            </a:gradFill>
            <a:ln w="9525">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0" name="Oval 38"/>
            <p:cNvSpPr>
              <a:spLocks noChangeAspect="1" noChangeArrowheads="1"/>
            </p:cNvSpPr>
            <p:nvPr/>
          </p:nvSpPr>
          <p:spPr bwMode="gray">
            <a:xfrm>
              <a:off x="580" y="2056"/>
              <a:ext cx="140" cy="140"/>
            </a:xfrm>
            <a:prstGeom prst="ellipse">
              <a:avLst/>
            </a:prstGeom>
            <a:gradFill rotWithShape="1">
              <a:gsLst>
                <a:gs pos="0">
                  <a:srgbClr val="808080"/>
                </a:gs>
                <a:gs pos="100000">
                  <a:srgbClr val="808080">
                    <a:gamma/>
                    <a:shade val="46275"/>
                    <a:invGamma/>
                  </a:srgbClr>
                </a:gs>
              </a:gsLst>
              <a:lin ang="18900000" scaled="1"/>
            </a:gradFill>
            <a:ln w="9525">
              <a:solidFill>
                <a:srgbClr val="808080"/>
              </a:solidFill>
              <a:round/>
              <a:headEnd/>
              <a:tailEnd/>
            </a:ln>
            <a:effectLst/>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1" name="Oval 39"/>
            <p:cNvSpPr>
              <a:spLocks noChangeAspect="1" noChangeArrowheads="1"/>
            </p:cNvSpPr>
            <p:nvPr/>
          </p:nvSpPr>
          <p:spPr bwMode="gray">
            <a:xfrm>
              <a:off x="580" y="2245"/>
              <a:ext cx="140" cy="140"/>
            </a:xfrm>
            <a:prstGeom prst="ellipse">
              <a:avLst/>
            </a:prstGeom>
            <a:gradFill rotWithShape="1">
              <a:gsLst>
                <a:gs pos="0">
                  <a:srgbClr val="FF6600"/>
                </a:gs>
                <a:gs pos="100000">
                  <a:srgbClr val="762F00"/>
                </a:gs>
              </a:gsLst>
              <a:lin ang="18900000" scaled="1"/>
            </a:gradFill>
            <a:ln w="9525">
              <a:solidFill>
                <a:srgbClr val="FF66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2" name="Oval 40"/>
            <p:cNvSpPr>
              <a:spLocks noChangeAspect="1" noChangeArrowheads="1"/>
            </p:cNvSpPr>
            <p:nvPr/>
          </p:nvSpPr>
          <p:spPr bwMode="gray">
            <a:xfrm>
              <a:off x="580" y="2629"/>
              <a:ext cx="140" cy="140"/>
            </a:xfrm>
            <a:prstGeom prst="ellipse">
              <a:avLst/>
            </a:prstGeom>
            <a:gradFill rotWithShape="1">
              <a:gsLst>
                <a:gs pos="0">
                  <a:srgbClr val="FF0000"/>
                </a:gs>
                <a:gs pos="100000">
                  <a:srgbClr val="760000"/>
                </a:gs>
              </a:gsLst>
              <a:lin ang="18900000" scaled="1"/>
            </a:gradFill>
            <a:ln w="9525" algn="ctr">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3" name="Oval 41"/>
            <p:cNvSpPr>
              <a:spLocks noChangeAspect="1" noChangeArrowheads="1"/>
            </p:cNvSpPr>
            <p:nvPr/>
          </p:nvSpPr>
          <p:spPr bwMode="gray">
            <a:xfrm>
              <a:off x="580" y="2821"/>
              <a:ext cx="140" cy="140"/>
            </a:xfrm>
            <a:prstGeom prst="ellipse">
              <a:avLst/>
            </a:prstGeom>
            <a:gradFill rotWithShape="1">
              <a:gsLst>
                <a:gs pos="0">
                  <a:srgbClr val="FF0000"/>
                </a:gs>
                <a:gs pos="100000">
                  <a:srgbClr val="760000"/>
                </a:gs>
              </a:gsLst>
              <a:lin ang="18900000" scaled="1"/>
            </a:gradFill>
            <a:ln w="9525" algn="ctr">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4" name="Oval 42"/>
            <p:cNvSpPr>
              <a:spLocks noChangeAspect="1" noChangeArrowheads="1"/>
            </p:cNvSpPr>
            <p:nvPr/>
          </p:nvSpPr>
          <p:spPr bwMode="gray">
            <a:xfrm>
              <a:off x="580" y="2437"/>
              <a:ext cx="140" cy="140"/>
            </a:xfrm>
            <a:prstGeom prst="ellipse">
              <a:avLst/>
            </a:prstGeom>
            <a:gradFill rotWithShape="1">
              <a:gsLst>
                <a:gs pos="0">
                  <a:srgbClr val="808080"/>
                </a:gs>
                <a:gs pos="100000">
                  <a:srgbClr val="808080">
                    <a:gamma/>
                    <a:shade val="46275"/>
                    <a:invGamma/>
                  </a:srgbClr>
                </a:gs>
              </a:gsLst>
              <a:lin ang="18900000" scaled="1"/>
            </a:gradFill>
            <a:ln w="9525">
              <a:solidFill>
                <a:srgbClr val="808080"/>
              </a:solidFill>
              <a:round/>
              <a:headEnd/>
              <a:tailEnd/>
            </a:ln>
            <a:effectLst/>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8" name="Group 22"/>
          <p:cNvGrpSpPr>
            <a:grpSpLocks/>
          </p:cNvGrpSpPr>
          <p:nvPr/>
        </p:nvGrpSpPr>
        <p:grpSpPr bwMode="gray">
          <a:xfrm>
            <a:off x="9072274" y="1863140"/>
            <a:ext cx="453579" cy="543795"/>
            <a:chOff x="96" y="2056"/>
            <a:chExt cx="624" cy="908"/>
          </a:xfrm>
        </p:grpSpPr>
        <p:sp>
          <p:nvSpPr>
            <p:cNvPr id="95" name="Oval 23"/>
            <p:cNvSpPr>
              <a:spLocks noChangeAspect="1" noChangeArrowheads="1"/>
            </p:cNvSpPr>
            <p:nvPr/>
          </p:nvSpPr>
          <p:spPr bwMode="gray">
            <a:xfrm>
              <a:off x="257" y="2056"/>
              <a:ext cx="140" cy="140"/>
            </a:xfrm>
            <a:prstGeom prst="ellipse">
              <a:avLst/>
            </a:prstGeom>
            <a:gradFill rotWithShape="1">
              <a:gsLst>
                <a:gs pos="0">
                  <a:srgbClr val="FF0000"/>
                </a:gs>
                <a:gs pos="100000">
                  <a:srgbClr val="760000"/>
                </a:gs>
              </a:gsLst>
              <a:lin ang="18900000" scaled="1"/>
            </a:gradFill>
            <a:ln w="9525">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6" name="Oval 24"/>
            <p:cNvSpPr>
              <a:spLocks noChangeAspect="1" noChangeArrowheads="1"/>
            </p:cNvSpPr>
            <p:nvPr/>
          </p:nvSpPr>
          <p:spPr bwMode="gray">
            <a:xfrm>
              <a:off x="96" y="2056"/>
              <a:ext cx="140" cy="140"/>
            </a:xfrm>
            <a:prstGeom prst="ellipse">
              <a:avLst/>
            </a:prstGeom>
            <a:gradFill rotWithShape="1">
              <a:gsLst>
                <a:gs pos="0">
                  <a:srgbClr val="FF0000"/>
                </a:gs>
                <a:gs pos="100000">
                  <a:srgbClr val="760000"/>
                </a:gs>
              </a:gsLst>
              <a:lin ang="18900000" scaled="1"/>
            </a:gradFill>
            <a:ln w="9525" algn="ctr">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7" name="Oval 25"/>
            <p:cNvSpPr>
              <a:spLocks noChangeAspect="1" noChangeArrowheads="1"/>
            </p:cNvSpPr>
            <p:nvPr/>
          </p:nvSpPr>
          <p:spPr bwMode="gray">
            <a:xfrm>
              <a:off x="257" y="2248"/>
              <a:ext cx="140" cy="140"/>
            </a:xfrm>
            <a:prstGeom prst="ellipse">
              <a:avLst/>
            </a:prstGeom>
            <a:gradFill rotWithShape="1">
              <a:gsLst>
                <a:gs pos="0">
                  <a:srgbClr val="00FF00"/>
                </a:gs>
                <a:gs pos="100000">
                  <a:srgbClr val="00A900"/>
                </a:gs>
              </a:gsLst>
              <a:path path="rect">
                <a:fillToRect r="100000" b="100000"/>
              </a:path>
            </a:gradFill>
            <a:ln w="9525" algn="ctr">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8" name="Oval 26"/>
            <p:cNvSpPr>
              <a:spLocks noChangeAspect="1" noChangeArrowheads="1"/>
            </p:cNvSpPr>
            <p:nvPr/>
          </p:nvSpPr>
          <p:spPr bwMode="gray">
            <a:xfrm>
              <a:off x="257" y="2440"/>
              <a:ext cx="140" cy="140"/>
            </a:xfrm>
            <a:prstGeom prst="ellipse">
              <a:avLst/>
            </a:prstGeom>
            <a:gradFill rotWithShape="1">
              <a:gsLst>
                <a:gs pos="0">
                  <a:srgbClr val="FF0000"/>
                </a:gs>
                <a:gs pos="100000">
                  <a:srgbClr val="760000"/>
                </a:gs>
              </a:gsLst>
              <a:lin ang="18900000" scaled="1"/>
            </a:gradFill>
            <a:ln w="9525">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9" name="Oval 27"/>
            <p:cNvSpPr>
              <a:spLocks noChangeAspect="1" noChangeArrowheads="1"/>
            </p:cNvSpPr>
            <p:nvPr/>
          </p:nvSpPr>
          <p:spPr bwMode="gray">
            <a:xfrm>
              <a:off x="422" y="2248"/>
              <a:ext cx="140" cy="140"/>
            </a:xfrm>
            <a:prstGeom prst="ellipse">
              <a:avLst/>
            </a:prstGeom>
            <a:solidFill>
              <a:srgbClr val="FFFFFF"/>
            </a:solidFill>
            <a:ln w="9525" algn="ctr">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0" name="Oval 28"/>
            <p:cNvSpPr>
              <a:spLocks noChangeAspect="1" noChangeArrowheads="1"/>
            </p:cNvSpPr>
            <p:nvPr/>
          </p:nvSpPr>
          <p:spPr bwMode="gray">
            <a:xfrm>
              <a:off x="257" y="2824"/>
              <a:ext cx="140" cy="140"/>
            </a:xfrm>
            <a:prstGeom prst="ellipse">
              <a:avLst/>
            </a:prstGeom>
            <a:gradFill rotWithShape="1">
              <a:gsLst>
                <a:gs pos="0">
                  <a:srgbClr val="FF0000"/>
                </a:gs>
                <a:gs pos="100000">
                  <a:srgbClr val="760000"/>
                </a:gs>
              </a:gsLst>
              <a:lin ang="18900000" scaled="1"/>
            </a:gradFill>
            <a:ln w="9525">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1" name="Oval 29"/>
            <p:cNvSpPr>
              <a:spLocks noChangeAspect="1" noChangeArrowheads="1"/>
            </p:cNvSpPr>
            <p:nvPr/>
          </p:nvSpPr>
          <p:spPr bwMode="gray">
            <a:xfrm>
              <a:off x="419" y="2440"/>
              <a:ext cx="140" cy="140"/>
            </a:xfrm>
            <a:prstGeom prst="ellipse">
              <a:avLst/>
            </a:prstGeom>
            <a:gradFill rotWithShape="1">
              <a:gsLst>
                <a:gs pos="0">
                  <a:srgbClr val="FF0000"/>
                </a:gs>
                <a:gs pos="100000">
                  <a:srgbClr val="760000"/>
                </a:gs>
              </a:gsLst>
              <a:lin ang="18900000" scaled="1"/>
            </a:gradFill>
            <a:ln w="9525">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2" name="Oval 30"/>
            <p:cNvSpPr>
              <a:spLocks noChangeAspect="1" noChangeArrowheads="1"/>
            </p:cNvSpPr>
            <p:nvPr/>
          </p:nvSpPr>
          <p:spPr bwMode="gray">
            <a:xfrm>
              <a:off x="96" y="2245"/>
              <a:ext cx="140" cy="140"/>
            </a:xfrm>
            <a:prstGeom prst="ellipse">
              <a:avLst/>
            </a:prstGeom>
            <a:gradFill rotWithShape="1">
              <a:gsLst>
                <a:gs pos="0">
                  <a:srgbClr val="FF6600"/>
                </a:gs>
                <a:gs pos="100000">
                  <a:srgbClr val="762F00"/>
                </a:gs>
              </a:gsLst>
              <a:lin ang="18900000" scaled="1"/>
            </a:gradFill>
            <a:ln w="9525">
              <a:solidFill>
                <a:srgbClr val="FF66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3" name="Oval 31"/>
            <p:cNvSpPr>
              <a:spLocks noChangeAspect="1" noChangeArrowheads="1"/>
            </p:cNvSpPr>
            <p:nvPr/>
          </p:nvSpPr>
          <p:spPr bwMode="gray">
            <a:xfrm>
              <a:off x="419" y="2629"/>
              <a:ext cx="140" cy="140"/>
            </a:xfrm>
            <a:prstGeom prst="ellipse">
              <a:avLst/>
            </a:prstGeom>
            <a:gradFill rotWithShape="1">
              <a:gsLst>
                <a:gs pos="0">
                  <a:srgbClr val="00FF00"/>
                </a:gs>
                <a:gs pos="100000">
                  <a:srgbClr val="00A900"/>
                </a:gs>
              </a:gsLst>
              <a:path path="rect">
                <a:fillToRect r="100000" b="100000"/>
              </a:path>
            </a:gradFill>
            <a:ln w="9525" algn="ctr">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4" name="Oval 32"/>
            <p:cNvSpPr>
              <a:spLocks noChangeAspect="1" noChangeArrowheads="1"/>
            </p:cNvSpPr>
            <p:nvPr/>
          </p:nvSpPr>
          <p:spPr bwMode="gray">
            <a:xfrm>
              <a:off x="257" y="2629"/>
              <a:ext cx="140" cy="140"/>
            </a:xfrm>
            <a:prstGeom prst="ellipse">
              <a:avLst/>
            </a:prstGeom>
            <a:gradFill rotWithShape="1">
              <a:gsLst>
                <a:gs pos="0">
                  <a:srgbClr val="00FF00"/>
                </a:gs>
                <a:gs pos="100000">
                  <a:srgbClr val="00A900"/>
                </a:gs>
              </a:gsLst>
              <a:path path="rect">
                <a:fillToRect r="100000" b="100000"/>
              </a:path>
            </a:gradFill>
            <a:ln w="9525" algn="ctr">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Oval 33"/>
            <p:cNvSpPr>
              <a:spLocks noChangeAspect="1" noChangeArrowheads="1"/>
            </p:cNvSpPr>
            <p:nvPr/>
          </p:nvSpPr>
          <p:spPr bwMode="gray">
            <a:xfrm>
              <a:off x="422" y="2821"/>
              <a:ext cx="140" cy="140"/>
            </a:xfrm>
            <a:prstGeom prst="ellipse">
              <a:avLst/>
            </a:prstGeom>
            <a:solidFill>
              <a:srgbClr val="FFFFFF"/>
            </a:solidFill>
            <a:ln w="9525" algn="ctr">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Oval 34"/>
            <p:cNvSpPr>
              <a:spLocks noChangeAspect="1" noChangeArrowheads="1"/>
            </p:cNvSpPr>
            <p:nvPr/>
          </p:nvSpPr>
          <p:spPr bwMode="gray">
            <a:xfrm>
              <a:off x="96" y="2629"/>
              <a:ext cx="140" cy="140"/>
            </a:xfrm>
            <a:prstGeom prst="ellipse">
              <a:avLst/>
            </a:prstGeom>
            <a:gradFill rotWithShape="1">
              <a:gsLst>
                <a:gs pos="0">
                  <a:srgbClr val="FF6600"/>
                </a:gs>
                <a:gs pos="100000">
                  <a:srgbClr val="762F00"/>
                </a:gs>
              </a:gsLst>
              <a:lin ang="18900000" scaled="1"/>
            </a:gradFill>
            <a:ln w="9525" algn="ctr">
              <a:solidFill>
                <a:srgbClr val="FF66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7" name="Oval 35"/>
            <p:cNvSpPr>
              <a:spLocks noChangeAspect="1" noChangeArrowheads="1"/>
            </p:cNvSpPr>
            <p:nvPr/>
          </p:nvSpPr>
          <p:spPr bwMode="gray">
            <a:xfrm>
              <a:off x="96" y="2821"/>
              <a:ext cx="140" cy="140"/>
            </a:xfrm>
            <a:prstGeom prst="ellipse">
              <a:avLst/>
            </a:prstGeom>
            <a:gradFill rotWithShape="1">
              <a:gsLst>
                <a:gs pos="0">
                  <a:srgbClr val="FF0000"/>
                </a:gs>
                <a:gs pos="100000">
                  <a:srgbClr val="760000"/>
                </a:gs>
              </a:gsLst>
              <a:lin ang="18900000" scaled="1"/>
            </a:gradFill>
            <a:ln w="9525">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8" name="Oval 36"/>
            <p:cNvSpPr>
              <a:spLocks noChangeAspect="1" noChangeArrowheads="1"/>
            </p:cNvSpPr>
            <p:nvPr/>
          </p:nvSpPr>
          <p:spPr bwMode="gray">
            <a:xfrm>
              <a:off x="96" y="2437"/>
              <a:ext cx="140" cy="140"/>
            </a:xfrm>
            <a:prstGeom prst="ellipse">
              <a:avLst/>
            </a:prstGeom>
            <a:solidFill>
              <a:srgbClr val="FFFFFF"/>
            </a:solidFill>
            <a:ln w="9525" algn="ctr">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9" name="Oval 37"/>
            <p:cNvSpPr>
              <a:spLocks noChangeAspect="1" noChangeArrowheads="1"/>
            </p:cNvSpPr>
            <p:nvPr/>
          </p:nvSpPr>
          <p:spPr bwMode="gray">
            <a:xfrm>
              <a:off x="419" y="2056"/>
              <a:ext cx="140" cy="140"/>
            </a:xfrm>
            <a:prstGeom prst="ellipse">
              <a:avLst/>
            </a:prstGeom>
            <a:gradFill rotWithShape="1">
              <a:gsLst>
                <a:gs pos="0">
                  <a:srgbClr val="00FF00"/>
                </a:gs>
                <a:gs pos="100000">
                  <a:srgbClr val="00A900"/>
                </a:gs>
              </a:gsLst>
              <a:path path="rect">
                <a:fillToRect r="100000" b="100000"/>
              </a:path>
            </a:gradFill>
            <a:ln w="9525">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0" name="Oval 38"/>
            <p:cNvSpPr>
              <a:spLocks noChangeAspect="1" noChangeArrowheads="1"/>
            </p:cNvSpPr>
            <p:nvPr/>
          </p:nvSpPr>
          <p:spPr bwMode="gray">
            <a:xfrm>
              <a:off x="580" y="2056"/>
              <a:ext cx="140" cy="140"/>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1" name="Oval 39"/>
            <p:cNvSpPr>
              <a:spLocks noChangeAspect="1" noChangeArrowheads="1"/>
            </p:cNvSpPr>
            <p:nvPr/>
          </p:nvSpPr>
          <p:spPr bwMode="gray">
            <a:xfrm>
              <a:off x="580" y="2245"/>
              <a:ext cx="140" cy="140"/>
            </a:xfrm>
            <a:prstGeom prst="ellipse">
              <a:avLst/>
            </a:prstGeom>
            <a:gradFill rotWithShape="1">
              <a:gsLst>
                <a:gs pos="0">
                  <a:srgbClr val="FF6600"/>
                </a:gs>
                <a:gs pos="100000">
                  <a:srgbClr val="762F00"/>
                </a:gs>
              </a:gsLst>
              <a:lin ang="18900000" scaled="1"/>
            </a:gradFill>
            <a:ln w="9525">
              <a:solidFill>
                <a:srgbClr val="FF66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2" name="Oval 40"/>
            <p:cNvSpPr>
              <a:spLocks noChangeAspect="1" noChangeArrowheads="1"/>
            </p:cNvSpPr>
            <p:nvPr/>
          </p:nvSpPr>
          <p:spPr bwMode="gray">
            <a:xfrm>
              <a:off x="580" y="2629"/>
              <a:ext cx="140" cy="140"/>
            </a:xfrm>
            <a:prstGeom prst="ellipse">
              <a:avLst/>
            </a:prstGeom>
            <a:gradFill rotWithShape="1">
              <a:gsLst>
                <a:gs pos="0">
                  <a:srgbClr val="FF0000"/>
                </a:gs>
                <a:gs pos="100000">
                  <a:srgbClr val="760000"/>
                </a:gs>
              </a:gsLst>
              <a:lin ang="18900000" scaled="1"/>
            </a:gradFill>
            <a:ln w="9525" algn="ctr">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3" name="Oval 41"/>
            <p:cNvSpPr>
              <a:spLocks noChangeAspect="1" noChangeArrowheads="1"/>
            </p:cNvSpPr>
            <p:nvPr/>
          </p:nvSpPr>
          <p:spPr bwMode="gray">
            <a:xfrm>
              <a:off x="580" y="2821"/>
              <a:ext cx="140" cy="140"/>
            </a:xfrm>
            <a:prstGeom prst="ellipse">
              <a:avLst/>
            </a:prstGeom>
            <a:gradFill rotWithShape="1">
              <a:gsLst>
                <a:gs pos="0">
                  <a:srgbClr val="FF0000"/>
                </a:gs>
                <a:gs pos="100000">
                  <a:srgbClr val="760000"/>
                </a:gs>
              </a:gsLst>
              <a:lin ang="18900000" scaled="1"/>
            </a:gradFill>
            <a:ln w="9525" algn="ctr">
              <a:solidFill>
                <a:srgbClr val="FF00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4" name="Oval 42"/>
            <p:cNvSpPr>
              <a:spLocks noChangeAspect="1" noChangeArrowheads="1"/>
            </p:cNvSpPr>
            <p:nvPr/>
          </p:nvSpPr>
          <p:spPr bwMode="gray">
            <a:xfrm>
              <a:off x="580" y="2437"/>
              <a:ext cx="140" cy="140"/>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60" name="矩形 59"/>
          <p:cNvSpPr>
            <a:spLocks noChangeArrowheads="1"/>
          </p:cNvSpPr>
          <p:nvPr/>
        </p:nvSpPr>
        <p:spPr bwMode="gray">
          <a:xfrm>
            <a:off x="8471387" y="2433158"/>
            <a:ext cx="1615932" cy="502724"/>
          </a:xfrm>
          <a:prstGeom prst="rect">
            <a:avLst/>
          </a:prstGeom>
          <a:noFill/>
          <a:ln w="9525">
            <a:noFill/>
            <a:miter lim="800000"/>
            <a:headEnd/>
            <a:tailEnd/>
          </a:ln>
        </p:spPr>
        <p:txBody>
          <a:bodyPr wrap="square" lIns="162580" tIns="81291" rIns="162580" bIns="81291">
            <a:spAutoFit/>
          </a:bodyPr>
          <a:lstStyle/>
          <a:p>
            <a:pPr algn="ctr" defTabSz="1219272" fontAlgn="ctr">
              <a:lnSpc>
                <a:spcPct val="110000"/>
              </a:lnSpc>
              <a:spcBef>
                <a:spcPct val="0"/>
              </a:spcBef>
              <a:spcAft>
                <a:spcPct val="0"/>
              </a:spcAft>
              <a:defRPr/>
            </a:pPr>
            <a:r>
              <a:rPr lang="en-US" sz="1000" b="1" dirty="0">
                <a:solidFill>
                  <a:srgbClr val="0070C0"/>
                </a:solidFill>
                <a:latin typeface="Huawei Sans" panose="020C0503030203020204" pitchFamily="34" charset="0"/>
                <a:cs typeface="Huawei Sans" panose="020C0503030203020204" pitchFamily="34" charset="0"/>
              </a:rPr>
              <a:t>Defense against L2–L4 attack packets</a:t>
            </a:r>
          </a:p>
        </p:txBody>
      </p:sp>
      <p:grpSp>
        <p:nvGrpSpPr>
          <p:cNvPr id="61" name="组合 278"/>
          <p:cNvGrpSpPr/>
          <p:nvPr/>
        </p:nvGrpSpPr>
        <p:grpSpPr bwMode="gray">
          <a:xfrm>
            <a:off x="10463935" y="1896815"/>
            <a:ext cx="474196" cy="550051"/>
            <a:chOff x="4020022" y="2011646"/>
            <a:chExt cx="528567" cy="906111"/>
          </a:xfrm>
        </p:grpSpPr>
        <p:grpSp>
          <p:nvGrpSpPr>
            <p:cNvPr id="74" name="Group 22"/>
            <p:cNvGrpSpPr>
              <a:grpSpLocks/>
            </p:cNvGrpSpPr>
            <p:nvPr/>
          </p:nvGrpSpPr>
          <p:grpSpPr bwMode="gray">
            <a:xfrm>
              <a:off x="4022927" y="2011646"/>
              <a:ext cx="525662" cy="897190"/>
              <a:chOff x="88" y="2056"/>
              <a:chExt cx="647" cy="896"/>
            </a:xfrm>
          </p:grpSpPr>
          <p:sp>
            <p:nvSpPr>
              <p:cNvPr id="86" name="Oval 25"/>
              <p:cNvSpPr>
                <a:spLocks noChangeAspect="1" noChangeArrowheads="1"/>
              </p:cNvSpPr>
              <p:nvPr/>
            </p:nvSpPr>
            <p:spPr bwMode="gray">
              <a:xfrm>
                <a:off x="257" y="2248"/>
                <a:ext cx="140" cy="140"/>
              </a:xfrm>
              <a:prstGeom prst="ellipse">
                <a:avLst/>
              </a:prstGeom>
              <a:gradFill rotWithShape="1">
                <a:gsLst>
                  <a:gs pos="0">
                    <a:srgbClr val="00FF00"/>
                  </a:gs>
                  <a:gs pos="100000">
                    <a:srgbClr val="00A900"/>
                  </a:gs>
                </a:gsLst>
                <a:path path="rect">
                  <a:fillToRect r="100000" b="100000"/>
                </a:path>
              </a:gradFill>
              <a:ln w="9525" algn="ctr">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7" name="Oval 27"/>
              <p:cNvSpPr>
                <a:spLocks noChangeAspect="1" noChangeArrowheads="1"/>
              </p:cNvSpPr>
              <p:nvPr/>
            </p:nvSpPr>
            <p:spPr bwMode="gray">
              <a:xfrm>
                <a:off x="422" y="2248"/>
                <a:ext cx="140" cy="140"/>
              </a:xfrm>
              <a:prstGeom prst="ellipse">
                <a:avLst/>
              </a:prstGeom>
              <a:solidFill>
                <a:srgbClr val="FFFFFF"/>
              </a:solidFill>
              <a:ln w="9525" algn="ctr">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Oval 31"/>
              <p:cNvSpPr>
                <a:spLocks noChangeAspect="1" noChangeArrowheads="1"/>
              </p:cNvSpPr>
              <p:nvPr/>
            </p:nvSpPr>
            <p:spPr bwMode="gray">
              <a:xfrm>
                <a:off x="419" y="2629"/>
                <a:ext cx="140" cy="140"/>
              </a:xfrm>
              <a:prstGeom prst="ellipse">
                <a:avLst/>
              </a:prstGeom>
              <a:gradFill rotWithShape="1">
                <a:gsLst>
                  <a:gs pos="0">
                    <a:srgbClr val="00FF00"/>
                  </a:gs>
                  <a:gs pos="100000">
                    <a:srgbClr val="00A900"/>
                  </a:gs>
                </a:gsLst>
                <a:path path="rect">
                  <a:fillToRect r="100000" b="100000"/>
                </a:path>
              </a:gradFill>
              <a:ln w="9525" algn="ctr">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9" name="Oval 32"/>
              <p:cNvSpPr>
                <a:spLocks noChangeAspect="1" noChangeArrowheads="1"/>
              </p:cNvSpPr>
              <p:nvPr/>
            </p:nvSpPr>
            <p:spPr bwMode="gray">
              <a:xfrm>
                <a:off x="257" y="2629"/>
                <a:ext cx="140" cy="140"/>
              </a:xfrm>
              <a:prstGeom prst="ellipse">
                <a:avLst/>
              </a:prstGeom>
              <a:gradFill rotWithShape="1">
                <a:gsLst>
                  <a:gs pos="0">
                    <a:srgbClr val="00FF00"/>
                  </a:gs>
                  <a:gs pos="100000">
                    <a:srgbClr val="00A900"/>
                  </a:gs>
                </a:gsLst>
                <a:path path="rect">
                  <a:fillToRect r="100000" b="100000"/>
                </a:path>
              </a:gradFill>
              <a:ln w="9525" algn="ctr">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Oval 33"/>
              <p:cNvSpPr>
                <a:spLocks noChangeAspect="1" noChangeArrowheads="1"/>
              </p:cNvSpPr>
              <p:nvPr/>
            </p:nvSpPr>
            <p:spPr bwMode="gray">
              <a:xfrm>
                <a:off x="430" y="2812"/>
                <a:ext cx="140" cy="140"/>
              </a:xfrm>
              <a:prstGeom prst="ellipse">
                <a:avLst/>
              </a:prstGeom>
              <a:solidFill>
                <a:srgbClr val="FFFFFF"/>
              </a:solidFill>
              <a:ln w="9525" algn="ctr">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1" name="Oval 36"/>
              <p:cNvSpPr>
                <a:spLocks noChangeAspect="1" noChangeArrowheads="1"/>
              </p:cNvSpPr>
              <p:nvPr/>
            </p:nvSpPr>
            <p:spPr bwMode="gray">
              <a:xfrm>
                <a:off x="88" y="2437"/>
                <a:ext cx="140" cy="140"/>
              </a:xfrm>
              <a:prstGeom prst="ellipse">
                <a:avLst/>
              </a:prstGeom>
              <a:solidFill>
                <a:srgbClr val="FFFFFF"/>
              </a:solidFill>
              <a:ln w="9525" algn="ctr">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2" name="Oval 37"/>
              <p:cNvSpPr>
                <a:spLocks noChangeAspect="1" noChangeArrowheads="1"/>
              </p:cNvSpPr>
              <p:nvPr/>
            </p:nvSpPr>
            <p:spPr bwMode="gray">
              <a:xfrm>
                <a:off x="419" y="2056"/>
                <a:ext cx="140" cy="140"/>
              </a:xfrm>
              <a:prstGeom prst="ellipse">
                <a:avLst/>
              </a:prstGeom>
              <a:gradFill rotWithShape="1">
                <a:gsLst>
                  <a:gs pos="0">
                    <a:srgbClr val="00FF00"/>
                  </a:gs>
                  <a:gs pos="100000">
                    <a:srgbClr val="00A900"/>
                  </a:gs>
                </a:gsLst>
                <a:path path="rect">
                  <a:fillToRect r="100000" b="100000"/>
                </a:path>
              </a:gradFill>
              <a:ln w="9525">
                <a:solidFill>
                  <a:srgbClr val="99CC0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3" name="Oval 38"/>
              <p:cNvSpPr>
                <a:spLocks noChangeAspect="1" noChangeArrowheads="1"/>
              </p:cNvSpPr>
              <p:nvPr/>
            </p:nvSpPr>
            <p:spPr bwMode="gray">
              <a:xfrm>
                <a:off x="580" y="2056"/>
                <a:ext cx="140" cy="140"/>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4" name="Oval 42"/>
              <p:cNvSpPr>
                <a:spLocks noChangeAspect="1" noChangeArrowheads="1"/>
              </p:cNvSpPr>
              <p:nvPr/>
            </p:nvSpPr>
            <p:spPr bwMode="gray">
              <a:xfrm>
                <a:off x="595" y="2428"/>
                <a:ext cx="140" cy="140"/>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75" name="Oval 42"/>
            <p:cNvSpPr>
              <a:spLocks noChangeAspect="1" noChangeArrowheads="1"/>
            </p:cNvSpPr>
            <p:nvPr/>
          </p:nvSpPr>
          <p:spPr bwMode="gray">
            <a:xfrm>
              <a:off x="4020022" y="2202682"/>
              <a:ext cx="113745" cy="140186"/>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6" name="Oval 42"/>
            <p:cNvSpPr>
              <a:spLocks noChangeAspect="1" noChangeArrowheads="1"/>
            </p:cNvSpPr>
            <p:nvPr/>
          </p:nvSpPr>
          <p:spPr bwMode="gray">
            <a:xfrm>
              <a:off x="4165210" y="2385975"/>
              <a:ext cx="113745" cy="140186"/>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Oval 42"/>
            <p:cNvSpPr>
              <a:spLocks noChangeAspect="1" noChangeArrowheads="1"/>
            </p:cNvSpPr>
            <p:nvPr/>
          </p:nvSpPr>
          <p:spPr bwMode="gray">
            <a:xfrm>
              <a:off x="4300688" y="2385975"/>
              <a:ext cx="113745" cy="140186"/>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8" name="Oval 42"/>
            <p:cNvSpPr>
              <a:spLocks noChangeAspect="1" noChangeArrowheads="1"/>
            </p:cNvSpPr>
            <p:nvPr/>
          </p:nvSpPr>
          <p:spPr bwMode="gray">
            <a:xfrm>
              <a:off x="4032599" y="2587312"/>
              <a:ext cx="113745" cy="140186"/>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Oval 42"/>
            <p:cNvSpPr>
              <a:spLocks noChangeAspect="1" noChangeArrowheads="1"/>
            </p:cNvSpPr>
            <p:nvPr/>
          </p:nvSpPr>
          <p:spPr bwMode="gray">
            <a:xfrm>
              <a:off x="4429878" y="2587365"/>
              <a:ext cx="113745" cy="140186"/>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Oval 42"/>
            <p:cNvSpPr>
              <a:spLocks noChangeAspect="1" noChangeArrowheads="1"/>
            </p:cNvSpPr>
            <p:nvPr/>
          </p:nvSpPr>
          <p:spPr bwMode="gray">
            <a:xfrm>
              <a:off x="4037454" y="2777571"/>
              <a:ext cx="113745" cy="140186"/>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Oval 42"/>
            <p:cNvSpPr>
              <a:spLocks noChangeAspect="1" noChangeArrowheads="1"/>
            </p:cNvSpPr>
            <p:nvPr/>
          </p:nvSpPr>
          <p:spPr bwMode="gray">
            <a:xfrm>
              <a:off x="4171124" y="2772071"/>
              <a:ext cx="113745" cy="140186"/>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Oval 42"/>
            <p:cNvSpPr>
              <a:spLocks noChangeAspect="1" noChangeArrowheads="1"/>
            </p:cNvSpPr>
            <p:nvPr/>
          </p:nvSpPr>
          <p:spPr bwMode="gray">
            <a:xfrm>
              <a:off x="4428945" y="2761637"/>
              <a:ext cx="113745" cy="140186"/>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Oval 42"/>
            <p:cNvSpPr>
              <a:spLocks noChangeAspect="1" noChangeArrowheads="1"/>
            </p:cNvSpPr>
            <p:nvPr/>
          </p:nvSpPr>
          <p:spPr bwMode="gray">
            <a:xfrm>
              <a:off x="4433299" y="2202682"/>
              <a:ext cx="113745" cy="140186"/>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4" name="Oval 42"/>
            <p:cNvSpPr>
              <a:spLocks noChangeAspect="1" noChangeArrowheads="1"/>
            </p:cNvSpPr>
            <p:nvPr/>
          </p:nvSpPr>
          <p:spPr bwMode="gray">
            <a:xfrm>
              <a:off x="4161790" y="2019389"/>
              <a:ext cx="113745" cy="140186"/>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Oval 42"/>
            <p:cNvSpPr>
              <a:spLocks noChangeAspect="1" noChangeArrowheads="1"/>
            </p:cNvSpPr>
            <p:nvPr/>
          </p:nvSpPr>
          <p:spPr bwMode="gray">
            <a:xfrm>
              <a:off x="4020022" y="2019389"/>
              <a:ext cx="113745" cy="140186"/>
            </a:xfrm>
            <a:prstGeom prst="ellipse">
              <a:avLst/>
            </a:prstGeom>
            <a:solidFill>
              <a:srgbClr val="FFFFFF"/>
            </a:solidFill>
            <a:ln w="9525">
              <a:solidFill>
                <a:srgbClr val="808080"/>
              </a:solidFill>
              <a:round/>
              <a:headEnd/>
              <a:tailEnd/>
            </a:ln>
          </p:spPr>
          <p:txBody>
            <a:bodyPr wrap="none"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65" name="Oval 23"/>
          <p:cNvSpPr>
            <a:spLocks noChangeAspect="1" noChangeArrowheads="1"/>
          </p:cNvSpPr>
          <p:nvPr/>
        </p:nvSpPr>
        <p:spPr bwMode="gray">
          <a:xfrm flipH="1">
            <a:off x="6249967" y="1887366"/>
            <a:ext cx="106090" cy="73163"/>
          </a:xfrm>
          <a:prstGeom prst="ellipse">
            <a:avLst/>
          </a:prstGeom>
          <a:gradFill rotWithShape="1">
            <a:gsLst>
              <a:gs pos="0">
                <a:srgbClr val="FF0000"/>
              </a:gs>
              <a:gs pos="100000">
                <a:srgbClr val="760000"/>
              </a:gs>
            </a:gsLst>
            <a:lin ang="18900000" scaled="1"/>
          </a:gradFill>
          <a:ln w="9525">
            <a:solidFill>
              <a:srgbClr val="FF0000"/>
            </a:solidFill>
            <a:round/>
            <a:headEnd/>
            <a:tailEnd/>
          </a:ln>
        </p:spPr>
        <p:txBody>
          <a:bodyPr wrap="none" lIns="162580" tIns="81291" rIns="162580" bIns="81291"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Rectangle 13"/>
          <p:cNvSpPr>
            <a:spLocks noChangeArrowheads="1"/>
          </p:cNvSpPr>
          <p:nvPr/>
        </p:nvSpPr>
        <p:spPr bwMode="gray">
          <a:xfrm>
            <a:off x="6251708" y="1991146"/>
            <a:ext cx="1814593" cy="314467"/>
          </a:xfrm>
          <a:prstGeom prst="rect">
            <a:avLst/>
          </a:prstGeom>
          <a:noFill/>
          <a:ln w="9525">
            <a:noFill/>
            <a:miter lim="800000"/>
            <a:headEnd/>
            <a:tailEnd/>
          </a:ln>
        </p:spPr>
        <p:txBody>
          <a:bodyPr wrap="square" lIns="162580" tIns="81291" rIns="162580" bIns="81291">
            <a:spAutoFit/>
          </a:bodyPr>
          <a:lstStyle/>
          <a:p>
            <a:pPr defTabSz="1219170" fontAlgn="ctr">
              <a:lnSpc>
                <a:spcPct val="93000"/>
              </a:lnSpc>
              <a:spcAft>
                <a:spcPct val="15000"/>
              </a:spcAft>
              <a:buClr>
                <a:srgbClr val="009999"/>
              </a:buClr>
              <a:defRPr/>
            </a:pPr>
            <a:r>
              <a:rPr lang="en-US" sz="1050" dirty="0">
                <a:latin typeface="Huawei Sans" panose="020C0503030203020204" pitchFamily="34" charset="0"/>
                <a:cs typeface="Huawei Sans" panose="020C0503030203020204" pitchFamily="34" charset="0"/>
              </a:rPr>
              <a:t>L2–L4 attack packets</a:t>
            </a:r>
          </a:p>
        </p:txBody>
      </p:sp>
      <p:sp>
        <p:nvSpPr>
          <p:cNvPr id="67" name="Oval 38"/>
          <p:cNvSpPr>
            <a:spLocks noChangeAspect="1" noChangeArrowheads="1"/>
          </p:cNvSpPr>
          <p:nvPr/>
        </p:nvSpPr>
        <p:spPr bwMode="gray">
          <a:xfrm>
            <a:off x="6245395" y="2110144"/>
            <a:ext cx="98729" cy="68087"/>
          </a:xfrm>
          <a:prstGeom prst="ellipse">
            <a:avLst/>
          </a:prstGeom>
          <a:gradFill rotWithShape="1">
            <a:gsLst>
              <a:gs pos="0">
                <a:srgbClr val="808080"/>
              </a:gs>
              <a:gs pos="100000">
                <a:srgbClr val="808080">
                  <a:gamma/>
                  <a:shade val="46275"/>
                  <a:invGamma/>
                </a:srgbClr>
              </a:gs>
            </a:gsLst>
            <a:lin ang="18900000" scaled="1"/>
          </a:gradFill>
          <a:ln w="9525">
            <a:solidFill>
              <a:srgbClr val="808080"/>
            </a:solidFill>
            <a:round/>
            <a:headEnd/>
            <a:tailEnd/>
          </a:ln>
          <a:effectLst/>
        </p:spPr>
        <p:txBody>
          <a:bodyPr wrap="none" lIns="162580" tIns="81291" rIns="162580" bIns="81291"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Oval 31"/>
          <p:cNvSpPr>
            <a:spLocks noChangeAspect="1" noChangeArrowheads="1"/>
          </p:cNvSpPr>
          <p:nvPr/>
        </p:nvSpPr>
        <p:spPr bwMode="gray">
          <a:xfrm>
            <a:off x="6256062" y="2342727"/>
            <a:ext cx="98729" cy="68087"/>
          </a:xfrm>
          <a:prstGeom prst="ellipse">
            <a:avLst/>
          </a:prstGeom>
          <a:gradFill rotWithShape="1">
            <a:gsLst>
              <a:gs pos="0">
                <a:srgbClr val="00FF00"/>
              </a:gs>
              <a:gs pos="100000">
                <a:srgbClr val="00A900"/>
              </a:gs>
            </a:gsLst>
            <a:path path="rect">
              <a:fillToRect r="100000" b="100000"/>
            </a:path>
          </a:gradFill>
          <a:ln w="9525" algn="ctr">
            <a:solidFill>
              <a:srgbClr val="99CC00"/>
            </a:solidFill>
            <a:round/>
            <a:headEnd/>
            <a:tailEnd/>
          </a:ln>
        </p:spPr>
        <p:txBody>
          <a:bodyPr wrap="none" lIns="162580" tIns="81291" rIns="162580" bIns="81291"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Rectangle 13"/>
          <p:cNvSpPr>
            <a:spLocks noChangeArrowheads="1"/>
          </p:cNvSpPr>
          <p:nvPr/>
        </p:nvSpPr>
        <p:spPr bwMode="gray">
          <a:xfrm>
            <a:off x="6264567" y="2228787"/>
            <a:ext cx="1364739" cy="314467"/>
          </a:xfrm>
          <a:prstGeom prst="rect">
            <a:avLst/>
          </a:prstGeom>
          <a:noFill/>
          <a:ln w="9525">
            <a:noFill/>
            <a:miter lim="800000"/>
            <a:headEnd/>
            <a:tailEnd/>
          </a:ln>
        </p:spPr>
        <p:txBody>
          <a:bodyPr wrap="square" lIns="162580" tIns="81291" rIns="162580" bIns="81291">
            <a:spAutoFit/>
          </a:bodyPr>
          <a:lstStyle/>
          <a:p>
            <a:pPr defTabSz="1219170" fontAlgn="ctr">
              <a:lnSpc>
                <a:spcPct val="93000"/>
              </a:lnSpc>
              <a:spcAft>
                <a:spcPct val="15000"/>
              </a:spcAft>
              <a:buClr>
                <a:srgbClr val="009999"/>
              </a:buClr>
              <a:defRPr/>
            </a:pPr>
            <a:r>
              <a:rPr lang="en-US" sz="1050" dirty="0">
                <a:latin typeface="Huawei Sans" panose="020C0503030203020204" pitchFamily="34" charset="0"/>
                <a:cs typeface="Huawei Sans" panose="020C0503030203020204" pitchFamily="34" charset="0"/>
              </a:rPr>
              <a:t>Normal packets</a:t>
            </a:r>
          </a:p>
        </p:txBody>
      </p:sp>
      <p:sp>
        <p:nvSpPr>
          <p:cNvPr id="71" name="矩形 70"/>
          <p:cNvSpPr/>
          <p:nvPr/>
        </p:nvSpPr>
        <p:spPr bwMode="gray">
          <a:xfrm>
            <a:off x="7458075" y="2484465"/>
            <a:ext cx="1087992" cy="400110"/>
          </a:xfrm>
          <a:prstGeom prst="rect">
            <a:avLst/>
          </a:prstGeom>
        </p:spPr>
        <p:txBody>
          <a:bodyPr wrap="square">
            <a:spAutoFit/>
          </a:bodyPr>
          <a:lstStyle/>
          <a:p>
            <a:pPr algn="ctr" defTabSz="1219272" fontAlgn="ctr">
              <a:spcBef>
                <a:spcPct val="0"/>
              </a:spcBef>
              <a:spcAft>
                <a:spcPct val="0"/>
              </a:spcAft>
              <a:defRPr/>
            </a:pPr>
            <a:r>
              <a:rPr lang="en-US" sz="1000" b="1" dirty="0">
                <a:solidFill>
                  <a:srgbClr val="0070C0"/>
                </a:solidFill>
                <a:latin typeface="Huawei Sans" panose="020C0503030203020204" pitchFamily="34" charset="0"/>
                <a:cs typeface="Huawei Sans" panose="020C0503030203020204" pitchFamily="34" charset="0"/>
              </a:rPr>
              <a:t>70%+: L7 attack packets</a:t>
            </a:r>
          </a:p>
        </p:txBody>
      </p:sp>
      <p:sp>
        <p:nvSpPr>
          <p:cNvPr id="72" name="TextBox 281"/>
          <p:cNvSpPr txBox="1"/>
          <p:nvPr/>
        </p:nvSpPr>
        <p:spPr bwMode="gray">
          <a:xfrm>
            <a:off x="9812924" y="1627327"/>
            <a:ext cx="454374" cy="253916"/>
          </a:xfrm>
          <a:prstGeom prst="rect">
            <a:avLst/>
          </a:prstGeom>
          <a:noFill/>
        </p:spPr>
        <p:txBody>
          <a:bodyPr wrap="square" rtlCol="0">
            <a:spAutoFit/>
          </a:bodyPr>
          <a:lstStyle/>
          <a:p>
            <a:pPr defTabSz="1219170" fontAlgn="ctr">
              <a:spcBef>
                <a:spcPct val="0"/>
              </a:spcBef>
              <a:spcAft>
                <a:spcPct val="0"/>
              </a:spcAft>
            </a:pPr>
            <a:r>
              <a:rPr lang="en-US" sz="1050" b="1" dirty="0">
                <a:solidFill>
                  <a:srgbClr val="000000"/>
                </a:solidFill>
                <a:latin typeface="Huawei Sans" panose="020C0503030203020204" pitchFamily="34" charset="0"/>
                <a:cs typeface="Huawei Sans" panose="020C0503030203020204" pitchFamily="34" charset="0"/>
              </a:rPr>
              <a:t>IPS</a:t>
            </a:r>
            <a:endParaRPr lang="en-US" altLang="zh-CN" sz="105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矩形 72"/>
          <p:cNvSpPr>
            <a:spLocks noChangeArrowheads="1"/>
          </p:cNvSpPr>
          <p:nvPr/>
        </p:nvSpPr>
        <p:spPr bwMode="gray">
          <a:xfrm>
            <a:off x="9872878" y="2424694"/>
            <a:ext cx="1529725" cy="519652"/>
          </a:xfrm>
          <a:prstGeom prst="rect">
            <a:avLst/>
          </a:prstGeom>
          <a:noFill/>
          <a:ln w="9525">
            <a:noFill/>
            <a:miter lim="800000"/>
            <a:headEnd/>
            <a:tailEnd/>
          </a:ln>
        </p:spPr>
        <p:txBody>
          <a:bodyPr wrap="square" lIns="162580" tIns="81291" rIns="162580" bIns="81291">
            <a:spAutoFit/>
          </a:bodyPr>
          <a:lstStyle/>
          <a:p>
            <a:pPr algn="ctr" defTabSz="1219272" fontAlgn="ctr">
              <a:lnSpc>
                <a:spcPct val="110000"/>
              </a:lnSpc>
              <a:spcBef>
                <a:spcPct val="0"/>
              </a:spcBef>
              <a:spcAft>
                <a:spcPct val="0"/>
              </a:spcAft>
              <a:defRPr/>
            </a:pPr>
            <a:r>
              <a:rPr lang="en-US" sz="1050" b="1" dirty="0">
                <a:solidFill>
                  <a:srgbClr val="0070C0"/>
                </a:solidFill>
                <a:latin typeface="Huawei Sans" panose="020C0503030203020204" pitchFamily="34" charset="0"/>
                <a:cs typeface="Huawei Sans" panose="020C0503030203020204" pitchFamily="34" charset="0"/>
              </a:rPr>
              <a:t>Defense against L7 </a:t>
            </a:r>
            <a:r>
              <a:rPr lang="en-US" altLang="zh-CN" sz="1050" b="1" dirty="0">
                <a:solidFill>
                  <a:srgbClr val="0070C0"/>
                </a:solidFill>
                <a:latin typeface="Huawei Sans" panose="020C0503030203020204" pitchFamily="34" charset="0"/>
                <a:cs typeface="Huawei Sans" panose="020C0503030203020204" pitchFamily="34" charset="0"/>
              </a:rPr>
              <a:t>attack packets</a:t>
            </a:r>
            <a:endParaRPr lang="en-US" sz="1050" b="1" dirty="0">
              <a:solidFill>
                <a:srgbClr val="0070C0"/>
              </a:solidFill>
              <a:latin typeface="Huawei Sans" panose="020C0503030203020204" pitchFamily="34" charset="0"/>
              <a:cs typeface="Huawei Sans" panose="020C0503030203020204" pitchFamily="34" charset="0"/>
            </a:endParaRPr>
          </a:p>
        </p:txBody>
      </p:sp>
      <p:sp>
        <p:nvSpPr>
          <p:cNvPr id="135" name="矩形 134"/>
          <p:cNvSpPr/>
          <p:nvPr/>
        </p:nvSpPr>
        <p:spPr bwMode="gray">
          <a:xfrm>
            <a:off x="818508" y="2816003"/>
            <a:ext cx="5195430" cy="3295261"/>
          </a:xfrm>
          <a:prstGeom prst="rect">
            <a:avLst/>
          </a:prstGeom>
        </p:spPr>
        <p:txBody>
          <a:bodyPr wrap="square">
            <a:spAutoFit/>
          </a:bodyPr>
          <a:lstStyle/>
          <a:p>
            <a:pPr marL="176213" lvl="1" indent="-176213" defTabSz="913816" fontAlgn="ctr">
              <a:lnSpc>
                <a:spcPct val="140000"/>
              </a:lnSpc>
              <a:spcBef>
                <a:spcPts val="400"/>
              </a:spcBef>
              <a:buSzPct val="100000"/>
              <a:buFont typeface="Arial" panose="020B0604020202020204" pitchFamily="34" charset="0"/>
              <a:buChar char="•"/>
              <a:defRPr/>
            </a:pPr>
            <a:r>
              <a:rPr lang="en-US" sz="1050" b="1" dirty="0">
                <a:latin typeface="Huawei Sans" panose="020C0503030203020204" pitchFamily="34" charset="0"/>
                <a:cs typeface="Huawei Sans" panose="020C0503030203020204" pitchFamily="34" charset="0"/>
              </a:rPr>
              <a:t>Remote URL category database containing a large number of URLs</a:t>
            </a:r>
            <a:endParaRPr lang="en-US" altLang="zh-CN" sz="105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6213" lvl="1" defTabSz="914034" fontAlgn="ctr">
              <a:lnSpc>
                <a:spcPct val="140000"/>
              </a:lnSpc>
              <a:spcBef>
                <a:spcPts val="400"/>
              </a:spcBef>
              <a:buSzPct val="50000"/>
              <a:defRPr/>
            </a:pPr>
            <a:r>
              <a:rPr lang="en-US" sz="1000" dirty="0">
                <a:latin typeface="Huawei Sans" panose="020C0503030203020204" pitchFamily="34" charset="0"/>
                <a:cs typeface="Huawei Sans" panose="020C0503030203020204" pitchFamily="34" charset="0"/>
              </a:rPr>
              <a:t>Remote query of 100+ million URLs by category, 130+ predefined categories, category customization, and timely update and efficient query based on Huawei reputation system</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6213" lvl="1" indent="-176213" defTabSz="913816" fontAlgn="ctr">
              <a:lnSpc>
                <a:spcPct val="140000"/>
              </a:lnSpc>
              <a:spcBef>
                <a:spcPts val="400"/>
              </a:spcBef>
              <a:buSzPct val="100000"/>
              <a:buFont typeface="Arial" panose="020B0604020202020204" pitchFamily="34" charset="0"/>
              <a:buChar char="•"/>
              <a:defRPr/>
            </a:pPr>
            <a:r>
              <a:rPr lang="en-US" sz="1050" b="1" dirty="0">
                <a:latin typeface="Huawei Sans" panose="020C0503030203020204" pitchFamily="34" charset="0"/>
                <a:cs typeface="Huawei Sans" panose="020C0503030203020204" pitchFamily="34" charset="0"/>
              </a:rPr>
              <a:t>Various URL matching modes</a:t>
            </a:r>
            <a:endParaRPr lang="en-US" altLang="zh-CN" sz="105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6213" lvl="1" defTabSz="914034" fontAlgn="ctr">
              <a:lnSpc>
                <a:spcPct val="140000"/>
              </a:lnSpc>
              <a:spcBef>
                <a:spcPts val="400"/>
              </a:spcBef>
              <a:buSzPct val="50000"/>
              <a:defRPr/>
            </a:pPr>
            <a:r>
              <a:rPr lang="en-US" sz="1000" dirty="0">
                <a:latin typeface="Huawei Sans" panose="020C0503030203020204" pitchFamily="34" charset="0"/>
                <a:cs typeface="Huawei Sans" panose="020C0503030203020204" pitchFamily="34" charset="0"/>
              </a:rPr>
              <a:t>Prefix matching, suffix matching, keyword matching, exact matching, and quick matching</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6213" lvl="1" indent="-176213" defTabSz="913816" fontAlgn="ctr">
              <a:lnSpc>
                <a:spcPct val="140000"/>
              </a:lnSpc>
              <a:spcBef>
                <a:spcPts val="400"/>
              </a:spcBef>
              <a:buSzPct val="100000"/>
              <a:buFont typeface="Arial" panose="020B0604020202020204" pitchFamily="34" charset="0"/>
              <a:buChar char="•"/>
              <a:defRPr/>
            </a:pPr>
            <a:r>
              <a:rPr lang="en-US" sz="1050" b="1" dirty="0">
                <a:latin typeface="Huawei Sans" panose="020C0503030203020204" pitchFamily="34" charset="0"/>
                <a:cs typeface="Huawei Sans" panose="020C0503030203020204" pitchFamily="34" charset="0"/>
              </a:rPr>
              <a:t>Fine-grained blacklist and whitelist</a:t>
            </a:r>
            <a:endParaRPr lang="en-US" altLang="zh-CN" sz="105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6213" lvl="1" defTabSz="914034" fontAlgn="ctr">
              <a:lnSpc>
                <a:spcPct val="140000"/>
              </a:lnSpc>
              <a:spcBef>
                <a:spcPts val="400"/>
              </a:spcBef>
              <a:buSzPct val="50000"/>
              <a:defRPr/>
            </a:pPr>
            <a:r>
              <a:rPr lang="en-US" sz="1000" dirty="0">
                <a:latin typeface="Huawei Sans" panose="020C0503030203020204" pitchFamily="34" charset="0"/>
                <a:cs typeface="Huawei Sans" panose="020C0503030203020204" pitchFamily="34" charset="0"/>
              </a:rPr>
              <a:t>The blacklist and whitelist are effective supplements to help precisely define and control access to specific websites.</a:t>
            </a:r>
          </a:p>
          <a:p>
            <a:pPr marL="176213" lvl="1" indent="-176213" defTabSz="913816" fontAlgn="ctr">
              <a:lnSpc>
                <a:spcPct val="140000"/>
              </a:lnSpc>
              <a:spcBef>
                <a:spcPts val="400"/>
              </a:spcBef>
              <a:buSzPct val="100000"/>
              <a:buFont typeface="Arial" panose="020B0604020202020204" pitchFamily="34" charset="0"/>
              <a:buChar char="•"/>
              <a:defRPr/>
            </a:pPr>
            <a:r>
              <a:rPr lang="en-US" sz="1050" b="1" dirty="0">
                <a:latin typeface="Huawei Sans" panose="020C0503030203020204" pitchFamily="34" charset="0"/>
                <a:cs typeface="Huawei Sans" panose="020C0503030203020204" pitchFamily="34" charset="0"/>
              </a:rPr>
              <a:t>Flexible response modes</a:t>
            </a:r>
            <a:endParaRPr lang="en-US" altLang="zh-CN" sz="105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6213" lvl="1" defTabSz="914034" fontAlgn="ctr">
              <a:lnSpc>
                <a:spcPct val="140000"/>
              </a:lnSpc>
              <a:spcBef>
                <a:spcPts val="400"/>
              </a:spcBef>
              <a:buSzPct val="50000"/>
              <a:defRPr/>
            </a:pPr>
            <a:r>
              <a:rPr lang="en-US" sz="1000" dirty="0">
                <a:latin typeface="Huawei Sans" panose="020C0503030203020204" pitchFamily="34" charset="0"/>
                <a:cs typeface="Huawei Sans" panose="020C0503030203020204" pitchFamily="34" charset="0"/>
              </a:rPr>
              <a:t>Various URL filtering actions can be configured to push different URL response pages.</a:t>
            </a:r>
          </a:p>
        </p:txBody>
      </p:sp>
      <p:sp>
        <p:nvSpPr>
          <p:cNvPr id="136" name="矩形 135"/>
          <p:cNvSpPr/>
          <p:nvPr/>
        </p:nvSpPr>
        <p:spPr bwMode="gray">
          <a:xfrm>
            <a:off x="6236958" y="3164177"/>
            <a:ext cx="5165645" cy="2586862"/>
          </a:xfrm>
          <a:prstGeom prst="rect">
            <a:avLst/>
          </a:prstGeom>
        </p:spPr>
        <p:txBody>
          <a:bodyPr wrap="square">
            <a:spAutoFit/>
          </a:bodyPr>
          <a:lstStyle/>
          <a:p>
            <a:pPr marL="176213" lvl="1" indent="-176213" defTabSz="913816" fontAlgn="ctr">
              <a:lnSpc>
                <a:spcPct val="140000"/>
              </a:lnSpc>
              <a:spcBef>
                <a:spcPts val="400"/>
              </a:spcBef>
              <a:buSzPct val="100000"/>
              <a:buFont typeface="Arial" panose="020B0604020202020204" pitchFamily="34" charset="0"/>
              <a:buChar char="•"/>
              <a:defRPr/>
            </a:pPr>
            <a:r>
              <a:rPr lang="en-US" sz="1050" b="1" dirty="0">
                <a:latin typeface="Huawei Sans" panose="020C0503030203020204" pitchFamily="34" charset="0"/>
                <a:cs typeface="Huawei Sans" panose="020C0503030203020204" pitchFamily="34" charset="0"/>
              </a:rPr>
              <a:t>IPS database with a large number of signatures and a high detection rate</a:t>
            </a:r>
            <a:endParaRPr lang="en-US" altLang="zh-CN" sz="105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60363" lvl="1" indent="-184150" defTabSz="914034" fontAlgn="ctr">
              <a:lnSpc>
                <a:spcPct val="140000"/>
              </a:lnSpc>
              <a:spcBef>
                <a:spcPts val="400"/>
              </a:spcBef>
              <a:buSzPct val="50000"/>
              <a:buFont typeface="Wingdings" panose="05000000000000000000" pitchFamily="2" charset="2"/>
              <a:buChar char="p"/>
              <a:defRPr/>
            </a:pPr>
            <a:r>
              <a:rPr lang="en-US" sz="1000" dirty="0">
                <a:latin typeface="Huawei Sans" panose="020C0503030203020204" pitchFamily="34" charset="0"/>
                <a:cs typeface="Huawei Sans" panose="020C0503030203020204" pitchFamily="34" charset="0"/>
              </a:rPr>
              <a:t>Attack detection based on 1600+ signatures, with 90%+ detection rate</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60363" lvl="1" indent="-184150" defTabSz="914034" fontAlgn="ctr">
              <a:lnSpc>
                <a:spcPct val="140000"/>
              </a:lnSpc>
              <a:spcBef>
                <a:spcPts val="400"/>
              </a:spcBef>
              <a:buSzPct val="50000"/>
              <a:buFont typeface="Wingdings" panose="05000000000000000000" pitchFamily="2" charset="2"/>
              <a:buChar char="p"/>
              <a:defRPr/>
            </a:pPr>
            <a:r>
              <a:rPr lang="en-US" sz="1000" dirty="0">
                <a:latin typeface="Huawei Sans" panose="020C0503030203020204" pitchFamily="34" charset="0"/>
                <a:cs typeface="Huawei Sans" panose="020C0503030203020204" pitchFamily="34" charset="0"/>
              </a:rPr>
              <a:t>Extensive signatures based on network behaviors, such as Trojan horses, worms, botnets, spyware, vulnerability attacks, and web attacks</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6213" lvl="1" indent="-176213" defTabSz="913816" fontAlgn="ctr">
              <a:lnSpc>
                <a:spcPct val="140000"/>
              </a:lnSpc>
              <a:spcBef>
                <a:spcPts val="400"/>
              </a:spcBef>
              <a:buSzPct val="100000"/>
              <a:buFont typeface="Arial" panose="020B0604020202020204" pitchFamily="34" charset="0"/>
              <a:buChar char="•"/>
              <a:defRPr/>
            </a:pPr>
            <a:r>
              <a:rPr lang="en-US" sz="1050" b="1" dirty="0">
                <a:latin typeface="Huawei Sans" panose="020C0503030203020204" pitchFamily="34" charset="0"/>
                <a:cs typeface="Huawei Sans" panose="020C0503030203020204" pitchFamily="34" charset="0"/>
              </a:rPr>
              <a:t>Flexible upgrade</a:t>
            </a:r>
            <a:endParaRPr lang="en-US" altLang="zh-CN" sz="105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60363" lvl="1" indent="-184150" defTabSz="914034" fontAlgn="ctr">
              <a:lnSpc>
                <a:spcPct val="140000"/>
              </a:lnSpc>
              <a:spcBef>
                <a:spcPts val="400"/>
              </a:spcBef>
              <a:buSzPct val="50000"/>
              <a:buFont typeface="Wingdings" panose="05000000000000000000" pitchFamily="2" charset="2"/>
              <a:buChar char="p"/>
              <a:defRPr/>
            </a:pPr>
            <a:r>
              <a:rPr lang="en-US" sz="1000" dirty="0">
                <a:latin typeface="Huawei Sans" panose="020C0503030203020204" pitchFamily="34" charset="0"/>
                <a:cs typeface="Huawei Sans" panose="020C0503030203020204" pitchFamily="34" charset="0"/>
              </a:rPr>
              <a:t>Online upgrade of the signature database and real-time upgrade of the IPS engine, defending against the latest intrusions</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6213" lvl="1" indent="-176213" defTabSz="913816" fontAlgn="ctr">
              <a:lnSpc>
                <a:spcPct val="140000"/>
              </a:lnSpc>
              <a:spcBef>
                <a:spcPts val="400"/>
              </a:spcBef>
              <a:buSzPct val="100000"/>
              <a:buFont typeface="Arial" panose="020B0604020202020204" pitchFamily="34" charset="0"/>
              <a:buChar char="•"/>
              <a:defRPr/>
            </a:pPr>
            <a:r>
              <a:rPr lang="en-US" sz="1050" b="1" dirty="0">
                <a:latin typeface="Huawei Sans" panose="020C0503030203020204" pitchFamily="34" charset="0"/>
                <a:cs typeface="Huawei Sans" panose="020C0503030203020204" pitchFamily="34" charset="0"/>
              </a:rPr>
              <a:t>Converged deployment</a:t>
            </a:r>
            <a:endParaRPr lang="en-US" altLang="zh-CN" sz="105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60363" lvl="1" indent="-184150" defTabSz="914034" fontAlgn="ctr">
              <a:lnSpc>
                <a:spcPct val="140000"/>
              </a:lnSpc>
              <a:spcBef>
                <a:spcPts val="400"/>
              </a:spcBef>
              <a:buSzPct val="50000"/>
              <a:buFont typeface="Wingdings" panose="05000000000000000000" pitchFamily="2" charset="2"/>
              <a:buChar char="p"/>
              <a:defRPr/>
            </a:pPr>
            <a:r>
              <a:rPr lang="en-US" sz="1000" dirty="0">
                <a:latin typeface="Huawei Sans" panose="020C0503030203020204" pitchFamily="34" charset="0"/>
                <a:cs typeface="Huawei Sans" panose="020C0503030203020204" pitchFamily="34" charset="0"/>
              </a:rPr>
              <a:t>The IPS is embedded in AR routers, requiring no dedicated fault detection points while reducing operation costs.</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圆角矩形 75">
            <a:extLst>
              <a:ext uri="{FF2B5EF4-FFF2-40B4-BE49-F238E27FC236}">
                <a16:creationId xmlns:a16="http://schemas.microsoft.com/office/drawing/2014/main" id="{0D436D81-ED1A-436B-B689-92212C66F965}"/>
              </a:ext>
            </a:extLst>
          </p:cNvPr>
          <p:cNvSpPr/>
          <p:nvPr/>
        </p:nvSpPr>
        <p:spPr bwMode="gray">
          <a:xfrm>
            <a:off x="818508" y="1139122"/>
            <a:ext cx="5152949"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URL filtering</a:t>
            </a:r>
          </a:p>
        </p:txBody>
      </p:sp>
      <p:sp>
        <p:nvSpPr>
          <p:cNvPr id="139" name="圆角矩形 75">
            <a:extLst>
              <a:ext uri="{FF2B5EF4-FFF2-40B4-BE49-F238E27FC236}">
                <a16:creationId xmlns:a16="http://schemas.microsoft.com/office/drawing/2014/main" id="{B4AE74EC-EAAC-426B-BE03-D28AA9D1F114}"/>
              </a:ext>
            </a:extLst>
          </p:cNvPr>
          <p:cNvSpPr/>
          <p:nvPr/>
        </p:nvSpPr>
        <p:spPr bwMode="gray">
          <a:xfrm>
            <a:off x="818508" y="1573410"/>
            <a:ext cx="5152949" cy="453095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1" name="圆角矩形 75">
            <a:extLst>
              <a:ext uri="{FF2B5EF4-FFF2-40B4-BE49-F238E27FC236}">
                <a16:creationId xmlns:a16="http://schemas.microsoft.com/office/drawing/2014/main" id="{603FD55D-4E07-4AC1-B00E-B50620D42067}"/>
              </a:ext>
            </a:extLst>
          </p:cNvPr>
          <p:cNvSpPr/>
          <p:nvPr/>
        </p:nvSpPr>
        <p:spPr bwMode="gray">
          <a:xfrm>
            <a:off x="6146203" y="1139122"/>
            <a:ext cx="516564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IPS</a:t>
            </a:r>
            <a:endParaRPr lang="en-US" altLang="zh-CN" sz="16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3" name="圆角矩形 75">
            <a:extLst>
              <a:ext uri="{FF2B5EF4-FFF2-40B4-BE49-F238E27FC236}">
                <a16:creationId xmlns:a16="http://schemas.microsoft.com/office/drawing/2014/main" id="{61C26D18-FB33-4A8C-A47C-DF864F598C23}"/>
              </a:ext>
            </a:extLst>
          </p:cNvPr>
          <p:cNvSpPr/>
          <p:nvPr/>
        </p:nvSpPr>
        <p:spPr bwMode="gray">
          <a:xfrm>
            <a:off x="6146203" y="1573411"/>
            <a:ext cx="5165645" cy="453095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47" name="Picture 12" descr="E:\2016.01\1.12 扁平化图标\蓝色\AR-蓝色最新-40.png">
            <a:extLst>
              <a:ext uri="{FF2B5EF4-FFF2-40B4-BE49-F238E27FC236}">
                <a16:creationId xmlns:a16="http://schemas.microsoft.com/office/drawing/2014/main" id="{F962B0F1-6171-4316-A9C8-B9EF724A4480}"/>
              </a:ext>
            </a:extLst>
          </p:cNvPr>
          <p:cNvPicPr>
            <a:picLocks noChangeAspect="1" noChangeArrowheads="1"/>
          </p:cNvPicPr>
          <p:nvPr/>
        </p:nvPicPr>
        <p:blipFill>
          <a:blip r:embed="rId9" cstate="print"/>
          <a:srcRect/>
          <a:stretch>
            <a:fillRect/>
          </a:stretch>
        </p:blipFill>
        <p:spPr bwMode="gray">
          <a:xfrm>
            <a:off x="8508660" y="2003174"/>
            <a:ext cx="334520" cy="273698"/>
          </a:xfrm>
          <a:prstGeom prst="rect">
            <a:avLst/>
          </a:prstGeom>
          <a:noFill/>
        </p:spPr>
      </p:pic>
      <p:pic>
        <p:nvPicPr>
          <p:cNvPr id="149" name="图片 51">
            <a:extLst>
              <a:ext uri="{FF2B5EF4-FFF2-40B4-BE49-F238E27FC236}">
                <a16:creationId xmlns:a16="http://schemas.microsoft.com/office/drawing/2014/main" id="{47F8513D-E887-4DDB-A3E9-5567ABB22A1B}"/>
              </a:ext>
            </a:extLst>
          </p:cNvPr>
          <p:cNvPicPr>
            <a:picLocks noChangeAspect="1"/>
          </p:cNvPicPr>
          <p:nvPr/>
        </p:nvPicPr>
        <p:blipFill>
          <a:blip r:embed="rId10"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698467" y="1880231"/>
            <a:ext cx="224566" cy="183736"/>
          </a:xfrm>
          <a:prstGeom prst="rect">
            <a:avLst/>
          </a:prstGeom>
        </p:spPr>
      </p:pic>
      <p:sp>
        <p:nvSpPr>
          <p:cNvPr id="62" name="AutoShape 43"/>
          <p:cNvSpPr>
            <a:spLocks noChangeArrowheads="1"/>
          </p:cNvSpPr>
          <p:nvPr/>
        </p:nvSpPr>
        <p:spPr bwMode="gray">
          <a:xfrm>
            <a:off x="8218701" y="2031320"/>
            <a:ext cx="941213" cy="199326"/>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FE4848">
                  <a:alpha val="17998"/>
                </a:srgbClr>
              </a:gs>
              <a:gs pos="100000">
                <a:srgbClr val="FD0F0F"/>
              </a:gs>
            </a:gsLst>
            <a:lin ang="0" scaled="1"/>
          </a:gradFill>
          <a:ln w="9525">
            <a:solidFill>
              <a:srgbClr val="FF0000"/>
            </a:solidFill>
            <a:miter lim="800000"/>
            <a:headEnd/>
            <a:tailEnd/>
          </a:ln>
        </p:spPr>
        <p:txBody>
          <a:bodyPr wrap="none" lIns="162580" tIns="81291" rIns="162580" bIns="81291"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1" name="TextBox 281">
            <a:extLst>
              <a:ext uri="{FF2B5EF4-FFF2-40B4-BE49-F238E27FC236}">
                <a16:creationId xmlns:a16="http://schemas.microsoft.com/office/drawing/2014/main" id="{BDB70F6B-7EFD-4015-8649-692484DF5DA9}"/>
              </a:ext>
            </a:extLst>
          </p:cNvPr>
          <p:cNvSpPr txBox="1"/>
          <p:nvPr/>
        </p:nvSpPr>
        <p:spPr bwMode="gray">
          <a:xfrm>
            <a:off x="8471387" y="1627327"/>
            <a:ext cx="717915" cy="253916"/>
          </a:xfrm>
          <a:prstGeom prst="rect">
            <a:avLst/>
          </a:prstGeom>
          <a:noFill/>
        </p:spPr>
        <p:txBody>
          <a:bodyPr wrap="square" rtlCol="0">
            <a:spAutoFit/>
          </a:bodyPr>
          <a:lstStyle/>
          <a:p>
            <a:pPr defTabSz="1219170" fontAlgn="ctr">
              <a:spcBef>
                <a:spcPct val="0"/>
              </a:spcBef>
              <a:spcAft>
                <a:spcPct val="0"/>
              </a:spcAft>
            </a:pPr>
            <a:r>
              <a:rPr lang="en-US" sz="1050" b="1" dirty="0">
                <a:solidFill>
                  <a:srgbClr val="000000"/>
                </a:solidFill>
                <a:latin typeface="Huawei Sans" panose="020C0503030203020204" pitchFamily="34" charset="0"/>
                <a:cs typeface="Huawei Sans" panose="020C0503030203020204" pitchFamily="34" charset="0"/>
              </a:rPr>
              <a:t>Firewall</a:t>
            </a:r>
            <a:endParaRPr lang="en-US" altLang="zh-CN" sz="105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53" name="Picture 12" descr="E:\2016.01\1.12 扁平化图标\蓝色\AR-蓝色最新-40.png">
            <a:extLst>
              <a:ext uri="{FF2B5EF4-FFF2-40B4-BE49-F238E27FC236}">
                <a16:creationId xmlns:a16="http://schemas.microsoft.com/office/drawing/2014/main" id="{2D9283F3-7036-4F56-ACE1-EF313D484C75}"/>
              </a:ext>
            </a:extLst>
          </p:cNvPr>
          <p:cNvPicPr>
            <a:picLocks noChangeAspect="1" noChangeArrowheads="1"/>
          </p:cNvPicPr>
          <p:nvPr/>
        </p:nvPicPr>
        <p:blipFill>
          <a:blip r:embed="rId9" cstate="print"/>
          <a:srcRect/>
          <a:stretch>
            <a:fillRect/>
          </a:stretch>
        </p:blipFill>
        <p:spPr bwMode="gray">
          <a:xfrm>
            <a:off x="9872879" y="2014980"/>
            <a:ext cx="334520" cy="273698"/>
          </a:xfrm>
          <a:prstGeom prst="rect">
            <a:avLst/>
          </a:prstGeom>
          <a:noFill/>
        </p:spPr>
      </p:pic>
      <p:pic>
        <p:nvPicPr>
          <p:cNvPr id="155" name="图片 243">
            <a:extLst>
              <a:ext uri="{FF2B5EF4-FFF2-40B4-BE49-F238E27FC236}">
                <a16:creationId xmlns:a16="http://schemas.microsoft.com/office/drawing/2014/main" id="{EFA78D19-5777-427A-A35C-730424365BC9}"/>
              </a:ext>
            </a:extLst>
          </p:cNvPr>
          <p:cNvPicPr>
            <a:picLocks/>
          </p:cNvPicPr>
          <p:nvPr/>
        </p:nvPicPr>
        <p:blipFill>
          <a:blip r:embed="rId11"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087319" y="1877479"/>
            <a:ext cx="224069" cy="183736"/>
          </a:xfrm>
          <a:prstGeom prst="rect">
            <a:avLst/>
          </a:prstGeom>
          <a:ln w="19050">
            <a:noFill/>
          </a:ln>
        </p:spPr>
      </p:pic>
      <p:sp>
        <p:nvSpPr>
          <p:cNvPr id="59" name="AutoShape 43"/>
          <p:cNvSpPr>
            <a:spLocks noChangeArrowheads="1"/>
          </p:cNvSpPr>
          <p:nvPr/>
        </p:nvSpPr>
        <p:spPr bwMode="gray">
          <a:xfrm>
            <a:off x="9479550" y="2039320"/>
            <a:ext cx="1076136" cy="20140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FFFF00">
                  <a:alpha val="17998"/>
                </a:srgbClr>
              </a:gs>
              <a:gs pos="100000">
                <a:srgbClr val="FD0F0F"/>
              </a:gs>
            </a:gsLst>
            <a:lin ang="0" scaled="1"/>
          </a:gradFill>
          <a:ln w="9525">
            <a:solidFill>
              <a:srgbClr val="FFC000"/>
            </a:solidFill>
            <a:miter lim="800000"/>
            <a:headEnd/>
            <a:tailEnd/>
          </a:ln>
        </p:spPr>
        <p:txBody>
          <a:bodyPr wrap="none" lIns="162580" tIns="81291" rIns="162580" bIns="81291" anchor="ctr"/>
          <a:lstStyle/>
          <a:p>
            <a:pPr defTabSz="1219170" fontAlgn="ctr">
              <a:defRPr/>
            </a:pPr>
            <a:endParaRPr lang="en-US" altLang="zh-CN" sz="6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45"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146"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8"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Optimal Experience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0"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2"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6648858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肘形连接符 38"/>
          <p:cNvCxnSpPr/>
          <p:nvPr/>
        </p:nvCxnSpPr>
        <p:spPr bwMode="gray">
          <a:xfrm flipV="1">
            <a:off x="2107387" y="4128870"/>
            <a:ext cx="1635125" cy="525444"/>
          </a:xfrm>
          <a:prstGeom prst="bentConnector3">
            <a:avLst>
              <a:gd name="adj1" fmla="val 50000"/>
            </a:avLst>
          </a:prstGeom>
          <a:ln w="38100">
            <a:solidFill>
              <a:srgbClr val="FFC000"/>
            </a:solidFill>
            <a:tailEnd type="none" w="sm" len="sm"/>
          </a:ln>
        </p:spPr>
        <p:style>
          <a:lnRef idx="1">
            <a:schemeClr val="accent3"/>
          </a:lnRef>
          <a:fillRef idx="0">
            <a:schemeClr val="accent3"/>
          </a:fillRef>
          <a:effectRef idx="0">
            <a:schemeClr val="accent3"/>
          </a:effectRef>
          <a:fontRef idx="minor">
            <a:schemeClr val="tx1"/>
          </a:fontRef>
        </p:style>
      </p:cxnSp>
      <p:sp>
        <p:nvSpPr>
          <p:cNvPr id="97" name="圆角矩形 75">
            <a:extLst>
              <a:ext uri="{FF2B5EF4-FFF2-40B4-BE49-F238E27FC236}">
                <a16:creationId xmlns:a16="http://schemas.microsoft.com/office/drawing/2014/main" id="{8AB9F5C6-F5A9-4EE7-80F4-089877058A52}"/>
              </a:ext>
            </a:extLst>
          </p:cNvPr>
          <p:cNvSpPr/>
          <p:nvPr/>
        </p:nvSpPr>
        <p:spPr bwMode="gray">
          <a:xfrm>
            <a:off x="800206" y="1956074"/>
            <a:ext cx="7022242" cy="412734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Freeform 159">
            <a:extLst>
              <a:ext uri="{FF2B5EF4-FFF2-40B4-BE49-F238E27FC236}">
                <a16:creationId xmlns:a16="http://schemas.microsoft.com/office/drawing/2014/main" id="{5A90C9EB-97FC-4BBF-8967-ECF68761A53C}"/>
              </a:ext>
            </a:extLst>
          </p:cNvPr>
          <p:cNvSpPr/>
          <p:nvPr/>
        </p:nvSpPr>
        <p:spPr bwMode="gray">
          <a:xfrm flipH="1">
            <a:off x="6590832" y="4237083"/>
            <a:ext cx="1124611" cy="5878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圆角矩形 75">
            <a:extLst>
              <a:ext uri="{FF2B5EF4-FFF2-40B4-BE49-F238E27FC236}">
                <a16:creationId xmlns:a16="http://schemas.microsoft.com/office/drawing/2014/main" id="{2F208034-6418-4396-9E24-0409F1705F80}"/>
              </a:ext>
            </a:extLst>
          </p:cNvPr>
          <p:cNvSpPr/>
          <p:nvPr/>
        </p:nvSpPr>
        <p:spPr bwMode="gray">
          <a:xfrm>
            <a:off x="7923280" y="1952346"/>
            <a:ext cx="3387551" cy="3012536"/>
          </a:xfrm>
          <a:prstGeom prst="roundRect">
            <a:avLst>
              <a:gd name="adj" fmla="val 874"/>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noAutofit/>
          </a:bodyPr>
          <a:lstStyle/>
          <a:p>
            <a:pPr fontAlgn="ctr">
              <a:lnSpc>
                <a:spcPct val="100000"/>
              </a:lnSpc>
            </a:pPr>
            <a:r>
              <a:rPr lang="en-US" dirty="0">
                <a:latin typeface="Huawei Sans" panose="020C0503030203020204" pitchFamily="34" charset="0"/>
                <a:cs typeface="Huawei Sans" panose="020C0503030203020204" pitchFamily="34" charset="0"/>
              </a:rPr>
              <a:t>Application-based Intelligent Traffic Steering: Ensuring Experience of Key Applications</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4" name="矩形 3"/>
          <p:cNvSpPr/>
          <p:nvPr/>
        </p:nvSpPr>
        <p:spPr bwMode="gray">
          <a:xfrm>
            <a:off x="2215153" y="5513195"/>
            <a:ext cx="3722867" cy="477063"/>
          </a:xfrm>
          <a:prstGeom prst="rect">
            <a:avLst/>
          </a:prstGeom>
          <a:solidFill>
            <a:schemeClr val="bg1">
              <a:lumMod val="20000"/>
              <a:lumOff val="80000"/>
              <a:alpha val="70000"/>
            </a:schemeClr>
          </a:solidFill>
          <a:ln w="3175">
            <a:noFill/>
          </a:ln>
        </p:spPr>
        <p:txBody>
          <a:bodyPr lIns="42332" tIns="42332" rIns="42332" bIns="42332" anchor="ctr"/>
          <a:lstStyle/>
          <a:p>
            <a:pPr algn="ctr" fontAlgn="ctr"/>
            <a:endParaRPr lang="en-US" dirty="0">
              <a:solidFill>
                <a:srgbClr val="666666">
                  <a:lumMod val="50000"/>
                </a:srgb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 name="组合 4"/>
          <p:cNvGrpSpPr/>
          <p:nvPr/>
        </p:nvGrpSpPr>
        <p:grpSpPr bwMode="gray">
          <a:xfrm>
            <a:off x="1164000" y="4475873"/>
            <a:ext cx="1170206" cy="296536"/>
            <a:chOff x="2294632" y="2734241"/>
            <a:chExt cx="1643835" cy="407467"/>
          </a:xfrm>
        </p:grpSpPr>
        <p:sp>
          <p:nvSpPr>
            <p:cNvPr id="6"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E57B84"/>
            </a:solidFill>
            <a:ln w="9525">
              <a:noFill/>
              <a:round/>
              <a:headEnd/>
              <a:tailEnd/>
            </a:ln>
          </p:spPr>
          <p:txBody>
            <a:bodyPr vert="horz" wrap="square" lIns="91440" tIns="45720" rIns="91440" bIns="45720" numCol="1" anchor="t" anchorCtr="0" compatLnSpc="1">
              <a:prstTxWarp prst="textNoShape">
                <a:avLst/>
              </a:prstTxWarp>
            </a:bodyPr>
            <a:lstStyle/>
            <a:p>
              <a:pPr defTabSz="1219190" fontAlgn="ctr">
                <a:defRPr/>
              </a:pPr>
              <a:endParaRPr lang="en-US" altLang="zh-CN" sz="31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矩形 6"/>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90" fontAlgn="ctr"/>
              <a:endParaRPr lang="en-US" sz="20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矩形 7"/>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90" fontAlgn="ctr"/>
              <a:endParaRPr lang="en-US" sz="20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矩形 8"/>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90" fontAlgn="ctr"/>
              <a:endParaRPr lang="en-US" sz="20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矩形 9"/>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90" fontAlgn="ctr"/>
              <a:endParaRPr lang="en-US" sz="20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 name="椭圆 10"/>
            <p:cNvSpPr/>
            <p:nvPr/>
          </p:nvSpPr>
          <p:spPr bwMode="gray">
            <a:xfrm>
              <a:off x="3065193"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90" fontAlgn="ctr"/>
              <a:endParaRPr lang="en-US" sz="20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椭圆 11"/>
            <p:cNvSpPr/>
            <p:nvPr/>
          </p:nvSpPr>
          <p:spPr bwMode="gray">
            <a:xfrm>
              <a:off x="3266027"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90" fontAlgn="ctr"/>
              <a:endParaRPr lang="en-US" sz="20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 name="椭圆 12"/>
            <p:cNvSpPr/>
            <p:nvPr/>
          </p:nvSpPr>
          <p:spPr bwMode="gray">
            <a:xfrm>
              <a:off x="3466861"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90" fontAlgn="ctr"/>
              <a:endParaRPr lang="en-US" sz="20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椭圆 13"/>
            <p:cNvSpPr/>
            <p:nvPr/>
          </p:nvSpPr>
          <p:spPr bwMode="gray">
            <a:xfrm>
              <a:off x="3667695"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90" fontAlgn="ctr"/>
              <a:endParaRPr lang="en-US" sz="20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15" name="肘形连接符 14"/>
          <p:cNvCxnSpPr/>
          <p:nvPr/>
        </p:nvCxnSpPr>
        <p:spPr bwMode="gray">
          <a:xfrm rot="5400000" flipH="1" flipV="1">
            <a:off x="667515" y="3747492"/>
            <a:ext cx="761313" cy="506293"/>
          </a:xfrm>
          <a:prstGeom prst="bentConnector2">
            <a:avLst/>
          </a:prstGeom>
          <a:ln w="19050">
            <a:tailEnd type="triangle"/>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bwMode="gray">
          <a:xfrm>
            <a:off x="1284364" y="2730592"/>
            <a:ext cx="1524076" cy="1130878"/>
            <a:chOff x="1628735" y="2775006"/>
            <a:chExt cx="1300416" cy="964920"/>
          </a:xfrm>
        </p:grpSpPr>
        <p:sp>
          <p:nvSpPr>
            <p:cNvPr id="17" name="椭圆 16"/>
            <p:cNvSpPr/>
            <p:nvPr/>
          </p:nvSpPr>
          <p:spPr bwMode="gray">
            <a:xfrm>
              <a:off x="1671648" y="2956702"/>
              <a:ext cx="91440" cy="91440"/>
            </a:xfrm>
            <a:prstGeom prst="ellipse">
              <a:avLst/>
            </a:prstGeom>
            <a:solidFill>
              <a:srgbClr val="E57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40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椭圆 17"/>
            <p:cNvSpPr/>
            <p:nvPr/>
          </p:nvSpPr>
          <p:spPr bwMode="gray">
            <a:xfrm>
              <a:off x="1671648" y="3207796"/>
              <a:ext cx="91440" cy="9144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40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Rectangle 160"/>
            <p:cNvSpPr>
              <a:spLocks/>
            </p:cNvSpPr>
            <p:nvPr/>
          </p:nvSpPr>
          <p:spPr bwMode="gray">
            <a:xfrm>
              <a:off x="1806716" y="3024095"/>
              <a:ext cx="1062996" cy="427713"/>
            </a:xfrm>
            <a:prstGeom prst="rect">
              <a:avLst/>
            </a:prstGeom>
            <a:noFill/>
            <a:ln w="12700" cap="rnd">
              <a:noFill/>
              <a:round/>
              <a:headEnd type="none" w="med" len="med"/>
              <a:tailEnd type="none" w="med" len="med"/>
            </a:ln>
          </p:spPr>
          <p:txBody>
            <a:bodyPr wrap="square" lIns="9723" tIns="9723" rIns="9723" bIns="9723" anchor="ctr" anchorCtr="0">
              <a:noAutofit/>
            </a:bodyPr>
            <a:lstStyle/>
            <a:p>
              <a:pPr fontAlgn="ctr">
                <a:defRPr/>
              </a:pPr>
              <a:r>
                <a:rPr lang="en-US" sz="1050" dirty="0">
                  <a:latin typeface="Huawei Sans" panose="020C0503030203020204" pitchFamily="34" charset="0"/>
                  <a:cs typeface="Huawei Sans" panose="020C0503030203020204" pitchFamily="34" charset="0"/>
                </a:rPr>
                <a:t>Signature identification</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椭圆 19"/>
            <p:cNvSpPr/>
            <p:nvPr/>
          </p:nvSpPr>
          <p:spPr bwMode="gray">
            <a:xfrm>
              <a:off x="1671648" y="3488155"/>
              <a:ext cx="91440" cy="91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40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 name="矩形 20"/>
            <p:cNvSpPr/>
            <p:nvPr/>
          </p:nvSpPr>
          <p:spPr bwMode="gray">
            <a:xfrm>
              <a:off x="1628735" y="2895535"/>
              <a:ext cx="909555" cy="77683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40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Rectangle 160"/>
            <p:cNvSpPr>
              <a:spLocks/>
            </p:cNvSpPr>
            <p:nvPr/>
          </p:nvSpPr>
          <p:spPr bwMode="gray">
            <a:xfrm>
              <a:off x="1806716" y="2775006"/>
              <a:ext cx="731573" cy="427713"/>
            </a:xfrm>
            <a:prstGeom prst="rect">
              <a:avLst/>
            </a:prstGeom>
            <a:noFill/>
            <a:ln w="12700" cap="rnd">
              <a:noFill/>
              <a:round/>
              <a:headEnd type="none" w="med" len="med"/>
              <a:tailEnd type="none" w="med" len="med"/>
            </a:ln>
          </p:spPr>
          <p:txBody>
            <a:bodyPr wrap="square" lIns="9723" tIns="9723" rIns="9723" bIns="9723" anchor="ctr" anchorCtr="0">
              <a:noAutofit/>
            </a:bodyPr>
            <a:lstStyle/>
            <a:p>
              <a:pPr fontAlgn="ctr">
                <a:defRPr/>
              </a:pPr>
              <a:r>
                <a:rPr lang="en-US" sz="1050" dirty="0">
                  <a:latin typeface="Huawei Sans" panose="020C0503030203020204" pitchFamily="34" charset="0"/>
                  <a:cs typeface="Huawei Sans" panose="020C0503030203020204" pitchFamily="34" charset="0"/>
                </a:rPr>
                <a:t>FPI</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Rectangle 160"/>
            <p:cNvSpPr>
              <a:spLocks/>
            </p:cNvSpPr>
            <p:nvPr/>
          </p:nvSpPr>
          <p:spPr bwMode="gray">
            <a:xfrm>
              <a:off x="1806716" y="3312213"/>
              <a:ext cx="1122435" cy="427713"/>
            </a:xfrm>
            <a:prstGeom prst="rect">
              <a:avLst/>
            </a:prstGeom>
            <a:noFill/>
            <a:ln w="12700" cap="rnd">
              <a:noFill/>
              <a:round/>
              <a:headEnd type="none" w="med" len="med"/>
              <a:tailEnd type="none" w="med" len="med"/>
            </a:ln>
          </p:spPr>
          <p:txBody>
            <a:bodyPr wrap="square" lIns="9723" tIns="9723" rIns="9723" bIns="9723" anchor="ctr" anchorCtr="0">
              <a:noAutofit/>
            </a:bodyPr>
            <a:lstStyle/>
            <a:p>
              <a:pPr fontAlgn="ctr">
                <a:defRPr/>
              </a:pPr>
              <a:r>
                <a:rPr lang="en-US" sz="1050" dirty="0">
                  <a:latin typeface="Huawei Sans" panose="020C0503030203020204" pitchFamily="34" charset="0"/>
                  <a:cs typeface="Huawei Sans" panose="020C0503030203020204" pitchFamily="34" charset="0"/>
                </a:rPr>
                <a:t>Customized application</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24" name="组合 23"/>
          <p:cNvGrpSpPr/>
          <p:nvPr/>
        </p:nvGrpSpPr>
        <p:grpSpPr bwMode="gray">
          <a:xfrm>
            <a:off x="2372828" y="4390816"/>
            <a:ext cx="385763" cy="228599"/>
            <a:chOff x="1371600" y="2424113"/>
            <a:chExt cx="385763" cy="228599"/>
          </a:xfrm>
        </p:grpSpPr>
        <p:sp>
          <p:nvSpPr>
            <p:cNvPr id="25" name="矩形 24"/>
            <p:cNvSpPr/>
            <p:nvPr/>
          </p:nvSpPr>
          <p:spPr bwMode="gray">
            <a:xfrm>
              <a:off x="1371600" y="2424113"/>
              <a:ext cx="114300" cy="10477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矩形 25"/>
            <p:cNvSpPr/>
            <p:nvPr/>
          </p:nvSpPr>
          <p:spPr bwMode="gray">
            <a:xfrm>
              <a:off x="1504950" y="2424113"/>
              <a:ext cx="114300" cy="1047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矩形 26"/>
            <p:cNvSpPr/>
            <p:nvPr/>
          </p:nvSpPr>
          <p:spPr bwMode="gray">
            <a:xfrm>
              <a:off x="1371600" y="2547937"/>
              <a:ext cx="114300" cy="1047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矩形 27"/>
            <p:cNvSpPr/>
            <p:nvPr/>
          </p:nvSpPr>
          <p:spPr bwMode="gray">
            <a:xfrm>
              <a:off x="1504950" y="2547937"/>
              <a:ext cx="114300" cy="1047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矩形 28"/>
            <p:cNvSpPr/>
            <p:nvPr/>
          </p:nvSpPr>
          <p:spPr bwMode="gray">
            <a:xfrm>
              <a:off x="1643063" y="2424113"/>
              <a:ext cx="114300" cy="10477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矩形 29"/>
            <p:cNvSpPr/>
            <p:nvPr/>
          </p:nvSpPr>
          <p:spPr bwMode="gray">
            <a:xfrm>
              <a:off x="1643063" y="2547937"/>
              <a:ext cx="114300" cy="1047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31" name="组合 30"/>
          <p:cNvGrpSpPr/>
          <p:nvPr/>
        </p:nvGrpSpPr>
        <p:grpSpPr bwMode="gray">
          <a:xfrm>
            <a:off x="680731" y="4381292"/>
            <a:ext cx="385763" cy="228599"/>
            <a:chOff x="1371600" y="2424113"/>
            <a:chExt cx="385763" cy="228599"/>
          </a:xfrm>
        </p:grpSpPr>
        <p:sp>
          <p:nvSpPr>
            <p:cNvPr id="32" name="矩形 31"/>
            <p:cNvSpPr/>
            <p:nvPr/>
          </p:nvSpPr>
          <p:spPr bwMode="gray">
            <a:xfrm>
              <a:off x="1371600" y="2424113"/>
              <a:ext cx="114300" cy="104775"/>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3" name="矩形 32"/>
            <p:cNvSpPr/>
            <p:nvPr/>
          </p:nvSpPr>
          <p:spPr bwMode="gray">
            <a:xfrm>
              <a:off x="1504950" y="2424113"/>
              <a:ext cx="114300" cy="104775"/>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 name="矩形 33"/>
            <p:cNvSpPr/>
            <p:nvPr/>
          </p:nvSpPr>
          <p:spPr bwMode="gray">
            <a:xfrm>
              <a:off x="1371600" y="2547937"/>
              <a:ext cx="114300" cy="104775"/>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矩形 34"/>
            <p:cNvSpPr/>
            <p:nvPr/>
          </p:nvSpPr>
          <p:spPr bwMode="gray">
            <a:xfrm>
              <a:off x="1504950" y="2547937"/>
              <a:ext cx="114300" cy="104775"/>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矩形 35"/>
            <p:cNvSpPr/>
            <p:nvPr/>
          </p:nvSpPr>
          <p:spPr bwMode="gray">
            <a:xfrm>
              <a:off x="1643063" y="2424113"/>
              <a:ext cx="114300" cy="104775"/>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矩形 36"/>
            <p:cNvSpPr/>
            <p:nvPr/>
          </p:nvSpPr>
          <p:spPr bwMode="gray">
            <a:xfrm>
              <a:off x="1643063" y="2547937"/>
              <a:ext cx="114300" cy="104775"/>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38" name="肘形连接符 37"/>
          <p:cNvCxnSpPr/>
          <p:nvPr/>
        </p:nvCxnSpPr>
        <p:spPr bwMode="gray">
          <a:xfrm>
            <a:off x="2347664" y="3663691"/>
            <a:ext cx="277579" cy="727125"/>
          </a:xfrm>
          <a:prstGeom prst="bentConnector2">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a:off x="871231" y="4654314"/>
            <a:ext cx="305785" cy="0"/>
          </a:xfrm>
          <a:prstGeom prst="line">
            <a:avLst/>
          </a:prstGeom>
          <a:ln w="38100">
            <a:solidFill>
              <a:srgbClr val="FFC000"/>
            </a:solidFill>
            <a:tailEnd type="none" w="sm" len="sm"/>
          </a:ln>
        </p:spPr>
        <p:style>
          <a:lnRef idx="1">
            <a:schemeClr val="accent3"/>
          </a:lnRef>
          <a:fillRef idx="0">
            <a:schemeClr val="accent3"/>
          </a:fillRef>
          <a:effectRef idx="0">
            <a:schemeClr val="accent3"/>
          </a:effectRef>
          <a:fontRef idx="minor">
            <a:schemeClr val="tx1"/>
          </a:fontRef>
        </p:style>
      </p:cxnSp>
      <p:sp>
        <p:nvSpPr>
          <p:cNvPr id="41" name="矩形 40"/>
          <p:cNvSpPr/>
          <p:nvPr/>
        </p:nvSpPr>
        <p:spPr bwMode="gray">
          <a:xfrm>
            <a:off x="2476034" y="5689601"/>
            <a:ext cx="185700" cy="1702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Rectangle 160"/>
          <p:cNvSpPr>
            <a:spLocks/>
          </p:cNvSpPr>
          <p:nvPr/>
        </p:nvSpPr>
        <p:spPr bwMode="gray">
          <a:xfrm>
            <a:off x="2717031" y="5681126"/>
            <a:ext cx="1584309" cy="178700"/>
          </a:xfrm>
          <a:prstGeom prst="rect">
            <a:avLst/>
          </a:prstGeom>
          <a:noFill/>
          <a:ln w="12700" cap="rnd">
            <a:noFill/>
            <a:round/>
            <a:headEnd type="none" w="med" len="med"/>
            <a:tailEnd type="none" w="med" len="med"/>
          </a:ln>
        </p:spPr>
        <p:txBody>
          <a:bodyPr wrap="square" lIns="9723" tIns="9723" rIns="9723" bIns="9723" anchor="ctr" anchorCtr="0">
            <a:noAutofit/>
          </a:bodyPr>
          <a:lstStyle/>
          <a:p>
            <a:pPr fontAlgn="ctr">
              <a:defRPr/>
            </a:pPr>
            <a:r>
              <a:rPr lang="en-US" sz="1100" dirty="0">
                <a:latin typeface="Huawei Sans" panose="020C0503030203020204" pitchFamily="34" charset="0"/>
                <a:cs typeface="Huawei Sans" panose="020C0503030203020204" pitchFamily="34" charset="0"/>
              </a:rPr>
              <a:t>Key applications,</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defRPr/>
            </a:pPr>
            <a:r>
              <a:rPr lang="en-US" sz="1100" dirty="0">
                <a:latin typeface="Huawei Sans" panose="020C0503030203020204" pitchFamily="34" charset="0"/>
                <a:cs typeface="Huawei Sans" panose="020C0503030203020204" pitchFamily="34" charset="0"/>
              </a:rPr>
              <a:t>such as video and ERP</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矩形 42"/>
          <p:cNvSpPr/>
          <p:nvPr/>
        </p:nvSpPr>
        <p:spPr bwMode="gray">
          <a:xfrm>
            <a:off x="3280157" y="4667467"/>
            <a:ext cx="1832287" cy="450109"/>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2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4" name="组合 43"/>
          <p:cNvGrpSpPr/>
          <p:nvPr/>
        </p:nvGrpSpPr>
        <p:grpSpPr bwMode="gray">
          <a:xfrm>
            <a:off x="3280156" y="3979739"/>
            <a:ext cx="2868271" cy="333340"/>
            <a:chOff x="7886694" y="5296798"/>
            <a:chExt cx="3379876" cy="343469"/>
          </a:xfrm>
        </p:grpSpPr>
        <p:sp>
          <p:nvSpPr>
            <p:cNvPr id="45" name="矩形 44"/>
            <p:cNvSpPr/>
            <p:nvPr/>
          </p:nvSpPr>
          <p:spPr bwMode="gray">
            <a:xfrm>
              <a:off x="7886694" y="5296798"/>
              <a:ext cx="776304" cy="343469"/>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2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矩形 45"/>
            <p:cNvSpPr/>
            <p:nvPr/>
          </p:nvSpPr>
          <p:spPr bwMode="gray">
            <a:xfrm>
              <a:off x="9693455" y="5296798"/>
              <a:ext cx="1573115" cy="343469"/>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2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47" name="直接箭头连接符 46"/>
          <p:cNvCxnSpPr/>
          <p:nvPr/>
        </p:nvCxnSpPr>
        <p:spPr bwMode="gray">
          <a:xfrm>
            <a:off x="3280156" y="4128880"/>
            <a:ext cx="658796" cy="0"/>
          </a:xfrm>
          <a:prstGeom prst="straightConnector1">
            <a:avLst/>
          </a:prstGeom>
          <a:ln w="38100">
            <a:solidFill>
              <a:srgbClr val="FFC000"/>
            </a:solidFill>
            <a:tailEnd type="arrow" w="sm" len="sm"/>
          </a:ln>
        </p:spPr>
        <p:style>
          <a:lnRef idx="1">
            <a:schemeClr val="accent3"/>
          </a:lnRef>
          <a:fillRef idx="0">
            <a:schemeClr val="accent3"/>
          </a:fillRef>
          <a:effectRef idx="0">
            <a:schemeClr val="accent3"/>
          </a:effectRef>
          <a:fontRef idx="minor">
            <a:schemeClr val="tx1"/>
          </a:fontRef>
        </p:style>
      </p:cxnSp>
      <p:cxnSp>
        <p:nvCxnSpPr>
          <p:cNvPr id="48" name="直接箭头连接符 47"/>
          <p:cNvCxnSpPr/>
          <p:nvPr/>
        </p:nvCxnSpPr>
        <p:spPr bwMode="gray">
          <a:xfrm>
            <a:off x="3928622" y="4134970"/>
            <a:ext cx="0" cy="792095"/>
          </a:xfrm>
          <a:prstGeom prst="straightConnector1">
            <a:avLst/>
          </a:prstGeom>
          <a:ln w="38100">
            <a:solidFill>
              <a:srgbClr val="FFC000"/>
            </a:solidFill>
            <a:tailEnd type="arrow" w="sm" len="sm"/>
          </a:ln>
        </p:spPr>
        <p:style>
          <a:lnRef idx="1">
            <a:schemeClr val="accent3"/>
          </a:lnRef>
          <a:fillRef idx="0">
            <a:schemeClr val="accent3"/>
          </a:fillRef>
          <a:effectRef idx="0">
            <a:schemeClr val="accent3"/>
          </a:effectRef>
          <a:fontRef idx="minor">
            <a:schemeClr val="tx1"/>
          </a:fontRef>
        </p:style>
      </p:cxnSp>
      <p:cxnSp>
        <p:nvCxnSpPr>
          <p:cNvPr id="49" name="直接箭头连接符 48"/>
          <p:cNvCxnSpPr/>
          <p:nvPr/>
        </p:nvCxnSpPr>
        <p:spPr bwMode="gray">
          <a:xfrm>
            <a:off x="3928622" y="4892522"/>
            <a:ext cx="1183822" cy="0"/>
          </a:xfrm>
          <a:prstGeom prst="straightConnector1">
            <a:avLst/>
          </a:prstGeom>
          <a:ln w="38100">
            <a:solidFill>
              <a:srgbClr val="FFC000"/>
            </a:solidFill>
            <a:tailEnd type="arrow" w="sm" len="sm"/>
          </a:ln>
        </p:spPr>
        <p:style>
          <a:lnRef idx="1">
            <a:schemeClr val="accent3"/>
          </a:lnRef>
          <a:fillRef idx="0">
            <a:schemeClr val="accent3"/>
          </a:fillRef>
          <a:effectRef idx="0">
            <a:schemeClr val="accent3"/>
          </a:effectRef>
          <a:fontRef idx="minor">
            <a:schemeClr val="tx1"/>
          </a:fontRef>
        </p:style>
      </p:cxnSp>
      <p:sp>
        <p:nvSpPr>
          <p:cNvPr id="50" name="Rectangle 160"/>
          <p:cNvSpPr>
            <a:spLocks/>
          </p:cNvSpPr>
          <p:nvPr/>
        </p:nvSpPr>
        <p:spPr bwMode="gray">
          <a:xfrm>
            <a:off x="4349006" y="3438530"/>
            <a:ext cx="928823" cy="673340"/>
          </a:xfrm>
          <a:prstGeom prst="rect">
            <a:avLst/>
          </a:prstGeom>
          <a:noFill/>
          <a:ln w="12700" cap="rnd">
            <a:noFill/>
            <a:round/>
            <a:headEnd type="none" w="med" len="med"/>
            <a:tailEnd type="none" w="med" len="med"/>
          </a:ln>
        </p:spPr>
        <p:txBody>
          <a:bodyPr wrap="square" lIns="9723" tIns="9723" rIns="9723" bIns="9723" anchor="ctr" anchorCtr="0">
            <a:noAutofit/>
          </a:bodyPr>
          <a:lstStyle/>
          <a:p>
            <a:pPr algn="ctr" defTabSz="1416351" fontAlgn="ctr">
              <a:defRPr/>
            </a:pPr>
            <a:r>
              <a:rPr lang="en-US" sz="1400" b="1" dirty="0">
                <a:latin typeface="Huawei Sans" panose="020C0503030203020204" pitchFamily="34" charset="0"/>
                <a:cs typeface="Huawei Sans" panose="020C0503030203020204" pitchFamily="34" charset="0"/>
              </a:rPr>
              <a:t>MPLS</a:t>
            </a:r>
          </a:p>
        </p:txBody>
      </p:sp>
      <p:sp>
        <p:nvSpPr>
          <p:cNvPr id="51" name="矩形 50"/>
          <p:cNvSpPr/>
          <p:nvPr/>
        </p:nvSpPr>
        <p:spPr bwMode="gray">
          <a:xfrm>
            <a:off x="5112445" y="4667463"/>
            <a:ext cx="1031946" cy="450109"/>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00" dirty="0">
                <a:solidFill>
                  <a:schemeClr val="bg1"/>
                </a:solidFill>
                <a:latin typeface="Huawei Sans" panose="020C0503030203020204" pitchFamily="34" charset="0"/>
                <a:cs typeface="Huawei Sans" panose="020C0503030203020204" pitchFamily="34" charset="0"/>
              </a:rPr>
              <a:t>SLA non-compliance</a:t>
            </a:r>
            <a:endParaRPr lang="en-US" altLang="zh-CN" sz="10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Rectangle 160"/>
          <p:cNvSpPr>
            <a:spLocks/>
          </p:cNvSpPr>
          <p:nvPr/>
        </p:nvSpPr>
        <p:spPr bwMode="gray">
          <a:xfrm>
            <a:off x="4301341" y="4919219"/>
            <a:ext cx="928823" cy="673340"/>
          </a:xfrm>
          <a:prstGeom prst="rect">
            <a:avLst/>
          </a:prstGeom>
          <a:noFill/>
          <a:ln w="12700" cap="rnd">
            <a:noFill/>
            <a:round/>
            <a:headEnd type="none" w="med" len="med"/>
            <a:tailEnd type="none" w="med" len="med"/>
          </a:ln>
        </p:spPr>
        <p:txBody>
          <a:bodyPr wrap="square" lIns="9723" tIns="9723" rIns="9723" bIns="9723" anchor="ctr" anchorCtr="0">
            <a:noAutofit/>
          </a:bodyPr>
          <a:lstStyle/>
          <a:p>
            <a:pPr algn="ctr" defTabSz="1416351" fontAlgn="ctr">
              <a:defRPr/>
            </a:pPr>
            <a:r>
              <a:rPr lang="en-US" sz="1400" b="1" dirty="0">
                <a:latin typeface="Huawei Sans" panose="020C0503030203020204" pitchFamily="34" charset="0"/>
                <a:cs typeface="Huawei Sans" panose="020C0503030203020204" pitchFamily="34" charset="0"/>
              </a:rPr>
              <a:t>Internet</a:t>
            </a:r>
          </a:p>
        </p:txBody>
      </p:sp>
      <p:cxnSp>
        <p:nvCxnSpPr>
          <p:cNvPr id="53" name="直接箭头连接符 52"/>
          <p:cNvCxnSpPr/>
          <p:nvPr/>
        </p:nvCxnSpPr>
        <p:spPr bwMode="gray">
          <a:xfrm>
            <a:off x="5130869" y="4128880"/>
            <a:ext cx="1017558" cy="0"/>
          </a:xfrm>
          <a:prstGeom prst="straightConnector1">
            <a:avLst/>
          </a:prstGeom>
          <a:ln w="38100">
            <a:solidFill>
              <a:srgbClr val="FFC000"/>
            </a:solidFill>
            <a:tailEnd type="arrow" w="sm" len="sm"/>
          </a:ln>
        </p:spPr>
        <p:style>
          <a:lnRef idx="1">
            <a:schemeClr val="accent3"/>
          </a:lnRef>
          <a:fillRef idx="0">
            <a:schemeClr val="accent3"/>
          </a:fillRef>
          <a:effectRef idx="0">
            <a:schemeClr val="accent3"/>
          </a:effectRef>
          <a:fontRef idx="minor">
            <a:schemeClr val="tx1"/>
          </a:fontRef>
        </p:style>
      </p:cxnSp>
      <p:cxnSp>
        <p:nvCxnSpPr>
          <p:cNvPr id="54" name="肘形连接符 53"/>
          <p:cNvCxnSpPr/>
          <p:nvPr/>
        </p:nvCxnSpPr>
        <p:spPr bwMode="gray">
          <a:xfrm>
            <a:off x="2921766" y="4654314"/>
            <a:ext cx="358391" cy="238208"/>
          </a:xfrm>
          <a:prstGeom prst="bentConnector3">
            <a:avLst>
              <a:gd name="adj1" fmla="val 1098"/>
            </a:avLst>
          </a:prstGeom>
          <a:ln w="12700">
            <a:solidFill>
              <a:schemeClr val="bg1">
                <a:lumMod val="60000"/>
                <a:lumOff val="40000"/>
              </a:schemeClr>
            </a:solidFill>
            <a:tailEnd type="none" w="sm" len="sm"/>
          </a:ln>
        </p:spPr>
        <p:style>
          <a:lnRef idx="1">
            <a:schemeClr val="accent3"/>
          </a:lnRef>
          <a:fillRef idx="0">
            <a:schemeClr val="accent3"/>
          </a:fillRef>
          <a:effectRef idx="0">
            <a:schemeClr val="accent3"/>
          </a:effectRef>
          <a:fontRef idx="minor">
            <a:schemeClr val="tx1"/>
          </a:fontRef>
        </p:style>
      </p:cxnSp>
      <p:cxnSp>
        <p:nvCxnSpPr>
          <p:cNvPr id="55" name="肘形连接符 54"/>
          <p:cNvCxnSpPr/>
          <p:nvPr/>
        </p:nvCxnSpPr>
        <p:spPr bwMode="gray">
          <a:xfrm rot="10800000">
            <a:off x="6148427" y="4128880"/>
            <a:ext cx="508746" cy="525434"/>
          </a:xfrm>
          <a:prstGeom prst="bentConnector3">
            <a:avLst>
              <a:gd name="adj1" fmla="val 50000"/>
            </a:avLst>
          </a:prstGeom>
          <a:ln w="38100">
            <a:solidFill>
              <a:srgbClr val="FFC000"/>
            </a:solidFill>
            <a:tailEnd type="none" w="sm" len="sm"/>
          </a:ln>
        </p:spPr>
        <p:style>
          <a:lnRef idx="1">
            <a:schemeClr val="accent3"/>
          </a:lnRef>
          <a:fillRef idx="0">
            <a:schemeClr val="accent3"/>
          </a:fillRef>
          <a:effectRef idx="0">
            <a:schemeClr val="accent3"/>
          </a:effectRef>
          <a:fontRef idx="minor">
            <a:schemeClr val="tx1"/>
          </a:fontRef>
        </p:style>
      </p:cxnSp>
      <p:cxnSp>
        <p:nvCxnSpPr>
          <p:cNvPr id="56" name="肘形连接符 55"/>
          <p:cNvCxnSpPr/>
          <p:nvPr/>
        </p:nvCxnSpPr>
        <p:spPr bwMode="gray">
          <a:xfrm flipV="1">
            <a:off x="6144391" y="4654315"/>
            <a:ext cx="243869" cy="238208"/>
          </a:xfrm>
          <a:prstGeom prst="bentConnector3">
            <a:avLst>
              <a:gd name="adj1" fmla="val 103379"/>
            </a:avLst>
          </a:prstGeom>
          <a:ln w="12700">
            <a:solidFill>
              <a:schemeClr val="bg1">
                <a:lumMod val="60000"/>
                <a:lumOff val="40000"/>
              </a:schemeClr>
            </a:solidFill>
            <a:tailEnd type="none" w="sm" len="sm"/>
          </a:ln>
        </p:spPr>
        <p:style>
          <a:lnRef idx="1">
            <a:schemeClr val="accent3"/>
          </a:lnRef>
          <a:fillRef idx="0">
            <a:schemeClr val="accent3"/>
          </a:fillRef>
          <a:effectRef idx="0">
            <a:schemeClr val="accent3"/>
          </a:effectRef>
          <a:fontRef idx="minor">
            <a:schemeClr val="tx1"/>
          </a:fontRef>
        </p:style>
      </p:cxnSp>
      <p:sp>
        <p:nvSpPr>
          <p:cNvPr id="57" name="矩形 56"/>
          <p:cNvSpPr/>
          <p:nvPr/>
        </p:nvSpPr>
        <p:spPr bwMode="gray">
          <a:xfrm>
            <a:off x="785505" y="1985105"/>
            <a:ext cx="2466075" cy="784830"/>
          </a:xfrm>
          <a:prstGeom prst="rect">
            <a:avLst/>
          </a:prstGeom>
        </p:spPr>
        <p:txBody>
          <a:bodyPr wrap="square">
            <a:spAutoFit/>
          </a:bodyPr>
          <a:lstStyle/>
          <a:p>
            <a:pPr algn="ctr" fontAlgn="ctr"/>
            <a:r>
              <a:rPr lang="en-US" sz="1200" b="1" dirty="0">
                <a:latin typeface="Huawei Sans" panose="020C0503030203020204" pitchFamily="34" charset="0"/>
                <a:cs typeface="Huawei Sans" panose="020C0503030203020204" pitchFamily="34" charset="0"/>
              </a:rPr>
              <a:t>Application controllability and visibility</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sz="1050" dirty="0">
                <a:latin typeface="Huawei Sans" panose="020C0503030203020204" pitchFamily="34" charset="0"/>
                <a:cs typeface="Huawei Sans" panose="020C0503030203020204" pitchFamily="34" charset="0"/>
              </a:rPr>
              <a:t>Quick identification of key applications</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矩形 59"/>
          <p:cNvSpPr/>
          <p:nvPr/>
        </p:nvSpPr>
        <p:spPr bwMode="gray">
          <a:xfrm>
            <a:off x="2644291" y="4514639"/>
            <a:ext cx="114300" cy="1047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61" name="直接箭头连接符 60"/>
          <p:cNvCxnSpPr>
            <a:stCxn id="43" idx="3"/>
          </p:cNvCxnSpPr>
          <p:nvPr/>
        </p:nvCxnSpPr>
        <p:spPr bwMode="gray">
          <a:xfrm flipV="1">
            <a:off x="5112444" y="4073720"/>
            <a:ext cx="1" cy="818802"/>
          </a:xfrm>
          <a:prstGeom prst="straightConnector1">
            <a:avLst/>
          </a:prstGeom>
          <a:ln w="38100">
            <a:solidFill>
              <a:srgbClr val="FFC000"/>
            </a:solidFill>
            <a:tailEnd type="arrow" w="sm" len="sm"/>
          </a:ln>
        </p:spPr>
        <p:style>
          <a:lnRef idx="1">
            <a:schemeClr val="accent3"/>
          </a:lnRef>
          <a:fillRef idx="0">
            <a:schemeClr val="accent3"/>
          </a:fillRef>
          <a:effectRef idx="0">
            <a:schemeClr val="accent3"/>
          </a:effectRef>
          <a:fontRef idx="minor">
            <a:schemeClr val="tx1"/>
          </a:fontRef>
        </p:style>
      </p:cxnSp>
      <p:sp>
        <p:nvSpPr>
          <p:cNvPr id="62" name="矩形 61"/>
          <p:cNvSpPr/>
          <p:nvPr/>
        </p:nvSpPr>
        <p:spPr bwMode="gray">
          <a:xfrm>
            <a:off x="3438524" y="2029344"/>
            <a:ext cx="3940197" cy="1169551"/>
          </a:xfrm>
          <a:prstGeom prst="rect">
            <a:avLst/>
          </a:prstGeom>
        </p:spPr>
        <p:txBody>
          <a:bodyPr wrap="square">
            <a:spAutoFit/>
          </a:bodyPr>
          <a:lstStyle/>
          <a:p>
            <a:pPr marL="285750" indent="-285750" fontAlgn="ctr">
              <a:buFont typeface="Arial" panose="020B0604020202020204" pitchFamily="34" charset="0"/>
              <a:buChar char="•"/>
            </a:pPr>
            <a:r>
              <a:rPr lang="en-US" sz="1400" b="1" dirty="0">
                <a:latin typeface="Huawei Sans" panose="020C0503030203020204" pitchFamily="34" charset="0"/>
                <a:cs typeface="Huawei Sans" panose="020C0503030203020204" pitchFamily="34" charset="0"/>
              </a:rPr>
              <a:t>Application-based intelligent traffic steering</a:t>
            </a:r>
            <a:r>
              <a:rPr lang="en-US" sz="1400" dirty="0">
                <a:latin typeface="Huawei Sans" panose="020C0503030203020204" pitchFamily="34" charset="0"/>
                <a:cs typeface="Huawei Sans" panose="020C0503030203020204" pitchFamily="34" charset="0"/>
              </a:rPr>
              <a:t>, automatically switching traffic of key applications to the optimal link</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buFont typeface="Arial" panose="020B0604020202020204" pitchFamily="34" charset="0"/>
              <a:buChar char="•"/>
            </a:pPr>
            <a:r>
              <a:rPr lang="en-US" sz="1400" dirty="0">
                <a:latin typeface="Huawei Sans" panose="020C0503030203020204" pitchFamily="34" charset="0"/>
                <a:cs typeface="Huawei Sans" panose="020C0503030203020204" pitchFamily="34" charset="0"/>
              </a:rPr>
              <a:t>Intelligent traffic steering based on application SLA, priority, and bandwidth</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Freeform 64"/>
          <p:cNvSpPr>
            <a:spLocks noEditPoints="1"/>
          </p:cNvSpPr>
          <p:nvPr/>
        </p:nvSpPr>
        <p:spPr bwMode="gray">
          <a:xfrm>
            <a:off x="1501733" y="4376359"/>
            <a:ext cx="419930" cy="454110"/>
          </a:xfrm>
          <a:custGeom>
            <a:avLst/>
            <a:gdLst/>
            <a:ahLst/>
            <a:cxnLst>
              <a:cxn ang="0">
                <a:pos x="146" y="186"/>
              </a:cxn>
              <a:cxn ang="0">
                <a:pos x="162" y="180"/>
              </a:cxn>
              <a:cxn ang="0">
                <a:pos x="170" y="172"/>
              </a:cxn>
              <a:cxn ang="0">
                <a:pos x="172" y="162"/>
              </a:cxn>
              <a:cxn ang="0">
                <a:pos x="166" y="144"/>
              </a:cxn>
              <a:cxn ang="0">
                <a:pos x="138" y="112"/>
              </a:cxn>
              <a:cxn ang="0">
                <a:pos x="148" y="80"/>
              </a:cxn>
              <a:cxn ang="0">
                <a:pos x="148" y="66"/>
              </a:cxn>
              <a:cxn ang="0">
                <a:pos x="140" y="38"/>
              </a:cxn>
              <a:cxn ang="0">
                <a:pos x="130" y="26"/>
              </a:cxn>
              <a:cxn ang="0">
                <a:pos x="108" y="8"/>
              </a:cxn>
              <a:cxn ang="0">
                <a:pos x="80" y="0"/>
              </a:cxn>
              <a:cxn ang="0">
                <a:pos x="74" y="0"/>
              </a:cxn>
              <a:cxn ang="0">
                <a:pos x="60" y="2"/>
              </a:cxn>
              <a:cxn ang="0">
                <a:pos x="34" y="12"/>
              </a:cxn>
              <a:cxn ang="0">
                <a:pos x="14" y="30"/>
              </a:cxn>
              <a:cxn ang="0">
                <a:pos x="2" y="54"/>
              </a:cxn>
              <a:cxn ang="0">
                <a:pos x="0" y="68"/>
              </a:cxn>
              <a:cxn ang="0">
                <a:pos x="2" y="96"/>
              </a:cxn>
              <a:cxn ang="0">
                <a:pos x="16" y="122"/>
              </a:cxn>
              <a:cxn ang="0">
                <a:pos x="28" y="132"/>
              </a:cxn>
              <a:cxn ang="0">
                <a:pos x="54" y="146"/>
              </a:cxn>
              <a:cxn ang="0">
                <a:pos x="68" y="148"/>
              </a:cxn>
              <a:cxn ang="0">
                <a:pos x="74" y="148"/>
              </a:cxn>
              <a:cxn ang="0">
                <a:pos x="98" y="144"/>
              </a:cxn>
              <a:cxn ang="0">
                <a:pos x="128" y="176"/>
              </a:cxn>
              <a:cxn ang="0">
                <a:pos x="144" y="186"/>
              </a:cxn>
              <a:cxn ang="0">
                <a:pos x="146" y="186"/>
              </a:cxn>
              <a:cxn ang="0">
                <a:pos x="74" y="24"/>
              </a:cxn>
              <a:cxn ang="0">
                <a:pos x="78" y="24"/>
              </a:cxn>
              <a:cxn ang="0">
                <a:pos x="88" y="26"/>
              </a:cxn>
              <a:cxn ang="0">
                <a:pos x="106" y="36"/>
              </a:cxn>
              <a:cxn ang="0">
                <a:pos x="118" y="50"/>
              </a:cxn>
              <a:cxn ang="0">
                <a:pos x="124" y="68"/>
              </a:cxn>
              <a:cxn ang="0">
                <a:pos x="124" y="78"/>
              </a:cxn>
              <a:cxn ang="0">
                <a:pos x="120" y="96"/>
              </a:cxn>
              <a:cxn ang="0">
                <a:pos x="108" y="112"/>
              </a:cxn>
              <a:cxn ang="0">
                <a:pos x="92" y="120"/>
              </a:cxn>
              <a:cxn ang="0">
                <a:pos x="74" y="124"/>
              </a:cxn>
              <a:cxn ang="0">
                <a:pos x="70" y="124"/>
              </a:cxn>
              <a:cxn ang="0">
                <a:pos x="60" y="122"/>
              </a:cxn>
              <a:cxn ang="0">
                <a:pos x="42" y="114"/>
              </a:cxn>
              <a:cxn ang="0">
                <a:pos x="30" y="98"/>
              </a:cxn>
              <a:cxn ang="0">
                <a:pos x="24" y="80"/>
              </a:cxn>
              <a:cxn ang="0">
                <a:pos x="24" y="70"/>
              </a:cxn>
              <a:cxn ang="0">
                <a:pos x="30" y="52"/>
              </a:cxn>
              <a:cxn ang="0">
                <a:pos x="40" y="38"/>
              </a:cxn>
              <a:cxn ang="0">
                <a:pos x="56" y="28"/>
              </a:cxn>
              <a:cxn ang="0">
                <a:pos x="74" y="24"/>
              </a:cxn>
            </a:cxnLst>
            <a:rect l="0" t="0" r="r" b="b"/>
            <a:pathLst>
              <a:path w="172" h="186">
                <a:moveTo>
                  <a:pt x="146" y="186"/>
                </a:moveTo>
                <a:lnTo>
                  <a:pt x="146" y="186"/>
                </a:lnTo>
                <a:lnTo>
                  <a:pt x="156" y="184"/>
                </a:lnTo>
                <a:lnTo>
                  <a:pt x="162" y="180"/>
                </a:lnTo>
                <a:lnTo>
                  <a:pt x="162" y="180"/>
                </a:lnTo>
                <a:lnTo>
                  <a:pt x="170" y="172"/>
                </a:lnTo>
                <a:lnTo>
                  <a:pt x="172" y="162"/>
                </a:lnTo>
                <a:lnTo>
                  <a:pt x="172" y="162"/>
                </a:lnTo>
                <a:lnTo>
                  <a:pt x="170" y="154"/>
                </a:lnTo>
                <a:lnTo>
                  <a:pt x="166" y="144"/>
                </a:lnTo>
                <a:lnTo>
                  <a:pt x="138" y="112"/>
                </a:lnTo>
                <a:lnTo>
                  <a:pt x="138" y="112"/>
                </a:lnTo>
                <a:lnTo>
                  <a:pt x="144" y="98"/>
                </a:lnTo>
                <a:lnTo>
                  <a:pt x="148" y="80"/>
                </a:lnTo>
                <a:lnTo>
                  <a:pt x="148" y="80"/>
                </a:lnTo>
                <a:lnTo>
                  <a:pt x="148" y="66"/>
                </a:lnTo>
                <a:lnTo>
                  <a:pt x="144" y="52"/>
                </a:lnTo>
                <a:lnTo>
                  <a:pt x="140" y="38"/>
                </a:lnTo>
                <a:lnTo>
                  <a:pt x="130" y="26"/>
                </a:lnTo>
                <a:lnTo>
                  <a:pt x="130" y="26"/>
                </a:lnTo>
                <a:lnTo>
                  <a:pt x="120" y="16"/>
                </a:lnTo>
                <a:lnTo>
                  <a:pt x="108" y="8"/>
                </a:lnTo>
                <a:lnTo>
                  <a:pt x="94" y="2"/>
                </a:lnTo>
                <a:lnTo>
                  <a:pt x="80" y="0"/>
                </a:lnTo>
                <a:lnTo>
                  <a:pt x="80" y="0"/>
                </a:lnTo>
                <a:lnTo>
                  <a:pt x="74" y="0"/>
                </a:lnTo>
                <a:lnTo>
                  <a:pt x="74" y="0"/>
                </a:lnTo>
                <a:lnTo>
                  <a:pt x="60" y="2"/>
                </a:lnTo>
                <a:lnTo>
                  <a:pt x="46" y="6"/>
                </a:lnTo>
                <a:lnTo>
                  <a:pt x="34" y="12"/>
                </a:lnTo>
                <a:lnTo>
                  <a:pt x="24" y="20"/>
                </a:lnTo>
                <a:lnTo>
                  <a:pt x="14" y="30"/>
                </a:lnTo>
                <a:lnTo>
                  <a:pt x="8" y="42"/>
                </a:lnTo>
                <a:lnTo>
                  <a:pt x="2" y="54"/>
                </a:lnTo>
                <a:lnTo>
                  <a:pt x="0" y="68"/>
                </a:lnTo>
                <a:lnTo>
                  <a:pt x="0" y="68"/>
                </a:lnTo>
                <a:lnTo>
                  <a:pt x="0" y="82"/>
                </a:lnTo>
                <a:lnTo>
                  <a:pt x="2" y="96"/>
                </a:lnTo>
                <a:lnTo>
                  <a:pt x="8" y="110"/>
                </a:lnTo>
                <a:lnTo>
                  <a:pt x="16" y="122"/>
                </a:lnTo>
                <a:lnTo>
                  <a:pt x="16" y="122"/>
                </a:lnTo>
                <a:lnTo>
                  <a:pt x="28" y="132"/>
                </a:lnTo>
                <a:lnTo>
                  <a:pt x="40" y="140"/>
                </a:lnTo>
                <a:lnTo>
                  <a:pt x="54" y="146"/>
                </a:lnTo>
                <a:lnTo>
                  <a:pt x="68" y="148"/>
                </a:lnTo>
                <a:lnTo>
                  <a:pt x="68" y="148"/>
                </a:lnTo>
                <a:lnTo>
                  <a:pt x="74" y="148"/>
                </a:lnTo>
                <a:lnTo>
                  <a:pt x="74" y="148"/>
                </a:lnTo>
                <a:lnTo>
                  <a:pt x="86" y="148"/>
                </a:lnTo>
                <a:lnTo>
                  <a:pt x="98" y="144"/>
                </a:lnTo>
                <a:lnTo>
                  <a:pt x="128" y="176"/>
                </a:lnTo>
                <a:lnTo>
                  <a:pt x="128" y="176"/>
                </a:lnTo>
                <a:lnTo>
                  <a:pt x="136" y="184"/>
                </a:lnTo>
                <a:lnTo>
                  <a:pt x="144" y="186"/>
                </a:lnTo>
                <a:lnTo>
                  <a:pt x="144" y="186"/>
                </a:lnTo>
                <a:lnTo>
                  <a:pt x="146" y="186"/>
                </a:lnTo>
                <a:lnTo>
                  <a:pt x="146" y="186"/>
                </a:lnTo>
                <a:close/>
                <a:moveTo>
                  <a:pt x="74" y="24"/>
                </a:moveTo>
                <a:lnTo>
                  <a:pt x="74" y="24"/>
                </a:lnTo>
                <a:lnTo>
                  <a:pt x="78" y="24"/>
                </a:lnTo>
                <a:lnTo>
                  <a:pt x="78" y="24"/>
                </a:lnTo>
                <a:lnTo>
                  <a:pt x="88" y="26"/>
                </a:lnTo>
                <a:lnTo>
                  <a:pt x="98" y="30"/>
                </a:lnTo>
                <a:lnTo>
                  <a:pt x="106" y="36"/>
                </a:lnTo>
                <a:lnTo>
                  <a:pt x="112" y="42"/>
                </a:lnTo>
                <a:lnTo>
                  <a:pt x="118" y="50"/>
                </a:lnTo>
                <a:lnTo>
                  <a:pt x="122" y="58"/>
                </a:lnTo>
                <a:lnTo>
                  <a:pt x="124" y="68"/>
                </a:lnTo>
                <a:lnTo>
                  <a:pt x="124" y="78"/>
                </a:lnTo>
                <a:lnTo>
                  <a:pt x="124" y="78"/>
                </a:lnTo>
                <a:lnTo>
                  <a:pt x="122" y="88"/>
                </a:lnTo>
                <a:lnTo>
                  <a:pt x="120" y="96"/>
                </a:lnTo>
                <a:lnTo>
                  <a:pt x="114" y="104"/>
                </a:lnTo>
                <a:lnTo>
                  <a:pt x="108" y="112"/>
                </a:lnTo>
                <a:lnTo>
                  <a:pt x="100" y="116"/>
                </a:lnTo>
                <a:lnTo>
                  <a:pt x="92" y="120"/>
                </a:lnTo>
                <a:lnTo>
                  <a:pt x="84" y="124"/>
                </a:lnTo>
                <a:lnTo>
                  <a:pt x="74" y="124"/>
                </a:lnTo>
                <a:lnTo>
                  <a:pt x="74" y="124"/>
                </a:lnTo>
                <a:lnTo>
                  <a:pt x="70" y="124"/>
                </a:lnTo>
                <a:lnTo>
                  <a:pt x="70" y="124"/>
                </a:lnTo>
                <a:lnTo>
                  <a:pt x="60" y="122"/>
                </a:lnTo>
                <a:lnTo>
                  <a:pt x="50" y="118"/>
                </a:lnTo>
                <a:lnTo>
                  <a:pt x="42" y="114"/>
                </a:lnTo>
                <a:lnTo>
                  <a:pt x="36" y="106"/>
                </a:lnTo>
                <a:lnTo>
                  <a:pt x="30" y="98"/>
                </a:lnTo>
                <a:lnTo>
                  <a:pt x="26" y="90"/>
                </a:lnTo>
                <a:lnTo>
                  <a:pt x="24" y="80"/>
                </a:lnTo>
                <a:lnTo>
                  <a:pt x="24" y="70"/>
                </a:lnTo>
                <a:lnTo>
                  <a:pt x="24" y="70"/>
                </a:lnTo>
                <a:lnTo>
                  <a:pt x="26" y="60"/>
                </a:lnTo>
                <a:lnTo>
                  <a:pt x="30" y="52"/>
                </a:lnTo>
                <a:lnTo>
                  <a:pt x="34" y="44"/>
                </a:lnTo>
                <a:lnTo>
                  <a:pt x="40" y="38"/>
                </a:lnTo>
                <a:lnTo>
                  <a:pt x="48" y="32"/>
                </a:lnTo>
                <a:lnTo>
                  <a:pt x="56" y="28"/>
                </a:lnTo>
                <a:lnTo>
                  <a:pt x="64" y="24"/>
                </a:lnTo>
                <a:lnTo>
                  <a:pt x="74" y="24"/>
                </a:lnTo>
                <a:lnTo>
                  <a:pt x="74" y="24"/>
                </a:lnTo>
                <a:close/>
              </a:path>
            </a:pathLst>
          </a:custGeom>
          <a:solidFill>
            <a:srgbClr val="00B050">
              <a:alpha val="50000"/>
            </a:srgbClr>
          </a:solidFill>
          <a:ln w="9525">
            <a:noFill/>
            <a:round/>
            <a:headEnd/>
            <a:tailEnd/>
          </a:ln>
        </p:spPr>
        <p:txBody>
          <a:bodyPr vert="horz" wrap="square" lIns="121920" tIns="60960" rIns="121920" bIns="60960" numCol="1" anchor="t" anchorCtr="0" compatLnSpc="1">
            <a:prstTxWarp prst="textNoShape">
              <a:avLst/>
            </a:prstTxWarp>
          </a:body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矩形 67"/>
          <p:cNvSpPr/>
          <p:nvPr/>
        </p:nvSpPr>
        <p:spPr bwMode="gray">
          <a:xfrm>
            <a:off x="3938950" y="3979739"/>
            <a:ext cx="1142051" cy="333340"/>
          </a:xfrm>
          <a:prstGeom prst="rect">
            <a:avLst/>
          </a:prstGeom>
          <a:solidFill>
            <a:srgbClr val="E57B84"/>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00" dirty="0">
                <a:solidFill>
                  <a:schemeClr val="bg1"/>
                </a:solidFill>
                <a:latin typeface="Huawei Sans" panose="020C0503030203020204" pitchFamily="34" charset="0"/>
                <a:cs typeface="Huawei Sans" panose="020C0503030203020204" pitchFamily="34" charset="0"/>
              </a:rPr>
              <a:t>SLA non-compliance</a:t>
            </a:r>
            <a:endParaRPr lang="en-US" altLang="zh-CN" sz="10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69" name="组合 68"/>
          <p:cNvGrpSpPr/>
          <p:nvPr/>
        </p:nvGrpSpPr>
        <p:grpSpPr bwMode="gray">
          <a:xfrm>
            <a:off x="4126765" y="5638742"/>
            <a:ext cx="954236" cy="251095"/>
            <a:chOff x="3176611" y="3050380"/>
            <a:chExt cx="2868271" cy="853345"/>
          </a:xfrm>
        </p:grpSpPr>
        <p:grpSp>
          <p:nvGrpSpPr>
            <p:cNvPr id="70" name="组合 69"/>
            <p:cNvGrpSpPr/>
            <p:nvPr/>
          </p:nvGrpSpPr>
          <p:grpSpPr bwMode="gray">
            <a:xfrm>
              <a:off x="3176611" y="3050380"/>
              <a:ext cx="2868271" cy="853345"/>
              <a:chOff x="3176611" y="3050380"/>
              <a:chExt cx="2868271" cy="853345"/>
            </a:xfrm>
          </p:grpSpPr>
          <p:cxnSp>
            <p:nvCxnSpPr>
              <p:cNvPr id="72" name="直接箭头连接符 71"/>
              <p:cNvCxnSpPr/>
              <p:nvPr/>
            </p:nvCxnSpPr>
            <p:spPr bwMode="gray">
              <a:xfrm>
                <a:off x="3176611" y="3105540"/>
                <a:ext cx="658795" cy="0"/>
              </a:xfrm>
              <a:prstGeom prst="straightConnector1">
                <a:avLst/>
              </a:prstGeom>
              <a:ln w="38100">
                <a:solidFill>
                  <a:srgbClr val="FFC000"/>
                </a:solidFill>
                <a:tailEnd type="none" w="sm" len="sm"/>
              </a:ln>
            </p:spPr>
            <p:style>
              <a:lnRef idx="1">
                <a:schemeClr val="accent3"/>
              </a:lnRef>
              <a:fillRef idx="0">
                <a:schemeClr val="accent3"/>
              </a:fillRef>
              <a:effectRef idx="0">
                <a:schemeClr val="accent3"/>
              </a:effectRef>
              <a:fontRef idx="minor">
                <a:schemeClr val="tx1"/>
              </a:fontRef>
            </p:style>
          </p:cxnSp>
          <p:cxnSp>
            <p:nvCxnSpPr>
              <p:cNvPr id="73" name="直接箭头连接符 72"/>
              <p:cNvCxnSpPr/>
              <p:nvPr/>
            </p:nvCxnSpPr>
            <p:spPr bwMode="gray">
              <a:xfrm>
                <a:off x="3825077" y="3111630"/>
                <a:ext cx="0" cy="792095"/>
              </a:xfrm>
              <a:prstGeom prst="straightConnector1">
                <a:avLst/>
              </a:prstGeom>
              <a:ln w="38100">
                <a:solidFill>
                  <a:srgbClr val="FFC000"/>
                </a:solidFill>
                <a:tailEnd type="none" w="sm" len="sm"/>
              </a:ln>
            </p:spPr>
            <p:style>
              <a:lnRef idx="1">
                <a:schemeClr val="accent3"/>
              </a:lnRef>
              <a:fillRef idx="0">
                <a:schemeClr val="accent3"/>
              </a:fillRef>
              <a:effectRef idx="0">
                <a:schemeClr val="accent3"/>
              </a:effectRef>
              <a:fontRef idx="minor">
                <a:schemeClr val="tx1"/>
              </a:fontRef>
            </p:style>
          </p:cxnSp>
          <p:cxnSp>
            <p:nvCxnSpPr>
              <p:cNvPr id="74" name="直接箭头连接符 73"/>
              <p:cNvCxnSpPr/>
              <p:nvPr/>
            </p:nvCxnSpPr>
            <p:spPr bwMode="gray">
              <a:xfrm>
                <a:off x="5027325" y="3105540"/>
                <a:ext cx="1017557" cy="0"/>
              </a:xfrm>
              <a:prstGeom prst="straightConnector1">
                <a:avLst/>
              </a:prstGeom>
              <a:ln w="38100">
                <a:solidFill>
                  <a:srgbClr val="FFC000"/>
                </a:solidFill>
                <a:tailEnd type="arrow" w="sm" len="sm"/>
              </a:ln>
            </p:spPr>
            <p:style>
              <a:lnRef idx="1">
                <a:schemeClr val="accent3"/>
              </a:lnRef>
              <a:fillRef idx="0">
                <a:schemeClr val="accent3"/>
              </a:fillRef>
              <a:effectRef idx="0">
                <a:schemeClr val="accent3"/>
              </a:effectRef>
              <a:fontRef idx="minor">
                <a:schemeClr val="tx1"/>
              </a:fontRef>
            </p:style>
          </p:cxnSp>
          <p:cxnSp>
            <p:nvCxnSpPr>
              <p:cNvPr id="75" name="直接箭头连接符 74"/>
              <p:cNvCxnSpPr/>
              <p:nvPr/>
            </p:nvCxnSpPr>
            <p:spPr bwMode="gray">
              <a:xfrm flipV="1">
                <a:off x="5008899" y="3050380"/>
                <a:ext cx="1" cy="818802"/>
              </a:xfrm>
              <a:prstGeom prst="straightConnector1">
                <a:avLst/>
              </a:prstGeom>
              <a:ln w="38100">
                <a:solidFill>
                  <a:srgbClr val="FFC000"/>
                </a:solidFill>
                <a:tailEnd type="none" w="sm" len="sm"/>
              </a:ln>
            </p:spPr>
            <p:style>
              <a:lnRef idx="1">
                <a:schemeClr val="accent3"/>
              </a:lnRef>
              <a:fillRef idx="0">
                <a:schemeClr val="accent3"/>
              </a:fillRef>
              <a:effectRef idx="0">
                <a:schemeClr val="accent3"/>
              </a:effectRef>
              <a:fontRef idx="minor">
                <a:schemeClr val="tx1"/>
              </a:fontRef>
            </p:style>
          </p:cxnSp>
        </p:grpSp>
        <p:cxnSp>
          <p:nvCxnSpPr>
            <p:cNvPr id="71" name="直接箭头连接符 70"/>
            <p:cNvCxnSpPr/>
            <p:nvPr/>
          </p:nvCxnSpPr>
          <p:spPr bwMode="gray">
            <a:xfrm>
              <a:off x="3843502" y="3860713"/>
              <a:ext cx="1183822" cy="0"/>
            </a:xfrm>
            <a:prstGeom prst="straightConnector1">
              <a:avLst/>
            </a:prstGeom>
            <a:ln w="38100">
              <a:solidFill>
                <a:srgbClr val="FFC000"/>
              </a:solidFill>
              <a:tailEnd type="none" w="sm" len="sm"/>
            </a:ln>
          </p:spPr>
          <p:style>
            <a:lnRef idx="1">
              <a:schemeClr val="accent3"/>
            </a:lnRef>
            <a:fillRef idx="0">
              <a:schemeClr val="accent3"/>
            </a:fillRef>
            <a:effectRef idx="0">
              <a:schemeClr val="accent3"/>
            </a:effectRef>
            <a:fontRef idx="minor">
              <a:schemeClr val="tx1"/>
            </a:fontRef>
          </p:style>
        </p:cxnSp>
      </p:grpSp>
      <p:sp>
        <p:nvSpPr>
          <p:cNvPr id="78" name="副标题 1"/>
          <p:cNvSpPr txBox="1">
            <a:spLocks/>
          </p:cNvSpPr>
          <p:nvPr/>
        </p:nvSpPr>
        <p:spPr bwMode="gray">
          <a:xfrm>
            <a:off x="8844572" y="2284768"/>
            <a:ext cx="2247871" cy="472334"/>
          </a:xfrm>
          <a:prstGeom prst="rect">
            <a:avLst/>
          </a:prstGeom>
        </p:spPr>
        <p:txBody>
          <a:bodyPr lIns="0" tIns="0" rIns="0" bIns="0" anchor="t">
            <a:noAutofit/>
          </a:bodyPr>
          <a:lstStyle>
            <a:lvl1pPr marL="0" indent="0" algn="l" defTabSz="1187798" rtl="0" eaLnBrk="1" latinLnBrk="0" hangingPunct="1">
              <a:lnSpc>
                <a:spcPts val="3430"/>
              </a:lnSpc>
              <a:spcBef>
                <a:spcPts val="0"/>
              </a:spcBef>
              <a:buFont typeface="Arial" panose="020B0604020202020204" pitchFamily="34" charset="0"/>
              <a:buNone/>
              <a:defRPr sz="2800" kern="1200" baseline="0">
                <a:solidFill>
                  <a:schemeClr val="tx1"/>
                </a:solidFill>
                <a:latin typeface="Arial"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Arial"/>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Arial"/>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Arial"/>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Arial"/>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Arial"/>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Arial"/>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Arial"/>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Arial"/>
                <a:ea typeface="+mn-ea"/>
                <a:cs typeface="+mn-cs"/>
              </a:defRPr>
            </a:lvl9pPr>
          </a:lstStyle>
          <a:p>
            <a:pPr defTabSz="914478" fontAlgn="ctr">
              <a:lnSpc>
                <a:spcPct val="100000"/>
              </a:lnSpc>
              <a:spcBef>
                <a:spcPct val="0"/>
              </a:spcBef>
              <a:defRPr/>
            </a:pPr>
            <a:r>
              <a:rPr lang="en-US" sz="1400" dirty="0">
                <a:latin typeface="Huawei Sans" panose="020C0503030203020204" pitchFamily="34" charset="0"/>
                <a:cs typeface="Huawei Sans" panose="020C0503030203020204" pitchFamily="34" charset="0"/>
              </a:rPr>
              <a:t>Automatically switching traffic of key applications to the optimal link</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Freeform 125"/>
          <p:cNvSpPr>
            <a:spLocks noEditPoints="1"/>
          </p:cNvSpPr>
          <p:nvPr/>
        </p:nvSpPr>
        <p:spPr bwMode="gray">
          <a:xfrm>
            <a:off x="8012191" y="3678165"/>
            <a:ext cx="704829" cy="498344"/>
          </a:xfrm>
          <a:custGeom>
            <a:avLst/>
            <a:gdLst/>
            <a:ahLst/>
            <a:cxnLst>
              <a:cxn ang="0">
                <a:pos x="9798" y="138"/>
              </a:cxn>
              <a:cxn ang="0">
                <a:pos x="12052" y="967"/>
              </a:cxn>
              <a:cxn ang="0">
                <a:pos x="13938" y="2392"/>
              </a:cxn>
              <a:cxn ang="0">
                <a:pos x="15318" y="4278"/>
              </a:cxn>
              <a:cxn ang="0">
                <a:pos x="16146" y="6532"/>
              </a:cxn>
              <a:cxn ang="0">
                <a:pos x="16284" y="8878"/>
              </a:cxn>
              <a:cxn ang="0">
                <a:pos x="15778" y="11040"/>
              </a:cxn>
              <a:cxn ang="0">
                <a:pos x="1196" y="11546"/>
              </a:cxn>
              <a:cxn ang="0">
                <a:pos x="276" y="10350"/>
              </a:cxn>
              <a:cxn ang="0">
                <a:pos x="0" y="8142"/>
              </a:cxn>
              <a:cxn ang="0">
                <a:pos x="368" y="5750"/>
              </a:cxn>
              <a:cxn ang="0">
                <a:pos x="1380" y="3588"/>
              </a:cxn>
              <a:cxn ang="0">
                <a:pos x="2945" y="1840"/>
              </a:cxn>
              <a:cxn ang="0">
                <a:pos x="4968" y="644"/>
              </a:cxn>
              <a:cxn ang="0">
                <a:pos x="7314" y="46"/>
              </a:cxn>
              <a:cxn ang="0">
                <a:pos x="13432" y="8786"/>
              </a:cxn>
              <a:cxn ang="0">
                <a:pos x="14766" y="7084"/>
              </a:cxn>
              <a:cxn ang="0">
                <a:pos x="14306" y="5612"/>
              </a:cxn>
              <a:cxn ang="0">
                <a:pos x="13616" y="4278"/>
              </a:cxn>
              <a:cxn ang="0">
                <a:pos x="11500" y="4048"/>
              </a:cxn>
              <a:cxn ang="0">
                <a:pos x="11684" y="2484"/>
              </a:cxn>
              <a:cxn ang="0">
                <a:pos x="10304" y="1840"/>
              </a:cxn>
              <a:cxn ang="0">
                <a:pos x="8786" y="1518"/>
              </a:cxn>
              <a:cxn ang="0">
                <a:pos x="7636" y="1518"/>
              </a:cxn>
              <a:cxn ang="0">
                <a:pos x="6072" y="1794"/>
              </a:cxn>
              <a:cxn ang="0">
                <a:pos x="4692" y="2438"/>
              </a:cxn>
              <a:cxn ang="0">
                <a:pos x="4830" y="4002"/>
              </a:cxn>
              <a:cxn ang="0">
                <a:pos x="2760" y="4232"/>
              </a:cxn>
              <a:cxn ang="0">
                <a:pos x="2024" y="5520"/>
              </a:cxn>
              <a:cxn ang="0">
                <a:pos x="1564" y="7038"/>
              </a:cxn>
              <a:cxn ang="0">
                <a:pos x="2852" y="8694"/>
              </a:cxn>
              <a:cxn ang="0">
                <a:pos x="1748" y="10028"/>
              </a:cxn>
              <a:cxn ang="0">
                <a:pos x="14812" y="8786"/>
              </a:cxn>
              <a:cxn ang="0">
                <a:pos x="7314" y="6900"/>
              </a:cxn>
              <a:cxn ang="0">
                <a:pos x="6853" y="7406"/>
              </a:cxn>
              <a:cxn ang="0">
                <a:pos x="6716" y="8096"/>
              </a:cxn>
              <a:cxn ang="0">
                <a:pos x="6992" y="8970"/>
              </a:cxn>
              <a:cxn ang="0">
                <a:pos x="7636" y="9522"/>
              </a:cxn>
              <a:cxn ang="0">
                <a:pos x="8556" y="9614"/>
              </a:cxn>
              <a:cxn ang="0">
                <a:pos x="9338" y="9200"/>
              </a:cxn>
              <a:cxn ang="0">
                <a:pos x="9752" y="8418"/>
              </a:cxn>
              <a:cxn ang="0">
                <a:pos x="9706" y="7590"/>
              </a:cxn>
            </a:cxnLst>
            <a:rect l="0" t="0" r="r" b="b"/>
            <a:pathLst>
              <a:path w="16330" h="11546">
                <a:moveTo>
                  <a:pt x="8142" y="0"/>
                </a:moveTo>
                <a:lnTo>
                  <a:pt x="8970" y="46"/>
                </a:lnTo>
                <a:lnTo>
                  <a:pt x="9798" y="138"/>
                </a:lnTo>
                <a:lnTo>
                  <a:pt x="10580" y="368"/>
                </a:lnTo>
                <a:lnTo>
                  <a:pt x="11316" y="644"/>
                </a:lnTo>
                <a:lnTo>
                  <a:pt x="12052" y="967"/>
                </a:lnTo>
                <a:lnTo>
                  <a:pt x="12741" y="1380"/>
                </a:lnTo>
                <a:lnTo>
                  <a:pt x="13340" y="1840"/>
                </a:lnTo>
                <a:lnTo>
                  <a:pt x="13938" y="2392"/>
                </a:lnTo>
                <a:lnTo>
                  <a:pt x="14444" y="2944"/>
                </a:lnTo>
                <a:lnTo>
                  <a:pt x="14950" y="3588"/>
                </a:lnTo>
                <a:lnTo>
                  <a:pt x="15318" y="4278"/>
                </a:lnTo>
                <a:lnTo>
                  <a:pt x="15686" y="4968"/>
                </a:lnTo>
                <a:lnTo>
                  <a:pt x="15962" y="5750"/>
                </a:lnTo>
                <a:lnTo>
                  <a:pt x="16146" y="6532"/>
                </a:lnTo>
                <a:lnTo>
                  <a:pt x="16284" y="7314"/>
                </a:lnTo>
                <a:lnTo>
                  <a:pt x="16330" y="8142"/>
                </a:lnTo>
                <a:lnTo>
                  <a:pt x="16284" y="8878"/>
                </a:lnTo>
                <a:lnTo>
                  <a:pt x="16192" y="9614"/>
                </a:lnTo>
                <a:lnTo>
                  <a:pt x="16007" y="10350"/>
                </a:lnTo>
                <a:lnTo>
                  <a:pt x="15778" y="11040"/>
                </a:lnTo>
                <a:lnTo>
                  <a:pt x="15594" y="11546"/>
                </a:lnTo>
                <a:lnTo>
                  <a:pt x="15088" y="11546"/>
                </a:lnTo>
                <a:lnTo>
                  <a:pt x="1196" y="11546"/>
                </a:lnTo>
                <a:lnTo>
                  <a:pt x="690" y="11546"/>
                </a:lnTo>
                <a:lnTo>
                  <a:pt x="506" y="11040"/>
                </a:lnTo>
                <a:lnTo>
                  <a:pt x="276" y="10350"/>
                </a:lnTo>
                <a:lnTo>
                  <a:pt x="138" y="9614"/>
                </a:lnTo>
                <a:lnTo>
                  <a:pt x="0" y="8878"/>
                </a:lnTo>
                <a:lnTo>
                  <a:pt x="0" y="8142"/>
                </a:lnTo>
                <a:lnTo>
                  <a:pt x="0" y="7314"/>
                </a:lnTo>
                <a:lnTo>
                  <a:pt x="138" y="6532"/>
                </a:lnTo>
                <a:lnTo>
                  <a:pt x="368" y="5750"/>
                </a:lnTo>
                <a:lnTo>
                  <a:pt x="644" y="4968"/>
                </a:lnTo>
                <a:lnTo>
                  <a:pt x="966" y="4278"/>
                </a:lnTo>
                <a:lnTo>
                  <a:pt x="1380" y="3588"/>
                </a:lnTo>
                <a:lnTo>
                  <a:pt x="1840" y="2944"/>
                </a:lnTo>
                <a:lnTo>
                  <a:pt x="2392" y="2392"/>
                </a:lnTo>
                <a:lnTo>
                  <a:pt x="2945" y="1840"/>
                </a:lnTo>
                <a:lnTo>
                  <a:pt x="3589" y="1380"/>
                </a:lnTo>
                <a:lnTo>
                  <a:pt x="4278" y="967"/>
                </a:lnTo>
                <a:lnTo>
                  <a:pt x="4968" y="644"/>
                </a:lnTo>
                <a:lnTo>
                  <a:pt x="5704" y="368"/>
                </a:lnTo>
                <a:lnTo>
                  <a:pt x="6486" y="138"/>
                </a:lnTo>
                <a:lnTo>
                  <a:pt x="7314" y="46"/>
                </a:lnTo>
                <a:lnTo>
                  <a:pt x="8142" y="0"/>
                </a:lnTo>
                <a:close/>
                <a:moveTo>
                  <a:pt x="14812" y="8786"/>
                </a:moveTo>
                <a:lnTo>
                  <a:pt x="13432" y="8786"/>
                </a:lnTo>
                <a:lnTo>
                  <a:pt x="13432" y="7636"/>
                </a:lnTo>
                <a:lnTo>
                  <a:pt x="14812" y="7636"/>
                </a:lnTo>
                <a:lnTo>
                  <a:pt x="14766" y="7084"/>
                </a:lnTo>
                <a:lnTo>
                  <a:pt x="14628" y="6578"/>
                </a:lnTo>
                <a:lnTo>
                  <a:pt x="14490" y="6072"/>
                </a:lnTo>
                <a:lnTo>
                  <a:pt x="14306" y="5612"/>
                </a:lnTo>
                <a:lnTo>
                  <a:pt x="14122" y="5152"/>
                </a:lnTo>
                <a:lnTo>
                  <a:pt x="13892" y="4692"/>
                </a:lnTo>
                <a:lnTo>
                  <a:pt x="13616" y="4278"/>
                </a:lnTo>
                <a:lnTo>
                  <a:pt x="13294" y="3910"/>
                </a:lnTo>
                <a:lnTo>
                  <a:pt x="12328" y="4830"/>
                </a:lnTo>
                <a:lnTo>
                  <a:pt x="11500" y="4048"/>
                </a:lnTo>
                <a:lnTo>
                  <a:pt x="12466" y="3082"/>
                </a:lnTo>
                <a:lnTo>
                  <a:pt x="12098" y="2760"/>
                </a:lnTo>
                <a:lnTo>
                  <a:pt x="11684" y="2484"/>
                </a:lnTo>
                <a:lnTo>
                  <a:pt x="11224" y="2208"/>
                </a:lnTo>
                <a:lnTo>
                  <a:pt x="10764" y="2024"/>
                </a:lnTo>
                <a:lnTo>
                  <a:pt x="10304" y="1840"/>
                </a:lnTo>
                <a:lnTo>
                  <a:pt x="9798" y="1702"/>
                </a:lnTo>
                <a:lnTo>
                  <a:pt x="9292" y="1564"/>
                </a:lnTo>
                <a:lnTo>
                  <a:pt x="8786" y="1518"/>
                </a:lnTo>
                <a:lnTo>
                  <a:pt x="8786" y="2852"/>
                </a:lnTo>
                <a:lnTo>
                  <a:pt x="7636" y="2852"/>
                </a:lnTo>
                <a:lnTo>
                  <a:pt x="7636" y="1518"/>
                </a:lnTo>
                <a:lnTo>
                  <a:pt x="7084" y="1564"/>
                </a:lnTo>
                <a:lnTo>
                  <a:pt x="6578" y="1656"/>
                </a:lnTo>
                <a:lnTo>
                  <a:pt x="6072" y="1794"/>
                </a:lnTo>
                <a:lnTo>
                  <a:pt x="5612" y="1978"/>
                </a:lnTo>
                <a:lnTo>
                  <a:pt x="5152" y="2208"/>
                </a:lnTo>
                <a:lnTo>
                  <a:pt x="4692" y="2438"/>
                </a:lnTo>
                <a:lnTo>
                  <a:pt x="4278" y="2714"/>
                </a:lnTo>
                <a:lnTo>
                  <a:pt x="3864" y="3036"/>
                </a:lnTo>
                <a:lnTo>
                  <a:pt x="4830" y="4002"/>
                </a:lnTo>
                <a:lnTo>
                  <a:pt x="4048" y="4784"/>
                </a:lnTo>
                <a:lnTo>
                  <a:pt x="3082" y="3818"/>
                </a:lnTo>
                <a:lnTo>
                  <a:pt x="2760" y="4232"/>
                </a:lnTo>
                <a:lnTo>
                  <a:pt x="2484" y="4646"/>
                </a:lnTo>
                <a:lnTo>
                  <a:pt x="2208" y="5060"/>
                </a:lnTo>
                <a:lnTo>
                  <a:pt x="2024" y="5520"/>
                </a:lnTo>
                <a:lnTo>
                  <a:pt x="1840" y="6026"/>
                </a:lnTo>
                <a:lnTo>
                  <a:pt x="1656" y="6532"/>
                </a:lnTo>
                <a:lnTo>
                  <a:pt x="1564" y="7038"/>
                </a:lnTo>
                <a:lnTo>
                  <a:pt x="1518" y="7544"/>
                </a:lnTo>
                <a:lnTo>
                  <a:pt x="2852" y="7544"/>
                </a:lnTo>
                <a:lnTo>
                  <a:pt x="2852" y="8694"/>
                </a:lnTo>
                <a:lnTo>
                  <a:pt x="1472" y="8694"/>
                </a:lnTo>
                <a:lnTo>
                  <a:pt x="1564" y="9384"/>
                </a:lnTo>
                <a:lnTo>
                  <a:pt x="1748" y="10028"/>
                </a:lnTo>
                <a:lnTo>
                  <a:pt x="14582" y="10028"/>
                </a:lnTo>
                <a:lnTo>
                  <a:pt x="14720" y="9384"/>
                </a:lnTo>
                <a:lnTo>
                  <a:pt x="14812" y="8786"/>
                </a:lnTo>
                <a:close/>
                <a:moveTo>
                  <a:pt x="7728" y="6670"/>
                </a:moveTo>
                <a:lnTo>
                  <a:pt x="7498" y="6762"/>
                </a:lnTo>
                <a:lnTo>
                  <a:pt x="7314" y="6900"/>
                </a:lnTo>
                <a:lnTo>
                  <a:pt x="7130" y="7038"/>
                </a:lnTo>
                <a:lnTo>
                  <a:pt x="6992" y="7222"/>
                </a:lnTo>
                <a:lnTo>
                  <a:pt x="6853" y="7406"/>
                </a:lnTo>
                <a:lnTo>
                  <a:pt x="6808" y="7636"/>
                </a:lnTo>
                <a:lnTo>
                  <a:pt x="6716" y="7866"/>
                </a:lnTo>
                <a:lnTo>
                  <a:pt x="6716" y="8096"/>
                </a:lnTo>
                <a:lnTo>
                  <a:pt x="6762" y="8418"/>
                </a:lnTo>
                <a:lnTo>
                  <a:pt x="6853" y="8694"/>
                </a:lnTo>
                <a:lnTo>
                  <a:pt x="6992" y="8970"/>
                </a:lnTo>
                <a:lnTo>
                  <a:pt x="7176" y="9200"/>
                </a:lnTo>
                <a:lnTo>
                  <a:pt x="7406" y="9384"/>
                </a:lnTo>
                <a:lnTo>
                  <a:pt x="7636" y="9522"/>
                </a:lnTo>
                <a:lnTo>
                  <a:pt x="7958" y="9614"/>
                </a:lnTo>
                <a:lnTo>
                  <a:pt x="8234" y="9660"/>
                </a:lnTo>
                <a:lnTo>
                  <a:pt x="8556" y="9614"/>
                </a:lnTo>
                <a:lnTo>
                  <a:pt x="8832" y="9522"/>
                </a:lnTo>
                <a:lnTo>
                  <a:pt x="9108" y="9384"/>
                </a:lnTo>
                <a:lnTo>
                  <a:pt x="9338" y="9200"/>
                </a:lnTo>
                <a:lnTo>
                  <a:pt x="9522" y="8970"/>
                </a:lnTo>
                <a:lnTo>
                  <a:pt x="9660" y="8694"/>
                </a:lnTo>
                <a:lnTo>
                  <a:pt x="9752" y="8418"/>
                </a:lnTo>
                <a:lnTo>
                  <a:pt x="9798" y="8096"/>
                </a:lnTo>
                <a:lnTo>
                  <a:pt x="9752" y="7866"/>
                </a:lnTo>
                <a:lnTo>
                  <a:pt x="9706" y="7590"/>
                </a:lnTo>
                <a:lnTo>
                  <a:pt x="10902" y="2806"/>
                </a:lnTo>
                <a:lnTo>
                  <a:pt x="7728" y="6670"/>
                </a:lnTo>
                <a:close/>
              </a:path>
            </a:pathLst>
          </a:custGeom>
          <a:solidFill>
            <a:srgbClr val="56C4D2"/>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80" name="组合 79"/>
          <p:cNvGrpSpPr/>
          <p:nvPr/>
        </p:nvGrpSpPr>
        <p:grpSpPr bwMode="gray">
          <a:xfrm>
            <a:off x="8040836" y="2257303"/>
            <a:ext cx="700087" cy="647405"/>
            <a:chOff x="1814513" y="4951413"/>
            <a:chExt cx="949325" cy="877888"/>
          </a:xfrm>
          <a:solidFill>
            <a:srgbClr val="56C4D2"/>
          </a:solidFill>
        </p:grpSpPr>
        <p:sp>
          <p:nvSpPr>
            <p:cNvPr id="81" name="Freeform 42"/>
            <p:cNvSpPr>
              <a:spLocks/>
            </p:cNvSpPr>
            <p:nvPr/>
          </p:nvSpPr>
          <p:spPr bwMode="gray">
            <a:xfrm>
              <a:off x="2514600" y="5402263"/>
              <a:ext cx="249238" cy="249238"/>
            </a:xfrm>
            <a:custGeom>
              <a:avLst/>
              <a:gdLst/>
              <a:ahLst/>
              <a:cxnLst>
                <a:cxn ang="0">
                  <a:pos x="149" y="64"/>
                </a:cxn>
                <a:cxn ang="0">
                  <a:pos x="64" y="380"/>
                </a:cxn>
                <a:cxn ang="0">
                  <a:pos x="381" y="465"/>
                </a:cxn>
                <a:cxn ang="0">
                  <a:pos x="466" y="148"/>
                </a:cxn>
                <a:cxn ang="0">
                  <a:pos x="149" y="64"/>
                </a:cxn>
              </a:cxnLst>
              <a:rect l="0" t="0" r="r" b="b"/>
              <a:pathLst>
                <a:path w="530" h="529">
                  <a:moveTo>
                    <a:pt x="149" y="64"/>
                  </a:moveTo>
                  <a:cubicBezTo>
                    <a:pt x="38" y="128"/>
                    <a:pt x="0" y="269"/>
                    <a:pt x="64" y="380"/>
                  </a:cubicBezTo>
                  <a:cubicBezTo>
                    <a:pt x="128" y="491"/>
                    <a:pt x="270" y="529"/>
                    <a:pt x="381" y="465"/>
                  </a:cubicBezTo>
                  <a:cubicBezTo>
                    <a:pt x="492" y="401"/>
                    <a:pt x="530" y="259"/>
                    <a:pt x="466" y="148"/>
                  </a:cubicBezTo>
                  <a:cubicBezTo>
                    <a:pt x="402" y="38"/>
                    <a:pt x="260" y="0"/>
                    <a:pt x="149" y="64"/>
                  </a:cubicBezTo>
                  <a:close/>
                </a:path>
              </a:pathLst>
            </a:custGeom>
            <a:grp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Freeform 43"/>
            <p:cNvSpPr>
              <a:spLocks/>
            </p:cNvSpPr>
            <p:nvPr/>
          </p:nvSpPr>
          <p:spPr bwMode="gray">
            <a:xfrm>
              <a:off x="2378075" y="5095875"/>
              <a:ext cx="304800" cy="485775"/>
            </a:xfrm>
            <a:custGeom>
              <a:avLst/>
              <a:gdLst/>
              <a:ahLst/>
              <a:cxnLst>
                <a:cxn ang="0">
                  <a:pos x="36" y="16"/>
                </a:cxn>
                <a:cxn ang="0">
                  <a:pos x="36" y="16"/>
                </a:cxn>
                <a:cxn ang="0">
                  <a:pos x="20" y="109"/>
                </a:cxn>
                <a:cxn ang="0">
                  <a:pos x="526" y="985"/>
                </a:cxn>
                <a:cxn ang="0">
                  <a:pos x="614" y="1017"/>
                </a:cxn>
                <a:cxn ang="0">
                  <a:pos x="614" y="1017"/>
                </a:cxn>
                <a:cxn ang="0">
                  <a:pos x="630" y="925"/>
                </a:cxn>
                <a:cxn ang="0">
                  <a:pos x="124" y="49"/>
                </a:cxn>
                <a:cxn ang="0">
                  <a:pos x="36" y="16"/>
                </a:cxn>
              </a:cxnLst>
              <a:rect l="0" t="0" r="r" b="b"/>
              <a:pathLst>
                <a:path w="650" h="1033">
                  <a:moveTo>
                    <a:pt x="36" y="16"/>
                  </a:moveTo>
                  <a:cubicBezTo>
                    <a:pt x="36" y="16"/>
                    <a:pt x="36" y="16"/>
                    <a:pt x="36" y="16"/>
                  </a:cubicBezTo>
                  <a:cubicBezTo>
                    <a:pt x="7" y="33"/>
                    <a:pt x="0" y="74"/>
                    <a:pt x="20" y="109"/>
                  </a:cubicBezTo>
                  <a:cubicBezTo>
                    <a:pt x="526" y="985"/>
                    <a:pt x="526" y="985"/>
                    <a:pt x="526" y="985"/>
                  </a:cubicBezTo>
                  <a:cubicBezTo>
                    <a:pt x="546" y="1019"/>
                    <a:pt x="585" y="1033"/>
                    <a:pt x="614" y="1017"/>
                  </a:cubicBezTo>
                  <a:cubicBezTo>
                    <a:pt x="614" y="1017"/>
                    <a:pt x="614" y="1017"/>
                    <a:pt x="614" y="1017"/>
                  </a:cubicBezTo>
                  <a:cubicBezTo>
                    <a:pt x="643" y="1000"/>
                    <a:pt x="650" y="959"/>
                    <a:pt x="630" y="925"/>
                  </a:cubicBezTo>
                  <a:cubicBezTo>
                    <a:pt x="124" y="49"/>
                    <a:pt x="124" y="49"/>
                    <a:pt x="124" y="49"/>
                  </a:cubicBezTo>
                  <a:cubicBezTo>
                    <a:pt x="104" y="14"/>
                    <a:pt x="65" y="0"/>
                    <a:pt x="36" y="16"/>
                  </a:cubicBezTo>
                  <a:close/>
                </a:path>
              </a:pathLst>
            </a:custGeom>
            <a:grp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Freeform 44"/>
            <p:cNvSpPr>
              <a:spLocks/>
            </p:cNvSpPr>
            <p:nvPr/>
          </p:nvSpPr>
          <p:spPr bwMode="gray">
            <a:xfrm>
              <a:off x="2254250" y="4951413"/>
              <a:ext cx="249238" cy="247650"/>
            </a:xfrm>
            <a:custGeom>
              <a:avLst/>
              <a:gdLst/>
              <a:ahLst/>
              <a:cxnLst>
                <a:cxn ang="0">
                  <a:pos x="149" y="64"/>
                </a:cxn>
                <a:cxn ang="0">
                  <a:pos x="64" y="380"/>
                </a:cxn>
                <a:cxn ang="0">
                  <a:pos x="381" y="465"/>
                </a:cxn>
                <a:cxn ang="0">
                  <a:pos x="466" y="148"/>
                </a:cxn>
                <a:cxn ang="0">
                  <a:pos x="149" y="64"/>
                </a:cxn>
              </a:cxnLst>
              <a:rect l="0" t="0" r="r" b="b"/>
              <a:pathLst>
                <a:path w="530" h="529">
                  <a:moveTo>
                    <a:pt x="149" y="64"/>
                  </a:moveTo>
                  <a:cubicBezTo>
                    <a:pt x="38" y="128"/>
                    <a:pt x="0" y="269"/>
                    <a:pt x="64" y="380"/>
                  </a:cubicBezTo>
                  <a:cubicBezTo>
                    <a:pt x="128" y="491"/>
                    <a:pt x="270" y="529"/>
                    <a:pt x="381" y="465"/>
                  </a:cubicBezTo>
                  <a:cubicBezTo>
                    <a:pt x="492" y="401"/>
                    <a:pt x="530" y="259"/>
                    <a:pt x="466" y="148"/>
                  </a:cubicBezTo>
                  <a:cubicBezTo>
                    <a:pt x="402" y="38"/>
                    <a:pt x="260" y="0"/>
                    <a:pt x="149" y="64"/>
                  </a:cubicBezTo>
                  <a:close/>
                </a:path>
              </a:pathLst>
            </a:custGeom>
            <a:grp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4" name="Freeform 45"/>
            <p:cNvSpPr>
              <a:spLocks/>
            </p:cNvSpPr>
            <p:nvPr/>
          </p:nvSpPr>
          <p:spPr bwMode="gray">
            <a:xfrm>
              <a:off x="1814513" y="5224463"/>
              <a:ext cx="606425" cy="604838"/>
            </a:xfrm>
            <a:custGeom>
              <a:avLst/>
              <a:gdLst/>
              <a:ahLst/>
              <a:cxnLst>
                <a:cxn ang="0">
                  <a:pos x="586" y="3"/>
                </a:cxn>
                <a:cxn ang="0">
                  <a:pos x="552" y="107"/>
                </a:cxn>
                <a:cxn ang="0">
                  <a:pos x="502" y="148"/>
                </a:cxn>
                <a:cxn ang="0">
                  <a:pos x="425" y="75"/>
                </a:cxn>
                <a:cxn ang="0">
                  <a:pos x="272" y="120"/>
                </a:cxn>
                <a:cxn ang="0">
                  <a:pos x="295" y="226"/>
                </a:cxn>
                <a:cxn ang="0">
                  <a:pos x="274" y="287"/>
                </a:cxn>
                <a:cxn ang="0">
                  <a:pos x="171" y="259"/>
                </a:cxn>
                <a:cxn ang="0">
                  <a:pos x="89" y="322"/>
                </a:cxn>
                <a:cxn ang="0">
                  <a:pos x="76" y="425"/>
                </a:cxn>
                <a:cxn ang="0">
                  <a:pos x="151" y="500"/>
                </a:cxn>
                <a:cxn ang="0">
                  <a:pos x="109" y="548"/>
                </a:cxn>
                <a:cxn ang="0">
                  <a:pos x="5" y="581"/>
                </a:cxn>
                <a:cxn ang="0">
                  <a:pos x="43" y="737"/>
                </a:cxn>
                <a:cxn ang="0">
                  <a:pos x="145" y="766"/>
                </a:cxn>
                <a:cxn ang="0">
                  <a:pos x="135" y="830"/>
                </a:cxn>
                <a:cxn ang="0">
                  <a:pos x="61" y="912"/>
                </a:cxn>
                <a:cxn ang="0">
                  <a:pos x="171" y="1028"/>
                </a:cxn>
                <a:cxn ang="0">
                  <a:pos x="274" y="1000"/>
                </a:cxn>
                <a:cxn ang="0">
                  <a:pos x="295" y="1059"/>
                </a:cxn>
                <a:cxn ang="0">
                  <a:pos x="273" y="1168"/>
                </a:cxn>
                <a:cxn ang="0">
                  <a:pos x="377" y="1228"/>
                </a:cxn>
                <a:cxn ang="0">
                  <a:pos x="461" y="1154"/>
                </a:cxn>
                <a:cxn ang="0">
                  <a:pos x="522" y="1144"/>
                </a:cxn>
                <a:cxn ang="0">
                  <a:pos x="550" y="1247"/>
                </a:cxn>
                <a:cxn ang="0">
                  <a:pos x="705" y="1284"/>
                </a:cxn>
                <a:cxn ang="0">
                  <a:pos x="740" y="1179"/>
                </a:cxn>
                <a:cxn ang="0">
                  <a:pos x="789" y="1138"/>
                </a:cxn>
                <a:cxn ang="0">
                  <a:pos x="866" y="1211"/>
                </a:cxn>
                <a:cxn ang="0">
                  <a:pos x="1019" y="1167"/>
                </a:cxn>
                <a:cxn ang="0">
                  <a:pos x="996" y="1061"/>
                </a:cxn>
                <a:cxn ang="0">
                  <a:pos x="1017" y="1000"/>
                </a:cxn>
                <a:cxn ang="0">
                  <a:pos x="1120" y="1028"/>
                </a:cxn>
                <a:cxn ang="0">
                  <a:pos x="1203" y="965"/>
                </a:cxn>
                <a:cxn ang="0">
                  <a:pos x="1216" y="862"/>
                </a:cxn>
                <a:cxn ang="0">
                  <a:pos x="1140" y="787"/>
                </a:cxn>
                <a:cxn ang="0">
                  <a:pos x="1182" y="739"/>
                </a:cxn>
                <a:cxn ang="0">
                  <a:pos x="1286" y="705"/>
                </a:cxn>
                <a:cxn ang="0">
                  <a:pos x="1248" y="550"/>
                </a:cxn>
                <a:cxn ang="0">
                  <a:pos x="1146" y="520"/>
                </a:cxn>
                <a:cxn ang="0">
                  <a:pos x="1157" y="457"/>
                </a:cxn>
                <a:cxn ang="0">
                  <a:pos x="1230" y="374"/>
                </a:cxn>
                <a:cxn ang="0">
                  <a:pos x="1120" y="259"/>
                </a:cxn>
                <a:cxn ang="0">
                  <a:pos x="1017" y="286"/>
                </a:cxn>
                <a:cxn ang="0">
                  <a:pos x="998" y="266"/>
                </a:cxn>
                <a:cxn ang="0">
                  <a:pos x="942" y="814"/>
                </a:cxn>
                <a:cxn ang="0">
                  <a:pos x="350" y="472"/>
                </a:cxn>
                <a:cxn ang="0">
                  <a:pos x="796" y="150"/>
                </a:cxn>
                <a:cxn ang="0">
                  <a:pos x="769" y="143"/>
                </a:cxn>
                <a:cxn ang="0">
                  <a:pos x="741" y="40"/>
                </a:cxn>
                <a:cxn ang="0">
                  <a:pos x="646" y="0"/>
                </a:cxn>
              </a:cxnLst>
              <a:rect l="0" t="0" r="r" b="b"/>
              <a:pathLst>
                <a:path w="1291" h="1288">
                  <a:moveTo>
                    <a:pt x="646" y="0"/>
                  </a:moveTo>
                  <a:cubicBezTo>
                    <a:pt x="626" y="0"/>
                    <a:pt x="606" y="0"/>
                    <a:pt x="586" y="3"/>
                  </a:cubicBezTo>
                  <a:cubicBezTo>
                    <a:pt x="567" y="5"/>
                    <a:pt x="553" y="21"/>
                    <a:pt x="552" y="41"/>
                  </a:cubicBezTo>
                  <a:cubicBezTo>
                    <a:pt x="552" y="107"/>
                    <a:pt x="552" y="107"/>
                    <a:pt x="552" y="107"/>
                  </a:cubicBezTo>
                  <a:cubicBezTo>
                    <a:pt x="552" y="124"/>
                    <a:pt x="540" y="138"/>
                    <a:pt x="523" y="143"/>
                  </a:cubicBezTo>
                  <a:cubicBezTo>
                    <a:pt x="502" y="148"/>
                    <a:pt x="502" y="148"/>
                    <a:pt x="502" y="148"/>
                  </a:cubicBezTo>
                  <a:cubicBezTo>
                    <a:pt x="485" y="153"/>
                    <a:pt x="468" y="147"/>
                    <a:pt x="459" y="132"/>
                  </a:cubicBezTo>
                  <a:cubicBezTo>
                    <a:pt x="425" y="75"/>
                    <a:pt x="425" y="75"/>
                    <a:pt x="425" y="75"/>
                  </a:cubicBezTo>
                  <a:cubicBezTo>
                    <a:pt x="415" y="58"/>
                    <a:pt x="393" y="51"/>
                    <a:pt x="377" y="59"/>
                  </a:cubicBezTo>
                  <a:cubicBezTo>
                    <a:pt x="341" y="76"/>
                    <a:pt x="306" y="96"/>
                    <a:pt x="272" y="120"/>
                  </a:cubicBezTo>
                  <a:cubicBezTo>
                    <a:pt x="256" y="131"/>
                    <a:pt x="251" y="151"/>
                    <a:pt x="261" y="169"/>
                  </a:cubicBezTo>
                  <a:cubicBezTo>
                    <a:pt x="295" y="226"/>
                    <a:pt x="295" y="226"/>
                    <a:pt x="295" y="226"/>
                  </a:cubicBezTo>
                  <a:cubicBezTo>
                    <a:pt x="303" y="241"/>
                    <a:pt x="302" y="259"/>
                    <a:pt x="289" y="272"/>
                  </a:cubicBezTo>
                  <a:cubicBezTo>
                    <a:pt x="283" y="277"/>
                    <a:pt x="280" y="281"/>
                    <a:pt x="274" y="287"/>
                  </a:cubicBezTo>
                  <a:cubicBezTo>
                    <a:pt x="264" y="298"/>
                    <a:pt x="245" y="302"/>
                    <a:pt x="230" y="293"/>
                  </a:cubicBezTo>
                  <a:cubicBezTo>
                    <a:pt x="171" y="259"/>
                    <a:pt x="171" y="259"/>
                    <a:pt x="171" y="259"/>
                  </a:cubicBezTo>
                  <a:cubicBezTo>
                    <a:pt x="154" y="249"/>
                    <a:pt x="133" y="255"/>
                    <a:pt x="121" y="271"/>
                  </a:cubicBezTo>
                  <a:cubicBezTo>
                    <a:pt x="109" y="287"/>
                    <a:pt x="99" y="304"/>
                    <a:pt x="89" y="322"/>
                  </a:cubicBezTo>
                  <a:cubicBezTo>
                    <a:pt x="79" y="339"/>
                    <a:pt x="68" y="356"/>
                    <a:pt x="61" y="375"/>
                  </a:cubicBezTo>
                  <a:cubicBezTo>
                    <a:pt x="53" y="394"/>
                    <a:pt x="58" y="415"/>
                    <a:pt x="76" y="425"/>
                  </a:cubicBezTo>
                  <a:cubicBezTo>
                    <a:pt x="134" y="458"/>
                    <a:pt x="134" y="458"/>
                    <a:pt x="134" y="458"/>
                  </a:cubicBezTo>
                  <a:cubicBezTo>
                    <a:pt x="150" y="467"/>
                    <a:pt x="155" y="482"/>
                    <a:pt x="151" y="500"/>
                  </a:cubicBezTo>
                  <a:cubicBezTo>
                    <a:pt x="149" y="508"/>
                    <a:pt x="147" y="512"/>
                    <a:pt x="145" y="520"/>
                  </a:cubicBezTo>
                  <a:cubicBezTo>
                    <a:pt x="141" y="538"/>
                    <a:pt x="127" y="548"/>
                    <a:pt x="109" y="548"/>
                  </a:cubicBezTo>
                  <a:cubicBezTo>
                    <a:pt x="42" y="547"/>
                    <a:pt x="42" y="547"/>
                    <a:pt x="42" y="547"/>
                  </a:cubicBezTo>
                  <a:cubicBezTo>
                    <a:pt x="22" y="547"/>
                    <a:pt x="7" y="562"/>
                    <a:pt x="5" y="581"/>
                  </a:cubicBezTo>
                  <a:cubicBezTo>
                    <a:pt x="1" y="623"/>
                    <a:pt x="0" y="663"/>
                    <a:pt x="5" y="703"/>
                  </a:cubicBezTo>
                  <a:cubicBezTo>
                    <a:pt x="7" y="722"/>
                    <a:pt x="23" y="736"/>
                    <a:pt x="43" y="737"/>
                  </a:cubicBezTo>
                  <a:cubicBezTo>
                    <a:pt x="110" y="737"/>
                    <a:pt x="110" y="737"/>
                    <a:pt x="110" y="737"/>
                  </a:cubicBezTo>
                  <a:cubicBezTo>
                    <a:pt x="127" y="737"/>
                    <a:pt x="141" y="749"/>
                    <a:pt x="145" y="766"/>
                  </a:cubicBezTo>
                  <a:cubicBezTo>
                    <a:pt x="151" y="787"/>
                    <a:pt x="151" y="787"/>
                    <a:pt x="151" y="787"/>
                  </a:cubicBezTo>
                  <a:cubicBezTo>
                    <a:pt x="155" y="804"/>
                    <a:pt x="149" y="821"/>
                    <a:pt x="135" y="830"/>
                  </a:cubicBezTo>
                  <a:cubicBezTo>
                    <a:pt x="77" y="864"/>
                    <a:pt x="77" y="864"/>
                    <a:pt x="77" y="864"/>
                  </a:cubicBezTo>
                  <a:cubicBezTo>
                    <a:pt x="60" y="874"/>
                    <a:pt x="53" y="896"/>
                    <a:pt x="61" y="912"/>
                  </a:cubicBezTo>
                  <a:cubicBezTo>
                    <a:pt x="78" y="948"/>
                    <a:pt x="98" y="983"/>
                    <a:pt x="122" y="1017"/>
                  </a:cubicBezTo>
                  <a:cubicBezTo>
                    <a:pt x="133" y="1033"/>
                    <a:pt x="154" y="1038"/>
                    <a:pt x="171" y="1028"/>
                  </a:cubicBezTo>
                  <a:cubicBezTo>
                    <a:pt x="228" y="994"/>
                    <a:pt x="228" y="994"/>
                    <a:pt x="228" y="994"/>
                  </a:cubicBezTo>
                  <a:cubicBezTo>
                    <a:pt x="243" y="986"/>
                    <a:pt x="262" y="987"/>
                    <a:pt x="274" y="1000"/>
                  </a:cubicBezTo>
                  <a:cubicBezTo>
                    <a:pt x="280" y="1006"/>
                    <a:pt x="283" y="1009"/>
                    <a:pt x="289" y="1015"/>
                  </a:cubicBezTo>
                  <a:cubicBezTo>
                    <a:pt x="300" y="1025"/>
                    <a:pt x="304" y="1044"/>
                    <a:pt x="295" y="1059"/>
                  </a:cubicBezTo>
                  <a:cubicBezTo>
                    <a:pt x="261" y="1118"/>
                    <a:pt x="261" y="1118"/>
                    <a:pt x="261" y="1118"/>
                  </a:cubicBezTo>
                  <a:cubicBezTo>
                    <a:pt x="251" y="1135"/>
                    <a:pt x="257" y="1156"/>
                    <a:pt x="273" y="1168"/>
                  </a:cubicBezTo>
                  <a:cubicBezTo>
                    <a:pt x="289" y="1180"/>
                    <a:pt x="307" y="1190"/>
                    <a:pt x="324" y="1200"/>
                  </a:cubicBezTo>
                  <a:cubicBezTo>
                    <a:pt x="342" y="1210"/>
                    <a:pt x="359" y="1220"/>
                    <a:pt x="377" y="1228"/>
                  </a:cubicBezTo>
                  <a:cubicBezTo>
                    <a:pt x="396" y="1236"/>
                    <a:pt x="417" y="1231"/>
                    <a:pt x="427" y="1213"/>
                  </a:cubicBezTo>
                  <a:cubicBezTo>
                    <a:pt x="461" y="1154"/>
                    <a:pt x="461" y="1154"/>
                    <a:pt x="461" y="1154"/>
                  </a:cubicBezTo>
                  <a:cubicBezTo>
                    <a:pt x="470" y="1139"/>
                    <a:pt x="485" y="1134"/>
                    <a:pt x="502" y="1138"/>
                  </a:cubicBezTo>
                  <a:cubicBezTo>
                    <a:pt x="510" y="1140"/>
                    <a:pt x="514" y="1142"/>
                    <a:pt x="522" y="1144"/>
                  </a:cubicBezTo>
                  <a:cubicBezTo>
                    <a:pt x="540" y="1148"/>
                    <a:pt x="551" y="1162"/>
                    <a:pt x="550" y="1180"/>
                  </a:cubicBezTo>
                  <a:cubicBezTo>
                    <a:pt x="550" y="1247"/>
                    <a:pt x="550" y="1247"/>
                    <a:pt x="550" y="1247"/>
                  </a:cubicBezTo>
                  <a:cubicBezTo>
                    <a:pt x="550" y="1267"/>
                    <a:pt x="564" y="1282"/>
                    <a:pt x="583" y="1283"/>
                  </a:cubicBezTo>
                  <a:cubicBezTo>
                    <a:pt x="625" y="1288"/>
                    <a:pt x="666" y="1288"/>
                    <a:pt x="705" y="1284"/>
                  </a:cubicBezTo>
                  <a:cubicBezTo>
                    <a:pt x="725" y="1282"/>
                    <a:pt x="739" y="1266"/>
                    <a:pt x="739" y="1246"/>
                  </a:cubicBezTo>
                  <a:cubicBezTo>
                    <a:pt x="740" y="1179"/>
                    <a:pt x="740" y="1179"/>
                    <a:pt x="740" y="1179"/>
                  </a:cubicBezTo>
                  <a:cubicBezTo>
                    <a:pt x="740" y="1162"/>
                    <a:pt x="751" y="1148"/>
                    <a:pt x="769" y="1144"/>
                  </a:cubicBezTo>
                  <a:cubicBezTo>
                    <a:pt x="789" y="1138"/>
                    <a:pt x="789" y="1138"/>
                    <a:pt x="789" y="1138"/>
                  </a:cubicBezTo>
                  <a:cubicBezTo>
                    <a:pt x="807" y="1134"/>
                    <a:pt x="824" y="1140"/>
                    <a:pt x="832" y="1154"/>
                  </a:cubicBezTo>
                  <a:cubicBezTo>
                    <a:pt x="866" y="1211"/>
                    <a:pt x="866" y="1211"/>
                    <a:pt x="866" y="1211"/>
                  </a:cubicBezTo>
                  <a:cubicBezTo>
                    <a:pt x="876" y="1229"/>
                    <a:pt x="898" y="1236"/>
                    <a:pt x="914" y="1228"/>
                  </a:cubicBezTo>
                  <a:cubicBezTo>
                    <a:pt x="950" y="1211"/>
                    <a:pt x="986" y="1191"/>
                    <a:pt x="1019" y="1167"/>
                  </a:cubicBezTo>
                  <a:cubicBezTo>
                    <a:pt x="1035" y="1156"/>
                    <a:pt x="1041" y="1135"/>
                    <a:pt x="1030" y="1118"/>
                  </a:cubicBezTo>
                  <a:cubicBezTo>
                    <a:pt x="996" y="1061"/>
                    <a:pt x="996" y="1061"/>
                    <a:pt x="996" y="1061"/>
                  </a:cubicBezTo>
                  <a:cubicBezTo>
                    <a:pt x="988" y="1046"/>
                    <a:pt x="989" y="1027"/>
                    <a:pt x="1003" y="1015"/>
                  </a:cubicBezTo>
                  <a:cubicBezTo>
                    <a:pt x="1008" y="1009"/>
                    <a:pt x="1012" y="1006"/>
                    <a:pt x="1017" y="1000"/>
                  </a:cubicBezTo>
                  <a:cubicBezTo>
                    <a:pt x="1027" y="989"/>
                    <a:pt x="1046" y="985"/>
                    <a:pt x="1061" y="994"/>
                  </a:cubicBezTo>
                  <a:cubicBezTo>
                    <a:pt x="1120" y="1028"/>
                    <a:pt x="1120" y="1028"/>
                    <a:pt x="1120" y="1028"/>
                  </a:cubicBezTo>
                  <a:cubicBezTo>
                    <a:pt x="1138" y="1038"/>
                    <a:pt x="1158" y="1032"/>
                    <a:pt x="1170" y="1016"/>
                  </a:cubicBezTo>
                  <a:cubicBezTo>
                    <a:pt x="1183" y="1000"/>
                    <a:pt x="1193" y="982"/>
                    <a:pt x="1203" y="965"/>
                  </a:cubicBezTo>
                  <a:cubicBezTo>
                    <a:pt x="1213" y="948"/>
                    <a:pt x="1223" y="930"/>
                    <a:pt x="1231" y="911"/>
                  </a:cubicBezTo>
                  <a:cubicBezTo>
                    <a:pt x="1239" y="893"/>
                    <a:pt x="1233" y="872"/>
                    <a:pt x="1216" y="862"/>
                  </a:cubicBezTo>
                  <a:cubicBezTo>
                    <a:pt x="1157" y="828"/>
                    <a:pt x="1157" y="828"/>
                    <a:pt x="1157" y="828"/>
                  </a:cubicBezTo>
                  <a:cubicBezTo>
                    <a:pt x="1142" y="819"/>
                    <a:pt x="1136" y="805"/>
                    <a:pt x="1140" y="787"/>
                  </a:cubicBezTo>
                  <a:cubicBezTo>
                    <a:pt x="1142" y="779"/>
                    <a:pt x="1144" y="774"/>
                    <a:pt x="1146" y="767"/>
                  </a:cubicBezTo>
                  <a:cubicBezTo>
                    <a:pt x="1150" y="749"/>
                    <a:pt x="1164" y="738"/>
                    <a:pt x="1182" y="739"/>
                  </a:cubicBezTo>
                  <a:cubicBezTo>
                    <a:pt x="1249" y="739"/>
                    <a:pt x="1249" y="739"/>
                    <a:pt x="1249" y="739"/>
                  </a:cubicBezTo>
                  <a:cubicBezTo>
                    <a:pt x="1269" y="739"/>
                    <a:pt x="1284" y="724"/>
                    <a:pt x="1286" y="705"/>
                  </a:cubicBezTo>
                  <a:cubicBezTo>
                    <a:pt x="1290" y="664"/>
                    <a:pt x="1291" y="623"/>
                    <a:pt x="1286" y="584"/>
                  </a:cubicBezTo>
                  <a:cubicBezTo>
                    <a:pt x="1284" y="564"/>
                    <a:pt x="1268" y="550"/>
                    <a:pt x="1248" y="550"/>
                  </a:cubicBezTo>
                  <a:cubicBezTo>
                    <a:pt x="1181" y="549"/>
                    <a:pt x="1181" y="549"/>
                    <a:pt x="1181" y="549"/>
                  </a:cubicBezTo>
                  <a:cubicBezTo>
                    <a:pt x="1165" y="549"/>
                    <a:pt x="1151" y="537"/>
                    <a:pt x="1146" y="520"/>
                  </a:cubicBezTo>
                  <a:cubicBezTo>
                    <a:pt x="1140" y="500"/>
                    <a:pt x="1140" y="500"/>
                    <a:pt x="1140" y="500"/>
                  </a:cubicBezTo>
                  <a:cubicBezTo>
                    <a:pt x="1136" y="482"/>
                    <a:pt x="1142" y="465"/>
                    <a:pt x="1157" y="457"/>
                  </a:cubicBezTo>
                  <a:cubicBezTo>
                    <a:pt x="1214" y="423"/>
                    <a:pt x="1214" y="423"/>
                    <a:pt x="1214" y="423"/>
                  </a:cubicBezTo>
                  <a:cubicBezTo>
                    <a:pt x="1231" y="413"/>
                    <a:pt x="1238" y="391"/>
                    <a:pt x="1230" y="374"/>
                  </a:cubicBezTo>
                  <a:cubicBezTo>
                    <a:pt x="1213" y="339"/>
                    <a:pt x="1193" y="303"/>
                    <a:pt x="1169" y="269"/>
                  </a:cubicBezTo>
                  <a:cubicBezTo>
                    <a:pt x="1158" y="254"/>
                    <a:pt x="1138" y="248"/>
                    <a:pt x="1120" y="259"/>
                  </a:cubicBezTo>
                  <a:cubicBezTo>
                    <a:pt x="1063" y="292"/>
                    <a:pt x="1063" y="292"/>
                    <a:pt x="1063" y="292"/>
                  </a:cubicBezTo>
                  <a:cubicBezTo>
                    <a:pt x="1048" y="301"/>
                    <a:pt x="1030" y="299"/>
                    <a:pt x="1017" y="286"/>
                  </a:cubicBezTo>
                  <a:cubicBezTo>
                    <a:pt x="1012" y="280"/>
                    <a:pt x="1008" y="277"/>
                    <a:pt x="1002" y="272"/>
                  </a:cubicBezTo>
                  <a:cubicBezTo>
                    <a:pt x="1000" y="270"/>
                    <a:pt x="999" y="268"/>
                    <a:pt x="998" y="266"/>
                  </a:cubicBezTo>
                  <a:cubicBezTo>
                    <a:pt x="967" y="318"/>
                    <a:pt x="937" y="370"/>
                    <a:pt x="906" y="422"/>
                  </a:cubicBezTo>
                  <a:cubicBezTo>
                    <a:pt x="997" y="529"/>
                    <a:pt x="1016" y="686"/>
                    <a:pt x="942" y="814"/>
                  </a:cubicBezTo>
                  <a:cubicBezTo>
                    <a:pt x="847" y="977"/>
                    <a:pt x="638" y="1033"/>
                    <a:pt x="475" y="939"/>
                  </a:cubicBezTo>
                  <a:cubicBezTo>
                    <a:pt x="312" y="845"/>
                    <a:pt x="256" y="636"/>
                    <a:pt x="350" y="472"/>
                  </a:cubicBezTo>
                  <a:cubicBezTo>
                    <a:pt x="423" y="345"/>
                    <a:pt x="568" y="283"/>
                    <a:pt x="705" y="307"/>
                  </a:cubicBezTo>
                  <a:cubicBezTo>
                    <a:pt x="735" y="254"/>
                    <a:pt x="766" y="202"/>
                    <a:pt x="796" y="150"/>
                  </a:cubicBezTo>
                  <a:cubicBezTo>
                    <a:pt x="794" y="150"/>
                    <a:pt x="792" y="149"/>
                    <a:pt x="789" y="149"/>
                  </a:cubicBezTo>
                  <a:cubicBezTo>
                    <a:pt x="781" y="147"/>
                    <a:pt x="777" y="145"/>
                    <a:pt x="769" y="143"/>
                  </a:cubicBezTo>
                  <a:cubicBezTo>
                    <a:pt x="751" y="139"/>
                    <a:pt x="741" y="125"/>
                    <a:pt x="741" y="106"/>
                  </a:cubicBezTo>
                  <a:cubicBezTo>
                    <a:pt x="741" y="40"/>
                    <a:pt x="741" y="40"/>
                    <a:pt x="741" y="40"/>
                  </a:cubicBezTo>
                  <a:cubicBezTo>
                    <a:pt x="742" y="20"/>
                    <a:pt x="727" y="5"/>
                    <a:pt x="708" y="3"/>
                  </a:cubicBezTo>
                  <a:cubicBezTo>
                    <a:pt x="687" y="1"/>
                    <a:pt x="667" y="0"/>
                    <a:pt x="646" y="0"/>
                  </a:cubicBezTo>
                  <a:close/>
                </a:path>
              </a:pathLst>
            </a:custGeom>
            <a:grp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Freeform 46"/>
            <p:cNvSpPr>
              <a:spLocks/>
            </p:cNvSpPr>
            <p:nvPr/>
          </p:nvSpPr>
          <p:spPr bwMode="gray">
            <a:xfrm>
              <a:off x="1992313" y="5402263"/>
              <a:ext cx="249238" cy="249238"/>
            </a:xfrm>
            <a:custGeom>
              <a:avLst/>
              <a:gdLst/>
              <a:ahLst/>
              <a:cxnLst>
                <a:cxn ang="0">
                  <a:pos x="381" y="64"/>
                </a:cxn>
                <a:cxn ang="0">
                  <a:pos x="465" y="380"/>
                </a:cxn>
                <a:cxn ang="0">
                  <a:pos x="149" y="465"/>
                </a:cxn>
                <a:cxn ang="0">
                  <a:pos x="64" y="148"/>
                </a:cxn>
                <a:cxn ang="0">
                  <a:pos x="381" y="64"/>
                </a:cxn>
              </a:cxnLst>
              <a:rect l="0" t="0" r="r" b="b"/>
              <a:pathLst>
                <a:path w="529" h="529">
                  <a:moveTo>
                    <a:pt x="381" y="64"/>
                  </a:moveTo>
                  <a:cubicBezTo>
                    <a:pt x="491" y="128"/>
                    <a:pt x="529" y="269"/>
                    <a:pt x="465" y="380"/>
                  </a:cubicBezTo>
                  <a:cubicBezTo>
                    <a:pt x="401" y="491"/>
                    <a:pt x="260" y="529"/>
                    <a:pt x="149" y="465"/>
                  </a:cubicBezTo>
                  <a:cubicBezTo>
                    <a:pt x="38" y="401"/>
                    <a:pt x="0" y="259"/>
                    <a:pt x="64" y="148"/>
                  </a:cubicBezTo>
                  <a:cubicBezTo>
                    <a:pt x="128" y="38"/>
                    <a:pt x="270" y="0"/>
                    <a:pt x="381" y="64"/>
                  </a:cubicBezTo>
                  <a:close/>
                </a:path>
              </a:pathLst>
            </a:custGeom>
            <a:grp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6" name="Freeform 47"/>
            <p:cNvSpPr>
              <a:spLocks/>
            </p:cNvSpPr>
            <p:nvPr/>
          </p:nvSpPr>
          <p:spPr bwMode="gray">
            <a:xfrm>
              <a:off x="2073275" y="5095875"/>
              <a:ext cx="304800" cy="485775"/>
            </a:xfrm>
            <a:custGeom>
              <a:avLst/>
              <a:gdLst/>
              <a:ahLst/>
              <a:cxnLst>
                <a:cxn ang="0">
                  <a:pos x="614" y="16"/>
                </a:cxn>
                <a:cxn ang="0">
                  <a:pos x="614" y="16"/>
                </a:cxn>
                <a:cxn ang="0">
                  <a:pos x="630" y="109"/>
                </a:cxn>
                <a:cxn ang="0">
                  <a:pos x="124" y="985"/>
                </a:cxn>
                <a:cxn ang="0">
                  <a:pos x="36" y="1017"/>
                </a:cxn>
                <a:cxn ang="0">
                  <a:pos x="36" y="1017"/>
                </a:cxn>
                <a:cxn ang="0">
                  <a:pos x="20" y="925"/>
                </a:cxn>
                <a:cxn ang="0">
                  <a:pos x="526" y="49"/>
                </a:cxn>
                <a:cxn ang="0">
                  <a:pos x="614" y="16"/>
                </a:cxn>
              </a:cxnLst>
              <a:rect l="0" t="0" r="r" b="b"/>
              <a:pathLst>
                <a:path w="650" h="1033">
                  <a:moveTo>
                    <a:pt x="614" y="16"/>
                  </a:moveTo>
                  <a:cubicBezTo>
                    <a:pt x="614" y="16"/>
                    <a:pt x="614" y="16"/>
                    <a:pt x="614" y="16"/>
                  </a:cubicBezTo>
                  <a:cubicBezTo>
                    <a:pt x="642" y="33"/>
                    <a:pt x="650" y="74"/>
                    <a:pt x="630" y="109"/>
                  </a:cubicBezTo>
                  <a:cubicBezTo>
                    <a:pt x="124" y="985"/>
                    <a:pt x="124" y="985"/>
                    <a:pt x="124" y="985"/>
                  </a:cubicBezTo>
                  <a:cubicBezTo>
                    <a:pt x="104" y="1019"/>
                    <a:pt x="65" y="1033"/>
                    <a:pt x="36" y="1017"/>
                  </a:cubicBezTo>
                  <a:cubicBezTo>
                    <a:pt x="36" y="1017"/>
                    <a:pt x="36" y="1017"/>
                    <a:pt x="36" y="1017"/>
                  </a:cubicBezTo>
                  <a:cubicBezTo>
                    <a:pt x="7" y="1000"/>
                    <a:pt x="0" y="959"/>
                    <a:pt x="20" y="925"/>
                  </a:cubicBezTo>
                  <a:cubicBezTo>
                    <a:pt x="526" y="49"/>
                    <a:pt x="526" y="49"/>
                    <a:pt x="526" y="49"/>
                  </a:cubicBezTo>
                  <a:cubicBezTo>
                    <a:pt x="546" y="14"/>
                    <a:pt x="585" y="0"/>
                    <a:pt x="614" y="16"/>
                  </a:cubicBezTo>
                  <a:close/>
                </a:path>
              </a:pathLst>
            </a:custGeom>
            <a:grp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88" name="副标题 1"/>
          <p:cNvSpPr txBox="1">
            <a:spLocks/>
          </p:cNvSpPr>
          <p:nvPr/>
        </p:nvSpPr>
        <p:spPr bwMode="gray">
          <a:xfrm>
            <a:off x="8836277" y="3724038"/>
            <a:ext cx="2456093" cy="645031"/>
          </a:xfrm>
          <a:prstGeom prst="rect">
            <a:avLst/>
          </a:prstGeom>
        </p:spPr>
        <p:txBody>
          <a:bodyPr lIns="0" tIns="0" rIns="0" bIns="0" anchor="t">
            <a:noAutofit/>
          </a:bodyPr>
          <a:lstStyle>
            <a:defPPr>
              <a:defRPr lang="en-US"/>
            </a:defPPr>
            <a:lvl1pPr marL="285750" indent="-285750">
              <a:lnSpc>
                <a:spcPct val="150000"/>
              </a:lnSpc>
              <a:spcBef>
                <a:spcPct val="0"/>
              </a:spcBef>
              <a:buFont typeface="Arial" panose="020B0604020202020204" pitchFamily="34" charset="0"/>
              <a:buChar char="•"/>
              <a:defRPr sz="1200" kern="0" baseline="0">
                <a:solidFill>
                  <a:srgbClr val="1D1D1A"/>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marL="0" indent="0" fontAlgn="ctr">
              <a:lnSpc>
                <a:spcPct val="100000"/>
              </a:lnSpc>
              <a:buNone/>
              <a:defRPr/>
            </a:pPr>
            <a:r>
              <a:rPr lang="en-US" sz="1400" dirty="0">
                <a:solidFill>
                  <a:schemeClr val="tx1"/>
                </a:solidFill>
                <a:latin typeface="Huawei Sans" panose="020C0503030203020204" pitchFamily="34" charset="0"/>
                <a:cs typeface="Huawei Sans" panose="020C0503030203020204" pitchFamily="34" charset="0"/>
              </a:rPr>
              <a:t>Leveraging hybrid links, such as MPLS, Internet, and LTE</a:t>
            </a:r>
            <a:endParaRPr lang="en-US" altLang="zh-CN" sz="14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0" indent="0" fontAlgn="ctr">
              <a:lnSpc>
                <a:spcPct val="100000"/>
              </a:lnSpc>
              <a:buNone/>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89" name="直接连接符 88"/>
          <p:cNvCxnSpPr/>
          <p:nvPr/>
        </p:nvCxnSpPr>
        <p:spPr bwMode="gray">
          <a:xfrm>
            <a:off x="8101593" y="3273159"/>
            <a:ext cx="29908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0" name="Rectangle 160"/>
          <p:cNvSpPr>
            <a:spLocks/>
          </p:cNvSpPr>
          <p:nvPr/>
        </p:nvSpPr>
        <p:spPr bwMode="gray">
          <a:xfrm>
            <a:off x="5195220" y="5410081"/>
            <a:ext cx="1770510" cy="673340"/>
          </a:xfrm>
          <a:prstGeom prst="rect">
            <a:avLst/>
          </a:prstGeom>
          <a:noFill/>
          <a:ln w="12700" cap="rnd">
            <a:noFill/>
            <a:round/>
            <a:headEnd type="none" w="med" len="med"/>
            <a:tailEnd type="none" w="med" len="med"/>
          </a:ln>
        </p:spPr>
        <p:txBody>
          <a:bodyPr wrap="square" lIns="9723" tIns="9723" rIns="9723" bIns="9723" anchor="ctr" anchorCtr="0">
            <a:noAutofit/>
          </a:bodyPr>
          <a:lstStyle/>
          <a:p>
            <a:pPr fontAlgn="ctr">
              <a:defRPr/>
            </a:pPr>
            <a:r>
              <a:rPr lang="en-US" sz="1100" dirty="0">
                <a:latin typeface="Huawei Sans" panose="020C0503030203020204" pitchFamily="34" charset="0"/>
                <a:cs typeface="Huawei Sans" panose="020C0503030203020204" pitchFamily="34" charset="0"/>
              </a:rPr>
              <a:t>Optimal link selection for traffic of key applications</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92" name="图片 91" descr="大型网管-蓝.png"/>
          <p:cNvPicPr>
            <a:picLocks noChangeAspect="1"/>
          </p:cNvPicPr>
          <p:nvPr/>
        </p:nvPicPr>
        <p:blipFill>
          <a:blip r:embed="rId3" cstate="print"/>
          <a:stretch>
            <a:fillRect/>
          </a:stretch>
        </p:blipFill>
        <p:spPr bwMode="gray">
          <a:xfrm>
            <a:off x="6965730" y="3961675"/>
            <a:ext cx="540001" cy="442140"/>
          </a:xfrm>
          <a:prstGeom prst="rect">
            <a:avLst/>
          </a:prstGeom>
        </p:spPr>
      </p:pic>
      <p:pic>
        <p:nvPicPr>
          <p:cNvPr id="93" name="Picture 12" descr="E:\2016.01\1.12 扁平化图标\蓝色\AR-蓝色最新-40.png"/>
          <p:cNvPicPr>
            <a:picLocks noChangeAspect="1" noChangeArrowheads="1"/>
          </p:cNvPicPr>
          <p:nvPr/>
        </p:nvPicPr>
        <p:blipFill>
          <a:blip r:embed="rId4" cstate="print"/>
          <a:srcRect/>
          <a:stretch>
            <a:fillRect/>
          </a:stretch>
        </p:blipFill>
        <p:spPr bwMode="gray">
          <a:xfrm>
            <a:off x="6453879" y="4446558"/>
            <a:ext cx="540000" cy="441818"/>
          </a:xfrm>
          <a:prstGeom prst="rect">
            <a:avLst/>
          </a:prstGeom>
          <a:noFill/>
        </p:spPr>
      </p:pic>
      <p:sp>
        <p:nvSpPr>
          <p:cNvPr id="65" name="圆角矩形 75">
            <a:extLst>
              <a:ext uri="{FF2B5EF4-FFF2-40B4-BE49-F238E27FC236}">
                <a16:creationId xmlns:a16="http://schemas.microsoft.com/office/drawing/2014/main" id="{C356A031-F9BE-4C97-8008-AD9FA39B39FD}"/>
              </a:ext>
            </a:extLst>
          </p:cNvPr>
          <p:cNvSpPr/>
          <p:nvPr/>
        </p:nvSpPr>
        <p:spPr bwMode="gray">
          <a:xfrm>
            <a:off x="7923280" y="1520317"/>
            <a:ext cx="338755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Customer benefits</a:t>
            </a:r>
          </a:p>
        </p:txBody>
      </p:sp>
      <p:sp>
        <p:nvSpPr>
          <p:cNvPr id="99" name="圆角矩形 75">
            <a:extLst>
              <a:ext uri="{FF2B5EF4-FFF2-40B4-BE49-F238E27FC236}">
                <a16:creationId xmlns:a16="http://schemas.microsoft.com/office/drawing/2014/main" id="{6BEC01AE-240F-4DE2-AF58-0ED643B26CB7}"/>
              </a:ext>
            </a:extLst>
          </p:cNvPr>
          <p:cNvSpPr/>
          <p:nvPr/>
        </p:nvSpPr>
        <p:spPr bwMode="gray">
          <a:xfrm>
            <a:off x="800206" y="1524045"/>
            <a:ext cx="702224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Application-based intelligent traffic steering</a:t>
            </a:r>
          </a:p>
        </p:txBody>
      </p:sp>
      <p:grpSp>
        <p:nvGrpSpPr>
          <p:cNvPr id="100"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101"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2"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Optimal Experience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3"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4"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53065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repeatCount="indefinite" accel="50000" decel="50000" fill="hold" grpId="0" nodeType="withEffect">
                                  <p:stCondLst>
                                    <p:cond delay="0"/>
                                  </p:stCondLst>
                                  <p:childTnLst>
                                    <p:animMotion origin="layout" path="M 1.09202E-6 -2.96296E-6 C 0.02278 -2.96296E-6 0.04152 0.01227 0.04152 0.02778 C 0.04152 0.04329 0.02278 0.05648 1.09202E-6 0.05648 C -0.02291 0.05648 -0.04126 0.04329 -0.04126 0.02778 C -0.04126 0.01227 -0.02291 -2.96296E-6 1.09202E-6 -2.96296E-6 Z " pathEditMode="relative" rAng="0" ptsTypes="AAAAA">
                                      <p:cBhvr>
                                        <p:cTn id="6" dur="2000" fill="hold"/>
                                        <p:tgtEl>
                                          <p:spTgt spid="63"/>
                                        </p:tgtEl>
                                        <p:attrNameLst>
                                          <p:attrName>ppt_x</p:attrName>
                                          <p:attrName>ppt_y</p:attrName>
                                        </p:attrNameLst>
                                      </p:cBhvr>
                                      <p:rCtr x="13" y="2824"/>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4.24704E-6 -2.22222E-6 L 0.13848 0.00278 " pathEditMode="relative" rAng="0" ptsTypes="AA">
                                      <p:cBhvr>
                                        <p:cTn id="10" dur="3000" fill="hold"/>
                                        <p:tgtEl>
                                          <p:spTgt spid="31"/>
                                        </p:tgtEl>
                                        <p:attrNameLst>
                                          <p:attrName>ppt_x</p:attrName>
                                          <p:attrName>ppt_y</p:attrName>
                                        </p:attrNameLst>
                                      </p:cBhvr>
                                      <p:rCtr x="6924" y="139"/>
                                    </p:animMotion>
                                  </p:childTnLst>
                                </p:cTn>
                              </p:par>
                            </p:childTnLst>
                          </p:cTn>
                        </p:par>
                        <p:par>
                          <p:cTn id="11" fill="hold">
                            <p:stCondLst>
                              <p:cond delay="3000"/>
                            </p:stCondLst>
                            <p:childTnLst>
                              <p:par>
                                <p:cTn id="12" presetID="10" presetClass="exit" presetSubtype="0" fill="hold" nodeType="afterEffect">
                                  <p:stCondLst>
                                    <p:cond delay="0"/>
                                  </p:stCondLst>
                                  <p:childTnLst>
                                    <p:animEffect transition="out" filter="fade">
                                      <p:cBhvr>
                                        <p:cTn id="13" dur="500"/>
                                        <p:tgtEl>
                                          <p:spTgt spid="31"/>
                                        </p:tgtEl>
                                      </p:cBhvr>
                                    </p:animEffect>
                                    <p:set>
                                      <p:cBhvr>
                                        <p:cTn id="14" dur="1" fill="hold">
                                          <p:stCondLst>
                                            <p:cond delay="499"/>
                                          </p:stCondLst>
                                        </p:cTn>
                                        <p:tgtEl>
                                          <p:spTgt spid="31"/>
                                        </p:tgtEl>
                                        <p:attrNameLst>
                                          <p:attrName>style.visibility</p:attrName>
                                        </p:attrNameLst>
                                      </p:cBhvr>
                                      <p:to>
                                        <p:strVal val="hidden"/>
                                      </p:to>
                                    </p:set>
                                  </p:childTnLst>
                                </p:cTn>
                              </p:par>
                            </p:childTnLst>
                          </p:cTn>
                        </p:par>
                        <p:par>
                          <p:cTn id="15" fill="hold">
                            <p:stCondLst>
                              <p:cond delay="3500"/>
                            </p:stCondLst>
                            <p:childTnLst>
                              <p:par>
                                <p:cTn id="16" presetID="10"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67"/>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p:stCondLst>
                              <p:cond delay="500"/>
                            </p:stCondLst>
                            <p:childTnLst>
                              <p:par>
                                <p:cTn id="25" presetID="0" presetClass="path" presetSubtype="0" accel="50000" decel="50000" fill="hold" grpId="1" nodeType="afterEffect">
                                  <p:stCondLst>
                                    <p:cond delay="0"/>
                                  </p:stCondLst>
                                  <p:childTnLst>
                                    <p:animMotion origin="layout" path="M 2.81791E-6 1.11111E-6 L 0.03436 0.00185 L 0.03436 -0.07963 L 0.11662 -0.07778 " pathEditMode="relative" rAng="0" ptsTypes="AAAA">
                                      <p:cBhvr>
                                        <p:cTn id="26" dur="2000" fill="hold"/>
                                        <p:tgtEl>
                                          <p:spTgt spid="60"/>
                                        </p:tgtEl>
                                        <p:attrNameLst>
                                          <p:attrName>ppt_x</p:attrName>
                                          <p:attrName>ppt_y</p:attrName>
                                        </p:attrNameLst>
                                      </p:cBhvr>
                                      <p:rCtr x="5831" y="-3889"/>
                                    </p:animMotion>
                                  </p:childTnLst>
                                </p:cTn>
                              </p:par>
                            </p:childTnLst>
                          </p:cTn>
                        </p:par>
                        <p:par>
                          <p:cTn id="27" fill="hold">
                            <p:stCondLst>
                              <p:cond delay="2500"/>
                            </p:stCondLst>
                            <p:childTnLst>
                              <p:par>
                                <p:cTn id="28" presetID="27" presetClass="emph" presetSubtype="0" repeatCount="2000" fill="remove" grpId="0" nodeType="afterEffect">
                                  <p:stCondLst>
                                    <p:cond delay="0"/>
                                  </p:stCondLst>
                                  <p:childTnLst>
                                    <p:animClr clrSpc="rgb" dir="cw">
                                      <p:cBhvr override="childStyle">
                                        <p:cTn id="29" dur="250" autoRev="1" fill="remove"/>
                                        <p:tgtEl>
                                          <p:spTgt spid="68"/>
                                        </p:tgtEl>
                                        <p:attrNameLst>
                                          <p:attrName>style.color</p:attrName>
                                        </p:attrNameLst>
                                      </p:cBhvr>
                                      <p:to>
                                        <a:schemeClr val="bg1"/>
                                      </p:to>
                                    </p:animClr>
                                    <p:animClr clrSpc="rgb" dir="cw">
                                      <p:cBhvr>
                                        <p:cTn id="30" dur="250" autoRev="1" fill="remove"/>
                                        <p:tgtEl>
                                          <p:spTgt spid="68"/>
                                        </p:tgtEl>
                                        <p:attrNameLst>
                                          <p:attrName>fillcolor</p:attrName>
                                        </p:attrNameLst>
                                      </p:cBhvr>
                                      <p:to>
                                        <a:schemeClr val="bg1"/>
                                      </p:to>
                                    </p:animClr>
                                    <p:set>
                                      <p:cBhvr>
                                        <p:cTn id="31" dur="250" autoRev="1" fill="remove"/>
                                        <p:tgtEl>
                                          <p:spTgt spid="68"/>
                                        </p:tgtEl>
                                        <p:attrNameLst>
                                          <p:attrName>fill.type</p:attrName>
                                        </p:attrNameLst>
                                      </p:cBhvr>
                                      <p:to>
                                        <p:strVal val="solid"/>
                                      </p:to>
                                    </p:set>
                                    <p:set>
                                      <p:cBhvr>
                                        <p:cTn id="32" dur="250" autoRev="1" fill="remove"/>
                                        <p:tgtEl>
                                          <p:spTgt spid="68"/>
                                        </p:tgtEl>
                                        <p:attrNameLst>
                                          <p:attrName>fill.on</p:attrName>
                                        </p:attrNameLst>
                                      </p:cBhvr>
                                      <p:to>
                                        <p:strVal val="true"/>
                                      </p:to>
                                    </p:set>
                                  </p:childTnLst>
                                </p:cTn>
                              </p:par>
                            </p:childTnLst>
                          </p:cTn>
                        </p:par>
                        <p:par>
                          <p:cTn id="33" fill="hold">
                            <p:stCondLst>
                              <p:cond delay="3500"/>
                            </p:stCondLst>
                            <p:childTnLst>
                              <p:par>
                                <p:cTn id="34" presetID="0" presetClass="path" presetSubtype="0" accel="50000" decel="50000" fill="hold" grpId="2" nodeType="afterEffect">
                                  <p:stCondLst>
                                    <p:cond delay="0"/>
                                  </p:stCondLst>
                                  <p:childTnLst>
                                    <p:animMotion origin="layout" path="M 0.11662 -0.07778 L 0.11662 0.03611 L 0.21293 0.03611 " pathEditMode="relative" rAng="0" ptsTypes="AAA">
                                      <p:cBhvr>
                                        <p:cTn id="35" dur="1300" fill="hold"/>
                                        <p:tgtEl>
                                          <p:spTgt spid="60"/>
                                        </p:tgtEl>
                                        <p:attrNameLst>
                                          <p:attrName>ppt_x</p:attrName>
                                          <p:attrName>ppt_y</p:attrName>
                                        </p:attrNameLst>
                                      </p:cBhvr>
                                      <p:rCtr x="4816" y="5694"/>
                                    </p:animMotion>
                                  </p:childTnLst>
                                </p:cTn>
                              </p:par>
                            </p:childTnLst>
                          </p:cTn>
                        </p:par>
                        <p:par>
                          <p:cTn id="36" fill="hold">
                            <p:stCondLst>
                              <p:cond delay="4800"/>
                            </p:stCondLst>
                            <p:childTnLst>
                              <p:par>
                                <p:cTn id="37" presetID="27" presetClass="emph" presetSubtype="0" repeatCount="2000" fill="remove" grpId="0" nodeType="afterEffect">
                                  <p:stCondLst>
                                    <p:cond delay="0"/>
                                  </p:stCondLst>
                                  <p:childTnLst>
                                    <p:animClr clrSpc="rgb" dir="cw">
                                      <p:cBhvr override="childStyle">
                                        <p:cTn id="38" dur="250" autoRev="1" fill="remove"/>
                                        <p:tgtEl>
                                          <p:spTgt spid="51"/>
                                        </p:tgtEl>
                                        <p:attrNameLst>
                                          <p:attrName>style.color</p:attrName>
                                        </p:attrNameLst>
                                      </p:cBhvr>
                                      <p:to>
                                        <a:schemeClr val="bg1"/>
                                      </p:to>
                                    </p:animClr>
                                    <p:animClr clrSpc="rgb" dir="cw">
                                      <p:cBhvr>
                                        <p:cTn id="39" dur="250" autoRev="1" fill="remove"/>
                                        <p:tgtEl>
                                          <p:spTgt spid="51"/>
                                        </p:tgtEl>
                                        <p:attrNameLst>
                                          <p:attrName>fillcolor</p:attrName>
                                        </p:attrNameLst>
                                      </p:cBhvr>
                                      <p:to>
                                        <a:schemeClr val="bg1"/>
                                      </p:to>
                                    </p:animClr>
                                    <p:set>
                                      <p:cBhvr>
                                        <p:cTn id="40" dur="250" autoRev="1" fill="remove"/>
                                        <p:tgtEl>
                                          <p:spTgt spid="51"/>
                                        </p:tgtEl>
                                        <p:attrNameLst>
                                          <p:attrName>fill.type</p:attrName>
                                        </p:attrNameLst>
                                      </p:cBhvr>
                                      <p:to>
                                        <p:strVal val="solid"/>
                                      </p:to>
                                    </p:set>
                                    <p:set>
                                      <p:cBhvr>
                                        <p:cTn id="41" dur="250" autoRev="1" fill="remove"/>
                                        <p:tgtEl>
                                          <p:spTgt spid="51"/>
                                        </p:tgtEl>
                                        <p:attrNameLst>
                                          <p:attrName>fill.on</p:attrName>
                                        </p:attrNameLst>
                                      </p:cBhvr>
                                      <p:to>
                                        <p:strVal val="true"/>
                                      </p:to>
                                    </p:set>
                                  </p:childTnLst>
                                </p:cTn>
                              </p:par>
                            </p:childTnLst>
                          </p:cTn>
                        </p:par>
                        <p:par>
                          <p:cTn id="42" fill="hold">
                            <p:stCondLst>
                              <p:cond delay="5800"/>
                            </p:stCondLst>
                            <p:childTnLst>
                              <p:par>
                                <p:cTn id="43" presetID="0" presetClass="path" presetSubtype="0" accel="50000" decel="50000" fill="hold" grpId="3" nodeType="afterEffect">
                                  <p:stCondLst>
                                    <p:cond delay="0"/>
                                  </p:stCondLst>
                                  <p:childTnLst>
                                    <p:animMotion origin="layout" path="M 0.21293 0.03611 L 0.21215 -0.075 L 0.32773 -0.075 L 0.32773 0.01944 L 0.3496 0.02083 " pathEditMode="relative" rAng="0" ptsTypes="AAAAA">
                                      <p:cBhvr>
                                        <p:cTn id="44" dur="2000" fill="hold"/>
                                        <p:tgtEl>
                                          <p:spTgt spid="60"/>
                                        </p:tgtEl>
                                        <p:attrNameLst>
                                          <p:attrName>ppt_x</p:attrName>
                                          <p:attrName>ppt_y</p:attrName>
                                        </p:attrNameLst>
                                      </p:cBhvr>
                                      <p:rCtr x="6794" y="-55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60" grpId="0" animBg="1"/>
      <p:bldP spid="60" grpId="1" animBg="1"/>
      <p:bldP spid="60" grpId="2" animBg="1"/>
      <p:bldP spid="60" grpId="3" animBg="1"/>
      <p:bldP spid="63" grpId="0" animBg="1"/>
      <p:bldP spid="6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Freeform 159">
            <a:extLst>
              <a:ext uri="{FF2B5EF4-FFF2-40B4-BE49-F238E27FC236}">
                <a16:creationId xmlns:a16="http://schemas.microsoft.com/office/drawing/2014/main" id="{3F9B7189-E077-424D-B5A4-66963789354E}"/>
              </a:ext>
            </a:extLst>
          </p:cNvPr>
          <p:cNvSpPr/>
          <p:nvPr/>
        </p:nvSpPr>
        <p:spPr bwMode="gray">
          <a:xfrm flipH="1">
            <a:off x="7305556" y="1415002"/>
            <a:ext cx="1349935" cy="6201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WAN</a:t>
            </a:r>
          </a:p>
        </p:txBody>
      </p:sp>
      <p:sp>
        <p:nvSpPr>
          <p:cNvPr id="2" name="标题 1"/>
          <p:cNvSpPr>
            <a:spLocks noGrp="1"/>
          </p:cNvSpPr>
          <p:nvPr>
            <p:ph type="title"/>
          </p:nvPr>
        </p:nvSpPr>
        <p:spPr bwMode="gray"/>
        <p:txBody>
          <a:bodyPr>
            <a:noAutofit/>
          </a:bodyPr>
          <a:lstStyle/>
          <a:p>
            <a:pPr fontAlgn="ctr"/>
            <a:r>
              <a:rPr lang="en-US" dirty="0">
                <a:latin typeface="Huawei Sans" panose="020C0503030203020204" pitchFamily="34" charset="0"/>
                <a:cs typeface="Huawei Sans" panose="020C0503030203020204" pitchFamily="34" charset="0"/>
              </a:rPr>
              <a:t>A-FEC: Ensuring Smooth Video Experience Even at 20% Packet Loss Rate</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5" name="矩形 4"/>
          <p:cNvSpPr/>
          <p:nvPr/>
        </p:nvSpPr>
        <p:spPr bwMode="gray">
          <a:xfrm>
            <a:off x="1429016" y="5545957"/>
            <a:ext cx="3840102" cy="523220"/>
          </a:xfrm>
          <a:prstGeom prst="rect">
            <a:avLst/>
          </a:prstGeom>
        </p:spPr>
        <p:txBody>
          <a:bodyPr wrap="square" anchor="ctr">
            <a:spAutoFit/>
          </a:bodyPr>
          <a:lstStyle/>
          <a:p>
            <a:pPr algn="ctr" defTabSz="685252" fontAlgn="ctr"/>
            <a:r>
              <a:rPr lang="en-US" sz="1400" b="1" dirty="0">
                <a:latin typeface="Huawei Sans" panose="020C0503030203020204" pitchFamily="34" charset="0"/>
                <a:cs typeface="Huawei Sans" panose="020C0503030203020204" pitchFamily="34" charset="0"/>
              </a:rPr>
              <a:t>Traditional: frame freezing and artifacts at 2%+ packet loss rate</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矩形 6"/>
          <p:cNvSpPr/>
          <p:nvPr/>
        </p:nvSpPr>
        <p:spPr bwMode="gray">
          <a:xfrm>
            <a:off x="993498" y="1350614"/>
            <a:ext cx="3859307" cy="1061829"/>
          </a:xfrm>
          <a:prstGeom prst="rect">
            <a:avLst/>
          </a:prstGeom>
        </p:spPr>
        <p:txBody>
          <a:bodyPr wrap="square">
            <a:spAutoFit/>
          </a:bodyPr>
          <a:lstStyle/>
          <a:p>
            <a:pPr fontAlgn="ctr">
              <a:lnSpc>
                <a:spcPct val="150000"/>
              </a:lnSpc>
            </a:pPr>
            <a:r>
              <a:rPr lang="en-US" sz="1400" b="1" dirty="0">
                <a:latin typeface="Huawei Sans" panose="020C0503030203020204" pitchFamily="34" charset="0"/>
                <a:cs typeface="Huawei Sans" panose="020C0503030203020204" pitchFamily="34" charset="0"/>
              </a:rPr>
              <a:t>A-FEC</a:t>
            </a:r>
          </a:p>
          <a:p>
            <a:pPr fontAlgn="ctr">
              <a:lnSpc>
                <a:spcPct val="150000"/>
              </a:lnSpc>
            </a:pPr>
            <a:r>
              <a:rPr lang="en-US" sz="1400" dirty="0">
                <a:latin typeface="Huawei Sans" panose="020C0503030203020204" pitchFamily="34" charset="0"/>
                <a:cs typeface="Huawei Sans" panose="020C0503030203020204" pitchFamily="34" charset="0"/>
              </a:rPr>
              <a:t>Real-time detection of application packet loss and adaptive redundancy compensation</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8" name="直接连接符 7"/>
          <p:cNvCxnSpPr/>
          <p:nvPr/>
        </p:nvCxnSpPr>
        <p:spPr bwMode="gray">
          <a:xfrm>
            <a:off x="1044826" y="2407666"/>
            <a:ext cx="3957532" cy="0"/>
          </a:xfrm>
          <a:prstGeom prst="line">
            <a:avLst/>
          </a:prstGeom>
          <a:noFill/>
          <a:ln w="19050" cap="flat" cmpd="sng" algn="ctr">
            <a:solidFill>
              <a:srgbClr val="56C4D2"/>
            </a:solidFill>
            <a:prstDash val="solid"/>
            <a:miter lim="800000"/>
            <a:headEnd type="none" w="med" len="med"/>
            <a:tailEnd type="none" w="med" len="med"/>
          </a:ln>
          <a:effectLst/>
        </p:spPr>
      </p:cxnSp>
      <p:sp>
        <p:nvSpPr>
          <p:cNvPr id="9" name="梯形 8"/>
          <p:cNvSpPr/>
          <p:nvPr/>
        </p:nvSpPr>
        <p:spPr bwMode="gray">
          <a:xfrm>
            <a:off x="9115396" y="2035137"/>
            <a:ext cx="1124716" cy="375609"/>
          </a:xfrm>
          <a:prstGeom prst="trapezoid">
            <a:avLst>
              <a:gd name="adj" fmla="val 39626"/>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1" name="组合 10"/>
          <p:cNvGrpSpPr/>
          <p:nvPr/>
        </p:nvGrpSpPr>
        <p:grpSpPr bwMode="gray">
          <a:xfrm>
            <a:off x="5727579" y="2472390"/>
            <a:ext cx="1140831" cy="414527"/>
            <a:chOff x="10128436" y="1885374"/>
            <a:chExt cx="938309" cy="468141"/>
          </a:xfrm>
        </p:grpSpPr>
        <p:sp>
          <p:nvSpPr>
            <p:cNvPr id="14" name="矩形 13"/>
            <p:cNvSpPr/>
            <p:nvPr/>
          </p:nvSpPr>
          <p:spPr bwMode="gray">
            <a:xfrm>
              <a:off x="10647977" y="1889877"/>
              <a:ext cx="418768" cy="463638"/>
            </a:xfrm>
            <a:prstGeom prst="rect">
              <a:avLst/>
            </a:prstGeom>
            <a:solidFill>
              <a:schemeClr val="bg1">
                <a:lumMod val="20000"/>
                <a:lumOff val="80000"/>
              </a:schemeClr>
            </a:solidFill>
            <a:ln w="9525" cap="flat" cmpd="sng" algn="ctr">
              <a:noFill/>
              <a:prstDash val="dash"/>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5" name="组合 14"/>
            <p:cNvGrpSpPr/>
            <p:nvPr/>
          </p:nvGrpSpPr>
          <p:grpSpPr bwMode="gray">
            <a:xfrm>
              <a:off x="10128436" y="1919966"/>
              <a:ext cx="916044" cy="407842"/>
              <a:chOff x="10128448" y="1905998"/>
              <a:chExt cx="635345" cy="193429"/>
            </a:xfrm>
          </p:grpSpPr>
          <p:grpSp>
            <p:nvGrpSpPr>
              <p:cNvPr id="17" name="组合 16"/>
              <p:cNvGrpSpPr/>
              <p:nvPr/>
            </p:nvGrpSpPr>
            <p:grpSpPr bwMode="gray">
              <a:xfrm>
                <a:off x="10514292" y="1908603"/>
                <a:ext cx="249501" cy="190824"/>
                <a:chOff x="2814711" y="2405619"/>
                <a:chExt cx="671487" cy="199317"/>
              </a:xfrm>
              <a:solidFill>
                <a:srgbClr val="FFC000">
                  <a:alpha val="50000"/>
                </a:srgbClr>
              </a:solidFill>
            </p:grpSpPr>
            <p:sp>
              <p:nvSpPr>
                <p:cNvPr id="23" name="矩形 22"/>
                <p:cNvSpPr/>
                <p:nvPr/>
              </p:nvSpPr>
              <p:spPr bwMode="gray">
                <a:xfrm>
                  <a:off x="3306371" y="2405619"/>
                  <a:ext cx="179827" cy="199317"/>
                </a:xfrm>
                <a:prstGeom prst="rect">
                  <a:avLst/>
                </a:prstGeom>
                <a:grpFill/>
                <a:ln w="6350" cap="flat" cmpd="sng" algn="ctr">
                  <a:noFill/>
                  <a:prstDash val="solid"/>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矩形 23"/>
                <p:cNvSpPr/>
                <p:nvPr/>
              </p:nvSpPr>
              <p:spPr bwMode="gray">
                <a:xfrm>
                  <a:off x="2814711" y="2405619"/>
                  <a:ext cx="179827" cy="199317"/>
                </a:xfrm>
                <a:prstGeom prst="rect">
                  <a:avLst/>
                </a:prstGeom>
                <a:grpFill/>
                <a:ln w="6350" cap="flat" cmpd="sng" algn="ctr">
                  <a:noFill/>
                  <a:prstDash val="solid"/>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矩形 24"/>
                <p:cNvSpPr/>
                <p:nvPr/>
              </p:nvSpPr>
              <p:spPr bwMode="gray">
                <a:xfrm>
                  <a:off x="3060541" y="2405619"/>
                  <a:ext cx="179827" cy="199317"/>
                </a:xfrm>
                <a:prstGeom prst="rect">
                  <a:avLst/>
                </a:prstGeom>
                <a:grpFill/>
                <a:ln w="6350" cap="flat" cmpd="sng" algn="ctr">
                  <a:noFill/>
                  <a:prstDash val="solid"/>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18" name="组合 17"/>
              <p:cNvGrpSpPr/>
              <p:nvPr/>
            </p:nvGrpSpPr>
            <p:grpSpPr bwMode="gray">
              <a:xfrm>
                <a:off x="10128448" y="1905998"/>
                <a:ext cx="340843" cy="190826"/>
                <a:chOff x="2814711" y="2405617"/>
                <a:chExt cx="917317" cy="199319"/>
              </a:xfrm>
            </p:grpSpPr>
            <p:sp>
              <p:nvSpPr>
                <p:cNvPr id="19" name="矩形 18"/>
                <p:cNvSpPr/>
                <p:nvPr/>
              </p:nvSpPr>
              <p:spPr bwMode="gray">
                <a:xfrm>
                  <a:off x="2814711" y="2405619"/>
                  <a:ext cx="179827" cy="199317"/>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矩形 19"/>
                <p:cNvSpPr/>
                <p:nvPr/>
              </p:nvSpPr>
              <p:spPr bwMode="gray">
                <a:xfrm>
                  <a:off x="3060541" y="2405617"/>
                  <a:ext cx="179826" cy="199317"/>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 name="矩形 20"/>
                <p:cNvSpPr/>
                <p:nvPr/>
              </p:nvSpPr>
              <p:spPr bwMode="gray">
                <a:xfrm>
                  <a:off x="3306371" y="2405619"/>
                  <a:ext cx="179827" cy="199317"/>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矩形 21"/>
                <p:cNvSpPr/>
                <p:nvPr/>
              </p:nvSpPr>
              <p:spPr bwMode="gray">
                <a:xfrm>
                  <a:off x="3552201" y="2405619"/>
                  <a:ext cx="179827" cy="199317"/>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sp>
          <p:nvSpPr>
            <p:cNvPr id="16" name="矩形 15"/>
            <p:cNvSpPr/>
            <p:nvPr/>
          </p:nvSpPr>
          <p:spPr bwMode="gray">
            <a:xfrm>
              <a:off x="10644794" y="1885374"/>
              <a:ext cx="283117" cy="463509"/>
            </a:xfrm>
            <a:prstGeom prst="rect">
              <a:avLst/>
            </a:prstGeom>
            <a:noFill/>
            <a:ln w="9525" cap="flat" cmpd="sng" algn="ctr">
              <a:noFill/>
              <a:prstDash val="dash"/>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26" name="肘形连接符 25"/>
          <p:cNvCxnSpPr>
            <a:endCxn id="19" idx="1"/>
          </p:cNvCxnSpPr>
          <p:nvPr/>
        </p:nvCxnSpPr>
        <p:spPr bwMode="gray">
          <a:xfrm rot="16200000" flipH="1">
            <a:off x="5309166" y="2262743"/>
            <a:ext cx="566128" cy="270710"/>
          </a:xfrm>
          <a:prstGeom prst="bentConnector2">
            <a:avLst/>
          </a:prstGeom>
          <a:noFill/>
          <a:ln w="19050" cap="flat" cmpd="sng" algn="ctr">
            <a:solidFill>
              <a:srgbClr val="E57B84"/>
            </a:solidFill>
            <a:prstDash val="solid"/>
            <a:tailEnd type="arrow" w="sm" len="sm"/>
          </a:ln>
          <a:effectLst/>
        </p:spPr>
      </p:cxnSp>
      <p:cxnSp>
        <p:nvCxnSpPr>
          <p:cNvPr id="27" name="直接连接符 26"/>
          <p:cNvCxnSpPr>
            <a:cxnSpLocks/>
          </p:cNvCxnSpPr>
          <p:nvPr/>
        </p:nvCxnSpPr>
        <p:spPr bwMode="gray">
          <a:xfrm>
            <a:off x="6936770" y="2666535"/>
            <a:ext cx="436875" cy="0"/>
          </a:xfrm>
          <a:prstGeom prst="line">
            <a:avLst/>
          </a:prstGeom>
          <a:noFill/>
          <a:ln w="19050" cap="flat" cmpd="sng" algn="ctr">
            <a:solidFill>
              <a:srgbClr val="E57B84"/>
            </a:solidFill>
            <a:prstDash val="solid"/>
            <a:tailEnd type="arrow" w="sm" len="sm"/>
          </a:ln>
          <a:effectLst/>
        </p:spPr>
      </p:cxnSp>
      <p:sp>
        <p:nvSpPr>
          <p:cNvPr id="28" name="矩形 27"/>
          <p:cNvSpPr/>
          <p:nvPr/>
        </p:nvSpPr>
        <p:spPr bwMode="gray">
          <a:xfrm>
            <a:off x="6387284" y="2478160"/>
            <a:ext cx="325955" cy="410540"/>
          </a:xfrm>
          <a:prstGeom prst="rect">
            <a:avLst/>
          </a:prstGeom>
          <a:solidFill>
            <a:schemeClr val="bg1">
              <a:lumMod val="60000"/>
              <a:lumOff val="40000"/>
              <a:alpha val="50000"/>
            </a:schemeClr>
          </a:solidFill>
          <a:ln w="9525" cap="flat" cmpd="sng" algn="ctr">
            <a:noFill/>
            <a:prstDash val="dash"/>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9" name="组合 28"/>
          <p:cNvGrpSpPr/>
          <p:nvPr/>
        </p:nvGrpSpPr>
        <p:grpSpPr bwMode="gray">
          <a:xfrm>
            <a:off x="7448780" y="2500362"/>
            <a:ext cx="1140831" cy="414527"/>
            <a:chOff x="10128436" y="1885374"/>
            <a:chExt cx="938309" cy="468141"/>
          </a:xfrm>
        </p:grpSpPr>
        <p:sp>
          <p:nvSpPr>
            <p:cNvPr id="30" name="矩形 29"/>
            <p:cNvSpPr/>
            <p:nvPr/>
          </p:nvSpPr>
          <p:spPr bwMode="gray">
            <a:xfrm>
              <a:off x="10647977" y="1889877"/>
              <a:ext cx="418768" cy="463638"/>
            </a:xfrm>
            <a:prstGeom prst="rect">
              <a:avLst/>
            </a:prstGeom>
            <a:solidFill>
              <a:schemeClr val="bg1">
                <a:lumMod val="20000"/>
                <a:lumOff val="80000"/>
              </a:schemeClr>
            </a:solidFill>
            <a:ln w="9525" cap="flat" cmpd="sng" algn="ctr">
              <a:noFill/>
              <a:prstDash val="dash"/>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31" name="组合 30"/>
            <p:cNvGrpSpPr/>
            <p:nvPr/>
          </p:nvGrpSpPr>
          <p:grpSpPr bwMode="gray">
            <a:xfrm>
              <a:off x="10128436" y="1919966"/>
              <a:ext cx="916044" cy="407842"/>
              <a:chOff x="10128448" y="1905998"/>
              <a:chExt cx="635345" cy="193429"/>
            </a:xfrm>
          </p:grpSpPr>
          <p:grpSp>
            <p:nvGrpSpPr>
              <p:cNvPr id="33" name="组合 32"/>
              <p:cNvGrpSpPr/>
              <p:nvPr/>
            </p:nvGrpSpPr>
            <p:grpSpPr bwMode="gray">
              <a:xfrm>
                <a:off x="10514292" y="1908603"/>
                <a:ext cx="249501" cy="190824"/>
                <a:chOff x="2814711" y="2405619"/>
                <a:chExt cx="671487" cy="199317"/>
              </a:xfrm>
              <a:solidFill>
                <a:srgbClr val="FFC000">
                  <a:alpha val="50000"/>
                </a:srgbClr>
              </a:solidFill>
            </p:grpSpPr>
            <p:sp>
              <p:nvSpPr>
                <p:cNvPr id="39" name="矩形 38"/>
                <p:cNvSpPr/>
                <p:nvPr/>
              </p:nvSpPr>
              <p:spPr bwMode="gray">
                <a:xfrm>
                  <a:off x="3306371" y="2405619"/>
                  <a:ext cx="179827" cy="199317"/>
                </a:xfrm>
                <a:prstGeom prst="rect">
                  <a:avLst/>
                </a:prstGeom>
                <a:grpFill/>
                <a:ln w="6350" cap="flat" cmpd="sng" algn="ctr">
                  <a:noFill/>
                  <a:prstDash val="solid"/>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矩形 39"/>
                <p:cNvSpPr/>
                <p:nvPr/>
              </p:nvSpPr>
              <p:spPr bwMode="gray">
                <a:xfrm>
                  <a:off x="2814711" y="2405619"/>
                  <a:ext cx="179827" cy="199317"/>
                </a:xfrm>
                <a:prstGeom prst="rect">
                  <a:avLst/>
                </a:prstGeom>
                <a:grpFill/>
                <a:ln w="6350" cap="flat" cmpd="sng" algn="ctr">
                  <a:noFill/>
                  <a:prstDash val="solid"/>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矩形 40"/>
                <p:cNvSpPr/>
                <p:nvPr/>
              </p:nvSpPr>
              <p:spPr bwMode="gray">
                <a:xfrm>
                  <a:off x="3060541" y="2405619"/>
                  <a:ext cx="179827" cy="199317"/>
                </a:xfrm>
                <a:prstGeom prst="rect">
                  <a:avLst/>
                </a:prstGeom>
                <a:grpFill/>
                <a:ln w="6350" cap="flat" cmpd="sng" algn="ctr">
                  <a:noFill/>
                  <a:prstDash val="solid"/>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34" name="组合 33"/>
              <p:cNvGrpSpPr/>
              <p:nvPr/>
            </p:nvGrpSpPr>
            <p:grpSpPr bwMode="gray">
              <a:xfrm>
                <a:off x="10128448" y="1905998"/>
                <a:ext cx="340843" cy="190826"/>
                <a:chOff x="2814711" y="2405617"/>
                <a:chExt cx="917317" cy="199319"/>
              </a:xfrm>
            </p:grpSpPr>
            <p:sp>
              <p:nvSpPr>
                <p:cNvPr id="35" name="矩形 34"/>
                <p:cNvSpPr/>
                <p:nvPr/>
              </p:nvSpPr>
              <p:spPr bwMode="gray">
                <a:xfrm>
                  <a:off x="2814711" y="2405619"/>
                  <a:ext cx="179827" cy="199317"/>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矩形 35"/>
                <p:cNvSpPr/>
                <p:nvPr/>
              </p:nvSpPr>
              <p:spPr bwMode="gray">
                <a:xfrm>
                  <a:off x="3060541" y="2405617"/>
                  <a:ext cx="179826" cy="199317"/>
                </a:xfrm>
                <a:prstGeom prst="rect">
                  <a:avLst/>
                </a:prstGeom>
                <a:solidFill>
                  <a:srgbClr val="C00000"/>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矩形 36"/>
                <p:cNvSpPr/>
                <p:nvPr/>
              </p:nvSpPr>
              <p:spPr bwMode="gray">
                <a:xfrm>
                  <a:off x="3306371" y="2405619"/>
                  <a:ext cx="179827" cy="199317"/>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矩形 37"/>
                <p:cNvSpPr/>
                <p:nvPr/>
              </p:nvSpPr>
              <p:spPr bwMode="gray">
                <a:xfrm>
                  <a:off x="3552201" y="2405619"/>
                  <a:ext cx="179827" cy="199317"/>
                </a:xfrm>
                <a:prstGeom prst="rect">
                  <a:avLst/>
                </a:prstGeom>
                <a:solidFill>
                  <a:srgbClr val="C00000"/>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sp>
          <p:nvSpPr>
            <p:cNvPr id="32" name="矩形 31"/>
            <p:cNvSpPr/>
            <p:nvPr/>
          </p:nvSpPr>
          <p:spPr bwMode="gray">
            <a:xfrm>
              <a:off x="10644794" y="1885374"/>
              <a:ext cx="283117" cy="463509"/>
            </a:xfrm>
            <a:prstGeom prst="rect">
              <a:avLst/>
            </a:prstGeom>
            <a:noFill/>
            <a:ln w="9525" cap="flat" cmpd="sng" algn="ctr">
              <a:noFill/>
              <a:prstDash val="dash"/>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42" name="直接连接符 41"/>
          <p:cNvCxnSpPr>
            <a:cxnSpLocks/>
          </p:cNvCxnSpPr>
          <p:nvPr/>
        </p:nvCxnSpPr>
        <p:spPr bwMode="gray">
          <a:xfrm>
            <a:off x="8640111" y="2674608"/>
            <a:ext cx="444664" cy="0"/>
          </a:xfrm>
          <a:prstGeom prst="line">
            <a:avLst/>
          </a:prstGeom>
          <a:noFill/>
          <a:ln w="19050" cap="flat" cmpd="sng" algn="ctr">
            <a:solidFill>
              <a:srgbClr val="E57B84"/>
            </a:solidFill>
            <a:prstDash val="solid"/>
            <a:tailEnd type="arrow" w="sm" len="sm"/>
          </a:ln>
          <a:effectLst/>
        </p:spPr>
      </p:cxnSp>
      <p:grpSp>
        <p:nvGrpSpPr>
          <p:cNvPr id="43" name="组合 42"/>
          <p:cNvGrpSpPr/>
          <p:nvPr/>
        </p:nvGrpSpPr>
        <p:grpSpPr bwMode="gray">
          <a:xfrm>
            <a:off x="9191193" y="2500362"/>
            <a:ext cx="1140831" cy="414527"/>
            <a:chOff x="10128436" y="1885374"/>
            <a:chExt cx="938309" cy="468141"/>
          </a:xfrm>
        </p:grpSpPr>
        <p:sp>
          <p:nvSpPr>
            <p:cNvPr id="44" name="矩形 43"/>
            <p:cNvSpPr/>
            <p:nvPr/>
          </p:nvSpPr>
          <p:spPr bwMode="gray">
            <a:xfrm>
              <a:off x="10647977" y="1889877"/>
              <a:ext cx="418768" cy="463638"/>
            </a:xfrm>
            <a:prstGeom prst="rect">
              <a:avLst/>
            </a:prstGeom>
            <a:solidFill>
              <a:schemeClr val="bg1">
                <a:lumMod val="20000"/>
                <a:lumOff val="80000"/>
              </a:schemeClr>
            </a:solidFill>
            <a:ln w="9525" cap="flat" cmpd="sng" algn="ctr">
              <a:noFill/>
              <a:prstDash val="dash"/>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5" name="组合 44"/>
            <p:cNvGrpSpPr/>
            <p:nvPr/>
          </p:nvGrpSpPr>
          <p:grpSpPr bwMode="gray">
            <a:xfrm>
              <a:off x="10128436" y="1919966"/>
              <a:ext cx="916044" cy="407842"/>
              <a:chOff x="10128448" y="1905998"/>
              <a:chExt cx="635345" cy="193429"/>
            </a:xfrm>
          </p:grpSpPr>
          <p:grpSp>
            <p:nvGrpSpPr>
              <p:cNvPr id="47" name="组合 46"/>
              <p:cNvGrpSpPr/>
              <p:nvPr/>
            </p:nvGrpSpPr>
            <p:grpSpPr bwMode="gray">
              <a:xfrm>
                <a:off x="10514292" y="1908603"/>
                <a:ext cx="249501" cy="190824"/>
                <a:chOff x="2814711" y="2405619"/>
                <a:chExt cx="671487" cy="199317"/>
              </a:xfrm>
              <a:solidFill>
                <a:srgbClr val="FFC000">
                  <a:alpha val="50000"/>
                </a:srgbClr>
              </a:solidFill>
            </p:grpSpPr>
            <p:sp>
              <p:nvSpPr>
                <p:cNvPr id="53" name="矩形 52"/>
                <p:cNvSpPr/>
                <p:nvPr/>
              </p:nvSpPr>
              <p:spPr bwMode="gray">
                <a:xfrm>
                  <a:off x="3306371" y="2405619"/>
                  <a:ext cx="179827" cy="199317"/>
                </a:xfrm>
                <a:prstGeom prst="rect">
                  <a:avLst/>
                </a:prstGeom>
                <a:grpFill/>
                <a:ln w="6350" cap="flat" cmpd="sng" algn="ctr">
                  <a:noFill/>
                  <a:prstDash val="solid"/>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矩形 53"/>
                <p:cNvSpPr/>
                <p:nvPr/>
              </p:nvSpPr>
              <p:spPr bwMode="gray">
                <a:xfrm>
                  <a:off x="2814711" y="2405619"/>
                  <a:ext cx="179827" cy="199317"/>
                </a:xfrm>
                <a:prstGeom prst="rect">
                  <a:avLst/>
                </a:prstGeom>
                <a:grpFill/>
                <a:ln w="6350" cap="flat" cmpd="sng" algn="ctr">
                  <a:noFill/>
                  <a:prstDash val="solid"/>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矩形 54"/>
                <p:cNvSpPr/>
                <p:nvPr/>
              </p:nvSpPr>
              <p:spPr bwMode="gray">
                <a:xfrm>
                  <a:off x="3060541" y="2405619"/>
                  <a:ext cx="179827" cy="199317"/>
                </a:xfrm>
                <a:prstGeom prst="rect">
                  <a:avLst/>
                </a:prstGeom>
                <a:grpFill/>
                <a:ln w="6350" cap="flat" cmpd="sng" algn="ctr">
                  <a:noFill/>
                  <a:prstDash val="solid"/>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48" name="组合 47"/>
              <p:cNvGrpSpPr/>
              <p:nvPr/>
            </p:nvGrpSpPr>
            <p:grpSpPr bwMode="gray">
              <a:xfrm>
                <a:off x="10128448" y="1905998"/>
                <a:ext cx="340843" cy="190826"/>
                <a:chOff x="2814711" y="2405617"/>
                <a:chExt cx="917317" cy="199319"/>
              </a:xfrm>
            </p:grpSpPr>
            <p:sp>
              <p:nvSpPr>
                <p:cNvPr id="49" name="矩形 48"/>
                <p:cNvSpPr/>
                <p:nvPr/>
              </p:nvSpPr>
              <p:spPr bwMode="gray">
                <a:xfrm>
                  <a:off x="2814711" y="2405619"/>
                  <a:ext cx="179827" cy="199317"/>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矩形 49"/>
                <p:cNvSpPr/>
                <p:nvPr/>
              </p:nvSpPr>
              <p:spPr bwMode="gray">
                <a:xfrm>
                  <a:off x="3060541" y="2405617"/>
                  <a:ext cx="179826" cy="199317"/>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矩形 50"/>
                <p:cNvSpPr/>
                <p:nvPr/>
              </p:nvSpPr>
              <p:spPr bwMode="gray">
                <a:xfrm>
                  <a:off x="3306371" y="2405619"/>
                  <a:ext cx="179827" cy="199317"/>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矩形 51"/>
                <p:cNvSpPr/>
                <p:nvPr/>
              </p:nvSpPr>
              <p:spPr bwMode="gray">
                <a:xfrm>
                  <a:off x="3552201" y="2405619"/>
                  <a:ext cx="179827" cy="199317"/>
                </a:xfrm>
                <a:prstGeom prst="rect">
                  <a:avLst/>
                </a:prstGeom>
                <a:solidFill>
                  <a:srgbClr val="00B050">
                    <a:alpha val="50000"/>
                  </a:srgbClr>
                </a:solidFill>
                <a:ln w="6350" cap="flat" cmpd="sng" algn="ctr">
                  <a:noFill/>
                  <a:prstDash val="solid"/>
                </a:ln>
                <a:effectLst/>
              </p:spPr>
              <p:txBody>
                <a:bodyPr rtlCol="0" anchor="ctr"/>
                <a:lstStyle/>
                <a:p>
                  <a:pPr algn="ctr" defTabSz="1625655" fontAlgn="ct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sp>
          <p:nvSpPr>
            <p:cNvPr id="46" name="矩形 45"/>
            <p:cNvSpPr/>
            <p:nvPr/>
          </p:nvSpPr>
          <p:spPr bwMode="gray">
            <a:xfrm>
              <a:off x="10644794" y="1885374"/>
              <a:ext cx="283117" cy="463509"/>
            </a:xfrm>
            <a:prstGeom prst="rect">
              <a:avLst/>
            </a:prstGeom>
            <a:noFill/>
            <a:ln w="9525" cap="flat" cmpd="sng" algn="ctr">
              <a:noFill/>
              <a:prstDash val="dash"/>
            </a:ln>
            <a:effectLst/>
          </p:spPr>
          <p:txBody>
            <a:bodyPr rtlCol="0" anchor="ctr"/>
            <a:lstStyle/>
            <a:p>
              <a:pPr algn="ctr" defTabSz="1625655" fontAlgn="ctr">
                <a:defRPr/>
              </a:pPr>
              <a:endParaRPr lang="en-US" sz="1400" kern="0"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56" name="肘形连接符 55"/>
          <p:cNvCxnSpPr>
            <a:endCxn id="44" idx="3"/>
          </p:cNvCxnSpPr>
          <p:nvPr/>
        </p:nvCxnSpPr>
        <p:spPr bwMode="gray">
          <a:xfrm rot="5400000">
            <a:off x="10088938" y="2358121"/>
            <a:ext cx="594584" cy="108411"/>
          </a:xfrm>
          <a:prstGeom prst="bentConnector2">
            <a:avLst/>
          </a:prstGeom>
          <a:noFill/>
          <a:ln w="19050" cap="flat" cmpd="sng" algn="ctr">
            <a:solidFill>
              <a:srgbClr val="E57B84"/>
            </a:solidFill>
            <a:prstDash val="solid"/>
            <a:tailEnd type="arrow" w="sm" len="sm"/>
          </a:ln>
          <a:effectLst/>
        </p:spPr>
      </p:cxnSp>
      <p:cxnSp>
        <p:nvCxnSpPr>
          <p:cNvPr id="57" name="肘形连接符 56"/>
          <p:cNvCxnSpPr/>
          <p:nvPr/>
        </p:nvCxnSpPr>
        <p:spPr bwMode="gray">
          <a:xfrm rot="16200000" flipH="1" flipV="1">
            <a:off x="9762621" y="2135308"/>
            <a:ext cx="32572" cy="745155"/>
          </a:xfrm>
          <a:prstGeom prst="bentConnector3">
            <a:avLst>
              <a:gd name="adj1" fmla="val -376600"/>
            </a:avLst>
          </a:prstGeom>
          <a:noFill/>
          <a:ln w="6350" cap="flat" cmpd="sng" algn="ctr">
            <a:solidFill>
              <a:srgbClr val="FFC000"/>
            </a:solidFill>
            <a:prstDash val="solid"/>
            <a:tailEnd type="arrow" w="sm" len="sm"/>
          </a:ln>
          <a:effectLst/>
        </p:spPr>
      </p:cxnSp>
      <p:cxnSp>
        <p:nvCxnSpPr>
          <p:cNvPr id="58" name="直接箭头连接符 57"/>
          <p:cNvCxnSpPr/>
          <p:nvPr/>
        </p:nvCxnSpPr>
        <p:spPr bwMode="gray">
          <a:xfrm>
            <a:off x="9725648" y="2381270"/>
            <a:ext cx="0" cy="149722"/>
          </a:xfrm>
          <a:prstGeom prst="straightConnector1">
            <a:avLst/>
          </a:prstGeom>
          <a:noFill/>
          <a:ln w="6350" cap="flat" cmpd="sng" algn="ctr">
            <a:solidFill>
              <a:srgbClr val="FFC000"/>
            </a:solidFill>
            <a:prstDash val="solid"/>
            <a:tailEnd type="arrow" w="sm" len="sm"/>
          </a:ln>
          <a:effectLst/>
        </p:spPr>
      </p:cxnSp>
      <p:sp>
        <p:nvSpPr>
          <p:cNvPr id="59" name="矩形 58"/>
          <p:cNvSpPr/>
          <p:nvPr/>
        </p:nvSpPr>
        <p:spPr bwMode="gray">
          <a:xfrm>
            <a:off x="5487593" y="2956215"/>
            <a:ext cx="1495052" cy="369332"/>
          </a:xfrm>
          <a:prstGeom prst="rect">
            <a:avLst/>
          </a:prstGeom>
        </p:spPr>
        <p:txBody>
          <a:bodyPr wrap="square" lIns="0" tIns="0" rIns="0" bIns="0">
            <a:spAutoFit/>
          </a:bodyPr>
          <a:lstStyle/>
          <a:p>
            <a:pPr algn="ctr" defTabSz="1625655" fontAlgn="ctr">
              <a:defRPr/>
            </a:pPr>
            <a:r>
              <a:rPr lang="en-US" sz="1200" dirty="0">
                <a:latin typeface="Huawei Sans" panose="020C0503030203020204" pitchFamily="34" charset="0"/>
                <a:cs typeface="Huawei Sans" panose="020C0503030203020204" pitchFamily="34" charset="0"/>
              </a:rPr>
              <a:t>Adaptive redundancy compensation</a:t>
            </a:r>
          </a:p>
        </p:txBody>
      </p:sp>
      <p:sp>
        <p:nvSpPr>
          <p:cNvPr id="60" name="矩形 59"/>
          <p:cNvSpPr/>
          <p:nvPr/>
        </p:nvSpPr>
        <p:spPr bwMode="gray">
          <a:xfrm>
            <a:off x="9139624" y="3000734"/>
            <a:ext cx="1225270" cy="276999"/>
          </a:xfrm>
          <a:prstGeom prst="rect">
            <a:avLst/>
          </a:prstGeom>
        </p:spPr>
        <p:txBody>
          <a:bodyPr wrap="square" lIns="0" tIns="0" rIns="0" bIns="0">
            <a:spAutoFit/>
          </a:bodyPr>
          <a:lstStyle/>
          <a:p>
            <a:pPr algn="ctr" defTabSz="1625655" fontAlgn="ctr">
              <a:lnSpc>
                <a:spcPct val="150000"/>
              </a:lnSpc>
              <a:defRPr/>
            </a:pPr>
            <a:r>
              <a:rPr lang="en-US" sz="1200" dirty="0">
                <a:latin typeface="Huawei Sans" panose="020C0503030203020204" pitchFamily="34" charset="0"/>
                <a:cs typeface="Huawei Sans" panose="020C0503030203020204" pitchFamily="34" charset="0"/>
              </a:rPr>
              <a:t>FEC</a:t>
            </a:r>
          </a:p>
        </p:txBody>
      </p:sp>
      <p:cxnSp>
        <p:nvCxnSpPr>
          <p:cNvPr id="61" name="直接箭头连接符 66"/>
          <p:cNvCxnSpPr/>
          <p:nvPr/>
        </p:nvCxnSpPr>
        <p:spPr bwMode="gray">
          <a:xfrm flipV="1">
            <a:off x="7658809" y="2914891"/>
            <a:ext cx="1" cy="126779"/>
          </a:xfrm>
          <a:prstGeom prst="straightConnector1">
            <a:avLst/>
          </a:prstGeom>
          <a:noFill/>
          <a:ln w="19050" cap="flat" cmpd="sng" algn="ctr">
            <a:solidFill>
              <a:srgbClr val="E57B84"/>
            </a:solidFill>
            <a:prstDash val="solid"/>
            <a:tailEnd type="arrow" w="sm" len="sm"/>
          </a:ln>
          <a:effectLst/>
        </p:spPr>
      </p:cxnSp>
      <p:cxnSp>
        <p:nvCxnSpPr>
          <p:cNvPr id="62" name="直接箭头连接符 66"/>
          <p:cNvCxnSpPr/>
          <p:nvPr/>
        </p:nvCxnSpPr>
        <p:spPr bwMode="gray">
          <a:xfrm flipV="1">
            <a:off x="7984075" y="2914891"/>
            <a:ext cx="1" cy="126779"/>
          </a:xfrm>
          <a:prstGeom prst="straightConnector1">
            <a:avLst/>
          </a:prstGeom>
          <a:noFill/>
          <a:ln w="19050" cap="flat" cmpd="sng" algn="ctr">
            <a:solidFill>
              <a:srgbClr val="E57B84"/>
            </a:solidFill>
            <a:prstDash val="solid"/>
            <a:tailEnd type="arrow" w="sm" len="sm"/>
          </a:ln>
          <a:effectLst/>
        </p:spPr>
      </p:cxnSp>
      <p:sp>
        <p:nvSpPr>
          <p:cNvPr id="63" name="矩形 62"/>
          <p:cNvSpPr/>
          <p:nvPr/>
        </p:nvSpPr>
        <p:spPr bwMode="gray">
          <a:xfrm>
            <a:off x="7249968" y="3016391"/>
            <a:ext cx="1225270" cy="184666"/>
          </a:xfrm>
          <a:prstGeom prst="rect">
            <a:avLst/>
          </a:prstGeom>
        </p:spPr>
        <p:txBody>
          <a:bodyPr wrap="square" lIns="0" tIns="0" rIns="0" bIns="0">
            <a:spAutoFit/>
          </a:bodyPr>
          <a:lstStyle/>
          <a:p>
            <a:pPr algn="ctr" defTabSz="1625655" fontAlgn="ctr">
              <a:defRPr/>
            </a:pPr>
            <a:r>
              <a:rPr lang="en-US" sz="1200" dirty="0">
                <a:latin typeface="Huawei Sans" panose="020C0503030203020204" pitchFamily="34" charset="0"/>
                <a:cs typeface="Huawei Sans" panose="020C0503030203020204" pitchFamily="34" charset="0"/>
              </a:rPr>
              <a:t>Link packet loss</a:t>
            </a:r>
          </a:p>
        </p:txBody>
      </p:sp>
      <p:sp>
        <p:nvSpPr>
          <p:cNvPr id="64" name="梯形 63"/>
          <p:cNvSpPr/>
          <p:nvPr/>
        </p:nvSpPr>
        <p:spPr bwMode="gray">
          <a:xfrm>
            <a:off x="5743694" y="2035138"/>
            <a:ext cx="1124716" cy="375609"/>
          </a:xfrm>
          <a:prstGeom prst="trapezoid">
            <a:avLst>
              <a:gd name="adj" fmla="val 39626"/>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65" name="直接箭头连接符 64"/>
          <p:cNvCxnSpPr/>
          <p:nvPr/>
        </p:nvCxnSpPr>
        <p:spPr bwMode="gray">
          <a:xfrm>
            <a:off x="7678172" y="2381270"/>
            <a:ext cx="0" cy="149722"/>
          </a:xfrm>
          <a:prstGeom prst="straightConnector1">
            <a:avLst/>
          </a:prstGeom>
          <a:noFill/>
          <a:ln w="19050" cap="flat" cmpd="sng" algn="ctr">
            <a:solidFill>
              <a:srgbClr val="C00000"/>
            </a:solidFill>
            <a:prstDash val="dash"/>
            <a:tailEnd type="none" w="sm" len="sm"/>
          </a:ln>
          <a:effectLst/>
        </p:spPr>
      </p:cxnSp>
      <p:sp>
        <p:nvSpPr>
          <p:cNvPr id="66" name="矩形 65"/>
          <p:cNvSpPr/>
          <p:nvPr/>
        </p:nvSpPr>
        <p:spPr bwMode="gray">
          <a:xfrm>
            <a:off x="6388114" y="2035772"/>
            <a:ext cx="1819449" cy="369332"/>
          </a:xfrm>
          <a:prstGeom prst="rect">
            <a:avLst/>
          </a:prstGeom>
        </p:spPr>
        <p:txBody>
          <a:bodyPr wrap="square" lIns="0" tIns="0" rIns="0" bIns="0">
            <a:spAutoFit/>
          </a:bodyPr>
          <a:lstStyle/>
          <a:p>
            <a:pPr algn="ctr" defTabSz="1625655" fontAlgn="ctr">
              <a:defRPr/>
            </a:pPr>
            <a:r>
              <a:rPr lang="en-US" sz="1200" dirty="0">
                <a:latin typeface="Huawei Sans" panose="020C0503030203020204" pitchFamily="34" charset="0"/>
                <a:cs typeface="Huawei Sans" panose="020C0503030203020204" pitchFamily="34" charset="0"/>
              </a:rPr>
              <a:t>Real-time detection of application packet loss </a:t>
            </a:r>
          </a:p>
        </p:txBody>
      </p:sp>
      <p:sp>
        <p:nvSpPr>
          <p:cNvPr id="67" name="矩形 66"/>
          <p:cNvSpPr/>
          <p:nvPr/>
        </p:nvSpPr>
        <p:spPr bwMode="gray">
          <a:xfrm>
            <a:off x="993497" y="2435894"/>
            <a:ext cx="4083328" cy="1061829"/>
          </a:xfrm>
          <a:prstGeom prst="rect">
            <a:avLst/>
          </a:prstGeom>
        </p:spPr>
        <p:txBody>
          <a:bodyPr wrap="square">
            <a:spAutoFit/>
          </a:bodyPr>
          <a:lstStyle/>
          <a:p>
            <a:pPr fontAlgn="ctr">
              <a:lnSpc>
                <a:spcPct val="150000"/>
              </a:lnSpc>
            </a:pPr>
            <a:r>
              <a:rPr lang="en-US" sz="1400" b="1" dirty="0">
                <a:latin typeface="Huawei Sans" panose="020C0503030203020204" pitchFamily="34" charset="0"/>
                <a:cs typeface="Huawei Sans" panose="020C0503030203020204" pitchFamily="34" charset="0"/>
              </a:rPr>
              <a:t>Optimizing experience of video conferencing, live streaming, video surveillance, and VoIP services</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68" name="肘形连接符 67"/>
          <p:cNvCxnSpPr/>
          <p:nvPr/>
        </p:nvCxnSpPr>
        <p:spPr bwMode="gray">
          <a:xfrm rot="16200000" flipV="1">
            <a:off x="7242570" y="1857770"/>
            <a:ext cx="52836" cy="1437451"/>
          </a:xfrm>
          <a:prstGeom prst="bentConnector3">
            <a:avLst>
              <a:gd name="adj1" fmla="val 289280"/>
            </a:avLst>
          </a:prstGeom>
          <a:noFill/>
          <a:ln w="19050" cap="flat" cmpd="sng" algn="ctr">
            <a:solidFill>
              <a:srgbClr val="C00000"/>
            </a:solidFill>
            <a:prstDash val="dash"/>
            <a:tailEnd type="arrow" w="sm" len="sm"/>
          </a:ln>
          <a:effectLst/>
        </p:spPr>
      </p:cxnSp>
      <p:grpSp>
        <p:nvGrpSpPr>
          <p:cNvPr id="69" name="组合 335"/>
          <p:cNvGrpSpPr/>
          <p:nvPr/>
        </p:nvGrpSpPr>
        <p:grpSpPr bwMode="gray">
          <a:xfrm>
            <a:off x="5255713" y="1788187"/>
            <a:ext cx="397369" cy="493900"/>
            <a:chOff x="-1059997" y="-455159"/>
            <a:chExt cx="642113" cy="910317"/>
          </a:xfrm>
          <a:solidFill>
            <a:srgbClr val="E57B84"/>
          </a:solidFill>
        </p:grpSpPr>
        <p:sp>
          <p:nvSpPr>
            <p:cNvPr id="70" name="Rectangle 10"/>
            <p:cNvSpPr>
              <a:spLocks noChangeArrowheads="1"/>
            </p:cNvSpPr>
            <p:nvPr/>
          </p:nvSpPr>
          <p:spPr bwMode="gray">
            <a:xfrm>
              <a:off x="-890397" y="74150"/>
              <a:ext cx="302913" cy="325789"/>
            </a:xfrm>
            <a:prstGeom prst="rect">
              <a:avLst/>
            </a:pr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Freeform 11"/>
            <p:cNvSpPr>
              <a:spLocks/>
            </p:cNvSpPr>
            <p:nvPr/>
          </p:nvSpPr>
          <p:spPr bwMode="gray">
            <a:xfrm>
              <a:off x="-954293" y="436226"/>
              <a:ext cx="430705" cy="18932"/>
            </a:xfrm>
            <a:custGeom>
              <a:avLst/>
              <a:gdLst/>
              <a:ahLst/>
              <a:cxnLst>
                <a:cxn ang="0">
                  <a:pos x="7541" y="0"/>
                </a:cxn>
                <a:cxn ang="0">
                  <a:pos x="7561" y="2"/>
                </a:cxn>
                <a:cxn ang="0">
                  <a:pos x="7579" y="7"/>
                </a:cxn>
                <a:cxn ang="0">
                  <a:pos x="7597" y="17"/>
                </a:cxn>
                <a:cxn ang="0">
                  <a:pos x="7611" y="29"/>
                </a:cxn>
                <a:cxn ang="0">
                  <a:pos x="7623" y="43"/>
                </a:cxn>
                <a:cxn ang="0">
                  <a:pos x="7633" y="60"/>
                </a:cxn>
                <a:cxn ang="0">
                  <a:pos x="7638" y="78"/>
                </a:cxn>
                <a:cxn ang="0">
                  <a:pos x="7640" y="99"/>
                </a:cxn>
                <a:cxn ang="0">
                  <a:pos x="7640" y="251"/>
                </a:cxn>
                <a:cxn ang="0">
                  <a:pos x="7636" y="270"/>
                </a:cxn>
                <a:cxn ang="0">
                  <a:pos x="7628" y="287"/>
                </a:cxn>
                <a:cxn ang="0">
                  <a:pos x="7618" y="304"/>
                </a:cxn>
                <a:cxn ang="0">
                  <a:pos x="7604" y="318"/>
                </a:cxn>
                <a:cxn ang="0">
                  <a:pos x="7589" y="328"/>
                </a:cxn>
                <a:cxn ang="0">
                  <a:pos x="7570" y="336"/>
                </a:cxn>
                <a:cxn ang="0">
                  <a:pos x="7551" y="340"/>
                </a:cxn>
                <a:cxn ang="0">
                  <a:pos x="99" y="340"/>
                </a:cxn>
                <a:cxn ang="0">
                  <a:pos x="79" y="338"/>
                </a:cxn>
                <a:cxn ang="0">
                  <a:pos x="61" y="332"/>
                </a:cxn>
                <a:cxn ang="0">
                  <a:pos x="43" y="323"/>
                </a:cxn>
                <a:cxn ang="0">
                  <a:pos x="29" y="311"/>
                </a:cxn>
                <a:cxn ang="0">
                  <a:pos x="17" y="297"/>
                </a:cxn>
                <a:cxn ang="0">
                  <a:pos x="7" y="279"/>
                </a:cxn>
                <a:cxn ang="0">
                  <a:pos x="2" y="260"/>
                </a:cxn>
                <a:cxn ang="0">
                  <a:pos x="0" y="241"/>
                </a:cxn>
                <a:cxn ang="0">
                  <a:pos x="0" y="89"/>
                </a:cxn>
                <a:cxn ang="0">
                  <a:pos x="4" y="69"/>
                </a:cxn>
                <a:cxn ang="0">
                  <a:pos x="12" y="51"/>
                </a:cxn>
                <a:cxn ang="0">
                  <a:pos x="22" y="36"/>
                </a:cxn>
                <a:cxn ang="0">
                  <a:pos x="36" y="22"/>
                </a:cxn>
                <a:cxn ang="0">
                  <a:pos x="51" y="12"/>
                </a:cxn>
                <a:cxn ang="0">
                  <a:pos x="70" y="4"/>
                </a:cxn>
                <a:cxn ang="0">
                  <a:pos x="89" y="0"/>
                </a:cxn>
              </a:cxnLst>
              <a:rect l="0" t="0" r="r" b="b"/>
              <a:pathLst>
                <a:path w="7640" h="340">
                  <a:moveTo>
                    <a:pt x="99" y="0"/>
                  </a:moveTo>
                  <a:lnTo>
                    <a:pt x="7541" y="0"/>
                  </a:lnTo>
                  <a:lnTo>
                    <a:pt x="7551" y="0"/>
                  </a:lnTo>
                  <a:lnTo>
                    <a:pt x="7561" y="2"/>
                  </a:lnTo>
                  <a:lnTo>
                    <a:pt x="7570" y="4"/>
                  </a:lnTo>
                  <a:lnTo>
                    <a:pt x="7579" y="7"/>
                  </a:lnTo>
                  <a:lnTo>
                    <a:pt x="7589" y="12"/>
                  </a:lnTo>
                  <a:lnTo>
                    <a:pt x="7597" y="17"/>
                  </a:lnTo>
                  <a:lnTo>
                    <a:pt x="7604" y="22"/>
                  </a:lnTo>
                  <a:lnTo>
                    <a:pt x="7611" y="29"/>
                  </a:lnTo>
                  <a:lnTo>
                    <a:pt x="7618" y="36"/>
                  </a:lnTo>
                  <a:lnTo>
                    <a:pt x="7623" y="43"/>
                  </a:lnTo>
                  <a:lnTo>
                    <a:pt x="7628" y="51"/>
                  </a:lnTo>
                  <a:lnTo>
                    <a:pt x="7633" y="60"/>
                  </a:lnTo>
                  <a:lnTo>
                    <a:pt x="7636" y="69"/>
                  </a:lnTo>
                  <a:lnTo>
                    <a:pt x="7638" y="78"/>
                  </a:lnTo>
                  <a:lnTo>
                    <a:pt x="7640" y="89"/>
                  </a:lnTo>
                  <a:lnTo>
                    <a:pt x="7640" y="99"/>
                  </a:lnTo>
                  <a:lnTo>
                    <a:pt x="7640" y="241"/>
                  </a:lnTo>
                  <a:lnTo>
                    <a:pt x="7640" y="251"/>
                  </a:lnTo>
                  <a:lnTo>
                    <a:pt x="7638" y="260"/>
                  </a:lnTo>
                  <a:lnTo>
                    <a:pt x="7636" y="270"/>
                  </a:lnTo>
                  <a:lnTo>
                    <a:pt x="7633" y="279"/>
                  </a:lnTo>
                  <a:lnTo>
                    <a:pt x="7628" y="287"/>
                  </a:lnTo>
                  <a:lnTo>
                    <a:pt x="7623" y="297"/>
                  </a:lnTo>
                  <a:lnTo>
                    <a:pt x="7618" y="304"/>
                  </a:lnTo>
                  <a:lnTo>
                    <a:pt x="7611" y="311"/>
                  </a:lnTo>
                  <a:lnTo>
                    <a:pt x="7604" y="318"/>
                  </a:lnTo>
                  <a:lnTo>
                    <a:pt x="7597" y="323"/>
                  </a:lnTo>
                  <a:lnTo>
                    <a:pt x="7589" y="328"/>
                  </a:lnTo>
                  <a:lnTo>
                    <a:pt x="7579" y="332"/>
                  </a:lnTo>
                  <a:lnTo>
                    <a:pt x="7570" y="336"/>
                  </a:lnTo>
                  <a:lnTo>
                    <a:pt x="7561" y="338"/>
                  </a:lnTo>
                  <a:lnTo>
                    <a:pt x="7551" y="340"/>
                  </a:lnTo>
                  <a:lnTo>
                    <a:pt x="7541" y="340"/>
                  </a:lnTo>
                  <a:lnTo>
                    <a:pt x="99" y="340"/>
                  </a:lnTo>
                  <a:lnTo>
                    <a:pt x="89" y="340"/>
                  </a:lnTo>
                  <a:lnTo>
                    <a:pt x="79" y="338"/>
                  </a:lnTo>
                  <a:lnTo>
                    <a:pt x="70" y="336"/>
                  </a:lnTo>
                  <a:lnTo>
                    <a:pt x="61" y="332"/>
                  </a:lnTo>
                  <a:lnTo>
                    <a:pt x="51" y="328"/>
                  </a:lnTo>
                  <a:lnTo>
                    <a:pt x="43" y="323"/>
                  </a:lnTo>
                  <a:lnTo>
                    <a:pt x="36" y="318"/>
                  </a:lnTo>
                  <a:lnTo>
                    <a:pt x="29" y="311"/>
                  </a:lnTo>
                  <a:lnTo>
                    <a:pt x="22" y="304"/>
                  </a:lnTo>
                  <a:lnTo>
                    <a:pt x="17" y="297"/>
                  </a:lnTo>
                  <a:lnTo>
                    <a:pt x="12" y="287"/>
                  </a:lnTo>
                  <a:lnTo>
                    <a:pt x="7" y="279"/>
                  </a:lnTo>
                  <a:lnTo>
                    <a:pt x="4" y="270"/>
                  </a:lnTo>
                  <a:lnTo>
                    <a:pt x="2" y="260"/>
                  </a:lnTo>
                  <a:lnTo>
                    <a:pt x="0" y="251"/>
                  </a:lnTo>
                  <a:lnTo>
                    <a:pt x="0" y="241"/>
                  </a:lnTo>
                  <a:lnTo>
                    <a:pt x="0" y="99"/>
                  </a:lnTo>
                  <a:lnTo>
                    <a:pt x="0" y="89"/>
                  </a:lnTo>
                  <a:lnTo>
                    <a:pt x="2" y="78"/>
                  </a:lnTo>
                  <a:lnTo>
                    <a:pt x="4" y="69"/>
                  </a:lnTo>
                  <a:lnTo>
                    <a:pt x="7" y="60"/>
                  </a:lnTo>
                  <a:lnTo>
                    <a:pt x="12" y="51"/>
                  </a:lnTo>
                  <a:lnTo>
                    <a:pt x="17" y="43"/>
                  </a:lnTo>
                  <a:lnTo>
                    <a:pt x="22" y="36"/>
                  </a:lnTo>
                  <a:lnTo>
                    <a:pt x="29" y="29"/>
                  </a:lnTo>
                  <a:lnTo>
                    <a:pt x="36" y="22"/>
                  </a:lnTo>
                  <a:lnTo>
                    <a:pt x="43" y="17"/>
                  </a:lnTo>
                  <a:lnTo>
                    <a:pt x="51" y="12"/>
                  </a:lnTo>
                  <a:lnTo>
                    <a:pt x="61" y="7"/>
                  </a:lnTo>
                  <a:lnTo>
                    <a:pt x="70" y="4"/>
                  </a:lnTo>
                  <a:lnTo>
                    <a:pt x="79" y="2"/>
                  </a:lnTo>
                  <a:lnTo>
                    <a:pt x="89" y="0"/>
                  </a:lnTo>
                  <a:lnTo>
                    <a:pt x="99" y="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 name="Freeform 12"/>
            <p:cNvSpPr>
              <a:spLocks/>
            </p:cNvSpPr>
            <p:nvPr/>
          </p:nvSpPr>
          <p:spPr bwMode="gray">
            <a:xfrm>
              <a:off x="-954293" y="372330"/>
              <a:ext cx="430705" cy="53641"/>
            </a:xfrm>
            <a:custGeom>
              <a:avLst/>
              <a:gdLst/>
              <a:ahLst/>
              <a:cxnLst>
                <a:cxn ang="0">
                  <a:pos x="439" y="0"/>
                </a:cxn>
                <a:cxn ang="0">
                  <a:pos x="1006" y="0"/>
                </a:cxn>
                <a:cxn ang="0">
                  <a:pos x="1006" y="584"/>
                </a:cxn>
                <a:cxn ang="0">
                  <a:pos x="1006" y="703"/>
                </a:cxn>
                <a:cxn ang="0">
                  <a:pos x="6634" y="703"/>
                </a:cxn>
                <a:cxn ang="0">
                  <a:pos x="6634" y="584"/>
                </a:cxn>
                <a:cxn ang="0">
                  <a:pos x="6634" y="0"/>
                </a:cxn>
                <a:cxn ang="0">
                  <a:pos x="7144" y="0"/>
                </a:cxn>
                <a:cxn ang="0">
                  <a:pos x="7640" y="951"/>
                </a:cxn>
                <a:cxn ang="0">
                  <a:pos x="0" y="951"/>
                </a:cxn>
                <a:cxn ang="0">
                  <a:pos x="439" y="0"/>
                </a:cxn>
              </a:cxnLst>
              <a:rect l="0" t="0" r="r" b="b"/>
              <a:pathLst>
                <a:path w="7640" h="951">
                  <a:moveTo>
                    <a:pt x="439" y="0"/>
                  </a:moveTo>
                  <a:lnTo>
                    <a:pt x="1006" y="0"/>
                  </a:lnTo>
                  <a:lnTo>
                    <a:pt x="1006" y="584"/>
                  </a:lnTo>
                  <a:lnTo>
                    <a:pt x="1006" y="703"/>
                  </a:lnTo>
                  <a:lnTo>
                    <a:pt x="6634" y="703"/>
                  </a:lnTo>
                  <a:lnTo>
                    <a:pt x="6634" y="584"/>
                  </a:lnTo>
                  <a:lnTo>
                    <a:pt x="6634" y="0"/>
                  </a:lnTo>
                  <a:lnTo>
                    <a:pt x="7144" y="0"/>
                  </a:lnTo>
                  <a:lnTo>
                    <a:pt x="7640" y="951"/>
                  </a:lnTo>
                  <a:lnTo>
                    <a:pt x="0" y="951"/>
                  </a:lnTo>
                  <a:lnTo>
                    <a:pt x="439" y="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Rectangle 13"/>
            <p:cNvSpPr>
              <a:spLocks noChangeArrowheads="1"/>
            </p:cNvSpPr>
            <p:nvPr/>
          </p:nvSpPr>
          <p:spPr bwMode="gray">
            <a:xfrm>
              <a:off x="-780749" y="-455159"/>
              <a:ext cx="15777" cy="63896"/>
            </a:xfrm>
            <a:prstGeom prst="rect">
              <a:avLst/>
            </a:pr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4" name="Rectangle 14"/>
            <p:cNvSpPr>
              <a:spLocks noChangeArrowheads="1"/>
            </p:cNvSpPr>
            <p:nvPr/>
          </p:nvSpPr>
          <p:spPr bwMode="gray">
            <a:xfrm>
              <a:off x="-712909" y="-455159"/>
              <a:ext cx="15777" cy="63896"/>
            </a:xfrm>
            <a:prstGeom prst="rect">
              <a:avLst/>
            </a:pr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Freeform 15"/>
            <p:cNvSpPr>
              <a:spLocks/>
            </p:cNvSpPr>
            <p:nvPr/>
          </p:nvSpPr>
          <p:spPr bwMode="gray">
            <a:xfrm>
              <a:off x="-756295" y="-444115"/>
              <a:ext cx="34709" cy="35498"/>
            </a:xfrm>
            <a:custGeom>
              <a:avLst/>
              <a:gdLst/>
              <a:ahLst/>
              <a:cxnLst>
                <a:cxn ang="0">
                  <a:pos x="345" y="625"/>
                </a:cxn>
                <a:cxn ang="0">
                  <a:pos x="391" y="617"/>
                </a:cxn>
                <a:cxn ang="0">
                  <a:pos x="435" y="602"/>
                </a:cxn>
                <a:cxn ang="0">
                  <a:pos x="475" y="581"/>
                </a:cxn>
                <a:cxn ang="0">
                  <a:pos x="512" y="554"/>
                </a:cxn>
                <a:cxn ang="0">
                  <a:pos x="544" y="524"/>
                </a:cxn>
                <a:cxn ang="0">
                  <a:pos x="573" y="488"/>
                </a:cxn>
                <a:cxn ang="0">
                  <a:pos x="595" y="448"/>
                </a:cxn>
                <a:cxn ang="0">
                  <a:pos x="612" y="406"/>
                </a:cxn>
                <a:cxn ang="0">
                  <a:pos x="622" y="360"/>
                </a:cxn>
                <a:cxn ang="0">
                  <a:pos x="626" y="313"/>
                </a:cxn>
                <a:cxn ang="0">
                  <a:pos x="622" y="265"/>
                </a:cxn>
                <a:cxn ang="0">
                  <a:pos x="612" y="220"/>
                </a:cxn>
                <a:cxn ang="0">
                  <a:pos x="595" y="178"/>
                </a:cxn>
                <a:cxn ang="0">
                  <a:pos x="573" y="138"/>
                </a:cxn>
                <a:cxn ang="0">
                  <a:pos x="544" y="103"/>
                </a:cxn>
                <a:cxn ang="0">
                  <a:pos x="512" y="72"/>
                </a:cxn>
                <a:cxn ang="0">
                  <a:pos x="475" y="45"/>
                </a:cxn>
                <a:cxn ang="0">
                  <a:pos x="435" y="24"/>
                </a:cxn>
                <a:cxn ang="0">
                  <a:pos x="391" y="10"/>
                </a:cxn>
                <a:cxn ang="0">
                  <a:pos x="345" y="1"/>
                </a:cxn>
                <a:cxn ang="0">
                  <a:pos x="297" y="0"/>
                </a:cxn>
                <a:cxn ang="0">
                  <a:pos x="250" y="6"/>
                </a:cxn>
                <a:cxn ang="0">
                  <a:pos x="206" y="19"/>
                </a:cxn>
                <a:cxn ang="0">
                  <a:pos x="164" y="37"/>
                </a:cxn>
                <a:cxn ang="0">
                  <a:pos x="126" y="63"/>
                </a:cxn>
                <a:cxn ang="0">
                  <a:pos x="92" y="92"/>
                </a:cxn>
                <a:cxn ang="0">
                  <a:pos x="62" y="126"/>
                </a:cxn>
                <a:cxn ang="0">
                  <a:pos x="38" y="164"/>
                </a:cxn>
                <a:cxn ang="0">
                  <a:pos x="19" y="206"/>
                </a:cxn>
                <a:cxn ang="0">
                  <a:pos x="7" y="250"/>
                </a:cxn>
                <a:cxn ang="0">
                  <a:pos x="1" y="297"/>
                </a:cxn>
                <a:cxn ang="0">
                  <a:pos x="2" y="345"/>
                </a:cxn>
                <a:cxn ang="0">
                  <a:pos x="10" y="392"/>
                </a:cxn>
                <a:cxn ang="0">
                  <a:pos x="25" y="435"/>
                </a:cxn>
                <a:cxn ang="0">
                  <a:pos x="45" y="476"/>
                </a:cxn>
                <a:cxn ang="0">
                  <a:pos x="71" y="512"/>
                </a:cxn>
                <a:cxn ang="0">
                  <a:pos x="103" y="545"/>
                </a:cxn>
                <a:cxn ang="0">
                  <a:pos x="138" y="572"/>
                </a:cxn>
                <a:cxn ang="0">
                  <a:pos x="177" y="596"/>
                </a:cxn>
                <a:cxn ang="0">
                  <a:pos x="220" y="612"/>
                </a:cxn>
                <a:cxn ang="0">
                  <a:pos x="265" y="623"/>
                </a:cxn>
                <a:cxn ang="0">
                  <a:pos x="314" y="626"/>
                </a:cxn>
              </a:cxnLst>
              <a:rect l="0" t="0" r="r" b="b"/>
              <a:pathLst>
                <a:path w="626" h="626">
                  <a:moveTo>
                    <a:pt x="314" y="626"/>
                  </a:moveTo>
                  <a:lnTo>
                    <a:pt x="329" y="626"/>
                  </a:lnTo>
                  <a:lnTo>
                    <a:pt x="345" y="625"/>
                  </a:lnTo>
                  <a:lnTo>
                    <a:pt x="361" y="623"/>
                  </a:lnTo>
                  <a:lnTo>
                    <a:pt x="376" y="620"/>
                  </a:lnTo>
                  <a:lnTo>
                    <a:pt x="391" y="617"/>
                  </a:lnTo>
                  <a:lnTo>
                    <a:pt x="406" y="612"/>
                  </a:lnTo>
                  <a:lnTo>
                    <a:pt x="420" y="607"/>
                  </a:lnTo>
                  <a:lnTo>
                    <a:pt x="435" y="602"/>
                  </a:lnTo>
                  <a:lnTo>
                    <a:pt x="449" y="596"/>
                  </a:lnTo>
                  <a:lnTo>
                    <a:pt x="462" y="589"/>
                  </a:lnTo>
                  <a:lnTo>
                    <a:pt x="475" y="581"/>
                  </a:lnTo>
                  <a:lnTo>
                    <a:pt x="488" y="572"/>
                  </a:lnTo>
                  <a:lnTo>
                    <a:pt x="500" y="564"/>
                  </a:lnTo>
                  <a:lnTo>
                    <a:pt x="512" y="554"/>
                  </a:lnTo>
                  <a:lnTo>
                    <a:pt x="523" y="545"/>
                  </a:lnTo>
                  <a:lnTo>
                    <a:pt x="534" y="534"/>
                  </a:lnTo>
                  <a:lnTo>
                    <a:pt x="544" y="524"/>
                  </a:lnTo>
                  <a:lnTo>
                    <a:pt x="555" y="512"/>
                  </a:lnTo>
                  <a:lnTo>
                    <a:pt x="564" y="501"/>
                  </a:lnTo>
                  <a:lnTo>
                    <a:pt x="573" y="488"/>
                  </a:lnTo>
                  <a:lnTo>
                    <a:pt x="581" y="476"/>
                  </a:lnTo>
                  <a:lnTo>
                    <a:pt x="588" y="462"/>
                  </a:lnTo>
                  <a:lnTo>
                    <a:pt x="595" y="448"/>
                  </a:lnTo>
                  <a:lnTo>
                    <a:pt x="601" y="435"/>
                  </a:lnTo>
                  <a:lnTo>
                    <a:pt x="607" y="421"/>
                  </a:lnTo>
                  <a:lnTo>
                    <a:pt x="612" y="406"/>
                  </a:lnTo>
                  <a:lnTo>
                    <a:pt x="616" y="392"/>
                  </a:lnTo>
                  <a:lnTo>
                    <a:pt x="619" y="377"/>
                  </a:lnTo>
                  <a:lnTo>
                    <a:pt x="622" y="360"/>
                  </a:lnTo>
                  <a:lnTo>
                    <a:pt x="624" y="345"/>
                  </a:lnTo>
                  <a:lnTo>
                    <a:pt x="625" y="329"/>
                  </a:lnTo>
                  <a:lnTo>
                    <a:pt x="626" y="313"/>
                  </a:lnTo>
                  <a:lnTo>
                    <a:pt x="625" y="297"/>
                  </a:lnTo>
                  <a:lnTo>
                    <a:pt x="624" y="281"/>
                  </a:lnTo>
                  <a:lnTo>
                    <a:pt x="622" y="265"/>
                  </a:lnTo>
                  <a:lnTo>
                    <a:pt x="619" y="250"/>
                  </a:lnTo>
                  <a:lnTo>
                    <a:pt x="616" y="235"/>
                  </a:lnTo>
                  <a:lnTo>
                    <a:pt x="612" y="220"/>
                  </a:lnTo>
                  <a:lnTo>
                    <a:pt x="607" y="206"/>
                  </a:lnTo>
                  <a:lnTo>
                    <a:pt x="601" y="192"/>
                  </a:lnTo>
                  <a:lnTo>
                    <a:pt x="595" y="178"/>
                  </a:lnTo>
                  <a:lnTo>
                    <a:pt x="588" y="164"/>
                  </a:lnTo>
                  <a:lnTo>
                    <a:pt x="581" y="150"/>
                  </a:lnTo>
                  <a:lnTo>
                    <a:pt x="573" y="138"/>
                  </a:lnTo>
                  <a:lnTo>
                    <a:pt x="564" y="126"/>
                  </a:lnTo>
                  <a:lnTo>
                    <a:pt x="555" y="114"/>
                  </a:lnTo>
                  <a:lnTo>
                    <a:pt x="544" y="103"/>
                  </a:lnTo>
                  <a:lnTo>
                    <a:pt x="534" y="92"/>
                  </a:lnTo>
                  <a:lnTo>
                    <a:pt x="523" y="82"/>
                  </a:lnTo>
                  <a:lnTo>
                    <a:pt x="512" y="72"/>
                  </a:lnTo>
                  <a:lnTo>
                    <a:pt x="500" y="63"/>
                  </a:lnTo>
                  <a:lnTo>
                    <a:pt x="488" y="53"/>
                  </a:lnTo>
                  <a:lnTo>
                    <a:pt x="475" y="45"/>
                  </a:lnTo>
                  <a:lnTo>
                    <a:pt x="462" y="37"/>
                  </a:lnTo>
                  <a:lnTo>
                    <a:pt x="449" y="31"/>
                  </a:lnTo>
                  <a:lnTo>
                    <a:pt x="435" y="24"/>
                  </a:lnTo>
                  <a:lnTo>
                    <a:pt x="420" y="19"/>
                  </a:lnTo>
                  <a:lnTo>
                    <a:pt x="406" y="14"/>
                  </a:lnTo>
                  <a:lnTo>
                    <a:pt x="391" y="10"/>
                  </a:lnTo>
                  <a:lnTo>
                    <a:pt x="376" y="6"/>
                  </a:lnTo>
                  <a:lnTo>
                    <a:pt x="361" y="3"/>
                  </a:lnTo>
                  <a:lnTo>
                    <a:pt x="345" y="1"/>
                  </a:lnTo>
                  <a:lnTo>
                    <a:pt x="329" y="0"/>
                  </a:lnTo>
                  <a:lnTo>
                    <a:pt x="314" y="0"/>
                  </a:lnTo>
                  <a:lnTo>
                    <a:pt x="297" y="0"/>
                  </a:lnTo>
                  <a:lnTo>
                    <a:pt x="281" y="1"/>
                  </a:lnTo>
                  <a:lnTo>
                    <a:pt x="265" y="3"/>
                  </a:lnTo>
                  <a:lnTo>
                    <a:pt x="250" y="6"/>
                  </a:lnTo>
                  <a:lnTo>
                    <a:pt x="235" y="10"/>
                  </a:lnTo>
                  <a:lnTo>
                    <a:pt x="220" y="14"/>
                  </a:lnTo>
                  <a:lnTo>
                    <a:pt x="206" y="19"/>
                  </a:lnTo>
                  <a:lnTo>
                    <a:pt x="191" y="24"/>
                  </a:lnTo>
                  <a:lnTo>
                    <a:pt x="177" y="31"/>
                  </a:lnTo>
                  <a:lnTo>
                    <a:pt x="164" y="37"/>
                  </a:lnTo>
                  <a:lnTo>
                    <a:pt x="151" y="45"/>
                  </a:lnTo>
                  <a:lnTo>
                    <a:pt x="138" y="53"/>
                  </a:lnTo>
                  <a:lnTo>
                    <a:pt x="126" y="63"/>
                  </a:lnTo>
                  <a:lnTo>
                    <a:pt x="114" y="72"/>
                  </a:lnTo>
                  <a:lnTo>
                    <a:pt x="103" y="82"/>
                  </a:lnTo>
                  <a:lnTo>
                    <a:pt x="92" y="92"/>
                  </a:lnTo>
                  <a:lnTo>
                    <a:pt x="82" y="103"/>
                  </a:lnTo>
                  <a:lnTo>
                    <a:pt x="71" y="114"/>
                  </a:lnTo>
                  <a:lnTo>
                    <a:pt x="62" y="126"/>
                  </a:lnTo>
                  <a:lnTo>
                    <a:pt x="53" y="138"/>
                  </a:lnTo>
                  <a:lnTo>
                    <a:pt x="45" y="150"/>
                  </a:lnTo>
                  <a:lnTo>
                    <a:pt x="38" y="164"/>
                  </a:lnTo>
                  <a:lnTo>
                    <a:pt x="31" y="178"/>
                  </a:lnTo>
                  <a:lnTo>
                    <a:pt x="25" y="192"/>
                  </a:lnTo>
                  <a:lnTo>
                    <a:pt x="19" y="206"/>
                  </a:lnTo>
                  <a:lnTo>
                    <a:pt x="14" y="220"/>
                  </a:lnTo>
                  <a:lnTo>
                    <a:pt x="10" y="235"/>
                  </a:lnTo>
                  <a:lnTo>
                    <a:pt x="7" y="250"/>
                  </a:lnTo>
                  <a:lnTo>
                    <a:pt x="4" y="265"/>
                  </a:lnTo>
                  <a:lnTo>
                    <a:pt x="2" y="281"/>
                  </a:lnTo>
                  <a:lnTo>
                    <a:pt x="1" y="297"/>
                  </a:lnTo>
                  <a:lnTo>
                    <a:pt x="0" y="313"/>
                  </a:lnTo>
                  <a:lnTo>
                    <a:pt x="1" y="329"/>
                  </a:lnTo>
                  <a:lnTo>
                    <a:pt x="2" y="345"/>
                  </a:lnTo>
                  <a:lnTo>
                    <a:pt x="4" y="360"/>
                  </a:lnTo>
                  <a:lnTo>
                    <a:pt x="7" y="377"/>
                  </a:lnTo>
                  <a:lnTo>
                    <a:pt x="10" y="392"/>
                  </a:lnTo>
                  <a:lnTo>
                    <a:pt x="14" y="406"/>
                  </a:lnTo>
                  <a:lnTo>
                    <a:pt x="19" y="421"/>
                  </a:lnTo>
                  <a:lnTo>
                    <a:pt x="25" y="435"/>
                  </a:lnTo>
                  <a:lnTo>
                    <a:pt x="31" y="448"/>
                  </a:lnTo>
                  <a:lnTo>
                    <a:pt x="38" y="462"/>
                  </a:lnTo>
                  <a:lnTo>
                    <a:pt x="45" y="476"/>
                  </a:lnTo>
                  <a:lnTo>
                    <a:pt x="53" y="488"/>
                  </a:lnTo>
                  <a:lnTo>
                    <a:pt x="62" y="501"/>
                  </a:lnTo>
                  <a:lnTo>
                    <a:pt x="71" y="512"/>
                  </a:lnTo>
                  <a:lnTo>
                    <a:pt x="82" y="524"/>
                  </a:lnTo>
                  <a:lnTo>
                    <a:pt x="92" y="534"/>
                  </a:lnTo>
                  <a:lnTo>
                    <a:pt x="103" y="545"/>
                  </a:lnTo>
                  <a:lnTo>
                    <a:pt x="114" y="554"/>
                  </a:lnTo>
                  <a:lnTo>
                    <a:pt x="126" y="564"/>
                  </a:lnTo>
                  <a:lnTo>
                    <a:pt x="138" y="572"/>
                  </a:lnTo>
                  <a:lnTo>
                    <a:pt x="151" y="581"/>
                  </a:lnTo>
                  <a:lnTo>
                    <a:pt x="164" y="589"/>
                  </a:lnTo>
                  <a:lnTo>
                    <a:pt x="177" y="596"/>
                  </a:lnTo>
                  <a:lnTo>
                    <a:pt x="191" y="602"/>
                  </a:lnTo>
                  <a:lnTo>
                    <a:pt x="206" y="607"/>
                  </a:lnTo>
                  <a:lnTo>
                    <a:pt x="220" y="612"/>
                  </a:lnTo>
                  <a:lnTo>
                    <a:pt x="235" y="617"/>
                  </a:lnTo>
                  <a:lnTo>
                    <a:pt x="250" y="620"/>
                  </a:lnTo>
                  <a:lnTo>
                    <a:pt x="265" y="623"/>
                  </a:lnTo>
                  <a:lnTo>
                    <a:pt x="281" y="625"/>
                  </a:lnTo>
                  <a:lnTo>
                    <a:pt x="297" y="626"/>
                  </a:lnTo>
                  <a:lnTo>
                    <a:pt x="314" y="626"/>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6" name="Rectangle 16"/>
            <p:cNvSpPr>
              <a:spLocks noChangeArrowheads="1"/>
            </p:cNvSpPr>
            <p:nvPr/>
          </p:nvSpPr>
          <p:spPr bwMode="gray">
            <a:xfrm>
              <a:off x="-771283" y="-407040"/>
              <a:ext cx="64685" cy="15777"/>
            </a:xfrm>
            <a:prstGeom prst="rect">
              <a:avLst/>
            </a:pr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Rectangle 17"/>
            <p:cNvSpPr>
              <a:spLocks noChangeArrowheads="1"/>
            </p:cNvSpPr>
            <p:nvPr/>
          </p:nvSpPr>
          <p:spPr bwMode="gray">
            <a:xfrm>
              <a:off x="-771283" y="-455159"/>
              <a:ext cx="64685" cy="7100"/>
            </a:xfrm>
            <a:prstGeom prst="rect">
              <a:avLst/>
            </a:pr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8" name="Freeform 18"/>
            <p:cNvSpPr>
              <a:spLocks noEditPoints="1"/>
            </p:cNvSpPr>
            <p:nvPr/>
          </p:nvSpPr>
          <p:spPr bwMode="gray">
            <a:xfrm>
              <a:off x="-1059997" y="-391263"/>
              <a:ext cx="642113" cy="386530"/>
            </a:xfrm>
            <a:custGeom>
              <a:avLst/>
              <a:gdLst/>
              <a:ahLst/>
              <a:cxnLst>
                <a:cxn ang="0">
                  <a:pos x="11193" y="1"/>
                </a:cxn>
                <a:cxn ang="0">
                  <a:pos x="11237" y="10"/>
                </a:cxn>
                <a:cxn ang="0">
                  <a:pos x="11277" y="27"/>
                </a:cxn>
                <a:cxn ang="0">
                  <a:pos x="11329" y="67"/>
                </a:cxn>
                <a:cxn ang="0">
                  <a:pos x="11369" y="119"/>
                </a:cxn>
                <a:cxn ang="0">
                  <a:pos x="11386" y="159"/>
                </a:cxn>
                <a:cxn ang="0">
                  <a:pos x="11395" y="204"/>
                </a:cxn>
                <a:cxn ang="0">
                  <a:pos x="11396" y="6638"/>
                </a:cxn>
                <a:cxn ang="0">
                  <a:pos x="11389" y="6682"/>
                </a:cxn>
                <a:cxn ang="0">
                  <a:pos x="11374" y="6724"/>
                </a:cxn>
                <a:cxn ang="0">
                  <a:pos x="11351" y="6761"/>
                </a:cxn>
                <a:cxn ang="0">
                  <a:pos x="11321" y="6794"/>
                </a:cxn>
                <a:cxn ang="0">
                  <a:pos x="11287" y="6820"/>
                </a:cxn>
                <a:cxn ang="0">
                  <a:pos x="11248" y="6839"/>
                </a:cxn>
                <a:cxn ang="0">
                  <a:pos x="11204" y="6850"/>
                </a:cxn>
                <a:cxn ang="0">
                  <a:pos x="226" y="6852"/>
                </a:cxn>
                <a:cxn ang="0">
                  <a:pos x="181" y="6848"/>
                </a:cxn>
                <a:cxn ang="0">
                  <a:pos x="138" y="6835"/>
                </a:cxn>
                <a:cxn ang="0">
                  <a:pos x="100" y="6814"/>
                </a:cxn>
                <a:cxn ang="0">
                  <a:pos x="67" y="6786"/>
                </a:cxn>
                <a:cxn ang="0">
                  <a:pos x="38" y="6752"/>
                </a:cxn>
                <a:cxn ang="0">
                  <a:pos x="18" y="6714"/>
                </a:cxn>
                <a:cxn ang="0">
                  <a:pos x="5" y="6671"/>
                </a:cxn>
                <a:cxn ang="0">
                  <a:pos x="0" y="6626"/>
                </a:cxn>
                <a:cxn ang="0">
                  <a:pos x="3" y="192"/>
                </a:cxn>
                <a:cxn ang="0">
                  <a:pos x="14" y="149"/>
                </a:cxn>
                <a:cxn ang="0">
                  <a:pos x="32" y="109"/>
                </a:cxn>
                <a:cxn ang="0">
                  <a:pos x="58" y="75"/>
                </a:cxn>
                <a:cxn ang="0">
                  <a:pos x="91" y="45"/>
                </a:cxn>
                <a:cxn ang="0">
                  <a:pos x="128" y="23"/>
                </a:cxn>
                <a:cxn ang="0">
                  <a:pos x="169" y="7"/>
                </a:cxn>
                <a:cxn ang="0">
                  <a:pos x="214" y="1"/>
                </a:cxn>
                <a:cxn ang="0">
                  <a:pos x="10866" y="306"/>
                </a:cxn>
                <a:cxn ang="0">
                  <a:pos x="10919" y="315"/>
                </a:cxn>
                <a:cxn ang="0">
                  <a:pos x="10992" y="353"/>
                </a:cxn>
                <a:cxn ang="0">
                  <a:pos x="11043" y="414"/>
                </a:cxn>
                <a:cxn ang="0">
                  <a:pos x="11066" y="481"/>
                </a:cxn>
                <a:cxn ang="0">
                  <a:pos x="11069" y="6340"/>
                </a:cxn>
                <a:cxn ang="0">
                  <a:pos x="11064" y="6382"/>
                </a:cxn>
                <a:cxn ang="0">
                  <a:pos x="11052" y="6421"/>
                </a:cxn>
                <a:cxn ang="0">
                  <a:pos x="11007" y="6487"/>
                </a:cxn>
                <a:cxn ang="0">
                  <a:pos x="10939" y="6530"/>
                </a:cxn>
                <a:cxn ang="0">
                  <a:pos x="10899" y="6542"/>
                </a:cxn>
                <a:cxn ang="0">
                  <a:pos x="10856" y="6546"/>
                </a:cxn>
                <a:cxn ang="0">
                  <a:pos x="507" y="6544"/>
                </a:cxn>
                <a:cxn ang="0">
                  <a:pos x="467" y="6534"/>
                </a:cxn>
                <a:cxn ang="0">
                  <a:pos x="404" y="6500"/>
                </a:cxn>
                <a:cxn ang="0">
                  <a:pos x="358" y="6447"/>
                </a:cxn>
                <a:cxn ang="0">
                  <a:pos x="340" y="6411"/>
                </a:cxn>
                <a:cxn ang="0">
                  <a:pos x="330" y="6371"/>
                </a:cxn>
                <a:cxn ang="0">
                  <a:pos x="327" y="512"/>
                </a:cxn>
                <a:cxn ang="0">
                  <a:pos x="331" y="471"/>
                </a:cxn>
                <a:cxn ang="0">
                  <a:pos x="344" y="432"/>
                </a:cxn>
                <a:cxn ang="0">
                  <a:pos x="389" y="366"/>
                </a:cxn>
                <a:cxn ang="0">
                  <a:pos x="457" y="322"/>
                </a:cxn>
                <a:cxn ang="0">
                  <a:pos x="518" y="307"/>
                </a:cxn>
              </a:cxnLst>
              <a:rect l="0" t="0" r="r" b="b"/>
              <a:pathLst>
                <a:path w="11396" h="6852">
                  <a:moveTo>
                    <a:pt x="226" y="0"/>
                  </a:moveTo>
                  <a:lnTo>
                    <a:pt x="11170" y="0"/>
                  </a:lnTo>
                  <a:lnTo>
                    <a:pt x="11181" y="1"/>
                  </a:lnTo>
                  <a:lnTo>
                    <a:pt x="11193" y="1"/>
                  </a:lnTo>
                  <a:lnTo>
                    <a:pt x="11204" y="3"/>
                  </a:lnTo>
                  <a:lnTo>
                    <a:pt x="11215" y="5"/>
                  </a:lnTo>
                  <a:lnTo>
                    <a:pt x="11227" y="7"/>
                  </a:lnTo>
                  <a:lnTo>
                    <a:pt x="11237" y="10"/>
                  </a:lnTo>
                  <a:lnTo>
                    <a:pt x="11248" y="14"/>
                  </a:lnTo>
                  <a:lnTo>
                    <a:pt x="11258" y="18"/>
                  </a:lnTo>
                  <a:lnTo>
                    <a:pt x="11268" y="23"/>
                  </a:lnTo>
                  <a:lnTo>
                    <a:pt x="11277" y="27"/>
                  </a:lnTo>
                  <a:lnTo>
                    <a:pt x="11287" y="33"/>
                  </a:lnTo>
                  <a:lnTo>
                    <a:pt x="11296" y="39"/>
                  </a:lnTo>
                  <a:lnTo>
                    <a:pt x="11313" y="52"/>
                  </a:lnTo>
                  <a:lnTo>
                    <a:pt x="11329" y="67"/>
                  </a:lnTo>
                  <a:lnTo>
                    <a:pt x="11345" y="83"/>
                  </a:lnTo>
                  <a:lnTo>
                    <a:pt x="11358" y="100"/>
                  </a:lnTo>
                  <a:lnTo>
                    <a:pt x="11363" y="109"/>
                  </a:lnTo>
                  <a:lnTo>
                    <a:pt x="11369" y="119"/>
                  </a:lnTo>
                  <a:lnTo>
                    <a:pt x="11374" y="128"/>
                  </a:lnTo>
                  <a:lnTo>
                    <a:pt x="11378" y="138"/>
                  </a:lnTo>
                  <a:lnTo>
                    <a:pt x="11382" y="149"/>
                  </a:lnTo>
                  <a:lnTo>
                    <a:pt x="11386" y="159"/>
                  </a:lnTo>
                  <a:lnTo>
                    <a:pt x="11389" y="171"/>
                  </a:lnTo>
                  <a:lnTo>
                    <a:pt x="11391" y="181"/>
                  </a:lnTo>
                  <a:lnTo>
                    <a:pt x="11393" y="192"/>
                  </a:lnTo>
                  <a:lnTo>
                    <a:pt x="11395" y="204"/>
                  </a:lnTo>
                  <a:lnTo>
                    <a:pt x="11396" y="215"/>
                  </a:lnTo>
                  <a:lnTo>
                    <a:pt x="11396" y="226"/>
                  </a:lnTo>
                  <a:lnTo>
                    <a:pt x="11396" y="6626"/>
                  </a:lnTo>
                  <a:lnTo>
                    <a:pt x="11396" y="6638"/>
                  </a:lnTo>
                  <a:lnTo>
                    <a:pt x="11395" y="6649"/>
                  </a:lnTo>
                  <a:lnTo>
                    <a:pt x="11393" y="6660"/>
                  </a:lnTo>
                  <a:lnTo>
                    <a:pt x="11391" y="6671"/>
                  </a:lnTo>
                  <a:lnTo>
                    <a:pt x="11389" y="6682"/>
                  </a:lnTo>
                  <a:lnTo>
                    <a:pt x="11386" y="6694"/>
                  </a:lnTo>
                  <a:lnTo>
                    <a:pt x="11382" y="6704"/>
                  </a:lnTo>
                  <a:lnTo>
                    <a:pt x="11378" y="6714"/>
                  </a:lnTo>
                  <a:lnTo>
                    <a:pt x="11374" y="6724"/>
                  </a:lnTo>
                  <a:lnTo>
                    <a:pt x="11369" y="6734"/>
                  </a:lnTo>
                  <a:lnTo>
                    <a:pt x="11363" y="6743"/>
                  </a:lnTo>
                  <a:lnTo>
                    <a:pt x="11358" y="6752"/>
                  </a:lnTo>
                  <a:lnTo>
                    <a:pt x="11351" y="6761"/>
                  </a:lnTo>
                  <a:lnTo>
                    <a:pt x="11345" y="6770"/>
                  </a:lnTo>
                  <a:lnTo>
                    <a:pt x="11338" y="6778"/>
                  </a:lnTo>
                  <a:lnTo>
                    <a:pt x="11329" y="6786"/>
                  </a:lnTo>
                  <a:lnTo>
                    <a:pt x="11321" y="6794"/>
                  </a:lnTo>
                  <a:lnTo>
                    <a:pt x="11313" y="6801"/>
                  </a:lnTo>
                  <a:lnTo>
                    <a:pt x="11305" y="6808"/>
                  </a:lnTo>
                  <a:lnTo>
                    <a:pt x="11296" y="6814"/>
                  </a:lnTo>
                  <a:lnTo>
                    <a:pt x="11287" y="6820"/>
                  </a:lnTo>
                  <a:lnTo>
                    <a:pt x="11277" y="6825"/>
                  </a:lnTo>
                  <a:lnTo>
                    <a:pt x="11268" y="6830"/>
                  </a:lnTo>
                  <a:lnTo>
                    <a:pt x="11258" y="6835"/>
                  </a:lnTo>
                  <a:lnTo>
                    <a:pt x="11248" y="6839"/>
                  </a:lnTo>
                  <a:lnTo>
                    <a:pt x="11237" y="6842"/>
                  </a:lnTo>
                  <a:lnTo>
                    <a:pt x="11227" y="6845"/>
                  </a:lnTo>
                  <a:lnTo>
                    <a:pt x="11215" y="6848"/>
                  </a:lnTo>
                  <a:lnTo>
                    <a:pt x="11204" y="6850"/>
                  </a:lnTo>
                  <a:lnTo>
                    <a:pt x="11193" y="6851"/>
                  </a:lnTo>
                  <a:lnTo>
                    <a:pt x="11181" y="6852"/>
                  </a:lnTo>
                  <a:lnTo>
                    <a:pt x="11170" y="6852"/>
                  </a:lnTo>
                  <a:lnTo>
                    <a:pt x="226" y="6852"/>
                  </a:lnTo>
                  <a:lnTo>
                    <a:pt x="214" y="6852"/>
                  </a:lnTo>
                  <a:lnTo>
                    <a:pt x="203" y="6851"/>
                  </a:lnTo>
                  <a:lnTo>
                    <a:pt x="192" y="6850"/>
                  </a:lnTo>
                  <a:lnTo>
                    <a:pt x="181" y="6848"/>
                  </a:lnTo>
                  <a:lnTo>
                    <a:pt x="169" y="6845"/>
                  </a:lnTo>
                  <a:lnTo>
                    <a:pt x="159" y="6842"/>
                  </a:lnTo>
                  <a:lnTo>
                    <a:pt x="148" y="6839"/>
                  </a:lnTo>
                  <a:lnTo>
                    <a:pt x="138" y="6835"/>
                  </a:lnTo>
                  <a:lnTo>
                    <a:pt x="128" y="6830"/>
                  </a:lnTo>
                  <a:lnTo>
                    <a:pt x="118" y="6825"/>
                  </a:lnTo>
                  <a:lnTo>
                    <a:pt x="109" y="6820"/>
                  </a:lnTo>
                  <a:lnTo>
                    <a:pt x="100" y="6814"/>
                  </a:lnTo>
                  <a:lnTo>
                    <a:pt x="91" y="6808"/>
                  </a:lnTo>
                  <a:lnTo>
                    <a:pt x="83" y="6801"/>
                  </a:lnTo>
                  <a:lnTo>
                    <a:pt x="75" y="6794"/>
                  </a:lnTo>
                  <a:lnTo>
                    <a:pt x="67" y="6786"/>
                  </a:lnTo>
                  <a:lnTo>
                    <a:pt x="58" y="6778"/>
                  </a:lnTo>
                  <a:lnTo>
                    <a:pt x="51" y="6770"/>
                  </a:lnTo>
                  <a:lnTo>
                    <a:pt x="45" y="6761"/>
                  </a:lnTo>
                  <a:lnTo>
                    <a:pt x="38" y="6752"/>
                  </a:lnTo>
                  <a:lnTo>
                    <a:pt x="32" y="6743"/>
                  </a:lnTo>
                  <a:lnTo>
                    <a:pt x="27" y="6734"/>
                  </a:lnTo>
                  <a:lnTo>
                    <a:pt x="22" y="6724"/>
                  </a:lnTo>
                  <a:lnTo>
                    <a:pt x="18" y="6714"/>
                  </a:lnTo>
                  <a:lnTo>
                    <a:pt x="14" y="6704"/>
                  </a:lnTo>
                  <a:lnTo>
                    <a:pt x="10" y="6694"/>
                  </a:lnTo>
                  <a:lnTo>
                    <a:pt x="7" y="6682"/>
                  </a:lnTo>
                  <a:lnTo>
                    <a:pt x="5" y="6671"/>
                  </a:lnTo>
                  <a:lnTo>
                    <a:pt x="3" y="6660"/>
                  </a:lnTo>
                  <a:lnTo>
                    <a:pt x="1" y="6649"/>
                  </a:lnTo>
                  <a:lnTo>
                    <a:pt x="0" y="6638"/>
                  </a:lnTo>
                  <a:lnTo>
                    <a:pt x="0" y="6626"/>
                  </a:lnTo>
                  <a:lnTo>
                    <a:pt x="0" y="226"/>
                  </a:lnTo>
                  <a:lnTo>
                    <a:pt x="0" y="215"/>
                  </a:lnTo>
                  <a:lnTo>
                    <a:pt x="1" y="204"/>
                  </a:lnTo>
                  <a:lnTo>
                    <a:pt x="3" y="192"/>
                  </a:lnTo>
                  <a:lnTo>
                    <a:pt x="5" y="181"/>
                  </a:lnTo>
                  <a:lnTo>
                    <a:pt x="7" y="171"/>
                  </a:lnTo>
                  <a:lnTo>
                    <a:pt x="10" y="159"/>
                  </a:lnTo>
                  <a:lnTo>
                    <a:pt x="14" y="149"/>
                  </a:lnTo>
                  <a:lnTo>
                    <a:pt x="18" y="138"/>
                  </a:lnTo>
                  <a:lnTo>
                    <a:pt x="22" y="128"/>
                  </a:lnTo>
                  <a:lnTo>
                    <a:pt x="27" y="119"/>
                  </a:lnTo>
                  <a:lnTo>
                    <a:pt x="32" y="109"/>
                  </a:lnTo>
                  <a:lnTo>
                    <a:pt x="38" y="100"/>
                  </a:lnTo>
                  <a:lnTo>
                    <a:pt x="45" y="92"/>
                  </a:lnTo>
                  <a:lnTo>
                    <a:pt x="51" y="83"/>
                  </a:lnTo>
                  <a:lnTo>
                    <a:pt x="58" y="75"/>
                  </a:lnTo>
                  <a:lnTo>
                    <a:pt x="67" y="67"/>
                  </a:lnTo>
                  <a:lnTo>
                    <a:pt x="75" y="60"/>
                  </a:lnTo>
                  <a:lnTo>
                    <a:pt x="83" y="52"/>
                  </a:lnTo>
                  <a:lnTo>
                    <a:pt x="91" y="45"/>
                  </a:lnTo>
                  <a:lnTo>
                    <a:pt x="100" y="39"/>
                  </a:lnTo>
                  <a:lnTo>
                    <a:pt x="109" y="33"/>
                  </a:lnTo>
                  <a:lnTo>
                    <a:pt x="118" y="27"/>
                  </a:lnTo>
                  <a:lnTo>
                    <a:pt x="128" y="23"/>
                  </a:lnTo>
                  <a:lnTo>
                    <a:pt x="138" y="18"/>
                  </a:lnTo>
                  <a:lnTo>
                    <a:pt x="148" y="14"/>
                  </a:lnTo>
                  <a:lnTo>
                    <a:pt x="159" y="10"/>
                  </a:lnTo>
                  <a:lnTo>
                    <a:pt x="169" y="7"/>
                  </a:lnTo>
                  <a:lnTo>
                    <a:pt x="181" y="5"/>
                  </a:lnTo>
                  <a:lnTo>
                    <a:pt x="192" y="3"/>
                  </a:lnTo>
                  <a:lnTo>
                    <a:pt x="203" y="1"/>
                  </a:lnTo>
                  <a:lnTo>
                    <a:pt x="214" y="1"/>
                  </a:lnTo>
                  <a:lnTo>
                    <a:pt x="226" y="0"/>
                  </a:lnTo>
                  <a:close/>
                  <a:moveTo>
                    <a:pt x="540" y="306"/>
                  </a:moveTo>
                  <a:lnTo>
                    <a:pt x="10856" y="306"/>
                  </a:lnTo>
                  <a:lnTo>
                    <a:pt x="10866" y="306"/>
                  </a:lnTo>
                  <a:lnTo>
                    <a:pt x="10878" y="307"/>
                  </a:lnTo>
                  <a:lnTo>
                    <a:pt x="10889" y="309"/>
                  </a:lnTo>
                  <a:lnTo>
                    <a:pt x="10899" y="310"/>
                  </a:lnTo>
                  <a:lnTo>
                    <a:pt x="10919" y="315"/>
                  </a:lnTo>
                  <a:lnTo>
                    <a:pt x="10939" y="322"/>
                  </a:lnTo>
                  <a:lnTo>
                    <a:pt x="10957" y="331"/>
                  </a:lnTo>
                  <a:lnTo>
                    <a:pt x="10974" y="341"/>
                  </a:lnTo>
                  <a:lnTo>
                    <a:pt x="10992" y="353"/>
                  </a:lnTo>
                  <a:lnTo>
                    <a:pt x="11007" y="366"/>
                  </a:lnTo>
                  <a:lnTo>
                    <a:pt x="11020" y="382"/>
                  </a:lnTo>
                  <a:lnTo>
                    <a:pt x="11033" y="397"/>
                  </a:lnTo>
                  <a:lnTo>
                    <a:pt x="11043" y="414"/>
                  </a:lnTo>
                  <a:lnTo>
                    <a:pt x="11052" y="432"/>
                  </a:lnTo>
                  <a:lnTo>
                    <a:pt x="11059" y="451"/>
                  </a:lnTo>
                  <a:lnTo>
                    <a:pt x="11064" y="471"/>
                  </a:lnTo>
                  <a:lnTo>
                    <a:pt x="11066" y="481"/>
                  </a:lnTo>
                  <a:lnTo>
                    <a:pt x="11068" y="491"/>
                  </a:lnTo>
                  <a:lnTo>
                    <a:pt x="11069" y="502"/>
                  </a:lnTo>
                  <a:lnTo>
                    <a:pt x="11069" y="512"/>
                  </a:lnTo>
                  <a:lnTo>
                    <a:pt x="11069" y="6340"/>
                  </a:lnTo>
                  <a:lnTo>
                    <a:pt x="11069" y="6351"/>
                  </a:lnTo>
                  <a:lnTo>
                    <a:pt x="11068" y="6361"/>
                  </a:lnTo>
                  <a:lnTo>
                    <a:pt x="11066" y="6371"/>
                  </a:lnTo>
                  <a:lnTo>
                    <a:pt x="11064" y="6382"/>
                  </a:lnTo>
                  <a:lnTo>
                    <a:pt x="11062" y="6392"/>
                  </a:lnTo>
                  <a:lnTo>
                    <a:pt x="11059" y="6402"/>
                  </a:lnTo>
                  <a:lnTo>
                    <a:pt x="11056" y="6411"/>
                  </a:lnTo>
                  <a:lnTo>
                    <a:pt x="11052" y="6421"/>
                  </a:lnTo>
                  <a:lnTo>
                    <a:pt x="11043" y="6439"/>
                  </a:lnTo>
                  <a:lnTo>
                    <a:pt x="11033" y="6455"/>
                  </a:lnTo>
                  <a:lnTo>
                    <a:pt x="11020" y="6471"/>
                  </a:lnTo>
                  <a:lnTo>
                    <a:pt x="11007" y="6487"/>
                  </a:lnTo>
                  <a:lnTo>
                    <a:pt x="10992" y="6500"/>
                  </a:lnTo>
                  <a:lnTo>
                    <a:pt x="10974" y="6512"/>
                  </a:lnTo>
                  <a:lnTo>
                    <a:pt x="10957" y="6522"/>
                  </a:lnTo>
                  <a:lnTo>
                    <a:pt x="10939" y="6530"/>
                  </a:lnTo>
                  <a:lnTo>
                    <a:pt x="10929" y="6534"/>
                  </a:lnTo>
                  <a:lnTo>
                    <a:pt x="10919" y="6537"/>
                  </a:lnTo>
                  <a:lnTo>
                    <a:pt x="10909" y="6540"/>
                  </a:lnTo>
                  <a:lnTo>
                    <a:pt x="10899" y="6542"/>
                  </a:lnTo>
                  <a:lnTo>
                    <a:pt x="10889" y="6544"/>
                  </a:lnTo>
                  <a:lnTo>
                    <a:pt x="10878" y="6545"/>
                  </a:lnTo>
                  <a:lnTo>
                    <a:pt x="10866" y="6546"/>
                  </a:lnTo>
                  <a:lnTo>
                    <a:pt x="10856" y="6546"/>
                  </a:lnTo>
                  <a:lnTo>
                    <a:pt x="540" y="6546"/>
                  </a:lnTo>
                  <a:lnTo>
                    <a:pt x="530" y="6546"/>
                  </a:lnTo>
                  <a:lnTo>
                    <a:pt x="518" y="6545"/>
                  </a:lnTo>
                  <a:lnTo>
                    <a:pt x="507" y="6544"/>
                  </a:lnTo>
                  <a:lnTo>
                    <a:pt x="497" y="6542"/>
                  </a:lnTo>
                  <a:lnTo>
                    <a:pt x="487" y="6540"/>
                  </a:lnTo>
                  <a:lnTo>
                    <a:pt x="477" y="6537"/>
                  </a:lnTo>
                  <a:lnTo>
                    <a:pt x="467" y="6534"/>
                  </a:lnTo>
                  <a:lnTo>
                    <a:pt x="457" y="6530"/>
                  </a:lnTo>
                  <a:lnTo>
                    <a:pt x="439" y="6522"/>
                  </a:lnTo>
                  <a:lnTo>
                    <a:pt x="421" y="6512"/>
                  </a:lnTo>
                  <a:lnTo>
                    <a:pt x="404" y="6500"/>
                  </a:lnTo>
                  <a:lnTo>
                    <a:pt x="389" y="6487"/>
                  </a:lnTo>
                  <a:lnTo>
                    <a:pt x="375" y="6471"/>
                  </a:lnTo>
                  <a:lnTo>
                    <a:pt x="363" y="6455"/>
                  </a:lnTo>
                  <a:lnTo>
                    <a:pt x="358" y="6447"/>
                  </a:lnTo>
                  <a:lnTo>
                    <a:pt x="353" y="6439"/>
                  </a:lnTo>
                  <a:lnTo>
                    <a:pt x="348" y="6430"/>
                  </a:lnTo>
                  <a:lnTo>
                    <a:pt x="344" y="6421"/>
                  </a:lnTo>
                  <a:lnTo>
                    <a:pt x="340" y="6411"/>
                  </a:lnTo>
                  <a:lnTo>
                    <a:pt x="337" y="6402"/>
                  </a:lnTo>
                  <a:lnTo>
                    <a:pt x="334" y="6392"/>
                  </a:lnTo>
                  <a:lnTo>
                    <a:pt x="331" y="6382"/>
                  </a:lnTo>
                  <a:lnTo>
                    <a:pt x="330" y="6371"/>
                  </a:lnTo>
                  <a:lnTo>
                    <a:pt x="328" y="6361"/>
                  </a:lnTo>
                  <a:lnTo>
                    <a:pt x="327" y="6351"/>
                  </a:lnTo>
                  <a:lnTo>
                    <a:pt x="327" y="6340"/>
                  </a:lnTo>
                  <a:lnTo>
                    <a:pt x="327" y="512"/>
                  </a:lnTo>
                  <a:lnTo>
                    <a:pt x="327" y="502"/>
                  </a:lnTo>
                  <a:lnTo>
                    <a:pt x="328" y="491"/>
                  </a:lnTo>
                  <a:lnTo>
                    <a:pt x="330" y="481"/>
                  </a:lnTo>
                  <a:lnTo>
                    <a:pt x="331" y="471"/>
                  </a:lnTo>
                  <a:lnTo>
                    <a:pt x="334" y="460"/>
                  </a:lnTo>
                  <a:lnTo>
                    <a:pt x="337" y="451"/>
                  </a:lnTo>
                  <a:lnTo>
                    <a:pt x="340" y="441"/>
                  </a:lnTo>
                  <a:lnTo>
                    <a:pt x="344" y="432"/>
                  </a:lnTo>
                  <a:lnTo>
                    <a:pt x="353" y="414"/>
                  </a:lnTo>
                  <a:lnTo>
                    <a:pt x="363" y="397"/>
                  </a:lnTo>
                  <a:lnTo>
                    <a:pt x="375" y="382"/>
                  </a:lnTo>
                  <a:lnTo>
                    <a:pt x="389" y="366"/>
                  </a:lnTo>
                  <a:lnTo>
                    <a:pt x="404" y="353"/>
                  </a:lnTo>
                  <a:lnTo>
                    <a:pt x="421" y="341"/>
                  </a:lnTo>
                  <a:lnTo>
                    <a:pt x="439" y="331"/>
                  </a:lnTo>
                  <a:lnTo>
                    <a:pt x="457" y="322"/>
                  </a:lnTo>
                  <a:lnTo>
                    <a:pt x="477" y="315"/>
                  </a:lnTo>
                  <a:lnTo>
                    <a:pt x="497" y="310"/>
                  </a:lnTo>
                  <a:lnTo>
                    <a:pt x="507" y="309"/>
                  </a:lnTo>
                  <a:lnTo>
                    <a:pt x="518" y="307"/>
                  </a:lnTo>
                  <a:lnTo>
                    <a:pt x="530" y="306"/>
                  </a:lnTo>
                  <a:lnTo>
                    <a:pt x="540" y="306"/>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Freeform 19"/>
            <p:cNvSpPr>
              <a:spLocks noEditPoints="1"/>
            </p:cNvSpPr>
            <p:nvPr/>
          </p:nvSpPr>
          <p:spPr bwMode="gray">
            <a:xfrm>
              <a:off x="-890397" y="-5522"/>
              <a:ext cx="302913" cy="63896"/>
            </a:xfrm>
            <a:custGeom>
              <a:avLst/>
              <a:gdLst/>
              <a:ahLst/>
              <a:cxnLst>
                <a:cxn ang="0">
                  <a:pos x="0" y="0"/>
                </a:cxn>
                <a:cxn ang="0">
                  <a:pos x="1769" y="387"/>
                </a:cxn>
                <a:cxn ang="0">
                  <a:pos x="1844" y="443"/>
                </a:cxn>
                <a:cxn ang="0">
                  <a:pos x="1886" y="529"/>
                </a:cxn>
                <a:cxn ang="0">
                  <a:pos x="1881" y="628"/>
                </a:cxn>
                <a:cxn ang="0">
                  <a:pos x="1831" y="709"/>
                </a:cxn>
                <a:cxn ang="0">
                  <a:pos x="1751" y="758"/>
                </a:cxn>
                <a:cxn ang="0">
                  <a:pos x="1691" y="767"/>
                </a:cxn>
                <a:cxn ang="0">
                  <a:pos x="1633" y="758"/>
                </a:cxn>
                <a:cxn ang="0">
                  <a:pos x="1552" y="709"/>
                </a:cxn>
                <a:cxn ang="0">
                  <a:pos x="1502" y="628"/>
                </a:cxn>
                <a:cxn ang="0">
                  <a:pos x="1493" y="570"/>
                </a:cxn>
                <a:cxn ang="0">
                  <a:pos x="1502" y="510"/>
                </a:cxn>
                <a:cxn ang="0">
                  <a:pos x="1552" y="429"/>
                </a:cxn>
                <a:cxn ang="0">
                  <a:pos x="1633" y="380"/>
                </a:cxn>
                <a:cxn ang="0">
                  <a:pos x="2371" y="372"/>
                </a:cxn>
                <a:cxn ang="0">
                  <a:pos x="2462" y="405"/>
                </a:cxn>
                <a:cxn ang="0">
                  <a:pos x="2525" y="475"/>
                </a:cxn>
                <a:cxn ang="0">
                  <a:pos x="2549" y="570"/>
                </a:cxn>
                <a:cxn ang="0">
                  <a:pos x="2525" y="663"/>
                </a:cxn>
                <a:cxn ang="0">
                  <a:pos x="2462" y="733"/>
                </a:cxn>
                <a:cxn ang="0">
                  <a:pos x="2381" y="765"/>
                </a:cxn>
                <a:cxn ang="0">
                  <a:pos x="2331" y="766"/>
                </a:cxn>
                <a:cxn ang="0">
                  <a:pos x="2257" y="743"/>
                </a:cxn>
                <a:cxn ang="0">
                  <a:pos x="2187" y="680"/>
                </a:cxn>
                <a:cxn ang="0">
                  <a:pos x="2155" y="599"/>
                </a:cxn>
                <a:cxn ang="0">
                  <a:pos x="2154" y="549"/>
                </a:cxn>
                <a:cxn ang="0">
                  <a:pos x="2177" y="475"/>
                </a:cxn>
                <a:cxn ang="0">
                  <a:pos x="2241" y="405"/>
                </a:cxn>
                <a:cxn ang="0">
                  <a:pos x="2331" y="372"/>
                </a:cxn>
                <a:cxn ang="0">
                  <a:pos x="3070" y="380"/>
                </a:cxn>
                <a:cxn ang="0">
                  <a:pos x="3150" y="429"/>
                </a:cxn>
                <a:cxn ang="0">
                  <a:pos x="3200" y="510"/>
                </a:cxn>
                <a:cxn ang="0">
                  <a:pos x="3205" y="609"/>
                </a:cxn>
                <a:cxn ang="0">
                  <a:pos x="3164" y="695"/>
                </a:cxn>
                <a:cxn ang="0">
                  <a:pos x="3088" y="751"/>
                </a:cxn>
                <a:cxn ang="0">
                  <a:pos x="3021" y="767"/>
                </a:cxn>
                <a:cxn ang="0">
                  <a:pos x="2971" y="763"/>
                </a:cxn>
                <a:cxn ang="0">
                  <a:pos x="2885" y="722"/>
                </a:cxn>
                <a:cxn ang="0">
                  <a:pos x="2829" y="646"/>
                </a:cxn>
                <a:cxn ang="0">
                  <a:pos x="2814" y="580"/>
                </a:cxn>
                <a:cxn ang="0">
                  <a:pos x="2817" y="529"/>
                </a:cxn>
                <a:cxn ang="0">
                  <a:pos x="2858" y="443"/>
                </a:cxn>
                <a:cxn ang="0">
                  <a:pos x="2934" y="387"/>
                </a:cxn>
                <a:cxn ang="0">
                  <a:pos x="3671" y="371"/>
                </a:cxn>
                <a:cxn ang="0">
                  <a:pos x="3765" y="395"/>
                </a:cxn>
                <a:cxn ang="0">
                  <a:pos x="3834" y="458"/>
                </a:cxn>
                <a:cxn ang="0">
                  <a:pos x="3868" y="549"/>
                </a:cxn>
                <a:cxn ang="0">
                  <a:pos x="3852" y="646"/>
                </a:cxn>
                <a:cxn ang="0">
                  <a:pos x="3796" y="722"/>
                </a:cxn>
                <a:cxn ang="0">
                  <a:pos x="3710" y="763"/>
                </a:cxn>
                <a:cxn ang="0">
                  <a:pos x="3660" y="767"/>
                </a:cxn>
                <a:cxn ang="0">
                  <a:pos x="3593" y="751"/>
                </a:cxn>
                <a:cxn ang="0">
                  <a:pos x="3518" y="695"/>
                </a:cxn>
                <a:cxn ang="0">
                  <a:pos x="3476" y="609"/>
                </a:cxn>
                <a:cxn ang="0">
                  <a:pos x="3473" y="559"/>
                </a:cxn>
                <a:cxn ang="0">
                  <a:pos x="3488" y="492"/>
                </a:cxn>
                <a:cxn ang="0">
                  <a:pos x="3545" y="416"/>
                </a:cxn>
                <a:cxn ang="0">
                  <a:pos x="3631" y="375"/>
                </a:cxn>
              </a:cxnLst>
              <a:rect l="0" t="0" r="r" b="b"/>
              <a:pathLst>
                <a:path w="5362" h="1139">
                  <a:moveTo>
                    <a:pt x="0" y="0"/>
                  </a:moveTo>
                  <a:lnTo>
                    <a:pt x="5362" y="0"/>
                  </a:lnTo>
                  <a:lnTo>
                    <a:pt x="5362" y="1139"/>
                  </a:lnTo>
                  <a:lnTo>
                    <a:pt x="0" y="1139"/>
                  </a:lnTo>
                  <a:lnTo>
                    <a:pt x="0" y="0"/>
                  </a:lnTo>
                  <a:close/>
                  <a:moveTo>
                    <a:pt x="1691" y="371"/>
                  </a:moveTo>
                  <a:lnTo>
                    <a:pt x="1711" y="372"/>
                  </a:lnTo>
                  <a:lnTo>
                    <a:pt x="1731" y="375"/>
                  </a:lnTo>
                  <a:lnTo>
                    <a:pt x="1751" y="380"/>
                  </a:lnTo>
                  <a:lnTo>
                    <a:pt x="1769" y="387"/>
                  </a:lnTo>
                  <a:lnTo>
                    <a:pt x="1786" y="395"/>
                  </a:lnTo>
                  <a:lnTo>
                    <a:pt x="1802" y="405"/>
                  </a:lnTo>
                  <a:lnTo>
                    <a:pt x="1817" y="416"/>
                  </a:lnTo>
                  <a:lnTo>
                    <a:pt x="1831" y="429"/>
                  </a:lnTo>
                  <a:lnTo>
                    <a:pt x="1844" y="443"/>
                  </a:lnTo>
                  <a:lnTo>
                    <a:pt x="1855" y="458"/>
                  </a:lnTo>
                  <a:lnTo>
                    <a:pt x="1866" y="475"/>
                  </a:lnTo>
                  <a:lnTo>
                    <a:pt x="1874" y="492"/>
                  </a:lnTo>
                  <a:lnTo>
                    <a:pt x="1881" y="510"/>
                  </a:lnTo>
                  <a:lnTo>
                    <a:pt x="1886" y="529"/>
                  </a:lnTo>
                  <a:lnTo>
                    <a:pt x="1889" y="549"/>
                  </a:lnTo>
                  <a:lnTo>
                    <a:pt x="1890" y="570"/>
                  </a:lnTo>
                  <a:lnTo>
                    <a:pt x="1889" y="590"/>
                  </a:lnTo>
                  <a:lnTo>
                    <a:pt x="1886" y="609"/>
                  </a:lnTo>
                  <a:lnTo>
                    <a:pt x="1881" y="628"/>
                  </a:lnTo>
                  <a:lnTo>
                    <a:pt x="1874" y="646"/>
                  </a:lnTo>
                  <a:lnTo>
                    <a:pt x="1866" y="663"/>
                  </a:lnTo>
                  <a:lnTo>
                    <a:pt x="1855" y="680"/>
                  </a:lnTo>
                  <a:lnTo>
                    <a:pt x="1844" y="695"/>
                  </a:lnTo>
                  <a:lnTo>
                    <a:pt x="1831" y="709"/>
                  </a:lnTo>
                  <a:lnTo>
                    <a:pt x="1817" y="722"/>
                  </a:lnTo>
                  <a:lnTo>
                    <a:pt x="1802" y="733"/>
                  </a:lnTo>
                  <a:lnTo>
                    <a:pt x="1786" y="743"/>
                  </a:lnTo>
                  <a:lnTo>
                    <a:pt x="1769" y="751"/>
                  </a:lnTo>
                  <a:lnTo>
                    <a:pt x="1751" y="758"/>
                  </a:lnTo>
                  <a:lnTo>
                    <a:pt x="1731" y="763"/>
                  </a:lnTo>
                  <a:lnTo>
                    <a:pt x="1721" y="765"/>
                  </a:lnTo>
                  <a:lnTo>
                    <a:pt x="1711" y="766"/>
                  </a:lnTo>
                  <a:lnTo>
                    <a:pt x="1702" y="767"/>
                  </a:lnTo>
                  <a:lnTo>
                    <a:pt x="1691" y="767"/>
                  </a:lnTo>
                  <a:lnTo>
                    <a:pt x="1681" y="767"/>
                  </a:lnTo>
                  <a:lnTo>
                    <a:pt x="1671" y="766"/>
                  </a:lnTo>
                  <a:lnTo>
                    <a:pt x="1662" y="765"/>
                  </a:lnTo>
                  <a:lnTo>
                    <a:pt x="1652" y="763"/>
                  </a:lnTo>
                  <a:lnTo>
                    <a:pt x="1633" y="758"/>
                  </a:lnTo>
                  <a:lnTo>
                    <a:pt x="1614" y="751"/>
                  </a:lnTo>
                  <a:lnTo>
                    <a:pt x="1597" y="743"/>
                  </a:lnTo>
                  <a:lnTo>
                    <a:pt x="1581" y="733"/>
                  </a:lnTo>
                  <a:lnTo>
                    <a:pt x="1566" y="722"/>
                  </a:lnTo>
                  <a:lnTo>
                    <a:pt x="1552" y="709"/>
                  </a:lnTo>
                  <a:lnTo>
                    <a:pt x="1539" y="695"/>
                  </a:lnTo>
                  <a:lnTo>
                    <a:pt x="1528" y="680"/>
                  </a:lnTo>
                  <a:lnTo>
                    <a:pt x="1518" y="663"/>
                  </a:lnTo>
                  <a:lnTo>
                    <a:pt x="1510" y="646"/>
                  </a:lnTo>
                  <a:lnTo>
                    <a:pt x="1502" y="628"/>
                  </a:lnTo>
                  <a:lnTo>
                    <a:pt x="1497" y="609"/>
                  </a:lnTo>
                  <a:lnTo>
                    <a:pt x="1495" y="599"/>
                  </a:lnTo>
                  <a:lnTo>
                    <a:pt x="1494" y="590"/>
                  </a:lnTo>
                  <a:lnTo>
                    <a:pt x="1494" y="580"/>
                  </a:lnTo>
                  <a:lnTo>
                    <a:pt x="1493" y="570"/>
                  </a:lnTo>
                  <a:lnTo>
                    <a:pt x="1494" y="559"/>
                  </a:lnTo>
                  <a:lnTo>
                    <a:pt x="1494" y="549"/>
                  </a:lnTo>
                  <a:lnTo>
                    <a:pt x="1495" y="539"/>
                  </a:lnTo>
                  <a:lnTo>
                    <a:pt x="1497" y="529"/>
                  </a:lnTo>
                  <a:lnTo>
                    <a:pt x="1502" y="510"/>
                  </a:lnTo>
                  <a:lnTo>
                    <a:pt x="1510" y="492"/>
                  </a:lnTo>
                  <a:lnTo>
                    <a:pt x="1518" y="475"/>
                  </a:lnTo>
                  <a:lnTo>
                    <a:pt x="1528" y="458"/>
                  </a:lnTo>
                  <a:lnTo>
                    <a:pt x="1539" y="443"/>
                  </a:lnTo>
                  <a:lnTo>
                    <a:pt x="1552" y="429"/>
                  </a:lnTo>
                  <a:lnTo>
                    <a:pt x="1566" y="416"/>
                  </a:lnTo>
                  <a:lnTo>
                    <a:pt x="1581" y="405"/>
                  </a:lnTo>
                  <a:lnTo>
                    <a:pt x="1597" y="395"/>
                  </a:lnTo>
                  <a:lnTo>
                    <a:pt x="1614" y="387"/>
                  </a:lnTo>
                  <a:lnTo>
                    <a:pt x="1633" y="380"/>
                  </a:lnTo>
                  <a:lnTo>
                    <a:pt x="1652" y="375"/>
                  </a:lnTo>
                  <a:lnTo>
                    <a:pt x="1671" y="372"/>
                  </a:lnTo>
                  <a:lnTo>
                    <a:pt x="1691" y="371"/>
                  </a:lnTo>
                  <a:close/>
                  <a:moveTo>
                    <a:pt x="2351" y="371"/>
                  </a:moveTo>
                  <a:lnTo>
                    <a:pt x="2371" y="372"/>
                  </a:lnTo>
                  <a:lnTo>
                    <a:pt x="2391" y="375"/>
                  </a:lnTo>
                  <a:lnTo>
                    <a:pt x="2410" y="380"/>
                  </a:lnTo>
                  <a:lnTo>
                    <a:pt x="2428" y="387"/>
                  </a:lnTo>
                  <a:lnTo>
                    <a:pt x="2445" y="395"/>
                  </a:lnTo>
                  <a:lnTo>
                    <a:pt x="2462" y="405"/>
                  </a:lnTo>
                  <a:lnTo>
                    <a:pt x="2477" y="416"/>
                  </a:lnTo>
                  <a:lnTo>
                    <a:pt x="2491" y="429"/>
                  </a:lnTo>
                  <a:lnTo>
                    <a:pt x="2504" y="443"/>
                  </a:lnTo>
                  <a:lnTo>
                    <a:pt x="2515" y="458"/>
                  </a:lnTo>
                  <a:lnTo>
                    <a:pt x="2525" y="475"/>
                  </a:lnTo>
                  <a:lnTo>
                    <a:pt x="2533" y="492"/>
                  </a:lnTo>
                  <a:lnTo>
                    <a:pt x="2540" y="510"/>
                  </a:lnTo>
                  <a:lnTo>
                    <a:pt x="2545" y="529"/>
                  </a:lnTo>
                  <a:lnTo>
                    <a:pt x="2548" y="549"/>
                  </a:lnTo>
                  <a:lnTo>
                    <a:pt x="2549" y="570"/>
                  </a:lnTo>
                  <a:lnTo>
                    <a:pt x="2548" y="590"/>
                  </a:lnTo>
                  <a:lnTo>
                    <a:pt x="2545" y="609"/>
                  </a:lnTo>
                  <a:lnTo>
                    <a:pt x="2540" y="628"/>
                  </a:lnTo>
                  <a:lnTo>
                    <a:pt x="2533" y="646"/>
                  </a:lnTo>
                  <a:lnTo>
                    <a:pt x="2525" y="663"/>
                  </a:lnTo>
                  <a:lnTo>
                    <a:pt x="2515" y="680"/>
                  </a:lnTo>
                  <a:lnTo>
                    <a:pt x="2504" y="695"/>
                  </a:lnTo>
                  <a:lnTo>
                    <a:pt x="2491" y="709"/>
                  </a:lnTo>
                  <a:lnTo>
                    <a:pt x="2477" y="722"/>
                  </a:lnTo>
                  <a:lnTo>
                    <a:pt x="2462" y="733"/>
                  </a:lnTo>
                  <a:lnTo>
                    <a:pt x="2445" y="743"/>
                  </a:lnTo>
                  <a:lnTo>
                    <a:pt x="2428" y="751"/>
                  </a:lnTo>
                  <a:lnTo>
                    <a:pt x="2410" y="758"/>
                  </a:lnTo>
                  <a:lnTo>
                    <a:pt x="2391" y="763"/>
                  </a:lnTo>
                  <a:lnTo>
                    <a:pt x="2381" y="765"/>
                  </a:lnTo>
                  <a:lnTo>
                    <a:pt x="2371" y="766"/>
                  </a:lnTo>
                  <a:lnTo>
                    <a:pt x="2362" y="767"/>
                  </a:lnTo>
                  <a:lnTo>
                    <a:pt x="2351" y="767"/>
                  </a:lnTo>
                  <a:lnTo>
                    <a:pt x="2341" y="767"/>
                  </a:lnTo>
                  <a:lnTo>
                    <a:pt x="2331" y="766"/>
                  </a:lnTo>
                  <a:lnTo>
                    <a:pt x="2321" y="765"/>
                  </a:lnTo>
                  <a:lnTo>
                    <a:pt x="2311" y="763"/>
                  </a:lnTo>
                  <a:lnTo>
                    <a:pt x="2292" y="758"/>
                  </a:lnTo>
                  <a:lnTo>
                    <a:pt x="2274" y="751"/>
                  </a:lnTo>
                  <a:lnTo>
                    <a:pt x="2257" y="743"/>
                  </a:lnTo>
                  <a:lnTo>
                    <a:pt x="2241" y="733"/>
                  </a:lnTo>
                  <a:lnTo>
                    <a:pt x="2226" y="722"/>
                  </a:lnTo>
                  <a:lnTo>
                    <a:pt x="2212" y="709"/>
                  </a:lnTo>
                  <a:lnTo>
                    <a:pt x="2198" y="695"/>
                  </a:lnTo>
                  <a:lnTo>
                    <a:pt x="2187" y="680"/>
                  </a:lnTo>
                  <a:lnTo>
                    <a:pt x="2177" y="663"/>
                  </a:lnTo>
                  <a:lnTo>
                    <a:pt x="2169" y="646"/>
                  </a:lnTo>
                  <a:lnTo>
                    <a:pt x="2162" y="628"/>
                  </a:lnTo>
                  <a:lnTo>
                    <a:pt x="2157" y="609"/>
                  </a:lnTo>
                  <a:lnTo>
                    <a:pt x="2155" y="599"/>
                  </a:lnTo>
                  <a:lnTo>
                    <a:pt x="2154" y="590"/>
                  </a:lnTo>
                  <a:lnTo>
                    <a:pt x="2154" y="580"/>
                  </a:lnTo>
                  <a:lnTo>
                    <a:pt x="2153" y="570"/>
                  </a:lnTo>
                  <a:lnTo>
                    <a:pt x="2154" y="559"/>
                  </a:lnTo>
                  <a:lnTo>
                    <a:pt x="2154" y="549"/>
                  </a:lnTo>
                  <a:lnTo>
                    <a:pt x="2155" y="539"/>
                  </a:lnTo>
                  <a:lnTo>
                    <a:pt x="2157" y="529"/>
                  </a:lnTo>
                  <a:lnTo>
                    <a:pt x="2162" y="510"/>
                  </a:lnTo>
                  <a:lnTo>
                    <a:pt x="2169" y="492"/>
                  </a:lnTo>
                  <a:lnTo>
                    <a:pt x="2177" y="475"/>
                  </a:lnTo>
                  <a:lnTo>
                    <a:pt x="2187" y="458"/>
                  </a:lnTo>
                  <a:lnTo>
                    <a:pt x="2198" y="443"/>
                  </a:lnTo>
                  <a:lnTo>
                    <a:pt x="2212" y="429"/>
                  </a:lnTo>
                  <a:lnTo>
                    <a:pt x="2226" y="416"/>
                  </a:lnTo>
                  <a:lnTo>
                    <a:pt x="2241" y="405"/>
                  </a:lnTo>
                  <a:lnTo>
                    <a:pt x="2257" y="395"/>
                  </a:lnTo>
                  <a:lnTo>
                    <a:pt x="2274" y="387"/>
                  </a:lnTo>
                  <a:lnTo>
                    <a:pt x="2292" y="380"/>
                  </a:lnTo>
                  <a:lnTo>
                    <a:pt x="2311" y="375"/>
                  </a:lnTo>
                  <a:lnTo>
                    <a:pt x="2331" y="372"/>
                  </a:lnTo>
                  <a:lnTo>
                    <a:pt x="2351" y="371"/>
                  </a:lnTo>
                  <a:close/>
                  <a:moveTo>
                    <a:pt x="3011" y="371"/>
                  </a:moveTo>
                  <a:lnTo>
                    <a:pt x="3030" y="372"/>
                  </a:lnTo>
                  <a:lnTo>
                    <a:pt x="3051" y="375"/>
                  </a:lnTo>
                  <a:lnTo>
                    <a:pt x="3070" y="380"/>
                  </a:lnTo>
                  <a:lnTo>
                    <a:pt x="3088" y="387"/>
                  </a:lnTo>
                  <a:lnTo>
                    <a:pt x="3105" y="395"/>
                  </a:lnTo>
                  <a:lnTo>
                    <a:pt x="3121" y="405"/>
                  </a:lnTo>
                  <a:lnTo>
                    <a:pt x="3136" y="416"/>
                  </a:lnTo>
                  <a:lnTo>
                    <a:pt x="3150" y="429"/>
                  </a:lnTo>
                  <a:lnTo>
                    <a:pt x="3164" y="443"/>
                  </a:lnTo>
                  <a:lnTo>
                    <a:pt x="3175" y="458"/>
                  </a:lnTo>
                  <a:lnTo>
                    <a:pt x="3185" y="475"/>
                  </a:lnTo>
                  <a:lnTo>
                    <a:pt x="3193" y="492"/>
                  </a:lnTo>
                  <a:lnTo>
                    <a:pt x="3200" y="510"/>
                  </a:lnTo>
                  <a:lnTo>
                    <a:pt x="3205" y="529"/>
                  </a:lnTo>
                  <a:lnTo>
                    <a:pt x="3208" y="549"/>
                  </a:lnTo>
                  <a:lnTo>
                    <a:pt x="3209" y="570"/>
                  </a:lnTo>
                  <a:lnTo>
                    <a:pt x="3208" y="590"/>
                  </a:lnTo>
                  <a:lnTo>
                    <a:pt x="3205" y="609"/>
                  </a:lnTo>
                  <a:lnTo>
                    <a:pt x="3200" y="628"/>
                  </a:lnTo>
                  <a:lnTo>
                    <a:pt x="3193" y="646"/>
                  </a:lnTo>
                  <a:lnTo>
                    <a:pt x="3185" y="663"/>
                  </a:lnTo>
                  <a:lnTo>
                    <a:pt x="3175" y="680"/>
                  </a:lnTo>
                  <a:lnTo>
                    <a:pt x="3164" y="695"/>
                  </a:lnTo>
                  <a:lnTo>
                    <a:pt x="3150" y="709"/>
                  </a:lnTo>
                  <a:lnTo>
                    <a:pt x="3136" y="722"/>
                  </a:lnTo>
                  <a:lnTo>
                    <a:pt x="3121" y="733"/>
                  </a:lnTo>
                  <a:lnTo>
                    <a:pt x="3105" y="743"/>
                  </a:lnTo>
                  <a:lnTo>
                    <a:pt x="3088" y="751"/>
                  </a:lnTo>
                  <a:lnTo>
                    <a:pt x="3070" y="758"/>
                  </a:lnTo>
                  <a:lnTo>
                    <a:pt x="3051" y="763"/>
                  </a:lnTo>
                  <a:lnTo>
                    <a:pt x="3041" y="765"/>
                  </a:lnTo>
                  <a:lnTo>
                    <a:pt x="3030" y="766"/>
                  </a:lnTo>
                  <a:lnTo>
                    <a:pt x="3021" y="767"/>
                  </a:lnTo>
                  <a:lnTo>
                    <a:pt x="3011" y="767"/>
                  </a:lnTo>
                  <a:lnTo>
                    <a:pt x="3000" y="767"/>
                  </a:lnTo>
                  <a:lnTo>
                    <a:pt x="2990" y="766"/>
                  </a:lnTo>
                  <a:lnTo>
                    <a:pt x="2981" y="765"/>
                  </a:lnTo>
                  <a:lnTo>
                    <a:pt x="2971" y="763"/>
                  </a:lnTo>
                  <a:lnTo>
                    <a:pt x="2952" y="758"/>
                  </a:lnTo>
                  <a:lnTo>
                    <a:pt x="2934" y="751"/>
                  </a:lnTo>
                  <a:lnTo>
                    <a:pt x="2917" y="743"/>
                  </a:lnTo>
                  <a:lnTo>
                    <a:pt x="2900" y="733"/>
                  </a:lnTo>
                  <a:lnTo>
                    <a:pt x="2885" y="722"/>
                  </a:lnTo>
                  <a:lnTo>
                    <a:pt x="2871" y="709"/>
                  </a:lnTo>
                  <a:lnTo>
                    <a:pt x="2858" y="695"/>
                  </a:lnTo>
                  <a:lnTo>
                    <a:pt x="2847" y="680"/>
                  </a:lnTo>
                  <a:lnTo>
                    <a:pt x="2837" y="663"/>
                  </a:lnTo>
                  <a:lnTo>
                    <a:pt x="2829" y="646"/>
                  </a:lnTo>
                  <a:lnTo>
                    <a:pt x="2822" y="628"/>
                  </a:lnTo>
                  <a:lnTo>
                    <a:pt x="2817" y="609"/>
                  </a:lnTo>
                  <a:lnTo>
                    <a:pt x="2816" y="599"/>
                  </a:lnTo>
                  <a:lnTo>
                    <a:pt x="2814" y="590"/>
                  </a:lnTo>
                  <a:lnTo>
                    <a:pt x="2814" y="580"/>
                  </a:lnTo>
                  <a:lnTo>
                    <a:pt x="2813" y="570"/>
                  </a:lnTo>
                  <a:lnTo>
                    <a:pt x="2814" y="559"/>
                  </a:lnTo>
                  <a:lnTo>
                    <a:pt x="2814" y="549"/>
                  </a:lnTo>
                  <a:lnTo>
                    <a:pt x="2816" y="539"/>
                  </a:lnTo>
                  <a:lnTo>
                    <a:pt x="2817" y="529"/>
                  </a:lnTo>
                  <a:lnTo>
                    <a:pt x="2822" y="510"/>
                  </a:lnTo>
                  <a:lnTo>
                    <a:pt x="2829" y="492"/>
                  </a:lnTo>
                  <a:lnTo>
                    <a:pt x="2837" y="475"/>
                  </a:lnTo>
                  <a:lnTo>
                    <a:pt x="2847" y="458"/>
                  </a:lnTo>
                  <a:lnTo>
                    <a:pt x="2858" y="443"/>
                  </a:lnTo>
                  <a:lnTo>
                    <a:pt x="2871" y="429"/>
                  </a:lnTo>
                  <a:lnTo>
                    <a:pt x="2885" y="416"/>
                  </a:lnTo>
                  <a:lnTo>
                    <a:pt x="2900" y="405"/>
                  </a:lnTo>
                  <a:lnTo>
                    <a:pt x="2917" y="395"/>
                  </a:lnTo>
                  <a:lnTo>
                    <a:pt x="2934" y="387"/>
                  </a:lnTo>
                  <a:lnTo>
                    <a:pt x="2952" y="380"/>
                  </a:lnTo>
                  <a:lnTo>
                    <a:pt x="2971" y="375"/>
                  </a:lnTo>
                  <a:lnTo>
                    <a:pt x="2990" y="372"/>
                  </a:lnTo>
                  <a:lnTo>
                    <a:pt x="3011" y="371"/>
                  </a:lnTo>
                  <a:close/>
                  <a:moveTo>
                    <a:pt x="3671" y="371"/>
                  </a:moveTo>
                  <a:lnTo>
                    <a:pt x="3690" y="372"/>
                  </a:lnTo>
                  <a:lnTo>
                    <a:pt x="3710" y="375"/>
                  </a:lnTo>
                  <a:lnTo>
                    <a:pt x="3729" y="380"/>
                  </a:lnTo>
                  <a:lnTo>
                    <a:pt x="3748" y="387"/>
                  </a:lnTo>
                  <a:lnTo>
                    <a:pt x="3765" y="395"/>
                  </a:lnTo>
                  <a:lnTo>
                    <a:pt x="3781" y="405"/>
                  </a:lnTo>
                  <a:lnTo>
                    <a:pt x="3796" y="416"/>
                  </a:lnTo>
                  <a:lnTo>
                    <a:pt x="3810" y="429"/>
                  </a:lnTo>
                  <a:lnTo>
                    <a:pt x="3823" y="443"/>
                  </a:lnTo>
                  <a:lnTo>
                    <a:pt x="3834" y="458"/>
                  </a:lnTo>
                  <a:lnTo>
                    <a:pt x="3844" y="475"/>
                  </a:lnTo>
                  <a:lnTo>
                    <a:pt x="3852" y="492"/>
                  </a:lnTo>
                  <a:lnTo>
                    <a:pt x="3860" y="510"/>
                  </a:lnTo>
                  <a:lnTo>
                    <a:pt x="3865" y="529"/>
                  </a:lnTo>
                  <a:lnTo>
                    <a:pt x="3868" y="549"/>
                  </a:lnTo>
                  <a:lnTo>
                    <a:pt x="3869" y="570"/>
                  </a:lnTo>
                  <a:lnTo>
                    <a:pt x="3868" y="590"/>
                  </a:lnTo>
                  <a:lnTo>
                    <a:pt x="3865" y="609"/>
                  </a:lnTo>
                  <a:lnTo>
                    <a:pt x="3860" y="628"/>
                  </a:lnTo>
                  <a:lnTo>
                    <a:pt x="3852" y="646"/>
                  </a:lnTo>
                  <a:lnTo>
                    <a:pt x="3844" y="663"/>
                  </a:lnTo>
                  <a:lnTo>
                    <a:pt x="3834" y="680"/>
                  </a:lnTo>
                  <a:lnTo>
                    <a:pt x="3823" y="695"/>
                  </a:lnTo>
                  <a:lnTo>
                    <a:pt x="3810" y="709"/>
                  </a:lnTo>
                  <a:lnTo>
                    <a:pt x="3796" y="722"/>
                  </a:lnTo>
                  <a:lnTo>
                    <a:pt x="3781" y="733"/>
                  </a:lnTo>
                  <a:lnTo>
                    <a:pt x="3765" y="743"/>
                  </a:lnTo>
                  <a:lnTo>
                    <a:pt x="3748" y="751"/>
                  </a:lnTo>
                  <a:lnTo>
                    <a:pt x="3729" y="758"/>
                  </a:lnTo>
                  <a:lnTo>
                    <a:pt x="3710" y="763"/>
                  </a:lnTo>
                  <a:lnTo>
                    <a:pt x="3700" y="765"/>
                  </a:lnTo>
                  <a:lnTo>
                    <a:pt x="3690" y="766"/>
                  </a:lnTo>
                  <a:lnTo>
                    <a:pt x="3681" y="767"/>
                  </a:lnTo>
                  <a:lnTo>
                    <a:pt x="3671" y="767"/>
                  </a:lnTo>
                  <a:lnTo>
                    <a:pt x="3660" y="767"/>
                  </a:lnTo>
                  <a:lnTo>
                    <a:pt x="3650" y="766"/>
                  </a:lnTo>
                  <a:lnTo>
                    <a:pt x="3641" y="765"/>
                  </a:lnTo>
                  <a:lnTo>
                    <a:pt x="3631" y="763"/>
                  </a:lnTo>
                  <a:lnTo>
                    <a:pt x="3611" y="758"/>
                  </a:lnTo>
                  <a:lnTo>
                    <a:pt x="3593" y="751"/>
                  </a:lnTo>
                  <a:lnTo>
                    <a:pt x="3576" y="743"/>
                  </a:lnTo>
                  <a:lnTo>
                    <a:pt x="3560" y="733"/>
                  </a:lnTo>
                  <a:lnTo>
                    <a:pt x="3545" y="722"/>
                  </a:lnTo>
                  <a:lnTo>
                    <a:pt x="3531" y="709"/>
                  </a:lnTo>
                  <a:lnTo>
                    <a:pt x="3518" y="695"/>
                  </a:lnTo>
                  <a:lnTo>
                    <a:pt x="3507" y="680"/>
                  </a:lnTo>
                  <a:lnTo>
                    <a:pt x="3496" y="663"/>
                  </a:lnTo>
                  <a:lnTo>
                    <a:pt x="3488" y="646"/>
                  </a:lnTo>
                  <a:lnTo>
                    <a:pt x="3481" y="628"/>
                  </a:lnTo>
                  <a:lnTo>
                    <a:pt x="3476" y="609"/>
                  </a:lnTo>
                  <a:lnTo>
                    <a:pt x="3475" y="599"/>
                  </a:lnTo>
                  <a:lnTo>
                    <a:pt x="3473" y="590"/>
                  </a:lnTo>
                  <a:lnTo>
                    <a:pt x="3473" y="580"/>
                  </a:lnTo>
                  <a:lnTo>
                    <a:pt x="3472" y="570"/>
                  </a:lnTo>
                  <a:lnTo>
                    <a:pt x="3473" y="559"/>
                  </a:lnTo>
                  <a:lnTo>
                    <a:pt x="3473" y="549"/>
                  </a:lnTo>
                  <a:lnTo>
                    <a:pt x="3475" y="539"/>
                  </a:lnTo>
                  <a:lnTo>
                    <a:pt x="3476" y="529"/>
                  </a:lnTo>
                  <a:lnTo>
                    <a:pt x="3481" y="510"/>
                  </a:lnTo>
                  <a:lnTo>
                    <a:pt x="3488" y="492"/>
                  </a:lnTo>
                  <a:lnTo>
                    <a:pt x="3496" y="475"/>
                  </a:lnTo>
                  <a:lnTo>
                    <a:pt x="3507" y="458"/>
                  </a:lnTo>
                  <a:lnTo>
                    <a:pt x="3518" y="443"/>
                  </a:lnTo>
                  <a:lnTo>
                    <a:pt x="3531" y="429"/>
                  </a:lnTo>
                  <a:lnTo>
                    <a:pt x="3545" y="416"/>
                  </a:lnTo>
                  <a:lnTo>
                    <a:pt x="3560" y="405"/>
                  </a:lnTo>
                  <a:lnTo>
                    <a:pt x="3576" y="395"/>
                  </a:lnTo>
                  <a:lnTo>
                    <a:pt x="3593" y="387"/>
                  </a:lnTo>
                  <a:lnTo>
                    <a:pt x="3611" y="380"/>
                  </a:lnTo>
                  <a:lnTo>
                    <a:pt x="3631" y="375"/>
                  </a:lnTo>
                  <a:lnTo>
                    <a:pt x="3650" y="372"/>
                  </a:lnTo>
                  <a:lnTo>
                    <a:pt x="3671" y="371"/>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Freeform 20"/>
            <p:cNvSpPr>
              <a:spLocks noEditPoints="1"/>
            </p:cNvSpPr>
            <p:nvPr/>
          </p:nvSpPr>
          <p:spPr bwMode="gray">
            <a:xfrm>
              <a:off x="-1022133" y="-358921"/>
              <a:ext cx="566385" cy="321056"/>
            </a:xfrm>
            <a:custGeom>
              <a:avLst/>
              <a:gdLst/>
              <a:ahLst/>
              <a:cxnLst>
                <a:cxn ang="0">
                  <a:pos x="9873" y="1"/>
                </a:cxn>
                <a:cxn ang="0">
                  <a:pos x="9930" y="15"/>
                </a:cxn>
                <a:cxn ang="0">
                  <a:pos x="9979" y="42"/>
                </a:cxn>
                <a:cxn ang="0">
                  <a:pos x="10018" y="82"/>
                </a:cxn>
                <a:cxn ang="0">
                  <a:pos x="10043" y="132"/>
                </a:cxn>
                <a:cxn ang="0">
                  <a:pos x="10052" y="187"/>
                </a:cxn>
                <a:cxn ang="0">
                  <a:pos x="10047" y="5543"/>
                </a:cxn>
                <a:cxn ang="0">
                  <a:pos x="10028" y="5595"/>
                </a:cxn>
                <a:cxn ang="0">
                  <a:pos x="9993" y="5638"/>
                </a:cxn>
                <a:cxn ang="0">
                  <a:pos x="9947" y="5670"/>
                </a:cxn>
                <a:cxn ang="0">
                  <a:pos x="9893" y="5689"/>
                </a:cxn>
                <a:cxn ang="0">
                  <a:pos x="199" y="5694"/>
                </a:cxn>
                <a:cxn ang="0">
                  <a:pos x="140" y="5684"/>
                </a:cxn>
                <a:cxn ang="0">
                  <a:pos x="88" y="5661"/>
                </a:cxn>
                <a:cxn ang="0">
                  <a:pos x="46" y="5625"/>
                </a:cxn>
                <a:cxn ang="0">
                  <a:pos x="16" y="5578"/>
                </a:cxn>
                <a:cxn ang="0">
                  <a:pos x="3" y="5534"/>
                </a:cxn>
                <a:cxn ang="0">
                  <a:pos x="0" y="5506"/>
                </a:cxn>
                <a:cxn ang="0">
                  <a:pos x="1" y="168"/>
                </a:cxn>
                <a:cxn ang="0">
                  <a:pos x="9" y="132"/>
                </a:cxn>
                <a:cxn ang="0">
                  <a:pos x="34" y="82"/>
                </a:cxn>
                <a:cxn ang="0">
                  <a:pos x="72" y="42"/>
                </a:cxn>
                <a:cxn ang="0">
                  <a:pos x="122" y="15"/>
                </a:cxn>
                <a:cxn ang="0">
                  <a:pos x="179" y="1"/>
                </a:cxn>
                <a:cxn ang="0">
                  <a:pos x="9773" y="46"/>
                </a:cxn>
                <a:cxn ang="0">
                  <a:pos x="9830" y="55"/>
                </a:cxn>
                <a:cxn ang="0">
                  <a:pos x="9882" y="78"/>
                </a:cxn>
                <a:cxn ang="0">
                  <a:pos x="9923" y="114"/>
                </a:cxn>
                <a:cxn ang="0">
                  <a:pos x="9953" y="160"/>
                </a:cxn>
                <a:cxn ang="0">
                  <a:pos x="9968" y="213"/>
                </a:cxn>
                <a:cxn ang="0">
                  <a:pos x="9968" y="5480"/>
                </a:cxn>
                <a:cxn ang="0">
                  <a:pos x="9953" y="5533"/>
                </a:cxn>
                <a:cxn ang="0">
                  <a:pos x="9923" y="5578"/>
                </a:cxn>
                <a:cxn ang="0">
                  <a:pos x="9882" y="5615"/>
                </a:cxn>
                <a:cxn ang="0">
                  <a:pos x="9830" y="5638"/>
                </a:cxn>
                <a:cxn ang="0">
                  <a:pos x="9773" y="5646"/>
                </a:cxn>
                <a:cxn ang="0">
                  <a:pos x="240" y="5642"/>
                </a:cxn>
                <a:cxn ang="0">
                  <a:pos x="186" y="5624"/>
                </a:cxn>
                <a:cxn ang="0">
                  <a:pos x="141" y="5592"/>
                </a:cxn>
                <a:cxn ang="0">
                  <a:pos x="107" y="5549"/>
                </a:cxn>
                <a:cxn ang="0">
                  <a:pos x="87" y="5499"/>
                </a:cxn>
                <a:cxn ang="0">
                  <a:pos x="83" y="5470"/>
                </a:cxn>
                <a:cxn ang="0">
                  <a:pos x="83" y="222"/>
                </a:cxn>
                <a:cxn ang="0">
                  <a:pos x="87" y="194"/>
                </a:cxn>
                <a:cxn ang="0">
                  <a:pos x="107" y="144"/>
                </a:cxn>
                <a:cxn ang="0">
                  <a:pos x="141" y="101"/>
                </a:cxn>
                <a:cxn ang="0">
                  <a:pos x="186" y="69"/>
                </a:cxn>
                <a:cxn ang="0">
                  <a:pos x="240" y="50"/>
                </a:cxn>
              </a:cxnLst>
              <a:rect l="0" t="0" r="r" b="b"/>
              <a:pathLst>
                <a:path w="10052" h="5694">
                  <a:moveTo>
                    <a:pt x="199" y="0"/>
                  </a:moveTo>
                  <a:lnTo>
                    <a:pt x="9853" y="0"/>
                  </a:lnTo>
                  <a:lnTo>
                    <a:pt x="9873" y="1"/>
                  </a:lnTo>
                  <a:lnTo>
                    <a:pt x="9893" y="4"/>
                  </a:lnTo>
                  <a:lnTo>
                    <a:pt x="9911" y="8"/>
                  </a:lnTo>
                  <a:lnTo>
                    <a:pt x="9930" y="15"/>
                  </a:lnTo>
                  <a:lnTo>
                    <a:pt x="9947" y="22"/>
                  </a:lnTo>
                  <a:lnTo>
                    <a:pt x="9964" y="32"/>
                  </a:lnTo>
                  <a:lnTo>
                    <a:pt x="9979" y="42"/>
                  </a:lnTo>
                  <a:lnTo>
                    <a:pt x="9993" y="54"/>
                  </a:lnTo>
                  <a:lnTo>
                    <a:pt x="10006" y="68"/>
                  </a:lnTo>
                  <a:lnTo>
                    <a:pt x="10018" y="82"/>
                  </a:lnTo>
                  <a:lnTo>
                    <a:pt x="10028" y="98"/>
                  </a:lnTo>
                  <a:lnTo>
                    <a:pt x="10036" y="115"/>
                  </a:lnTo>
                  <a:lnTo>
                    <a:pt x="10043" y="132"/>
                  </a:lnTo>
                  <a:lnTo>
                    <a:pt x="10047" y="150"/>
                  </a:lnTo>
                  <a:lnTo>
                    <a:pt x="10050" y="168"/>
                  </a:lnTo>
                  <a:lnTo>
                    <a:pt x="10052" y="187"/>
                  </a:lnTo>
                  <a:lnTo>
                    <a:pt x="10052" y="5506"/>
                  </a:lnTo>
                  <a:lnTo>
                    <a:pt x="10050" y="5525"/>
                  </a:lnTo>
                  <a:lnTo>
                    <a:pt x="10047" y="5543"/>
                  </a:lnTo>
                  <a:lnTo>
                    <a:pt x="10043" y="5561"/>
                  </a:lnTo>
                  <a:lnTo>
                    <a:pt x="10036" y="5578"/>
                  </a:lnTo>
                  <a:lnTo>
                    <a:pt x="10028" y="5595"/>
                  </a:lnTo>
                  <a:lnTo>
                    <a:pt x="10018" y="5611"/>
                  </a:lnTo>
                  <a:lnTo>
                    <a:pt x="10006" y="5625"/>
                  </a:lnTo>
                  <a:lnTo>
                    <a:pt x="9993" y="5638"/>
                  </a:lnTo>
                  <a:lnTo>
                    <a:pt x="9979" y="5650"/>
                  </a:lnTo>
                  <a:lnTo>
                    <a:pt x="9964" y="5661"/>
                  </a:lnTo>
                  <a:lnTo>
                    <a:pt x="9947" y="5670"/>
                  </a:lnTo>
                  <a:lnTo>
                    <a:pt x="9930" y="5678"/>
                  </a:lnTo>
                  <a:lnTo>
                    <a:pt x="9911" y="5684"/>
                  </a:lnTo>
                  <a:lnTo>
                    <a:pt x="9893" y="5689"/>
                  </a:lnTo>
                  <a:lnTo>
                    <a:pt x="9873" y="5693"/>
                  </a:lnTo>
                  <a:lnTo>
                    <a:pt x="9853" y="5694"/>
                  </a:lnTo>
                  <a:lnTo>
                    <a:pt x="199" y="5694"/>
                  </a:lnTo>
                  <a:lnTo>
                    <a:pt x="179" y="5693"/>
                  </a:lnTo>
                  <a:lnTo>
                    <a:pt x="159" y="5689"/>
                  </a:lnTo>
                  <a:lnTo>
                    <a:pt x="140" y="5684"/>
                  </a:lnTo>
                  <a:lnTo>
                    <a:pt x="122" y="5678"/>
                  </a:lnTo>
                  <a:lnTo>
                    <a:pt x="105" y="5670"/>
                  </a:lnTo>
                  <a:lnTo>
                    <a:pt x="88" y="5661"/>
                  </a:lnTo>
                  <a:lnTo>
                    <a:pt x="72" y="5650"/>
                  </a:lnTo>
                  <a:lnTo>
                    <a:pt x="58" y="5638"/>
                  </a:lnTo>
                  <a:lnTo>
                    <a:pt x="46" y="5625"/>
                  </a:lnTo>
                  <a:lnTo>
                    <a:pt x="34" y="5611"/>
                  </a:lnTo>
                  <a:lnTo>
                    <a:pt x="24" y="5595"/>
                  </a:lnTo>
                  <a:lnTo>
                    <a:pt x="16" y="5578"/>
                  </a:lnTo>
                  <a:lnTo>
                    <a:pt x="9" y="5561"/>
                  </a:lnTo>
                  <a:lnTo>
                    <a:pt x="4" y="5543"/>
                  </a:lnTo>
                  <a:lnTo>
                    <a:pt x="3" y="5534"/>
                  </a:lnTo>
                  <a:lnTo>
                    <a:pt x="1" y="5525"/>
                  </a:lnTo>
                  <a:lnTo>
                    <a:pt x="1" y="5515"/>
                  </a:lnTo>
                  <a:lnTo>
                    <a:pt x="0" y="5506"/>
                  </a:lnTo>
                  <a:lnTo>
                    <a:pt x="0" y="187"/>
                  </a:lnTo>
                  <a:lnTo>
                    <a:pt x="1" y="177"/>
                  </a:lnTo>
                  <a:lnTo>
                    <a:pt x="1" y="168"/>
                  </a:lnTo>
                  <a:lnTo>
                    <a:pt x="3" y="159"/>
                  </a:lnTo>
                  <a:lnTo>
                    <a:pt x="4" y="150"/>
                  </a:lnTo>
                  <a:lnTo>
                    <a:pt x="9" y="132"/>
                  </a:lnTo>
                  <a:lnTo>
                    <a:pt x="16" y="115"/>
                  </a:lnTo>
                  <a:lnTo>
                    <a:pt x="24" y="98"/>
                  </a:lnTo>
                  <a:lnTo>
                    <a:pt x="34" y="82"/>
                  </a:lnTo>
                  <a:lnTo>
                    <a:pt x="46" y="68"/>
                  </a:lnTo>
                  <a:lnTo>
                    <a:pt x="58" y="54"/>
                  </a:lnTo>
                  <a:lnTo>
                    <a:pt x="72" y="42"/>
                  </a:lnTo>
                  <a:lnTo>
                    <a:pt x="88" y="32"/>
                  </a:lnTo>
                  <a:lnTo>
                    <a:pt x="105" y="22"/>
                  </a:lnTo>
                  <a:lnTo>
                    <a:pt x="122" y="15"/>
                  </a:lnTo>
                  <a:lnTo>
                    <a:pt x="140" y="8"/>
                  </a:lnTo>
                  <a:lnTo>
                    <a:pt x="159" y="4"/>
                  </a:lnTo>
                  <a:lnTo>
                    <a:pt x="179" y="1"/>
                  </a:lnTo>
                  <a:lnTo>
                    <a:pt x="199" y="0"/>
                  </a:lnTo>
                  <a:close/>
                  <a:moveTo>
                    <a:pt x="279" y="46"/>
                  </a:moveTo>
                  <a:lnTo>
                    <a:pt x="9773" y="46"/>
                  </a:lnTo>
                  <a:lnTo>
                    <a:pt x="9792" y="47"/>
                  </a:lnTo>
                  <a:lnTo>
                    <a:pt x="9812" y="50"/>
                  </a:lnTo>
                  <a:lnTo>
                    <a:pt x="9830" y="55"/>
                  </a:lnTo>
                  <a:lnTo>
                    <a:pt x="9849" y="61"/>
                  </a:lnTo>
                  <a:lnTo>
                    <a:pt x="9866" y="69"/>
                  </a:lnTo>
                  <a:lnTo>
                    <a:pt x="9882" y="78"/>
                  </a:lnTo>
                  <a:lnTo>
                    <a:pt x="9897" y="88"/>
                  </a:lnTo>
                  <a:lnTo>
                    <a:pt x="9911" y="101"/>
                  </a:lnTo>
                  <a:lnTo>
                    <a:pt x="9923" y="114"/>
                  </a:lnTo>
                  <a:lnTo>
                    <a:pt x="9935" y="128"/>
                  </a:lnTo>
                  <a:lnTo>
                    <a:pt x="9944" y="144"/>
                  </a:lnTo>
                  <a:lnTo>
                    <a:pt x="9953" y="160"/>
                  </a:lnTo>
                  <a:lnTo>
                    <a:pt x="9959" y="176"/>
                  </a:lnTo>
                  <a:lnTo>
                    <a:pt x="9965" y="194"/>
                  </a:lnTo>
                  <a:lnTo>
                    <a:pt x="9968" y="213"/>
                  </a:lnTo>
                  <a:lnTo>
                    <a:pt x="9969" y="232"/>
                  </a:lnTo>
                  <a:lnTo>
                    <a:pt x="9969" y="5461"/>
                  </a:lnTo>
                  <a:lnTo>
                    <a:pt x="9968" y="5480"/>
                  </a:lnTo>
                  <a:lnTo>
                    <a:pt x="9965" y="5499"/>
                  </a:lnTo>
                  <a:lnTo>
                    <a:pt x="9959" y="5516"/>
                  </a:lnTo>
                  <a:lnTo>
                    <a:pt x="9953" y="5533"/>
                  </a:lnTo>
                  <a:lnTo>
                    <a:pt x="9944" y="5549"/>
                  </a:lnTo>
                  <a:lnTo>
                    <a:pt x="9935" y="5564"/>
                  </a:lnTo>
                  <a:lnTo>
                    <a:pt x="9923" y="5578"/>
                  </a:lnTo>
                  <a:lnTo>
                    <a:pt x="9911" y="5592"/>
                  </a:lnTo>
                  <a:lnTo>
                    <a:pt x="9897" y="5604"/>
                  </a:lnTo>
                  <a:lnTo>
                    <a:pt x="9882" y="5615"/>
                  </a:lnTo>
                  <a:lnTo>
                    <a:pt x="9866" y="5624"/>
                  </a:lnTo>
                  <a:lnTo>
                    <a:pt x="9849" y="5632"/>
                  </a:lnTo>
                  <a:lnTo>
                    <a:pt x="9830" y="5638"/>
                  </a:lnTo>
                  <a:lnTo>
                    <a:pt x="9812" y="5642"/>
                  </a:lnTo>
                  <a:lnTo>
                    <a:pt x="9792" y="5645"/>
                  </a:lnTo>
                  <a:lnTo>
                    <a:pt x="9773" y="5646"/>
                  </a:lnTo>
                  <a:lnTo>
                    <a:pt x="279" y="5646"/>
                  </a:lnTo>
                  <a:lnTo>
                    <a:pt x="259" y="5645"/>
                  </a:lnTo>
                  <a:lnTo>
                    <a:pt x="240" y="5642"/>
                  </a:lnTo>
                  <a:lnTo>
                    <a:pt x="222" y="5638"/>
                  </a:lnTo>
                  <a:lnTo>
                    <a:pt x="203" y="5632"/>
                  </a:lnTo>
                  <a:lnTo>
                    <a:pt x="186" y="5624"/>
                  </a:lnTo>
                  <a:lnTo>
                    <a:pt x="170" y="5615"/>
                  </a:lnTo>
                  <a:lnTo>
                    <a:pt x="155" y="5604"/>
                  </a:lnTo>
                  <a:lnTo>
                    <a:pt x="141" y="5592"/>
                  </a:lnTo>
                  <a:lnTo>
                    <a:pt x="128" y="5578"/>
                  </a:lnTo>
                  <a:lnTo>
                    <a:pt x="117" y="5564"/>
                  </a:lnTo>
                  <a:lnTo>
                    <a:pt x="107" y="5549"/>
                  </a:lnTo>
                  <a:lnTo>
                    <a:pt x="99" y="5533"/>
                  </a:lnTo>
                  <a:lnTo>
                    <a:pt x="93" y="5516"/>
                  </a:lnTo>
                  <a:lnTo>
                    <a:pt x="87" y="5499"/>
                  </a:lnTo>
                  <a:lnTo>
                    <a:pt x="85" y="5490"/>
                  </a:lnTo>
                  <a:lnTo>
                    <a:pt x="84" y="5480"/>
                  </a:lnTo>
                  <a:lnTo>
                    <a:pt x="83" y="5470"/>
                  </a:lnTo>
                  <a:lnTo>
                    <a:pt x="83" y="5461"/>
                  </a:lnTo>
                  <a:lnTo>
                    <a:pt x="83" y="232"/>
                  </a:lnTo>
                  <a:lnTo>
                    <a:pt x="83" y="222"/>
                  </a:lnTo>
                  <a:lnTo>
                    <a:pt x="84" y="213"/>
                  </a:lnTo>
                  <a:lnTo>
                    <a:pt x="85" y="204"/>
                  </a:lnTo>
                  <a:lnTo>
                    <a:pt x="87" y="194"/>
                  </a:lnTo>
                  <a:lnTo>
                    <a:pt x="93" y="176"/>
                  </a:lnTo>
                  <a:lnTo>
                    <a:pt x="99" y="160"/>
                  </a:lnTo>
                  <a:lnTo>
                    <a:pt x="107" y="144"/>
                  </a:lnTo>
                  <a:lnTo>
                    <a:pt x="117" y="128"/>
                  </a:lnTo>
                  <a:lnTo>
                    <a:pt x="128" y="114"/>
                  </a:lnTo>
                  <a:lnTo>
                    <a:pt x="141" y="101"/>
                  </a:lnTo>
                  <a:lnTo>
                    <a:pt x="155" y="88"/>
                  </a:lnTo>
                  <a:lnTo>
                    <a:pt x="170" y="78"/>
                  </a:lnTo>
                  <a:lnTo>
                    <a:pt x="186" y="69"/>
                  </a:lnTo>
                  <a:lnTo>
                    <a:pt x="203" y="61"/>
                  </a:lnTo>
                  <a:lnTo>
                    <a:pt x="222" y="55"/>
                  </a:lnTo>
                  <a:lnTo>
                    <a:pt x="240" y="50"/>
                  </a:lnTo>
                  <a:lnTo>
                    <a:pt x="259" y="47"/>
                  </a:lnTo>
                  <a:lnTo>
                    <a:pt x="279" y="46"/>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Freeform 21"/>
            <p:cNvSpPr>
              <a:spLocks/>
            </p:cNvSpPr>
            <p:nvPr/>
          </p:nvSpPr>
          <p:spPr bwMode="gray">
            <a:xfrm>
              <a:off x="-913273" y="-332889"/>
              <a:ext cx="120692" cy="120692"/>
            </a:xfrm>
            <a:custGeom>
              <a:avLst/>
              <a:gdLst/>
              <a:ahLst/>
              <a:cxnLst>
                <a:cxn ang="0">
                  <a:pos x="1174" y="2128"/>
                </a:cxn>
                <a:cxn ang="0">
                  <a:pos x="1332" y="2100"/>
                </a:cxn>
                <a:cxn ang="0">
                  <a:pos x="1480" y="2050"/>
                </a:cxn>
                <a:cxn ang="0">
                  <a:pos x="1618" y="1979"/>
                </a:cxn>
                <a:cxn ang="0">
                  <a:pos x="1743" y="1889"/>
                </a:cxn>
                <a:cxn ang="0">
                  <a:pos x="1854" y="1783"/>
                </a:cxn>
                <a:cxn ang="0">
                  <a:pos x="1949" y="1662"/>
                </a:cxn>
                <a:cxn ang="0">
                  <a:pos x="2026" y="1529"/>
                </a:cxn>
                <a:cxn ang="0">
                  <a:pos x="2083" y="1383"/>
                </a:cxn>
                <a:cxn ang="0">
                  <a:pos x="2119" y="1229"/>
                </a:cxn>
                <a:cxn ang="0">
                  <a:pos x="2131" y="1066"/>
                </a:cxn>
                <a:cxn ang="0">
                  <a:pos x="2119" y="905"/>
                </a:cxn>
                <a:cxn ang="0">
                  <a:pos x="2083" y="750"/>
                </a:cxn>
                <a:cxn ang="0">
                  <a:pos x="2026" y="605"/>
                </a:cxn>
                <a:cxn ang="0">
                  <a:pos x="1949" y="471"/>
                </a:cxn>
                <a:cxn ang="0">
                  <a:pos x="1854" y="350"/>
                </a:cxn>
                <a:cxn ang="0">
                  <a:pos x="1743" y="244"/>
                </a:cxn>
                <a:cxn ang="0">
                  <a:pos x="1618" y="154"/>
                </a:cxn>
                <a:cxn ang="0">
                  <a:pos x="1480" y="84"/>
                </a:cxn>
                <a:cxn ang="0">
                  <a:pos x="1332" y="33"/>
                </a:cxn>
                <a:cxn ang="0">
                  <a:pos x="1174" y="5"/>
                </a:cxn>
                <a:cxn ang="0">
                  <a:pos x="1011" y="1"/>
                </a:cxn>
                <a:cxn ang="0">
                  <a:pos x="851" y="21"/>
                </a:cxn>
                <a:cxn ang="0">
                  <a:pos x="700" y="65"/>
                </a:cxn>
                <a:cxn ang="0">
                  <a:pos x="559" y="129"/>
                </a:cxn>
                <a:cxn ang="0">
                  <a:pos x="429" y="212"/>
                </a:cxn>
                <a:cxn ang="0">
                  <a:pos x="313" y="313"/>
                </a:cxn>
                <a:cxn ang="0">
                  <a:pos x="212" y="429"/>
                </a:cxn>
                <a:cxn ang="0">
                  <a:pos x="129" y="558"/>
                </a:cxn>
                <a:cxn ang="0">
                  <a:pos x="65" y="701"/>
                </a:cxn>
                <a:cxn ang="0">
                  <a:pos x="22" y="852"/>
                </a:cxn>
                <a:cxn ang="0">
                  <a:pos x="1" y="1012"/>
                </a:cxn>
                <a:cxn ang="0">
                  <a:pos x="5" y="1175"/>
                </a:cxn>
                <a:cxn ang="0">
                  <a:pos x="33" y="1333"/>
                </a:cxn>
                <a:cxn ang="0">
                  <a:pos x="84" y="1481"/>
                </a:cxn>
                <a:cxn ang="0">
                  <a:pos x="155" y="1620"/>
                </a:cxn>
                <a:cxn ang="0">
                  <a:pos x="244" y="1745"/>
                </a:cxn>
                <a:cxn ang="0">
                  <a:pos x="350" y="1856"/>
                </a:cxn>
                <a:cxn ang="0">
                  <a:pos x="470" y="1951"/>
                </a:cxn>
                <a:cxn ang="0">
                  <a:pos x="604" y="2028"/>
                </a:cxn>
                <a:cxn ang="0">
                  <a:pos x="750" y="2085"/>
                </a:cxn>
                <a:cxn ang="0">
                  <a:pos x="904" y="2121"/>
                </a:cxn>
                <a:cxn ang="0">
                  <a:pos x="1066" y="2134"/>
                </a:cxn>
              </a:cxnLst>
              <a:rect l="0" t="0" r="r" b="b"/>
              <a:pathLst>
                <a:path w="2131" h="2134">
                  <a:moveTo>
                    <a:pt x="1066" y="2134"/>
                  </a:moveTo>
                  <a:lnTo>
                    <a:pt x="1121" y="2133"/>
                  </a:lnTo>
                  <a:lnTo>
                    <a:pt x="1174" y="2128"/>
                  </a:lnTo>
                  <a:lnTo>
                    <a:pt x="1228" y="2121"/>
                  </a:lnTo>
                  <a:lnTo>
                    <a:pt x="1280" y="2111"/>
                  </a:lnTo>
                  <a:lnTo>
                    <a:pt x="1332" y="2100"/>
                  </a:lnTo>
                  <a:lnTo>
                    <a:pt x="1382" y="2085"/>
                  </a:lnTo>
                  <a:lnTo>
                    <a:pt x="1431" y="2069"/>
                  </a:lnTo>
                  <a:lnTo>
                    <a:pt x="1480" y="2050"/>
                  </a:lnTo>
                  <a:lnTo>
                    <a:pt x="1527" y="2028"/>
                  </a:lnTo>
                  <a:lnTo>
                    <a:pt x="1573" y="2004"/>
                  </a:lnTo>
                  <a:lnTo>
                    <a:pt x="1618" y="1979"/>
                  </a:lnTo>
                  <a:lnTo>
                    <a:pt x="1660" y="1951"/>
                  </a:lnTo>
                  <a:lnTo>
                    <a:pt x="1703" y="1922"/>
                  </a:lnTo>
                  <a:lnTo>
                    <a:pt x="1743" y="1889"/>
                  </a:lnTo>
                  <a:lnTo>
                    <a:pt x="1781" y="1856"/>
                  </a:lnTo>
                  <a:lnTo>
                    <a:pt x="1819" y="1821"/>
                  </a:lnTo>
                  <a:lnTo>
                    <a:pt x="1854" y="1783"/>
                  </a:lnTo>
                  <a:lnTo>
                    <a:pt x="1887" y="1745"/>
                  </a:lnTo>
                  <a:lnTo>
                    <a:pt x="1920" y="1704"/>
                  </a:lnTo>
                  <a:lnTo>
                    <a:pt x="1949" y="1662"/>
                  </a:lnTo>
                  <a:lnTo>
                    <a:pt x="1977" y="1620"/>
                  </a:lnTo>
                  <a:lnTo>
                    <a:pt x="2002" y="1574"/>
                  </a:lnTo>
                  <a:lnTo>
                    <a:pt x="2026" y="1529"/>
                  </a:lnTo>
                  <a:lnTo>
                    <a:pt x="2048" y="1481"/>
                  </a:lnTo>
                  <a:lnTo>
                    <a:pt x="2067" y="1433"/>
                  </a:lnTo>
                  <a:lnTo>
                    <a:pt x="2083" y="1383"/>
                  </a:lnTo>
                  <a:lnTo>
                    <a:pt x="2098" y="1333"/>
                  </a:lnTo>
                  <a:lnTo>
                    <a:pt x="2109" y="1281"/>
                  </a:lnTo>
                  <a:lnTo>
                    <a:pt x="2119" y="1229"/>
                  </a:lnTo>
                  <a:lnTo>
                    <a:pt x="2126" y="1175"/>
                  </a:lnTo>
                  <a:lnTo>
                    <a:pt x="2130" y="1122"/>
                  </a:lnTo>
                  <a:lnTo>
                    <a:pt x="2131" y="1066"/>
                  </a:lnTo>
                  <a:lnTo>
                    <a:pt x="2130" y="1012"/>
                  </a:lnTo>
                  <a:lnTo>
                    <a:pt x="2126" y="958"/>
                  </a:lnTo>
                  <a:lnTo>
                    <a:pt x="2119" y="905"/>
                  </a:lnTo>
                  <a:lnTo>
                    <a:pt x="2109" y="852"/>
                  </a:lnTo>
                  <a:lnTo>
                    <a:pt x="2098" y="801"/>
                  </a:lnTo>
                  <a:lnTo>
                    <a:pt x="2083" y="750"/>
                  </a:lnTo>
                  <a:lnTo>
                    <a:pt x="2067" y="701"/>
                  </a:lnTo>
                  <a:lnTo>
                    <a:pt x="2048" y="652"/>
                  </a:lnTo>
                  <a:lnTo>
                    <a:pt x="2026" y="605"/>
                  </a:lnTo>
                  <a:lnTo>
                    <a:pt x="2002" y="558"/>
                  </a:lnTo>
                  <a:lnTo>
                    <a:pt x="1977" y="514"/>
                  </a:lnTo>
                  <a:lnTo>
                    <a:pt x="1949" y="471"/>
                  </a:lnTo>
                  <a:lnTo>
                    <a:pt x="1920" y="429"/>
                  </a:lnTo>
                  <a:lnTo>
                    <a:pt x="1887" y="389"/>
                  </a:lnTo>
                  <a:lnTo>
                    <a:pt x="1854" y="350"/>
                  </a:lnTo>
                  <a:lnTo>
                    <a:pt x="1819" y="313"/>
                  </a:lnTo>
                  <a:lnTo>
                    <a:pt x="1781" y="278"/>
                  </a:lnTo>
                  <a:lnTo>
                    <a:pt x="1743" y="244"/>
                  </a:lnTo>
                  <a:lnTo>
                    <a:pt x="1703" y="212"/>
                  </a:lnTo>
                  <a:lnTo>
                    <a:pt x="1660" y="183"/>
                  </a:lnTo>
                  <a:lnTo>
                    <a:pt x="1618" y="154"/>
                  </a:lnTo>
                  <a:lnTo>
                    <a:pt x="1573" y="129"/>
                  </a:lnTo>
                  <a:lnTo>
                    <a:pt x="1527" y="105"/>
                  </a:lnTo>
                  <a:lnTo>
                    <a:pt x="1480" y="84"/>
                  </a:lnTo>
                  <a:lnTo>
                    <a:pt x="1431" y="65"/>
                  </a:lnTo>
                  <a:lnTo>
                    <a:pt x="1382" y="47"/>
                  </a:lnTo>
                  <a:lnTo>
                    <a:pt x="1332" y="33"/>
                  </a:lnTo>
                  <a:lnTo>
                    <a:pt x="1280" y="21"/>
                  </a:lnTo>
                  <a:lnTo>
                    <a:pt x="1228" y="12"/>
                  </a:lnTo>
                  <a:lnTo>
                    <a:pt x="1174" y="5"/>
                  </a:lnTo>
                  <a:lnTo>
                    <a:pt x="1121" y="1"/>
                  </a:lnTo>
                  <a:lnTo>
                    <a:pt x="1066" y="0"/>
                  </a:lnTo>
                  <a:lnTo>
                    <a:pt x="1011" y="1"/>
                  </a:lnTo>
                  <a:lnTo>
                    <a:pt x="957" y="5"/>
                  </a:lnTo>
                  <a:lnTo>
                    <a:pt x="904" y="12"/>
                  </a:lnTo>
                  <a:lnTo>
                    <a:pt x="851" y="21"/>
                  </a:lnTo>
                  <a:lnTo>
                    <a:pt x="800" y="33"/>
                  </a:lnTo>
                  <a:lnTo>
                    <a:pt x="750" y="47"/>
                  </a:lnTo>
                  <a:lnTo>
                    <a:pt x="700" y="65"/>
                  </a:lnTo>
                  <a:lnTo>
                    <a:pt x="652" y="84"/>
                  </a:lnTo>
                  <a:lnTo>
                    <a:pt x="604" y="105"/>
                  </a:lnTo>
                  <a:lnTo>
                    <a:pt x="559" y="129"/>
                  </a:lnTo>
                  <a:lnTo>
                    <a:pt x="514" y="154"/>
                  </a:lnTo>
                  <a:lnTo>
                    <a:pt x="470" y="183"/>
                  </a:lnTo>
                  <a:lnTo>
                    <a:pt x="429" y="212"/>
                  </a:lnTo>
                  <a:lnTo>
                    <a:pt x="389" y="244"/>
                  </a:lnTo>
                  <a:lnTo>
                    <a:pt x="350" y="278"/>
                  </a:lnTo>
                  <a:lnTo>
                    <a:pt x="313" y="313"/>
                  </a:lnTo>
                  <a:lnTo>
                    <a:pt x="278" y="350"/>
                  </a:lnTo>
                  <a:lnTo>
                    <a:pt x="244" y="389"/>
                  </a:lnTo>
                  <a:lnTo>
                    <a:pt x="212" y="429"/>
                  </a:lnTo>
                  <a:lnTo>
                    <a:pt x="183" y="471"/>
                  </a:lnTo>
                  <a:lnTo>
                    <a:pt x="155" y="514"/>
                  </a:lnTo>
                  <a:lnTo>
                    <a:pt x="129" y="558"/>
                  </a:lnTo>
                  <a:lnTo>
                    <a:pt x="105" y="605"/>
                  </a:lnTo>
                  <a:lnTo>
                    <a:pt x="84" y="652"/>
                  </a:lnTo>
                  <a:lnTo>
                    <a:pt x="65" y="701"/>
                  </a:lnTo>
                  <a:lnTo>
                    <a:pt x="49" y="750"/>
                  </a:lnTo>
                  <a:lnTo>
                    <a:pt x="33" y="801"/>
                  </a:lnTo>
                  <a:lnTo>
                    <a:pt x="22" y="852"/>
                  </a:lnTo>
                  <a:lnTo>
                    <a:pt x="12" y="905"/>
                  </a:lnTo>
                  <a:lnTo>
                    <a:pt x="5" y="958"/>
                  </a:lnTo>
                  <a:lnTo>
                    <a:pt x="1" y="1012"/>
                  </a:lnTo>
                  <a:lnTo>
                    <a:pt x="0" y="1066"/>
                  </a:lnTo>
                  <a:lnTo>
                    <a:pt x="1" y="1122"/>
                  </a:lnTo>
                  <a:lnTo>
                    <a:pt x="5" y="1175"/>
                  </a:lnTo>
                  <a:lnTo>
                    <a:pt x="12" y="1229"/>
                  </a:lnTo>
                  <a:lnTo>
                    <a:pt x="22" y="1281"/>
                  </a:lnTo>
                  <a:lnTo>
                    <a:pt x="33" y="1333"/>
                  </a:lnTo>
                  <a:lnTo>
                    <a:pt x="49" y="1383"/>
                  </a:lnTo>
                  <a:lnTo>
                    <a:pt x="65" y="1433"/>
                  </a:lnTo>
                  <a:lnTo>
                    <a:pt x="84" y="1481"/>
                  </a:lnTo>
                  <a:lnTo>
                    <a:pt x="105" y="1529"/>
                  </a:lnTo>
                  <a:lnTo>
                    <a:pt x="129" y="1574"/>
                  </a:lnTo>
                  <a:lnTo>
                    <a:pt x="155" y="1620"/>
                  </a:lnTo>
                  <a:lnTo>
                    <a:pt x="183" y="1662"/>
                  </a:lnTo>
                  <a:lnTo>
                    <a:pt x="212" y="1704"/>
                  </a:lnTo>
                  <a:lnTo>
                    <a:pt x="244" y="1745"/>
                  </a:lnTo>
                  <a:lnTo>
                    <a:pt x="278" y="1783"/>
                  </a:lnTo>
                  <a:lnTo>
                    <a:pt x="313" y="1821"/>
                  </a:lnTo>
                  <a:lnTo>
                    <a:pt x="350" y="1856"/>
                  </a:lnTo>
                  <a:lnTo>
                    <a:pt x="389" y="1889"/>
                  </a:lnTo>
                  <a:lnTo>
                    <a:pt x="429" y="1922"/>
                  </a:lnTo>
                  <a:lnTo>
                    <a:pt x="470" y="1951"/>
                  </a:lnTo>
                  <a:lnTo>
                    <a:pt x="514" y="1979"/>
                  </a:lnTo>
                  <a:lnTo>
                    <a:pt x="559" y="2004"/>
                  </a:lnTo>
                  <a:lnTo>
                    <a:pt x="604" y="2028"/>
                  </a:lnTo>
                  <a:lnTo>
                    <a:pt x="652" y="2050"/>
                  </a:lnTo>
                  <a:lnTo>
                    <a:pt x="700" y="2069"/>
                  </a:lnTo>
                  <a:lnTo>
                    <a:pt x="750" y="2085"/>
                  </a:lnTo>
                  <a:lnTo>
                    <a:pt x="800" y="2100"/>
                  </a:lnTo>
                  <a:lnTo>
                    <a:pt x="851" y="2111"/>
                  </a:lnTo>
                  <a:lnTo>
                    <a:pt x="904" y="2121"/>
                  </a:lnTo>
                  <a:lnTo>
                    <a:pt x="957" y="2128"/>
                  </a:lnTo>
                  <a:lnTo>
                    <a:pt x="1011" y="2133"/>
                  </a:lnTo>
                  <a:lnTo>
                    <a:pt x="1066" y="2134"/>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Freeform 22"/>
            <p:cNvSpPr>
              <a:spLocks/>
            </p:cNvSpPr>
            <p:nvPr/>
          </p:nvSpPr>
          <p:spPr bwMode="gray">
            <a:xfrm>
              <a:off x="-962970" y="-196421"/>
              <a:ext cx="220085" cy="159345"/>
            </a:xfrm>
            <a:custGeom>
              <a:avLst/>
              <a:gdLst/>
              <a:ahLst/>
              <a:cxnLst>
                <a:cxn ang="0">
                  <a:pos x="1122" y="0"/>
                </a:cxn>
                <a:cxn ang="0">
                  <a:pos x="615" y="3"/>
                </a:cxn>
                <a:cxn ang="0">
                  <a:pos x="548" y="19"/>
                </a:cxn>
                <a:cxn ang="0">
                  <a:pos x="482" y="40"/>
                </a:cxn>
                <a:cxn ang="0">
                  <a:pos x="406" y="69"/>
                </a:cxn>
                <a:cxn ang="0">
                  <a:pos x="347" y="97"/>
                </a:cxn>
                <a:cxn ang="0">
                  <a:pos x="307" y="119"/>
                </a:cxn>
                <a:cxn ang="0">
                  <a:pos x="268" y="145"/>
                </a:cxn>
                <a:cxn ang="0">
                  <a:pos x="231" y="173"/>
                </a:cxn>
                <a:cxn ang="0">
                  <a:pos x="195" y="204"/>
                </a:cxn>
                <a:cxn ang="0">
                  <a:pos x="164" y="239"/>
                </a:cxn>
                <a:cxn ang="0">
                  <a:pos x="136" y="277"/>
                </a:cxn>
                <a:cxn ang="0">
                  <a:pos x="111" y="315"/>
                </a:cxn>
                <a:cxn ang="0">
                  <a:pos x="89" y="354"/>
                </a:cxn>
                <a:cxn ang="0">
                  <a:pos x="70" y="393"/>
                </a:cxn>
                <a:cxn ang="0">
                  <a:pos x="55" y="430"/>
                </a:cxn>
                <a:cxn ang="0">
                  <a:pos x="42" y="469"/>
                </a:cxn>
                <a:cxn ang="0">
                  <a:pos x="26" y="523"/>
                </a:cxn>
                <a:cxn ang="0">
                  <a:pos x="12" y="593"/>
                </a:cxn>
                <a:cxn ang="0">
                  <a:pos x="4"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2"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4" y="559"/>
                </a:cxn>
                <a:cxn ang="0">
                  <a:pos x="3877" y="487"/>
                </a:cxn>
                <a:cxn ang="0">
                  <a:pos x="3865" y="450"/>
                </a:cxn>
                <a:cxn ang="0">
                  <a:pos x="3849" y="411"/>
                </a:cxn>
                <a:cxn ang="0">
                  <a:pos x="3832" y="373"/>
                </a:cxn>
                <a:cxn ang="0">
                  <a:pos x="3813" y="335"/>
                </a:cxn>
                <a:cxn ang="0">
                  <a:pos x="3790" y="296"/>
                </a:cxn>
                <a:cxn ang="0">
                  <a:pos x="3764" y="258"/>
                </a:cxn>
                <a:cxn ang="0">
                  <a:pos x="3733" y="221"/>
                </a:cxn>
                <a:cxn ang="0">
                  <a:pos x="3699" y="188"/>
                </a:cxn>
                <a:cxn ang="0">
                  <a:pos x="3663" y="159"/>
                </a:cxn>
                <a:cxn ang="0">
                  <a:pos x="3626" y="132"/>
                </a:cxn>
                <a:cxn ang="0">
                  <a:pos x="3585" y="108"/>
                </a:cxn>
                <a:cxn ang="0">
                  <a:pos x="3546" y="87"/>
                </a:cxn>
                <a:cxn ang="0">
                  <a:pos x="3467" y="53"/>
                </a:cxn>
                <a:cxn ang="0">
                  <a:pos x="3396" y="29"/>
                </a:cxn>
                <a:cxn ang="0">
                  <a:pos x="3337" y="12"/>
                </a:cxn>
                <a:cxn ang="0">
                  <a:pos x="3284" y="0"/>
                </a:cxn>
                <a:cxn ang="0">
                  <a:pos x="1956" y="1290"/>
                </a:cxn>
              </a:cxnLst>
              <a:rect l="0" t="0" r="r" b="b"/>
              <a:pathLst>
                <a:path w="3913" h="2827">
                  <a:moveTo>
                    <a:pt x="1956" y="1290"/>
                  </a:moveTo>
                  <a:lnTo>
                    <a:pt x="1122" y="0"/>
                  </a:lnTo>
                  <a:lnTo>
                    <a:pt x="629" y="0"/>
                  </a:lnTo>
                  <a:lnTo>
                    <a:pt x="615" y="3"/>
                  </a:lnTo>
                  <a:lnTo>
                    <a:pt x="576" y="12"/>
                  </a:lnTo>
                  <a:lnTo>
                    <a:pt x="548" y="19"/>
                  </a:lnTo>
                  <a:lnTo>
                    <a:pt x="517" y="29"/>
                  </a:lnTo>
                  <a:lnTo>
                    <a:pt x="482" y="40"/>
                  </a:lnTo>
                  <a:lnTo>
                    <a:pt x="445" y="53"/>
                  </a:lnTo>
                  <a:lnTo>
                    <a:pt x="406" y="69"/>
                  </a:lnTo>
                  <a:lnTo>
                    <a:pt x="367" y="87"/>
                  </a:lnTo>
                  <a:lnTo>
                    <a:pt x="347" y="97"/>
                  </a:lnTo>
                  <a:lnTo>
                    <a:pt x="326" y="108"/>
                  </a:lnTo>
                  <a:lnTo>
                    <a:pt x="307" y="119"/>
                  </a:lnTo>
                  <a:lnTo>
                    <a:pt x="287" y="132"/>
                  </a:lnTo>
                  <a:lnTo>
                    <a:pt x="268" y="145"/>
                  </a:lnTo>
                  <a:lnTo>
                    <a:pt x="249" y="159"/>
                  </a:lnTo>
                  <a:lnTo>
                    <a:pt x="231" y="173"/>
                  </a:lnTo>
                  <a:lnTo>
                    <a:pt x="212" y="188"/>
                  </a:lnTo>
                  <a:lnTo>
                    <a:pt x="195" y="204"/>
                  </a:lnTo>
                  <a:lnTo>
                    <a:pt x="179" y="221"/>
                  </a:lnTo>
                  <a:lnTo>
                    <a:pt x="164" y="239"/>
                  </a:lnTo>
                  <a:lnTo>
                    <a:pt x="149" y="258"/>
                  </a:lnTo>
                  <a:lnTo>
                    <a:pt x="136" y="277"/>
                  </a:lnTo>
                  <a:lnTo>
                    <a:pt x="123" y="296"/>
                  </a:lnTo>
                  <a:lnTo>
                    <a:pt x="111" y="315"/>
                  </a:lnTo>
                  <a:lnTo>
                    <a:pt x="99" y="335"/>
                  </a:lnTo>
                  <a:lnTo>
                    <a:pt x="89" y="354"/>
                  </a:lnTo>
                  <a:lnTo>
                    <a:pt x="79" y="373"/>
                  </a:lnTo>
                  <a:lnTo>
                    <a:pt x="70" y="393"/>
                  </a:lnTo>
                  <a:lnTo>
                    <a:pt x="62" y="411"/>
                  </a:lnTo>
                  <a:lnTo>
                    <a:pt x="55" y="430"/>
                  </a:lnTo>
                  <a:lnTo>
                    <a:pt x="48" y="450"/>
                  </a:lnTo>
                  <a:lnTo>
                    <a:pt x="42" y="469"/>
                  </a:lnTo>
                  <a:lnTo>
                    <a:pt x="36" y="487"/>
                  </a:lnTo>
                  <a:lnTo>
                    <a:pt x="26" y="523"/>
                  </a:lnTo>
                  <a:lnTo>
                    <a:pt x="18" y="559"/>
                  </a:lnTo>
                  <a:lnTo>
                    <a:pt x="12" y="593"/>
                  </a:lnTo>
                  <a:lnTo>
                    <a:pt x="8" y="625"/>
                  </a:lnTo>
                  <a:lnTo>
                    <a:pt x="4"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2" y="2827"/>
                  </a:lnTo>
                  <a:lnTo>
                    <a:pt x="2020"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8" y="656"/>
                  </a:lnTo>
                  <a:lnTo>
                    <a:pt x="3905" y="625"/>
                  </a:lnTo>
                  <a:lnTo>
                    <a:pt x="3901" y="593"/>
                  </a:lnTo>
                  <a:lnTo>
                    <a:pt x="3894" y="559"/>
                  </a:lnTo>
                  <a:lnTo>
                    <a:pt x="3887" y="523"/>
                  </a:lnTo>
                  <a:lnTo>
                    <a:pt x="3877" y="487"/>
                  </a:lnTo>
                  <a:lnTo>
                    <a:pt x="3871" y="469"/>
                  </a:lnTo>
                  <a:lnTo>
                    <a:pt x="3865" y="450"/>
                  </a:lnTo>
                  <a:lnTo>
                    <a:pt x="3857" y="430"/>
                  </a:lnTo>
                  <a:lnTo>
                    <a:pt x="3849" y="411"/>
                  </a:lnTo>
                  <a:lnTo>
                    <a:pt x="3841" y="393"/>
                  </a:lnTo>
                  <a:lnTo>
                    <a:pt x="3832" y="373"/>
                  </a:lnTo>
                  <a:lnTo>
                    <a:pt x="3823" y="354"/>
                  </a:lnTo>
                  <a:lnTo>
                    <a:pt x="3813" y="335"/>
                  </a:lnTo>
                  <a:lnTo>
                    <a:pt x="3801" y="315"/>
                  </a:lnTo>
                  <a:lnTo>
                    <a:pt x="3790" y="296"/>
                  </a:lnTo>
                  <a:lnTo>
                    <a:pt x="3777" y="277"/>
                  </a:lnTo>
                  <a:lnTo>
                    <a:pt x="3764" y="258"/>
                  </a:lnTo>
                  <a:lnTo>
                    <a:pt x="3749" y="239"/>
                  </a:lnTo>
                  <a:lnTo>
                    <a:pt x="3733" y="221"/>
                  </a:lnTo>
                  <a:lnTo>
                    <a:pt x="3716" y="204"/>
                  </a:lnTo>
                  <a:lnTo>
                    <a:pt x="3699" y="188"/>
                  </a:lnTo>
                  <a:lnTo>
                    <a:pt x="3682" y="173"/>
                  </a:lnTo>
                  <a:lnTo>
                    <a:pt x="3663" y="159"/>
                  </a:lnTo>
                  <a:lnTo>
                    <a:pt x="3645" y="145"/>
                  </a:lnTo>
                  <a:lnTo>
                    <a:pt x="3626" y="132"/>
                  </a:lnTo>
                  <a:lnTo>
                    <a:pt x="3605" y="119"/>
                  </a:lnTo>
                  <a:lnTo>
                    <a:pt x="3585" y="108"/>
                  </a:lnTo>
                  <a:lnTo>
                    <a:pt x="3565" y="97"/>
                  </a:lnTo>
                  <a:lnTo>
                    <a:pt x="3546" y="87"/>
                  </a:lnTo>
                  <a:lnTo>
                    <a:pt x="3505" y="69"/>
                  </a:lnTo>
                  <a:lnTo>
                    <a:pt x="3467" y="53"/>
                  </a:lnTo>
                  <a:lnTo>
                    <a:pt x="3430" y="40"/>
                  </a:lnTo>
                  <a:lnTo>
                    <a:pt x="3396" y="29"/>
                  </a:lnTo>
                  <a:lnTo>
                    <a:pt x="3364" y="19"/>
                  </a:lnTo>
                  <a:lnTo>
                    <a:pt x="3337" y="12"/>
                  </a:lnTo>
                  <a:lnTo>
                    <a:pt x="3298" y="3"/>
                  </a:lnTo>
                  <a:lnTo>
                    <a:pt x="3284" y="0"/>
                  </a:lnTo>
                  <a:lnTo>
                    <a:pt x="2790" y="0"/>
                  </a:lnTo>
                  <a:lnTo>
                    <a:pt x="1956" y="129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Freeform 23"/>
            <p:cNvSpPr>
              <a:spLocks/>
            </p:cNvSpPr>
            <p:nvPr/>
          </p:nvSpPr>
          <p:spPr bwMode="gray">
            <a:xfrm>
              <a:off x="-857266" y="-196421"/>
              <a:ext cx="9466" cy="7888"/>
            </a:xfrm>
            <a:custGeom>
              <a:avLst/>
              <a:gdLst/>
              <a:ahLst/>
              <a:cxnLst>
                <a:cxn ang="0">
                  <a:pos x="84" y="148"/>
                </a:cxn>
                <a:cxn ang="0">
                  <a:pos x="127" y="74"/>
                </a:cxn>
                <a:cxn ang="0">
                  <a:pos x="169" y="0"/>
                </a:cxn>
                <a:cxn ang="0">
                  <a:pos x="84" y="0"/>
                </a:cxn>
                <a:cxn ang="0">
                  <a:pos x="0" y="0"/>
                </a:cxn>
                <a:cxn ang="0">
                  <a:pos x="42" y="74"/>
                </a:cxn>
                <a:cxn ang="0">
                  <a:pos x="84" y="148"/>
                </a:cxn>
              </a:cxnLst>
              <a:rect l="0" t="0" r="r" b="b"/>
              <a:pathLst>
                <a:path w="169" h="148">
                  <a:moveTo>
                    <a:pt x="84" y="148"/>
                  </a:moveTo>
                  <a:lnTo>
                    <a:pt x="127" y="74"/>
                  </a:lnTo>
                  <a:lnTo>
                    <a:pt x="169" y="0"/>
                  </a:lnTo>
                  <a:lnTo>
                    <a:pt x="84" y="0"/>
                  </a:lnTo>
                  <a:lnTo>
                    <a:pt x="0" y="0"/>
                  </a:lnTo>
                  <a:lnTo>
                    <a:pt x="42" y="74"/>
                  </a:lnTo>
                  <a:lnTo>
                    <a:pt x="84" y="148"/>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4" name="Freeform 24"/>
            <p:cNvSpPr>
              <a:spLocks/>
            </p:cNvSpPr>
            <p:nvPr/>
          </p:nvSpPr>
          <p:spPr bwMode="gray">
            <a:xfrm>
              <a:off x="-863577" y="-190899"/>
              <a:ext cx="22087" cy="54430"/>
            </a:xfrm>
            <a:custGeom>
              <a:avLst/>
              <a:gdLst/>
              <a:ahLst/>
              <a:cxnLst>
                <a:cxn ang="0">
                  <a:pos x="196" y="0"/>
                </a:cxn>
                <a:cxn ang="0">
                  <a:pos x="295" y="358"/>
                </a:cxn>
                <a:cxn ang="0">
                  <a:pos x="388" y="697"/>
                </a:cxn>
                <a:cxn ang="0">
                  <a:pos x="393" y="697"/>
                </a:cxn>
                <a:cxn ang="0">
                  <a:pos x="389" y="702"/>
                </a:cxn>
                <a:cxn ang="0">
                  <a:pos x="393" y="716"/>
                </a:cxn>
                <a:cxn ang="0">
                  <a:pos x="379" y="716"/>
                </a:cxn>
                <a:cxn ang="0">
                  <a:pos x="295" y="830"/>
                </a:cxn>
                <a:cxn ang="0">
                  <a:pos x="196" y="963"/>
                </a:cxn>
                <a:cxn ang="0">
                  <a:pos x="97" y="830"/>
                </a:cxn>
                <a:cxn ang="0">
                  <a:pos x="14" y="716"/>
                </a:cxn>
                <a:cxn ang="0">
                  <a:pos x="0" y="716"/>
                </a:cxn>
                <a:cxn ang="0">
                  <a:pos x="3" y="702"/>
                </a:cxn>
                <a:cxn ang="0">
                  <a:pos x="0" y="697"/>
                </a:cxn>
                <a:cxn ang="0">
                  <a:pos x="5" y="697"/>
                </a:cxn>
                <a:cxn ang="0">
                  <a:pos x="97" y="358"/>
                </a:cxn>
                <a:cxn ang="0">
                  <a:pos x="196" y="0"/>
                </a:cxn>
              </a:cxnLst>
              <a:rect l="0" t="0" r="r" b="b"/>
              <a:pathLst>
                <a:path w="393" h="963">
                  <a:moveTo>
                    <a:pt x="196" y="0"/>
                  </a:moveTo>
                  <a:lnTo>
                    <a:pt x="295" y="358"/>
                  </a:lnTo>
                  <a:lnTo>
                    <a:pt x="388" y="697"/>
                  </a:lnTo>
                  <a:lnTo>
                    <a:pt x="393" y="697"/>
                  </a:lnTo>
                  <a:lnTo>
                    <a:pt x="389" y="702"/>
                  </a:lnTo>
                  <a:lnTo>
                    <a:pt x="393" y="716"/>
                  </a:lnTo>
                  <a:lnTo>
                    <a:pt x="379" y="716"/>
                  </a:lnTo>
                  <a:lnTo>
                    <a:pt x="295" y="830"/>
                  </a:lnTo>
                  <a:lnTo>
                    <a:pt x="196" y="963"/>
                  </a:lnTo>
                  <a:lnTo>
                    <a:pt x="97" y="830"/>
                  </a:lnTo>
                  <a:lnTo>
                    <a:pt x="14" y="716"/>
                  </a:lnTo>
                  <a:lnTo>
                    <a:pt x="0" y="716"/>
                  </a:lnTo>
                  <a:lnTo>
                    <a:pt x="3" y="702"/>
                  </a:lnTo>
                  <a:lnTo>
                    <a:pt x="0" y="697"/>
                  </a:lnTo>
                  <a:lnTo>
                    <a:pt x="5" y="697"/>
                  </a:lnTo>
                  <a:lnTo>
                    <a:pt x="97" y="358"/>
                  </a:lnTo>
                  <a:lnTo>
                    <a:pt x="196" y="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Freeform 25"/>
            <p:cNvSpPr>
              <a:spLocks/>
            </p:cNvSpPr>
            <p:nvPr/>
          </p:nvSpPr>
          <p:spPr bwMode="gray">
            <a:xfrm>
              <a:off x="-685300" y="-332889"/>
              <a:ext cx="119903" cy="120692"/>
            </a:xfrm>
            <a:custGeom>
              <a:avLst/>
              <a:gdLst/>
              <a:ahLst/>
              <a:cxnLst>
                <a:cxn ang="0">
                  <a:pos x="1175" y="2128"/>
                </a:cxn>
                <a:cxn ang="0">
                  <a:pos x="1331" y="2100"/>
                </a:cxn>
                <a:cxn ang="0">
                  <a:pos x="1479" y="2050"/>
                </a:cxn>
                <a:cxn ang="0">
                  <a:pos x="1617" y="1979"/>
                </a:cxn>
                <a:cxn ang="0">
                  <a:pos x="1742" y="1889"/>
                </a:cxn>
                <a:cxn ang="0">
                  <a:pos x="1853" y="1783"/>
                </a:cxn>
                <a:cxn ang="0">
                  <a:pos x="1948" y="1662"/>
                </a:cxn>
                <a:cxn ang="0">
                  <a:pos x="2026" y="1529"/>
                </a:cxn>
                <a:cxn ang="0">
                  <a:pos x="2083" y="1383"/>
                </a:cxn>
                <a:cxn ang="0">
                  <a:pos x="2119" y="1229"/>
                </a:cxn>
                <a:cxn ang="0">
                  <a:pos x="2131" y="1066"/>
                </a:cxn>
                <a:cxn ang="0">
                  <a:pos x="2119" y="905"/>
                </a:cxn>
                <a:cxn ang="0">
                  <a:pos x="2083" y="750"/>
                </a:cxn>
                <a:cxn ang="0">
                  <a:pos x="2026" y="605"/>
                </a:cxn>
                <a:cxn ang="0">
                  <a:pos x="1948" y="471"/>
                </a:cxn>
                <a:cxn ang="0">
                  <a:pos x="1853" y="350"/>
                </a:cxn>
                <a:cxn ang="0">
                  <a:pos x="1742" y="244"/>
                </a:cxn>
                <a:cxn ang="0">
                  <a:pos x="1617" y="154"/>
                </a:cxn>
                <a:cxn ang="0">
                  <a:pos x="1479" y="84"/>
                </a:cxn>
                <a:cxn ang="0">
                  <a:pos x="1331" y="33"/>
                </a:cxn>
                <a:cxn ang="0">
                  <a:pos x="1175" y="5"/>
                </a:cxn>
                <a:cxn ang="0">
                  <a:pos x="1011" y="1"/>
                </a:cxn>
                <a:cxn ang="0">
                  <a:pos x="851" y="21"/>
                </a:cxn>
                <a:cxn ang="0">
                  <a:pos x="700" y="65"/>
                </a:cxn>
                <a:cxn ang="0">
                  <a:pos x="558" y="129"/>
                </a:cxn>
                <a:cxn ang="0">
                  <a:pos x="428" y="212"/>
                </a:cxn>
                <a:cxn ang="0">
                  <a:pos x="312" y="313"/>
                </a:cxn>
                <a:cxn ang="0">
                  <a:pos x="212" y="429"/>
                </a:cxn>
                <a:cxn ang="0">
                  <a:pos x="129" y="558"/>
                </a:cxn>
                <a:cxn ang="0">
                  <a:pos x="65" y="701"/>
                </a:cxn>
                <a:cxn ang="0">
                  <a:pos x="22" y="852"/>
                </a:cxn>
                <a:cxn ang="0">
                  <a:pos x="2" y="1012"/>
                </a:cxn>
                <a:cxn ang="0">
                  <a:pos x="6" y="1175"/>
                </a:cxn>
                <a:cxn ang="0">
                  <a:pos x="34" y="1333"/>
                </a:cxn>
                <a:cxn ang="0">
                  <a:pos x="84" y="1481"/>
                </a:cxn>
                <a:cxn ang="0">
                  <a:pos x="155" y="1620"/>
                </a:cxn>
                <a:cxn ang="0">
                  <a:pos x="244" y="1745"/>
                </a:cxn>
                <a:cxn ang="0">
                  <a:pos x="350" y="1856"/>
                </a:cxn>
                <a:cxn ang="0">
                  <a:pos x="471" y="1951"/>
                </a:cxn>
                <a:cxn ang="0">
                  <a:pos x="604" y="2028"/>
                </a:cxn>
                <a:cxn ang="0">
                  <a:pos x="749" y="2085"/>
                </a:cxn>
                <a:cxn ang="0">
                  <a:pos x="903" y="2121"/>
                </a:cxn>
                <a:cxn ang="0">
                  <a:pos x="1066" y="2134"/>
                </a:cxn>
              </a:cxnLst>
              <a:rect l="0" t="0" r="r" b="b"/>
              <a:pathLst>
                <a:path w="2131" h="2134">
                  <a:moveTo>
                    <a:pt x="1066" y="2134"/>
                  </a:moveTo>
                  <a:lnTo>
                    <a:pt x="1120" y="2133"/>
                  </a:lnTo>
                  <a:lnTo>
                    <a:pt x="1175" y="2128"/>
                  </a:lnTo>
                  <a:lnTo>
                    <a:pt x="1227" y="2121"/>
                  </a:lnTo>
                  <a:lnTo>
                    <a:pt x="1279" y="2111"/>
                  </a:lnTo>
                  <a:lnTo>
                    <a:pt x="1331" y="2100"/>
                  </a:lnTo>
                  <a:lnTo>
                    <a:pt x="1381" y="2085"/>
                  </a:lnTo>
                  <a:lnTo>
                    <a:pt x="1431" y="2069"/>
                  </a:lnTo>
                  <a:lnTo>
                    <a:pt x="1479" y="2050"/>
                  </a:lnTo>
                  <a:lnTo>
                    <a:pt x="1527" y="2028"/>
                  </a:lnTo>
                  <a:lnTo>
                    <a:pt x="1573" y="2004"/>
                  </a:lnTo>
                  <a:lnTo>
                    <a:pt x="1617" y="1979"/>
                  </a:lnTo>
                  <a:lnTo>
                    <a:pt x="1661" y="1951"/>
                  </a:lnTo>
                  <a:lnTo>
                    <a:pt x="1702" y="1922"/>
                  </a:lnTo>
                  <a:lnTo>
                    <a:pt x="1742" y="1889"/>
                  </a:lnTo>
                  <a:lnTo>
                    <a:pt x="1782" y="1856"/>
                  </a:lnTo>
                  <a:lnTo>
                    <a:pt x="1818" y="1821"/>
                  </a:lnTo>
                  <a:lnTo>
                    <a:pt x="1853" y="1783"/>
                  </a:lnTo>
                  <a:lnTo>
                    <a:pt x="1887" y="1745"/>
                  </a:lnTo>
                  <a:lnTo>
                    <a:pt x="1919" y="1704"/>
                  </a:lnTo>
                  <a:lnTo>
                    <a:pt x="1948" y="1662"/>
                  </a:lnTo>
                  <a:lnTo>
                    <a:pt x="1976" y="1620"/>
                  </a:lnTo>
                  <a:lnTo>
                    <a:pt x="2002" y="1574"/>
                  </a:lnTo>
                  <a:lnTo>
                    <a:pt x="2026" y="1529"/>
                  </a:lnTo>
                  <a:lnTo>
                    <a:pt x="2047" y="1481"/>
                  </a:lnTo>
                  <a:lnTo>
                    <a:pt x="2066" y="1433"/>
                  </a:lnTo>
                  <a:lnTo>
                    <a:pt x="2083" y="1383"/>
                  </a:lnTo>
                  <a:lnTo>
                    <a:pt x="2097" y="1333"/>
                  </a:lnTo>
                  <a:lnTo>
                    <a:pt x="2110" y="1281"/>
                  </a:lnTo>
                  <a:lnTo>
                    <a:pt x="2119" y="1229"/>
                  </a:lnTo>
                  <a:lnTo>
                    <a:pt x="2126" y="1175"/>
                  </a:lnTo>
                  <a:lnTo>
                    <a:pt x="2130" y="1122"/>
                  </a:lnTo>
                  <a:lnTo>
                    <a:pt x="2131" y="1066"/>
                  </a:lnTo>
                  <a:lnTo>
                    <a:pt x="2130" y="1012"/>
                  </a:lnTo>
                  <a:lnTo>
                    <a:pt x="2126" y="958"/>
                  </a:lnTo>
                  <a:lnTo>
                    <a:pt x="2119" y="905"/>
                  </a:lnTo>
                  <a:lnTo>
                    <a:pt x="2110" y="852"/>
                  </a:lnTo>
                  <a:lnTo>
                    <a:pt x="2097" y="801"/>
                  </a:lnTo>
                  <a:lnTo>
                    <a:pt x="2083" y="750"/>
                  </a:lnTo>
                  <a:lnTo>
                    <a:pt x="2066" y="701"/>
                  </a:lnTo>
                  <a:lnTo>
                    <a:pt x="2047" y="652"/>
                  </a:lnTo>
                  <a:lnTo>
                    <a:pt x="2026" y="605"/>
                  </a:lnTo>
                  <a:lnTo>
                    <a:pt x="2002" y="558"/>
                  </a:lnTo>
                  <a:lnTo>
                    <a:pt x="1976" y="514"/>
                  </a:lnTo>
                  <a:lnTo>
                    <a:pt x="1948" y="471"/>
                  </a:lnTo>
                  <a:lnTo>
                    <a:pt x="1919" y="429"/>
                  </a:lnTo>
                  <a:lnTo>
                    <a:pt x="1887" y="389"/>
                  </a:lnTo>
                  <a:lnTo>
                    <a:pt x="1853" y="350"/>
                  </a:lnTo>
                  <a:lnTo>
                    <a:pt x="1818" y="313"/>
                  </a:lnTo>
                  <a:lnTo>
                    <a:pt x="1782" y="278"/>
                  </a:lnTo>
                  <a:lnTo>
                    <a:pt x="1742" y="244"/>
                  </a:lnTo>
                  <a:lnTo>
                    <a:pt x="1702" y="212"/>
                  </a:lnTo>
                  <a:lnTo>
                    <a:pt x="1661" y="183"/>
                  </a:lnTo>
                  <a:lnTo>
                    <a:pt x="1617" y="154"/>
                  </a:lnTo>
                  <a:lnTo>
                    <a:pt x="1573" y="129"/>
                  </a:lnTo>
                  <a:lnTo>
                    <a:pt x="1527" y="105"/>
                  </a:lnTo>
                  <a:lnTo>
                    <a:pt x="1479" y="84"/>
                  </a:lnTo>
                  <a:lnTo>
                    <a:pt x="1431" y="65"/>
                  </a:lnTo>
                  <a:lnTo>
                    <a:pt x="1381" y="47"/>
                  </a:lnTo>
                  <a:lnTo>
                    <a:pt x="1331" y="33"/>
                  </a:lnTo>
                  <a:lnTo>
                    <a:pt x="1279" y="21"/>
                  </a:lnTo>
                  <a:lnTo>
                    <a:pt x="1227" y="12"/>
                  </a:lnTo>
                  <a:lnTo>
                    <a:pt x="1175" y="5"/>
                  </a:lnTo>
                  <a:lnTo>
                    <a:pt x="1120" y="1"/>
                  </a:lnTo>
                  <a:lnTo>
                    <a:pt x="1066" y="0"/>
                  </a:lnTo>
                  <a:lnTo>
                    <a:pt x="1011" y="1"/>
                  </a:lnTo>
                  <a:lnTo>
                    <a:pt x="957" y="5"/>
                  </a:lnTo>
                  <a:lnTo>
                    <a:pt x="903" y="12"/>
                  </a:lnTo>
                  <a:lnTo>
                    <a:pt x="851" y="21"/>
                  </a:lnTo>
                  <a:lnTo>
                    <a:pt x="799" y="33"/>
                  </a:lnTo>
                  <a:lnTo>
                    <a:pt x="749" y="47"/>
                  </a:lnTo>
                  <a:lnTo>
                    <a:pt x="700" y="65"/>
                  </a:lnTo>
                  <a:lnTo>
                    <a:pt x="651" y="84"/>
                  </a:lnTo>
                  <a:lnTo>
                    <a:pt x="604" y="105"/>
                  </a:lnTo>
                  <a:lnTo>
                    <a:pt x="558" y="129"/>
                  </a:lnTo>
                  <a:lnTo>
                    <a:pt x="514" y="154"/>
                  </a:lnTo>
                  <a:lnTo>
                    <a:pt x="471" y="183"/>
                  </a:lnTo>
                  <a:lnTo>
                    <a:pt x="428" y="212"/>
                  </a:lnTo>
                  <a:lnTo>
                    <a:pt x="388" y="244"/>
                  </a:lnTo>
                  <a:lnTo>
                    <a:pt x="350" y="278"/>
                  </a:lnTo>
                  <a:lnTo>
                    <a:pt x="312" y="313"/>
                  </a:lnTo>
                  <a:lnTo>
                    <a:pt x="277" y="350"/>
                  </a:lnTo>
                  <a:lnTo>
                    <a:pt x="244" y="389"/>
                  </a:lnTo>
                  <a:lnTo>
                    <a:pt x="212" y="429"/>
                  </a:lnTo>
                  <a:lnTo>
                    <a:pt x="182" y="471"/>
                  </a:lnTo>
                  <a:lnTo>
                    <a:pt x="155" y="514"/>
                  </a:lnTo>
                  <a:lnTo>
                    <a:pt x="129" y="558"/>
                  </a:lnTo>
                  <a:lnTo>
                    <a:pt x="106" y="605"/>
                  </a:lnTo>
                  <a:lnTo>
                    <a:pt x="84" y="652"/>
                  </a:lnTo>
                  <a:lnTo>
                    <a:pt x="65" y="701"/>
                  </a:lnTo>
                  <a:lnTo>
                    <a:pt x="48" y="750"/>
                  </a:lnTo>
                  <a:lnTo>
                    <a:pt x="34" y="801"/>
                  </a:lnTo>
                  <a:lnTo>
                    <a:pt x="22" y="852"/>
                  </a:lnTo>
                  <a:lnTo>
                    <a:pt x="12" y="905"/>
                  </a:lnTo>
                  <a:lnTo>
                    <a:pt x="6" y="958"/>
                  </a:lnTo>
                  <a:lnTo>
                    <a:pt x="2" y="1012"/>
                  </a:lnTo>
                  <a:lnTo>
                    <a:pt x="0" y="1066"/>
                  </a:lnTo>
                  <a:lnTo>
                    <a:pt x="2" y="1122"/>
                  </a:lnTo>
                  <a:lnTo>
                    <a:pt x="6" y="1175"/>
                  </a:lnTo>
                  <a:lnTo>
                    <a:pt x="12" y="1229"/>
                  </a:lnTo>
                  <a:lnTo>
                    <a:pt x="22" y="1281"/>
                  </a:lnTo>
                  <a:lnTo>
                    <a:pt x="34" y="1333"/>
                  </a:lnTo>
                  <a:lnTo>
                    <a:pt x="48" y="1383"/>
                  </a:lnTo>
                  <a:lnTo>
                    <a:pt x="65" y="1433"/>
                  </a:lnTo>
                  <a:lnTo>
                    <a:pt x="84" y="1481"/>
                  </a:lnTo>
                  <a:lnTo>
                    <a:pt x="106" y="1529"/>
                  </a:lnTo>
                  <a:lnTo>
                    <a:pt x="129" y="1574"/>
                  </a:lnTo>
                  <a:lnTo>
                    <a:pt x="155" y="1620"/>
                  </a:lnTo>
                  <a:lnTo>
                    <a:pt x="182" y="1662"/>
                  </a:lnTo>
                  <a:lnTo>
                    <a:pt x="212" y="1704"/>
                  </a:lnTo>
                  <a:lnTo>
                    <a:pt x="244" y="1745"/>
                  </a:lnTo>
                  <a:lnTo>
                    <a:pt x="277" y="1783"/>
                  </a:lnTo>
                  <a:lnTo>
                    <a:pt x="312" y="1821"/>
                  </a:lnTo>
                  <a:lnTo>
                    <a:pt x="350" y="1856"/>
                  </a:lnTo>
                  <a:lnTo>
                    <a:pt x="388" y="1889"/>
                  </a:lnTo>
                  <a:lnTo>
                    <a:pt x="428" y="1922"/>
                  </a:lnTo>
                  <a:lnTo>
                    <a:pt x="471" y="1951"/>
                  </a:lnTo>
                  <a:lnTo>
                    <a:pt x="514" y="1979"/>
                  </a:lnTo>
                  <a:lnTo>
                    <a:pt x="558" y="2004"/>
                  </a:lnTo>
                  <a:lnTo>
                    <a:pt x="604" y="2028"/>
                  </a:lnTo>
                  <a:lnTo>
                    <a:pt x="651" y="2050"/>
                  </a:lnTo>
                  <a:lnTo>
                    <a:pt x="700" y="2069"/>
                  </a:lnTo>
                  <a:lnTo>
                    <a:pt x="749" y="2085"/>
                  </a:lnTo>
                  <a:lnTo>
                    <a:pt x="799" y="2100"/>
                  </a:lnTo>
                  <a:lnTo>
                    <a:pt x="851" y="2111"/>
                  </a:lnTo>
                  <a:lnTo>
                    <a:pt x="903" y="2121"/>
                  </a:lnTo>
                  <a:lnTo>
                    <a:pt x="957" y="2128"/>
                  </a:lnTo>
                  <a:lnTo>
                    <a:pt x="1011" y="2133"/>
                  </a:lnTo>
                  <a:lnTo>
                    <a:pt x="1066" y="2134"/>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6" name="Freeform 26"/>
            <p:cNvSpPr>
              <a:spLocks/>
            </p:cNvSpPr>
            <p:nvPr/>
          </p:nvSpPr>
          <p:spPr bwMode="gray">
            <a:xfrm>
              <a:off x="-734996" y="-196421"/>
              <a:ext cx="220085" cy="159345"/>
            </a:xfrm>
            <a:custGeom>
              <a:avLst/>
              <a:gdLst/>
              <a:ahLst/>
              <a:cxnLst>
                <a:cxn ang="0">
                  <a:pos x="1123" y="0"/>
                </a:cxn>
                <a:cxn ang="0">
                  <a:pos x="615" y="3"/>
                </a:cxn>
                <a:cxn ang="0">
                  <a:pos x="549" y="19"/>
                </a:cxn>
                <a:cxn ang="0">
                  <a:pos x="483" y="40"/>
                </a:cxn>
                <a:cxn ang="0">
                  <a:pos x="408" y="69"/>
                </a:cxn>
                <a:cxn ang="0">
                  <a:pos x="347" y="97"/>
                </a:cxn>
                <a:cxn ang="0">
                  <a:pos x="308" y="119"/>
                </a:cxn>
                <a:cxn ang="0">
                  <a:pos x="268" y="145"/>
                </a:cxn>
                <a:cxn ang="0">
                  <a:pos x="231" y="173"/>
                </a:cxn>
                <a:cxn ang="0">
                  <a:pos x="196" y="204"/>
                </a:cxn>
                <a:cxn ang="0">
                  <a:pos x="164" y="239"/>
                </a:cxn>
                <a:cxn ang="0">
                  <a:pos x="136" y="277"/>
                </a:cxn>
                <a:cxn ang="0">
                  <a:pos x="111" y="315"/>
                </a:cxn>
                <a:cxn ang="0">
                  <a:pos x="90" y="354"/>
                </a:cxn>
                <a:cxn ang="0">
                  <a:pos x="72" y="393"/>
                </a:cxn>
                <a:cxn ang="0">
                  <a:pos x="56" y="430"/>
                </a:cxn>
                <a:cxn ang="0">
                  <a:pos x="42" y="469"/>
                </a:cxn>
                <a:cxn ang="0">
                  <a:pos x="26" y="523"/>
                </a:cxn>
                <a:cxn ang="0">
                  <a:pos x="12" y="593"/>
                </a:cxn>
                <a:cxn ang="0">
                  <a:pos x="5"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3"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5" y="559"/>
                </a:cxn>
                <a:cxn ang="0">
                  <a:pos x="3877" y="487"/>
                </a:cxn>
                <a:cxn ang="0">
                  <a:pos x="3865" y="450"/>
                </a:cxn>
                <a:cxn ang="0">
                  <a:pos x="3851" y="411"/>
                </a:cxn>
                <a:cxn ang="0">
                  <a:pos x="3834" y="373"/>
                </a:cxn>
                <a:cxn ang="0">
                  <a:pos x="3814" y="335"/>
                </a:cxn>
                <a:cxn ang="0">
                  <a:pos x="3790" y="296"/>
                </a:cxn>
                <a:cxn ang="0">
                  <a:pos x="3764" y="258"/>
                </a:cxn>
                <a:cxn ang="0">
                  <a:pos x="3734" y="221"/>
                </a:cxn>
                <a:cxn ang="0">
                  <a:pos x="3701" y="188"/>
                </a:cxn>
                <a:cxn ang="0">
                  <a:pos x="3664" y="159"/>
                </a:cxn>
                <a:cxn ang="0">
                  <a:pos x="3626" y="132"/>
                </a:cxn>
                <a:cxn ang="0">
                  <a:pos x="3587" y="108"/>
                </a:cxn>
                <a:cxn ang="0">
                  <a:pos x="3546" y="87"/>
                </a:cxn>
                <a:cxn ang="0">
                  <a:pos x="3468" y="53"/>
                </a:cxn>
                <a:cxn ang="0">
                  <a:pos x="3396" y="29"/>
                </a:cxn>
                <a:cxn ang="0">
                  <a:pos x="3337" y="12"/>
                </a:cxn>
                <a:cxn ang="0">
                  <a:pos x="3284" y="0"/>
                </a:cxn>
                <a:cxn ang="0">
                  <a:pos x="1957" y="1290"/>
                </a:cxn>
              </a:cxnLst>
              <a:rect l="0" t="0" r="r" b="b"/>
              <a:pathLst>
                <a:path w="3913" h="2827">
                  <a:moveTo>
                    <a:pt x="1957" y="1290"/>
                  </a:moveTo>
                  <a:lnTo>
                    <a:pt x="1123" y="0"/>
                  </a:lnTo>
                  <a:lnTo>
                    <a:pt x="630" y="0"/>
                  </a:lnTo>
                  <a:lnTo>
                    <a:pt x="615" y="3"/>
                  </a:lnTo>
                  <a:lnTo>
                    <a:pt x="576" y="12"/>
                  </a:lnTo>
                  <a:lnTo>
                    <a:pt x="549" y="19"/>
                  </a:lnTo>
                  <a:lnTo>
                    <a:pt x="517" y="29"/>
                  </a:lnTo>
                  <a:lnTo>
                    <a:pt x="483" y="40"/>
                  </a:lnTo>
                  <a:lnTo>
                    <a:pt x="446" y="53"/>
                  </a:lnTo>
                  <a:lnTo>
                    <a:pt x="408" y="69"/>
                  </a:lnTo>
                  <a:lnTo>
                    <a:pt x="367" y="87"/>
                  </a:lnTo>
                  <a:lnTo>
                    <a:pt x="347" y="97"/>
                  </a:lnTo>
                  <a:lnTo>
                    <a:pt x="328" y="108"/>
                  </a:lnTo>
                  <a:lnTo>
                    <a:pt x="308" y="119"/>
                  </a:lnTo>
                  <a:lnTo>
                    <a:pt x="287" y="132"/>
                  </a:lnTo>
                  <a:lnTo>
                    <a:pt x="268" y="145"/>
                  </a:lnTo>
                  <a:lnTo>
                    <a:pt x="249" y="159"/>
                  </a:lnTo>
                  <a:lnTo>
                    <a:pt x="231" y="173"/>
                  </a:lnTo>
                  <a:lnTo>
                    <a:pt x="213" y="188"/>
                  </a:lnTo>
                  <a:lnTo>
                    <a:pt x="196" y="204"/>
                  </a:lnTo>
                  <a:lnTo>
                    <a:pt x="180" y="221"/>
                  </a:lnTo>
                  <a:lnTo>
                    <a:pt x="164" y="239"/>
                  </a:lnTo>
                  <a:lnTo>
                    <a:pt x="149" y="258"/>
                  </a:lnTo>
                  <a:lnTo>
                    <a:pt x="136" y="277"/>
                  </a:lnTo>
                  <a:lnTo>
                    <a:pt x="123" y="296"/>
                  </a:lnTo>
                  <a:lnTo>
                    <a:pt x="111" y="315"/>
                  </a:lnTo>
                  <a:lnTo>
                    <a:pt x="100" y="335"/>
                  </a:lnTo>
                  <a:lnTo>
                    <a:pt x="90" y="354"/>
                  </a:lnTo>
                  <a:lnTo>
                    <a:pt x="81" y="373"/>
                  </a:lnTo>
                  <a:lnTo>
                    <a:pt x="72" y="393"/>
                  </a:lnTo>
                  <a:lnTo>
                    <a:pt x="64" y="411"/>
                  </a:lnTo>
                  <a:lnTo>
                    <a:pt x="56" y="430"/>
                  </a:lnTo>
                  <a:lnTo>
                    <a:pt x="48" y="450"/>
                  </a:lnTo>
                  <a:lnTo>
                    <a:pt x="42" y="469"/>
                  </a:lnTo>
                  <a:lnTo>
                    <a:pt x="36" y="487"/>
                  </a:lnTo>
                  <a:lnTo>
                    <a:pt x="26" y="523"/>
                  </a:lnTo>
                  <a:lnTo>
                    <a:pt x="19" y="559"/>
                  </a:lnTo>
                  <a:lnTo>
                    <a:pt x="12" y="593"/>
                  </a:lnTo>
                  <a:lnTo>
                    <a:pt x="8" y="625"/>
                  </a:lnTo>
                  <a:lnTo>
                    <a:pt x="5"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3" y="2827"/>
                  </a:lnTo>
                  <a:lnTo>
                    <a:pt x="2021"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9" y="656"/>
                  </a:lnTo>
                  <a:lnTo>
                    <a:pt x="3905" y="625"/>
                  </a:lnTo>
                  <a:lnTo>
                    <a:pt x="3901" y="593"/>
                  </a:lnTo>
                  <a:lnTo>
                    <a:pt x="3895" y="559"/>
                  </a:lnTo>
                  <a:lnTo>
                    <a:pt x="3887" y="523"/>
                  </a:lnTo>
                  <a:lnTo>
                    <a:pt x="3877" y="487"/>
                  </a:lnTo>
                  <a:lnTo>
                    <a:pt x="3871" y="469"/>
                  </a:lnTo>
                  <a:lnTo>
                    <a:pt x="3865" y="450"/>
                  </a:lnTo>
                  <a:lnTo>
                    <a:pt x="3858" y="430"/>
                  </a:lnTo>
                  <a:lnTo>
                    <a:pt x="3851" y="411"/>
                  </a:lnTo>
                  <a:lnTo>
                    <a:pt x="3842" y="393"/>
                  </a:lnTo>
                  <a:lnTo>
                    <a:pt x="3834" y="373"/>
                  </a:lnTo>
                  <a:lnTo>
                    <a:pt x="3824" y="354"/>
                  </a:lnTo>
                  <a:lnTo>
                    <a:pt x="3814" y="335"/>
                  </a:lnTo>
                  <a:lnTo>
                    <a:pt x="3802" y="315"/>
                  </a:lnTo>
                  <a:lnTo>
                    <a:pt x="3790" y="296"/>
                  </a:lnTo>
                  <a:lnTo>
                    <a:pt x="3777" y="277"/>
                  </a:lnTo>
                  <a:lnTo>
                    <a:pt x="3764" y="258"/>
                  </a:lnTo>
                  <a:lnTo>
                    <a:pt x="3749" y="239"/>
                  </a:lnTo>
                  <a:lnTo>
                    <a:pt x="3734" y="221"/>
                  </a:lnTo>
                  <a:lnTo>
                    <a:pt x="3718" y="204"/>
                  </a:lnTo>
                  <a:lnTo>
                    <a:pt x="3701" y="188"/>
                  </a:lnTo>
                  <a:lnTo>
                    <a:pt x="3682" y="173"/>
                  </a:lnTo>
                  <a:lnTo>
                    <a:pt x="3664" y="159"/>
                  </a:lnTo>
                  <a:lnTo>
                    <a:pt x="3645" y="145"/>
                  </a:lnTo>
                  <a:lnTo>
                    <a:pt x="3626" y="132"/>
                  </a:lnTo>
                  <a:lnTo>
                    <a:pt x="3606" y="119"/>
                  </a:lnTo>
                  <a:lnTo>
                    <a:pt x="3587" y="108"/>
                  </a:lnTo>
                  <a:lnTo>
                    <a:pt x="3566" y="97"/>
                  </a:lnTo>
                  <a:lnTo>
                    <a:pt x="3546" y="87"/>
                  </a:lnTo>
                  <a:lnTo>
                    <a:pt x="3507" y="69"/>
                  </a:lnTo>
                  <a:lnTo>
                    <a:pt x="3468" y="53"/>
                  </a:lnTo>
                  <a:lnTo>
                    <a:pt x="3430" y="40"/>
                  </a:lnTo>
                  <a:lnTo>
                    <a:pt x="3396" y="29"/>
                  </a:lnTo>
                  <a:lnTo>
                    <a:pt x="3365" y="19"/>
                  </a:lnTo>
                  <a:lnTo>
                    <a:pt x="3337" y="12"/>
                  </a:lnTo>
                  <a:lnTo>
                    <a:pt x="3298" y="3"/>
                  </a:lnTo>
                  <a:lnTo>
                    <a:pt x="3284" y="0"/>
                  </a:lnTo>
                  <a:lnTo>
                    <a:pt x="2791" y="0"/>
                  </a:lnTo>
                  <a:lnTo>
                    <a:pt x="1957" y="129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7" name="Freeform 27"/>
            <p:cNvSpPr>
              <a:spLocks/>
            </p:cNvSpPr>
            <p:nvPr/>
          </p:nvSpPr>
          <p:spPr bwMode="gray">
            <a:xfrm>
              <a:off x="-630081" y="-196421"/>
              <a:ext cx="9466" cy="7888"/>
            </a:xfrm>
            <a:custGeom>
              <a:avLst/>
              <a:gdLst/>
              <a:ahLst/>
              <a:cxnLst>
                <a:cxn ang="0">
                  <a:pos x="85" y="148"/>
                </a:cxn>
                <a:cxn ang="0">
                  <a:pos x="127" y="74"/>
                </a:cxn>
                <a:cxn ang="0">
                  <a:pos x="169" y="0"/>
                </a:cxn>
                <a:cxn ang="0">
                  <a:pos x="85" y="0"/>
                </a:cxn>
                <a:cxn ang="0">
                  <a:pos x="0" y="0"/>
                </a:cxn>
                <a:cxn ang="0">
                  <a:pos x="42" y="74"/>
                </a:cxn>
                <a:cxn ang="0">
                  <a:pos x="85" y="148"/>
                </a:cxn>
              </a:cxnLst>
              <a:rect l="0" t="0" r="r" b="b"/>
              <a:pathLst>
                <a:path w="169" h="148">
                  <a:moveTo>
                    <a:pt x="85" y="148"/>
                  </a:moveTo>
                  <a:lnTo>
                    <a:pt x="127" y="74"/>
                  </a:lnTo>
                  <a:lnTo>
                    <a:pt x="169" y="0"/>
                  </a:lnTo>
                  <a:lnTo>
                    <a:pt x="85" y="0"/>
                  </a:lnTo>
                  <a:lnTo>
                    <a:pt x="0" y="0"/>
                  </a:lnTo>
                  <a:lnTo>
                    <a:pt x="42" y="74"/>
                  </a:lnTo>
                  <a:lnTo>
                    <a:pt x="85" y="148"/>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Freeform 28"/>
            <p:cNvSpPr>
              <a:spLocks/>
            </p:cNvSpPr>
            <p:nvPr/>
          </p:nvSpPr>
          <p:spPr bwMode="gray">
            <a:xfrm>
              <a:off x="-636392" y="-190899"/>
              <a:ext cx="22087" cy="54430"/>
            </a:xfrm>
            <a:custGeom>
              <a:avLst/>
              <a:gdLst/>
              <a:ahLst/>
              <a:cxnLst>
                <a:cxn ang="0">
                  <a:pos x="197" y="0"/>
                </a:cxn>
                <a:cxn ang="0">
                  <a:pos x="296" y="358"/>
                </a:cxn>
                <a:cxn ang="0">
                  <a:pos x="388" y="697"/>
                </a:cxn>
                <a:cxn ang="0">
                  <a:pos x="393" y="697"/>
                </a:cxn>
                <a:cxn ang="0">
                  <a:pos x="390" y="702"/>
                </a:cxn>
                <a:cxn ang="0">
                  <a:pos x="393" y="716"/>
                </a:cxn>
                <a:cxn ang="0">
                  <a:pos x="380" y="716"/>
                </a:cxn>
                <a:cxn ang="0">
                  <a:pos x="296" y="830"/>
                </a:cxn>
                <a:cxn ang="0">
                  <a:pos x="197" y="963"/>
                </a:cxn>
                <a:cxn ang="0">
                  <a:pos x="99" y="830"/>
                </a:cxn>
                <a:cxn ang="0">
                  <a:pos x="14" y="716"/>
                </a:cxn>
                <a:cxn ang="0">
                  <a:pos x="0" y="716"/>
                </a:cxn>
                <a:cxn ang="0">
                  <a:pos x="4" y="702"/>
                </a:cxn>
                <a:cxn ang="0">
                  <a:pos x="0" y="697"/>
                </a:cxn>
                <a:cxn ang="0">
                  <a:pos x="5" y="697"/>
                </a:cxn>
                <a:cxn ang="0">
                  <a:pos x="99" y="358"/>
                </a:cxn>
                <a:cxn ang="0">
                  <a:pos x="197" y="0"/>
                </a:cxn>
              </a:cxnLst>
              <a:rect l="0" t="0" r="r" b="b"/>
              <a:pathLst>
                <a:path w="393" h="963">
                  <a:moveTo>
                    <a:pt x="197" y="0"/>
                  </a:moveTo>
                  <a:lnTo>
                    <a:pt x="296" y="358"/>
                  </a:lnTo>
                  <a:lnTo>
                    <a:pt x="388" y="697"/>
                  </a:lnTo>
                  <a:lnTo>
                    <a:pt x="393" y="697"/>
                  </a:lnTo>
                  <a:lnTo>
                    <a:pt x="390" y="702"/>
                  </a:lnTo>
                  <a:lnTo>
                    <a:pt x="393" y="716"/>
                  </a:lnTo>
                  <a:lnTo>
                    <a:pt x="380" y="716"/>
                  </a:lnTo>
                  <a:lnTo>
                    <a:pt x="296" y="830"/>
                  </a:lnTo>
                  <a:lnTo>
                    <a:pt x="197" y="963"/>
                  </a:lnTo>
                  <a:lnTo>
                    <a:pt x="99" y="830"/>
                  </a:lnTo>
                  <a:lnTo>
                    <a:pt x="14" y="716"/>
                  </a:lnTo>
                  <a:lnTo>
                    <a:pt x="0" y="716"/>
                  </a:lnTo>
                  <a:lnTo>
                    <a:pt x="4" y="702"/>
                  </a:lnTo>
                  <a:lnTo>
                    <a:pt x="0" y="697"/>
                  </a:lnTo>
                  <a:lnTo>
                    <a:pt x="5" y="697"/>
                  </a:lnTo>
                  <a:lnTo>
                    <a:pt x="99" y="358"/>
                  </a:lnTo>
                  <a:lnTo>
                    <a:pt x="197" y="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89" name="组合 335"/>
          <p:cNvGrpSpPr/>
          <p:nvPr/>
        </p:nvGrpSpPr>
        <p:grpSpPr bwMode="gray">
          <a:xfrm>
            <a:off x="10242477" y="1822854"/>
            <a:ext cx="397369" cy="493900"/>
            <a:chOff x="-1059997" y="-455159"/>
            <a:chExt cx="642113" cy="910317"/>
          </a:xfrm>
          <a:solidFill>
            <a:srgbClr val="E57B84"/>
          </a:solidFill>
        </p:grpSpPr>
        <p:sp>
          <p:nvSpPr>
            <p:cNvPr id="90" name="Rectangle 10"/>
            <p:cNvSpPr>
              <a:spLocks noChangeArrowheads="1"/>
            </p:cNvSpPr>
            <p:nvPr/>
          </p:nvSpPr>
          <p:spPr bwMode="gray">
            <a:xfrm>
              <a:off x="-890397" y="74150"/>
              <a:ext cx="302912" cy="325790"/>
            </a:xfrm>
            <a:prstGeom prst="rect">
              <a:avLst/>
            </a:pr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1" name="Freeform 11"/>
            <p:cNvSpPr>
              <a:spLocks/>
            </p:cNvSpPr>
            <p:nvPr/>
          </p:nvSpPr>
          <p:spPr bwMode="gray">
            <a:xfrm>
              <a:off x="-954293" y="436226"/>
              <a:ext cx="430705" cy="18932"/>
            </a:xfrm>
            <a:custGeom>
              <a:avLst/>
              <a:gdLst/>
              <a:ahLst/>
              <a:cxnLst>
                <a:cxn ang="0">
                  <a:pos x="7541" y="0"/>
                </a:cxn>
                <a:cxn ang="0">
                  <a:pos x="7561" y="2"/>
                </a:cxn>
                <a:cxn ang="0">
                  <a:pos x="7579" y="7"/>
                </a:cxn>
                <a:cxn ang="0">
                  <a:pos x="7597" y="17"/>
                </a:cxn>
                <a:cxn ang="0">
                  <a:pos x="7611" y="29"/>
                </a:cxn>
                <a:cxn ang="0">
                  <a:pos x="7623" y="43"/>
                </a:cxn>
                <a:cxn ang="0">
                  <a:pos x="7633" y="60"/>
                </a:cxn>
                <a:cxn ang="0">
                  <a:pos x="7638" y="78"/>
                </a:cxn>
                <a:cxn ang="0">
                  <a:pos x="7640" y="99"/>
                </a:cxn>
                <a:cxn ang="0">
                  <a:pos x="7640" y="251"/>
                </a:cxn>
                <a:cxn ang="0">
                  <a:pos x="7636" y="270"/>
                </a:cxn>
                <a:cxn ang="0">
                  <a:pos x="7628" y="287"/>
                </a:cxn>
                <a:cxn ang="0">
                  <a:pos x="7618" y="304"/>
                </a:cxn>
                <a:cxn ang="0">
                  <a:pos x="7604" y="318"/>
                </a:cxn>
                <a:cxn ang="0">
                  <a:pos x="7589" y="328"/>
                </a:cxn>
                <a:cxn ang="0">
                  <a:pos x="7570" y="336"/>
                </a:cxn>
                <a:cxn ang="0">
                  <a:pos x="7551" y="340"/>
                </a:cxn>
                <a:cxn ang="0">
                  <a:pos x="99" y="340"/>
                </a:cxn>
                <a:cxn ang="0">
                  <a:pos x="79" y="338"/>
                </a:cxn>
                <a:cxn ang="0">
                  <a:pos x="61" y="332"/>
                </a:cxn>
                <a:cxn ang="0">
                  <a:pos x="43" y="323"/>
                </a:cxn>
                <a:cxn ang="0">
                  <a:pos x="29" y="311"/>
                </a:cxn>
                <a:cxn ang="0">
                  <a:pos x="17" y="297"/>
                </a:cxn>
                <a:cxn ang="0">
                  <a:pos x="7" y="279"/>
                </a:cxn>
                <a:cxn ang="0">
                  <a:pos x="2" y="260"/>
                </a:cxn>
                <a:cxn ang="0">
                  <a:pos x="0" y="241"/>
                </a:cxn>
                <a:cxn ang="0">
                  <a:pos x="0" y="89"/>
                </a:cxn>
                <a:cxn ang="0">
                  <a:pos x="4" y="69"/>
                </a:cxn>
                <a:cxn ang="0">
                  <a:pos x="12" y="51"/>
                </a:cxn>
                <a:cxn ang="0">
                  <a:pos x="22" y="36"/>
                </a:cxn>
                <a:cxn ang="0">
                  <a:pos x="36" y="22"/>
                </a:cxn>
                <a:cxn ang="0">
                  <a:pos x="51" y="12"/>
                </a:cxn>
                <a:cxn ang="0">
                  <a:pos x="70" y="4"/>
                </a:cxn>
                <a:cxn ang="0">
                  <a:pos x="89" y="0"/>
                </a:cxn>
              </a:cxnLst>
              <a:rect l="0" t="0" r="r" b="b"/>
              <a:pathLst>
                <a:path w="7640" h="340">
                  <a:moveTo>
                    <a:pt x="99" y="0"/>
                  </a:moveTo>
                  <a:lnTo>
                    <a:pt x="7541" y="0"/>
                  </a:lnTo>
                  <a:lnTo>
                    <a:pt x="7551" y="0"/>
                  </a:lnTo>
                  <a:lnTo>
                    <a:pt x="7561" y="2"/>
                  </a:lnTo>
                  <a:lnTo>
                    <a:pt x="7570" y="4"/>
                  </a:lnTo>
                  <a:lnTo>
                    <a:pt x="7579" y="7"/>
                  </a:lnTo>
                  <a:lnTo>
                    <a:pt x="7589" y="12"/>
                  </a:lnTo>
                  <a:lnTo>
                    <a:pt x="7597" y="17"/>
                  </a:lnTo>
                  <a:lnTo>
                    <a:pt x="7604" y="22"/>
                  </a:lnTo>
                  <a:lnTo>
                    <a:pt x="7611" y="29"/>
                  </a:lnTo>
                  <a:lnTo>
                    <a:pt x="7618" y="36"/>
                  </a:lnTo>
                  <a:lnTo>
                    <a:pt x="7623" y="43"/>
                  </a:lnTo>
                  <a:lnTo>
                    <a:pt x="7628" y="51"/>
                  </a:lnTo>
                  <a:lnTo>
                    <a:pt x="7633" y="60"/>
                  </a:lnTo>
                  <a:lnTo>
                    <a:pt x="7636" y="69"/>
                  </a:lnTo>
                  <a:lnTo>
                    <a:pt x="7638" y="78"/>
                  </a:lnTo>
                  <a:lnTo>
                    <a:pt x="7640" y="89"/>
                  </a:lnTo>
                  <a:lnTo>
                    <a:pt x="7640" y="99"/>
                  </a:lnTo>
                  <a:lnTo>
                    <a:pt x="7640" y="241"/>
                  </a:lnTo>
                  <a:lnTo>
                    <a:pt x="7640" y="251"/>
                  </a:lnTo>
                  <a:lnTo>
                    <a:pt x="7638" y="260"/>
                  </a:lnTo>
                  <a:lnTo>
                    <a:pt x="7636" y="270"/>
                  </a:lnTo>
                  <a:lnTo>
                    <a:pt x="7633" y="279"/>
                  </a:lnTo>
                  <a:lnTo>
                    <a:pt x="7628" y="287"/>
                  </a:lnTo>
                  <a:lnTo>
                    <a:pt x="7623" y="297"/>
                  </a:lnTo>
                  <a:lnTo>
                    <a:pt x="7618" y="304"/>
                  </a:lnTo>
                  <a:lnTo>
                    <a:pt x="7611" y="311"/>
                  </a:lnTo>
                  <a:lnTo>
                    <a:pt x="7604" y="318"/>
                  </a:lnTo>
                  <a:lnTo>
                    <a:pt x="7597" y="323"/>
                  </a:lnTo>
                  <a:lnTo>
                    <a:pt x="7589" y="328"/>
                  </a:lnTo>
                  <a:lnTo>
                    <a:pt x="7579" y="332"/>
                  </a:lnTo>
                  <a:lnTo>
                    <a:pt x="7570" y="336"/>
                  </a:lnTo>
                  <a:lnTo>
                    <a:pt x="7561" y="338"/>
                  </a:lnTo>
                  <a:lnTo>
                    <a:pt x="7551" y="340"/>
                  </a:lnTo>
                  <a:lnTo>
                    <a:pt x="7541" y="340"/>
                  </a:lnTo>
                  <a:lnTo>
                    <a:pt x="99" y="340"/>
                  </a:lnTo>
                  <a:lnTo>
                    <a:pt x="89" y="340"/>
                  </a:lnTo>
                  <a:lnTo>
                    <a:pt x="79" y="338"/>
                  </a:lnTo>
                  <a:lnTo>
                    <a:pt x="70" y="336"/>
                  </a:lnTo>
                  <a:lnTo>
                    <a:pt x="61" y="332"/>
                  </a:lnTo>
                  <a:lnTo>
                    <a:pt x="51" y="328"/>
                  </a:lnTo>
                  <a:lnTo>
                    <a:pt x="43" y="323"/>
                  </a:lnTo>
                  <a:lnTo>
                    <a:pt x="36" y="318"/>
                  </a:lnTo>
                  <a:lnTo>
                    <a:pt x="29" y="311"/>
                  </a:lnTo>
                  <a:lnTo>
                    <a:pt x="22" y="304"/>
                  </a:lnTo>
                  <a:lnTo>
                    <a:pt x="17" y="297"/>
                  </a:lnTo>
                  <a:lnTo>
                    <a:pt x="12" y="287"/>
                  </a:lnTo>
                  <a:lnTo>
                    <a:pt x="7" y="279"/>
                  </a:lnTo>
                  <a:lnTo>
                    <a:pt x="4" y="270"/>
                  </a:lnTo>
                  <a:lnTo>
                    <a:pt x="2" y="260"/>
                  </a:lnTo>
                  <a:lnTo>
                    <a:pt x="0" y="251"/>
                  </a:lnTo>
                  <a:lnTo>
                    <a:pt x="0" y="241"/>
                  </a:lnTo>
                  <a:lnTo>
                    <a:pt x="0" y="99"/>
                  </a:lnTo>
                  <a:lnTo>
                    <a:pt x="0" y="89"/>
                  </a:lnTo>
                  <a:lnTo>
                    <a:pt x="2" y="78"/>
                  </a:lnTo>
                  <a:lnTo>
                    <a:pt x="4" y="69"/>
                  </a:lnTo>
                  <a:lnTo>
                    <a:pt x="7" y="60"/>
                  </a:lnTo>
                  <a:lnTo>
                    <a:pt x="12" y="51"/>
                  </a:lnTo>
                  <a:lnTo>
                    <a:pt x="17" y="43"/>
                  </a:lnTo>
                  <a:lnTo>
                    <a:pt x="22" y="36"/>
                  </a:lnTo>
                  <a:lnTo>
                    <a:pt x="29" y="29"/>
                  </a:lnTo>
                  <a:lnTo>
                    <a:pt x="36" y="22"/>
                  </a:lnTo>
                  <a:lnTo>
                    <a:pt x="43" y="17"/>
                  </a:lnTo>
                  <a:lnTo>
                    <a:pt x="51" y="12"/>
                  </a:lnTo>
                  <a:lnTo>
                    <a:pt x="61" y="7"/>
                  </a:lnTo>
                  <a:lnTo>
                    <a:pt x="70" y="4"/>
                  </a:lnTo>
                  <a:lnTo>
                    <a:pt x="79" y="2"/>
                  </a:lnTo>
                  <a:lnTo>
                    <a:pt x="89" y="0"/>
                  </a:lnTo>
                  <a:lnTo>
                    <a:pt x="99" y="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2" name="Freeform 12"/>
            <p:cNvSpPr>
              <a:spLocks/>
            </p:cNvSpPr>
            <p:nvPr/>
          </p:nvSpPr>
          <p:spPr bwMode="gray">
            <a:xfrm>
              <a:off x="-954293" y="372330"/>
              <a:ext cx="430705" cy="53641"/>
            </a:xfrm>
            <a:custGeom>
              <a:avLst/>
              <a:gdLst/>
              <a:ahLst/>
              <a:cxnLst>
                <a:cxn ang="0">
                  <a:pos x="439" y="0"/>
                </a:cxn>
                <a:cxn ang="0">
                  <a:pos x="1006" y="0"/>
                </a:cxn>
                <a:cxn ang="0">
                  <a:pos x="1006" y="584"/>
                </a:cxn>
                <a:cxn ang="0">
                  <a:pos x="1006" y="703"/>
                </a:cxn>
                <a:cxn ang="0">
                  <a:pos x="6634" y="703"/>
                </a:cxn>
                <a:cxn ang="0">
                  <a:pos x="6634" y="584"/>
                </a:cxn>
                <a:cxn ang="0">
                  <a:pos x="6634" y="0"/>
                </a:cxn>
                <a:cxn ang="0">
                  <a:pos x="7144" y="0"/>
                </a:cxn>
                <a:cxn ang="0">
                  <a:pos x="7640" y="951"/>
                </a:cxn>
                <a:cxn ang="0">
                  <a:pos x="0" y="951"/>
                </a:cxn>
                <a:cxn ang="0">
                  <a:pos x="439" y="0"/>
                </a:cxn>
              </a:cxnLst>
              <a:rect l="0" t="0" r="r" b="b"/>
              <a:pathLst>
                <a:path w="7640" h="951">
                  <a:moveTo>
                    <a:pt x="439" y="0"/>
                  </a:moveTo>
                  <a:lnTo>
                    <a:pt x="1006" y="0"/>
                  </a:lnTo>
                  <a:lnTo>
                    <a:pt x="1006" y="584"/>
                  </a:lnTo>
                  <a:lnTo>
                    <a:pt x="1006" y="703"/>
                  </a:lnTo>
                  <a:lnTo>
                    <a:pt x="6634" y="703"/>
                  </a:lnTo>
                  <a:lnTo>
                    <a:pt x="6634" y="584"/>
                  </a:lnTo>
                  <a:lnTo>
                    <a:pt x="6634" y="0"/>
                  </a:lnTo>
                  <a:lnTo>
                    <a:pt x="7144" y="0"/>
                  </a:lnTo>
                  <a:lnTo>
                    <a:pt x="7640" y="951"/>
                  </a:lnTo>
                  <a:lnTo>
                    <a:pt x="0" y="951"/>
                  </a:lnTo>
                  <a:lnTo>
                    <a:pt x="439" y="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3" name="Rectangle 13"/>
            <p:cNvSpPr>
              <a:spLocks noChangeArrowheads="1"/>
            </p:cNvSpPr>
            <p:nvPr/>
          </p:nvSpPr>
          <p:spPr bwMode="gray">
            <a:xfrm>
              <a:off x="-780749" y="-455159"/>
              <a:ext cx="15777" cy="63896"/>
            </a:xfrm>
            <a:prstGeom prst="rect">
              <a:avLst/>
            </a:pr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4" name="Rectangle 14"/>
            <p:cNvSpPr>
              <a:spLocks noChangeArrowheads="1"/>
            </p:cNvSpPr>
            <p:nvPr/>
          </p:nvSpPr>
          <p:spPr bwMode="gray">
            <a:xfrm>
              <a:off x="-712909" y="-455159"/>
              <a:ext cx="15777" cy="63896"/>
            </a:xfrm>
            <a:prstGeom prst="rect">
              <a:avLst/>
            </a:pr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5" name="Freeform 15"/>
            <p:cNvSpPr>
              <a:spLocks/>
            </p:cNvSpPr>
            <p:nvPr/>
          </p:nvSpPr>
          <p:spPr bwMode="gray">
            <a:xfrm>
              <a:off x="-756295" y="-444115"/>
              <a:ext cx="34709" cy="35498"/>
            </a:xfrm>
            <a:custGeom>
              <a:avLst/>
              <a:gdLst/>
              <a:ahLst/>
              <a:cxnLst>
                <a:cxn ang="0">
                  <a:pos x="345" y="625"/>
                </a:cxn>
                <a:cxn ang="0">
                  <a:pos x="391" y="617"/>
                </a:cxn>
                <a:cxn ang="0">
                  <a:pos x="435" y="602"/>
                </a:cxn>
                <a:cxn ang="0">
                  <a:pos x="475" y="581"/>
                </a:cxn>
                <a:cxn ang="0">
                  <a:pos x="512" y="554"/>
                </a:cxn>
                <a:cxn ang="0">
                  <a:pos x="544" y="524"/>
                </a:cxn>
                <a:cxn ang="0">
                  <a:pos x="573" y="488"/>
                </a:cxn>
                <a:cxn ang="0">
                  <a:pos x="595" y="448"/>
                </a:cxn>
                <a:cxn ang="0">
                  <a:pos x="612" y="406"/>
                </a:cxn>
                <a:cxn ang="0">
                  <a:pos x="622" y="360"/>
                </a:cxn>
                <a:cxn ang="0">
                  <a:pos x="626" y="313"/>
                </a:cxn>
                <a:cxn ang="0">
                  <a:pos x="622" y="265"/>
                </a:cxn>
                <a:cxn ang="0">
                  <a:pos x="612" y="220"/>
                </a:cxn>
                <a:cxn ang="0">
                  <a:pos x="595" y="178"/>
                </a:cxn>
                <a:cxn ang="0">
                  <a:pos x="573" y="138"/>
                </a:cxn>
                <a:cxn ang="0">
                  <a:pos x="544" y="103"/>
                </a:cxn>
                <a:cxn ang="0">
                  <a:pos x="512" y="72"/>
                </a:cxn>
                <a:cxn ang="0">
                  <a:pos x="475" y="45"/>
                </a:cxn>
                <a:cxn ang="0">
                  <a:pos x="435" y="24"/>
                </a:cxn>
                <a:cxn ang="0">
                  <a:pos x="391" y="10"/>
                </a:cxn>
                <a:cxn ang="0">
                  <a:pos x="345" y="1"/>
                </a:cxn>
                <a:cxn ang="0">
                  <a:pos x="297" y="0"/>
                </a:cxn>
                <a:cxn ang="0">
                  <a:pos x="250" y="6"/>
                </a:cxn>
                <a:cxn ang="0">
                  <a:pos x="206" y="19"/>
                </a:cxn>
                <a:cxn ang="0">
                  <a:pos x="164" y="37"/>
                </a:cxn>
                <a:cxn ang="0">
                  <a:pos x="126" y="63"/>
                </a:cxn>
                <a:cxn ang="0">
                  <a:pos x="92" y="92"/>
                </a:cxn>
                <a:cxn ang="0">
                  <a:pos x="62" y="126"/>
                </a:cxn>
                <a:cxn ang="0">
                  <a:pos x="38" y="164"/>
                </a:cxn>
                <a:cxn ang="0">
                  <a:pos x="19" y="206"/>
                </a:cxn>
                <a:cxn ang="0">
                  <a:pos x="7" y="250"/>
                </a:cxn>
                <a:cxn ang="0">
                  <a:pos x="1" y="297"/>
                </a:cxn>
                <a:cxn ang="0">
                  <a:pos x="2" y="345"/>
                </a:cxn>
                <a:cxn ang="0">
                  <a:pos x="10" y="392"/>
                </a:cxn>
                <a:cxn ang="0">
                  <a:pos x="25" y="435"/>
                </a:cxn>
                <a:cxn ang="0">
                  <a:pos x="45" y="476"/>
                </a:cxn>
                <a:cxn ang="0">
                  <a:pos x="71" y="512"/>
                </a:cxn>
                <a:cxn ang="0">
                  <a:pos x="103" y="545"/>
                </a:cxn>
                <a:cxn ang="0">
                  <a:pos x="138" y="572"/>
                </a:cxn>
                <a:cxn ang="0">
                  <a:pos x="177" y="596"/>
                </a:cxn>
                <a:cxn ang="0">
                  <a:pos x="220" y="612"/>
                </a:cxn>
                <a:cxn ang="0">
                  <a:pos x="265" y="623"/>
                </a:cxn>
                <a:cxn ang="0">
                  <a:pos x="314" y="626"/>
                </a:cxn>
              </a:cxnLst>
              <a:rect l="0" t="0" r="r" b="b"/>
              <a:pathLst>
                <a:path w="626" h="626">
                  <a:moveTo>
                    <a:pt x="314" y="626"/>
                  </a:moveTo>
                  <a:lnTo>
                    <a:pt x="329" y="626"/>
                  </a:lnTo>
                  <a:lnTo>
                    <a:pt x="345" y="625"/>
                  </a:lnTo>
                  <a:lnTo>
                    <a:pt x="361" y="623"/>
                  </a:lnTo>
                  <a:lnTo>
                    <a:pt x="376" y="620"/>
                  </a:lnTo>
                  <a:lnTo>
                    <a:pt x="391" y="617"/>
                  </a:lnTo>
                  <a:lnTo>
                    <a:pt x="406" y="612"/>
                  </a:lnTo>
                  <a:lnTo>
                    <a:pt x="420" y="607"/>
                  </a:lnTo>
                  <a:lnTo>
                    <a:pt x="435" y="602"/>
                  </a:lnTo>
                  <a:lnTo>
                    <a:pt x="449" y="596"/>
                  </a:lnTo>
                  <a:lnTo>
                    <a:pt x="462" y="589"/>
                  </a:lnTo>
                  <a:lnTo>
                    <a:pt x="475" y="581"/>
                  </a:lnTo>
                  <a:lnTo>
                    <a:pt x="488" y="572"/>
                  </a:lnTo>
                  <a:lnTo>
                    <a:pt x="500" y="564"/>
                  </a:lnTo>
                  <a:lnTo>
                    <a:pt x="512" y="554"/>
                  </a:lnTo>
                  <a:lnTo>
                    <a:pt x="523" y="545"/>
                  </a:lnTo>
                  <a:lnTo>
                    <a:pt x="534" y="534"/>
                  </a:lnTo>
                  <a:lnTo>
                    <a:pt x="544" y="524"/>
                  </a:lnTo>
                  <a:lnTo>
                    <a:pt x="555" y="512"/>
                  </a:lnTo>
                  <a:lnTo>
                    <a:pt x="564" y="501"/>
                  </a:lnTo>
                  <a:lnTo>
                    <a:pt x="573" y="488"/>
                  </a:lnTo>
                  <a:lnTo>
                    <a:pt x="581" y="476"/>
                  </a:lnTo>
                  <a:lnTo>
                    <a:pt x="588" y="462"/>
                  </a:lnTo>
                  <a:lnTo>
                    <a:pt x="595" y="448"/>
                  </a:lnTo>
                  <a:lnTo>
                    <a:pt x="601" y="435"/>
                  </a:lnTo>
                  <a:lnTo>
                    <a:pt x="607" y="421"/>
                  </a:lnTo>
                  <a:lnTo>
                    <a:pt x="612" y="406"/>
                  </a:lnTo>
                  <a:lnTo>
                    <a:pt x="616" y="392"/>
                  </a:lnTo>
                  <a:lnTo>
                    <a:pt x="619" y="377"/>
                  </a:lnTo>
                  <a:lnTo>
                    <a:pt x="622" y="360"/>
                  </a:lnTo>
                  <a:lnTo>
                    <a:pt x="624" y="345"/>
                  </a:lnTo>
                  <a:lnTo>
                    <a:pt x="625" y="329"/>
                  </a:lnTo>
                  <a:lnTo>
                    <a:pt x="626" y="313"/>
                  </a:lnTo>
                  <a:lnTo>
                    <a:pt x="625" y="297"/>
                  </a:lnTo>
                  <a:lnTo>
                    <a:pt x="624" y="281"/>
                  </a:lnTo>
                  <a:lnTo>
                    <a:pt x="622" y="265"/>
                  </a:lnTo>
                  <a:lnTo>
                    <a:pt x="619" y="250"/>
                  </a:lnTo>
                  <a:lnTo>
                    <a:pt x="616" y="235"/>
                  </a:lnTo>
                  <a:lnTo>
                    <a:pt x="612" y="220"/>
                  </a:lnTo>
                  <a:lnTo>
                    <a:pt x="607" y="206"/>
                  </a:lnTo>
                  <a:lnTo>
                    <a:pt x="601" y="192"/>
                  </a:lnTo>
                  <a:lnTo>
                    <a:pt x="595" y="178"/>
                  </a:lnTo>
                  <a:lnTo>
                    <a:pt x="588" y="164"/>
                  </a:lnTo>
                  <a:lnTo>
                    <a:pt x="581" y="150"/>
                  </a:lnTo>
                  <a:lnTo>
                    <a:pt x="573" y="138"/>
                  </a:lnTo>
                  <a:lnTo>
                    <a:pt x="564" y="126"/>
                  </a:lnTo>
                  <a:lnTo>
                    <a:pt x="555" y="114"/>
                  </a:lnTo>
                  <a:lnTo>
                    <a:pt x="544" y="103"/>
                  </a:lnTo>
                  <a:lnTo>
                    <a:pt x="534" y="92"/>
                  </a:lnTo>
                  <a:lnTo>
                    <a:pt x="523" y="82"/>
                  </a:lnTo>
                  <a:lnTo>
                    <a:pt x="512" y="72"/>
                  </a:lnTo>
                  <a:lnTo>
                    <a:pt x="500" y="63"/>
                  </a:lnTo>
                  <a:lnTo>
                    <a:pt x="488" y="53"/>
                  </a:lnTo>
                  <a:lnTo>
                    <a:pt x="475" y="45"/>
                  </a:lnTo>
                  <a:lnTo>
                    <a:pt x="462" y="37"/>
                  </a:lnTo>
                  <a:lnTo>
                    <a:pt x="449" y="31"/>
                  </a:lnTo>
                  <a:lnTo>
                    <a:pt x="435" y="24"/>
                  </a:lnTo>
                  <a:lnTo>
                    <a:pt x="420" y="19"/>
                  </a:lnTo>
                  <a:lnTo>
                    <a:pt x="406" y="14"/>
                  </a:lnTo>
                  <a:lnTo>
                    <a:pt x="391" y="10"/>
                  </a:lnTo>
                  <a:lnTo>
                    <a:pt x="376" y="6"/>
                  </a:lnTo>
                  <a:lnTo>
                    <a:pt x="361" y="3"/>
                  </a:lnTo>
                  <a:lnTo>
                    <a:pt x="345" y="1"/>
                  </a:lnTo>
                  <a:lnTo>
                    <a:pt x="329" y="0"/>
                  </a:lnTo>
                  <a:lnTo>
                    <a:pt x="314" y="0"/>
                  </a:lnTo>
                  <a:lnTo>
                    <a:pt x="297" y="0"/>
                  </a:lnTo>
                  <a:lnTo>
                    <a:pt x="281" y="1"/>
                  </a:lnTo>
                  <a:lnTo>
                    <a:pt x="265" y="3"/>
                  </a:lnTo>
                  <a:lnTo>
                    <a:pt x="250" y="6"/>
                  </a:lnTo>
                  <a:lnTo>
                    <a:pt x="235" y="10"/>
                  </a:lnTo>
                  <a:lnTo>
                    <a:pt x="220" y="14"/>
                  </a:lnTo>
                  <a:lnTo>
                    <a:pt x="206" y="19"/>
                  </a:lnTo>
                  <a:lnTo>
                    <a:pt x="191" y="24"/>
                  </a:lnTo>
                  <a:lnTo>
                    <a:pt x="177" y="31"/>
                  </a:lnTo>
                  <a:lnTo>
                    <a:pt x="164" y="37"/>
                  </a:lnTo>
                  <a:lnTo>
                    <a:pt x="151" y="45"/>
                  </a:lnTo>
                  <a:lnTo>
                    <a:pt x="138" y="53"/>
                  </a:lnTo>
                  <a:lnTo>
                    <a:pt x="126" y="63"/>
                  </a:lnTo>
                  <a:lnTo>
                    <a:pt x="114" y="72"/>
                  </a:lnTo>
                  <a:lnTo>
                    <a:pt x="103" y="82"/>
                  </a:lnTo>
                  <a:lnTo>
                    <a:pt x="92" y="92"/>
                  </a:lnTo>
                  <a:lnTo>
                    <a:pt x="82" y="103"/>
                  </a:lnTo>
                  <a:lnTo>
                    <a:pt x="71" y="114"/>
                  </a:lnTo>
                  <a:lnTo>
                    <a:pt x="62" y="126"/>
                  </a:lnTo>
                  <a:lnTo>
                    <a:pt x="53" y="138"/>
                  </a:lnTo>
                  <a:lnTo>
                    <a:pt x="45" y="150"/>
                  </a:lnTo>
                  <a:lnTo>
                    <a:pt x="38" y="164"/>
                  </a:lnTo>
                  <a:lnTo>
                    <a:pt x="31" y="178"/>
                  </a:lnTo>
                  <a:lnTo>
                    <a:pt x="25" y="192"/>
                  </a:lnTo>
                  <a:lnTo>
                    <a:pt x="19" y="206"/>
                  </a:lnTo>
                  <a:lnTo>
                    <a:pt x="14" y="220"/>
                  </a:lnTo>
                  <a:lnTo>
                    <a:pt x="10" y="235"/>
                  </a:lnTo>
                  <a:lnTo>
                    <a:pt x="7" y="250"/>
                  </a:lnTo>
                  <a:lnTo>
                    <a:pt x="4" y="265"/>
                  </a:lnTo>
                  <a:lnTo>
                    <a:pt x="2" y="281"/>
                  </a:lnTo>
                  <a:lnTo>
                    <a:pt x="1" y="297"/>
                  </a:lnTo>
                  <a:lnTo>
                    <a:pt x="0" y="313"/>
                  </a:lnTo>
                  <a:lnTo>
                    <a:pt x="1" y="329"/>
                  </a:lnTo>
                  <a:lnTo>
                    <a:pt x="2" y="345"/>
                  </a:lnTo>
                  <a:lnTo>
                    <a:pt x="4" y="360"/>
                  </a:lnTo>
                  <a:lnTo>
                    <a:pt x="7" y="377"/>
                  </a:lnTo>
                  <a:lnTo>
                    <a:pt x="10" y="392"/>
                  </a:lnTo>
                  <a:lnTo>
                    <a:pt x="14" y="406"/>
                  </a:lnTo>
                  <a:lnTo>
                    <a:pt x="19" y="421"/>
                  </a:lnTo>
                  <a:lnTo>
                    <a:pt x="25" y="435"/>
                  </a:lnTo>
                  <a:lnTo>
                    <a:pt x="31" y="448"/>
                  </a:lnTo>
                  <a:lnTo>
                    <a:pt x="38" y="462"/>
                  </a:lnTo>
                  <a:lnTo>
                    <a:pt x="45" y="476"/>
                  </a:lnTo>
                  <a:lnTo>
                    <a:pt x="53" y="488"/>
                  </a:lnTo>
                  <a:lnTo>
                    <a:pt x="62" y="501"/>
                  </a:lnTo>
                  <a:lnTo>
                    <a:pt x="71" y="512"/>
                  </a:lnTo>
                  <a:lnTo>
                    <a:pt x="82" y="524"/>
                  </a:lnTo>
                  <a:lnTo>
                    <a:pt x="92" y="534"/>
                  </a:lnTo>
                  <a:lnTo>
                    <a:pt x="103" y="545"/>
                  </a:lnTo>
                  <a:lnTo>
                    <a:pt x="114" y="554"/>
                  </a:lnTo>
                  <a:lnTo>
                    <a:pt x="126" y="564"/>
                  </a:lnTo>
                  <a:lnTo>
                    <a:pt x="138" y="572"/>
                  </a:lnTo>
                  <a:lnTo>
                    <a:pt x="151" y="581"/>
                  </a:lnTo>
                  <a:lnTo>
                    <a:pt x="164" y="589"/>
                  </a:lnTo>
                  <a:lnTo>
                    <a:pt x="177" y="596"/>
                  </a:lnTo>
                  <a:lnTo>
                    <a:pt x="191" y="602"/>
                  </a:lnTo>
                  <a:lnTo>
                    <a:pt x="206" y="607"/>
                  </a:lnTo>
                  <a:lnTo>
                    <a:pt x="220" y="612"/>
                  </a:lnTo>
                  <a:lnTo>
                    <a:pt x="235" y="617"/>
                  </a:lnTo>
                  <a:lnTo>
                    <a:pt x="250" y="620"/>
                  </a:lnTo>
                  <a:lnTo>
                    <a:pt x="265" y="623"/>
                  </a:lnTo>
                  <a:lnTo>
                    <a:pt x="281" y="625"/>
                  </a:lnTo>
                  <a:lnTo>
                    <a:pt x="297" y="626"/>
                  </a:lnTo>
                  <a:lnTo>
                    <a:pt x="314" y="626"/>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6" name="Rectangle 16"/>
            <p:cNvSpPr>
              <a:spLocks noChangeArrowheads="1"/>
            </p:cNvSpPr>
            <p:nvPr/>
          </p:nvSpPr>
          <p:spPr bwMode="gray">
            <a:xfrm>
              <a:off x="-771283" y="-407040"/>
              <a:ext cx="64685" cy="15777"/>
            </a:xfrm>
            <a:prstGeom prst="rect">
              <a:avLst/>
            </a:pr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7" name="Rectangle 17"/>
            <p:cNvSpPr>
              <a:spLocks noChangeArrowheads="1"/>
            </p:cNvSpPr>
            <p:nvPr/>
          </p:nvSpPr>
          <p:spPr bwMode="gray">
            <a:xfrm>
              <a:off x="-771283" y="-455159"/>
              <a:ext cx="64685" cy="7100"/>
            </a:xfrm>
            <a:prstGeom prst="rect">
              <a:avLst/>
            </a:pr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8" name="Freeform 18"/>
            <p:cNvSpPr>
              <a:spLocks noEditPoints="1"/>
            </p:cNvSpPr>
            <p:nvPr/>
          </p:nvSpPr>
          <p:spPr bwMode="gray">
            <a:xfrm>
              <a:off x="-1059997" y="-391263"/>
              <a:ext cx="642113" cy="386530"/>
            </a:xfrm>
            <a:custGeom>
              <a:avLst/>
              <a:gdLst/>
              <a:ahLst/>
              <a:cxnLst>
                <a:cxn ang="0">
                  <a:pos x="11193" y="1"/>
                </a:cxn>
                <a:cxn ang="0">
                  <a:pos x="11237" y="10"/>
                </a:cxn>
                <a:cxn ang="0">
                  <a:pos x="11277" y="27"/>
                </a:cxn>
                <a:cxn ang="0">
                  <a:pos x="11329" y="67"/>
                </a:cxn>
                <a:cxn ang="0">
                  <a:pos x="11369" y="119"/>
                </a:cxn>
                <a:cxn ang="0">
                  <a:pos x="11386" y="159"/>
                </a:cxn>
                <a:cxn ang="0">
                  <a:pos x="11395" y="204"/>
                </a:cxn>
                <a:cxn ang="0">
                  <a:pos x="11396" y="6638"/>
                </a:cxn>
                <a:cxn ang="0">
                  <a:pos x="11389" y="6682"/>
                </a:cxn>
                <a:cxn ang="0">
                  <a:pos x="11374" y="6724"/>
                </a:cxn>
                <a:cxn ang="0">
                  <a:pos x="11351" y="6761"/>
                </a:cxn>
                <a:cxn ang="0">
                  <a:pos x="11321" y="6794"/>
                </a:cxn>
                <a:cxn ang="0">
                  <a:pos x="11287" y="6820"/>
                </a:cxn>
                <a:cxn ang="0">
                  <a:pos x="11248" y="6839"/>
                </a:cxn>
                <a:cxn ang="0">
                  <a:pos x="11204" y="6850"/>
                </a:cxn>
                <a:cxn ang="0">
                  <a:pos x="226" y="6852"/>
                </a:cxn>
                <a:cxn ang="0">
                  <a:pos x="181" y="6848"/>
                </a:cxn>
                <a:cxn ang="0">
                  <a:pos x="138" y="6835"/>
                </a:cxn>
                <a:cxn ang="0">
                  <a:pos x="100" y="6814"/>
                </a:cxn>
                <a:cxn ang="0">
                  <a:pos x="67" y="6786"/>
                </a:cxn>
                <a:cxn ang="0">
                  <a:pos x="38" y="6752"/>
                </a:cxn>
                <a:cxn ang="0">
                  <a:pos x="18" y="6714"/>
                </a:cxn>
                <a:cxn ang="0">
                  <a:pos x="5" y="6671"/>
                </a:cxn>
                <a:cxn ang="0">
                  <a:pos x="0" y="6626"/>
                </a:cxn>
                <a:cxn ang="0">
                  <a:pos x="3" y="192"/>
                </a:cxn>
                <a:cxn ang="0">
                  <a:pos x="14" y="149"/>
                </a:cxn>
                <a:cxn ang="0">
                  <a:pos x="32" y="109"/>
                </a:cxn>
                <a:cxn ang="0">
                  <a:pos x="58" y="75"/>
                </a:cxn>
                <a:cxn ang="0">
                  <a:pos x="91" y="45"/>
                </a:cxn>
                <a:cxn ang="0">
                  <a:pos x="128" y="23"/>
                </a:cxn>
                <a:cxn ang="0">
                  <a:pos x="169" y="7"/>
                </a:cxn>
                <a:cxn ang="0">
                  <a:pos x="214" y="1"/>
                </a:cxn>
                <a:cxn ang="0">
                  <a:pos x="10866" y="306"/>
                </a:cxn>
                <a:cxn ang="0">
                  <a:pos x="10919" y="315"/>
                </a:cxn>
                <a:cxn ang="0">
                  <a:pos x="10992" y="353"/>
                </a:cxn>
                <a:cxn ang="0">
                  <a:pos x="11043" y="414"/>
                </a:cxn>
                <a:cxn ang="0">
                  <a:pos x="11066" y="481"/>
                </a:cxn>
                <a:cxn ang="0">
                  <a:pos x="11069" y="6340"/>
                </a:cxn>
                <a:cxn ang="0">
                  <a:pos x="11064" y="6382"/>
                </a:cxn>
                <a:cxn ang="0">
                  <a:pos x="11052" y="6421"/>
                </a:cxn>
                <a:cxn ang="0">
                  <a:pos x="11007" y="6487"/>
                </a:cxn>
                <a:cxn ang="0">
                  <a:pos x="10939" y="6530"/>
                </a:cxn>
                <a:cxn ang="0">
                  <a:pos x="10899" y="6542"/>
                </a:cxn>
                <a:cxn ang="0">
                  <a:pos x="10856" y="6546"/>
                </a:cxn>
                <a:cxn ang="0">
                  <a:pos x="507" y="6544"/>
                </a:cxn>
                <a:cxn ang="0">
                  <a:pos x="467" y="6534"/>
                </a:cxn>
                <a:cxn ang="0">
                  <a:pos x="404" y="6500"/>
                </a:cxn>
                <a:cxn ang="0">
                  <a:pos x="358" y="6447"/>
                </a:cxn>
                <a:cxn ang="0">
                  <a:pos x="340" y="6411"/>
                </a:cxn>
                <a:cxn ang="0">
                  <a:pos x="330" y="6371"/>
                </a:cxn>
                <a:cxn ang="0">
                  <a:pos x="327" y="512"/>
                </a:cxn>
                <a:cxn ang="0">
                  <a:pos x="331" y="471"/>
                </a:cxn>
                <a:cxn ang="0">
                  <a:pos x="344" y="432"/>
                </a:cxn>
                <a:cxn ang="0">
                  <a:pos x="389" y="366"/>
                </a:cxn>
                <a:cxn ang="0">
                  <a:pos x="457" y="322"/>
                </a:cxn>
                <a:cxn ang="0">
                  <a:pos x="518" y="307"/>
                </a:cxn>
              </a:cxnLst>
              <a:rect l="0" t="0" r="r" b="b"/>
              <a:pathLst>
                <a:path w="11396" h="6852">
                  <a:moveTo>
                    <a:pt x="226" y="0"/>
                  </a:moveTo>
                  <a:lnTo>
                    <a:pt x="11170" y="0"/>
                  </a:lnTo>
                  <a:lnTo>
                    <a:pt x="11181" y="1"/>
                  </a:lnTo>
                  <a:lnTo>
                    <a:pt x="11193" y="1"/>
                  </a:lnTo>
                  <a:lnTo>
                    <a:pt x="11204" y="3"/>
                  </a:lnTo>
                  <a:lnTo>
                    <a:pt x="11215" y="5"/>
                  </a:lnTo>
                  <a:lnTo>
                    <a:pt x="11227" y="7"/>
                  </a:lnTo>
                  <a:lnTo>
                    <a:pt x="11237" y="10"/>
                  </a:lnTo>
                  <a:lnTo>
                    <a:pt x="11248" y="14"/>
                  </a:lnTo>
                  <a:lnTo>
                    <a:pt x="11258" y="18"/>
                  </a:lnTo>
                  <a:lnTo>
                    <a:pt x="11268" y="23"/>
                  </a:lnTo>
                  <a:lnTo>
                    <a:pt x="11277" y="27"/>
                  </a:lnTo>
                  <a:lnTo>
                    <a:pt x="11287" y="33"/>
                  </a:lnTo>
                  <a:lnTo>
                    <a:pt x="11296" y="39"/>
                  </a:lnTo>
                  <a:lnTo>
                    <a:pt x="11313" y="52"/>
                  </a:lnTo>
                  <a:lnTo>
                    <a:pt x="11329" y="67"/>
                  </a:lnTo>
                  <a:lnTo>
                    <a:pt x="11345" y="83"/>
                  </a:lnTo>
                  <a:lnTo>
                    <a:pt x="11358" y="100"/>
                  </a:lnTo>
                  <a:lnTo>
                    <a:pt x="11363" y="109"/>
                  </a:lnTo>
                  <a:lnTo>
                    <a:pt x="11369" y="119"/>
                  </a:lnTo>
                  <a:lnTo>
                    <a:pt x="11374" y="128"/>
                  </a:lnTo>
                  <a:lnTo>
                    <a:pt x="11378" y="138"/>
                  </a:lnTo>
                  <a:lnTo>
                    <a:pt x="11382" y="149"/>
                  </a:lnTo>
                  <a:lnTo>
                    <a:pt x="11386" y="159"/>
                  </a:lnTo>
                  <a:lnTo>
                    <a:pt x="11389" y="171"/>
                  </a:lnTo>
                  <a:lnTo>
                    <a:pt x="11391" y="181"/>
                  </a:lnTo>
                  <a:lnTo>
                    <a:pt x="11393" y="192"/>
                  </a:lnTo>
                  <a:lnTo>
                    <a:pt x="11395" y="204"/>
                  </a:lnTo>
                  <a:lnTo>
                    <a:pt x="11396" y="215"/>
                  </a:lnTo>
                  <a:lnTo>
                    <a:pt x="11396" y="226"/>
                  </a:lnTo>
                  <a:lnTo>
                    <a:pt x="11396" y="6626"/>
                  </a:lnTo>
                  <a:lnTo>
                    <a:pt x="11396" y="6638"/>
                  </a:lnTo>
                  <a:lnTo>
                    <a:pt x="11395" y="6649"/>
                  </a:lnTo>
                  <a:lnTo>
                    <a:pt x="11393" y="6660"/>
                  </a:lnTo>
                  <a:lnTo>
                    <a:pt x="11391" y="6671"/>
                  </a:lnTo>
                  <a:lnTo>
                    <a:pt x="11389" y="6682"/>
                  </a:lnTo>
                  <a:lnTo>
                    <a:pt x="11386" y="6694"/>
                  </a:lnTo>
                  <a:lnTo>
                    <a:pt x="11382" y="6704"/>
                  </a:lnTo>
                  <a:lnTo>
                    <a:pt x="11378" y="6714"/>
                  </a:lnTo>
                  <a:lnTo>
                    <a:pt x="11374" y="6724"/>
                  </a:lnTo>
                  <a:lnTo>
                    <a:pt x="11369" y="6734"/>
                  </a:lnTo>
                  <a:lnTo>
                    <a:pt x="11363" y="6743"/>
                  </a:lnTo>
                  <a:lnTo>
                    <a:pt x="11358" y="6752"/>
                  </a:lnTo>
                  <a:lnTo>
                    <a:pt x="11351" y="6761"/>
                  </a:lnTo>
                  <a:lnTo>
                    <a:pt x="11345" y="6770"/>
                  </a:lnTo>
                  <a:lnTo>
                    <a:pt x="11338" y="6778"/>
                  </a:lnTo>
                  <a:lnTo>
                    <a:pt x="11329" y="6786"/>
                  </a:lnTo>
                  <a:lnTo>
                    <a:pt x="11321" y="6794"/>
                  </a:lnTo>
                  <a:lnTo>
                    <a:pt x="11313" y="6801"/>
                  </a:lnTo>
                  <a:lnTo>
                    <a:pt x="11305" y="6808"/>
                  </a:lnTo>
                  <a:lnTo>
                    <a:pt x="11296" y="6814"/>
                  </a:lnTo>
                  <a:lnTo>
                    <a:pt x="11287" y="6820"/>
                  </a:lnTo>
                  <a:lnTo>
                    <a:pt x="11277" y="6825"/>
                  </a:lnTo>
                  <a:lnTo>
                    <a:pt x="11268" y="6830"/>
                  </a:lnTo>
                  <a:lnTo>
                    <a:pt x="11258" y="6835"/>
                  </a:lnTo>
                  <a:lnTo>
                    <a:pt x="11248" y="6839"/>
                  </a:lnTo>
                  <a:lnTo>
                    <a:pt x="11237" y="6842"/>
                  </a:lnTo>
                  <a:lnTo>
                    <a:pt x="11227" y="6845"/>
                  </a:lnTo>
                  <a:lnTo>
                    <a:pt x="11215" y="6848"/>
                  </a:lnTo>
                  <a:lnTo>
                    <a:pt x="11204" y="6850"/>
                  </a:lnTo>
                  <a:lnTo>
                    <a:pt x="11193" y="6851"/>
                  </a:lnTo>
                  <a:lnTo>
                    <a:pt x="11181" y="6852"/>
                  </a:lnTo>
                  <a:lnTo>
                    <a:pt x="11170" y="6852"/>
                  </a:lnTo>
                  <a:lnTo>
                    <a:pt x="226" y="6852"/>
                  </a:lnTo>
                  <a:lnTo>
                    <a:pt x="214" y="6852"/>
                  </a:lnTo>
                  <a:lnTo>
                    <a:pt x="203" y="6851"/>
                  </a:lnTo>
                  <a:lnTo>
                    <a:pt x="192" y="6850"/>
                  </a:lnTo>
                  <a:lnTo>
                    <a:pt x="181" y="6848"/>
                  </a:lnTo>
                  <a:lnTo>
                    <a:pt x="169" y="6845"/>
                  </a:lnTo>
                  <a:lnTo>
                    <a:pt x="159" y="6842"/>
                  </a:lnTo>
                  <a:lnTo>
                    <a:pt x="148" y="6839"/>
                  </a:lnTo>
                  <a:lnTo>
                    <a:pt x="138" y="6835"/>
                  </a:lnTo>
                  <a:lnTo>
                    <a:pt x="128" y="6830"/>
                  </a:lnTo>
                  <a:lnTo>
                    <a:pt x="118" y="6825"/>
                  </a:lnTo>
                  <a:lnTo>
                    <a:pt x="109" y="6820"/>
                  </a:lnTo>
                  <a:lnTo>
                    <a:pt x="100" y="6814"/>
                  </a:lnTo>
                  <a:lnTo>
                    <a:pt x="91" y="6808"/>
                  </a:lnTo>
                  <a:lnTo>
                    <a:pt x="83" y="6801"/>
                  </a:lnTo>
                  <a:lnTo>
                    <a:pt x="75" y="6794"/>
                  </a:lnTo>
                  <a:lnTo>
                    <a:pt x="67" y="6786"/>
                  </a:lnTo>
                  <a:lnTo>
                    <a:pt x="58" y="6778"/>
                  </a:lnTo>
                  <a:lnTo>
                    <a:pt x="51" y="6770"/>
                  </a:lnTo>
                  <a:lnTo>
                    <a:pt x="45" y="6761"/>
                  </a:lnTo>
                  <a:lnTo>
                    <a:pt x="38" y="6752"/>
                  </a:lnTo>
                  <a:lnTo>
                    <a:pt x="32" y="6743"/>
                  </a:lnTo>
                  <a:lnTo>
                    <a:pt x="27" y="6734"/>
                  </a:lnTo>
                  <a:lnTo>
                    <a:pt x="22" y="6724"/>
                  </a:lnTo>
                  <a:lnTo>
                    <a:pt x="18" y="6714"/>
                  </a:lnTo>
                  <a:lnTo>
                    <a:pt x="14" y="6704"/>
                  </a:lnTo>
                  <a:lnTo>
                    <a:pt x="10" y="6694"/>
                  </a:lnTo>
                  <a:lnTo>
                    <a:pt x="7" y="6682"/>
                  </a:lnTo>
                  <a:lnTo>
                    <a:pt x="5" y="6671"/>
                  </a:lnTo>
                  <a:lnTo>
                    <a:pt x="3" y="6660"/>
                  </a:lnTo>
                  <a:lnTo>
                    <a:pt x="1" y="6649"/>
                  </a:lnTo>
                  <a:lnTo>
                    <a:pt x="0" y="6638"/>
                  </a:lnTo>
                  <a:lnTo>
                    <a:pt x="0" y="6626"/>
                  </a:lnTo>
                  <a:lnTo>
                    <a:pt x="0" y="226"/>
                  </a:lnTo>
                  <a:lnTo>
                    <a:pt x="0" y="215"/>
                  </a:lnTo>
                  <a:lnTo>
                    <a:pt x="1" y="204"/>
                  </a:lnTo>
                  <a:lnTo>
                    <a:pt x="3" y="192"/>
                  </a:lnTo>
                  <a:lnTo>
                    <a:pt x="5" y="181"/>
                  </a:lnTo>
                  <a:lnTo>
                    <a:pt x="7" y="171"/>
                  </a:lnTo>
                  <a:lnTo>
                    <a:pt x="10" y="159"/>
                  </a:lnTo>
                  <a:lnTo>
                    <a:pt x="14" y="149"/>
                  </a:lnTo>
                  <a:lnTo>
                    <a:pt x="18" y="138"/>
                  </a:lnTo>
                  <a:lnTo>
                    <a:pt x="22" y="128"/>
                  </a:lnTo>
                  <a:lnTo>
                    <a:pt x="27" y="119"/>
                  </a:lnTo>
                  <a:lnTo>
                    <a:pt x="32" y="109"/>
                  </a:lnTo>
                  <a:lnTo>
                    <a:pt x="38" y="100"/>
                  </a:lnTo>
                  <a:lnTo>
                    <a:pt x="45" y="92"/>
                  </a:lnTo>
                  <a:lnTo>
                    <a:pt x="51" y="83"/>
                  </a:lnTo>
                  <a:lnTo>
                    <a:pt x="58" y="75"/>
                  </a:lnTo>
                  <a:lnTo>
                    <a:pt x="67" y="67"/>
                  </a:lnTo>
                  <a:lnTo>
                    <a:pt x="75" y="60"/>
                  </a:lnTo>
                  <a:lnTo>
                    <a:pt x="83" y="52"/>
                  </a:lnTo>
                  <a:lnTo>
                    <a:pt x="91" y="45"/>
                  </a:lnTo>
                  <a:lnTo>
                    <a:pt x="100" y="39"/>
                  </a:lnTo>
                  <a:lnTo>
                    <a:pt x="109" y="33"/>
                  </a:lnTo>
                  <a:lnTo>
                    <a:pt x="118" y="27"/>
                  </a:lnTo>
                  <a:lnTo>
                    <a:pt x="128" y="23"/>
                  </a:lnTo>
                  <a:lnTo>
                    <a:pt x="138" y="18"/>
                  </a:lnTo>
                  <a:lnTo>
                    <a:pt x="148" y="14"/>
                  </a:lnTo>
                  <a:lnTo>
                    <a:pt x="159" y="10"/>
                  </a:lnTo>
                  <a:lnTo>
                    <a:pt x="169" y="7"/>
                  </a:lnTo>
                  <a:lnTo>
                    <a:pt x="181" y="5"/>
                  </a:lnTo>
                  <a:lnTo>
                    <a:pt x="192" y="3"/>
                  </a:lnTo>
                  <a:lnTo>
                    <a:pt x="203" y="1"/>
                  </a:lnTo>
                  <a:lnTo>
                    <a:pt x="214" y="1"/>
                  </a:lnTo>
                  <a:lnTo>
                    <a:pt x="226" y="0"/>
                  </a:lnTo>
                  <a:close/>
                  <a:moveTo>
                    <a:pt x="540" y="306"/>
                  </a:moveTo>
                  <a:lnTo>
                    <a:pt x="10856" y="306"/>
                  </a:lnTo>
                  <a:lnTo>
                    <a:pt x="10866" y="306"/>
                  </a:lnTo>
                  <a:lnTo>
                    <a:pt x="10878" y="307"/>
                  </a:lnTo>
                  <a:lnTo>
                    <a:pt x="10889" y="309"/>
                  </a:lnTo>
                  <a:lnTo>
                    <a:pt x="10899" y="310"/>
                  </a:lnTo>
                  <a:lnTo>
                    <a:pt x="10919" y="315"/>
                  </a:lnTo>
                  <a:lnTo>
                    <a:pt x="10939" y="322"/>
                  </a:lnTo>
                  <a:lnTo>
                    <a:pt x="10957" y="331"/>
                  </a:lnTo>
                  <a:lnTo>
                    <a:pt x="10974" y="341"/>
                  </a:lnTo>
                  <a:lnTo>
                    <a:pt x="10992" y="353"/>
                  </a:lnTo>
                  <a:lnTo>
                    <a:pt x="11007" y="366"/>
                  </a:lnTo>
                  <a:lnTo>
                    <a:pt x="11020" y="382"/>
                  </a:lnTo>
                  <a:lnTo>
                    <a:pt x="11033" y="397"/>
                  </a:lnTo>
                  <a:lnTo>
                    <a:pt x="11043" y="414"/>
                  </a:lnTo>
                  <a:lnTo>
                    <a:pt x="11052" y="432"/>
                  </a:lnTo>
                  <a:lnTo>
                    <a:pt x="11059" y="451"/>
                  </a:lnTo>
                  <a:lnTo>
                    <a:pt x="11064" y="471"/>
                  </a:lnTo>
                  <a:lnTo>
                    <a:pt x="11066" y="481"/>
                  </a:lnTo>
                  <a:lnTo>
                    <a:pt x="11068" y="491"/>
                  </a:lnTo>
                  <a:lnTo>
                    <a:pt x="11069" y="502"/>
                  </a:lnTo>
                  <a:lnTo>
                    <a:pt x="11069" y="512"/>
                  </a:lnTo>
                  <a:lnTo>
                    <a:pt x="11069" y="6340"/>
                  </a:lnTo>
                  <a:lnTo>
                    <a:pt x="11069" y="6351"/>
                  </a:lnTo>
                  <a:lnTo>
                    <a:pt x="11068" y="6361"/>
                  </a:lnTo>
                  <a:lnTo>
                    <a:pt x="11066" y="6371"/>
                  </a:lnTo>
                  <a:lnTo>
                    <a:pt x="11064" y="6382"/>
                  </a:lnTo>
                  <a:lnTo>
                    <a:pt x="11062" y="6392"/>
                  </a:lnTo>
                  <a:lnTo>
                    <a:pt x="11059" y="6402"/>
                  </a:lnTo>
                  <a:lnTo>
                    <a:pt x="11056" y="6411"/>
                  </a:lnTo>
                  <a:lnTo>
                    <a:pt x="11052" y="6421"/>
                  </a:lnTo>
                  <a:lnTo>
                    <a:pt x="11043" y="6439"/>
                  </a:lnTo>
                  <a:lnTo>
                    <a:pt x="11033" y="6455"/>
                  </a:lnTo>
                  <a:lnTo>
                    <a:pt x="11020" y="6471"/>
                  </a:lnTo>
                  <a:lnTo>
                    <a:pt x="11007" y="6487"/>
                  </a:lnTo>
                  <a:lnTo>
                    <a:pt x="10992" y="6500"/>
                  </a:lnTo>
                  <a:lnTo>
                    <a:pt x="10974" y="6512"/>
                  </a:lnTo>
                  <a:lnTo>
                    <a:pt x="10957" y="6522"/>
                  </a:lnTo>
                  <a:lnTo>
                    <a:pt x="10939" y="6530"/>
                  </a:lnTo>
                  <a:lnTo>
                    <a:pt x="10929" y="6534"/>
                  </a:lnTo>
                  <a:lnTo>
                    <a:pt x="10919" y="6537"/>
                  </a:lnTo>
                  <a:lnTo>
                    <a:pt x="10909" y="6540"/>
                  </a:lnTo>
                  <a:lnTo>
                    <a:pt x="10899" y="6542"/>
                  </a:lnTo>
                  <a:lnTo>
                    <a:pt x="10889" y="6544"/>
                  </a:lnTo>
                  <a:lnTo>
                    <a:pt x="10878" y="6545"/>
                  </a:lnTo>
                  <a:lnTo>
                    <a:pt x="10866" y="6546"/>
                  </a:lnTo>
                  <a:lnTo>
                    <a:pt x="10856" y="6546"/>
                  </a:lnTo>
                  <a:lnTo>
                    <a:pt x="540" y="6546"/>
                  </a:lnTo>
                  <a:lnTo>
                    <a:pt x="530" y="6546"/>
                  </a:lnTo>
                  <a:lnTo>
                    <a:pt x="518" y="6545"/>
                  </a:lnTo>
                  <a:lnTo>
                    <a:pt x="507" y="6544"/>
                  </a:lnTo>
                  <a:lnTo>
                    <a:pt x="497" y="6542"/>
                  </a:lnTo>
                  <a:lnTo>
                    <a:pt x="487" y="6540"/>
                  </a:lnTo>
                  <a:lnTo>
                    <a:pt x="477" y="6537"/>
                  </a:lnTo>
                  <a:lnTo>
                    <a:pt x="467" y="6534"/>
                  </a:lnTo>
                  <a:lnTo>
                    <a:pt x="457" y="6530"/>
                  </a:lnTo>
                  <a:lnTo>
                    <a:pt x="439" y="6522"/>
                  </a:lnTo>
                  <a:lnTo>
                    <a:pt x="421" y="6512"/>
                  </a:lnTo>
                  <a:lnTo>
                    <a:pt x="404" y="6500"/>
                  </a:lnTo>
                  <a:lnTo>
                    <a:pt x="389" y="6487"/>
                  </a:lnTo>
                  <a:lnTo>
                    <a:pt x="375" y="6471"/>
                  </a:lnTo>
                  <a:lnTo>
                    <a:pt x="363" y="6455"/>
                  </a:lnTo>
                  <a:lnTo>
                    <a:pt x="358" y="6447"/>
                  </a:lnTo>
                  <a:lnTo>
                    <a:pt x="353" y="6439"/>
                  </a:lnTo>
                  <a:lnTo>
                    <a:pt x="348" y="6430"/>
                  </a:lnTo>
                  <a:lnTo>
                    <a:pt x="344" y="6421"/>
                  </a:lnTo>
                  <a:lnTo>
                    <a:pt x="340" y="6411"/>
                  </a:lnTo>
                  <a:lnTo>
                    <a:pt x="337" y="6402"/>
                  </a:lnTo>
                  <a:lnTo>
                    <a:pt x="334" y="6392"/>
                  </a:lnTo>
                  <a:lnTo>
                    <a:pt x="331" y="6382"/>
                  </a:lnTo>
                  <a:lnTo>
                    <a:pt x="330" y="6371"/>
                  </a:lnTo>
                  <a:lnTo>
                    <a:pt x="328" y="6361"/>
                  </a:lnTo>
                  <a:lnTo>
                    <a:pt x="327" y="6351"/>
                  </a:lnTo>
                  <a:lnTo>
                    <a:pt x="327" y="6340"/>
                  </a:lnTo>
                  <a:lnTo>
                    <a:pt x="327" y="512"/>
                  </a:lnTo>
                  <a:lnTo>
                    <a:pt x="327" y="502"/>
                  </a:lnTo>
                  <a:lnTo>
                    <a:pt x="328" y="491"/>
                  </a:lnTo>
                  <a:lnTo>
                    <a:pt x="330" y="481"/>
                  </a:lnTo>
                  <a:lnTo>
                    <a:pt x="331" y="471"/>
                  </a:lnTo>
                  <a:lnTo>
                    <a:pt x="334" y="460"/>
                  </a:lnTo>
                  <a:lnTo>
                    <a:pt x="337" y="451"/>
                  </a:lnTo>
                  <a:lnTo>
                    <a:pt x="340" y="441"/>
                  </a:lnTo>
                  <a:lnTo>
                    <a:pt x="344" y="432"/>
                  </a:lnTo>
                  <a:lnTo>
                    <a:pt x="353" y="414"/>
                  </a:lnTo>
                  <a:lnTo>
                    <a:pt x="363" y="397"/>
                  </a:lnTo>
                  <a:lnTo>
                    <a:pt x="375" y="382"/>
                  </a:lnTo>
                  <a:lnTo>
                    <a:pt x="389" y="366"/>
                  </a:lnTo>
                  <a:lnTo>
                    <a:pt x="404" y="353"/>
                  </a:lnTo>
                  <a:lnTo>
                    <a:pt x="421" y="341"/>
                  </a:lnTo>
                  <a:lnTo>
                    <a:pt x="439" y="331"/>
                  </a:lnTo>
                  <a:lnTo>
                    <a:pt x="457" y="322"/>
                  </a:lnTo>
                  <a:lnTo>
                    <a:pt x="477" y="315"/>
                  </a:lnTo>
                  <a:lnTo>
                    <a:pt x="497" y="310"/>
                  </a:lnTo>
                  <a:lnTo>
                    <a:pt x="507" y="309"/>
                  </a:lnTo>
                  <a:lnTo>
                    <a:pt x="518" y="307"/>
                  </a:lnTo>
                  <a:lnTo>
                    <a:pt x="530" y="306"/>
                  </a:lnTo>
                  <a:lnTo>
                    <a:pt x="540" y="306"/>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9" name="Freeform 19"/>
            <p:cNvSpPr>
              <a:spLocks noEditPoints="1"/>
            </p:cNvSpPr>
            <p:nvPr/>
          </p:nvSpPr>
          <p:spPr bwMode="gray">
            <a:xfrm>
              <a:off x="-890397" y="-5522"/>
              <a:ext cx="302913" cy="63896"/>
            </a:xfrm>
            <a:custGeom>
              <a:avLst/>
              <a:gdLst/>
              <a:ahLst/>
              <a:cxnLst>
                <a:cxn ang="0">
                  <a:pos x="0" y="0"/>
                </a:cxn>
                <a:cxn ang="0">
                  <a:pos x="1769" y="387"/>
                </a:cxn>
                <a:cxn ang="0">
                  <a:pos x="1844" y="443"/>
                </a:cxn>
                <a:cxn ang="0">
                  <a:pos x="1886" y="529"/>
                </a:cxn>
                <a:cxn ang="0">
                  <a:pos x="1881" y="628"/>
                </a:cxn>
                <a:cxn ang="0">
                  <a:pos x="1831" y="709"/>
                </a:cxn>
                <a:cxn ang="0">
                  <a:pos x="1751" y="758"/>
                </a:cxn>
                <a:cxn ang="0">
                  <a:pos x="1691" y="767"/>
                </a:cxn>
                <a:cxn ang="0">
                  <a:pos x="1633" y="758"/>
                </a:cxn>
                <a:cxn ang="0">
                  <a:pos x="1552" y="709"/>
                </a:cxn>
                <a:cxn ang="0">
                  <a:pos x="1502" y="628"/>
                </a:cxn>
                <a:cxn ang="0">
                  <a:pos x="1493" y="570"/>
                </a:cxn>
                <a:cxn ang="0">
                  <a:pos x="1502" y="510"/>
                </a:cxn>
                <a:cxn ang="0">
                  <a:pos x="1552" y="429"/>
                </a:cxn>
                <a:cxn ang="0">
                  <a:pos x="1633" y="380"/>
                </a:cxn>
                <a:cxn ang="0">
                  <a:pos x="2371" y="372"/>
                </a:cxn>
                <a:cxn ang="0">
                  <a:pos x="2462" y="405"/>
                </a:cxn>
                <a:cxn ang="0">
                  <a:pos x="2525" y="475"/>
                </a:cxn>
                <a:cxn ang="0">
                  <a:pos x="2549" y="570"/>
                </a:cxn>
                <a:cxn ang="0">
                  <a:pos x="2525" y="663"/>
                </a:cxn>
                <a:cxn ang="0">
                  <a:pos x="2462" y="733"/>
                </a:cxn>
                <a:cxn ang="0">
                  <a:pos x="2381" y="765"/>
                </a:cxn>
                <a:cxn ang="0">
                  <a:pos x="2331" y="766"/>
                </a:cxn>
                <a:cxn ang="0">
                  <a:pos x="2257" y="743"/>
                </a:cxn>
                <a:cxn ang="0">
                  <a:pos x="2187" y="680"/>
                </a:cxn>
                <a:cxn ang="0">
                  <a:pos x="2155" y="599"/>
                </a:cxn>
                <a:cxn ang="0">
                  <a:pos x="2154" y="549"/>
                </a:cxn>
                <a:cxn ang="0">
                  <a:pos x="2177" y="475"/>
                </a:cxn>
                <a:cxn ang="0">
                  <a:pos x="2241" y="405"/>
                </a:cxn>
                <a:cxn ang="0">
                  <a:pos x="2331" y="372"/>
                </a:cxn>
                <a:cxn ang="0">
                  <a:pos x="3070" y="380"/>
                </a:cxn>
                <a:cxn ang="0">
                  <a:pos x="3150" y="429"/>
                </a:cxn>
                <a:cxn ang="0">
                  <a:pos x="3200" y="510"/>
                </a:cxn>
                <a:cxn ang="0">
                  <a:pos x="3205" y="609"/>
                </a:cxn>
                <a:cxn ang="0">
                  <a:pos x="3164" y="695"/>
                </a:cxn>
                <a:cxn ang="0">
                  <a:pos x="3088" y="751"/>
                </a:cxn>
                <a:cxn ang="0">
                  <a:pos x="3021" y="767"/>
                </a:cxn>
                <a:cxn ang="0">
                  <a:pos x="2971" y="763"/>
                </a:cxn>
                <a:cxn ang="0">
                  <a:pos x="2885" y="722"/>
                </a:cxn>
                <a:cxn ang="0">
                  <a:pos x="2829" y="646"/>
                </a:cxn>
                <a:cxn ang="0">
                  <a:pos x="2814" y="580"/>
                </a:cxn>
                <a:cxn ang="0">
                  <a:pos x="2817" y="529"/>
                </a:cxn>
                <a:cxn ang="0">
                  <a:pos x="2858" y="443"/>
                </a:cxn>
                <a:cxn ang="0">
                  <a:pos x="2934" y="387"/>
                </a:cxn>
                <a:cxn ang="0">
                  <a:pos x="3671" y="371"/>
                </a:cxn>
                <a:cxn ang="0">
                  <a:pos x="3765" y="395"/>
                </a:cxn>
                <a:cxn ang="0">
                  <a:pos x="3834" y="458"/>
                </a:cxn>
                <a:cxn ang="0">
                  <a:pos x="3868" y="549"/>
                </a:cxn>
                <a:cxn ang="0">
                  <a:pos x="3852" y="646"/>
                </a:cxn>
                <a:cxn ang="0">
                  <a:pos x="3796" y="722"/>
                </a:cxn>
                <a:cxn ang="0">
                  <a:pos x="3710" y="763"/>
                </a:cxn>
                <a:cxn ang="0">
                  <a:pos x="3660" y="767"/>
                </a:cxn>
                <a:cxn ang="0">
                  <a:pos x="3593" y="751"/>
                </a:cxn>
                <a:cxn ang="0">
                  <a:pos x="3518" y="695"/>
                </a:cxn>
                <a:cxn ang="0">
                  <a:pos x="3476" y="609"/>
                </a:cxn>
                <a:cxn ang="0">
                  <a:pos x="3473" y="559"/>
                </a:cxn>
                <a:cxn ang="0">
                  <a:pos x="3488" y="492"/>
                </a:cxn>
                <a:cxn ang="0">
                  <a:pos x="3545" y="416"/>
                </a:cxn>
                <a:cxn ang="0">
                  <a:pos x="3631" y="375"/>
                </a:cxn>
              </a:cxnLst>
              <a:rect l="0" t="0" r="r" b="b"/>
              <a:pathLst>
                <a:path w="5362" h="1139">
                  <a:moveTo>
                    <a:pt x="0" y="0"/>
                  </a:moveTo>
                  <a:lnTo>
                    <a:pt x="5362" y="0"/>
                  </a:lnTo>
                  <a:lnTo>
                    <a:pt x="5362" y="1139"/>
                  </a:lnTo>
                  <a:lnTo>
                    <a:pt x="0" y="1139"/>
                  </a:lnTo>
                  <a:lnTo>
                    <a:pt x="0" y="0"/>
                  </a:lnTo>
                  <a:close/>
                  <a:moveTo>
                    <a:pt x="1691" y="371"/>
                  </a:moveTo>
                  <a:lnTo>
                    <a:pt x="1711" y="372"/>
                  </a:lnTo>
                  <a:lnTo>
                    <a:pt x="1731" y="375"/>
                  </a:lnTo>
                  <a:lnTo>
                    <a:pt x="1751" y="380"/>
                  </a:lnTo>
                  <a:lnTo>
                    <a:pt x="1769" y="387"/>
                  </a:lnTo>
                  <a:lnTo>
                    <a:pt x="1786" y="395"/>
                  </a:lnTo>
                  <a:lnTo>
                    <a:pt x="1802" y="405"/>
                  </a:lnTo>
                  <a:lnTo>
                    <a:pt x="1817" y="416"/>
                  </a:lnTo>
                  <a:lnTo>
                    <a:pt x="1831" y="429"/>
                  </a:lnTo>
                  <a:lnTo>
                    <a:pt x="1844" y="443"/>
                  </a:lnTo>
                  <a:lnTo>
                    <a:pt x="1855" y="458"/>
                  </a:lnTo>
                  <a:lnTo>
                    <a:pt x="1866" y="475"/>
                  </a:lnTo>
                  <a:lnTo>
                    <a:pt x="1874" y="492"/>
                  </a:lnTo>
                  <a:lnTo>
                    <a:pt x="1881" y="510"/>
                  </a:lnTo>
                  <a:lnTo>
                    <a:pt x="1886" y="529"/>
                  </a:lnTo>
                  <a:lnTo>
                    <a:pt x="1889" y="549"/>
                  </a:lnTo>
                  <a:lnTo>
                    <a:pt x="1890" y="570"/>
                  </a:lnTo>
                  <a:lnTo>
                    <a:pt x="1889" y="590"/>
                  </a:lnTo>
                  <a:lnTo>
                    <a:pt x="1886" y="609"/>
                  </a:lnTo>
                  <a:lnTo>
                    <a:pt x="1881" y="628"/>
                  </a:lnTo>
                  <a:lnTo>
                    <a:pt x="1874" y="646"/>
                  </a:lnTo>
                  <a:lnTo>
                    <a:pt x="1866" y="663"/>
                  </a:lnTo>
                  <a:lnTo>
                    <a:pt x="1855" y="680"/>
                  </a:lnTo>
                  <a:lnTo>
                    <a:pt x="1844" y="695"/>
                  </a:lnTo>
                  <a:lnTo>
                    <a:pt x="1831" y="709"/>
                  </a:lnTo>
                  <a:lnTo>
                    <a:pt x="1817" y="722"/>
                  </a:lnTo>
                  <a:lnTo>
                    <a:pt x="1802" y="733"/>
                  </a:lnTo>
                  <a:lnTo>
                    <a:pt x="1786" y="743"/>
                  </a:lnTo>
                  <a:lnTo>
                    <a:pt x="1769" y="751"/>
                  </a:lnTo>
                  <a:lnTo>
                    <a:pt x="1751" y="758"/>
                  </a:lnTo>
                  <a:lnTo>
                    <a:pt x="1731" y="763"/>
                  </a:lnTo>
                  <a:lnTo>
                    <a:pt x="1721" y="765"/>
                  </a:lnTo>
                  <a:lnTo>
                    <a:pt x="1711" y="766"/>
                  </a:lnTo>
                  <a:lnTo>
                    <a:pt x="1702" y="767"/>
                  </a:lnTo>
                  <a:lnTo>
                    <a:pt x="1691" y="767"/>
                  </a:lnTo>
                  <a:lnTo>
                    <a:pt x="1681" y="767"/>
                  </a:lnTo>
                  <a:lnTo>
                    <a:pt x="1671" y="766"/>
                  </a:lnTo>
                  <a:lnTo>
                    <a:pt x="1662" y="765"/>
                  </a:lnTo>
                  <a:lnTo>
                    <a:pt x="1652" y="763"/>
                  </a:lnTo>
                  <a:lnTo>
                    <a:pt x="1633" y="758"/>
                  </a:lnTo>
                  <a:lnTo>
                    <a:pt x="1614" y="751"/>
                  </a:lnTo>
                  <a:lnTo>
                    <a:pt x="1597" y="743"/>
                  </a:lnTo>
                  <a:lnTo>
                    <a:pt x="1581" y="733"/>
                  </a:lnTo>
                  <a:lnTo>
                    <a:pt x="1566" y="722"/>
                  </a:lnTo>
                  <a:lnTo>
                    <a:pt x="1552" y="709"/>
                  </a:lnTo>
                  <a:lnTo>
                    <a:pt x="1539" y="695"/>
                  </a:lnTo>
                  <a:lnTo>
                    <a:pt x="1528" y="680"/>
                  </a:lnTo>
                  <a:lnTo>
                    <a:pt x="1518" y="663"/>
                  </a:lnTo>
                  <a:lnTo>
                    <a:pt x="1510" y="646"/>
                  </a:lnTo>
                  <a:lnTo>
                    <a:pt x="1502" y="628"/>
                  </a:lnTo>
                  <a:lnTo>
                    <a:pt x="1497" y="609"/>
                  </a:lnTo>
                  <a:lnTo>
                    <a:pt x="1495" y="599"/>
                  </a:lnTo>
                  <a:lnTo>
                    <a:pt x="1494" y="590"/>
                  </a:lnTo>
                  <a:lnTo>
                    <a:pt x="1494" y="580"/>
                  </a:lnTo>
                  <a:lnTo>
                    <a:pt x="1493" y="570"/>
                  </a:lnTo>
                  <a:lnTo>
                    <a:pt x="1494" y="559"/>
                  </a:lnTo>
                  <a:lnTo>
                    <a:pt x="1494" y="549"/>
                  </a:lnTo>
                  <a:lnTo>
                    <a:pt x="1495" y="539"/>
                  </a:lnTo>
                  <a:lnTo>
                    <a:pt x="1497" y="529"/>
                  </a:lnTo>
                  <a:lnTo>
                    <a:pt x="1502" y="510"/>
                  </a:lnTo>
                  <a:lnTo>
                    <a:pt x="1510" y="492"/>
                  </a:lnTo>
                  <a:lnTo>
                    <a:pt x="1518" y="475"/>
                  </a:lnTo>
                  <a:lnTo>
                    <a:pt x="1528" y="458"/>
                  </a:lnTo>
                  <a:lnTo>
                    <a:pt x="1539" y="443"/>
                  </a:lnTo>
                  <a:lnTo>
                    <a:pt x="1552" y="429"/>
                  </a:lnTo>
                  <a:lnTo>
                    <a:pt x="1566" y="416"/>
                  </a:lnTo>
                  <a:lnTo>
                    <a:pt x="1581" y="405"/>
                  </a:lnTo>
                  <a:lnTo>
                    <a:pt x="1597" y="395"/>
                  </a:lnTo>
                  <a:lnTo>
                    <a:pt x="1614" y="387"/>
                  </a:lnTo>
                  <a:lnTo>
                    <a:pt x="1633" y="380"/>
                  </a:lnTo>
                  <a:lnTo>
                    <a:pt x="1652" y="375"/>
                  </a:lnTo>
                  <a:lnTo>
                    <a:pt x="1671" y="372"/>
                  </a:lnTo>
                  <a:lnTo>
                    <a:pt x="1691" y="371"/>
                  </a:lnTo>
                  <a:close/>
                  <a:moveTo>
                    <a:pt x="2351" y="371"/>
                  </a:moveTo>
                  <a:lnTo>
                    <a:pt x="2371" y="372"/>
                  </a:lnTo>
                  <a:lnTo>
                    <a:pt x="2391" y="375"/>
                  </a:lnTo>
                  <a:lnTo>
                    <a:pt x="2410" y="380"/>
                  </a:lnTo>
                  <a:lnTo>
                    <a:pt x="2428" y="387"/>
                  </a:lnTo>
                  <a:lnTo>
                    <a:pt x="2445" y="395"/>
                  </a:lnTo>
                  <a:lnTo>
                    <a:pt x="2462" y="405"/>
                  </a:lnTo>
                  <a:lnTo>
                    <a:pt x="2477" y="416"/>
                  </a:lnTo>
                  <a:lnTo>
                    <a:pt x="2491" y="429"/>
                  </a:lnTo>
                  <a:lnTo>
                    <a:pt x="2504" y="443"/>
                  </a:lnTo>
                  <a:lnTo>
                    <a:pt x="2515" y="458"/>
                  </a:lnTo>
                  <a:lnTo>
                    <a:pt x="2525" y="475"/>
                  </a:lnTo>
                  <a:lnTo>
                    <a:pt x="2533" y="492"/>
                  </a:lnTo>
                  <a:lnTo>
                    <a:pt x="2540" y="510"/>
                  </a:lnTo>
                  <a:lnTo>
                    <a:pt x="2545" y="529"/>
                  </a:lnTo>
                  <a:lnTo>
                    <a:pt x="2548" y="549"/>
                  </a:lnTo>
                  <a:lnTo>
                    <a:pt x="2549" y="570"/>
                  </a:lnTo>
                  <a:lnTo>
                    <a:pt x="2548" y="590"/>
                  </a:lnTo>
                  <a:lnTo>
                    <a:pt x="2545" y="609"/>
                  </a:lnTo>
                  <a:lnTo>
                    <a:pt x="2540" y="628"/>
                  </a:lnTo>
                  <a:lnTo>
                    <a:pt x="2533" y="646"/>
                  </a:lnTo>
                  <a:lnTo>
                    <a:pt x="2525" y="663"/>
                  </a:lnTo>
                  <a:lnTo>
                    <a:pt x="2515" y="680"/>
                  </a:lnTo>
                  <a:lnTo>
                    <a:pt x="2504" y="695"/>
                  </a:lnTo>
                  <a:lnTo>
                    <a:pt x="2491" y="709"/>
                  </a:lnTo>
                  <a:lnTo>
                    <a:pt x="2477" y="722"/>
                  </a:lnTo>
                  <a:lnTo>
                    <a:pt x="2462" y="733"/>
                  </a:lnTo>
                  <a:lnTo>
                    <a:pt x="2445" y="743"/>
                  </a:lnTo>
                  <a:lnTo>
                    <a:pt x="2428" y="751"/>
                  </a:lnTo>
                  <a:lnTo>
                    <a:pt x="2410" y="758"/>
                  </a:lnTo>
                  <a:lnTo>
                    <a:pt x="2391" y="763"/>
                  </a:lnTo>
                  <a:lnTo>
                    <a:pt x="2381" y="765"/>
                  </a:lnTo>
                  <a:lnTo>
                    <a:pt x="2371" y="766"/>
                  </a:lnTo>
                  <a:lnTo>
                    <a:pt x="2362" y="767"/>
                  </a:lnTo>
                  <a:lnTo>
                    <a:pt x="2351" y="767"/>
                  </a:lnTo>
                  <a:lnTo>
                    <a:pt x="2341" y="767"/>
                  </a:lnTo>
                  <a:lnTo>
                    <a:pt x="2331" y="766"/>
                  </a:lnTo>
                  <a:lnTo>
                    <a:pt x="2321" y="765"/>
                  </a:lnTo>
                  <a:lnTo>
                    <a:pt x="2311" y="763"/>
                  </a:lnTo>
                  <a:lnTo>
                    <a:pt x="2292" y="758"/>
                  </a:lnTo>
                  <a:lnTo>
                    <a:pt x="2274" y="751"/>
                  </a:lnTo>
                  <a:lnTo>
                    <a:pt x="2257" y="743"/>
                  </a:lnTo>
                  <a:lnTo>
                    <a:pt x="2241" y="733"/>
                  </a:lnTo>
                  <a:lnTo>
                    <a:pt x="2226" y="722"/>
                  </a:lnTo>
                  <a:lnTo>
                    <a:pt x="2212" y="709"/>
                  </a:lnTo>
                  <a:lnTo>
                    <a:pt x="2198" y="695"/>
                  </a:lnTo>
                  <a:lnTo>
                    <a:pt x="2187" y="680"/>
                  </a:lnTo>
                  <a:lnTo>
                    <a:pt x="2177" y="663"/>
                  </a:lnTo>
                  <a:lnTo>
                    <a:pt x="2169" y="646"/>
                  </a:lnTo>
                  <a:lnTo>
                    <a:pt x="2162" y="628"/>
                  </a:lnTo>
                  <a:lnTo>
                    <a:pt x="2157" y="609"/>
                  </a:lnTo>
                  <a:lnTo>
                    <a:pt x="2155" y="599"/>
                  </a:lnTo>
                  <a:lnTo>
                    <a:pt x="2154" y="590"/>
                  </a:lnTo>
                  <a:lnTo>
                    <a:pt x="2154" y="580"/>
                  </a:lnTo>
                  <a:lnTo>
                    <a:pt x="2153" y="570"/>
                  </a:lnTo>
                  <a:lnTo>
                    <a:pt x="2154" y="559"/>
                  </a:lnTo>
                  <a:lnTo>
                    <a:pt x="2154" y="549"/>
                  </a:lnTo>
                  <a:lnTo>
                    <a:pt x="2155" y="539"/>
                  </a:lnTo>
                  <a:lnTo>
                    <a:pt x="2157" y="529"/>
                  </a:lnTo>
                  <a:lnTo>
                    <a:pt x="2162" y="510"/>
                  </a:lnTo>
                  <a:lnTo>
                    <a:pt x="2169" y="492"/>
                  </a:lnTo>
                  <a:lnTo>
                    <a:pt x="2177" y="475"/>
                  </a:lnTo>
                  <a:lnTo>
                    <a:pt x="2187" y="458"/>
                  </a:lnTo>
                  <a:lnTo>
                    <a:pt x="2198" y="443"/>
                  </a:lnTo>
                  <a:lnTo>
                    <a:pt x="2212" y="429"/>
                  </a:lnTo>
                  <a:lnTo>
                    <a:pt x="2226" y="416"/>
                  </a:lnTo>
                  <a:lnTo>
                    <a:pt x="2241" y="405"/>
                  </a:lnTo>
                  <a:lnTo>
                    <a:pt x="2257" y="395"/>
                  </a:lnTo>
                  <a:lnTo>
                    <a:pt x="2274" y="387"/>
                  </a:lnTo>
                  <a:lnTo>
                    <a:pt x="2292" y="380"/>
                  </a:lnTo>
                  <a:lnTo>
                    <a:pt x="2311" y="375"/>
                  </a:lnTo>
                  <a:lnTo>
                    <a:pt x="2331" y="372"/>
                  </a:lnTo>
                  <a:lnTo>
                    <a:pt x="2351" y="371"/>
                  </a:lnTo>
                  <a:close/>
                  <a:moveTo>
                    <a:pt x="3011" y="371"/>
                  </a:moveTo>
                  <a:lnTo>
                    <a:pt x="3030" y="372"/>
                  </a:lnTo>
                  <a:lnTo>
                    <a:pt x="3051" y="375"/>
                  </a:lnTo>
                  <a:lnTo>
                    <a:pt x="3070" y="380"/>
                  </a:lnTo>
                  <a:lnTo>
                    <a:pt x="3088" y="387"/>
                  </a:lnTo>
                  <a:lnTo>
                    <a:pt x="3105" y="395"/>
                  </a:lnTo>
                  <a:lnTo>
                    <a:pt x="3121" y="405"/>
                  </a:lnTo>
                  <a:lnTo>
                    <a:pt x="3136" y="416"/>
                  </a:lnTo>
                  <a:lnTo>
                    <a:pt x="3150" y="429"/>
                  </a:lnTo>
                  <a:lnTo>
                    <a:pt x="3164" y="443"/>
                  </a:lnTo>
                  <a:lnTo>
                    <a:pt x="3175" y="458"/>
                  </a:lnTo>
                  <a:lnTo>
                    <a:pt x="3185" y="475"/>
                  </a:lnTo>
                  <a:lnTo>
                    <a:pt x="3193" y="492"/>
                  </a:lnTo>
                  <a:lnTo>
                    <a:pt x="3200" y="510"/>
                  </a:lnTo>
                  <a:lnTo>
                    <a:pt x="3205" y="529"/>
                  </a:lnTo>
                  <a:lnTo>
                    <a:pt x="3208" y="549"/>
                  </a:lnTo>
                  <a:lnTo>
                    <a:pt x="3209" y="570"/>
                  </a:lnTo>
                  <a:lnTo>
                    <a:pt x="3208" y="590"/>
                  </a:lnTo>
                  <a:lnTo>
                    <a:pt x="3205" y="609"/>
                  </a:lnTo>
                  <a:lnTo>
                    <a:pt x="3200" y="628"/>
                  </a:lnTo>
                  <a:lnTo>
                    <a:pt x="3193" y="646"/>
                  </a:lnTo>
                  <a:lnTo>
                    <a:pt x="3185" y="663"/>
                  </a:lnTo>
                  <a:lnTo>
                    <a:pt x="3175" y="680"/>
                  </a:lnTo>
                  <a:lnTo>
                    <a:pt x="3164" y="695"/>
                  </a:lnTo>
                  <a:lnTo>
                    <a:pt x="3150" y="709"/>
                  </a:lnTo>
                  <a:lnTo>
                    <a:pt x="3136" y="722"/>
                  </a:lnTo>
                  <a:lnTo>
                    <a:pt x="3121" y="733"/>
                  </a:lnTo>
                  <a:lnTo>
                    <a:pt x="3105" y="743"/>
                  </a:lnTo>
                  <a:lnTo>
                    <a:pt x="3088" y="751"/>
                  </a:lnTo>
                  <a:lnTo>
                    <a:pt x="3070" y="758"/>
                  </a:lnTo>
                  <a:lnTo>
                    <a:pt x="3051" y="763"/>
                  </a:lnTo>
                  <a:lnTo>
                    <a:pt x="3041" y="765"/>
                  </a:lnTo>
                  <a:lnTo>
                    <a:pt x="3030" y="766"/>
                  </a:lnTo>
                  <a:lnTo>
                    <a:pt x="3021" y="767"/>
                  </a:lnTo>
                  <a:lnTo>
                    <a:pt x="3011" y="767"/>
                  </a:lnTo>
                  <a:lnTo>
                    <a:pt x="3000" y="767"/>
                  </a:lnTo>
                  <a:lnTo>
                    <a:pt x="2990" y="766"/>
                  </a:lnTo>
                  <a:lnTo>
                    <a:pt x="2981" y="765"/>
                  </a:lnTo>
                  <a:lnTo>
                    <a:pt x="2971" y="763"/>
                  </a:lnTo>
                  <a:lnTo>
                    <a:pt x="2952" y="758"/>
                  </a:lnTo>
                  <a:lnTo>
                    <a:pt x="2934" y="751"/>
                  </a:lnTo>
                  <a:lnTo>
                    <a:pt x="2917" y="743"/>
                  </a:lnTo>
                  <a:lnTo>
                    <a:pt x="2900" y="733"/>
                  </a:lnTo>
                  <a:lnTo>
                    <a:pt x="2885" y="722"/>
                  </a:lnTo>
                  <a:lnTo>
                    <a:pt x="2871" y="709"/>
                  </a:lnTo>
                  <a:lnTo>
                    <a:pt x="2858" y="695"/>
                  </a:lnTo>
                  <a:lnTo>
                    <a:pt x="2847" y="680"/>
                  </a:lnTo>
                  <a:lnTo>
                    <a:pt x="2837" y="663"/>
                  </a:lnTo>
                  <a:lnTo>
                    <a:pt x="2829" y="646"/>
                  </a:lnTo>
                  <a:lnTo>
                    <a:pt x="2822" y="628"/>
                  </a:lnTo>
                  <a:lnTo>
                    <a:pt x="2817" y="609"/>
                  </a:lnTo>
                  <a:lnTo>
                    <a:pt x="2816" y="599"/>
                  </a:lnTo>
                  <a:lnTo>
                    <a:pt x="2814" y="590"/>
                  </a:lnTo>
                  <a:lnTo>
                    <a:pt x="2814" y="580"/>
                  </a:lnTo>
                  <a:lnTo>
                    <a:pt x="2813" y="570"/>
                  </a:lnTo>
                  <a:lnTo>
                    <a:pt x="2814" y="559"/>
                  </a:lnTo>
                  <a:lnTo>
                    <a:pt x="2814" y="549"/>
                  </a:lnTo>
                  <a:lnTo>
                    <a:pt x="2816" y="539"/>
                  </a:lnTo>
                  <a:lnTo>
                    <a:pt x="2817" y="529"/>
                  </a:lnTo>
                  <a:lnTo>
                    <a:pt x="2822" y="510"/>
                  </a:lnTo>
                  <a:lnTo>
                    <a:pt x="2829" y="492"/>
                  </a:lnTo>
                  <a:lnTo>
                    <a:pt x="2837" y="475"/>
                  </a:lnTo>
                  <a:lnTo>
                    <a:pt x="2847" y="458"/>
                  </a:lnTo>
                  <a:lnTo>
                    <a:pt x="2858" y="443"/>
                  </a:lnTo>
                  <a:lnTo>
                    <a:pt x="2871" y="429"/>
                  </a:lnTo>
                  <a:lnTo>
                    <a:pt x="2885" y="416"/>
                  </a:lnTo>
                  <a:lnTo>
                    <a:pt x="2900" y="405"/>
                  </a:lnTo>
                  <a:lnTo>
                    <a:pt x="2917" y="395"/>
                  </a:lnTo>
                  <a:lnTo>
                    <a:pt x="2934" y="387"/>
                  </a:lnTo>
                  <a:lnTo>
                    <a:pt x="2952" y="380"/>
                  </a:lnTo>
                  <a:lnTo>
                    <a:pt x="2971" y="375"/>
                  </a:lnTo>
                  <a:lnTo>
                    <a:pt x="2990" y="372"/>
                  </a:lnTo>
                  <a:lnTo>
                    <a:pt x="3011" y="371"/>
                  </a:lnTo>
                  <a:close/>
                  <a:moveTo>
                    <a:pt x="3671" y="371"/>
                  </a:moveTo>
                  <a:lnTo>
                    <a:pt x="3690" y="372"/>
                  </a:lnTo>
                  <a:lnTo>
                    <a:pt x="3710" y="375"/>
                  </a:lnTo>
                  <a:lnTo>
                    <a:pt x="3729" y="380"/>
                  </a:lnTo>
                  <a:lnTo>
                    <a:pt x="3748" y="387"/>
                  </a:lnTo>
                  <a:lnTo>
                    <a:pt x="3765" y="395"/>
                  </a:lnTo>
                  <a:lnTo>
                    <a:pt x="3781" y="405"/>
                  </a:lnTo>
                  <a:lnTo>
                    <a:pt x="3796" y="416"/>
                  </a:lnTo>
                  <a:lnTo>
                    <a:pt x="3810" y="429"/>
                  </a:lnTo>
                  <a:lnTo>
                    <a:pt x="3823" y="443"/>
                  </a:lnTo>
                  <a:lnTo>
                    <a:pt x="3834" y="458"/>
                  </a:lnTo>
                  <a:lnTo>
                    <a:pt x="3844" y="475"/>
                  </a:lnTo>
                  <a:lnTo>
                    <a:pt x="3852" y="492"/>
                  </a:lnTo>
                  <a:lnTo>
                    <a:pt x="3860" y="510"/>
                  </a:lnTo>
                  <a:lnTo>
                    <a:pt x="3865" y="529"/>
                  </a:lnTo>
                  <a:lnTo>
                    <a:pt x="3868" y="549"/>
                  </a:lnTo>
                  <a:lnTo>
                    <a:pt x="3869" y="570"/>
                  </a:lnTo>
                  <a:lnTo>
                    <a:pt x="3868" y="590"/>
                  </a:lnTo>
                  <a:lnTo>
                    <a:pt x="3865" y="609"/>
                  </a:lnTo>
                  <a:lnTo>
                    <a:pt x="3860" y="628"/>
                  </a:lnTo>
                  <a:lnTo>
                    <a:pt x="3852" y="646"/>
                  </a:lnTo>
                  <a:lnTo>
                    <a:pt x="3844" y="663"/>
                  </a:lnTo>
                  <a:lnTo>
                    <a:pt x="3834" y="680"/>
                  </a:lnTo>
                  <a:lnTo>
                    <a:pt x="3823" y="695"/>
                  </a:lnTo>
                  <a:lnTo>
                    <a:pt x="3810" y="709"/>
                  </a:lnTo>
                  <a:lnTo>
                    <a:pt x="3796" y="722"/>
                  </a:lnTo>
                  <a:lnTo>
                    <a:pt x="3781" y="733"/>
                  </a:lnTo>
                  <a:lnTo>
                    <a:pt x="3765" y="743"/>
                  </a:lnTo>
                  <a:lnTo>
                    <a:pt x="3748" y="751"/>
                  </a:lnTo>
                  <a:lnTo>
                    <a:pt x="3729" y="758"/>
                  </a:lnTo>
                  <a:lnTo>
                    <a:pt x="3710" y="763"/>
                  </a:lnTo>
                  <a:lnTo>
                    <a:pt x="3700" y="765"/>
                  </a:lnTo>
                  <a:lnTo>
                    <a:pt x="3690" y="766"/>
                  </a:lnTo>
                  <a:lnTo>
                    <a:pt x="3681" y="767"/>
                  </a:lnTo>
                  <a:lnTo>
                    <a:pt x="3671" y="767"/>
                  </a:lnTo>
                  <a:lnTo>
                    <a:pt x="3660" y="767"/>
                  </a:lnTo>
                  <a:lnTo>
                    <a:pt x="3650" y="766"/>
                  </a:lnTo>
                  <a:lnTo>
                    <a:pt x="3641" y="765"/>
                  </a:lnTo>
                  <a:lnTo>
                    <a:pt x="3631" y="763"/>
                  </a:lnTo>
                  <a:lnTo>
                    <a:pt x="3611" y="758"/>
                  </a:lnTo>
                  <a:lnTo>
                    <a:pt x="3593" y="751"/>
                  </a:lnTo>
                  <a:lnTo>
                    <a:pt x="3576" y="743"/>
                  </a:lnTo>
                  <a:lnTo>
                    <a:pt x="3560" y="733"/>
                  </a:lnTo>
                  <a:lnTo>
                    <a:pt x="3545" y="722"/>
                  </a:lnTo>
                  <a:lnTo>
                    <a:pt x="3531" y="709"/>
                  </a:lnTo>
                  <a:lnTo>
                    <a:pt x="3518" y="695"/>
                  </a:lnTo>
                  <a:lnTo>
                    <a:pt x="3507" y="680"/>
                  </a:lnTo>
                  <a:lnTo>
                    <a:pt x="3496" y="663"/>
                  </a:lnTo>
                  <a:lnTo>
                    <a:pt x="3488" y="646"/>
                  </a:lnTo>
                  <a:lnTo>
                    <a:pt x="3481" y="628"/>
                  </a:lnTo>
                  <a:lnTo>
                    <a:pt x="3476" y="609"/>
                  </a:lnTo>
                  <a:lnTo>
                    <a:pt x="3475" y="599"/>
                  </a:lnTo>
                  <a:lnTo>
                    <a:pt x="3473" y="590"/>
                  </a:lnTo>
                  <a:lnTo>
                    <a:pt x="3473" y="580"/>
                  </a:lnTo>
                  <a:lnTo>
                    <a:pt x="3472" y="570"/>
                  </a:lnTo>
                  <a:lnTo>
                    <a:pt x="3473" y="559"/>
                  </a:lnTo>
                  <a:lnTo>
                    <a:pt x="3473" y="549"/>
                  </a:lnTo>
                  <a:lnTo>
                    <a:pt x="3475" y="539"/>
                  </a:lnTo>
                  <a:lnTo>
                    <a:pt x="3476" y="529"/>
                  </a:lnTo>
                  <a:lnTo>
                    <a:pt x="3481" y="510"/>
                  </a:lnTo>
                  <a:lnTo>
                    <a:pt x="3488" y="492"/>
                  </a:lnTo>
                  <a:lnTo>
                    <a:pt x="3496" y="475"/>
                  </a:lnTo>
                  <a:lnTo>
                    <a:pt x="3507" y="458"/>
                  </a:lnTo>
                  <a:lnTo>
                    <a:pt x="3518" y="443"/>
                  </a:lnTo>
                  <a:lnTo>
                    <a:pt x="3531" y="429"/>
                  </a:lnTo>
                  <a:lnTo>
                    <a:pt x="3545" y="416"/>
                  </a:lnTo>
                  <a:lnTo>
                    <a:pt x="3560" y="405"/>
                  </a:lnTo>
                  <a:lnTo>
                    <a:pt x="3576" y="395"/>
                  </a:lnTo>
                  <a:lnTo>
                    <a:pt x="3593" y="387"/>
                  </a:lnTo>
                  <a:lnTo>
                    <a:pt x="3611" y="380"/>
                  </a:lnTo>
                  <a:lnTo>
                    <a:pt x="3631" y="375"/>
                  </a:lnTo>
                  <a:lnTo>
                    <a:pt x="3650" y="372"/>
                  </a:lnTo>
                  <a:lnTo>
                    <a:pt x="3671" y="371"/>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0" name="Freeform 20"/>
            <p:cNvSpPr>
              <a:spLocks noEditPoints="1"/>
            </p:cNvSpPr>
            <p:nvPr/>
          </p:nvSpPr>
          <p:spPr bwMode="gray">
            <a:xfrm>
              <a:off x="-1022133" y="-358921"/>
              <a:ext cx="566385" cy="321056"/>
            </a:xfrm>
            <a:custGeom>
              <a:avLst/>
              <a:gdLst/>
              <a:ahLst/>
              <a:cxnLst>
                <a:cxn ang="0">
                  <a:pos x="9873" y="1"/>
                </a:cxn>
                <a:cxn ang="0">
                  <a:pos x="9930" y="15"/>
                </a:cxn>
                <a:cxn ang="0">
                  <a:pos x="9979" y="42"/>
                </a:cxn>
                <a:cxn ang="0">
                  <a:pos x="10018" y="82"/>
                </a:cxn>
                <a:cxn ang="0">
                  <a:pos x="10043" y="132"/>
                </a:cxn>
                <a:cxn ang="0">
                  <a:pos x="10052" y="187"/>
                </a:cxn>
                <a:cxn ang="0">
                  <a:pos x="10047" y="5543"/>
                </a:cxn>
                <a:cxn ang="0">
                  <a:pos x="10028" y="5595"/>
                </a:cxn>
                <a:cxn ang="0">
                  <a:pos x="9993" y="5638"/>
                </a:cxn>
                <a:cxn ang="0">
                  <a:pos x="9947" y="5670"/>
                </a:cxn>
                <a:cxn ang="0">
                  <a:pos x="9893" y="5689"/>
                </a:cxn>
                <a:cxn ang="0">
                  <a:pos x="199" y="5694"/>
                </a:cxn>
                <a:cxn ang="0">
                  <a:pos x="140" y="5684"/>
                </a:cxn>
                <a:cxn ang="0">
                  <a:pos x="88" y="5661"/>
                </a:cxn>
                <a:cxn ang="0">
                  <a:pos x="46" y="5625"/>
                </a:cxn>
                <a:cxn ang="0">
                  <a:pos x="16" y="5578"/>
                </a:cxn>
                <a:cxn ang="0">
                  <a:pos x="3" y="5534"/>
                </a:cxn>
                <a:cxn ang="0">
                  <a:pos x="0" y="5506"/>
                </a:cxn>
                <a:cxn ang="0">
                  <a:pos x="1" y="168"/>
                </a:cxn>
                <a:cxn ang="0">
                  <a:pos x="9" y="132"/>
                </a:cxn>
                <a:cxn ang="0">
                  <a:pos x="34" y="82"/>
                </a:cxn>
                <a:cxn ang="0">
                  <a:pos x="72" y="42"/>
                </a:cxn>
                <a:cxn ang="0">
                  <a:pos x="122" y="15"/>
                </a:cxn>
                <a:cxn ang="0">
                  <a:pos x="179" y="1"/>
                </a:cxn>
                <a:cxn ang="0">
                  <a:pos x="9773" y="46"/>
                </a:cxn>
                <a:cxn ang="0">
                  <a:pos x="9830" y="55"/>
                </a:cxn>
                <a:cxn ang="0">
                  <a:pos x="9882" y="78"/>
                </a:cxn>
                <a:cxn ang="0">
                  <a:pos x="9923" y="114"/>
                </a:cxn>
                <a:cxn ang="0">
                  <a:pos x="9953" y="160"/>
                </a:cxn>
                <a:cxn ang="0">
                  <a:pos x="9968" y="213"/>
                </a:cxn>
                <a:cxn ang="0">
                  <a:pos x="9968" y="5480"/>
                </a:cxn>
                <a:cxn ang="0">
                  <a:pos x="9953" y="5533"/>
                </a:cxn>
                <a:cxn ang="0">
                  <a:pos x="9923" y="5578"/>
                </a:cxn>
                <a:cxn ang="0">
                  <a:pos x="9882" y="5615"/>
                </a:cxn>
                <a:cxn ang="0">
                  <a:pos x="9830" y="5638"/>
                </a:cxn>
                <a:cxn ang="0">
                  <a:pos x="9773" y="5646"/>
                </a:cxn>
                <a:cxn ang="0">
                  <a:pos x="240" y="5642"/>
                </a:cxn>
                <a:cxn ang="0">
                  <a:pos x="186" y="5624"/>
                </a:cxn>
                <a:cxn ang="0">
                  <a:pos x="141" y="5592"/>
                </a:cxn>
                <a:cxn ang="0">
                  <a:pos x="107" y="5549"/>
                </a:cxn>
                <a:cxn ang="0">
                  <a:pos x="87" y="5499"/>
                </a:cxn>
                <a:cxn ang="0">
                  <a:pos x="83" y="5470"/>
                </a:cxn>
                <a:cxn ang="0">
                  <a:pos x="83" y="222"/>
                </a:cxn>
                <a:cxn ang="0">
                  <a:pos x="87" y="194"/>
                </a:cxn>
                <a:cxn ang="0">
                  <a:pos x="107" y="144"/>
                </a:cxn>
                <a:cxn ang="0">
                  <a:pos x="141" y="101"/>
                </a:cxn>
                <a:cxn ang="0">
                  <a:pos x="186" y="69"/>
                </a:cxn>
                <a:cxn ang="0">
                  <a:pos x="240" y="50"/>
                </a:cxn>
              </a:cxnLst>
              <a:rect l="0" t="0" r="r" b="b"/>
              <a:pathLst>
                <a:path w="10052" h="5694">
                  <a:moveTo>
                    <a:pt x="199" y="0"/>
                  </a:moveTo>
                  <a:lnTo>
                    <a:pt x="9853" y="0"/>
                  </a:lnTo>
                  <a:lnTo>
                    <a:pt x="9873" y="1"/>
                  </a:lnTo>
                  <a:lnTo>
                    <a:pt x="9893" y="4"/>
                  </a:lnTo>
                  <a:lnTo>
                    <a:pt x="9911" y="8"/>
                  </a:lnTo>
                  <a:lnTo>
                    <a:pt x="9930" y="15"/>
                  </a:lnTo>
                  <a:lnTo>
                    <a:pt x="9947" y="22"/>
                  </a:lnTo>
                  <a:lnTo>
                    <a:pt x="9964" y="32"/>
                  </a:lnTo>
                  <a:lnTo>
                    <a:pt x="9979" y="42"/>
                  </a:lnTo>
                  <a:lnTo>
                    <a:pt x="9993" y="54"/>
                  </a:lnTo>
                  <a:lnTo>
                    <a:pt x="10006" y="68"/>
                  </a:lnTo>
                  <a:lnTo>
                    <a:pt x="10018" y="82"/>
                  </a:lnTo>
                  <a:lnTo>
                    <a:pt x="10028" y="98"/>
                  </a:lnTo>
                  <a:lnTo>
                    <a:pt x="10036" y="115"/>
                  </a:lnTo>
                  <a:lnTo>
                    <a:pt x="10043" y="132"/>
                  </a:lnTo>
                  <a:lnTo>
                    <a:pt x="10047" y="150"/>
                  </a:lnTo>
                  <a:lnTo>
                    <a:pt x="10050" y="168"/>
                  </a:lnTo>
                  <a:lnTo>
                    <a:pt x="10052" y="187"/>
                  </a:lnTo>
                  <a:lnTo>
                    <a:pt x="10052" y="5506"/>
                  </a:lnTo>
                  <a:lnTo>
                    <a:pt x="10050" y="5525"/>
                  </a:lnTo>
                  <a:lnTo>
                    <a:pt x="10047" y="5543"/>
                  </a:lnTo>
                  <a:lnTo>
                    <a:pt x="10043" y="5561"/>
                  </a:lnTo>
                  <a:lnTo>
                    <a:pt x="10036" y="5578"/>
                  </a:lnTo>
                  <a:lnTo>
                    <a:pt x="10028" y="5595"/>
                  </a:lnTo>
                  <a:lnTo>
                    <a:pt x="10018" y="5611"/>
                  </a:lnTo>
                  <a:lnTo>
                    <a:pt x="10006" y="5625"/>
                  </a:lnTo>
                  <a:lnTo>
                    <a:pt x="9993" y="5638"/>
                  </a:lnTo>
                  <a:lnTo>
                    <a:pt x="9979" y="5650"/>
                  </a:lnTo>
                  <a:lnTo>
                    <a:pt x="9964" y="5661"/>
                  </a:lnTo>
                  <a:lnTo>
                    <a:pt x="9947" y="5670"/>
                  </a:lnTo>
                  <a:lnTo>
                    <a:pt x="9930" y="5678"/>
                  </a:lnTo>
                  <a:lnTo>
                    <a:pt x="9911" y="5684"/>
                  </a:lnTo>
                  <a:lnTo>
                    <a:pt x="9893" y="5689"/>
                  </a:lnTo>
                  <a:lnTo>
                    <a:pt x="9873" y="5693"/>
                  </a:lnTo>
                  <a:lnTo>
                    <a:pt x="9853" y="5694"/>
                  </a:lnTo>
                  <a:lnTo>
                    <a:pt x="199" y="5694"/>
                  </a:lnTo>
                  <a:lnTo>
                    <a:pt x="179" y="5693"/>
                  </a:lnTo>
                  <a:lnTo>
                    <a:pt x="159" y="5689"/>
                  </a:lnTo>
                  <a:lnTo>
                    <a:pt x="140" y="5684"/>
                  </a:lnTo>
                  <a:lnTo>
                    <a:pt x="122" y="5678"/>
                  </a:lnTo>
                  <a:lnTo>
                    <a:pt x="105" y="5670"/>
                  </a:lnTo>
                  <a:lnTo>
                    <a:pt x="88" y="5661"/>
                  </a:lnTo>
                  <a:lnTo>
                    <a:pt x="72" y="5650"/>
                  </a:lnTo>
                  <a:lnTo>
                    <a:pt x="58" y="5638"/>
                  </a:lnTo>
                  <a:lnTo>
                    <a:pt x="46" y="5625"/>
                  </a:lnTo>
                  <a:lnTo>
                    <a:pt x="34" y="5611"/>
                  </a:lnTo>
                  <a:lnTo>
                    <a:pt x="24" y="5595"/>
                  </a:lnTo>
                  <a:lnTo>
                    <a:pt x="16" y="5578"/>
                  </a:lnTo>
                  <a:lnTo>
                    <a:pt x="9" y="5561"/>
                  </a:lnTo>
                  <a:lnTo>
                    <a:pt x="4" y="5543"/>
                  </a:lnTo>
                  <a:lnTo>
                    <a:pt x="3" y="5534"/>
                  </a:lnTo>
                  <a:lnTo>
                    <a:pt x="1" y="5525"/>
                  </a:lnTo>
                  <a:lnTo>
                    <a:pt x="1" y="5515"/>
                  </a:lnTo>
                  <a:lnTo>
                    <a:pt x="0" y="5506"/>
                  </a:lnTo>
                  <a:lnTo>
                    <a:pt x="0" y="187"/>
                  </a:lnTo>
                  <a:lnTo>
                    <a:pt x="1" y="177"/>
                  </a:lnTo>
                  <a:lnTo>
                    <a:pt x="1" y="168"/>
                  </a:lnTo>
                  <a:lnTo>
                    <a:pt x="3" y="159"/>
                  </a:lnTo>
                  <a:lnTo>
                    <a:pt x="4" y="150"/>
                  </a:lnTo>
                  <a:lnTo>
                    <a:pt x="9" y="132"/>
                  </a:lnTo>
                  <a:lnTo>
                    <a:pt x="16" y="115"/>
                  </a:lnTo>
                  <a:lnTo>
                    <a:pt x="24" y="98"/>
                  </a:lnTo>
                  <a:lnTo>
                    <a:pt x="34" y="82"/>
                  </a:lnTo>
                  <a:lnTo>
                    <a:pt x="46" y="68"/>
                  </a:lnTo>
                  <a:lnTo>
                    <a:pt x="58" y="54"/>
                  </a:lnTo>
                  <a:lnTo>
                    <a:pt x="72" y="42"/>
                  </a:lnTo>
                  <a:lnTo>
                    <a:pt x="88" y="32"/>
                  </a:lnTo>
                  <a:lnTo>
                    <a:pt x="105" y="22"/>
                  </a:lnTo>
                  <a:lnTo>
                    <a:pt x="122" y="15"/>
                  </a:lnTo>
                  <a:lnTo>
                    <a:pt x="140" y="8"/>
                  </a:lnTo>
                  <a:lnTo>
                    <a:pt x="159" y="4"/>
                  </a:lnTo>
                  <a:lnTo>
                    <a:pt x="179" y="1"/>
                  </a:lnTo>
                  <a:lnTo>
                    <a:pt x="199" y="0"/>
                  </a:lnTo>
                  <a:close/>
                  <a:moveTo>
                    <a:pt x="279" y="46"/>
                  </a:moveTo>
                  <a:lnTo>
                    <a:pt x="9773" y="46"/>
                  </a:lnTo>
                  <a:lnTo>
                    <a:pt x="9792" y="47"/>
                  </a:lnTo>
                  <a:lnTo>
                    <a:pt x="9812" y="50"/>
                  </a:lnTo>
                  <a:lnTo>
                    <a:pt x="9830" y="55"/>
                  </a:lnTo>
                  <a:lnTo>
                    <a:pt x="9849" y="61"/>
                  </a:lnTo>
                  <a:lnTo>
                    <a:pt x="9866" y="69"/>
                  </a:lnTo>
                  <a:lnTo>
                    <a:pt x="9882" y="78"/>
                  </a:lnTo>
                  <a:lnTo>
                    <a:pt x="9897" y="88"/>
                  </a:lnTo>
                  <a:lnTo>
                    <a:pt x="9911" y="101"/>
                  </a:lnTo>
                  <a:lnTo>
                    <a:pt x="9923" y="114"/>
                  </a:lnTo>
                  <a:lnTo>
                    <a:pt x="9935" y="128"/>
                  </a:lnTo>
                  <a:lnTo>
                    <a:pt x="9944" y="144"/>
                  </a:lnTo>
                  <a:lnTo>
                    <a:pt x="9953" y="160"/>
                  </a:lnTo>
                  <a:lnTo>
                    <a:pt x="9959" y="176"/>
                  </a:lnTo>
                  <a:lnTo>
                    <a:pt x="9965" y="194"/>
                  </a:lnTo>
                  <a:lnTo>
                    <a:pt x="9968" y="213"/>
                  </a:lnTo>
                  <a:lnTo>
                    <a:pt x="9969" y="232"/>
                  </a:lnTo>
                  <a:lnTo>
                    <a:pt x="9969" y="5461"/>
                  </a:lnTo>
                  <a:lnTo>
                    <a:pt x="9968" y="5480"/>
                  </a:lnTo>
                  <a:lnTo>
                    <a:pt x="9965" y="5499"/>
                  </a:lnTo>
                  <a:lnTo>
                    <a:pt x="9959" y="5516"/>
                  </a:lnTo>
                  <a:lnTo>
                    <a:pt x="9953" y="5533"/>
                  </a:lnTo>
                  <a:lnTo>
                    <a:pt x="9944" y="5549"/>
                  </a:lnTo>
                  <a:lnTo>
                    <a:pt x="9935" y="5564"/>
                  </a:lnTo>
                  <a:lnTo>
                    <a:pt x="9923" y="5578"/>
                  </a:lnTo>
                  <a:lnTo>
                    <a:pt x="9911" y="5592"/>
                  </a:lnTo>
                  <a:lnTo>
                    <a:pt x="9897" y="5604"/>
                  </a:lnTo>
                  <a:lnTo>
                    <a:pt x="9882" y="5615"/>
                  </a:lnTo>
                  <a:lnTo>
                    <a:pt x="9866" y="5624"/>
                  </a:lnTo>
                  <a:lnTo>
                    <a:pt x="9849" y="5632"/>
                  </a:lnTo>
                  <a:lnTo>
                    <a:pt x="9830" y="5638"/>
                  </a:lnTo>
                  <a:lnTo>
                    <a:pt x="9812" y="5642"/>
                  </a:lnTo>
                  <a:lnTo>
                    <a:pt x="9792" y="5645"/>
                  </a:lnTo>
                  <a:lnTo>
                    <a:pt x="9773" y="5646"/>
                  </a:lnTo>
                  <a:lnTo>
                    <a:pt x="279" y="5646"/>
                  </a:lnTo>
                  <a:lnTo>
                    <a:pt x="259" y="5645"/>
                  </a:lnTo>
                  <a:lnTo>
                    <a:pt x="240" y="5642"/>
                  </a:lnTo>
                  <a:lnTo>
                    <a:pt x="222" y="5638"/>
                  </a:lnTo>
                  <a:lnTo>
                    <a:pt x="203" y="5632"/>
                  </a:lnTo>
                  <a:lnTo>
                    <a:pt x="186" y="5624"/>
                  </a:lnTo>
                  <a:lnTo>
                    <a:pt x="170" y="5615"/>
                  </a:lnTo>
                  <a:lnTo>
                    <a:pt x="155" y="5604"/>
                  </a:lnTo>
                  <a:lnTo>
                    <a:pt x="141" y="5592"/>
                  </a:lnTo>
                  <a:lnTo>
                    <a:pt x="128" y="5578"/>
                  </a:lnTo>
                  <a:lnTo>
                    <a:pt x="117" y="5564"/>
                  </a:lnTo>
                  <a:lnTo>
                    <a:pt x="107" y="5549"/>
                  </a:lnTo>
                  <a:lnTo>
                    <a:pt x="99" y="5533"/>
                  </a:lnTo>
                  <a:lnTo>
                    <a:pt x="93" y="5516"/>
                  </a:lnTo>
                  <a:lnTo>
                    <a:pt x="87" y="5499"/>
                  </a:lnTo>
                  <a:lnTo>
                    <a:pt x="85" y="5490"/>
                  </a:lnTo>
                  <a:lnTo>
                    <a:pt x="84" y="5480"/>
                  </a:lnTo>
                  <a:lnTo>
                    <a:pt x="83" y="5470"/>
                  </a:lnTo>
                  <a:lnTo>
                    <a:pt x="83" y="5461"/>
                  </a:lnTo>
                  <a:lnTo>
                    <a:pt x="83" y="232"/>
                  </a:lnTo>
                  <a:lnTo>
                    <a:pt x="83" y="222"/>
                  </a:lnTo>
                  <a:lnTo>
                    <a:pt x="84" y="213"/>
                  </a:lnTo>
                  <a:lnTo>
                    <a:pt x="85" y="204"/>
                  </a:lnTo>
                  <a:lnTo>
                    <a:pt x="87" y="194"/>
                  </a:lnTo>
                  <a:lnTo>
                    <a:pt x="93" y="176"/>
                  </a:lnTo>
                  <a:lnTo>
                    <a:pt x="99" y="160"/>
                  </a:lnTo>
                  <a:lnTo>
                    <a:pt x="107" y="144"/>
                  </a:lnTo>
                  <a:lnTo>
                    <a:pt x="117" y="128"/>
                  </a:lnTo>
                  <a:lnTo>
                    <a:pt x="128" y="114"/>
                  </a:lnTo>
                  <a:lnTo>
                    <a:pt x="141" y="101"/>
                  </a:lnTo>
                  <a:lnTo>
                    <a:pt x="155" y="88"/>
                  </a:lnTo>
                  <a:lnTo>
                    <a:pt x="170" y="78"/>
                  </a:lnTo>
                  <a:lnTo>
                    <a:pt x="186" y="69"/>
                  </a:lnTo>
                  <a:lnTo>
                    <a:pt x="203" y="61"/>
                  </a:lnTo>
                  <a:lnTo>
                    <a:pt x="222" y="55"/>
                  </a:lnTo>
                  <a:lnTo>
                    <a:pt x="240" y="50"/>
                  </a:lnTo>
                  <a:lnTo>
                    <a:pt x="259" y="47"/>
                  </a:lnTo>
                  <a:lnTo>
                    <a:pt x="279" y="46"/>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1" name="Freeform 21"/>
            <p:cNvSpPr>
              <a:spLocks/>
            </p:cNvSpPr>
            <p:nvPr/>
          </p:nvSpPr>
          <p:spPr bwMode="gray">
            <a:xfrm>
              <a:off x="-913273" y="-332889"/>
              <a:ext cx="120692" cy="120692"/>
            </a:xfrm>
            <a:custGeom>
              <a:avLst/>
              <a:gdLst/>
              <a:ahLst/>
              <a:cxnLst>
                <a:cxn ang="0">
                  <a:pos x="1174" y="2128"/>
                </a:cxn>
                <a:cxn ang="0">
                  <a:pos x="1332" y="2100"/>
                </a:cxn>
                <a:cxn ang="0">
                  <a:pos x="1480" y="2050"/>
                </a:cxn>
                <a:cxn ang="0">
                  <a:pos x="1618" y="1979"/>
                </a:cxn>
                <a:cxn ang="0">
                  <a:pos x="1743" y="1889"/>
                </a:cxn>
                <a:cxn ang="0">
                  <a:pos x="1854" y="1783"/>
                </a:cxn>
                <a:cxn ang="0">
                  <a:pos x="1949" y="1662"/>
                </a:cxn>
                <a:cxn ang="0">
                  <a:pos x="2026" y="1529"/>
                </a:cxn>
                <a:cxn ang="0">
                  <a:pos x="2083" y="1383"/>
                </a:cxn>
                <a:cxn ang="0">
                  <a:pos x="2119" y="1229"/>
                </a:cxn>
                <a:cxn ang="0">
                  <a:pos x="2131" y="1066"/>
                </a:cxn>
                <a:cxn ang="0">
                  <a:pos x="2119" y="905"/>
                </a:cxn>
                <a:cxn ang="0">
                  <a:pos x="2083" y="750"/>
                </a:cxn>
                <a:cxn ang="0">
                  <a:pos x="2026" y="605"/>
                </a:cxn>
                <a:cxn ang="0">
                  <a:pos x="1949" y="471"/>
                </a:cxn>
                <a:cxn ang="0">
                  <a:pos x="1854" y="350"/>
                </a:cxn>
                <a:cxn ang="0">
                  <a:pos x="1743" y="244"/>
                </a:cxn>
                <a:cxn ang="0">
                  <a:pos x="1618" y="154"/>
                </a:cxn>
                <a:cxn ang="0">
                  <a:pos x="1480" y="84"/>
                </a:cxn>
                <a:cxn ang="0">
                  <a:pos x="1332" y="33"/>
                </a:cxn>
                <a:cxn ang="0">
                  <a:pos x="1174" y="5"/>
                </a:cxn>
                <a:cxn ang="0">
                  <a:pos x="1011" y="1"/>
                </a:cxn>
                <a:cxn ang="0">
                  <a:pos x="851" y="21"/>
                </a:cxn>
                <a:cxn ang="0">
                  <a:pos x="700" y="65"/>
                </a:cxn>
                <a:cxn ang="0">
                  <a:pos x="559" y="129"/>
                </a:cxn>
                <a:cxn ang="0">
                  <a:pos x="429" y="212"/>
                </a:cxn>
                <a:cxn ang="0">
                  <a:pos x="313" y="313"/>
                </a:cxn>
                <a:cxn ang="0">
                  <a:pos x="212" y="429"/>
                </a:cxn>
                <a:cxn ang="0">
                  <a:pos x="129" y="558"/>
                </a:cxn>
                <a:cxn ang="0">
                  <a:pos x="65" y="701"/>
                </a:cxn>
                <a:cxn ang="0">
                  <a:pos x="22" y="852"/>
                </a:cxn>
                <a:cxn ang="0">
                  <a:pos x="1" y="1012"/>
                </a:cxn>
                <a:cxn ang="0">
                  <a:pos x="5" y="1175"/>
                </a:cxn>
                <a:cxn ang="0">
                  <a:pos x="33" y="1333"/>
                </a:cxn>
                <a:cxn ang="0">
                  <a:pos x="84" y="1481"/>
                </a:cxn>
                <a:cxn ang="0">
                  <a:pos x="155" y="1620"/>
                </a:cxn>
                <a:cxn ang="0">
                  <a:pos x="244" y="1745"/>
                </a:cxn>
                <a:cxn ang="0">
                  <a:pos x="350" y="1856"/>
                </a:cxn>
                <a:cxn ang="0">
                  <a:pos x="470" y="1951"/>
                </a:cxn>
                <a:cxn ang="0">
                  <a:pos x="604" y="2028"/>
                </a:cxn>
                <a:cxn ang="0">
                  <a:pos x="750" y="2085"/>
                </a:cxn>
                <a:cxn ang="0">
                  <a:pos x="904" y="2121"/>
                </a:cxn>
                <a:cxn ang="0">
                  <a:pos x="1066" y="2134"/>
                </a:cxn>
              </a:cxnLst>
              <a:rect l="0" t="0" r="r" b="b"/>
              <a:pathLst>
                <a:path w="2131" h="2134">
                  <a:moveTo>
                    <a:pt x="1066" y="2134"/>
                  </a:moveTo>
                  <a:lnTo>
                    <a:pt x="1121" y="2133"/>
                  </a:lnTo>
                  <a:lnTo>
                    <a:pt x="1174" y="2128"/>
                  </a:lnTo>
                  <a:lnTo>
                    <a:pt x="1228" y="2121"/>
                  </a:lnTo>
                  <a:lnTo>
                    <a:pt x="1280" y="2111"/>
                  </a:lnTo>
                  <a:lnTo>
                    <a:pt x="1332" y="2100"/>
                  </a:lnTo>
                  <a:lnTo>
                    <a:pt x="1382" y="2085"/>
                  </a:lnTo>
                  <a:lnTo>
                    <a:pt x="1431" y="2069"/>
                  </a:lnTo>
                  <a:lnTo>
                    <a:pt x="1480" y="2050"/>
                  </a:lnTo>
                  <a:lnTo>
                    <a:pt x="1527" y="2028"/>
                  </a:lnTo>
                  <a:lnTo>
                    <a:pt x="1573" y="2004"/>
                  </a:lnTo>
                  <a:lnTo>
                    <a:pt x="1618" y="1979"/>
                  </a:lnTo>
                  <a:lnTo>
                    <a:pt x="1660" y="1951"/>
                  </a:lnTo>
                  <a:lnTo>
                    <a:pt x="1703" y="1922"/>
                  </a:lnTo>
                  <a:lnTo>
                    <a:pt x="1743" y="1889"/>
                  </a:lnTo>
                  <a:lnTo>
                    <a:pt x="1781" y="1856"/>
                  </a:lnTo>
                  <a:lnTo>
                    <a:pt x="1819" y="1821"/>
                  </a:lnTo>
                  <a:lnTo>
                    <a:pt x="1854" y="1783"/>
                  </a:lnTo>
                  <a:lnTo>
                    <a:pt x="1887" y="1745"/>
                  </a:lnTo>
                  <a:lnTo>
                    <a:pt x="1920" y="1704"/>
                  </a:lnTo>
                  <a:lnTo>
                    <a:pt x="1949" y="1662"/>
                  </a:lnTo>
                  <a:lnTo>
                    <a:pt x="1977" y="1620"/>
                  </a:lnTo>
                  <a:lnTo>
                    <a:pt x="2002" y="1574"/>
                  </a:lnTo>
                  <a:lnTo>
                    <a:pt x="2026" y="1529"/>
                  </a:lnTo>
                  <a:lnTo>
                    <a:pt x="2048" y="1481"/>
                  </a:lnTo>
                  <a:lnTo>
                    <a:pt x="2067" y="1433"/>
                  </a:lnTo>
                  <a:lnTo>
                    <a:pt x="2083" y="1383"/>
                  </a:lnTo>
                  <a:lnTo>
                    <a:pt x="2098" y="1333"/>
                  </a:lnTo>
                  <a:lnTo>
                    <a:pt x="2109" y="1281"/>
                  </a:lnTo>
                  <a:lnTo>
                    <a:pt x="2119" y="1229"/>
                  </a:lnTo>
                  <a:lnTo>
                    <a:pt x="2126" y="1175"/>
                  </a:lnTo>
                  <a:lnTo>
                    <a:pt x="2130" y="1122"/>
                  </a:lnTo>
                  <a:lnTo>
                    <a:pt x="2131" y="1066"/>
                  </a:lnTo>
                  <a:lnTo>
                    <a:pt x="2130" y="1012"/>
                  </a:lnTo>
                  <a:lnTo>
                    <a:pt x="2126" y="958"/>
                  </a:lnTo>
                  <a:lnTo>
                    <a:pt x="2119" y="905"/>
                  </a:lnTo>
                  <a:lnTo>
                    <a:pt x="2109" y="852"/>
                  </a:lnTo>
                  <a:lnTo>
                    <a:pt x="2098" y="801"/>
                  </a:lnTo>
                  <a:lnTo>
                    <a:pt x="2083" y="750"/>
                  </a:lnTo>
                  <a:lnTo>
                    <a:pt x="2067" y="701"/>
                  </a:lnTo>
                  <a:lnTo>
                    <a:pt x="2048" y="652"/>
                  </a:lnTo>
                  <a:lnTo>
                    <a:pt x="2026" y="605"/>
                  </a:lnTo>
                  <a:lnTo>
                    <a:pt x="2002" y="558"/>
                  </a:lnTo>
                  <a:lnTo>
                    <a:pt x="1977" y="514"/>
                  </a:lnTo>
                  <a:lnTo>
                    <a:pt x="1949" y="471"/>
                  </a:lnTo>
                  <a:lnTo>
                    <a:pt x="1920" y="429"/>
                  </a:lnTo>
                  <a:lnTo>
                    <a:pt x="1887" y="389"/>
                  </a:lnTo>
                  <a:lnTo>
                    <a:pt x="1854" y="350"/>
                  </a:lnTo>
                  <a:lnTo>
                    <a:pt x="1819" y="313"/>
                  </a:lnTo>
                  <a:lnTo>
                    <a:pt x="1781" y="278"/>
                  </a:lnTo>
                  <a:lnTo>
                    <a:pt x="1743" y="244"/>
                  </a:lnTo>
                  <a:lnTo>
                    <a:pt x="1703" y="212"/>
                  </a:lnTo>
                  <a:lnTo>
                    <a:pt x="1660" y="183"/>
                  </a:lnTo>
                  <a:lnTo>
                    <a:pt x="1618" y="154"/>
                  </a:lnTo>
                  <a:lnTo>
                    <a:pt x="1573" y="129"/>
                  </a:lnTo>
                  <a:lnTo>
                    <a:pt x="1527" y="105"/>
                  </a:lnTo>
                  <a:lnTo>
                    <a:pt x="1480" y="84"/>
                  </a:lnTo>
                  <a:lnTo>
                    <a:pt x="1431" y="65"/>
                  </a:lnTo>
                  <a:lnTo>
                    <a:pt x="1382" y="47"/>
                  </a:lnTo>
                  <a:lnTo>
                    <a:pt x="1332" y="33"/>
                  </a:lnTo>
                  <a:lnTo>
                    <a:pt x="1280" y="21"/>
                  </a:lnTo>
                  <a:lnTo>
                    <a:pt x="1228" y="12"/>
                  </a:lnTo>
                  <a:lnTo>
                    <a:pt x="1174" y="5"/>
                  </a:lnTo>
                  <a:lnTo>
                    <a:pt x="1121" y="1"/>
                  </a:lnTo>
                  <a:lnTo>
                    <a:pt x="1066" y="0"/>
                  </a:lnTo>
                  <a:lnTo>
                    <a:pt x="1011" y="1"/>
                  </a:lnTo>
                  <a:lnTo>
                    <a:pt x="957" y="5"/>
                  </a:lnTo>
                  <a:lnTo>
                    <a:pt x="904" y="12"/>
                  </a:lnTo>
                  <a:lnTo>
                    <a:pt x="851" y="21"/>
                  </a:lnTo>
                  <a:lnTo>
                    <a:pt x="800" y="33"/>
                  </a:lnTo>
                  <a:lnTo>
                    <a:pt x="750" y="47"/>
                  </a:lnTo>
                  <a:lnTo>
                    <a:pt x="700" y="65"/>
                  </a:lnTo>
                  <a:lnTo>
                    <a:pt x="652" y="84"/>
                  </a:lnTo>
                  <a:lnTo>
                    <a:pt x="604" y="105"/>
                  </a:lnTo>
                  <a:lnTo>
                    <a:pt x="559" y="129"/>
                  </a:lnTo>
                  <a:lnTo>
                    <a:pt x="514" y="154"/>
                  </a:lnTo>
                  <a:lnTo>
                    <a:pt x="470" y="183"/>
                  </a:lnTo>
                  <a:lnTo>
                    <a:pt x="429" y="212"/>
                  </a:lnTo>
                  <a:lnTo>
                    <a:pt x="389" y="244"/>
                  </a:lnTo>
                  <a:lnTo>
                    <a:pt x="350" y="278"/>
                  </a:lnTo>
                  <a:lnTo>
                    <a:pt x="313" y="313"/>
                  </a:lnTo>
                  <a:lnTo>
                    <a:pt x="278" y="350"/>
                  </a:lnTo>
                  <a:lnTo>
                    <a:pt x="244" y="389"/>
                  </a:lnTo>
                  <a:lnTo>
                    <a:pt x="212" y="429"/>
                  </a:lnTo>
                  <a:lnTo>
                    <a:pt x="183" y="471"/>
                  </a:lnTo>
                  <a:lnTo>
                    <a:pt x="155" y="514"/>
                  </a:lnTo>
                  <a:lnTo>
                    <a:pt x="129" y="558"/>
                  </a:lnTo>
                  <a:lnTo>
                    <a:pt x="105" y="605"/>
                  </a:lnTo>
                  <a:lnTo>
                    <a:pt x="84" y="652"/>
                  </a:lnTo>
                  <a:lnTo>
                    <a:pt x="65" y="701"/>
                  </a:lnTo>
                  <a:lnTo>
                    <a:pt x="49" y="750"/>
                  </a:lnTo>
                  <a:lnTo>
                    <a:pt x="33" y="801"/>
                  </a:lnTo>
                  <a:lnTo>
                    <a:pt x="22" y="852"/>
                  </a:lnTo>
                  <a:lnTo>
                    <a:pt x="12" y="905"/>
                  </a:lnTo>
                  <a:lnTo>
                    <a:pt x="5" y="958"/>
                  </a:lnTo>
                  <a:lnTo>
                    <a:pt x="1" y="1012"/>
                  </a:lnTo>
                  <a:lnTo>
                    <a:pt x="0" y="1066"/>
                  </a:lnTo>
                  <a:lnTo>
                    <a:pt x="1" y="1122"/>
                  </a:lnTo>
                  <a:lnTo>
                    <a:pt x="5" y="1175"/>
                  </a:lnTo>
                  <a:lnTo>
                    <a:pt x="12" y="1229"/>
                  </a:lnTo>
                  <a:lnTo>
                    <a:pt x="22" y="1281"/>
                  </a:lnTo>
                  <a:lnTo>
                    <a:pt x="33" y="1333"/>
                  </a:lnTo>
                  <a:lnTo>
                    <a:pt x="49" y="1383"/>
                  </a:lnTo>
                  <a:lnTo>
                    <a:pt x="65" y="1433"/>
                  </a:lnTo>
                  <a:lnTo>
                    <a:pt x="84" y="1481"/>
                  </a:lnTo>
                  <a:lnTo>
                    <a:pt x="105" y="1529"/>
                  </a:lnTo>
                  <a:lnTo>
                    <a:pt x="129" y="1574"/>
                  </a:lnTo>
                  <a:lnTo>
                    <a:pt x="155" y="1620"/>
                  </a:lnTo>
                  <a:lnTo>
                    <a:pt x="183" y="1662"/>
                  </a:lnTo>
                  <a:lnTo>
                    <a:pt x="212" y="1704"/>
                  </a:lnTo>
                  <a:lnTo>
                    <a:pt x="244" y="1745"/>
                  </a:lnTo>
                  <a:lnTo>
                    <a:pt x="278" y="1783"/>
                  </a:lnTo>
                  <a:lnTo>
                    <a:pt x="313" y="1821"/>
                  </a:lnTo>
                  <a:lnTo>
                    <a:pt x="350" y="1856"/>
                  </a:lnTo>
                  <a:lnTo>
                    <a:pt x="389" y="1889"/>
                  </a:lnTo>
                  <a:lnTo>
                    <a:pt x="429" y="1922"/>
                  </a:lnTo>
                  <a:lnTo>
                    <a:pt x="470" y="1951"/>
                  </a:lnTo>
                  <a:lnTo>
                    <a:pt x="514" y="1979"/>
                  </a:lnTo>
                  <a:lnTo>
                    <a:pt x="559" y="2004"/>
                  </a:lnTo>
                  <a:lnTo>
                    <a:pt x="604" y="2028"/>
                  </a:lnTo>
                  <a:lnTo>
                    <a:pt x="652" y="2050"/>
                  </a:lnTo>
                  <a:lnTo>
                    <a:pt x="700" y="2069"/>
                  </a:lnTo>
                  <a:lnTo>
                    <a:pt x="750" y="2085"/>
                  </a:lnTo>
                  <a:lnTo>
                    <a:pt x="800" y="2100"/>
                  </a:lnTo>
                  <a:lnTo>
                    <a:pt x="851" y="2111"/>
                  </a:lnTo>
                  <a:lnTo>
                    <a:pt x="904" y="2121"/>
                  </a:lnTo>
                  <a:lnTo>
                    <a:pt x="957" y="2128"/>
                  </a:lnTo>
                  <a:lnTo>
                    <a:pt x="1011" y="2133"/>
                  </a:lnTo>
                  <a:lnTo>
                    <a:pt x="1066" y="2134"/>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2" name="Freeform 22"/>
            <p:cNvSpPr>
              <a:spLocks/>
            </p:cNvSpPr>
            <p:nvPr/>
          </p:nvSpPr>
          <p:spPr bwMode="gray">
            <a:xfrm>
              <a:off x="-962970" y="-196421"/>
              <a:ext cx="220085" cy="159345"/>
            </a:xfrm>
            <a:custGeom>
              <a:avLst/>
              <a:gdLst/>
              <a:ahLst/>
              <a:cxnLst>
                <a:cxn ang="0">
                  <a:pos x="1122" y="0"/>
                </a:cxn>
                <a:cxn ang="0">
                  <a:pos x="615" y="3"/>
                </a:cxn>
                <a:cxn ang="0">
                  <a:pos x="548" y="19"/>
                </a:cxn>
                <a:cxn ang="0">
                  <a:pos x="482" y="40"/>
                </a:cxn>
                <a:cxn ang="0">
                  <a:pos x="406" y="69"/>
                </a:cxn>
                <a:cxn ang="0">
                  <a:pos x="347" y="97"/>
                </a:cxn>
                <a:cxn ang="0">
                  <a:pos x="307" y="119"/>
                </a:cxn>
                <a:cxn ang="0">
                  <a:pos x="268" y="145"/>
                </a:cxn>
                <a:cxn ang="0">
                  <a:pos x="231" y="173"/>
                </a:cxn>
                <a:cxn ang="0">
                  <a:pos x="195" y="204"/>
                </a:cxn>
                <a:cxn ang="0">
                  <a:pos x="164" y="239"/>
                </a:cxn>
                <a:cxn ang="0">
                  <a:pos x="136" y="277"/>
                </a:cxn>
                <a:cxn ang="0">
                  <a:pos x="111" y="315"/>
                </a:cxn>
                <a:cxn ang="0">
                  <a:pos x="89" y="354"/>
                </a:cxn>
                <a:cxn ang="0">
                  <a:pos x="70" y="393"/>
                </a:cxn>
                <a:cxn ang="0">
                  <a:pos x="55" y="430"/>
                </a:cxn>
                <a:cxn ang="0">
                  <a:pos x="42" y="469"/>
                </a:cxn>
                <a:cxn ang="0">
                  <a:pos x="26" y="523"/>
                </a:cxn>
                <a:cxn ang="0">
                  <a:pos x="12" y="593"/>
                </a:cxn>
                <a:cxn ang="0">
                  <a:pos x="4"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2"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4" y="559"/>
                </a:cxn>
                <a:cxn ang="0">
                  <a:pos x="3877" y="487"/>
                </a:cxn>
                <a:cxn ang="0">
                  <a:pos x="3865" y="450"/>
                </a:cxn>
                <a:cxn ang="0">
                  <a:pos x="3849" y="411"/>
                </a:cxn>
                <a:cxn ang="0">
                  <a:pos x="3832" y="373"/>
                </a:cxn>
                <a:cxn ang="0">
                  <a:pos x="3813" y="335"/>
                </a:cxn>
                <a:cxn ang="0">
                  <a:pos x="3790" y="296"/>
                </a:cxn>
                <a:cxn ang="0">
                  <a:pos x="3764" y="258"/>
                </a:cxn>
                <a:cxn ang="0">
                  <a:pos x="3733" y="221"/>
                </a:cxn>
                <a:cxn ang="0">
                  <a:pos x="3699" y="188"/>
                </a:cxn>
                <a:cxn ang="0">
                  <a:pos x="3663" y="159"/>
                </a:cxn>
                <a:cxn ang="0">
                  <a:pos x="3626" y="132"/>
                </a:cxn>
                <a:cxn ang="0">
                  <a:pos x="3585" y="108"/>
                </a:cxn>
                <a:cxn ang="0">
                  <a:pos x="3546" y="87"/>
                </a:cxn>
                <a:cxn ang="0">
                  <a:pos x="3467" y="53"/>
                </a:cxn>
                <a:cxn ang="0">
                  <a:pos x="3396" y="29"/>
                </a:cxn>
                <a:cxn ang="0">
                  <a:pos x="3337" y="12"/>
                </a:cxn>
                <a:cxn ang="0">
                  <a:pos x="3284" y="0"/>
                </a:cxn>
                <a:cxn ang="0">
                  <a:pos x="1956" y="1290"/>
                </a:cxn>
              </a:cxnLst>
              <a:rect l="0" t="0" r="r" b="b"/>
              <a:pathLst>
                <a:path w="3913" h="2827">
                  <a:moveTo>
                    <a:pt x="1956" y="1290"/>
                  </a:moveTo>
                  <a:lnTo>
                    <a:pt x="1122" y="0"/>
                  </a:lnTo>
                  <a:lnTo>
                    <a:pt x="629" y="0"/>
                  </a:lnTo>
                  <a:lnTo>
                    <a:pt x="615" y="3"/>
                  </a:lnTo>
                  <a:lnTo>
                    <a:pt x="576" y="12"/>
                  </a:lnTo>
                  <a:lnTo>
                    <a:pt x="548" y="19"/>
                  </a:lnTo>
                  <a:lnTo>
                    <a:pt x="517" y="29"/>
                  </a:lnTo>
                  <a:lnTo>
                    <a:pt x="482" y="40"/>
                  </a:lnTo>
                  <a:lnTo>
                    <a:pt x="445" y="53"/>
                  </a:lnTo>
                  <a:lnTo>
                    <a:pt x="406" y="69"/>
                  </a:lnTo>
                  <a:lnTo>
                    <a:pt x="367" y="87"/>
                  </a:lnTo>
                  <a:lnTo>
                    <a:pt x="347" y="97"/>
                  </a:lnTo>
                  <a:lnTo>
                    <a:pt x="326" y="108"/>
                  </a:lnTo>
                  <a:lnTo>
                    <a:pt x="307" y="119"/>
                  </a:lnTo>
                  <a:lnTo>
                    <a:pt x="287" y="132"/>
                  </a:lnTo>
                  <a:lnTo>
                    <a:pt x="268" y="145"/>
                  </a:lnTo>
                  <a:lnTo>
                    <a:pt x="249" y="159"/>
                  </a:lnTo>
                  <a:lnTo>
                    <a:pt x="231" y="173"/>
                  </a:lnTo>
                  <a:lnTo>
                    <a:pt x="212" y="188"/>
                  </a:lnTo>
                  <a:lnTo>
                    <a:pt x="195" y="204"/>
                  </a:lnTo>
                  <a:lnTo>
                    <a:pt x="179" y="221"/>
                  </a:lnTo>
                  <a:lnTo>
                    <a:pt x="164" y="239"/>
                  </a:lnTo>
                  <a:lnTo>
                    <a:pt x="149" y="258"/>
                  </a:lnTo>
                  <a:lnTo>
                    <a:pt x="136" y="277"/>
                  </a:lnTo>
                  <a:lnTo>
                    <a:pt x="123" y="296"/>
                  </a:lnTo>
                  <a:lnTo>
                    <a:pt x="111" y="315"/>
                  </a:lnTo>
                  <a:lnTo>
                    <a:pt x="99" y="335"/>
                  </a:lnTo>
                  <a:lnTo>
                    <a:pt x="89" y="354"/>
                  </a:lnTo>
                  <a:lnTo>
                    <a:pt x="79" y="373"/>
                  </a:lnTo>
                  <a:lnTo>
                    <a:pt x="70" y="393"/>
                  </a:lnTo>
                  <a:lnTo>
                    <a:pt x="62" y="411"/>
                  </a:lnTo>
                  <a:lnTo>
                    <a:pt x="55" y="430"/>
                  </a:lnTo>
                  <a:lnTo>
                    <a:pt x="48" y="450"/>
                  </a:lnTo>
                  <a:lnTo>
                    <a:pt x="42" y="469"/>
                  </a:lnTo>
                  <a:lnTo>
                    <a:pt x="36" y="487"/>
                  </a:lnTo>
                  <a:lnTo>
                    <a:pt x="26" y="523"/>
                  </a:lnTo>
                  <a:lnTo>
                    <a:pt x="18" y="559"/>
                  </a:lnTo>
                  <a:lnTo>
                    <a:pt x="12" y="593"/>
                  </a:lnTo>
                  <a:lnTo>
                    <a:pt x="8" y="625"/>
                  </a:lnTo>
                  <a:lnTo>
                    <a:pt x="4"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2" y="2827"/>
                  </a:lnTo>
                  <a:lnTo>
                    <a:pt x="2020"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8" y="656"/>
                  </a:lnTo>
                  <a:lnTo>
                    <a:pt x="3905" y="625"/>
                  </a:lnTo>
                  <a:lnTo>
                    <a:pt x="3901" y="593"/>
                  </a:lnTo>
                  <a:lnTo>
                    <a:pt x="3894" y="559"/>
                  </a:lnTo>
                  <a:lnTo>
                    <a:pt x="3887" y="523"/>
                  </a:lnTo>
                  <a:lnTo>
                    <a:pt x="3877" y="487"/>
                  </a:lnTo>
                  <a:lnTo>
                    <a:pt x="3871" y="469"/>
                  </a:lnTo>
                  <a:lnTo>
                    <a:pt x="3865" y="450"/>
                  </a:lnTo>
                  <a:lnTo>
                    <a:pt x="3857" y="430"/>
                  </a:lnTo>
                  <a:lnTo>
                    <a:pt x="3849" y="411"/>
                  </a:lnTo>
                  <a:lnTo>
                    <a:pt x="3841" y="393"/>
                  </a:lnTo>
                  <a:lnTo>
                    <a:pt x="3832" y="373"/>
                  </a:lnTo>
                  <a:lnTo>
                    <a:pt x="3823" y="354"/>
                  </a:lnTo>
                  <a:lnTo>
                    <a:pt x="3813" y="335"/>
                  </a:lnTo>
                  <a:lnTo>
                    <a:pt x="3801" y="315"/>
                  </a:lnTo>
                  <a:lnTo>
                    <a:pt x="3790" y="296"/>
                  </a:lnTo>
                  <a:lnTo>
                    <a:pt x="3777" y="277"/>
                  </a:lnTo>
                  <a:lnTo>
                    <a:pt x="3764" y="258"/>
                  </a:lnTo>
                  <a:lnTo>
                    <a:pt x="3749" y="239"/>
                  </a:lnTo>
                  <a:lnTo>
                    <a:pt x="3733" y="221"/>
                  </a:lnTo>
                  <a:lnTo>
                    <a:pt x="3716" y="204"/>
                  </a:lnTo>
                  <a:lnTo>
                    <a:pt x="3699" y="188"/>
                  </a:lnTo>
                  <a:lnTo>
                    <a:pt x="3682" y="173"/>
                  </a:lnTo>
                  <a:lnTo>
                    <a:pt x="3663" y="159"/>
                  </a:lnTo>
                  <a:lnTo>
                    <a:pt x="3645" y="145"/>
                  </a:lnTo>
                  <a:lnTo>
                    <a:pt x="3626" y="132"/>
                  </a:lnTo>
                  <a:lnTo>
                    <a:pt x="3605" y="119"/>
                  </a:lnTo>
                  <a:lnTo>
                    <a:pt x="3585" y="108"/>
                  </a:lnTo>
                  <a:lnTo>
                    <a:pt x="3565" y="97"/>
                  </a:lnTo>
                  <a:lnTo>
                    <a:pt x="3546" y="87"/>
                  </a:lnTo>
                  <a:lnTo>
                    <a:pt x="3505" y="69"/>
                  </a:lnTo>
                  <a:lnTo>
                    <a:pt x="3467" y="53"/>
                  </a:lnTo>
                  <a:lnTo>
                    <a:pt x="3430" y="40"/>
                  </a:lnTo>
                  <a:lnTo>
                    <a:pt x="3396" y="29"/>
                  </a:lnTo>
                  <a:lnTo>
                    <a:pt x="3364" y="19"/>
                  </a:lnTo>
                  <a:lnTo>
                    <a:pt x="3337" y="12"/>
                  </a:lnTo>
                  <a:lnTo>
                    <a:pt x="3298" y="3"/>
                  </a:lnTo>
                  <a:lnTo>
                    <a:pt x="3284" y="0"/>
                  </a:lnTo>
                  <a:lnTo>
                    <a:pt x="2790" y="0"/>
                  </a:lnTo>
                  <a:lnTo>
                    <a:pt x="1956" y="129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3" name="Freeform 23"/>
            <p:cNvSpPr>
              <a:spLocks/>
            </p:cNvSpPr>
            <p:nvPr/>
          </p:nvSpPr>
          <p:spPr bwMode="gray">
            <a:xfrm>
              <a:off x="-857266" y="-196421"/>
              <a:ext cx="9466" cy="7888"/>
            </a:xfrm>
            <a:custGeom>
              <a:avLst/>
              <a:gdLst/>
              <a:ahLst/>
              <a:cxnLst>
                <a:cxn ang="0">
                  <a:pos x="84" y="148"/>
                </a:cxn>
                <a:cxn ang="0">
                  <a:pos x="127" y="74"/>
                </a:cxn>
                <a:cxn ang="0">
                  <a:pos x="169" y="0"/>
                </a:cxn>
                <a:cxn ang="0">
                  <a:pos x="84" y="0"/>
                </a:cxn>
                <a:cxn ang="0">
                  <a:pos x="0" y="0"/>
                </a:cxn>
                <a:cxn ang="0">
                  <a:pos x="42" y="74"/>
                </a:cxn>
                <a:cxn ang="0">
                  <a:pos x="84" y="148"/>
                </a:cxn>
              </a:cxnLst>
              <a:rect l="0" t="0" r="r" b="b"/>
              <a:pathLst>
                <a:path w="169" h="148">
                  <a:moveTo>
                    <a:pt x="84" y="148"/>
                  </a:moveTo>
                  <a:lnTo>
                    <a:pt x="127" y="74"/>
                  </a:lnTo>
                  <a:lnTo>
                    <a:pt x="169" y="0"/>
                  </a:lnTo>
                  <a:lnTo>
                    <a:pt x="84" y="0"/>
                  </a:lnTo>
                  <a:lnTo>
                    <a:pt x="0" y="0"/>
                  </a:lnTo>
                  <a:lnTo>
                    <a:pt x="42" y="74"/>
                  </a:lnTo>
                  <a:lnTo>
                    <a:pt x="84" y="148"/>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4" name="Freeform 24"/>
            <p:cNvSpPr>
              <a:spLocks/>
            </p:cNvSpPr>
            <p:nvPr/>
          </p:nvSpPr>
          <p:spPr bwMode="gray">
            <a:xfrm>
              <a:off x="-863577" y="-190899"/>
              <a:ext cx="22087" cy="54430"/>
            </a:xfrm>
            <a:custGeom>
              <a:avLst/>
              <a:gdLst/>
              <a:ahLst/>
              <a:cxnLst>
                <a:cxn ang="0">
                  <a:pos x="196" y="0"/>
                </a:cxn>
                <a:cxn ang="0">
                  <a:pos x="295" y="358"/>
                </a:cxn>
                <a:cxn ang="0">
                  <a:pos x="388" y="697"/>
                </a:cxn>
                <a:cxn ang="0">
                  <a:pos x="393" y="697"/>
                </a:cxn>
                <a:cxn ang="0">
                  <a:pos x="389" y="702"/>
                </a:cxn>
                <a:cxn ang="0">
                  <a:pos x="393" y="716"/>
                </a:cxn>
                <a:cxn ang="0">
                  <a:pos x="379" y="716"/>
                </a:cxn>
                <a:cxn ang="0">
                  <a:pos x="295" y="830"/>
                </a:cxn>
                <a:cxn ang="0">
                  <a:pos x="196" y="963"/>
                </a:cxn>
                <a:cxn ang="0">
                  <a:pos x="97" y="830"/>
                </a:cxn>
                <a:cxn ang="0">
                  <a:pos x="14" y="716"/>
                </a:cxn>
                <a:cxn ang="0">
                  <a:pos x="0" y="716"/>
                </a:cxn>
                <a:cxn ang="0">
                  <a:pos x="3" y="702"/>
                </a:cxn>
                <a:cxn ang="0">
                  <a:pos x="0" y="697"/>
                </a:cxn>
                <a:cxn ang="0">
                  <a:pos x="5" y="697"/>
                </a:cxn>
                <a:cxn ang="0">
                  <a:pos x="97" y="358"/>
                </a:cxn>
                <a:cxn ang="0">
                  <a:pos x="196" y="0"/>
                </a:cxn>
              </a:cxnLst>
              <a:rect l="0" t="0" r="r" b="b"/>
              <a:pathLst>
                <a:path w="393" h="963">
                  <a:moveTo>
                    <a:pt x="196" y="0"/>
                  </a:moveTo>
                  <a:lnTo>
                    <a:pt x="295" y="358"/>
                  </a:lnTo>
                  <a:lnTo>
                    <a:pt x="388" y="697"/>
                  </a:lnTo>
                  <a:lnTo>
                    <a:pt x="393" y="697"/>
                  </a:lnTo>
                  <a:lnTo>
                    <a:pt x="389" y="702"/>
                  </a:lnTo>
                  <a:lnTo>
                    <a:pt x="393" y="716"/>
                  </a:lnTo>
                  <a:lnTo>
                    <a:pt x="379" y="716"/>
                  </a:lnTo>
                  <a:lnTo>
                    <a:pt x="295" y="830"/>
                  </a:lnTo>
                  <a:lnTo>
                    <a:pt x="196" y="963"/>
                  </a:lnTo>
                  <a:lnTo>
                    <a:pt x="97" y="830"/>
                  </a:lnTo>
                  <a:lnTo>
                    <a:pt x="14" y="716"/>
                  </a:lnTo>
                  <a:lnTo>
                    <a:pt x="0" y="716"/>
                  </a:lnTo>
                  <a:lnTo>
                    <a:pt x="3" y="702"/>
                  </a:lnTo>
                  <a:lnTo>
                    <a:pt x="0" y="697"/>
                  </a:lnTo>
                  <a:lnTo>
                    <a:pt x="5" y="697"/>
                  </a:lnTo>
                  <a:lnTo>
                    <a:pt x="97" y="358"/>
                  </a:lnTo>
                  <a:lnTo>
                    <a:pt x="196" y="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Freeform 25"/>
            <p:cNvSpPr>
              <a:spLocks/>
            </p:cNvSpPr>
            <p:nvPr/>
          </p:nvSpPr>
          <p:spPr bwMode="gray">
            <a:xfrm>
              <a:off x="-685300" y="-332889"/>
              <a:ext cx="119903" cy="120692"/>
            </a:xfrm>
            <a:custGeom>
              <a:avLst/>
              <a:gdLst/>
              <a:ahLst/>
              <a:cxnLst>
                <a:cxn ang="0">
                  <a:pos x="1175" y="2128"/>
                </a:cxn>
                <a:cxn ang="0">
                  <a:pos x="1331" y="2100"/>
                </a:cxn>
                <a:cxn ang="0">
                  <a:pos x="1479" y="2050"/>
                </a:cxn>
                <a:cxn ang="0">
                  <a:pos x="1617" y="1979"/>
                </a:cxn>
                <a:cxn ang="0">
                  <a:pos x="1742" y="1889"/>
                </a:cxn>
                <a:cxn ang="0">
                  <a:pos x="1853" y="1783"/>
                </a:cxn>
                <a:cxn ang="0">
                  <a:pos x="1948" y="1662"/>
                </a:cxn>
                <a:cxn ang="0">
                  <a:pos x="2026" y="1529"/>
                </a:cxn>
                <a:cxn ang="0">
                  <a:pos x="2083" y="1383"/>
                </a:cxn>
                <a:cxn ang="0">
                  <a:pos x="2119" y="1229"/>
                </a:cxn>
                <a:cxn ang="0">
                  <a:pos x="2131" y="1066"/>
                </a:cxn>
                <a:cxn ang="0">
                  <a:pos x="2119" y="905"/>
                </a:cxn>
                <a:cxn ang="0">
                  <a:pos x="2083" y="750"/>
                </a:cxn>
                <a:cxn ang="0">
                  <a:pos x="2026" y="605"/>
                </a:cxn>
                <a:cxn ang="0">
                  <a:pos x="1948" y="471"/>
                </a:cxn>
                <a:cxn ang="0">
                  <a:pos x="1853" y="350"/>
                </a:cxn>
                <a:cxn ang="0">
                  <a:pos x="1742" y="244"/>
                </a:cxn>
                <a:cxn ang="0">
                  <a:pos x="1617" y="154"/>
                </a:cxn>
                <a:cxn ang="0">
                  <a:pos x="1479" y="84"/>
                </a:cxn>
                <a:cxn ang="0">
                  <a:pos x="1331" y="33"/>
                </a:cxn>
                <a:cxn ang="0">
                  <a:pos x="1175" y="5"/>
                </a:cxn>
                <a:cxn ang="0">
                  <a:pos x="1011" y="1"/>
                </a:cxn>
                <a:cxn ang="0">
                  <a:pos x="851" y="21"/>
                </a:cxn>
                <a:cxn ang="0">
                  <a:pos x="700" y="65"/>
                </a:cxn>
                <a:cxn ang="0">
                  <a:pos x="558" y="129"/>
                </a:cxn>
                <a:cxn ang="0">
                  <a:pos x="428" y="212"/>
                </a:cxn>
                <a:cxn ang="0">
                  <a:pos x="312" y="313"/>
                </a:cxn>
                <a:cxn ang="0">
                  <a:pos x="212" y="429"/>
                </a:cxn>
                <a:cxn ang="0">
                  <a:pos x="129" y="558"/>
                </a:cxn>
                <a:cxn ang="0">
                  <a:pos x="65" y="701"/>
                </a:cxn>
                <a:cxn ang="0">
                  <a:pos x="22" y="852"/>
                </a:cxn>
                <a:cxn ang="0">
                  <a:pos x="2" y="1012"/>
                </a:cxn>
                <a:cxn ang="0">
                  <a:pos x="6" y="1175"/>
                </a:cxn>
                <a:cxn ang="0">
                  <a:pos x="34" y="1333"/>
                </a:cxn>
                <a:cxn ang="0">
                  <a:pos x="84" y="1481"/>
                </a:cxn>
                <a:cxn ang="0">
                  <a:pos x="155" y="1620"/>
                </a:cxn>
                <a:cxn ang="0">
                  <a:pos x="244" y="1745"/>
                </a:cxn>
                <a:cxn ang="0">
                  <a:pos x="350" y="1856"/>
                </a:cxn>
                <a:cxn ang="0">
                  <a:pos x="471" y="1951"/>
                </a:cxn>
                <a:cxn ang="0">
                  <a:pos x="604" y="2028"/>
                </a:cxn>
                <a:cxn ang="0">
                  <a:pos x="749" y="2085"/>
                </a:cxn>
                <a:cxn ang="0">
                  <a:pos x="903" y="2121"/>
                </a:cxn>
                <a:cxn ang="0">
                  <a:pos x="1066" y="2134"/>
                </a:cxn>
              </a:cxnLst>
              <a:rect l="0" t="0" r="r" b="b"/>
              <a:pathLst>
                <a:path w="2131" h="2134">
                  <a:moveTo>
                    <a:pt x="1066" y="2134"/>
                  </a:moveTo>
                  <a:lnTo>
                    <a:pt x="1120" y="2133"/>
                  </a:lnTo>
                  <a:lnTo>
                    <a:pt x="1175" y="2128"/>
                  </a:lnTo>
                  <a:lnTo>
                    <a:pt x="1227" y="2121"/>
                  </a:lnTo>
                  <a:lnTo>
                    <a:pt x="1279" y="2111"/>
                  </a:lnTo>
                  <a:lnTo>
                    <a:pt x="1331" y="2100"/>
                  </a:lnTo>
                  <a:lnTo>
                    <a:pt x="1381" y="2085"/>
                  </a:lnTo>
                  <a:lnTo>
                    <a:pt x="1431" y="2069"/>
                  </a:lnTo>
                  <a:lnTo>
                    <a:pt x="1479" y="2050"/>
                  </a:lnTo>
                  <a:lnTo>
                    <a:pt x="1527" y="2028"/>
                  </a:lnTo>
                  <a:lnTo>
                    <a:pt x="1573" y="2004"/>
                  </a:lnTo>
                  <a:lnTo>
                    <a:pt x="1617" y="1979"/>
                  </a:lnTo>
                  <a:lnTo>
                    <a:pt x="1661" y="1951"/>
                  </a:lnTo>
                  <a:lnTo>
                    <a:pt x="1702" y="1922"/>
                  </a:lnTo>
                  <a:lnTo>
                    <a:pt x="1742" y="1889"/>
                  </a:lnTo>
                  <a:lnTo>
                    <a:pt x="1782" y="1856"/>
                  </a:lnTo>
                  <a:lnTo>
                    <a:pt x="1818" y="1821"/>
                  </a:lnTo>
                  <a:lnTo>
                    <a:pt x="1853" y="1783"/>
                  </a:lnTo>
                  <a:lnTo>
                    <a:pt x="1887" y="1745"/>
                  </a:lnTo>
                  <a:lnTo>
                    <a:pt x="1919" y="1704"/>
                  </a:lnTo>
                  <a:lnTo>
                    <a:pt x="1948" y="1662"/>
                  </a:lnTo>
                  <a:lnTo>
                    <a:pt x="1976" y="1620"/>
                  </a:lnTo>
                  <a:lnTo>
                    <a:pt x="2002" y="1574"/>
                  </a:lnTo>
                  <a:lnTo>
                    <a:pt x="2026" y="1529"/>
                  </a:lnTo>
                  <a:lnTo>
                    <a:pt x="2047" y="1481"/>
                  </a:lnTo>
                  <a:lnTo>
                    <a:pt x="2066" y="1433"/>
                  </a:lnTo>
                  <a:lnTo>
                    <a:pt x="2083" y="1383"/>
                  </a:lnTo>
                  <a:lnTo>
                    <a:pt x="2097" y="1333"/>
                  </a:lnTo>
                  <a:lnTo>
                    <a:pt x="2110" y="1281"/>
                  </a:lnTo>
                  <a:lnTo>
                    <a:pt x="2119" y="1229"/>
                  </a:lnTo>
                  <a:lnTo>
                    <a:pt x="2126" y="1175"/>
                  </a:lnTo>
                  <a:lnTo>
                    <a:pt x="2130" y="1122"/>
                  </a:lnTo>
                  <a:lnTo>
                    <a:pt x="2131" y="1066"/>
                  </a:lnTo>
                  <a:lnTo>
                    <a:pt x="2130" y="1012"/>
                  </a:lnTo>
                  <a:lnTo>
                    <a:pt x="2126" y="958"/>
                  </a:lnTo>
                  <a:lnTo>
                    <a:pt x="2119" y="905"/>
                  </a:lnTo>
                  <a:lnTo>
                    <a:pt x="2110" y="852"/>
                  </a:lnTo>
                  <a:lnTo>
                    <a:pt x="2097" y="801"/>
                  </a:lnTo>
                  <a:lnTo>
                    <a:pt x="2083" y="750"/>
                  </a:lnTo>
                  <a:lnTo>
                    <a:pt x="2066" y="701"/>
                  </a:lnTo>
                  <a:lnTo>
                    <a:pt x="2047" y="652"/>
                  </a:lnTo>
                  <a:lnTo>
                    <a:pt x="2026" y="605"/>
                  </a:lnTo>
                  <a:lnTo>
                    <a:pt x="2002" y="558"/>
                  </a:lnTo>
                  <a:lnTo>
                    <a:pt x="1976" y="514"/>
                  </a:lnTo>
                  <a:lnTo>
                    <a:pt x="1948" y="471"/>
                  </a:lnTo>
                  <a:lnTo>
                    <a:pt x="1919" y="429"/>
                  </a:lnTo>
                  <a:lnTo>
                    <a:pt x="1887" y="389"/>
                  </a:lnTo>
                  <a:lnTo>
                    <a:pt x="1853" y="350"/>
                  </a:lnTo>
                  <a:lnTo>
                    <a:pt x="1818" y="313"/>
                  </a:lnTo>
                  <a:lnTo>
                    <a:pt x="1782" y="278"/>
                  </a:lnTo>
                  <a:lnTo>
                    <a:pt x="1742" y="244"/>
                  </a:lnTo>
                  <a:lnTo>
                    <a:pt x="1702" y="212"/>
                  </a:lnTo>
                  <a:lnTo>
                    <a:pt x="1661" y="183"/>
                  </a:lnTo>
                  <a:lnTo>
                    <a:pt x="1617" y="154"/>
                  </a:lnTo>
                  <a:lnTo>
                    <a:pt x="1573" y="129"/>
                  </a:lnTo>
                  <a:lnTo>
                    <a:pt x="1527" y="105"/>
                  </a:lnTo>
                  <a:lnTo>
                    <a:pt x="1479" y="84"/>
                  </a:lnTo>
                  <a:lnTo>
                    <a:pt x="1431" y="65"/>
                  </a:lnTo>
                  <a:lnTo>
                    <a:pt x="1381" y="47"/>
                  </a:lnTo>
                  <a:lnTo>
                    <a:pt x="1331" y="33"/>
                  </a:lnTo>
                  <a:lnTo>
                    <a:pt x="1279" y="21"/>
                  </a:lnTo>
                  <a:lnTo>
                    <a:pt x="1227" y="12"/>
                  </a:lnTo>
                  <a:lnTo>
                    <a:pt x="1175" y="5"/>
                  </a:lnTo>
                  <a:lnTo>
                    <a:pt x="1120" y="1"/>
                  </a:lnTo>
                  <a:lnTo>
                    <a:pt x="1066" y="0"/>
                  </a:lnTo>
                  <a:lnTo>
                    <a:pt x="1011" y="1"/>
                  </a:lnTo>
                  <a:lnTo>
                    <a:pt x="957" y="5"/>
                  </a:lnTo>
                  <a:lnTo>
                    <a:pt x="903" y="12"/>
                  </a:lnTo>
                  <a:lnTo>
                    <a:pt x="851" y="21"/>
                  </a:lnTo>
                  <a:lnTo>
                    <a:pt x="799" y="33"/>
                  </a:lnTo>
                  <a:lnTo>
                    <a:pt x="749" y="47"/>
                  </a:lnTo>
                  <a:lnTo>
                    <a:pt x="700" y="65"/>
                  </a:lnTo>
                  <a:lnTo>
                    <a:pt x="651" y="84"/>
                  </a:lnTo>
                  <a:lnTo>
                    <a:pt x="604" y="105"/>
                  </a:lnTo>
                  <a:lnTo>
                    <a:pt x="558" y="129"/>
                  </a:lnTo>
                  <a:lnTo>
                    <a:pt x="514" y="154"/>
                  </a:lnTo>
                  <a:lnTo>
                    <a:pt x="471" y="183"/>
                  </a:lnTo>
                  <a:lnTo>
                    <a:pt x="428" y="212"/>
                  </a:lnTo>
                  <a:lnTo>
                    <a:pt x="388" y="244"/>
                  </a:lnTo>
                  <a:lnTo>
                    <a:pt x="350" y="278"/>
                  </a:lnTo>
                  <a:lnTo>
                    <a:pt x="312" y="313"/>
                  </a:lnTo>
                  <a:lnTo>
                    <a:pt x="277" y="350"/>
                  </a:lnTo>
                  <a:lnTo>
                    <a:pt x="244" y="389"/>
                  </a:lnTo>
                  <a:lnTo>
                    <a:pt x="212" y="429"/>
                  </a:lnTo>
                  <a:lnTo>
                    <a:pt x="182" y="471"/>
                  </a:lnTo>
                  <a:lnTo>
                    <a:pt x="155" y="514"/>
                  </a:lnTo>
                  <a:lnTo>
                    <a:pt x="129" y="558"/>
                  </a:lnTo>
                  <a:lnTo>
                    <a:pt x="106" y="605"/>
                  </a:lnTo>
                  <a:lnTo>
                    <a:pt x="84" y="652"/>
                  </a:lnTo>
                  <a:lnTo>
                    <a:pt x="65" y="701"/>
                  </a:lnTo>
                  <a:lnTo>
                    <a:pt x="48" y="750"/>
                  </a:lnTo>
                  <a:lnTo>
                    <a:pt x="34" y="801"/>
                  </a:lnTo>
                  <a:lnTo>
                    <a:pt x="22" y="852"/>
                  </a:lnTo>
                  <a:lnTo>
                    <a:pt x="12" y="905"/>
                  </a:lnTo>
                  <a:lnTo>
                    <a:pt x="6" y="958"/>
                  </a:lnTo>
                  <a:lnTo>
                    <a:pt x="2" y="1012"/>
                  </a:lnTo>
                  <a:lnTo>
                    <a:pt x="0" y="1066"/>
                  </a:lnTo>
                  <a:lnTo>
                    <a:pt x="2" y="1122"/>
                  </a:lnTo>
                  <a:lnTo>
                    <a:pt x="6" y="1175"/>
                  </a:lnTo>
                  <a:lnTo>
                    <a:pt x="12" y="1229"/>
                  </a:lnTo>
                  <a:lnTo>
                    <a:pt x="22" y="1281"/>
                  </a:lnTo>
                  <a:lnTo>
                    <a:pt x="34" y="1333"/>
                  </a:lnTo>
                  <a:lnTo>
                    <a:pt x="48" y="1383"/>
                  </a:lnTo>
                  <a:lnTo>
                    <a:pt x="65" y="1433"/>
                  </a:lnTo>
                  <a:lnTo>
                    <a:pt x="84" y="1481"/>
                  </a:lnTo>
                  <a:lnTo>
                    <a:pt x="106" y="1529"/>
                  </a:lnTo>
                  <a:lnTo>
                    <a:pt x="129" y="1574"/>
                  </a:lnTo>
                  <a:lnTo>
                    <a:pt x="155" y="1620"/>
                  </a:lnTo>
                  <a:lnTo>
                    <a:pt x="182" y="1662"/>
                  </a:lnTo>
                  <a:lnTo>
                    <a:pt x="212" y="1704"/>
                  </a:lnTo>
                  <a:lnTo>
                    <a:pt x="244" y="1745"/>
                  </a:lnTo>
                  <a:lnTo>
                    <a:pt x="277" y="1783"/>
                  </a:lnTo>
                  <a:lnTo>
                    <a:pt x="312" y="1821"/>
                  </a:lnTo>
                  <a:lnTo>
                    <a:pt x="350" y="1856"/>
                  </a:lnTo>
                  <a:lnTo>
                    <a:pt x="388" y="1889"/>
                  </a:lnTo>
                  <a:lnTo>
                    <a:pt x="428" y="1922"/>
                  </a:lnTo>
                  <a:lnTo>
                    <a:pt x="471" y="1951"/>
                  </a:lnTo>
                  <a:lnTo>
                    <a:pt x="514" y="1979"/>
                  </a:lnTo>
                  <a:lnTo>
                    <a:pt x="558" y="2004"/>
                  </a:lnTo>
                  <a:lnTo>
                    <a:pt x="604" y="2028"/>
                  </a:lnTo>
                  <a:lnTo>
                    <a:pt x="651" y="2050"/>
                  </a:lnTo>
                  <a:lnTo>
                    <a:pt x="700" y="2069"/>
                  </a:lnTo>
                  <a:lnTo>
                    <a:pt x="749" y="2085"/>
                  </a:lnTo>
                  <a:lnTo>
                    <a:pt x="799" y="2100"/>
                  </a:lnTo>
                  <a:lnTo>
                    <a:pt x="851" y="2111"/>
                  </a:lnTo>
                  <a:lnTo>
                    <a:pt x="903" y="2121"/>
                  </a:lnTo>
                  <a:lnTo>
                    <a:pt x="957" y="2128"/>
                  </a:lnTo>
                  <a:lnTo>
                    <a:pt x="1011" y="2133"/>
                  </a:lnTo>
                  <a:lnTo>
                    <a:pt x="1066" y="2134"/>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Freeform 26"/>
            <p:cNvSpPr>
              <a:spLocks/>
            </p:cNvSpPr>
            <p:nvPr/>
          </p:nvSpPr>
          <p:spPr bwMode="gray">
            <a:xfrm>
              <a:off x="-734996" y="-196421"/>
              <a:ext cx="220085" cy="159345"/>
            </a:xfrm>
            <a:custGeom>
              <a:avLst/>
              <a:gdLst/>
              <a:ahLst/>
              <a:cxnLst>
                <a:cxn ang="0">
                  <a:pos x="1123" y="0"/>
                </a:cxn>
                <a:cxn ang="0">
                  <a:pos x="615" y="3"/>
                </a:cxn>
                <a:cxn ang="0">
                  <a:pos x="549" y="19"/>
                </a:cxn>
                <a:cxn ang="0">
                  <a:pos x="483" y="40"/>
                </a:cxn>
                <a:cxn ang="0">
                  <a:pos x="408" y="69"/>
                </a:cxn>
                <a:cxn ang="0">
                  <a:pos x="347" y="97"/>
                </a:cxn>
                <a:cxn ang="0">
                  <a:pos x="308" y="119"/>
                </a:cxn>
                <a:cxn ang="0">
                  <a:pos x="268" y="145"/>
                </a:cxn>
                <a:cxn ang="0">
                  <a:pos x="231" y="173"/>
                </a:cxn>
                <a:cxn ang="0">
                  <a:pos x="196" y="204"/>
                </a:cxn>
                <a:cxn ang="0">
                  <a:pos x="164" y="239"/>
                </a:cxn>
                <a:cxn ang="0">
                  <a:pos x="136" y="277"/>
                </a:cxn>
                <a:cxn ang="0">
                  <a:pos x="111" y="315"/>
                </a:cxn>
                <a:cxn ang="0">
                  <a:pos x="90" y="354"/>
                </a:cxn>
                <a:cxn ang="0">
                  <a:pos x="72" y="393"/>
                </a:cxn>
                <a:cxn ang="0">
                  <a:pos x="56" y="430"/>
                </a:cxn>
                <a:cxn ang="0">
                  <a:pos x="42" y="469"/>
                </a:cxn>
                <a:cxn ang="0">
                  <a:pos x="26" y="523"/>
                </a:cxn>
                <a:cxn ang="0">
                  <a:pos x="12" y="593"/>
                </a:cxn>
                <a:cxn ang="0">
                  <a:pos x="5"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3"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5" y="559"/>
                </a:cxn>
                <a:cxn ang="0">
                  <a:pos x="3877" y="487"/>
                </a:cxn>
                <a:cxn ang="0">
                  <a:pos x="3865" y="450"/>
                </a:cxn>
                <a:cxn ang="0">
                  <a:pos x="3851" y="411"/>
                </a:cxn>
                <a:cxn ang="0">
                  <a:pos x="3834" y="373"/>
                </a:cxn>
                <a:cxn ang="0">
                  <a:pos x="3814" y="335"/>
                </a:cxn>
                <a:cxn ang="0">
                  <a:pos x="3790" y="296"/>
                </a:cxn>
                <a:cxn ang="0">
                  <a:pos x="3764" y="258"/>
                </a:cxn>
                <a:cxn ang="0">
                  <a:pos x="3734" y="221"/>
                </a:cxn>
                <a:cxn ang="0">
                  <a:pos x="3701" y="188"/>
                </a:cxn>
                <a:cxn ang="0">
                  <a:pos x="3664" y="159"/>
                </a:cxn>
                <a:cxn ang="0">
                  <a:pos x="3626" y="132"/>
                </a:cxn>
                <a:cxn ang="0">
                  <a:pos x="3587" y="108"/>
                </a:cxn>
                <a:cxn ang="0">
                  <a:pos x="3546" y="87"/>
                </a:cxn>
                <a:cxn ang="0">
                  <a:pos x="3468" y="53"/>
                </a:cxn>
                <a:cxn ang="0">
                  <a:pos x="3396" y="29"/>
                </a:cxn>
                <a:cxn ang="0">
                  <a:pos x="3337" y="12"/>
                </a:cxn>
                <a:cxn ang="0">
                  <a:pos x="3284" y="0"/>
                </a:cxn>
                <a:cxn ang="0">
                  <a:pos x="1957" y="1290"/>
                </a:cxn>
              </a:cxnLst>
              <a:rect l="0" t="0" r="r" b="b"/>
              <a:pathLst>
                <a:path w="3913" h="2827">
                  <a:moveTo>
                    <a:pt x="1957" y="1290"/>
                  </a:moveTo>
                  <a:lnTo>
                    <a:pt x="1123" y="0"/>
                  </a:lnTo>
                  <a:lnTo>
                    <a:pt x="630" y="0"/>
                  </a:lnTo>
                  <a:lnTo>
                    <a:pt x="615" y="3"/>
                  </a:lnTo>
                  <a:lnTo>
                    <a:pt x="576" y="12"/>
                  </a:lnTo>
                  <a:lnTo>
                    <a:pt x="549" y="19"/>
                  </a:lnTo>
                  <a:lnTo>
                    <a:pt x="517" y="29"/>
                  </a:lnTo>
                  <a:lnTo>
                    <a:pt x="483" y="40"/>
                  </a:lnTo>
                  <a:lnTo>
                    <a:pt x="446" y="53"/>
                  </a:lnTo>
                  <a:lnTo>
                    <a:pt x="408" y="69"/>
                  </a:lnTo>
                  <a:lnTo>
                    <a:pt x="367" y="87"/>
                  </a:lnTo>
                  <a:lnTo>
                    <a:pt x="347" y="97"/>
                  </a:lnTo>
                  <a:lnTo>
                    <a:pt x="328" y="108"/>
                  </a:lnTo>
                  <a:lnTo>
                    <a:pt x="308" y="119"/>
                  </a:lnTo>
                  <a:lnTo>
                    <a:pt x="287" y="132"/>
                  </a:lnTo>
                  <a:lnTo>
                    <a:pt x="268" y="145"/>
                  </a:lnTo>
                  <a:lnTo>
                    <a:pt x="249" y="159"/>
                  </a:lnTo>
                  <a:lnTo>
                    <a:pt x="231" y="173"/>
                  </a:lnTo>
                  <a:lnTo>
                    <a:pt x="213" y="188"/>
                  </a:lnTo>
                  <a:lnTo>
                    <a:pt x="196" y="204"/>
                  </a:lnTo>
                  <a:lnTo>
                    <a:pt x="180" y="221"/>
                  </a:lnTo>
                  <a:lnTo>
                    <a:pt x="164" y="239"/>
                  </a:lnTo>
                  <a:lnTo>
                    <a:pt x="149" y="258"/>
                  </a:lnTo>
                  <a:lnTo>
                    <a:pt x="136" y="277"/>
                  </a:lnTo>
                  <a:lnTo>
                    <a:pt x="123" y="296"/>
                  </a:lnTo>
                  <a:lnTo>
                    <a:pt x="111" y="315"/>
                  </a:lnTo>
                  <a:lnTo>
                    <a:pt x="100" y="335"/>
                  </a:lnTo>
                  <a:lnTo>
                    <a:pt x="90" y="354"/>
                  </a:lnTo>
                  <a:lnTo>
                    <a:pt x="81" y="373"/>
                  </a:lnTo>
                  <a:lnTo>
                    <a:pt x="72" y="393"/>
                  </a:lnTo>
                  <a:lnTo>
                    <a:pt x="64" y="411"/>
                  </a:lnTo>
                  <a:lnTo>
                    <a:pt x="56" y="430"/>
                  </a:lnTo>
                  <a:lnTo>
                    <a:pt x="48" y="450"/>
                  </a:lnTo>
                  <a:lnTo>
                    <a:pt x="42" y="469"/>
                  </a:lnTo>
                  <a:lnTo>
                    <a:pt x="36" y="487"/>
                  </a:lnTo>
                  <a:lnTo>
                    <a:pt x="26" y="523"/>
                  </a:lnTo>
                  <a:lnTo>
                    <a:pt x="19" y="559"/>
                  </a:lnTo>
                  <a:lnTo>
                    <a:pt x="12" y="593"/>
                  </a:lnTo>
                  <a:lnTo>
                    <a:pt x="8" y="625"/>
                  </a:lnTo>
                  <a:lnTo>
                    <a:pt x="5"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3" y="2827"/>
                  </a:lnTo>
                  <a:lnTo>
                    <a:pt x="2021"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9" y="656"/>
                  </a:lnTo>
                  <a:lnTo>
                    <a:pt x="3905" y="625"/>
                  </a:lnTo>
                  <a:lnTo>
                    <a:pt x="3901" y="593"/>
                  </a:lnTo>
                  <a:lnTo>
                    <a:pt x="3895" y="559"/>
                  </a:lnTo>
                  <a:lnTo>
                    <a:pt x="3887" y="523"/>
                  </a:lnTo>
                  <a:lnTo>
                    <a:pt x="3877" y="487"/>
                  </a:lnTo>
                  <a:lnTo>
                    <a:pt x="3871" y="469"/>
                  </a:lnTo>
                  <a:lnTo>
                    <a:pt x="3865" y="450"/>
                  </a:lnTo>
                  <a:lnTo>
                    <a:pt x="3858" y="430"/>
                  </a:lnTo>
                  <a:lnTo>
                    <a:pt x="3851" y="411"/>
                  </a:lnTo>
                  <a:lnTo>
                    <a:pt x="3842" y="393"/>
                  </a:lnTo>
                  <a:lnTo>
                    <a:pt x="3834" y="373"/>
                  </a:lnTo>
                  <a:lnTo>
                    <a:pt x="3824" y="354"/>
                  </a:lnTo>
                  <a:lnTo>
                    <a:pt x="3814" y="335"/>
                  </a:lnTo>
                  <a:lnTo>
                    <a:pt x="3802" y="315"/>
                  </a:lnTo>
                  <a:lnTo>
                    <a:pt x="3790" y="296"/>
                  </a:lnTo>
                  <a:lnTo>
                    <a:pt x="3777" y="277"/>
                  </a:lnTo>
                  <a:lnTo>
                    <a:pt x="3764" y="258"/>
                  </a:lnTo>
                  <a:lnTo>
                    <a:pt x="3749" y="239"/>
                  </a:lnTo>
                  <a:lnTo>
                    <a:pt x="3734" y="221"/>
                  </a:lnTo>
                  <a:lnTo>
                    <a:pt x="3718" y="204"/>
                  </a:lnTo>
                  <a:lnTo>
                    <a:pt x="3701" y="188"/>
                  </a:lnTo>
                  <a:lnTo>
                    <a:pt x="3682" y="173"/>
                  </a:lnTo>
                  <a:lnTo>
                    <a:pt x="3664" y="159"/>
                  </a:lnTo>
                  <a:lnTo>
                    <a:pt x="3645" y="145"/>
                  </a:lnTo>
                  <a:lnTo>
                    <a:pt x="3626" y="132"/>
                  </a:lnTo>
                  <a:lnTo>
                    <a:pt x="3606" y="119"/>
                  </a:lnTo>
                  <a:lnTo>
                    <a:pt x="3587" y="108"/>
                  </a:lnTo>
                  <a:lnTo>
                    <a:pt x="3566" y="97"/>
                  </a:lnTo>
                  <a:lnTo>
                    <a:pt x="3546" y="87"/>
                  </a:lnTo>
                  <a:lnTo>
                    <a:pt x="3507" y="69"/>
                  </a:lnTo>
                  <a:lnTo>
                    <a:pt x="3468" y="53"/>
                  </a:lnTo>
                  <a:lnTo>
                    <a:pt x="3430" y="40"/>
                  </a:lnTo>
                  <a:lnTo>
                    <a:pt x="3396" y="29"/>
                  </a:lnTo>
                  <a:lnTo>
                    <a:pt x="3365" y="19"/>
                  </a:lnTo>
                  <a:lnTo>
                    <a:pt x="3337" y="12"/>
                  </a:lnTo>
                  <a:lnTo>
                    <a:pt x="3298" y="3"/>
                  </a:lnTo>
                  <a:lnTo>
                    <a:pt x="3284" y="0"/>
                  </a:lnTo>
                  <a:lnTo>
                    <a:pt x="2791" y="0"/>
                  </a:lnTo>
                  <a:lnTo>
                    <a:pt x="1957" y="129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7" name="Freeform 27"/>
            <p:cNvSpPr>
              <a:spLocks/>
            </p:cNvSpPr>
            <p:nvPr/>
          </p:nvSpPr>
          <p:spPr bwMode="gray">
            <a:xfrm>
              <a:off x="-630081" y="-196421"/>
              <a:ext cx="9466" cy="7888"/>
            </a:xfrm>
            <a:custGeom>
              <a:avLst/>
              <a:gdLst/>
              <a:ahLst/>
              <a:cxnLst>
                <a:cxn ang="0">
                  <a:pos x="85" y="148"/>
                </a:cxn>
                <a:cxn ang="0">
                  <a:pos x="127" y="74"/>
                </a:cxn>
                <a:cxn ang="0">
                  <a:pos x="169" y="0"/>
                </a:cxn>
                <a:cxn ang="0">
                  <a:pos x="85" y="0"/>
                </a:cxn>
                <a:cxn ang="0">
                  <a:pos x="0" y="0"/>
                </a:cxn>
                <a:cxn ang="0">
                  <a:pos x="42" y="74"/>
                </a:cxn>
                <a:cxn ang="0">
                  <a:pos x="85" y="148"/>
                </a:cxn>
              </a:cxnLst>
              <a:rect l="0" t="0" r="r" b="b"/>
              <a:pathLst>
                <a:path w="169" h="148">
                  <a:moveTo>
                    <a:pt x="85" y="148"/>
                  </a:moveTo>
                  <a:lnTo>
                    <a:pt x="127" y="74"/>
                  </a:lnTo>
                  <a:lnTo>
                    <a:pt x="169" y="0"/>
                  </a:lnTo>
                  <a:lnTo>
                    <a:pt x="85" y="0"/>
                  </a:lnTo>
                  <a:lnTo>
                    <a:pt x="0" y="0"/>
                  </a:lnTo>
                  <a:lnTo>
                    <a:pt x="42" y="74"/>
                  </a:lnTo>
                  <a:lnTo>
                    <a:pt x="85" y="148"/>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8" name="Freeform 28"/>
            <p:cNvSpPr>
              <a:spLocks/>
            </p:cNvSpPr>
            <p:nvPr/>
          </p:nvSpPr>
          <p:spPr bwMode="gray">
            <a:xfrm>
              <a:off x="-636392" y="-190899"/>
              <a:ext cx="22087" cy="54430"/>
            </a:xfrm>
            <a:custGeom>
              <a:avLst/>
              <a:gdLst/>
              <a:ahLst/>
              <a:cxnLst>
                <a:cxn ang="0">
                  <a:pos x="197" y="0"/>
                </a:cxn>
                <a:cxn ang="0">
                  <a:pos x="296" y="358"/>
                </a:cxn>
                <a:cxn ang="0">
                  <a:pos x="388" y="697"/>
                </a:cxn>
                <a:cxn ang="0">
                  <a:pos x="393" y="697"/>
                </a:cxn>
                <a:cxn ang="0">
                  <a:pos x="390" y="702"/>
                </a:cxn>
                <a:cxn ang="0">
                  <a:pos x="393" y="716"/>
                </a:cxn>
                <a:cxn ang="0">
                  <a:pos x="380" y="716"/>
                </a:cxn>
                <a:cxn ang="0">
                  <a:pos x="296" y="830"/>
                </a:cxn>
                <a:cxn ang="0">
                  <a:pos x="197" y="963"/>
                </a:cxn>
                <a:cxn ang="0">
                  <a:pos x="99" y="830"/>
                </a:cxn>
                <a:cxn ang="0">
                  <a:pos x="14" y="716"/>
                </a:cxn>
                <a:cxn ang="0">
                  <a:pos x="0" y="716"/>
                </a:cxn>
                <a:cxn ang="0">
                  <a:pos x="4" y="702"/>
                </a:cxn>
                <a:cxn ang="0">
                  <a:pos x="0" y="697"/>
                </a:cxn>
                <a:cxn ang="0">
                  <a:pos x="5" y="697"/>
                </a:cxn>
                <a:cxn ang="0">
                  <a:pos x="99" y="358"/>
                </a:cxn>
                <a:cxn ang="0">
                  <a:pos x="197" y="0"/>
                </a:cxn>
              </a:cxnLst>
              <a:rect l="0" t="0" r="r" b="b"/>
              <a:pathLst>
                <a:path w="393" h="963">
                  <a:moveTo>
                    <a:pt x="197" y="0"/>
                  </a:moveTo>
                  <a:lnTo>
                    <a:pt x="296" y="358"/>
                  </a:lnTo>
                  <a:lnTo>
                    <a:pt x="388" y="697"/>
                  </a:lnTo>
                  <a:lnTo>
                    <a:pt x="393" y="697"/>
                  </a:lnTo>
                  <a:lnTo>
                    <a:pt x="390" y="702"/>
                  </a:lnTo>
                  <a:lnTo>
                    <a:pt x="393" y="716"/>
                  </a:lnTo>
                  <a:lnTo>
                    <a:pt x="380" y="716"/>
                  </a:lnTo>
                  <a:lnTo>
                    <a:pt x="296" y="830"/>
                  </a:lnTo>
                  <a:lnTo>
                    <a:pt x="197" y="963"/>
                  </a:lnTo>
                  <a:lnTo>
                    <a:pt x="99" y="830"/>
                  </a:lnTo>
                  <a:lnTo>
                    <a:pt x="14" y="716"/>
                  </a:lnTo>
                  <a:lnTo>
                    <a:pt x="0" y="716"/>
                  </a:lnTo>
                  <a:lnTo>
                    <a:pt x="4" y="702"/>
                  </a:lnTo>
                  <a:lnTo>
                    <a:pt x="0" y="697"/>
                  </a:lnTo>
                  <a:lnTo>
                    <a:pt x="5" y="697"/>
                  </a:lnTo>
                  <a:lnTo>
                    <a:pt x="99" y="358"/>
                  </a:lnTo>
                  <a:lnTo>
                    <a:pt x="197" y="0"/>
                  </a:lnTo>
                  <a:close/>
                </a:path>
              </a:pathLst>
            </a:custGeom>
            <a:grpFill/>
            <a:ln>
              <a:noFill/>
            </a:ln>
            <a:effectLst/>
          </p:spPr>
          <p:txBody>
            <a:bodyPr vert="horz" wrap="square" lIns="68562" tIns="34281" rIns="68562" bIns="34281" numCol="1" rtlCol="0" anchor="t" anchorCtr="0" compatLnSpc="1">
              <a:prstTxWarp prst="textNoShape">
                <a:avLst/>
              </a:prstTxWarp>
            </a:bodyPr>
            <a:lstStyle/>
            <a:p>
              <a:pPr fontAlgn="ctr">
                <a:buClr>
                  <a:srgbClr val="CC9900"/>
                </a:buClr>
                <a:buFont typeface="Wingdings" pitchFamily="2" charset="2"/>
                <a:buChar char="n"/>
              </a:pPr>
              <a:endParaRPr lang="en-US" altLang="zh-CN" sz="1012"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110" name="直接连接符 109"/>
          <p:cNvCxnSpPr>
            <a:cxnSpLocks/>
          </p:cNvCxnSpPr>
          <p:nvPr/>
        </p:nvCxnSpPr>
        <p:spPr bwMode="gray">
          <a:xfrm>
            <a:off x="6465838" y="1947839"/>
            <a:ext cx="83616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111" name="图片 1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901201" y="1884783"/>
            <a:ext cx="812039" cy="192203"/>
          </a:xfrm>
          <a:prstGeom prst="rect">
            <a:avLst/>
          </a:prstGeom>
        </p:spPr>
      </p:pic>
      <p:cxnSp>
        <p:nvCxnSpPr>
          <p:cNvPr id="112" name="直接连接符 111"/>
          <p:cNvCxnSpPr>
            <a:cxnSpLocks/>
          </p:cNvCxnSpPr>
          <p:nvPr/>
        </p:nvCxnSpPr>
        <p:spPr bwMode="gray">
          <a:xfrm>
            <a:off x="8640111" y="1961039"/>
            <a:ext cx="74736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113" name="图片 1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265930" y="1891162"/>
            <a:ext cx="812039" cy="192203"/>
          </a:xfrm>
          <a:prstGeom prst="rect">
            <a:avLst/>
          </a:prstGeom>
        </p:spPr>
      </p:pic>
      <p:sp>
        <p:nvSpPr>
          <p:cNvPr id="115" name="矩形 114"/>
          <p:cNvSpPr/>
          <p:nvPr/>
        </p:nvSpPr>
        <p:spPr bwMode="gray">
          <a:xfrm>
            <a:off x="5742178" y="1560857"/>
            <a:ext cx="1265583" cy="369332"/>
          </a:xfrm>
          <a:prstGeom prst="rect">
            <a:avLst/>
          </a:prstGeom>
        </p:spPr>
        <p:txBody>
          <a:bodyPr wrap="square" anchor="ctr">
            <a:spAutoFit/>
          </a:bodyPr>
          <a:lstStyle/>
          <a:p>
            <a:pPr defTabSz="685389" fontAlgn="ctr">
              <a:lnSpc>
                <a:spcPct val="150000"/>
              </a:lnSpc>
            </a:pPr>
            <a:r>
              <a:rPr lang="en-US" sz="1200" dirty="0" err="1">
                <a:latin typeface="Huawei Sans" panose="020C0503030203020204" pitchFamily="34" charset="0"/>
                <a:cs typeface="Huawei Sans" panose="020C0503030203020204" pitchFamily="34" charset="0"/>
              </a:rPr>
              <a:t>NetEngine</a:t>
            </a:r>
            <a:r>
              <a:rPr lang="en-US" sz="1200" dirty="0">
                <a:latin typeface="Huawei Sans" panose="020C0503030203020204" pitchFamily="34" charset="0"/>
                <a:cs typeface="Huawei Sans" panose="020C0503030203020204" pitchFamily="34" charset="0"/>
              </a:rPr>
              <a:t> AR</a:t>
            </a:r>
          </a:p>
        </p:txBody>
      </p:sp>
      <p:sp>
        <p:nvSpPr>
          <p:cNvPr id="116" name="矩形 115"/>
          <p:cNvSpPr/>
          <p:nvPr/>
        </p:nvSpPr>
        <p:spPr bwMode="gray">
          <a:xfrm>
            <a:off x="9066441" y="1560856"/>
            <a:ext cx="1265583" cy="369332"/>
          </a:xfrm>
          <a:prstGeom prst="rect">
            <a:avLst/>
          </a:prstGeom>
        </p:spPr>
        <p:txBody>
          <a:bodyPr wrap="square" anchor="ctr">
            <a:spAutoFit/>
          </a:bodyPr>
          <a:lstStyle/>
          <a:p>
            <a:pPr defTabSz="685389" fontAlgn="ctr">
              <a:lnSpc>
                <a:spcPct val="150000"/>
              </a:lnSpc>
            </a:pPr>
            <a:r>
              <a:rPr lang="en-US" sz="1200" dirty="0" err="1">
                <a:latin typeface="Huawei Sans" panose="020C0503030203020204" pitchFamily="34" charset="0"/>
                <a:cs typeface="Huawei Sans" panose="020C0503030203020204" pitchFamily="34" charset="0"/>
              </a:rPr>
              <a:t>NetEngine</a:t>
            </a:r>
            <a:r>
              <a:rPr lang="en-US" sz="1200" dirty="0">
                <a:latin typeface="Huawei Sans" panose="020C0503030203020204" pitchFamily="34" charset="0"/>
                <a:cs typeface="Huawei Sans" panose="020C0503030203020204" pitchFamily="34" charset="0"/>
              </a:rPr>
              <a:t> AR</a:t>
            </a:r>
          </a:p>
        </p:txBody>
      </p:sp>
      <p:cxnSp>
        <p:nvCxnSpPr>
          <p:cNvPr id="117" name="直接连接符 116"/>
          <p:cNvCxnSpPr>
            <a:endCxn id="111" idx="1"/>
          </p:cNvCxnSpPr>
          <p:nvPr/>
        </p:nvCxnSpPr>
        <p:spPr bwMode="gray">
          <a:xfrm>
            <a:off x="5653082" y="1947839"/>
            <a:ext cx="24811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a:off x="10048306" y="1964740"/>
            <a:ext cx="200873"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bwMode="gray">
          <a:xfrm>
            <a:off x="6462529" y="5536626"/>
            <a:ext cx="3954529" cy="523220"/>
          </a:xfrm>
          <a:prstGeom prst="rect">
            <a:avLst/>
          </a:prstGeom>
        </p:spPr>
        <p:txBody>
          <a:bodyPr wrap="square" anchor="ctr">
            <a:spAutoFit/>
          </a:bodyPr>
          <a:lstStyle/>
          <a:p>
            <a:pPr algn="ctr" defTabSz="685252" fontAlgn="ctr"/>
            <a:r>
              <a:rPr lang="en-US" sz="1400" b="1" dirty="0">
                <a:latin typeface="Huawei Sans" panose="020C0503030203020204" pitchFamily="34" charset="0"/>
                <a:cs typeface="Huawei Sans" panose="020C0503030203020204" pitchFamily="34" charset="0"/>
              </a:rPr>
              <a:t>A-FEC: no frame freezing even at 20% packet loss rate</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23" name="A-FEC前">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bwMode="gray">
          <a:xfrm>
            <a:off x="1338335" y="3499954"/>
            <a:ext cx="4021464" cy="2025386"/>
          </a:xfrm>
          <a:prstGeom prst="rect">
            <a:avLst/>
          </a:prstGeom>
        </p:spPr>
      </p:pic>
      <p:pic>
        <p:nvPicPr>
          <p:cNvPr id="124" name="A-FEC后">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rotWithShape="1">
          <a:blip r:embed="rId9"/>
          <a:srcRect t="4002" b="4465"/>
          <a:stretch/>
        </p:blipFill>
        <p:spPr bwMode="gray">
          <a:xfrm>
            <a:off x="6480146" y="3455483"/>
            <a:ext cx="3977125" cy="2050742"/>
          </a:xfrm>
          <a:prstGeom prst="rect">
            <a:avLst/>
          </a:prstGeom>
        </p:spPr>
      </p:pic>
      <p:sp>
        <p:nvSpPr>
          <p:cNvPr id="125" name="TextBox 124">
            <a:extLst>
              <a:ext uri="{FF2B5EF4-FFF2-40B4-BE49-F238E27FC236}">
                <a16:creationId xmlns:a16="http://schemas.microsoft.com/office/drawing/2014/main" id="{E5D24F4C-F632-43CB-9DFB-D48F51A81C20}"/>
              </a:ext>
            </a:extLst>
          </p:cNvPr>
          <p:cNvSpPr txBox="1"/>
          <p:nvPr/>
        </p:nvSpPr>
        <p:spPr bwMode="gray">
          <a:xfrm>
            <a:off x="7870727" y="5974755"/>
            <a:ext cx="3775305" cy="261610"/>
          </a:xfrm>
          <a:prstGeom prst="rect">
            <a:avLst/>
          </a:prstGeom>
          <a:noFill/>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Note: A-FEC is supported only in the SD-WAN Solution.</a:t>
            </a:r>
            <a:endPar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29"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130"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1"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Optimal Experience</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2"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Simplified O&amp;M</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3"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682582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704" fill="hold"/>
                                        <p:tgtEl>
                                          <p:spTgt spid="12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3"/>
                                        </p:tgtEl>
                                      </p:cBhvr>
                                    </p:cmd>
                                  </p:childTnLst>
                                </p:cTn>
                              </p:par>
                            </p:childTnLst>
                          </p:cTn>
                        </p:par>
                      </p:childTnLst>
                    </p:cTn>
                  </p:par>
                </p:childTnLst>
              </p:cTn>
              <p:nextCondLst>
                <p:cond evt="onClick" delay="0">
                  <p:tgtEl>
                    <p:spTgt spid="123"/>
                  </p:tgtEl>
                </p:cond>
              </p:nextCondLst>
            </p:seq>
            <p:seq concurrent="1" nextAc="seek">
              <p:cTn id="12" restart="whenNotActive" fill="hold" evtFilter="cancelBubble" nodeType="interactiveSeq">
                <p:stCondLst>
                  <p:cond evt="onClick" delay="0">
                    <p:tgtEl>
                      <p:spTgt spid="12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24"/>
                                        </p:tgtEl>
                                      </p:cBhvr>
                                    </p:cmd>
                                  </p:childTnLst>
                                </p:cTn>
                              </p:par>
                            </p:childTnLst>
                          </p:cTn>
                        </p:par>
                      </p:childTnLst>
                    </p:cTn>
                  </p:par>
                </p:childTnLst>
              </p:cTn>
              <p:nextCondLst>
                <p:cond evt="onClick" delay="0">
                  <p:tgtEl>
                    <p:spTgt spid="124"/>
                  </p:tgtEl>
                </p:cond>
              </p:nextCondLst>
            </p:seq>
            <p:video>
              <p:cMediaNode vol="80000" mute="1">
                <p:cTn id="17" fill="hold" display="0">
                  <p:stCondLst>
                    <p:cond delay="indefinite"/>
                  </p:stCondLst>
                </p:cTn>
                <p:tgtEl>
                  <p:spTgt spid="123"/>
                </p:tgtEl>
              </p:cMediaNode>
            </p:video>
            <p:video>
              <p:cMediaNode vol="80000" mute="1">
                <p:cTn id="18" fill="hold" display="0">
                  <p:stCondLst>
                    <p:cond delay="indefinite"/>
                  </p:stCondLst>
                </p:cTn>
                <p:tgtEl>
                  <p:spTgt spid="124"/>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gray">
          <a:xfrm>
            <a:off x="10071619" y="2466104"/>
            <a:ext cx="894855" cy="598818"/>
            <a:chOff x="2350603" y="4017196"/>
            <a:chExt cx="642581" cy="462337"/>
          </a:xfrm>
        </p:grpSpPr>
        <p:sp>
          <p:nvSpPr>
            <p:cNvPr id="3" name="矩形 2"/>
            <p:cNvSpPr/>
            <p:nvPr/>
          </p:nvSpPr>
          <p:spPr bwMode="gray">
            <a:xfrm>
              <a:off x="2350603" y="4017196"/>
              <a:ext cx="642581" cy="46233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2" tIns="60936" rIns="121872" bIns="60936" numCol="1" spcCol="0" rtlCol="0" fromWordArt="0" anchor="ctr" anchorCtr="0" forceAA="0" compatLnSpc="1">
              <a:prstTxWarp prst="textNoShape">
                <a:avLst/>
              </a:prstTxWarp>
              <a:noAutofit/>
            </a:bodyPr>
            <a:lstStyle/>
            <a:p>
              <a:pPr algn="ctr" defTabSz="914011" fontAlgn="ctr"/>
              <a:endParaRPr lang="en-US" sz="23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Freeform 16"/>
            <p:cNvSpPr>
              <a:spLocks noEditPoints="1"/>
            </p:cNvSpPr>
            <p:nvPr/>
          </p:nvSpPr>
          <p:spPr bwMode="gray">
            <a:xfrm>
              <a:off x="2470463" y="4112126"/>
              <a:ext cx="402860" cy="265966"/>
            </a:xfrm>
            <a:custGeom>
              <a:avLst/>
              <a:gdLst/>
              <a:ahLst/>
              <a:cxnLst>
                <a:cxn ang="0">
                  <a:pos x="38" y="0"/>
                </a:cxn>
                <a:cxn ang="0">
                  <a:pos x="30" y="2"/>
                </a:cxn>
                <a:cxn ang="0">
                  <a:pos x="16" y="8"/>
                </a:cxn>
                <a:cxn ang="0">
                  <a:pos x="6" y="18"/>
                </a:cxn>
                <a:cxn ang="0">
                  <a:pos x="0" y="32"/>
                </a:cxn>
                <a:cxn ang="0">
                  <a:pos x="0" y="96"/>
                </a:cxn>
                <a:cxn ang="0">
                  <a:pos x="0" y="104"/>
                </a:cxn>
                <a:cxn ang="0">
                  <a:pos x="6" y="118"/>
                </a:cxn>
                <a:cxn ang="0">
                  <a:pos x="16" y="128"/>
                </a:cxn>
                <a:cxn ang="0">
                  <a:pos x="30" y="134"/>
                </a:cxn>
                <a:cxn ang="0">
                  <a:pos x="166" y="136"/>
                </a:cxn>
                <a:cxn ang="0">
                  <a:pos x="174" y="134"/>
                </a:cxn>
                <a:cxn ang="0">
                  <a:pos x="188" y="128"/>
                </a:cxn>
                <a:cxn ang="0">
                  <a:pos x="198" y="118"/>
                </a:cxn>
                <a:cxn ang="0">
                  <a:pos x="204" y="104"/>
                </a:cxn>
                <a:cxn ang="0">
                  <a:pos x="206" y="40"/>
                </a:cxn>
                <a:cxn ang="0">
                  <a:pos x="204" y="32"/>
                </a:cxn>
                <a:cxn ang="0">
                  <a:pos x="198" y="18"/>
                </a:cxn>
                <a:cxn ang="0">
                  <a:pos x="188" y="8"/>
                </a:cxn>
                <a:cxn ang="0">
                  <a:pos x="174" y="2"/>
                </a:cxn>
                <a:cxn ang="0">
                  <a:pos x="166" y="0"/>
                </a:cxn>
                <a:cxn ang="0">
                  <a:pos x="196" y="116"/>
                </a:cxn>
                <a:cxn ang="0">
                  <a:pos x="194" y="116"/>
                </a:cxn>
                <a:cxn ang="0">
                  <a:pos x="190" y="116"/>
                </a:cxn>
                <a:cxn ang="0">
                  <a:pos x="106" y="92"/>
                </a:cxn>
                <a:cxn ang="0">
                  <a:pos x="102" y="94"/>
                </a:cxn>
                <a:cxn ang="0">
                  <a:pos x="100" y="92"/>
                </a:cxn>
                <a:cxn ang="0">
                  <a:pos x="16" y="114"/>
                </a:cxn>
                <a:cxn ang="0">
                  <a:pos x="14" y="114"/>
                </a:cxn>
                <a:cxn ang="0">
                  <a:pos x="14" y="114"/>
                </a:cxn>
                <a:cxn ang="0">
                  <a:pos x="10" y="114"/>
                </a:cxn>
                <a:cxn ang="0">
                  <a:pos x="10" y="110"/>
                </a:cxn>
                <a:cxn ang="0">
                  <a:pos x="12" y="108"/>
                </a:cxn>
                <a:cxn ang="0">
                  <a:pos x="14" y="22"/>
                </a:cxn>
                <a:cxn ang="0">
                  <a:pos x="14" y="18"/>
                </a:cxn>
                <a:cxn ang="0">
                  <a:pos x="14" y="16"/>
                </a:cxn>
                <a:cxn ang="0">
                  <a:pos x="20" y="16"/>
                </a:cxn>
                <a:cxn ang="0">
                  <a:pos x="102" y="84"/>
                </a:cxn>
                <a:cxn ang="0">
                  <a:pos x="184" y="14"/>
                </a:cxn>
                <a:cxn ang="0">
                  <a:pos x="188" y="14"/>
                </a:cxn>
                <a:cxn ang="0">
                  <a:pos x="190" y="16"/>
                </a:cxn>
                <a:cxn ang="0">
                  <a:pos x="190" y="22"/>
                </a:cxn>
                <a:cxn ang="0">
                  <a:pos x="196" y="110"/>
                </a:cxn>
                <a:cxn ang="0">
                  <a:pos x="198" y="112"/>
                </a:cxn>
                <a:cxn ang="0">
                  <a:pos x="198" y="112"/>
                </a:cxn>
                <a:cxn ang="0">
                  <a:pos x="196" y="116"/>
                </a:cxn>
              </a:cxnLst>
              <a:rect l="0" t="0" r="r" b="b"/>
              <a:pathLst>
                <a:path w="206" h="136">
                  <a:moveTo>
                    <a:pt x="166" y="0"/>
                  </a:moveTo>
                  <a:lnTo>
                    <a:pt x="38" y="0"/>
                  </a:lnTo>
                  <a:lnTo>
                    <a:pt x="38" y="0"/>
                  </a:lnTo>
                  <a:lnTo>
                    <a:pt x="30" y="2"/>
                  </a:lnTo>
                  <a:lnTo>
                    <a:pt x="24" y="4"/>
                  </a:lnTo>
                  <a:lnTo>
                    <a:pt x="16" y="8"/>
                  </a:lnTo>
                  <a:lnTo>
                    <a:pt x="10" y="12"/>
                  </a:lnTo>
                  <a:lnTo>
                    <a:pt x="6" y="18"/>
                  </a:lnTo>
                  <a:lnTo>
                    <a:pt x="2" y="24"/>
                  </a:lnTo>
                  <a:lnTo>
                    <a:pt x="0" y="32"/>
                  </a:lnTo>
                  <a:lnTo>
                    <a:pt x="0" y="40"/>
                  </a:lnTo>
                  <a:lnTo>
                    <a:pt x="0" y="96"/>
                  </a:lnTo>
                  <a:lnTo>
                    <a:pt x="0" y="96"/>
                  </a:lnTo>
                  <a:lnTo>
                    <a:pt x="0" y="104"/>
                  </a:lnTo>
                  <a:lnTo>
                    <a:pt x="2" y="112"/>
                  </a:lnTo>
                  <a:lnTo>
                    <a:pt x="6" y="118"/>
                  </a:lnTo>
                  <a:lnTo>
                    <a:pt x="10" y="124"/>
                  </a:lnTo>
                  <a:lnTo>
                    <a:pt x="16" y="128"/>
                  </a:lnTo>
                  <a:lnTo>
                    <a:pt x="24" y="132"/>
                  </a:lnTo>
                  <a:lnTo>
                    <a:pt x="30" y="134"/>
                  </a:lnTo>
                  <a:lnTo>
                    <a:pt x="38" y="136"/>
                  </a:lnTo>
                  <a:lnTo>
                    <a:pt x="166" y="136"/>
                  </a:lnTo>
                  <a:lnTo>
                    <a:pt x="166" y="136"/>
                  </a:lnTo>
                  <a:lnTo>
                    <a:pt x="174" y="134"/>
                  </a:lnTo>
                  <a:lnTo>
                    <a:pt x="182" y="132"/>
                  </a:lnTo>
                  <a:lnTo>
                    <a:pt x="188" y="128"/>
                  </a:lnTo>
                  <a:lnTo>
                    <a:pt x="194" y="124"/>
                  </a:lnTo>
                  <a:lnTo>
                    <a:pt x="198" y="118"/>
                  </a:lnTo>
                  <a:lnTo>
                    <a:pt x="202" y="112"/>
                  </a:lnTo>
                  <a:lnTo>
                    <a:pt x="204" y="104"/>
                  </a:lnTo>
                  <a:lnTo>
                    <a:pt x="206" y="96"/>
                  </a:lnTo>
                  <a:lnTo>
                    <a:pt x="206" y="40"/>
                  </a:lnTo>
                  <a:lnTo>
                    <a:pt x="206" y="40"/>
                  </a:lnTo>
                  <a:lnTo>
                    <a:pt x="204" y="32"/>
                  </a:lnTo>
                  <a:lnTo>
                    <a:pt x="202" y="24"/>
                  </a:lnTo>
                  <a:lnTo>
                    <a:pt x="198" y="18"/>
                  </a:lnTo>
                  <a:lnTo>
                    <a:pt x="194" y="12"/>
                  </a:lnTo>
                  <a:lnTo>
                    <a:pt x="188" y="8"/>
                  </a:lnTo>
                  <a:lnTo>
                    <a:pt x="182" y="4"/>
                  </a:lnTo>
                  <a:lnTo>
                    <a:pt x="174" y="2"/>
                  </a:lnTo>
                  <a:lnTo>
                    <a:pt x="166" y="0"/>
                  </a:lnTo>
                  <a:lnTo>
                    <a:pt x="166" y="0"/>
                  </a:lnTo>
                  <a:close/>
                  <a:moveTo>
                    <a:pt x="196" y="116"/>
                  </a:moveTo>
                  <a:lnTo>
                    <a:pt x="196" y="116"/>
                  </a:lnTo>
                  <a:lnTo>
                    <a:pt x="194" y="116"/>
                  </a:lnTo>
                  <a:lnTo>
                    <a:pt x="194" y="116"/>
                  </a:lnTo>
                  <a:lnTo>
                    <a:pt x="194" y="116"/>
                  </a:lnTo>
                  <a:lnTo>
                    <a:pt x="190" y="116"/>
                  </a:lnTo>
                  <a:lnTo>
                    <a:pt x="136" y="66"/>
                  </a:lnTo>
                  <a:lnTo>
                    <a:pt x="106" y="92"/>
                  </a:lnTo>
                  <a:lnTo>
                    <a:pt x="106" y="92"/>
                  </a:lnTo>
                  <a:lnTo>
                    <a:pt x="102" y="94"/>
                  </a:lnTo>
                  <a:lnTo>
                    <a:pt x="102" y="94"/>
                  </a:lnTo>
                  <a:lnTo>
                    <a:pt x="100" y="92"/>
                  </a:lnTo>
                  <a:lnTo>
                    <a:pt x="68" y="66"/>
                  </a:lnTo>
                  <a:lnTo>
                    <a:pt x="16" y="114"/>
                  </a:lnTo>
                  <a:lnTo>
                    <a:pt x="16" y="114"/>
                  </a:lnTo>
                  <a:lnTo>
                    <a:pt x="14" y="114"/>
                  </a:lnTo>
                  <a:lnTo>
                    <a:pt x="14" y="114"/>
                  </a:lnTo>
                  <a:lnTo>
                    <a:pt x="14" y="114"/>
                  </a:lnTo>
                  <a:lnTo>
                    <a:pt x="10" y="114"/>
                  </a:lnTo>
                  <a:lnTo>
                    <a:pt x="10" y="114"/>
                  </a:lnTo>
                  <a:lnTo>
                    <a:pt x="10" y="110"/>
                  </a:lnTo>
                  <a:lnTo>
                    <a:pt x="10" y="110"/>
                  </a:lnTo>
                  <a:lnTo>
                    <a:pt x="10" y="110"/>
                  </a:lnTo>
                  <a:lnTo>
                    <a:pt x="12" y="108"/>
                  </a:lnTo>
                  <a:lnTo>
                    <a:pt x="62" y="60"/>
                  </a:lnTo>
                  <a:lnTo>
                    <a:pt x="14" y="22"/>
                  </a:lnTo>
                  <a:lnTo>
                    <a:pt x="14" y="22"/>
                  </a:lnTo>
                  <a:lnTo>
                    <a:pt x="14" y="18"/>
                  </a:lnTo>
                  <a:lnTo>
                    <a:pt x="14" y="16"/>
                  </a:lnTo>
                  <a:lnTo>
                    <a:pt x="14" y="16"/>
                  </a:lnTo>
                  <a:lnTo>
                    <a:pt x="18" y="14"/>
                  </a:lnTo>
                  <a:lnTo>
                    <a:pt x="20" y="16"/>
                  </a:lnTo>
                  <a:lnTo>
                    <a:pt x="24" y="18"/>
                  </a:lnTo>
                  <a:lnTo>
                    <a:pt x="102" y="84"/>
                  </a:lnTo>
                  <a:lnTo>
                    <a:pt x="180" y="18"/>
                  </a:lnTo>
                  <a:lnTo>
                    <a:pt x="184" y="14"/>
                  </a:lnTo>
                  <a:lnTo>
                    <a:pt x="184" y="14"/>
                  </a:lnTo>
                  <a:lnTo>
                    <a:pt x="188" y="14"/>
                  </a:lnTo>
                  <a:lnTo>
                    <a:pt x="190" y="16"/>
                  </a:lnTo>
                  <a:lnTo>
                    <a:pt x="190" y="16"/>
                  </a:lnTo>
                  <a:lnTo>
                    <a:pt x="192" y="18"/>
                  </a:lnTo>
                  <a:lnTo>
                    <a:pt x="190" y="22"/>
                  </a:lnTo>
                  <a:lnTo>
                    <a:pt x="142" y="60"/>
                  </a:lnTo>
                  <a:lnTo>
                    <a:pt x="196" y="110"/>
                  </a:lnTo>
                  <a:lnTo>
                    <a:pt x="196" y="110"/>
                  </a:lnTo>
                  <a:lnTo>
                    <a:pt x="198" y="112"/>
                  </a:lnTo>
                  <a:lnTo>
                    <a:pt x="198" y="112"/>
                  </a:lnTo>
                  <a:lnTo>
                    <a:pt x="198" y="112"/>
                  </a:lnTo>
                  <a:lnTo>
                    <a:pt x="196" y="116"/>
                  </a:lnTo>
                  <a:lnTo>
                    <a:pt x="196" y="116"/>
                  </a:lnTo>
                  <a:close/>
                </a:path>
              </a:pathLst>
            </a:custGeom>
            <a:solidFill>
              <a:schemeClr val="bg1"/>
            </a:solidFill>
            <a:ln w="9525">
              <a:noFill/>
              <a:round/>
              <a:headEnd/>
              <a:tailEnd/>
            </a:ln>
          </p:spPr>
          <p:txBody>
            <a:bodyPr vert="horz" wrap="square" lIns="121872" tIns="60936" rIns="121872" bIns="60936" numCol="1" anchor="t" anchorCtr="0" compatLnSpc="1">
              <a:prstTxWarp prst="textNoShape">
                <a:avLst/>
              </a:prstTxWarp>
            </a:bodyPr>
            <a:lstStyle/>
            <a:p>
              <a:pPr defTabSz="914011" fontAlgn="ctr"/>
              <a:endParaRPr lang="en-US" altLang="zh-CN"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 name="组合 5"/>
          <p:cNvGrpSpPr/>
          <p:nvPr/>
        </p:nvGrpSpPr>
        <p:grpSpPr bwMode="gray">
          <a:xfrm>
            <a:off x="8129313" y="2470849"/>
            <a:ext cx="894855" cy="598818"/>
            <a:chOff x="3287863" y="3476077"/>
            <a:chExt cx="642581" cy="462337"/>
          </a:xfrm>
        </p:grpSpPr>
        <p:sp>
          <p:nvSpPr>
            <p:cNvPr id="23" name="矩形 22"/>
            <p:cNvSpPr/>
            <p:nvPr/>
          </p:nvSpPr>
          <p:spPr bwMode="gray">
            <a:xfrm>
              <a:off x="3287863" y="3476077"/>
              <a:ext cx="642581" cy="46233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2" tIns="60936" rIns="121872" bIns="60936" numCol="1" spcCol="0" rtlCol="0" fromWordArt="0" anchor="ctr" anchorCtr="0" forceAA="0" compatLnSpc="1">
              <a:prstTxWarp prst="textNoShape">
                <a:avLst/>
              </a:prstTxWarp>
              <a:noAutofit/>
            </a:bodyPr>
            <a:lstStyle/>
            <a:p>
              <a:pPr algn="ctr" defTabSz="914011" fontAlgn="ctr"/>
              <a:endParaRPr lang="en-US" sz="23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5" name="组合 24"/>
            <p:cNvGrpSpPr/>
            <p:nvPr/>
          </p:nvGrpSpPr>
          <p:grpSpPr bwMode="gray">
            <a:xfrm rot="2782805">
              <a:off x="3424853" y="3497721"/>
              <a:ext cx="418927" cy="418926"/>
              <a:chOff x="14004925" y="-1273175"/>
              <a:chExt cx="849313" cy="849313"/>
            </a:xfrm>
            <a:solidFill>
              <a:schemeClr val="bg1"/>
            </a:solidFill>
          </p:grpSpPr>
          <p:sp>
            <p:nvSpPr>
              <p:cNvPr id="26" name="Freeform 94"/>
              <p:cNvSpPr>
                <a:spLocks noEditPoints="1"/>
              </p:cNvSpPr>
              <p:nvPr/>
            </p:nvSpPr>
            <p:spPr bwMode="gray">
              <a:xfrm>
                <a:off x="14004925" y="-1273175"/>
                <a:ext cx="849313" cy="849313"/>
              </a:xfrm>
              <a:custGeom>
                <a:avLst/>
                <a:gdLst/>
                <a:ahLst/>
                <a:cxnLst>
                  <a:cxn ang="0">
                    <a:pos x="285" y="1027"/>
                  </a:cxn>
                  <a:cxn ang="0">
                    <a:pos x="464" y="965"/>
                  </a:cxn>
                  <a:cxn ang="0">
                    <a:pos x="1034" y="396"/>
                  </a:cxn>
                  <a:cxn ang="0">
                    <a:pos x="1049" y="378"/>
                  </a:cxn>
                  <a:cxn ang="0">
                    <a:pos x="1061" y="356"/>
                  </a:cxn>
                  <a:cxn ang="0">
                    <a:pos x="1067" y="334"/>
                  </a:cxn>
                  <a:cxn ang="0">
                    <a:pos x="1071" y="310"/>
                  </a:cxn>
                  <a:cxn ang="0">
                    <a:pos x="1069" y="286"/>
                  </a:cxn>
                  <a:cxn ang="0">
                    <a:pos x="1064" y="265"/>
                  </a:cxn>
                  <a:cxn ang="0">
                    <a:pos x="1054" y="243"/>
                  </a:cxn>
                  <a:cxn ang="0">
                    <a:pos x="1040" y="222"/>
                  </a:cxn>
                  <a:cxn ang="0">
                    <a:pos x="1056" y="206"/>
                  </a:cxn>
                  <a:cxn ang="0">
                    <a:pos x="1061" y="197"/>
                  </a:cxn>
                  <a:cxn ang="0">
                    <a:pos x="1056" y="189"/>
                  </a:cxn>
                  <a:cxn ang="0">
                    <a:pos x="882" y="13"/>
                  </a:cxn>
                  <a:cxn ang="0">
                    <a:pos x="873" y="10"/>
                  </a:cxn>
                  <a:cxn ang="0">
                    <a:pos x="865" y="13"/>
                  </a:cxn>
                  <a:cxn ang="0">
                    <a:pos x="848" y="30"/>
                  </a:cxn>
                  <a:cxn ang="0">
                    <a:pos x="828" y="17"/>
                  </a:cxn>
                  <a:cxn ang="0">
                    <a:pos x="806" y="6"/>
                  </a:cxn>
                  <a:cxn ang="0">
                    <a:pos x="784" y="1"/>
                  </a:cxn>
                  <a:cxn ang="0">
                    <a:pos x="760" y="0"/>
                  </a:cxn>
                  <a:cxn ang="0">
                    <a:pos x="737" y="3"/>
                  </a:cxn>
                  <a:cxn ang="0">
                    <a:pos x="715" y="10"/>
                  </a:cxn>
                  <a:cxn ang="0">
                    <a:pos x="693" y="22"/>
                  </a:cxn>
                  <a:cxn ang="0">
                    <a:pos x="674" y="37"/>
                  </a:cxn>
                  <a:cxn ang="0">
                    <a:pos x="163" y="664"/>
                  </a:cxn>
                  <a:cxn ang="0">
                    <a:pos x="0" y="828"/>
                  </a:cxn>
                  <a:cxn ang="0">
                    <a:pos x="199" y="1027"/>
                  </a:cxn>
                  <a:cxn ang="0">
                    <a:pos x="207" y="708"/>
                  </a:cxn>
                  <a:cxn ang="0">
                    <a:pos x="243" y="985"/>
                  </a:cxn>
                  <a:cxn ang="0">
                    <a:pos x="207" y="708"/>
                  </a:cxn>
                </a:cxnLst>
                <a:rect l="0" t="0" r="r" b="b"/>
                <a:pathLst>
                  <a:path w="1071" h="1069">
                    <a:moveTo>
                      <a:pt x="243" y="1069"/>
                    </a:moveTo>
                    <a:lnTo>
                      <a:pt x="285" y="1027"/>
                    </a:lnTo>
                    <a:lnTo>
                      <a:pt x="406" y="906"/>
                    </a:lnTo>
                    <a:lnTo>
                      <a:pt x="464" y="965"/>
                    </a:lnTo>
                    <a:lnTo>
                      <a:pt x="1034" y="396"/>
                    </a:lnTo>
                    <a:lnTo>
                      <a:pt x="1034" y="396"/>
                    </a:lnTo>
                    <a:lnTo>
                      <a:pt x="1042" y="388"/>
                    </a:lnTo>
                    <a:lnTo>
                      <a:pt x="1049" y="378"/>
                    </a:lnTo>
                    <a:lnTo>
                      <a:pt x="1056" y="367"/>
                    </a:lnTo>
                    <a:lnTo>
                      <a:pt x="1061" y="356"/>
                    </a:lnTo>
                    <a:lnTo>
                      <a:pt x="1064" y="346"/>
                    </a:lnTo>
                    <a:lnTo>
                      <a:pt x="1067" y="334"/>
                    </a:lnTo>
                    <a:lnTo>
                      <a:pt x="1069" y="322"/>
                    </a:lnTo>
                    <a:lnTo>
                      <a:pt x="1071" y="310"/>
                    </a:lnTo>
                    <a:lnTo>
                      <a:pt x="1071" y="298"/>
                    </a:lnTo>
                    <a:lnTo>
                      <a:pt x="1069" y="286"/>
                    </a:lnTo>
                    <a:lnTo>
                      <a:pt x="1067" y="275"/>
                    </a:lnTo>
                    <a:lnTo>
                      <a:pt x="1064" y="265"/>
                    </a:lnTo>
                    <a:lnTo>
                      <a:pt x="1059" y="253"/>
                    </a:lnTo>
                    <a:lnTo>
                      <a:pt x="1054" y="243"/>
                    </a:lnTo>
                    <a:lnTo>
                      <a:pt x="1047" y="233"/>
                    </a:lnTo>
                    <a:lnTo>
                      <a:pt x="1040" y="222"/>
                    </a:lnTo>
                    <a:lnTo>
                      <a:pt x="1056" y="206"/>
                    </a:lnTo>
                    <a:lnTo>
                      <a:pt x="1056" y="206"/>
                    </a:lnTo>
                    <a:lnTo>
                      <a:pt x="1059" y="202"/>
                    </a:lnTo>
                    <a:lnTo>
                      <a:pt x="1061" y="197"/>
                    </a:lnTo>
                    <a:lnTo>
                      <a:pt x="1059" y="192"/>
                    </a:lnTo>
                    <a:lnTo>
                      <a:pt x="1056" y="189"/>
                    </a:lnTo>
                    <a:lnTo>
                      <a:pt x="882" y="13"/>
                    </a:lnTo>
                    <a:lnTo>
                      <a:pt x="882" y="13"/>
                    </a:lnTo>
                    <a:lnTo>
                      <a:pt x="877" y="12"/>
                    </a:lnTo>
                    <a:lnTo>
                      <a:pt x="873" y="10"/>
                    </a:lnTo>
                    <a:lnTo>
                      <a:pt x="868" y="12"/>
                    </a:lnTo>
                    <a:lnTo>
                      <a:pt x="865" y="13"/>
                    </a:lnTo>
                    <a:lnTo>
                      <a:pt x="848" y="30"/>
                    </a:lnTo>
                    <a:lnTo>
                      <a:pt x="848" y="30"/>
                    </a:lnTo>
                    <a:lnTo>
                      <a:pt x="838" y="23"/>
                    </a:lnTo>
                    <a:lnTo>
                      <a:pt x="828" y="17"/>
                    </a:lnTo>
                    <a:lnTo>
                      <a:pt x="818" y="12"/>
                    </a:lnTo>
                    <a:lnTo>
                      <a:pt x="806" y="6"/>
                    </a:lnTo>
                    <a:lnTo>
                      <a:pt x="794" y="3"/>
                    </a:lnTo>
                    <a:lnTo>
                      <a:pt x="784" y="1"/>
                    </a:lnTo>
                    <a:lnTo>
                      <a:pt x="772" y="0"/>
                    </a:lnTo>
                    <a:lnTo>
                      <a:pt x="760" y="0"/>
                    </a:lnTo>
                    <a:lnTo>
                      <a:pt x="749" y="1"/>
                    </a:lnTo>
                    <a:lnTo>
                      <a:pt x="737" y="3"/>
                    </a:lnTo>
                    <a:lnTo>
                      <a:pt x="725" y="6"/>
                    </a:lnTo>
                    <a:lnTo>
                      <a:pt x="715" y="10"/>
                    </a:lnTo>
                    <a:lnTo>
                      <a:pt x="703" y="15"/>
                    </a:lnTo>
                    <a:lnTo>
                      <a:pt x="693" y="22"/>
                    </a:lnTo>
                    <a:lnTo>
                      <a:pt x="683" y="28"/>
                    </a:lnTo>
                    <a:lnTo>
                      <a:pt x="674" y="37"/>
                    </a:lnTo>
                    <a:lnTo>
                      <a:pt x="106" y="605"/>
                    </a:lnTo>
                    <a:lnTo>
                      <a:pt x="163" y="664"/>
                    </a:lnTo>
                    <a:lnTo>
                      <a:pt x="44" y="786"/>
                    </a:lnTo>
                    <a:lnTo>
                      <a:pt x="0" y="828"/>
                    </a:lnTo>
                    <a:lnTo>
                      <a:pt x="44" y="872"/>
                    </a:lnTo>
                    <a:lnTo>
                      <a:pt x="199" y="1027"/>
                    </a:lnTo>
                    <a:lnTo>
                      <a:pt x="243" y="1069"/>
                    </a:lnTo>
                    <a:close/>
                    <a:moveTo>
                      <a:pt x="207" y="708"/>
                    </a:moveTo>
                    <a:lnTo>
                      <a:pt x="362" y="863"/>
                    </a:lnTo>
                    <a:lnTo>
                      <a:pt x="243" y="985"/>
                    </a:lnTo>
                    <a:lnTo>
                      <a:pt x="86" y="828"/>
                    </a:lnTo>
                    <a:lnTo>
                      <a:pt x="207" y="708"/>
                    </a:lnTo>
                    <a:close/>
                  </a:path>
                </a:pathLst>
              </a:custGeom>
              <a:grpFill/>
              <a:ln w="9525">
                <a:noFill/>
                <a:round/>
                <a:headEnd/>
                <a:tailEnd/>
              </a:ln>
            </p:spPr>
            <p:txBody>
              <a:bodyPr vert="horz" wrap="square" lIns="121872" tIns="60936" rIns="121872" bIns="60936" numCol="1" anchor="t" anchorCtr="0" compatLnSpc="1">
                <a:prstTxWarp prst="textNoShape">
                  <a:avLst/>
                </a:prstTxWarp>
              </a:bodyPr>
              <a:lstStyle/>
              <a:p>
                <a:pPr defTabSz="914011" fontAlgn="ctr"/>
                <a:endParaRPr lang="en-US" altLang="zh-CN"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Freeform 95"/>
              <p:cNvSpPr>
                <a:spLocks/>
              </p:cNvSpPr>
              <p:nvPr/>
            </p:nvSpPr>
            <p:spPr bwMode="gray">
              <a:xfrm>
                <a:off x="14181138" y="-593725"/>
                <a:ext cx="46038" cy="44450"/>
              </a:xfrm>
              <a:custGeom>
                <a:avLst/>
                <a:gdLst/>
                <a:ahLst/>
                <a:cxnLst>
                  <a:cxn ang="0">
                    <a:pos x="58" y="32"/>
                  </a:cxn>
                  <a:cxn ang="0">
                    <a:pos x="24" y="0"/>
                  </a:cxn>
                  <a:cxn ang="0">
                    <a:pos x="0" y="24"/>
                  </a:cxn>
                  <a:cxn ang="0">
                    <a:pos x="32" y="57"/>
                  </a:cxn>
                  <a:cxn ang="0">
                    <a:pos x="58" y="32"/>
                  </a:cxn>
                </a:cxnLst>
                <a:rect l="0" t="0" r="r" b="b"/>
                <a:pathLst>
                  <a:path w="58" h="57">
                    <a:moveTo>
                      <a:pt x="58" y="32"/>
                    </a:moveTo>
                    <a:lnTo>
                      <a:pt x="24" y="0"/>
                    </a:lnTo>
                    <a:lnTo>
                      <a:pt x="0" y="24"/>
                    </a:lnTo>
                    <a:lnTo>
                      <a:pt x="32" y="57"/>
                    </a:lnTo>
                    <a:lnTo>
                      <a:pt x="58" y="32"/>
                    </a:lnTo>
                    <a:close/>
                  </a:path>
                </a:pathLst>
              </a:custGeom>
              <a:grpFill/>
              <a:ln w="9525">
                <a:noFill/>
                <a:round/>
                <a:headEnd/>
                <a:tailEnd/>
              </a:ln>
            </p:spPr>
            <p:txBody>
              <a:bodyPr vert="horz" wrap="square" lIns="121872" tIns="60936" rIns="121872" bIns="60936" numCol="1" anchor="t" anchorCtr="0" compatLnSpc="1">
                <a:prstTxWarp prst="textNoShape">
                  <a:avLst/>
                </a:prstTxWarp>
              </a:bodyPr>
              <a:lstStyle/>
              <a:p>
                <a:pPr defTabSz="914011" fontAlgn="ctr"/>
                <a:endParaRPr lang="en-US" altLang="zh-CN"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Freeform 96"/>
              <p:cNvSpPr>
                <a:spLocks/>
              </p:cNvSpPr>
              <p:nvPr/>
            </p:nvSpPr>
            <p:spPr bwMode="gray">
              <a:xfrm>
                <a:off x="14130338" y="-646113"/>
                <a:ext cx="46038" cy="46038"/>
              </a:xfrm>
              <a:custGeom>
                <a:avLst/>
                <a:gdLst/>
                <a:ahLst/>
                <a:cxnLst>
                  <a:cxn ang="0">
                    <a:pos x="0" y="25"/>
                  </a:cxn>
                  <a:cxn ang="0">
                    <a:pos x="32" y="57"/>
                  </a:cxn>
                  <a:cxn ang="0">
                    <a:pos x="58" y="32"/>
                  </a:cxn>
                  <a:cxn ang="0">
                    <a:pos x="26" y="0"/>
                  </a:cxn>
                  <a:cxn ang="0">
                    <a:pos x="0" y="25"/>
                  </a:cxn>
                </a:cxnLst>
                <a:rect l="0" t="0" r="r" b="b"/>
                <a:pathLst>
                  <a:path w="58" h="57">
                    <a:moveTo>
                      <a:pt x="0" y="25"/>
                    </a:moveTo>
                    <a:lnTo>
                      <a:pt x="32" y="57"/>
                    </a:lnTo>
                    <a:lnTo>
                      <a:pt x="58" y="32"/>
                    </a:lnTo>
                    <a:lnTo>
                      <a:pt x="26" y="0"/>
                    </a:lnTo>
                    <a:lnTo>
                      <a:pt x="0" y="25"/>
                    </a:lnTo>
                    <a:close/>
                  </a:path>
                </a:pathLst>
              </a:custGeom>
              <a:grpFill/>
              <a:ln w="9525">
                <a:noFill/>
                <a:round/>
                <a:headEnd/>
                <a:tailEnd/>
              </a:ln>
            </p:spPr>
            <p:txBody>
              <a:bodyPr vert="horz" wrap="square" lIns="121872" tIns="60936" rIns="121872" bIns="60936" numCol="1" anchor="t" anchorCtr="0" compatLnSpc="1">
                <a:prstTxWarp prst="textNoShape">
                  <a:avLst/>
                </a:prstTxWarp>
              </a:bodyPr>
              <a:lstStyle/>
              <a:p>
                <a:pPr defTabSz="914011" fontAlgn="ctr"/>
                <a:endParaRPr lang="en-US" altLang="zh-CN"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grpSp>
        <p:nvGrpSpPr>
          <p:cNvPr id="12" name="组合 11"/>
          <p:cNvGrpSpPr/>
          <p:nvPr/>
        </p:nvGrpSpPr>
        <p:grpSpPr bwMode="gray">
          <a:xfrm>
            <a:off x="6187007" y="2432903"/>
            <a:ext cx="894855" cy="634537"/>
            <a:chOff x="2760108" y="1977738"/>
            <a:chExt cx="425288" cy="324246"/>
          </a:xfrm>
        </p:grpSpPr>
        <p:grpSp>
          <p:nvGrpSpPr>
            <p:cNvPr id="37" name="组合 36"/>
            <p:cNvGrpSpPr/>
            <p:nvPr/>
          </p:nvGrpSpPr>
          <p:grpSpPr bwMode="gray">
            <a:xfrm>
              <a:off x="2760108" y="1995989"/>
              <a:ext cx="425288" cy="305995"/>
              <a:chOff x="3287863" y="3476074"/>
              <a:chExt cx="642581" cy="462337"/>
            </a:xfrm>
          </p:grpSpPr>
          <p:sp>
            <p:nvSpPr>
              <p:cNvPr id="38" name="矩形 37"/>
              <p:cNvSpPr/>
              <p:nvPr/>
            </p:nvSpPr>
            <p:spPr bwMode="gray">
              <a:xfrm>
                <a:off x="3287863" y="3476074"/>
                <a:ext cx="642581" cy="46233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2" tIns="60936" rIns="121872" bIns="60936" numCol="1" spcCol="0" rtlCol="0" fromWordArt="0" anchor="ctr" anchorCtr="0" forceAA="0" compatLnSpc="1">
                <a:prstTxWarp prst="textNoShape">
                  <a:avLst/>
                </a:prstTxWarp>
                <a:noAutofit/>
              </a:bodyPr>
              <a:lstStyle/>
              <a:p>
                <a:pPr algn="ctr" defTabSz="914011" fontAlgn="ctr"/>
                <a:endParaRPr lang="en-US" sz="23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39" name="组合 38"/>
              <p:cNvGrpSpPr/>
              <p:nvPr/>
            </p:nvGrpSpPr>
            <p:grpSpPr bwMode="gray">
              <a:xfrm rot="2782805">
                <a:off x="3435546" y="3679114"/>
                <a:ext cx="47766" cy="47766"/>
                <a:chOff x="14130338" y="-646113"/>
                <a:chExt cx="96838" cy="96838"/>
              </a:xfrm>
              <a:solidFill>
                <a:schemeClr val="bg1"/>
              </a:solidFill>
            </p:grpSpPr>
            <p:sp>
              <p:nvSpPr>
                <p:cNvPr id="41" name="Freeform 95"/>
                <p:cNvSpPr>
                  <a:spLocks/>
                </p:cNvSpPr>
                <p:nvPr/>
              </p:nvSpPr>
              <p:spPr bwMode="gray">
                <a:xfrm>
                  <a:off x="14181138" y="-593725"/>
                  <a:ext cx="46038" cy="44450"/>
                </a:xfrm>
                <a:custGeom>
                  <a:avLst/>
                  <a:gdLst/>
                  <a:ahLst/>
                  <a:cxnLst>
                    <a:cxn ang="0">
                      <a:pos x="58" y="32"/>
                    </a:cxn>
                    <a:cxn ang="0">
                      <a:pos x="24" y="0"/>
                    </a:cxn>
                    <a:cxn ang="0">
                      <a:pos x="0" y="24"/>
                    </a:cxn>
                    <a:cxn ang="0">
                      <a:pos x="32" y="57"/>
                    </a:cxn>
                    <a:cxn ang="0">
                      <a:pos x="58" y="32"/>
                    </a:cxn>
                  </a:cxnLst>
                  <a:rect l="0" t="0" r="r" b="b"/>
                  <a:pathLst>
                    <a:path w="58" h="57">
                      <a:moveTo>
                        <a:pt x="58" y="32"/>
                      </a:moveTo>
                      <a:lnTo>
                        <a:pt x="24" y="0"/>
                      </a:lnTo>
                      <a:lnTo>
                        <a:pt x="0" y="24"/>
                      </a:lnTo>
                      <a:lnTo>
                        <a:pt x="32" y="57"/>
                      </a:lnTo>
                      <a:lnTo>
                        <a:pt x="58" y="32"/>
                      </a:lnTo>
                      <a:close/>
                    </a:path>
                  </a:pathLst>
                </a:custGeom>
                <a:grpFill/>
                <a:ln w="9525">
                  <a:noFill/>
                  <a:round/>
                  <a:headEnd/>
                  <a:tailEnd/>
                </a:ln>
              </p:spPr>
              <p:txBody>
                <a:bodyPr vert="horz" wrap="square" lIns="121872" tIns="60936" rIns="121872" bIns="60936" numCol="1" anchor="t" anchorCtr="0" compatLnSpc="1">
                  <a:prstTxWarp prst="textNoShape">
                    <a:avLst/>
                  </a:prstTxWarp>
                </a:bodyPr>
                <a:lstStyle/>
                <a:p>
                  <a:pPr defTabSz="914011" fontAlgn="ctr"/>
                  <a:endParaRPr lang="en-US" altLang="zh-CN"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Freeform 96"/>
                <p:cNvSpPr>
                  <a:spLocks/>
                </p:cNvSpPr>
                <p:nvPr/>
              </p:nvSpPr>
              <p:spPr bwMode="gray">
                <a:xfrm>
                  <a:off x="14130338" y="-646113"/>
                  <a:ext cx="46038" cy="46038"/>
                </a:xfrm>
                <a:custGeom>
                  <a:avLst/>
                  <a:gdLst/>
                  <a:ahLst/>
                  <a:cxnLst>
                    <a:cxn ang="0">
                      <a:pos x="0" y="25"/>
                    </a:cxn>
                    <a:cxn ang="0">
                      <a:pos x="32" y="57"/>
                    </a:cxn>
                    <a:cxn ang="0">
                      <a:pos x="58" y="32"/>
                    </a:cxn>
                    <a:cxn ang="0">
                      <a:pos x="26" y="0"/>
                    </a:cxn>
                    <a:cxn ang="0">
                      <a:pos x="0" y="25"/>
                    </a:cxn>
                  </a:cxnLst>
                  <a:rect l="0" t="0" r="r" b="b"/>
                  <a:pathLst>
                    <a:path w="58" h="57">
                      <a:moveTo>
                        <a:pt x="0" y="25"/>
                      </a:moveTo>
                      <a:lnTo>
                        <a:pt x="32" y="57"/>
                      </a:lnTo>
                      <a:lnTo>
                        <a:pt x="58" y="32"/>
                      </a:lnTo>
                      <a:lnTo>
                        <a:pt x="26" y="0"/>
                      </a:lnTo>
                      <a:lnTo>
                        <a:pt x="0" y="25"/>
                      </a:lnTo>
                      <a:close/>
                    </a:path>
                  </a:pathLst>
                </a:custGeom>
                <a:grpFill/>
                <a:ln w="9525">
                  <a:noFill/>
                  <a:round/>
                  <a:headEnd/>
                  <a:tailEnd/>
                </a:ln>
              </p:spPr>
              <p:txBody>
                <a:bodyPr vert="horz" wrap="square" lIns="121872" tIns="60936" rIns="121872" bIns="60936" numCol="1" anchor="t" anchorCtr="0" compatLnSpc="1">
                  <a:prstTxWarp prst="textNoShape">
                    <a:avLst/>
                  </a:prstTxWarp>
                </a:bodyPr>
                <a:lstStyle/>
                <a:p>
                  <a:pPr defTabSz="914011" fontAlgn="ctr"/>
                  <a:endParaRPr lang="en-US" altLang="zh-CN"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grpSp>
          <p:nvGrpSpPr>
            <p:cNvPr id="56" name="Group 68"/>
            <p:cNvGrpSpPr>
              <a:grpSpLocks noChangeAspect="1"/>
            </p:cNvGrpSpPr>
            <p:nvPr/>
          </p:nvGrpSpPr>
          <p:grpSpPr bwMode="gray">
            <a:xfrm>
              <a:off x="2776851" y="1977738"/>
              <a:ext cx="380017" cy="311856"/>
              <a:chOff x="2702" y="566"/>
              <a:chExt cx="422" cy="346"/>
            </a:xfrm>
          </p:grpSpPr>
          <p:sp>
            <p:nvSpPr>
              <p:cNvPr id="57" name="AutoShape 67"/>
              <p:cNvSpPr>
                <a:spLocks noChangeAspect="1" noChangeArrowheads="1" noTextEdit="1"/>
              </p:cNvSpPr>
              <p:nvPr/>
            </p:nvSpPr>
            <p:spPr bwMode="gray">
              <a:xfrm>
                <a:off x="2702" y="566"/>
                <a:ext cx="422"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011" fontAlgn="ctr"/>
                <a:endParaRPr lang="en-US"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Freeform 70"/>
              <p:cNvSpPr>
                <a:spLocks/>
              </p:cNvSpPr>
              <p:nvPr/>
            </p:nvSpPr>
            <p:spPr bwMode="gray">
              <a:xfrm>
                <a:off x="2785" y="760"/>
                <a:ext cx="80" cy="30"/>
              </a:xfrm>
              <a:custGeom>
                <a:avLst/>
                <a:gdLst>
                  <a:gd name="T0" fmla="*/ 701 w 50"/>
                  <a:gd name="T1" fmla="*/ 0 h 19"/>
                  <a:gd name="T2" fmla="*/ 701 w 50"/>
                  <a:gd name="T3" fmla="*/ 422 h 19"/>
                  <a:gd name="T4" fmla="*/ 0 w 50"/>
                  <a:gd name="T5" fmla="*/ 508 h 19"/>
                  <a:gd name="T6" fmla="*/ 0 w 50"/>
                  <a:gd name="T7" fmla="*/ 728 h 19"/>
                  <a:gd name="T8" fmla="*/ 2150 w 50"/>
                  <a:gd name="T9" fmla="*/ 728 h 19"/>
                  <a:gd name="T10" fmla="*/ 2150 w 50"/>
                  <a:gd name="T11" fmla="*/ 508 h 19"/>
                  <a:gd name="T12" fmla="*/ 1507 w 50"/>
                  <a:gd name="T13" fmla="*/ 422 h 19"/>
                  <a:gd name="T14" fmla="*/ 1507 w 50"/>
                  <a:gd name="T15" fmla="*/ 0 h 19"/>
                  <a:gd name="T16" fmla="*/ 701 w 50"/>
                  <a:gd name="T17" fmla="*/ 0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 h="19">
                    <a:moveTo>
                      <a:pt x="16" y="0"/>
                    </a:moveTo>
                    <a:cubicBezTo>
                      <a:pt x="16" y="11"/>
                      <a:pt x="16" y="11"/>
                      <a:pt x="16" y="11"/>
                    </a:cubicBezTo>
                    <a:cubicBezTo>
                      <a:pt x="11" y="12"/>
                      <a:pt x="5" y="12"/>
                      <a:pt x="0" y="13"/>
                    </a:cubicBezTo>
                    <a:cubicBezTo>
                      <a:pt x="0" y="15"/>
                      <a:pt x="0" y="17"/>
                      <a:pt x="0" y="19"/>
                    </a:cubicBezTo>
                    <a:cubicBezTo>
                      <a:pt x="50" y="19"/>
                      <a:pt x="50" y="19"/>
                      <a:pt x="50" y="19"/>
                    </a:cubicBezTo>
                    <a:cubicBezTo>
                      <a:pt x="50" y="13"/>
                      <a:pt x="50" y="13"/>
                      <a:pt x="50" y="13"/>
                    </a:cubicBezTo>
                    <a:cubicBezTo>
                      <a:pt x="45" y="13"/>
                      <a:pt x="40" y="12"/>
                      <a:pt x="35" y="11"/>
                    </a:cubicBezTo>
                    <a:cubicBezTo>
                      <a:pt x="35" y="0"/>
                      <a:pt x="35" y="0"/>
                      <a:pt x="35" y="0"/>
                    </a:cubicBez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11" fontAlgn="ctr"/>
                <a:endParaRPr lang="en-US"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Freeform 71"/>
              <p:cNvSpPr>
                <a:spLocks noEditPoints="1"/>
              </p:cNvSpPr>
              <p:nvPr/>
            </p:nvSpPr>
            <p:spPr bwMode="gray">
              <a:xfrm>
                <a:off x="2748" y="649"/>
                <a:ext cx="151" cy="106"/>
              </a:xfrm>
              <a:custGeom>
                <a:avLst/>
                <a:gdLst>
                  <a:gd name="T0" fmla="*/ 4170 w 94"/>
                  <a:gd name="T1" fmla="*/ 374 h 66"/>
                  <a:gd name="T2" fmla="*/ 3814 w 94"/>
                  <a:gd name="T3" fmla="*/ 0 h 66"/>
                  <a:gd name="T4" fmla="*/ 365 w 94"/>
                  <a:gd name="T5" fmla="*/ 0 h 66"/>
                  <a:gd name="T6" fmla="*/ 0 w 94"/>
                  <a:gd name="T7" fmla="*/ 374 h 66"/>
                  <a:gd name="T8" fmla="*/ 0 w 94"/>
                  <a:gd name="T9" fmla="*/ 2557 h 66"/>
                  <a:gd name="T10" fmla="*/ 365 w 94"/>
                  <a:gd name="T11" fmla="*/ 2912 h 66"/>
                  <a:gd name="T12" fmla="*/ 3814 w 94"/>
                  <a:gd name="T13" fmla="*/ 2912 h 66"/>
                  <a:gd name="T14" fmla="*/ 4170 w 94"/>
                  <a:gd name="T15" fmla="*/ 2557 h 66"/>
                  <a:gd name="T16" fmla="*/ 4170 w 94"/>
                  <a:gd name="T17" fmla="*/ 374 h 66"/>
                  <a:gd name="T18" fmla="*/ 3512 w 94"/>
                  <a:gd name="T19" fmla="*/ 2767 h 66"/>
                  <a:gd name="T20" fmla="*/ 3316 w 94"/>
                  <a:gd name="T21" fmla="*/ 2626 h 66"/>
                  <a:gd name="T22" fmla="*/ 3512 w 94"/>
                  <a:gd name="T23" fmla="*/ 2414 h 66"/>
                  <a:gd name="T24" fmla="*/ 3648 w 94"/>
                  <a:gd name="T25" fmla="*/ 2626 h 66"/>
                  <a:gd name="T26" fmla="*/ 3512 w 94"/>
                  <a:gd name="T27" fmla="*/ 2767 h 66"/>
                  <a:gd name="T28" fmla="*/ 3863 w 94"/>
                  <a:gd name="T29" fmla="*/ 2263 h 66"/>
                  <a:gd name="T30" fmla="*/ 315 w 94"/>
                  <a:gd name="T31" fmla="*/ 2263 h 66"/>
                  <a:gd name="T32" fmla="*/ 315 w 94"/>
                  <a:gd name="T33" fmla="*/ 363 h 66"/>
                  <a:gd name="T34" fmla="*/ 3863 w 94"/>
                  <a:gd name="T35" fmla="*/ 363 h 66"/>
                  <a:gd name="T36" fmla="*/ 3863 w 94"/>
                  <a:gd name="T37" fmla="*/ 2263 h 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4" h="66">
                    <a:moveTo>
                      <a:pt x="94" y="9"/>
                    </a:moveTo>
                    <a:cubicBezTo>
                      <a:pt x="94" y="4"/>
                      <a:pt x="91" y="0"/>
                      <a:pt x="86" y="0"/>
                    </a:cubicBezTo>
                    <a:cubicBezTo>
                      <a:pt x="8" y="0"/>
                      <a:pt x="8" y="0"/>
                      <a:pt x="8" y="0"/>
                    </a:cubicBezTo>
                    <a:cubicBezTo>
                      <a:pt x="4" y="0"/>
                      <a:pt x="0" y="4"/>
                      <a:pt x="0" y="9"/>
                    </a:cubicBezTo>
                    <a:cubicBezTo>
                      <a:pt x="0" y="58"/>
                      <a:pt x="0" y="58"/>
                      <a:pt x="0" y="58"/>
                    </a:cubicBezTo>
                    <a:cubicBezTo>
                      <a:pt x="0" y="62"/>
                      <a:pt x="4" y="66"/>
                      <a:pt x="8" y="66"/>
                    </a:cubicBezTo>
                    <a:cubicBezTo>
                      <a:pt x="86" y="66"/>
                      <a:pt x="86" y="66"/>
                      <a:pt x="86" y="66"/>
                    </a:cubicBezTo>
                    <a:cubicBezTo>
                      <a:pt x="91" y="66"/>
                      <a:pt x="94" y="62"/>
                      <a:pt x="94" y="58"/>
                    </a:cubicBezTo>
                    <a:lnTo>
                      <a:pt x="94" y="9"/>
                    </a:lnTo>
                    <a:close/>
                    <a:moveTo>
                      <a:pt x="79" y="62"/>
                    </a:moveTo>
                    <a:cubicBezTo>
                      <a:pt x="77" y="62"/>
                      <a:pt x="75" y="61"/>
                      <a:pt x="75" y="59"/>
                    </a:cubicBezTo>
                    <a:cubicBezTo>
                      <a:pt x="75" y="57"/>
                      <a:pt x="77" y="55"/>
                      <a:pt x="79" y="55"/>
                    </a:cubicBezTo>
                    <a:cubicBezTo>
                      <a:pt x="81" y="55"/>
                      <a:pt x="82" y="57"/>
                      <a:pt x="82" y="59"/>
                    </a:cubicBezTo>
                    <a:cubicBezTo>
                      <a:pt x="82" y="61"/>
                      <a:pt x="81" y="62"/>
                      <a:pt x="79" y="62"/>
                    </a:cubicBezTo>
                    <a:close/>
                    <a:moveTo>
                      <a:pt x="87" y="51"/>
                    </a:moveTo>
                    <a:cubicBezTo>
                      <a:pt x="7" y="51"/>
                      <a:pt x="7" y="51"/>
                      <a:pt x="7" y="51"/>
                    </a:cubicBezTo>
                    <a:cubicBezTo>
                      <a:pt x="7" y="8"/>
                      <a:pt x="7" y="8"/>
                      <a:pt x="7" y="8"/>
                    </a:cubicBezTo>
                    <a:cubicBezTo>
                      <a:pt x="87" y="8"/>
                      <a:pt x="87" y="8"/>
                      <a:pt x="87" y="8"/>
                    </a:cubicBezTo>
                    <a:lnTo>
                      <a:pt x="8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11" fontAlgn="ctr"/>
                <a:endParaRPr lang="en-US"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 name="Freeform 72"/>
              <p:cNvSpPr>
                <a:spLocks noEditPoints="1"/>
              </p:cNvSpPr>
              <p:nvPr/>
            </p:nvSpPr>
            <p:spPr bwMode="gray">
              <a:xfrm>
                <a:off x="2811" y="616"/>
                <a:ext cx="150" cy="105"/>
              </a:xfrm>
              <a:custGeom>
                <a:avLst/>
                <a:gdLst>
                  <a:gd name="T0" fmla="*/ 3613 w 94"/>
                  <a:gd name="T1" fmla="*/ 0 h 66"/>
                  <a:gd name="T2" fmla="*/ 349 w 94"/>
                  <a:gd name="T3" fmla="*/ 0 h 66"/>
                  <a:gd name="T4" fmla="*/ 0 w 94"/>
                  <a:gd name="T5" fmla="*/ 339 h 66"/>
                  <a:gd name="T6" fmla="*/ 0 w 94"/>
                  <a:gd name="T7" fmla="*/ 652 h 66"/>
                  <a:gd name="T8" fmla="*/ 295 w 94"/>
                  <a:gd name="T9" fmla="*/ 652 h 66"/>
                  <a:gd name="T10" fmla="*/ 295 w 94"/>
                  <a:gd name="T11" fmla="*/ 294 h 66"/>
                  <a:gd name="T12" fmla="*/ 3664 w 94"/>
                  <a:gd name="T13" fmla="*/ 294 h 66"/>
                  <a:gd name="T14" fmla="*/ 3664 w 94"/>
                  <a:gd name="T15" fmla="*/ 2090 h 66"/>
                  <a:gd name="T16" fmla="*/ 2556 w 94"/>
                  <a:gd name="T17" fmla="*/ 2090 h 66"/>
                  <a:gd name="T18" fmla="*/ 2556 w 94"/>
                  <a:gd name="T19" fmla="*/ 2711 h 66"/>
                  <a:gd name="T20" fmla="*/ 3613 w 94"/>
                  <a:gd name="T21" fmla="*/ 2711 h 66"/>
                  <a:gd name="T22" fmla="*/ 3941 w 94"/>
                  <a:gd name="T23" fmla="*/ 2356 h 66"/>
                  <a:gd name="T24" fmla="*/ 3941 w 94"/>
                  <a:gd name="T25" fmla="*/ 339 h 66"/>
                  <a:gd name="T26" fmla="*/ 3613 w 94"/>
                  <a:gd name="T27" fmla="*/ 0 h 66"/>
                  <a:gd name="T28" fmla="*/ 3266 w 94"/>
                  <a:gd name="T29" fmla="*/ 2557 h 66"/>
                  <a:gd name="T30" fmla="*/ 3158 w 94"/>
                  <a:gd name="T31" fmla="*/ 2364 h 66"/>
                  <a:gd name="T32" fmla="*/ 3266 w 94"/>
                  <a:gd name="T33" fmla="*/ 2275 h 66"/>
                  <a:gd name="T34" fmla="*/ 3458 w 94"/>
                  <a:gd name="T35" fmla="*/ 2364 h 66"/>
                  <a:gd name="T36" fmla="*/ 3266 w 94"/>
                  <a:gd name="T37" fmla="*/ 2557 h 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4" h="66">
                    <a:moveTo>
                      <a:pt x="86" y="0"/>
                    </a:moveTo>
                    <a:cubicBezTo>
                      <a:pt x="8" y="0"/>
                      <a:pt x="8" y="0"/>
                      <a:pt x="8" y="0"/>
                    </a:cubicBezTo>
                    <a:cubicBezTo>
                      <a:pt x="3" y="0"/>
                      <a:pt x="0" y="4"/>
                      <a:pt x="0" y="8"/>
                    </a:cubicBezTo>
                    <a:cubicBezTo>
                      <a:pt x="0" y="16"/>
                      <a:pt x="0" y="16"/>
                      <a:pt x="0" y="16"/>
                    </a:cubicBezTo>
                    <a:cubicBezTo>
                      <a:pt x="7" y="16"/>
                      <a:pt x="7" y="16"/>
                      <a:pt x="7" y="16"/>
                    </a:cubicBezTo>
                    <a:cubicBezTo>
                      <a:pt x="7" y="7"/>
                      <a:pt x="7" y="7"/>
                      <a:pt x="7" y="7"/>
                    </a:cubicBezTo>
                    <a:cubicBezTo>
                      <a:pt x="87" y="7"/>
                      <a:pt x="87" y="7"/>
                      <a:pt x="87" y="7"/>
                    </a:cubicBezTo>
                    <a:cubicBezTo>
                      <a:pt x="87" y="51"/>
                      <a:pt x="87" y="51"/>
                      <a:pt x="87" y="51"/>
                    </a:cubicBezTo>
                    <a:cubicBezTo>
                      <a:pt x="61" y="51"/>
                      <a:pt x="61" y="51"/>
                      <a:pt x="61" y="51"/>
                    </a:cubicBezTo>
                    <a:cubicBezTo>
                      <a:pt x="61" y="66"/>
                      <a:pt x="61" y="66"/>
                      <a:pt x="61" y="66"/>
                    </a:cubicBezTo>
                    <a:cubicBezTo>
                      <a:pt x="86" y="66"/>
                      <a:pt x="86" y="66"/>
                      <a:pt x="86" y="66"/>
                    </a:cubicBezTo>
                    <a:cubicBezTo>
                      <a:pt x="90" y="66"/>
                      <a:pt x="94" y="62"/>
                      <a:pt x="94" y="57"/>
                    </a:cubicBezTo>
                    <a:cubicBezTo>
                      <a:pt x="94" y="8"/>
                      <a:pt x="94" y="8"/>
                      <a:pt x="94" y="8"/>
                    </a:cubicBezTo>
                    <a:cubicBezTo>
                      <a:pt x="94" y="4"/>
                      <a:pt x="90" y="0"/>
                      <a:pt x="86" y="0"/>
                    </a:cubicBezTo>
                    <a:close/>
                    <a:moveTo>
                      <a:pt x="78" y="62"/>
                    </a:moveTo>
                    <a:cubicBezTo>
                      <a:pt x="77" y="62"/>
                      <a:pt x="75" y="60"/>
                      <a:pt x="75" y="58"/>
                    </a:cubicBezTo>
                    <a:cubicBezTo>
                      <a:pt x="75" y="56"/>
                      <a:pt x="77" y="55"/>
                      <a:pt x="78" y="55"/>
                    </a:cubicBezTo>
                    <a:cubicBezTo>
                      <a:pt x="80" y="55"/>
                      <a:pt x="82" y="56"/>
                      <a:pt x="82" y="58"/>
                    </a:cubicBezTo>
                    <a:cubicBezTo>
                      <a:pt x="82" y="60"/>
                      <a:pt x="80" y="62"/>
                      <a:pt x="78"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11" fontAlgn="ctr"/>
                <a:endParaRPr lang="en-US"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Freeform 73"/>
              <p:cNvSpPr>
                <a:spLocks/>
              </p:cNvSpPr>
              <p:nvPr/>
            </p:nvSpPr>
            <p:spPr bwMode="gray">
              <a:xfrm>
                <a:off x="2903" y="744"/>
                <a:ext cx="24" cy="13"/>
              </a:xfrm>
              <a:custGeom>
                <a:avLst/>
                <a:gdLst>
                  <a:gd name="T0" fmla="*/ 0 w 15"/>
                  <a:gd name="T1" fmla="*/ 384 h 8"/>
                  <a:gd name="T2" fmla="*/ 643 w 15"/>
                  <a:gd name="T3" fmla="*/ 384 h 8"/>
                  <a:gd name="T4" fmla="*/ 643 w 15"/>
                  <a:gd name="T5" fmla="*/ 89 h 8"/>
                  <a:gd name="T6" fmla="*/ 138 w 15"/>
                  <a:gd name="T7" fmla="*/ 0 h 8"/>
                  <a:gd name="T8" fmla="*/ 0 w 15"/>
                  <a:gd name="T9" fmla="*/ 3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8">
                    <a:moveTo>
                      <a:pt x="0" y="8"/>
                    </a:moveTo>
                    <a:cubicBezTo>
                      <a:pt x="15" y="8"/>
                      <a:pt x="15" y="8"/>
                      <a:pt x="15" y="8"/>
                    </a:cubicBezTo>
                    <a:cubicBezTo>
                      <a:pt x="15" y="2"/>
                      <a:pt x="15" y="2"/>
                      <a:pt x="15" y="2"/>
                    </a:cubicBezTo>
                    <a:cubicBezTo>
                      <a:pt x="11" y="1"/>
                      <a:pt x="7" y="1"/>
                      <a:pt x="3" y="0"/>
                    </a:cubicBezTo>
                    <a:cubicBezTo>
                      <a:pt x="3" y="3"/>
                      <a:pt x="2" y="6"/>
                      <a:pt x="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11" fontAlgn="ctr"/>
                <a:endParaRPr lang="en-US"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Freeform 74"/>
              <p:cNvSpPr>
                <a:spLocks/>
              </p:cNvSpPr>
              <p:nvPr/>
            </p:nvSpPr>
            <p:spPr bwMode="gray">
              <a:xfrm>
                <a:off x="2820" y="683"/>
                <a:ext cx="192" cy="179"/>
              </a:xfrm>
              <a:custGeom>
                <a:avLst/>
                <a:gdLst>
                  <a:gd name="T0" fmla="*/ 192 w 192"/>
                  <a:gd name="T1" fmla="*/ 179 h 179"/>
                  <a:gd name="T2" fmla="*/ 0 w 192"/>
                  <a:gd name="T3" fmla="*/ 179 h 179"/>
                  <a:gd name="T4" fmla="*/ 0 w 192"/>
                  <a:gd name="T5" fmla="*/ 117 h 179"/>
                  <a:gd name="T6" fmla="*/ 10 w 192"/>
                  <a:gd name="T7" fmla="*/ 117 h 179"/>
                  <a:gd name="T8" fmla="*/ 10 w 192"/>
                  <a:gd name="T9" fmla="*/ 170 h 179"/>
                  <a:gd name="T10" fmla="*/ 183 w 192"/>
                  <a:gd name="T11" fmla="*/ 170 h 179"/>
                  <a:gd name="T12" fmla="*/ 183 w 192"/>
                  <a:gd name="T13" fmla="*/ 9 h 179"/>
                  <a:gd name="T14" fmla="*/ 151 w 192"/>
                  <a:gd name="T15" fmla="*/ 9 h 179"/>
                  <a:gd name="T16" fmla="*/ 151 w 192"/>
                  <a:gd name="T17" fmla="*/ 0 h 179"/>
                  <a:gd name="T18" fmla="*/ 192 w 192"/>
                  <a:gd name="T19" fmla="*/ 0 h 179"/>
                  <a:gd name="T20" fmla="*/ 192 w 192"/>
                  <a:gd name="T21" fmla="*/ 179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2" h="179">
                    <a:moveTo>
                      <a:pt x="192" y="179"/>
                    </a:moveTo>
                    <a:lnTo>
                      <a:pt x="0" y="179"/>
                    </a:lnTo>
                    <a:lnTo>
                      <a:pt x="0" y="117"/>
                    </a:lnTo>
                    <a:lnTo>
                      <a:pt x="10" y="117"/>
                    </a:lnTo>
                    <a:lnTo>
                      <a:pt x="10" y="170"/>
                    </a:lnTo>
                    <a:lnTo>
                      <a:pt x="183" y="170"/>
                    </a:lnTo>
                    <a:lnTo>
                      <a:pt x="183" y="9"/>
                    </a:lnTo>
                    <a:lnTo>
                      <a:pt x="151" y="9"/>
                    </a:lnTo>
                    <a:lnTo>
                      <a:pt x="151" y="0"/>
                    </a:lnTo>
                    <a:lnTo>
                      <a:pt x="192" y="0"/>
                    </a:lnTo>
                    <a:lnTo>
                      <a:pt x="192" y="1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11" fontAlgn="ctr"/>
                <a:endParaRPr lang="en-US"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Rectangle 75"/>
              <p:cNvSpPr>
                <a:spLocks noChangeArrowheads="1"/>
              </p:cNvSpPr>
              <p:nvPr/>
            </p:nvSpPr>
            <p:spPr bwMode="gray">
              <a:xfrm>
                <a:off x="2975" y="845"/>
                <a:ext cx="64" cy="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40000"/>
                  </a:lnSpc>
                  <a:defRPr sz="2000" b="1">
                    <a:solidFill>
                      <a:schemeClr val="tx1"/>
                    </a:solidFill>
                    <a:latin typeface="Arial" panose="020B0604020202020204" pitchFamily="34" charset="0"/>
                    <a:ea typeface="黑体" panose="02010609060101010101" pitchFamily="49" charset="-122"/>
                  </a:defRPr>
                </a:lvl1pPr>
                <a:lvl2pPr marL="742950" indent="-285750">
                  <a:lnSpc>
                    <a:spcPct val="140000"/>
                  </a:lnSpc>
                  <a:defRPr sz="2000">
                    <a:solidFill>
                      <a:schemeClr val="tx1"/>
                    </a:solidFill>
                    <a:latin typeface="Arial" panose="020B0604020202020204" pitchFamily="34" charset="0"/>
                    <a:ea typeface="华文细黑" panose="02010600040101010101" pitchFamily="2" charset="-122"/>
                  </a:defRPr>
                </a:lvl2pPr>
                <a:lvl3pPr marL="1143000" indent="-228600">
                  <a:lnSpc>
                    <a:spcPct val="140000"/>
                  </a:lnSpc>
                  <a:defRPr sz="2000">
                    <a:solidFill>
                      <a:schemeClr val="tx1"/>
                    </a:solidFill>
                    <a:latin typeface="Arial" panose="020B0604020202020204" pitchFamily="34" charset="0"/>
                    <a:ea typeface="华文细黑" panose="02010600040101010101" pitchFamily="2" charset="-122"/>
                  </a:defRPr>
                </a:lvl3pPr>
                <a:lvl4pPr marL="1600200" indent="-228600">
                  <a:lnSpc>
                    <a:spcPct val="140000"/>
                  </a:lnSpc>
                  <a:defRPr sz="2000">
                    <a:solidFill>
                      <a:schemeClr val="tx1"/>
                    </a:solidFill>
                    <a:latin typeface="Arial" panose="020B0604020202020204" pitchFamily="34" charset="0"/>
                    <a:ea typeface="华文细黑" panose="02010600040101010101" pitchFamily="2" charset="-122"/>
                  </a:defRPr>
                </a:lvl4pPr>
                <a:lvl5pPr marL="2057400" indent="-228600">
                  <a:lnSpc>
                    <a:spcPct val="140000"/>
                  </a:lnSpc>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9pPr>
              </a:lstStyle>
              <a:p>
                <a:pPr defTabSz="914011" fontAlgn="ctr">
                  <a:lnSpc>
                    <a:spcPct val="100000"/>
                  </a:lnSpc>
                </a:pPr>
                <a:endParaRPr lang="en-US" altLang="zh-CN" sz="19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Rectangle 76"/>
              <p:cNvSpPr>
                <a:spLocks noChangeArrowheads="1"/>
              </p:cNvSpPr>
              <p:nvPr/>
            </p:nvSpPr>
            <p:spPr bwMode="gray">
              <a:xfrm>
                <a:off x="2947" y="848"/>
                <a:ext cx="86" cy="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40000"/>
                  </a:lnSpc>
                  <a:defRPr sz="2000" b="1">
                    <a:solidFill>
                      <a:schemeClr val="tx1"/>
                    </a:solidFill>
                    <a:latin typeface="Arial" panose="020B0604020202020204" pitchFamily="34" charset="0"/>
                    <a:ea typeface="黑体" panose="02010609060101010101" pitchFamily="49" charset="-122"/>
                  </a:defRPr>
                </a:lvl1pPr>
                <a:lvl2pPr marL="742950" indent="-285750">
                  <a:lnSpc>
                    <a:spcPct val="140000"/>
                  </a:lnSpc>
                  <a:defRPr sz="2000">
                    <a:solidFill>
                      <a:schemeClr val="tx1"/>
                    </a:solidFill>
                    <a:latin typeface="Arial" panose="020B0604020202020204" pitchFamily="34" charset="0"/>
                    <a:ea typeface="华文细黑" panose="02010600040101010101" pitchFamily="2" charset="-122"/>
                  </a:defRPr>
                </a:lvl2pPr>
                <a:lvl3pPr marL="1143000" indent="-228600">
                  <a:lnSpc>
                    <a:spcPct val="140000"/>
                  </a:lnSpc>
                  <a:defRPr sz="2000">
                    <a:solidFill>
                      <a:schemeClr val="tx1"/>
                    </a:solidFill>
                    <a:latin typeface="Arial" panose="020B0604020202020204" pitchFamily="34" charset="0"/>
                    <a:ea typeface="华文细黑" panose="02010600040101010101" pitchFamily="2" charset="-122"/>
                  </a:defRPr>
                </a:lvl3pPr>
                <a:lvl4pPr marL="1600200" indent="-228600">
                  <a:lnSpc>
                    <a:spcPct val="140000"/>
                  </a:lnSpc>
                  <a:defRPr sz="2000">
                    <a:solidFill>
                      <a:schemeClr val="tx1"/>
                    </a:solidFill>
                    <a:latin typeface="Arial" panose="020B0604020202020204" pitchFamily="34" charset="0"/>
                    <a:ea typeface="华文细黑" panose="02010600040101010101" pitchFamily="2" charset="-122"/>
                  </a:defRPr>
                </a:lvl4pPr>
                <a:lvl5pPr marL="2057400" indent="-228600">
                  <a:lnSpc>
                    <a:spcPct val="140000"/>
                  </a:lnSpc>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9pPr>
              </a:lstStyle>
              <a:p>
                <a:pPr defTabSz="914011" fontAlgn="ctr">
                  <a:lnSpc>
                    <a:spcPct val="100000"/>
                  </a:lnSpc>
                </a:pPr>
                <a:endParaRPr lang="en-US" altLang="zh-CN" sz="19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 name="Rectangle 77"/>
              <p:cNvSpPr>
                <a:spLocks noChangeArrowheads="1"/>
              </p:cNvSpPr>
              <p:nvPr/>
            </p:nvSpPr>
            <p:spPr bwMode="gray">
              <a:xfrm>
                <a:off x="3047" y="848"/>
                <a:ext cx="21" cy="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40000"/>
                  </a:lnSpc>
                  <a:defRPr sz="2000" b="1">
                    <a:solidFill>
                      <a:schemeClr val="tx1"/>
                    </a:solidFill>
                    <a:latin typeface="Arial" panose="020B0604020202020204" pitchFamily="34" charset="0"/>
                    <a:ea typeface="黑体" panose="02010609060101010101" pitchFamily="49" charset="-122"/>
                  </a:defRPr>
                </a:lvl1pPr>
                <a:lvl2pPr marL="742950" indent="-285750">
                  <a:lnSpc>
                    <a:spcPct val="140000"/>
                  </a:lnSpc>
                  <a:defRPr sz="2000">
                    <a:solidFill>
                      <a:schemeClr val="tx1"/>
                    </a:solidFill>
                    <a:latin typeface="Arial" panose="020B0604020202020204" pitchFamily="34" charset="0"/>
                    <a:ea typeface="华文细黑" panose="02010600040101010101" pitchFamily="2" charset="-122"/>
                  </a:defRPr>
                </a:lvl2pPr>
                <a:lvl3pPr marL="1143000" indent="-228600">
                  <a:lnSpc>
                    <a:spcPct val="140000"/>
                  </a:lnSpc>
                  <a:defRPr sz="2000">
                    <a:solidFill>
                      <a:schemeClr val="tx1"/>
                    </a:solidFill>
                    <a:latin typeface="Arial" panose="020B0604020202020204" pitchFamily="34" charset="0"/>
                    <a:ea typeface="华文细黑" panose="02010600040101010101" pitchFamily="2" charset="-122"/>
                  </a:defRPr>
                </a:lvl3pPr>
                <a:lvl4pPr marL="1600200" indent="-228600">
                  <a:lnSpc>
                    <a:spcPct val="140000"/>
                  </a:lnSpc>
                  <a:defRPr sz="2000">
                    <a:solidFill>
                      <a:schemeClr val="tx1"/>
                    </a:solidFill>
                    <a:latin typeface="Arial" panose="020B0604020202020204" pitchFamily="34" charset="0"/>
                    <a:ea typeface="华文细黑" panose="02010600040101010101" pitchFamily="2" charset="-122"/>
                  </a:defRPr>
                </a:lvl4pPr>
                <a:lvl5pPr marL="2057400" indent="-228600">
                  <a:lnSpc>
                    <a:spcPct val="140000"/>
                  </a:lnSpc>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9pPr>
              </a:lstStyle>
              <a:p>
                <a:pPr defTabSz="914011" fontAlgn="ctr">
                  <a:lnSpc>
                    <a:spcPct val="100000"/>
                  </a:lnSpc>
                </a:pPr>
                <a:endParaRPr lang="en-US" altLang="zh-CN" sz="19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Rectangle 78"/>
              <p:cNvSpPr>
                <a:spLocks noChangeArrowheads="1"/>
              </p:cNvSpPr>
              <p:nvPr/>
            </p:nvSpPr>
            <p:spPr bwMode="gray">
              <a:xfrm>
                <a:off x="2998" y="816"/>
                <a:ext cx="19"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40000"/>
                  </a:lnSpc>
                  <a:defRPr sz="2000" b="1">
                    <a:solidFill>
                      <a:schemeClr val="tx1"/>
                    </a:solidFill>
                    <a:latin typeface="Arial" panose="020B0604020202020204" pitchFamily="34" charset="0"/>
                    <a:ea typeface="黑体" panose="02010609060101010101" pitchFamily="49" charset="-122"/>
                  </a:defRPr>
                </a:lvl1pPr>
                <a:lvl2pPr marL="742950" indent="-285750">
                  <a:lnSpc>
                    <a:spcPct val="140000"/>
                  </a:lnSpc>
                  <a:defRPr sz="2000">
                    <a:solidFill>
                      <a:schemeClr val="tx1"/>
                    </a:solidFill>
                    <a:latin typeface="Arial" panose="020B0604020202020204" pitchFamily="34" charset="0"/>
                    <a:ea typeface="华文细黑" panose="02010600040101010101" pitchFamily="2" charset="-122"/>
                  </a:defRPr>
                </a:lvl2pPr>
                <a:lvl3pPr marL="1143000" indent="-228600">
                  <a:lnSpc>
                    <a:spcPct val="140000"/>
                  </a:lnSpc>
                  <a:defRPr sz="2000">
                    <a:solidFill>
                      <a:schemeClr val="tx1"/>
                    </a:solidFill>
                    <a:latin typeface="Arial" panose="020B0604020202020204" pitchFamily="34" charset="0"/>
                    <a:ea typeface="华文细黑" panose="02010600040101010101" pitchFamily="2" charset="-122"/>
                  </a:defRPr>
                </a:lvl3pPr>
                <a:lvl4pPr marL="1600200" indent="-228600">
                  <a:lnSpc>
                    <a:spcPct val="140000"/>
                  </a:lnSpc>
                  <a:defRPr sz="2000">
                    <a:solidFill>
                      <a:schemeClr val="tx1"/>
                    </a:solidFill>
                    <a:latin typeface="Arial" panose="020B0604020202020204" pitchFamily="34" charset="0"/>
                    <a:ea typeface="华文细黑" panose="02010600040101010101" pitchFamily="2" charset="-122"/>
                  </a:defRPr>
                </a:lvl4pPr>
                <a:lvl5pPr marL="2057400" indent="-228600">
                  <a:lnSpc>
                    <a:spcPct val="140000"/>
                  </a:lnSpc>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lnSpc>
                    <a:spcPct val="140000"/>
                  </a:lnSpc>
                  <a:spcBef>
                    <a:spcPct val="0"/>
                  </a:spcBef>
                  <a:spcAft>
                    <a:spcPct val="0"/>
                  </a:spcAft>
                  <a:defRPr sz="2000">
                    <a:solidFill>
                      <a:schemeClr val="tx1"/>
                    </a:solidFill>
                    <a:latin typeface="Arial" panose="020B0604020202020204" pitchFamily="34" charset="0"/>
                    <a:ea typeface="华文细黑" panose="02010600040101010101" pitchFamily="2" charset="-122"/>
                  </a:defRPr>
                </a:lvl9pPr>
              </a:lstStyle>
              <a:p>
                <a:pPr defTabSz="914011" fontAlgn="ctr">
                  <a:lnSpc>
                    <a:spcPct val="100000"/>
                  </a:lnSpc>
                </a:pPr>
                <a:endParaRPr lang="en-US" altLang="zh-CN" sz="19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 name="Freeform 79"/>
              <p:cNvSpPr>
                <a:spLocks noEditPoints="1"/>
              </p:cNvSpPr>
              <p:nvPr/>
            </p:nvSpPr>
            <p:spPr bwMode="gray">
              <a:xfrm>
                <a:off x="3023" y="651"/>
                <a:ext cx="45" cy="53"/>
              </a:xfrm>
              <a:custGeom>
                <a:avLst/>
                <a:gdLst>
                  <a:gd name="T0" fmla="*/ 141 w 28"/>
                  <a:gd name="T1" fmla="*/ 716 h 33"/>
                  <a:gd name="T2" fmla="*/ 1107 w 28"/>
                  <a:gd name="T3" fmla="*/ 716 h 33"/>
                  <a:gd name="T4" fmla="*/ 1242 w 28"/>
                  <a:gd name="T5" fmla="*/ 854 h 33"/>
                  <a:gd name="T6" fmla="*/ 1242 w 28"/>
                  <a:gd name="T7" fmla="*/ 1372 h 33"/>
                  <a:gd name="T8" fmla="*/ 1107 w 28"/>
                  <a:gd name="T9" fmla="*/ 1463 h 33"/>
                  <a:gd name="T10" fmla="*/ 141 w 28"/>
                  <a:gd name="T11" fmla="*/ 1463 h 33"/>
                  <a:gd name="T12" fmla="*/ 0 w 28"/>
                  <a:gd name="T13" fmla="*/ 1372 h 33"/>
                  <a:gd name="T14" fmla="*/ 0 w 28"/>
                  <a:gd name="T15" fmla="*/ 854 h 33"/>
                  <a:gd name="T16" fmla="*/ 141 w 28"/>
                  <a:gd name="T17" fmla="*/ 716 h 33"/>
                  <a:gd name="T18" fmla="*/ 635 w 28"/>
                  <a:gd name="T19" fmla="*/ 0 h 33"/>
                  <a:gd name="T20" fmla="*/ 635 w 28"/>
                  <a:gd name="T21" fmla="*/ 0 h 33"/>
                  <a:gd name="T22" fmla="*/ 966 w 28"/>
                  <a:gd name="T23" fmla="*/ 141 h 33"/>
                  <a:gd name="T24" fmla="*/ 1107 w 28"/>
                  <a:gd name="T25" fmla="*/ 498 h 33"/>
                  <a:gd name="T26" fmla="*/ 1107 w 28"/>
                  <a:gd name="T27" fmla="*/ 532 h 33"/>
                  <a:gd name="T28" fmla="*/ 1107 w 28"/>
                  <a:gd name="T29" fmla="*/ 532 h 33"/>
                  <a:gd name="T30" fmla="*/ 881 w 28"/>
                  <a:gd name="T31" fmla="*/ 532 h 33"/>
                  <a:gd name="T32" fmla="*/ 881 w 28"/>
                  <a:gd name="T33" fmla="*/ 498 h 33"/>
                  <a:gd name="T34" fmla="*/ 813 w 28"/>
                  <a:gd name="T35" fmla="*/ 310 h 33"/>
                  <a:gd name="T36" fmla="*/ 635 w 28"/>
                  <a:gd name="T37" fmla="*/ 226 h 33"/>
                  <a:gd name="T38" fmla="*/ 635 w 28"/>
                  <a:gd name="T39" fmla="*/ 226 h 33"/>
                  <a:gd name="T40" fmla="*/ 452 w 28"/>
                  <a:gd name="T41" fmla="*/ 310 h 33"/>
                  <a:gd name="T42" fmla="*/ 365 w 28"/>
                  <a:gd name="T43" fmla="*/ 498 h 33"/>
                  <a:gd name="T44" fmla="*/ 365 w 28"/>
                  <a:gd name="T45" fmla="*/ 532 h 33"/>
                  <a:gd name="T46" fmla="*/ 141 w 28"/>
                  <a:gd name="T47" fmla="*/ 532 h 33"/>
                  <a:gd name="T48" fmla="*/ 141 w 28"/>
                  <a:gd name="T49" fmla="*/ 498 h 33"/>
                  <a:gd name="T50" fmla="*/ 281 w 28"/>
                  <a:gd name="T51" fmla="*/ 141 h 33"/>
                  <a:gd name="T52" fmla="*/ 635 w 28"/>
                  <a:gd name="T53" fmla="*/ 0 h 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 h="33">
                    <a:moveTo>
                      <a:pt x="3" y="16"/>
                    </a:moveTo>
                    <a:cubicBezTo>
                      <a:pt x="25" y="16"/>
                      <a:pt x="25" y="16"/>
                      <a:pt x="25" y="16"/>
                    </a:cubicBezTo>
                    <a:cubicBezTo>
                      <a:pt x="27" y="16"/>
                      <a:pt x="28" y="17"/>
                      <a:pt x="28" y="19"/>
                    </a:cubicBezTo>
                    <a:cubicBezTo>
                      <a:pt x="28" y="31"/>
                      <a:pt x="28" y="31"/>
                      <a:pt x="28" y="31"/>
                    </a:cubicBezTo>
                    <a:cubicBezTo>
                      <a:pt x="28" y="32"/>
                      <a:pt x="27" y="33"/>
                      <a:pt x="25" y="33"/>
                    </a:cubicBezTo>
                    <a:cubicBezTo>
                      <a:pt x="3" y="33"/>
                      <a:pt x="3" y="33"/>
                      <a:pt x="3" y="33"/>
                    </a:cubicBezTo>
                    <a:cubicBezTo>
                      <a:pt x="1" y="33"/>
                      <a:pt x="0" y="32"/>
                      <a:pt x="0" y="31"/>
                    </a:cubicBezTo>
                    <a:cubicBezTo>
                      <a:pt x="0" y="19"/>
                      <a:pt x="0" y="19"/>
                      <a:pt x="0" y="19"/>
                    </a:cubicBezTo>
                    <a:cubicBezTo>
                      <a:pt x="0" y="17"/>
                      <a:pt x="1" y="16"/>
                      <a:pt x="3" y="16"/>
                    </a:cubicBezTo>
                    <a:close/>
                    <a:moveTo>
                      <a:pt x="14" y="0"/>
                    </a:moveTo>
                    <a:cubicBezTo>
                      <a:pt x="14" y="0"/>
                      <a:pt x="14" y="0"/>
                      <a:pt x="14" y="0"/>
                    </a:cubicBezTo>
                    <a:cubicBezTo>
                      <a:pt x="17" y="0"/>
                      <a:pt x="20" y="1"/>
                      <a:pt x="22" y="3"/>
                    </a:cubicBezTo>
                    <a:cubicBezTo>
                      <a:pt x="24" y="5"/>
                      <a:pt x="25" y="8"/>
                      <a:pt x="25" y="11"/>
                    </a:cubicBezTo>
                    <a:cubicBezTo>
                      <a:pt x="25" y="12"/>
                      <a:pt x="25" y="12"/>
                      <a:pt x="25" y="12"/>
                    </a:cubicBezTo>
                    <a:cubicBezTo>
                      <a:pt x="25" y="12"/>
                      <a:pt x="25" y="12"/>
                      <a:pt x="25" y="12"/>
                    </a:cubicBezTo>
                    <a:cubicBezTo>
                      <a:pt x="20" y="12"/>
                      <a:pt x="20" y="12"/>
                      <a:pt x="20" y="12"/>
                    </a:cubicBezTo>
                    <a:cubicBezTo>
                      <a:pt x="20" y="11"/>
                      <a:pt x="20" y="11"/>
                      <a:pt x="20" y="11"/>
                    </a:cubicBezTo>
                    <a:cubicBezTo>
                      <a:pt x="20" y="9"/>
                      <a:pt x="19" y="8"/>
                      <a:pt x="18" y="7"/>
                    </a:cubicBezTo>
                    <a:cubicBezTo>
                      <a:pt x="17" y="6"/>
                      <a:pt x="15" y="5"/>
                      <a:pt x="14" y="5"/>
                    </a:cubicBezTo>
                    <a:cubicBezTo>
                      <a:pt x="14" y="5"/>
                      <a:pt x="14" y="5"/>
                      <a:pt x="14" y="5"/>
                    </a:cubicBezTo>
                    <a:cubicBezTo>
                      <a:pt x="12" y="5"/>
                      <a:pt x="11" y="6"/>
                      <a:pt x="10" y="7"/>
                    </a:cubicBezTo>
                    <a:cubicBezTo>
                      <a:pt x="9" y="8"/>
                      <a:pt x="8" y="9"/>
                      <a:pt x="8" y="11"/>
                    </a:cubicBezTo>
                    <a:cubicBezTo>
                      <a:pt x="8" y="12"/>
                      <a:pt x="8" y="12"/>
                      <a:pt x="8" y="12"/>
                    </a:cubicBezTo>
                    <a:cubicBezTo>
                      <a:pt x="3" y="12"/>
                      <a:pt x="3" y="12"/>
                      <a:pt x="3" y="12"/>
                    </a:cubicBezTo>
                    <a:cubicBezTo>
                      <a:pt x="3" y="11"/>
                      <a:pt x="3" y="11"/>
                      <a:pt x="3" y="11"/>
                    </a:cubicBezTo>
                    <a:cubicBezTo>
                      <a:pt x="3" y="8"/>
                      <a:pt x="4" y="5"/>
                      <a:pt x="6" y="3"/>
                    </a:cubicBezTo>
                    <a:cubicBezTo>
                      <a:pt x="8" y="1"/>
                      <a:pt x="11"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11" fontAlgn="ctr"/>
                <a:endParaRPr lang="en-US" sz="2399"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sp>
        <p:nvSpPr>
          <p:cNvPr id="107" name="矩形 106"/>
          <p:cNvSpPr/>
          <p:nvPr/>
        </p:nvSpPr>
        <p:spPr bwMode="gray">
          <a:xfrm>
            <a:off x="6240360" y="1874878"/>
            <a:ext cx="763351" cy="461665"/>
          </a:xfrm>
          <a:prstGeom prst="rect">
            <a:avLst/>
          </a:prstGeom>
        </p:spPr>
        <p:txBody>
          <a:bodyPr wrap="none">
            <a:spAutoFit/>
          </a:bodyPr>
          <a:lstStyle/>
          <a:p>
            <a:pPr algn="ctr" defTabSz="1218440" fontAlgn="ctr">
              <a:lnSpc>
                <a:spcPct val="150000"/>
              </a:lnSpc>
            </a:pPr>
            <a:r>
              <a:rPr lang="en-US" sz="1600" b="1" dirty="0">
                <a:solidFill>
                  <a:prstClr val="black"/>
                </a:solidFill>
                <a:latin typeface="Huawei Sans" panose="020C0503030203020204" pitchFamily="34" charset="0"/>
                <a:cs typeface="Huawei Sans" panose="020C0503030203020204" pitchFamily="34" charset="0"/>
              </a:rPr>
              <a:t>DHCP</a:t>
            </a:r>
          </a:p>
        </p:txBody>
      </p:sp>
      <p:sp>
        <p:nvSpPr>
          <p:cNvPr id="109" name="矩形 108"/>
          <p:cNvSpPr/>
          <p:nvPr/>
        </p:nvSpPr>
        <p:spPr bwMode="gray">
          <a:xfrm>
            <a:off x="7653594" y="1874878"/>
            <a:ext cx="1838226" cy="461665"/>
          </a:xfrm>
          <a:prstGeom prst="rect">
            <a:avLst/>
          </a:prstGeom>
        </p:spPr>
        <p:txBody>
          <a:bodyPr wrap="square">
            <a:spAutoFit/>
          </a:bodyPr>
          <a:lstStyle/>
          <a:p>
            <a:pPr algn="ctr" defTabSz="1218440" fontAlgn="ctr">
              <a:lnSpc>
                <a:spcPct val="150000"/>
              </a:lnSpc>
            </a:pPr>
            <a:r>
              <a:rPr lang="en-US" sz="1600" b="1" dirty="0">
                <a:solidFill>
                  <a:prstClr val="black"/>
                </a:solidFill>
                <a:latin typeface="Huawei Sans" panose="020C0503030203020204" pitchFamily="34" charset="0"/>
                <a:cs typeface="Huawei Sans" panose="020C0503030203020204" pitchFamily="34" charset="0"/>
              </a:rPr>
              <a:t>USB flash drive</a:t>
            </a:r>
            <a:endParaRPr lang="en-US" altLang="zh-CN" sz="16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0" name="矩形 109"/>
          <p:cNvSpPr/>
          <p:nvPr/>
        </p:nvSpPr>
        <p:spPr bwMode="gray">
          <a:xfrm>
            <a:off x="10132766" y="1874878"/>
            <a:ext cx="772557" cy="461665"/>
          </a:xfrm>
          <a:prstGeom prst="rect">
            <a:avLst/>
          </a:prstGeom>
        </p:spPr>
        <p:txBody>
          <a:bodyPr wrap="square">
            <a:spAutoFit/>
          </a:bodyPr>
          <a:lstStyle/>
          <a:p>
            <a:pPr algn="ctr" defTabSz="1218440" fontAlgn="ctr">
              <a:lnSpc>
                <a:spcPct val="150000"/>
              </a:lnSpc>
            </a:pPr>
            <a:r>
              <a:rPr lang="en-US" sz="1600" b="1" dirty="0">
                <a:solidFill>
                  <a:prstClr val="black"/>
                </a:solidFill>
                <a:latin typeface="Huawei Sans" panose="020C0503030203020204" pitchFamily="34" charset="0"/>
                <a:cs typeface="Huawei Sans" panose="020C0503030203020204" pitchFamily="34" charset="0"/>
              </a:rPr>
              <a:t>Email</a:t>
            </a:r>
            <a:endParaRPr lang="en-US" altLang="zh-CN" sz="16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 name="组合 3"/>
          <p:cNvGrpSpPr/>
          <p:nvPr/>
        </p:nvGrpSpPr>
        <p:grpSpPr bwMode="gray">
          <a:xfrm>
            <a:off x="1572831" y="1610590"/>
            <a:ext cx="3371374" cy="4332526"/>
            <a:chOff x="1055950" y="2280641"/>
            <a:chExt cx="2660953" cy="3419570"/>
          </a:xfrm>
        </p:grpSpPr>
        <p:cxnSp>
          <p:nvCxnSpPr>
            <p:cNvPr id="75" name="Straight Connector 68"/>
            <p:cNvCxnSpPr/>
            <p:nvPr/>
          </p:nvCxnSpPr>
          <p:spPr bwMode="gray">
            <a:xfrm flipV="1">
              <a:off x="1446939" y="4285909"/>
              <a:ext cx="1025981" cy="0"/>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69"/>
            <p:cNvCxnSpPr/>
            <p:nvPr/>
          </p:nvCxnSpPr>
          <p:spPr bwMode="gray">
            <a:xfrm flipV="1">
              <a:off x="1466149" y="4046760"/>
              <a:ext cx="1025981" cy="0"/>
            </a:xfrm>
            <a:prstGeom prst="line">
              <a:avLst/>
            </a:prstGeom>
            <a:ln w="1905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0"/>
            <p:cNvCxnSpPr/>
            <p:nvPr/>
          </p:nvCxnSpPr>
          <p:spPr bwMode="gray">
            <a:xfrm>
              <a:off x="1466149" y="3360732"/>
              <a:ext cx="0" cy="691053"/>
            </a:xfrm>
            <a:prstGeom prst="line">
              <a:avLst/>
            </a:prstGeom>
            <a:ln w="19050">
              <a:solidFill>
                <a:srgbClr val="00B050"/>
              </a:solidFill>
              <a:tailEnd type="none"/>
            </a:ln>
          </p:spPr>
          <p:style>
            <a:lnRef idx="1">
              <a:schemeClr val="accent1"/>
            </a:lnRef>
            <a:fillRef idx="0">
              <a:schemeClr val="accent1"/>
            </a:fillRef>
            <a:effectRef idx="0">
              <a:schemeClr val="accent1"/>
            </a:effectRef>
            <a:fontRef idx="minor">
              <a:schemeClr val="tx1"/>
            </a:fontRef>
          </p:style>
        </p:cxnSp>
        <p:grpSp>
          <p:nvGrpSpPr>
            <p:cNvPr id="78" name="Group 77"/>
            <p:cNvGrpSpPr/>
            <p:nvPr/>
          </p:nvGrpSpPr>
          <p:grpSpPr bwMode="gray">
            <a:xfrm>
              <a:off x="1139498" y="5079667"/>
              <a:ext cx="497388" cy="258836"/>
              <a:chOff x="7221281" y="2465494"/>
              <a:chExt cx="461106" cy="246175"/>
            </a:xfrm>
          </p:grpSpPr>
          <p:cxnSp>
            <p:nvCxnSpPr>
              <p:cNvPr id="97" name="Straight Connector 71"/>
              <p:cNvCxnSpPr/>
              <p:nvPr/>
            </p:nvCxnSpPr>
            <p:spPr bwMode="gray">
              <a:xfrm flipH="1">
                <a:off x="7451834" y="2465494"/>
                <a:ext cx="1004" cy="246175"/>
              </a:xfrm>
              <a:prstGeom prst="line">
                <a:avLst/>
              </a:prstGeom>
              <a:ln w="1587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73"/>
              <p:cNvCxnSpPr/>
              <p:nvPr/>
            </p:nvCxnSpPr>
            <p:spPr bwMode="gray">
              <a:xfrm flipH="1">
                <a:off x="7221281" y="2465494"/>
                <a:ext cx="230553" cy="195470"/>
              </a:xfrm>
              <a:prstGeom prst="line">
                <a:avLst/>
              </a:prstGeom>
              <a:ln w="1587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76"/>
              <p:cNvCxnSpPr/>
              <p:nvPr/>
            </p:nvCxnSpPr>
            <p:spPr bwMode="gray">
              <a:xfrm flipH="1">
                <a:off x="7451834" y="2513799"/>
                <a:ext cx="230553" cy="195470"/>
              </a:xfrm>
              <a:prstGeom prst="line">
                <a:avLst/>
              </a:prstGeom>
              <a:ln w="1587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79" name="Picture 79"/>
            <p:cNvPicPr>
              <a:picLocks noChangeAspect="1"/>
            </p:cNvPicPr>
            <p:nvPr/>
          </p:nvPicPr>
          <p:blipFill>
            <a:blip r:embed="rId3">
              <a:duotone>
                <a:prstClr val="black"/>
                <a:schemeClr val="accent4">
                  <a:tint val="45000"/>
                  <a:satMod val="400000"/>
                </a:schemeClr>
              </a:duotone>
            </a:blip>
            <a:stretch>
              <a:fillRect/>
            </a:stretch>
          </p:blipFill>
          <p:spPr bwMode="gray">
            <a:xfrm>
              <a:off x="1561333" y="2878302"/>
              <a:ext cx="368920" cy="359676"/>
            </a:xfrm>
            <a:prstGeom prst="rect">
              <a:avLst/>
            </a:prstGeom>
          </p:spPr>
        </p:pic>
        <p:cxnSp>
          <p:nvCxnSpPr>
            <p:cNvPr id="87" name="Straight Connector 83"/>
            <p:cNvCxnSpPr/>
            <p:nvPr/>
          </p:nvCxnSpPr>
          <p:spPr bwMode="gray">
            <a:xfrm>
              <a:off x="1449282" y="4285910"/>
              <a:ext cx="0" cy="691053"/>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90" name="Oval 90"/>
            <p:cNvSpPr/>
            <p:nvPr/>
          </p:nvSpPr>
          <p:spPr bwMode="gray">
            <a:xfrm>
              <a:off x="2982913" y="4241385"/>
              <a:ext cx="103691" cy="101697"/>
            </a:xfrm>
            <a:prstGeom prst="ellipse">
              <a:avLst/>
            </a:prstGeom>
            <a:solidFill>
              <a:schemeClr val="bg1"/>
            </a:solid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2415" eaLnBrk="0" fontAlgn="ctr" hangingPunct="0">
                <a:defRPr/>
              </a:pPr>
              <a:endParaRPr lang="en-US" sz="31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91" name="Straight Connector 91"/>
            <p:cNvCxnSpPr/>
            <p:nvPr/>
          </p:nvCxnSpPr>
          <p:spPr bwMode="gray">
            <a:xfrm flipV="1">
              <a:off x="3086605" y="4285912"/>
              <a:ext cx="438133" cy="4537"/>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95" name="Picture 72"/>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bwMode="gray">
            <a:xfrm>
              <a:off x="1055950" y="2864733"/>
              <a:ext cx="366360" cy="357180"/>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754844" y="3894212"/>
              <a:ext cx="1940403" cy="709643"/>
            </a:xfrm>
            <a:prstGeom prst="rect">
              <a:avLst/>
            </a:prstGeom>
          </p:spPr>
        </p:pic>
        <p:sp>
          <p:nvSpPr>
            <p:cNvPr id="104" name="矩形 103"/>
            <p:cNvSpPr/>
            <p:nvPr/>
          </p:nvSpPr>
          <p:spPr bwMode="gray">
            <a:xfrm>
              <a:off x="1137854" y="2280641"/>
              <a:ext cx="779626" cy="364231"/>
            </a:xfrm>
            <a:prstGeom prst="rect">
              <a:avLst/>
            </a:prstGeom>
          </p:spPr>
          <p:txBody>
            <a:bodyPr wrap="none">
              <a:spAutoFit/>
            </a:bodyPr>
            <a:lstStyle/>
            <a:p>
              <a:pPr defTabSz="1218440" fontAlgn="ctr">
                <a:lnSpc>
                  <a:spcPct val="150000"/>
                </a:lnSpc>
              </a:pPr>
              <a:r>
                <a:rPr lang="en-US" sz="1599" dirty="0">
                  <a:solidFill>
                    <a:prstClr val="black"/>
                  </a:solidFill>
                  <a:latin typeface="Huawei Sans" panose="020C0503030203020204" pitchFamily="34" charset="0"/>
                  <a:cs typeface="Huawei Sans" panose="020C0503030203020204" pitchFamily="34" charset="0"/>
                </a:rPr>
                <a:t>Network</a:t>
              </a:r>
              <a:endParaRPr lang="en-US" altLang="zh-CN" sz="15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矩形 104"/>
            <p:cNvSpPr/>
            <p:nvPr/>
          </p:nvSpPr>
          <p:spPr bwMode="gray">
            <a:xfrm>
              <a:off x="1108135" y="5335980"/>
              <a:ext cx="1126296" cy="364231"/>
            </a:xfrm>
            <a:prstGeom prst="rect">
              <a:avLst/>
            </a:prstGeom>
          </p:spPr>
          <p:txBody>
            <a:bodyPr wrap="none">
              <a:spAutoFit/>
            </a:bodyPr>
            <a:lstStyle/>
            <a:p>
              <a:pPr defTabSz="1218440" fontAlgn="ctr">
                <a:lnSpc>
                  <a:spcPct val="150000"/>
                </a:lnSpc>
              </a:pPr>
              <a:r>
                <a:rPr lang="en-US" sz="1599" dirty="0">
                  <a:solidFill>
                    <a:prstClr val="black"/>
                  </a:solidFill>
                  <a:latin typeface="Huawei Sans" panose="020C0503030203020204" pitchFamily="34" charset="0"/>
                  <a:cs typeface="Huawei Sans" panose="020C0503030203020204" pitchFamily="34" charset="0"/>
                </a:rPr>
                <a:t>Power supply</a:t>
              </a:r>
              <a:endParaRPr lang="en-US" altLang="zh-CN" sz="15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4" name="矩形 143"/>
            <p:cNvSpPr/>
            <p:nvPr/>
          </p:nvSpPr>
          <p:spPr bwMode="gray">
            <a:xfrm>
              <a:off x="2002694" y="4415177"/>
              <a:ext cx="1714209" cy="364231"/>
            </a:xfrm>
            <a:prstGeom prst="rect">
              <a:avLst/>
            </a:prstGeom>
          </p:spPr>
          <p:txBody>
            <a:bodyPr wrap="square">
              <a:spAutoFit/>
            </a:bodyPr>
            <a:lstStyle/>
            <a:p>
              <a:pPr defTabSz="1218440" fontAlgn="ctr">
                <a:lnSpc>
                  <a:spcPct val="150000"/>
                </a:lnSpc>
              </a:pPr>
              <a:r>
                <a:rPr lang="en-US" sz="1599" b="1" dirty="0" err="1">
                  <a:solidFill>
                    <a:prstClr val="black"/>
                  </a:solidFill>
                  <a:latin typeface="Huawei Sans" panose="020C0503030203020204" pitchFamily="34" charset="0"/>
                  <a:cs typeface="Huawei Sans" panose="020C0503030203020204" pitchFamily="34" charset="0"/>
                </a:rPr>
                <a:t>NetEngine</a:t>
              </a:r>
              <a:r>
                <a:rPr lang="en-US" sz="1599" b="1" dirty="0">
                  <a:solidFill>
                    <a:prstClr val="black"/>
                  </a:solidFill>
                  <a:latin typeface="Huawei Sans" panose="020C0503030203020204" pitchFamily="34" charset="0"/>
                  <a:cs typeface="Huawei Sans" panose="020C0503030203020204" pitchFamily="34" charset="0"/>
                </a:rPr>
                <a:t> AR</a:t>
              </a:r>
            </a:p>
          </p:txBody>
        </p:sp>
        <p:pic>
          <p:nvPicPr>
            <p:cNvPr id="100" name="Picture 4" descr="1"/>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gray">
            <a:xfrm>
              <a:off x="1706409" y="3001211"/>
              <a:ext cx="821173" cy="905596"/>
            </a:xfrm>
            <a:prstGeom prst="rect">
              <a:avLst/>
            </a:prstGeom>
            <a:noFill/>
            <a:ln w="9525">
              <a:noFill/>
              <a:miter lim="800000"/>
              <a:headEnd/>
              <a:tailEnd/>
            </a:ln>
          </p:spPr>
        </p:pic>
      </p:grpSp>
      <p:sp>
        <p:nvSpPr>
          <p:cNvPr id="89" name="矩形 88"/>
          <p:cNvSpPr/>
          <p:nvPr/>
        </p:nvSpPr>
        <p:spPr bwMode="gray">
          <a:xfrm>
            <a:off x="6060663" y="3573055"/>
            <a:ext cx="5126672" cy="432487"/>
          </a:xfrm>
          <a:prstGeom prst="rect">
            <a:avLst/>
          </a:prstGeom>
          <a:solidFill>
            <a:srgbClr val="BEE9EE"/>
          </a:solidFill>
        </p:spPr>
        <p:txBody>
          <a:bodyPr wrap="none" anchor="ctr">
            <a:noAutofit/>
          </a:bodyPr>
          <a:lstStyle/>
          <a:p>
            <a:pPr defTabSz="913853" fontAlgn="ctr">
              <a:lnSpc>
                <a:spcPct val="150000"/>
              </a:lnSpc>
            </a:pPr>
            <a:r>
              <a:rPr lang="en-US" sz="1200" b="1" dirty="0">
                <a:solidFill>
                  <a:prstClr val="black"/>
                </a:solidFill>
                <a:latin typeface="Huawei Sans" panose="020C0503030203020204" pitchFamily="34" charset="0"/>
                <a:cs typeface="Huawei Sans" panose="020C0503030203020204" pitchFamily="34" charset="0"/>
              </a:rPr>
              <a:t>Different interfaces:</a:t>
            </a:r>
            <a:r>
              <a:rPr lang="en-US" sz="1200" dirty="0">
                <a:solidFill>
                  <a:prstClr val="black"/>
                </a:solidFill>
                <a:latin typeface="Huawei Sans" panose="020C0503030203020204" pitchFamily="34" charset="0"/>
                <a:cs typeface="Huawei Sans" panose="020C0503030203020204" pitchFamily="34" charset="0"/>
              </a:rPr>
              <a:t> Ethernet, LTE, </a:t>
            </a:r>
            <a:r>
              <a:rPr lang="en-US" sz="1200" dirty="0" err="1">
                <a:solidFill>
                  <a:prstClr val="black"/>
                </a:solidFill>
                <a:latin typeface="Huawei Sans" panose="020C0503030203020204" pitchFamily="34" charset="0"/>
                <a:cs typeface="Huawei Sans" panose="020C0503030203020204" pitchFamily="34" charset="0"/>
              </a:rPr>
              <a:t>xDSL</a:t>
            </a:r>
            <a:r>
              <a:rPr lang="en-US" sz="1200" dirty="0">
                <a:solidFill>
                  <a:prstClr val="black"/>
                </a:solidFill>
                <a:latin typeface="Huawei Sans" panose="020C0503030203020204" pitchFamily="34" charset="0"/>
                <a:cs typeface="Huawei Sans" panose="020C0503030203020204" pitchFamily="34" charset="0"/>
              </a:rPr>
              <a:t>...</a:t>
            </a:r>
          </a:p>
        </p:txBody>
      </p:sp>
      <p:sp>
        <p:nvSpPr>
          <p:cNvPr id="117" name="矩形 116"/>
          <p:cNvSpPr/>
          <p:nvPr/>
        </p:nvSpPr>
        <p:spPr bwMode="gray">
          <a:xfrm>
            <a:off x="6060663" y="4455042"/>
            <a:ext cx="5126672" cy="432487"/>
          </a:xfrm>
          <a:prstGeom prst="rect">
            <a:avLst/>
          </a:prstGeom>
          <a:solidFill>
            <a:srgbClr val="BEE9EE"/>
          </a:solidFill>
        </p:spPr>
        <p:txBody>
          <a:bodyPr wrap="none" anchor="ctr">
            <a:noAutofit/>
          </a:bodyPr>
          <a:lstStyle/>
          <a:p>
            <a:pPr defTabSz="913853" fontAlgn="ctr">
              <a:lnSpc>
                <a:spcPct val="150000"/>
              </a:lnSpc>
            </a:pPr>
            <a:r>
              <a:rPr lang="en-US" sz="1200" b="1" dirty="0">
                <a:solidFill>
                  <a:prstClr val="black"/>
                </a:solidFill>
                <a:latin typeface="Huawei Sans" panose="020C0503030203020204" pitchFamily="34" charset="0"/>
                <a:cs typeface="Huawei Sans" panose="020C0503030203020204" pitchFamily="34" charset="0"/>
              </a:rPr>
              <a:t>Different access modes</a:t>
            </a:r>
            <a:r>
              <a:rPr lang="en-US" sz="1200" dirty="0">
                <a:solidFill>
                  <a:prstClr val="black"/>
                </a:solidFill>
                <a:latin typeface="Huawei Sans" panose="020C0503030203020204" pitchFamily="34" charset="0"/>
                <a:cs typeface="Huawei Sans" panose="020C0503030203020204" pitchFamily="34" charset="0"/>
              </a:rPr>
              <a:t>: static IP address, </a:t>
            </a:r>
            <a:r>
              <a:rPr lang="en-US" sz="1200" dirty="0" err="1">
                <a:solidFill>
                  <a:prstClr val="black"/>
                </a:solidFill>
                <a:latin typeface="Huawei Sans" panose="020C0503030203020204" pitchFamily="34" charset="0"/>
                <a:cs typeface="Huawei Sans" panose="020C0503030203020204" pitchFamily="34" charset="0"/>
              </a:rPr>
              <a:t>PPPoE</a:t>
            </a:r>
            <a:r>
              <a:rPr lang="en-US" sz="1200" dirty="0">
                <a:solidFill>
                  <a:prstClr val="black"/>
                </a:solidFill>
                <a:latin typeface="Huawei Sans" panose="020C0503030203020204" pitchFamily="34" charset="0"/>
                <a:cs typeface="Huawei Sans" panose="020C0503030203020204" pitchFamily="34" charset="0"/>
              </a:rPr>
              <a:t>, DHCP...</a:t>
            </a:r>
          </a:p>
        </p:txBody>
      </p:sp>
      <p:sp>
        <p:nvSpPr>
          <p:cNvPr id="119" name="矩形 118"/>
          <p:cNvSpPr/>
          <p:nvPr/>
        </p:nvSpPr>
        <p:spPr bwMode="gray">
          <a:xfrm>
            <a:off x="6060663" y="5287746"/>
            <a:ext cx="5126672" cy="432932"/>
          </a:xfrm>
          <a:prstGeom prst="rect">
            <a:avLst/>
          </a:prstGeom>
          <a:solidFill>
            <a:srgbClr val="BEE9EE"/>
          </a:solidFill>
        </p:spPr>
        <p:txBody>
          <a:bodyPr wrap="none" anchor="ctr">
            <a:noAutofit/>
          </a:bodyPr>
          <a:lstStyle/>
          <a:p>
            <a:pPr defTabSz="913853" fontAlgn="ctr">
              <a:lnSpc>
                <a:spcPct val="150000"/>
              </a:lnSpc>
            </a:pPr>
            <a:r>
              <a:rPr lang="en-US" sz="1200" b="1" dirty="0">
                <a:solidFill>
                  <a:prstClr val="black"/>
                </a:solidFill>
                <a:latin typeface="Huawei Sans" panose="020C0503030203020204" pitchFamily="34" charset="0"/>
                <a:cs typeface="Huawei Sans" panose="020C0503030203020204" pitchFamily="34" charset="0"/>
              </a:rPr>
              <a:t>Different scenarios</a:t>
            </a:r>
            <a:r>
              <a:rPr lang="en-US" sz="1200" dirty="0">
                <a:solidFill>
                  <a:prstClr val="black"/>
                </a:solidFill>
                <a:latin typeface="Huawei Sans" panose="020C0503030203020204" pitchFamily="34" charset="0"/>
                <a:cs typeface="Huawei Sans" panose="020C0503030203020204" pitchFamily="34" charset="0"/>
              </a:rPr>
              <a:t>: dual-CPE, batch deployment, device replacement...</a:t>
            </a:r>
          </a:p>
        </p:txBody>
      </p:sp>
      <p:sp>
        <p:nvSpPr>
          <p:cNvPr id="7" name="Title 6">
            <a:extLst>
              <a:ext uri="{FF2B5EF4-FFF2-40B4-BE49-F238E27FC236}">
                <a16:creationId xmlns:a16="http://schemas.microsoft.com/office/drawing/2014/main" id="{367453DE-8547-4909-8A68-49640B969418}"/>
              </a:ext>
            </a:extLst>
          </p:cNvPr>
          <p:cNvSpPr>
            <a:spLocks noGrp="1"/>
          </p:cNvSpPr>
          <p:nvPr>
            <p:ph type="title"/>
          </p:nvPr>
        </p:nvSpPr>
        <p:spPr bwMode="gray"/>
        <p:txBody>
          <a:bodyPr>
            <a:noAutofit/>
          </a:bodyPr>
          <a:lstStyle/>
          <a:p>
            <a:pPr fontAlgn="ctr"/>
            <a:r>
              <a:rPr lang="en-US" sz="2800" dirty="0">
                <a:latin typeface="Huawei Sans" panose="020C0503030203020204" pitchFamily="34" charset="0"/>
                <a:cs typeface="Huawei Sans" panose="020C0503030203020204" pitchFamily="34" charset="0"/>
              </a:rPr>
              <a:t>ZTP: Achieving Plug-and-Play of Devices in Multiple Scenarios</a:t>
            </a:r>
            <a:endParaRPr lang="en-US" sz="28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9" name="圆角矩形 75">
            <a:extLst>
              <a:ext uri="{FF2B5EF4-FFF2-40B4-BE49-F238E27FC236}">
                <a16:creationId xmlns:a16="http://schemas.microsoft.com/office/drawing/2014/main" id="{5A7F31BD-FAE3-4CFA-A5F0-B9DD3CA19BBB}"/>
              </a:ext>
            </a:extLst>
          </p:cNvPr>
          <p:cNvSpPr/>
          <p:nvPr/>
        </p:nvSpPr>
        <p:spPr bwMode="gray">
          <a:xfrm>
            <a:off x="888529" y="1598747"/>
            <a:ext cx="4810294" cy="43609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圆角矩形 75">
            <a:extLst>
              <a:ext uri="{FF2B5EF4-FFF2-40B4-BE49-F238E27FC236}">
                <a16:creationId xmlns:a16="http://schemas.microsoft.com/office/drawing/2014/main" id="{A04BA0E7-5522-44DB-9389-348DFC7BCE3E}"/>
              </a:ext>
            </a:extLst>
          </p:cNvPr>
          <p:cNvSpPr/>
          <p:nvPr/>
        </p:nvSpPr>
        <p:spPr bwMode="gray">
          <a:xfrm>
            <a:off x="888529" y="1166719"/>
            <a:ext cx="481029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Plug-and-play and minute-level </a:t>
            </a:r>
            <a:r>
              <a:rPr lang="en-US" altLang="zh-CN" sz="1600" dirty="0">
                <a:solidFill>
                  <a:srgbClr val="30B5C5"/>
                </a:solidFill>
                <a:latin typeface="Huawei Sans" panose="020C0503030203020204" pitchFamily="34" charset="0"/>
                <a:cs typeface="Huawei Sans" panose="020C0503030203020204" pitchFamily="34" charset="0"/>
              </a:rPr>
              <a:t>device </a:t>
            </a:r>
            <a:r>
              <a:rPr lang="en-US" sz="1600" dirty="0">
                <a:solidFill>
                  <a:srgbClr val="30B5C5"/>
                </a:solidFill>
                <a:latin typeface="Huawei Sans" panose="020C0503030203020204" pitchFamily="34" charset="0"/>
                <a:cs typeface="Huawei Sans" panose="020C0503030203020204" pitchFamily="34" charset="0"/>
              </a:rPr>
              <a:t>deployment</a:t>
            </a:r>
          </a:p>
        </p:txBody>
      </p:sp>
      <p:sp>
        <p:nvSpPr>
          <p:cNvPr id="11" name="圆角矩形 75">
            <a:extLst>
              <a:ext uri="{FF2B5EF4-FFF2-40B4-BE49-F238E27FC236}">
                <a16:creationId xmlns:a16="http://schemas.microsoft.com/office/drawing/2014/main" id="{1923925A-BD00-4624-B8F5-38FE5E63C46C}"/>
              </a:ext>
            </a:extLst>
          </p:cNvPr>
          <p:cNvSpPr/>
          <p:nvPr/>
        </p:nvSpPr>
        <p:spPr bwMode="gray">
          <a:xfrm>
            <a:off x="5944387" y="1598747"/>
            <a:ext cx="5357248" cy="43609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圆角矩形 75">
            <a:extLst>
              <a:ext uri="{FF2B5EF4-FFF2-40B4-BE49-F238E27FC236}">
                <a16:creationId xmlns:a16="http://schemas.microsoft.com/office/drawing/2014/main" id="{F9C8BA50-1040-4352-A0E2-A755A05A083D}"/>
              </a:ext>
            </a:extLst>
          </p:cNvPr>
          <p:cNvSpPr/>
          <p:nvPr/>
        </p:nvSpPr>
        <p:spPr bwMode="gray">
          <a:xfrm>
            <a:off x="5944387" y="1166719"/>
            <a:ext cx="535724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ZTP for branch network deployment</a:t>
            </a:r>
          </a:p>
        </p:txBody>
      </p:sp>
      <p:grpSp>
        <p:nvGrpSpPr>
          <p:cNvPr id="64" name="Group 218">
            <a:extLst>
              <a:ext uri="{FF2B5EF4-FFF2-40B4-BE49-F238E27FC236}">
                <a16:creationId xmlns:a16="http://schemas.microsoft.com/office/drawing/2014/main" id="{C47A8C4F-EDDE-434C-BE0B-D91992BCD958}"/>
              </a:ext>
            </a:extLst>
          </p:cNvPr>
          <p:cNvGrpSpPr/>
          <p:nvPr/>
        </p:nvGrpSpPr>
        <p:grpSpPr bwMode="gray">
          <a:xfrm>
            <a:off x="7563061" y="42495"/>
            <a:ext cx="4055363" cy="324000"/>
            <a:chOff x="7865177" y="42495"/>
            <a:chExt cx="4055363" cy="324000"/>
          </a:xfrm>
        </p:grpSpPr>
        <p:sp>
          <p:nvSpPr>
            <p:cNvPr id="73" name="燕尾形 25">
              <a:extLst>
                <a:ext uri="{FF2B5EF4-FFF2-40B4-BE49-F238E27FC236}">
                  <a16:creationId xmlns:a16="http://schemas.microsoft.com/office/drawing/2014/main" id="{6284F784-D2CA-4017-A3A8-0B99B155BBF2}"/>
                </a:ext>
              </a:extLst>
            </p:cNvPr>
            <p:cNvSpPr/>
            <p:nvPr/>
          </p:nvSpPr>
          <p:spPr bwMode="gray">
            <a:xfrm>
              <a:off x="7865177" y="42495"/>
              <a:ext cx="1005964"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cs typeface="Huawei Sans" panose="020C0503030203020204" pitchFamily="34" charset="0"/>
                </a:rPr>
                <a:t>5G Uplink</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4" name="燕尾形 25">
              <a:extLst>
                <a:ext uri="{FF2B5EF4-FFF2-40B4-BE49-F238E27FC236}">
                  <a16:creationId xmlns:a16="http://schemas.microsoft.com/office/drawing/2014/main" id="{5E56E33E-27FD-4BAE-A07C-43F90C239269}"/>
                </a:ext>
              </a:extLst>
            </p:cNvPr>
            <p:cNvSpPr/>
            <p:nvPr/>
          </p:nvSpPr>
          <p:spPr bwMode="gray">
            <a:xfrm>
              <a:off x="9769123" y="42495"/>
              <a:ext cx="1136136"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Optimal Experience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燕尾形 25">
              <a:extLst>
                <a:ext uri="{FF2B5EF4-FFF2-40B4-BE49-F238E27FC236}">
                  <a16:creationId xmlns:a16="http://schemas.microsoft.com/office/drawing/2014/main" id="{0CD45DCD-D055-4756-996A-0CE5680ABBEE}"/>
                </a:ext>
              </a:extLst>
            </p:cNvPr>
            <p:cNvSpPr/>
            <p:nvPr/>
          </p:nvSpPr>
          <p:spPr bwMode="gray">
            <a:xfrm>
              <a:off x="10787960" y="42495"/>
              <a:ext cx="113258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a:solidFill>
                    <a:schemeClr val="bg1"/>
                  </a:solidFill>
                  <a:latin typeface="Huawei Sans" panose="020C0503030203020204" pitchFamily="34" charset="0"/>
                  <a:cs typeface="Huawei Sans" panose="020C0503030203020204" pitchFamily="34" charset="0"/>
                </a:rPr>
                <a:t>Simplified O&amp;M</a:t>
              </a:r>
              <a:endParaRPr lang="en-US" altLang="zh-CN" sz="9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6" name="燕尾形 25">
              <a:extLst>
                <a:ext uri="{FF2B5EF4-FFF2-40B4-BE49-F238E27FC236}">
                  <a16:creationId xmlns:a16="http://schemas.microsoft.com/office/drawing/2014/main" id="{EF8A4B23-0EC7-4883-BE97-DBFCE5EBF0ED}"/>
                </a:ext>
              </a:extLst>
            </p:cNvPr>
            <p:cNvSpPr/>
            <p:nvPr/>
          </p:nvSpPr>
          <p:spPr bwMode="gray">
            <a:xfrm>
              <a:off x="8753842" y="42495"/>
              <a:ext cx="1132580" cy="324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cs typeface="Huawei Sans" panose="020C0503030203020204" pitchFamily="34" charset="0"/>
                </a:rPr>
                <a:t>Ultra-High Performance</a:t>
              </a:r>
              <a:endParaRPr lang="en-US" altLang="zh-CN" sz="9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41114632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46611F8-1E93-4C7B-99D5-095D7D8F9D26}"/>
              </a:ext>
            </a:extLst>
          </p:cNvPr>
          <p:cNvSpPr>
            <a:spLocks noGrp="1"/>
          </p:cNvSpPr>
          <p:nvPr>
            <p:ph type="body" sz="quarter" idx="10"/>
          </p:nvPr>
        </p:nvSpPr>
        <p:spPr bwMode="gray">
          <a:prstGeom prst="rect">
            <a:avLst/>
          </a:prstGeom>
        </p:spPr>
        <p:txBody>
          <a:bodyPr/>
          <a:lstStyle/>
          <a:p>
            <a:pPr marL="360363" indent="-360363"/>
            <a:r>
              <a:rPr lang="en-US" dirty="0">
                <a:latin typeface="Huawei Sans" panose="020C0503030203020204" pitchFamily="34" charset="0"/>
              </a:rPr>
              <a:t>(Multiple choices) Which of the following layers are included in the architecture of Huawei SD-WAN Solution?</a:t>
            </a:r>
            <a:endParaRPr lang="en-US" altLang="zh-CN" dirty="0">
              <a:latin typeface="Huawei Sans" panose="020C0503030203020204" pitchFamily="34" charset="0"/>
              <a:sym typeface="Huawei Sans" panose="020C0503030203020204" pitchFamily="34" charset="0"/>
            </a:endParaRPr>
          </a:p>
          <a:p>
            <a:pPr marL="720725" lvl="1" indent="-360363"/>
            <a:r>
              <a:rPr lang="en-US" dirty="0">
                <a:latin typeface="Huawei Sans" panose="020C0503030203020204" pitchFamily="34" charset="0"/>
              </a:rPr>
              <a:t>Service presentation layer</a:t>
            </a:r>
            <a:endParaRPr lang="en-US" altLang="zh-CN" dirty="0">
              <a:latin typeface="Huawei Sans" panose="020C0503030203020204" pitchFamily="34" charset="0"/>
              <a:sym typeface="Huawei Sans" panose="020C0503030203020204" pitchFamily="34" charset="0"/>
            </a:endParaRPr>
          </a:p>
          <a:p>
            <a:pPr marL="720725" lvl="1" indent="-360363"/>
            <a:r>
              <a:rPr lang="en-US" dirty="0">
                <a:latin typeface="Huawei Sans" panose="020C0503030203020204" pitchFamily="34" charset="0"/>
              </a:rPr>
              <a:t>Control layer</a:t>
            </a:r>
            <a:endParaRPr lang="en-US" altLang="zh-CN" dirty="0">
              <a:latin typeface="Huawei Sans" panose="020C0503030203020204" pitchFamily="34" charset="0"/>
              <a:sym typeface="Huawei Sans" panose="020C0503030203020204" pitchFamily="34" charset="0"/>
            </a:endParaRPr>
          </a:p>
          <a:p>
            <a:pPr marL="720725" lvl="1" indent="-360363"/>
            <a:r>
              <a:rPr lang="en-US" dirty="0">
                <a:latin typeface="Huawei Sans" panose="020C0503030203020204" pitchFamily="34" charset="0"/>
              </a:rPr>
              <a:t>Network layer</a:t>
            </a:r>
            <a:endParaRPr lang="en-US" altLang="zh-CN" dirty="0">
              <a:latin typeface="Huawei Sans" panose="020C0503030203020204" pitchFamily="34" charset="0"/>
              <a:sym typeface="Huawei Sans" panose="020C0503030203020204" pitchFamily="34" charset="0"/>
            </a:endParaRPr>
          </a:p>
          <a:p>
            <a:pPr marL="720725" lvl="1" indent="-360363"/>
            <a:r>
              <a:rPr lang="en-US" dirty="0">
                <a:latin typeface="Huawei Sans" panose="020C0503030203020204" pitchFamily="34" charset="0"/>
              </a:rPr>
              <a:t>Device layer</a:t>
            </a:r>
            <a:endParaRPr lang="en-US"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5696223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a:prstGeom prst="rect">
            <a:avLst/>
          </a:prstGeom>
        </p:spPr>
        <p:txBody>
          <a:bodyPr/>
          <a:lstStyle/>
          <a:p>
            <a:pPr algn="l"/>
            <a:r>
              <a:rPr lang="en-US" sz="1800" dirty="0">
                <a:latin typeface="Huawei Sans" panose="020C0503030203020204" pitchFamily="34" charset="0"/>
              </a:rPr>
              <a:t>Architecture and Components of Huawei SD-WAN Solution</a:t>
            </a:r>
            <a:endParaRPr lang="en-US" altLang="zh-CN" sz="1800" dirty="0">
              <a:latin typeface="Huawei Sans" panose="020C0503030203020204" pitchFamily="34" charset="0"/>
              <a:sym typeface="Huawei Sans" panose="020C0503030203020204" pitchFamily="34" charset="0"/>
            </a:endParaRPr>
          </a:p>
          <a:p>
            <a:pPr lvl="1" algn="l"/>
            <a:r>
              <a:rPr lang="en-US" sz="1600" dirty="0">
                <a:latin typeface="Huawei Sans" panose="020C0503030203020204" pitchFamily="34" charset="0"/>
              </a:rPr>
              <a:t>Huawei SD-WAN Solution consists of </a:t>
            </a:r>
            <a:r>
              <a:rPr lang="en-US" sz="1600" dirty="0" err="1">
                <a:latin typeface="Huawei Sans" panose="020C0503030203020204" pitchFamily="34" charset="0"/>
              </a:rPr>
              <a:t>iMaster</a:t>
            </a:r>
            <a:r>
              <a:rPr lang="en-US" sz="1600" dirty="0">
                <a:latin typeface="Huawei Sans" panose="020C0503030203020204" pitchFamily="34" charset="0"/>
              </a:rPr>
              <a:t> NCE-WAN, CPEs, gateways, and RRs.</a:t>
            </a:r>
          </a:p>
          <a:p>
            <a:pPr algn="l"/>
            <a:r>
              <a:rPr lang="en-US" sz="1800" dirty="0">
                <a:latin typeface="Huawei Sans" panose="020C0503030203020204" pitchFamily="34" charset="0"/>
              </a:rPr>
              <a:t>Huawei </a:t>
            </a:r>
            <a:r>
              <a:rPr lang="en-US" sz="1800" dirty="0" err="1">
                <a:latin typeface="Huawei Sans" panose="020C0503030203020204" pitchFamily="34" charset="0"/>
              </a:rPr>
              <a:t>iMaster</a:t>
            </a:r>
            <a:r>
              <a:rPr lang="en-US" sz="1800" dirty="0">
                <a:latin typeface="Huawei Sans" panose="020C0503030203020204" pitchFamily="34" charset="0"/>
              </a:rPr>
              <a:t> NCE-WAN</a:t>
            </a:r>
            <a:endParaRPr lang="en-US" altLang="zh-CN" sz="1800" dirty="0">
              <a:latin typeface="Huawei Sans" panose="020C0503030203020204" pitchFamily="34" charset="0"/>
              <a:sym typeface="Huawei Sans" panose="020C0503030203020204" pitchFamily="34" charset="0"/>
            </a:endParaRPr>
          </a:p>
          <a:p>
            <a:pPr lvl="1" algn="l"/>
            <a:r>
              <a:rPr lang="en-US" sz="1600" dirty="0" err="1">
                <a:latin typeface="Huawei Sans" panose="020C0503030203020204" pitchFamily="34" charset="0"/>
              </a:rPr>
              <a:t>iMaster</a:t>
            </a:r>
            <a:r>
              <a:rPr lang="en-US" sz="1600" dirty="0">
                <a:latin typeface="Huawei Sans" panose="020C0503030203020204" pitchFamily="34" charset="0"/>
              </a:rPr>
              <a:t> NCE-WAN has multiple functional modules, and supports geographic redundancy and distributed deployment.</a:t>
            </a:r>
          </a:p>
          <a:p>
            <a:pPr algn="l"/>
            <a:r>
              <a:rPr lang="en-US" sz="1800" dirty="0">
                <a:latin typeface="Huawei Sans" panose="020C0503030203020204" pitchFamily="34" charset="0"/>
              </a:rPr>
              <a:t>Implementation of Huawei SD-WAN Solution</a:t>
            </a:r>
            <a:endParaRPr lang="en-US" altLang="zh-CN" sz="1800" dirty="0">
              <a:latin typeface="Huawei Sans" panose="020C0503030203020204" pitchFamily="34" charset="0"/>
              <a:sym typeface="Huawei Sans" panose="020C0503030203020204" pitchFamily="34" charset="0"/>
            </a:endParaRPr>
          </a:p>
          <a:p>
            <a:pPr lvl="1" algn="l"/>
            <a:r>
              <a:rPr lang="en-US" sz="1600" dirty="0">
                <a:latin typeface="Huawei Sans" panose="020C0503030203020204" pitchFamily="34" charset="0"/>
              </a:rPr>
              <a:t>Huawei SD-WAN Solution features ZTP, flexible networking, application optimization, and security hardening.</a:t>
            </a:r>
          </a:p>
          <a:p>
            <a:pPr algn="l"/>
            <a:r>
              <a:rPr lang="en-US" sz="1800" dirty="0">
                <a:latin typeface="Huawei Sans" panose="020C0503030203020204" pitchFamily="34" charset="0"/>
              </a:rPr>
              <a:t>Huawei SD-WAN CPE</a:t>
            </a:r>
            <a:r>
              <a:rPr lang="en-US" altLang="zh-CN" sz="1800" dirty="0">
                <a:latin typeface="Huawei Sans" panose="020C0503030203020204" pitchFamily="34" charset="0"/>
              </a:rPr>
              <a:t>s</a:t>
            </a:r>
            <a:endParaRPr lang="en-US" sz="1800" dirty="0">
              <a:latin typeface="Huawei Sans" panose="020C0503030203020204" pitchFamily="34" charset="0"/>
            </a:endParaRPr>
          </a:p>
          <a:p>
            <a:pPr lvl="1" algn="l"/>
            <a:r>
              <a:rPr lang="en-US" sz="1600" dirty="0">
                <a:latin typeface="Huawei Sans" panose="020C0503030203020204" pitchFamily="34" charset="0"/>
              </a:rPr>
              <a:t>Huawei SD-WAN CPEs are mainly </a:t>
            </a:r>
            <a:r>
              <a:rPr lang="en-US" sz="1600" dirty="0" err="1">
                <a:latin typeface="Huawei Sans" panose="020C0503030203020204" pitchFamily="34" charset="0"/>
              </a:rPr>
              <a:t>NetEngine</a:t>
            </a:r>
            <a:r>
              <a:rPr lang="en-US" sz="1600" dirty="0">
                <a:latin typeface="Huawei Sans" panose="020C0503030203020204" pitchFamily="34" charset="0"/>
              </a:rPr>
              <a:t> AR series routers.</a:t>
            </a:r>
            <a:endParaRPr lang="en-US" altLang="zh-CN" sz="16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810184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79832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Architecture and Components of Huawei SD-WAN Solution</a:t>
            </a:r>
            <a:endParaRPr lang="en-US" altLang="zh-CN" b="1" dirty="0">
              <a:latin typeface="Huawei Sans" panose="020C0503030203020204" pitchFamily="34" charset="0"/>
              <a:sym typeface="Huawei Sans" panose="020C0503030203020204" pitchFamily="34" charset="0"/>
            </a:endParaRPr>
          </a:p>
          <a:p>
            <a:r>
              <a:rPr lang="en-US" dirty="0">
                <a:solidFill>
                  <a:schemeClr val="bg1">
                    <a:lumMod val="50000"/>
                  </a:schemeClr>
                </a:solidFill>
                <a:latin typeface="Huawei Sans" panose="020C0503030203020204" pitchFamily="34" charset="0"/>
              </a:rPr>
              <a:t>Huawei </a:t>
            </a:r>
            <a:r>
              <a:rPr lang="en-US" dirty="0" err="1">
                <a:solidFill>
                  <a:schemeClr val="bg1">
                    <a:lumMod val="50000"/>
                  </a:schemeClr>
                </a:solidFill>
                <a:latin typeface="Huawei Sans" panose="020C0503030203020204" pitchFamily="34" charset="0"/>
              </a:rPr>
              <a:t>iMaster</a:t>
            </a:r>
            <a:r>
              <a:rPr lang="en-US" dirty="0">
                <a:solidFill>
                  <a:schemeClr val="bg1">
                    <a:lumMod val="50000"/>
                  </a:schemeClr>
                </a:solidFill>
                <a:latin typeface="Huawei Sans" panose="020C0503030203020204" pitchFamily="34" charset="0"/>
              </a:rPr>
              <a:t> NCE-WAN</a:t>
            </a:r>
          </a:p>
          <a:p>
            <a:r>
              <a:rPr lang="en-US" dirty="0">
                <a:solidFill>
                  <a:schemeClr val="bg1">
                    <a:lumMod val="50000"/>
                  </a:schemeClr>
                </a:solidFill>
                <a:latin typeface="Huawei Sans" panose="020C0503030203020204" pitchFamily="34" charset="0"/>
              </a:rPr>
              <a:t>Implementation of Huawei SD-WAN Solution</a:t>
            </a:r>
          </a:p>
          <a:p>
            <a:r>
              <a:rPr lang="en-US" dirty="0">
                <a:solidFill>
                  <a:schemeClr val="bg1">
                    <a:lumMod val="50000"/>
                  </a:schemeClr>
                </a:solidFill>
                <a:latin typeface="Huawei Sans" panose="020C0503030203020204" pitchFamily="34" charset="0"/>
              </a:rPr>
              <a:t>Huawei SD-WAN CPEs</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758941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BC7ADAF-E5B2-4C10-AEA9-F0575A21C0FA}"/>
              </a:ext>
            </a:extLst>
          </p:cNvPr>
          <p:cNvSpPr/>
          <p:nvPr/>
        </p:nvSpPr>
        <p:spPr bwMode="gray">
          <a:xfrm>
            <a:off x="2631713" y="2329169"/>
            <a:ext cx="2258761" cy="5555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Rectangle 6">
            <a:extLst>
              <a:ext uri="{FF2B5EF4-FFF2-40B4-BE49-F238E27FC236}">
                <a16:creationId xmlns:a16="http://schemas.microsoft.com/office/drawing/2014/main" id="{5683A363-06B1-479F-BDD0-B9C6A2D75B35}"/>
              </a:ext>
            </a:extLst>
          </p:cNvPr>
          <p:cNvSpPr/>
          <p:nvPr/>
        </p:nvSpPr>
        <p:spPr bwMode="gray">
          <a:xfrm>
            <a:off x="2053090" y="1332064"/>
            <a:ext cx="1916154" cy="15519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Architecture of Huawei SD-WAN Solution</a:t>
            </a:r>
          </a:p>
        </p:txBody>
      </p:sp>
      <p:sp>
        <p:nvSpPr>
          <p:cNvPr id="3" name="Text Placeholder 2">
            <a:extLst>
              <a:ext uri="{FF2B5EF4-FFF2-40B4-BE49-F238E27FC236}">
                <a16:creationId xmlns:a16="http://schemas.microsoft.com/office/drawing/2014/main" id="{14D54667-5ABF-461B-BC47-5CB0526FB030}"/>
              </a:ext>
            </a:extLst>
          </p:cNvPr>
          <p:cNvSpPr>
            <a:spLocks noGrp="1"/>
          </p:cNvSpPr>
          <p:nvPr>
            <p:ph type="body" sz="quarter" idx="10"/>
          </p:nvPr>
        </p:nvSpPr>
        <p:spPr bwMode="gray">
          <a:xfrm>
            <a:off x="6963464" y="966788"/>
            <a:ext cx="4785624" cy="5414961"/>
          </a:xfrm>
        </p:spPr>
        <p:txBody>
          <a:bodyPr/>
          <a:lstStyle/>
          <a:p>
            <a:pPr algn="l"/>
            <a:r>
              <a:rPr lang="en-US" sz="1400" b="1" dirty="0">
                <a:latin typeface="Huawei Sans" panose="020C0503030203020204" pitchFamily="34" charset="0"/>
              </a:rPr>
              <a:t>Service presentation layer</a:t>
            </a:r>
            <a:r>
              <a:rPr lang="en-US" sz="1400" dirty="0">
                <a:latin typeface="Huawei Sans" panose="020C0503030203020204" pitchFamily="34" charset="0"/>
              </a:rPr>
              <a:t>: presents the SD-WAN service logic.</a:t>
            </a:r>
          </a:p>
          <a:p>
            <a:pPr marL="542925" lvl="1" indent="-238125"/>
            <a:r>
              <a:rPr lang="en-US" sz="1200" dirty="0">
                <a:latin typeface="Huawei Sans" panose="020C0503030203020204" pitchFamily="34" charset="0"/>
                <a:cs typeface="Huawei Sans" panose="020C0503030203020204" pitchFamily="34" charset="0"/>
              </a:rPr>
              <a:t>Provides portal pages for carriers, MSPs, and large enterprises, on which SD-WAN services can be processed and enabled in an end-to-end manner.</a:t>
            </a:r>
            <a:endParaRPr lang="en-US" altLang="zh-CN" sz="1200" dirty="0">
              <a:latin typeface="Huawei Sans" panose="020C0503030203020204" pitchFamily="34" charset="0"/>
              <a:cs typeface="Huawei Sans" panose="020C0503030203020204" pitchFamily="34" charset="0"/>
              <a:sym typeface="Huawei Sans" panose="020C0503030203020204" pitchFamily="34" charset="0"/>
            </a:endParaRPr>
          </a:p>
          <a:p>
            <a:pPr marL="542925" lvl="1" indent="-238125"/>
            <a:r>
              <a:rPr lang="en-US" sz="1200" dirty="0">
                <a:latin typeface="Huawei Sans" panose="020C0503030203020204" pitchFamily="34" charset="0"/>
                <a:cs typeface="Huawei Sans" panose="020C0503030203020204" pitchFamily="34" charset="0"/>
              </a:rPr>
              <a:t>Allows customers </a:t>
            </a:r>
            <a:r>
              <a:rPr lang="en-US" sz="1200" dirty="0">
                <a:cs typeface="Huawei Sans" panose="020C0503030203020204" pitchFamily="34" charset="0"/>
              </a:rPr>
              <a:t>to </a:t>
            </a:r>
            <a:r>
              <a:rPr lang="en-US" sz="1200" dirty="0">
                <a:latin typeface="Huawei Sans" panose="020C0503030203020204" pitchFamily="34" charset="0"/>
                <a:cs typeface="Huawei Sans" panose="020C0503030203020204" pitchFamily="34" charset="0"/>
              </a:rPr>
              <a:t>customize portal pages </a:t>
            </a:r>
            <a:r>
              <a:rPr lang="en-US" sz="1200" dirty="0">
                <a:cs typeface="Huawei Sans" panose="020C0503030203020204" pitchFamily="34" charset="0"/>
              </a:rPr>
              <a:t>as needed through northbound open APIs of the SD-WAN controller (</a:t>
            </a:r>
            <a:r>
              <a:rPr lang="en-US" sz="1200" dirty="0" err="1">
                <a:cs typeface="Huawei Sans" panose="020C0503030203020204" pitchFamily="34" charset="0"/>
              </a:rPr>
              <a:t>iMaster</a:t>
            </a:r>
            <a:r>
              <a:rPr lang="en-US" sz="1200" dirty="0">
                <a:cs typeface="Huawei Sans" panose="020C0503030203020204" pitchFamily="34" charset="0"/>
              </a:rPr>
              <a:t> NCE-WAN).</a:t>
            </a:r>
            <a:endParaRPr lang="en-US" sz="1200" dirty="0">
              <a:latin typeface="Huawei Sans" panose="020C0503030203020204" pitchFamily="34" charset="0"/>
              <a:cs typeface="Huawei Sans" panose="020C0503030203020204" pitchFamily="34" charset="0"/>
            </a:endParaRPr>
          </a:p>
          <a:p>
            <a:pPr algn="l"/>
            <a:r>
              <a:rPr lang="en-US" sz="1400" b="1" dirty="0">
                <a:latin typeface="Huawei Sans" panose="020C0503030203020204" pitchFamily="34" charset="0"/>
              </a:rPr>
              <a:t>Control layer</a:t>
            </a:r>
            <a:r>
              <a:rPr lang="en-US" sz="1400" dirty="0">
                <a:latin typeface="Huawei Sans" panose="020C0503030203020204" pitchFamily="34" charset="0"/>
              </a:rPr>
              <a:t>: controls network layer devices. Typically, </a:t>
            </a:r>
            <a:r>
              <a:rPr lang="en-US" sz="1400" dirty="0" err="1">
                <a:latin typeface="Huawei Sans" panose="020C0503030203020204" pitchFamily="34" charset="0"/>
              </a:rPr>
              <a:t>iMaster</a:t>
            </a:r>
            <a:r>
              <a:rPr lang="en-US" sz="1400" dirty="0">
                <a:latin typeface="Huawei Sans" panose="020C0503030203020204" pitchFamily="34" charset="0"/>
              </a:rPr>
              <a:t> NCE-WAN is used to abstract the network model of an SD-WAN network, and pre-configure and automatically provision network services based on service templates.</a:t>
            </a:r>
            <a:endParaRPr lang="en-US" altLang="zh-CN" sz="1400" dirty="0">
              <a:latin typeface="Huawei Sans" panose="020C0503030203020204" pitchFamily="34" charset="0"/>
              <a:sym typeface="Huawei Sans" panose="020C0503030203020204" pitchFamily="34" charset="0"/>
            </a:endParaRPr>
          </a:p>
          <a:p>
            <a:pPr algn="l"/>
            <a:r>
              <a:rPr lang="en-US" sz="1400" b="1" dirty="0">
                <a:latin typeface="Huawei Sans" panose="020C0503030203020204" pitchFamily="34" charset="0"/>
              </a:rPr>
              <a:t>Network layer</a:t>
            </a:r>
            <a:r>
              <a:rPr lang="en-US" sz="1400" dirty="0">
                <a:latin typeface="Huawei Sans" panose="020C0503030203020204" pitchFamily="34" charset="0"/>
              </a:rPr>
              <a:t>: </a:t>
            </a:r>
            <a:r>
              <a:rPr lang="en-US" altLang="zh-CN" sz="1400" dirty="0"/>
              <a:t>is the </a:t>
            </a:r>
            <a:r>
              <a:rPr lang="en-US" sz="1400" dirty="0"/>
              <a:t>basic physical network of an enterprise WAN, which </a:t>
            </a:r>
            <a:r>
              <a:rPr lang="en-US" sz="1400" dirty="0">
                <a:latin typeface="Huawei Sans" panose="020C0503030203020204" pitchFamily="34" charset="0"/>
              </a:rPr>
              <a:t>consists of physical and virtual devices including CPEs, virtual CPEs (</a:t>
            </a:r>
            <a:r>
              <a:rPr lang="en-US" sz="1400" dirty="0" err="1">
                <a:latin typeface="Huawei Sans" panose="020C0503030203020204" pitchFamily="34" charset="0"/>
              </a:rPr>
              <a:t>vCPEs</a:t>
            </a:r>
            <a:r>
              <a:rPr lang="en-US" sz="1400" dirty="0">
                <a:latin typeface="Huawei Sans" panose="020C0503030203020204" pitchFamily="34" charset="0"/>
              </a:rPr>
              <a:t>)</a:t>
            </a:r>
            <a:r>
              <a:rPr lang="en-US" sz="1400" dirty="0"/>
              <a:t>.</a:t>
            </a:r>
            <a:endParaRPr lang="en-US" sz="1400" dirty="0">
              <a:latin typeface="Huawei Sans" panose="020C0503030203020204" pitchFamily="34" charset="0"/>
              <a:sym typeface="Huawei Sans" panose="020C0503030203020204" pitchFamily="34" charset="0"/>
            </a:endParaRPr>
          </a:p>
        </p:txBody>
      </p:sp>
      <p:pic>
        <p:nvPicPr>
          <p:cNvPr id="62" name="图片 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622880" y="3798763"/>
            <a:ext cx="280634" cy="368740"/>
          </a:xfrm>
          <a:prstGeom prst="rect">
            <a:avLst/>
          </a:prstGeom>
        </p:spPr>
      </p:pic>
      <p:cxnSp>
        <p:nvCxnSpPr>
          <p:cNvPr id="66" name="直接连接符 65"/>
          <p:cNvCxnSpPr>
            <a:cxnSpLocks/>
            <a:stCxn id="62" idx="3"/>
            <a:endCxn id="154" idx="0"/>
          </p:cNvCxnSpPr>
          <p:nvPr/>
        </p:nvCxnSpPr>
        <p:spPr bwMode="gray">
          <a:xfrm>
            <a:off x="3903514" y="3983133"/>
            <a:ext cx="349987" cy="2480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39" name="矩形 1038"/>
          <p:cNvSpPr/>
          <p:nvPr/>
        </p:nvSpPr>
        <p:spPr bwMode="gray">
          <a:xfrm>
            <a:off x="1728223" y="3443098"/>
            <a:ext cx="5190949" cy="2624036"/>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40" name="矩形 1039"/>
          <p:cNvSpPr/>
          <p:nvPr/>
        </p:nvSpPr>
        <p:spPr bwMode="gray">
          <a:xfrm>
            <a:off x="470032" y="3429000"/>
            <a:ext cx="1198242" cy="2638134"/>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latin typeface="Huawei Sans" panose="020C0503030203020204" pitchFamily="34" charset="0"/>
                <a:cs typeface="Huawei Sans" panose="020C0503030203020204" pitchFamily="34" charset="0"/>
              </a:rPr>
              <a:t>Network layer</a:t>
            </a:r>
          </a:p>
        </p:txBody>
      </p:sp>
      <p:sp>
        <p:nvSpPr>
          <p:cNvPr id="83" name="矩形 82"/>
          <p:cNvSpPr/>
          <p:nvPr/>
        </p:nvSpPr>
        <p:spPr bwMode="gray">
          <a:xfrm>
            <a:off x="1728223" y="2289077"/>
            <a:ext cx="4692066" cy="62402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4" name="矩形 83"/>
          <p:cNvSpPr/>
          <p:nvPr/>
        </p:nvSpPr>
        <p:spPr bwMode="gray">
          <a:xfrm>
            <a:off x="457087" y="2289076"/>
            <a:ext cx="1198242" cy="62402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latin typeface="Huawei Sans" panose="020C0503030203020204" pitchFamily="34" charset="0"/>
                <a:cs typeface="Huawei Sans" panose="020C0503030203020204" pitchFamily="34" charset="0"/>
              </a:rPr>
              <a:t>Control layer</a:t>
            </a:r>
          </a:p>
        </p:txBody>
      </p:sp>
      <p:sp>
        <p:nvSpPr>
          <p:cNvPr id="86" name="矩形 85"/>
          <p:cNvSpPr/>
          <p:nvPr/>
        </p:nvSpPr>
        <p:spPr bwMode="gray">
          <a:xfrm>
            <a:off x="455613" y="1313014"/>
            <a:ext cx="1198242" cy="62402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latin typeface="Huawei Sans" panose="020C0503030203020204" pitchFamily="34" charset="0"/>
                <a:cs typeface="Huawei Sans" panose="020C0503030203020204" pitchFamily="34" charset="0"/>
              </a:rPr>
              <a:t>Service presentation layer</a:t>
            </a:r>
          </a:p>
        </p:txBody>
      </p:sp>
      <p:sp>
        <p:nvSpPr>
          <p:cNvPr id="89" name="矩形 88"/>
          <p:cNvSpPr/>
          <p:nvPr/>
        </p:nvSpPr>
        <p:spPr bwMode="gray">
          <a:xfrm>
            <a:off x="1728223" y="1313014"/>
            <a:ext cx="4692063" cy="62402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043" name="直接箭头连接符 1042"/>
          <p:cNvCxnSpPr/>
          <p:nvPr/>
        </p:nvCxnSpPr>
        <p:spPr bwMode="gray">
          <a:xfrm>
            <a:off x="2526509" y="2913099"/>
            <a:ext cx="0" cy="529999"/>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bwMode="gray">
          <a:xfrm>
            <a:off x="4245887" y="2914910"/>
            <a:ext cx="0" cy="529999"/>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bwMode="gray">
          <a:xfrm>
            <a:off x="5728094" y="2913098"/>
            <a:ext cx="0" cy="529999"/>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bwMode="gray">
          <a:xfrm>
            <a:off x="2507559" y="3043833"/>
            <a:ext cx="1333346"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NETCONF/SSH</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7" name="文本框 96"/>
          <p:cNvSpPr txBox="1"/>
          <p:nvPr/>
        </p:nvSpPr>
        <p:spPr bwMode="gray">
          <a:xfrm>
            <a:off x="4273031" y="3043833"/>
            <a:ext cx="1333346"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BGP/DTLS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8" name="文本框 97"/>
          <p:cNvSpPr txBox="1"/>
          <p:nvPr/>
        </p:nvSpPr>
        <p:spPr bwMode="gray">
          <a:xfrm>
            <a:off x="5758777" y="3043833"/>
            <a:ext cx="1333346"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HTTP/2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9" name="矩形 98"/>
          <p:cNvSpPr/>
          <p:nvPr/>
        </p:nvSpPr>
        <p:spPr bwMode="gray">
          <a:xfrm>
            <a:off x="2170298" y="2380512"/>
            <a:ext cx="1058396" cy="452387"/>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ysClr val="windowText" lastClr="000000"/>
                </a:solidFill>
                <a:latin typeface="Huawei Sans" panose="020C0503030203020204" pitchFamily="34" charset="0"/>
                <a:cs typeface="Huawei Sans" panose="020C0503030203020204" pitchFamily="34" charset="0"/>
              </a:rPr>
              <a:t>Orchestration</a:t>
            </a:r>
          </a:p>
        </p:txBody>
      </p:sp>
      <p:sp>
        <p:nvSpPr>
          <p:cNvPr id="101" name="矩形 100"/>
          <p:cNvSpPr/>
          <p:nvPr/>
        </p:nvSpPr>
        <p:spPr bwMode="gray">
          <a:xfrm>
            <a:off x="3571279" y="2380512"/>
            <a:ext cx="1058396" cy="452387"/>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ysClr val="windowText" lastClr="000000"/>
                </a:solidFill>
                <a:latin typeface="Huawei Sans" panose="020C0503030203020204" pitchFamily="34" charset="0"/>
                <a:cs typeface="Huawei Sans" panose="020C0503030203020204" pitchFamily="34" charset="0"/>
              </a:rPr>
              <a:t>Control</a:t>
            </a:r>
          </a:p>
        </p:txBody>
      </p:sp>
      <p:cxnSp>
        <p:nvCxnSpPr>
          <p:cNvPr id="105" name="直接箭头连接符 104"/>
          <p:cNvCxnSpPr/>
          <p:nvPr/>
        </p:nvCxnSpPr>
        <p:spPr bwMode="gray">
          <a:xfrm>
            <a:off x="4213403" y="1937036"/>
            <a:ext cx="0" cy="343842"/>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07" name="文本框 106"/>
          <p:cNvSpPr txBox="1"/>
          <p:nvPr/>
        </p:nvSpPr>
        <p:spPr bwMode="gray">
          <a:xfrm>
            <a:off x="4245887" y="1962072"/>
            <a:ext cx="1333346"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RESTful API</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8" name="矩形 107"/>
          <p:cNvSpPr/>
          <p:nvPr/>
        </p:nvSpPr>
        <p:spPr bwMode="gray">
          <a:xfrm>
            <a:off x="2170919" y="1403189"/>
            <a:ext cx="1691334" cy="452387"/>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ysClr val="windowText" lastClr="000000"/>
                </a:solidFill>
                <a:latin typeface="Huawei Sans" panose="020C0503030203020204" pitchFamily="34" charset="0"/>
                <a:cs typeface="Huawei Sans" panose="020C0503030203020204" pitchFamily="34" charset="0"/>
              </a:rPr>
              <a:t>Built-in Portal of the controller</a:t>
            </a:r>
            <a:endParaRPr lang="en-US" altLang="zh-CN" sz="120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0" name="矩形 109"/>
          <p:cNvSpPr/>
          <p:nvPr/>
        </p:nvSpPr>
        <p:spPr bwMode="gray">
          <a:xfrm>
            <a:off x="4420747" y="1403189"/>
            <a:ext cx="1691334" cy="452387"/>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ysClr val="windowText" lastClr="000000"/>
                </a:solidFill>
                <a:latin typeface="Huawei Sans" panose="020C0503030203020204" pitchFamily="34" charset="0"/>
                <a:cs typeface="Huawei Sans" panose="020C0503030203020204" pitchFamily="34" charset="0"/>
              </a:rPr>
              <a:t>Third-party BSS/OSS</a:t>
            </a:r>
            <a:endParaRPr lang="en-US" altLang="zh-CN" sz="120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3" name="矩形 102"/>
          <p:cNvSpPr/>
          <p:nvPr/>
        </p:nvSpPr>
        <p:spPr bwMode="gray">
          <a:xfrm>
            <a:off x="4972260" y="2380512"/>
            <a:ext cx="1058396" cy="452387"/>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ysClr val="windowText" lastClr="000000"/>
                </a:solidFill>
                <a:latin typeface="Huawei Sans" panose="020C0503030203020204" pitchFamily="34" charset="0"/>
                <a:cs typeface="Huawei Sans" panose="020C0503030203020204" pitchFamily="34" charset="0"/>
              </a:rPr>
              <a:t>Management</a:t>
            </a:r>
          </a:p>
        </p:txBody>
      </p:sp>
      <p:sp>
        <p:nvSpPr>
          <p:cNvPr id="106" name="Freeform 159">
            <a:extLst>
              <a:ext uri="{FF2B5EF4-FFF2-40B4-BE49-F238E27FC236}">
                <a16:creationId xmlns:a16="http://schemas.microsoft.com/office/drawing/2014/main" id="{0BE1C8A2-DEA4-4D32-865A-D1619FDAFFC9}"/>
              </a:ext>
            </a:extLst>
          </p:cNvPr>
          <p:cNvSpPr/>
          <p:nvPr/>
        </p:nvSpPr>
        <p:spPr bwMode="gray">
          <a:xfrm flipH="1">
            <a:off x="5676135" y="4024422"/>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Public cloud site</a:t>
            </a:r>
          </a:p>
        </p:txBody>
      </p:sp>
      <p:sp>
        <p:nvSpPr>
          <p:cNvPr id="112" name="Freeform 159">
            <a:extLst>
              <a:ext uri="{FF2B5EF4-FFF2-40B4-BE49-F238E27FC236}">
                <a16:creationId xmlns:a16="http://schemas.microsoft.com/office/drawing/2014/main" id="{894B41C8-48E5-4D9E-8B22-09BFEB8915D5}"/>
              </a:ext>
            </a:extLst>
          </p:cNvPr>
          <p:cNvSpPr/>
          <p:nvPr/>
        </p:nvSpPr>
        <p:spPr bwMode="gray">
          <a:xfrm flipH="1">
            <a:off x="5665089" y="4701214"/>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HQ/DC site</a:t>
            </a:r>
          </a:p>
        </p:txBody>
      </p:sp>
      <p:sp>
        <p:nvSpPr>
          <p:cNvPr id="113" name="Freeform 159">
            <a:extLst>
              <a:ext uri="{FF2B5EF4-FFF2-40B4-BE49-F238E27FC236}">
                <a16:creationId xmlns:a16="http://schemas.microsoft.com/office/drawing/2014/main" id="{066A6D22-1706-4F05-A996-A287E01179C7}"/>
              </a:ext>
            </a:extLst>
          </p:cNvPr>
          <p:cNvSpPr/>
          <p:nvPr/>
        </p:nvSpPr>
        <p:spPr bwMode="gray">
          <a:xfrm flipH="1">
            <a:off x="5668194" y="5282147"/>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MPLS</a:t>
            </a:r>
          </a:p>
          <a:p>
            <a:pPr algn="ctr" fontAlgn="ctr"/>
            <a:r>
              <a:rPr lang="en-US" sz="1200" dirty="0">
                <a:solidFill>
                  <a:srgbClr val="000000"/>
                </a:solidFill>
                <a:latin typeface="Huawei Sans" panose="020C0503030203020204" pitchFamily="34" charset="0"/>
                <a:cs typeface="Huawei Sans" panose="020C0503030203020204" pitchFamily="34" charset="0"/>
              </a:rPr>
              <a:t>site</a:t>
            </a:r>
          </a:p>
        </p:txBody>
      </p:sp>
      <p:sp>
        <p:nvSpPr>
          <p:cNvPr id="114" name="Freeform 159">
            <a:extLst>
              <a:ext uri="{FF2B5EF4-FFF2-40B4-BE49-F238E27FC236}">
                <a16:creationId xmlns:a16="http://schemas.microsoft.com/office/drawing/2014/main" id="{260F882A-B7C3-4E53-BD47-A5CD894AC62C}"/>
              </a:ext>
            </a:extLst>
          </p:cNvPr>
          <p:cNvSpPr/>
          <p:nvPr/>
        </p:nvSpPr>
        <p:spPr bwMode="gray">
          <a:xfrm flipH="1">
            <a:off x="2049116" y="4932737"/>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sp>
        <p:nvSpPr>
          <p:cNvPr id="115" name="Freeform 159">
            <a:extLst>
              <a:ext uri="{FF2B5EF4-FFF2-40B4-BE49-F238E27FC236}">
                <a16:creationId xmlns:a16="http://schemas.microsoft.com/office/drawing/2014/main" id="{BE92E114-060B-4181-A266-8E147F8BC3B6}"/>
              </a:ext>
            </a:extLst>
          </p:cNvPr>
          <p:cNvSpPr/>
          <p:nvPr/>
        </p:nvSpPr>
        <p:spPr bwMode="gray">
          <a:xfrm flipH="1">
            <a:off x="2053090" y="4337255"/>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116" name="图片 130">
            <a:extLst>
              <a:ext uri="{FF2B5EF4-FFF2-40B4-BE49-F238E27FC236}">
                <a16:creationId xmlns:a16="http://schemas.microsoft.com/office/drawing/2014/main" id="{BB7704E4-7EAD-4B82-A170-93537A41EC1F}"/>
              </a:ext>
            </a:extLst>
          </p:cNvPr>
          <p:cNvPicPr>
            <a:picLocks noChangeAspect="1"/>
          </p:cNvPicPr>
          <p:nvPr/>
        </p:nvPicPr>
        <p:blipFill>
          <a:blip r:embed="rId5"/>
          <a:stretch>
            <a:fillRect/>
          </a:stretch>
        </p:blipFill>
        <p:spPr bwMode="gray">
          <a:xfrm>
            <a:off x="1752870" y="4507085"/>
            <a:ext cx="439741" cy="357993"/>
          </a:xfrm>
          <a:prstGeom prst="rect">
            <a:avLst/>
          </a:prstGeom>
        </p:spPr>
      </p:pic>
      <p:sp>
        <p:nvSpPr>
          <p:cNvPr id="126" name="文本框 18">
            <a:extLst>
              <a:ext uri="{FF2B5EF4-FFF2-40B4-BE49-F238E27FC236}">
                <a16:creationId xmlns:a16="http://schemas.microsoft.com/office/drawing/2014/main" id="{ADECAFE3-A85F-4370-BFFF-2BD96E588727}"/>
              </a:ext>
            </a:extLst>
          </p:cNvPr>
          <p:cNvSpPr txBox="1"/>
          <p:nvPr/>
        </p:nvSpPr>
        <p:spPr bwMode="gray">
          <a:xfrm>
            <a:off x="2865431" y="5307910"/>
            <a:ext cx="524220"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27" name="直接连接符 25">
            <a:extLst>
              <a:ext uri="{FF2B5EF4-FFF2-40B4-BE49-F238E27FC236}">
                <a16:creationId xmlns:a16="http://schemas.microsoft.com/office/drawing/2014/main" id="{4AFC5793-F5AD-4BAE-8C9F-C78FC0D9F15C}"/>
              </a:ext>
            </a:extLst>
          </p:cNvPr>
          <p:cNvCxnSpPr>
            <a:cxnSpLocks/>
            <a:stCxn id="144" idx="3"/>
            <a:endCxn id="154" idx="21"/>
          </p:cNvCxnSpPr>
          <p:nvPr/>
        </p:nvCxnSpPr>
        <p:spPr bwMode="gray">
          <a:xfrm flipV="1">
            <a:off x="3297727" y="4616872"/>
            <a:ext cx="543178" cy="17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26">
            <a:extLst>
              <a:ext uri="{FF2B5EF4-FFF2-40B4-BE49-F238E27FC236}">
                <a16:creationId xmlns:a16="http://schemas.microsoft.com/office/drawing/2014/main" id="{96847BA8-7325-4D51-88A7-FB18F3CD188D}"/>
              </a:ext>
            </a:extLst>
          </p:cNvPr>
          <p:cNvCxnSpPr>
            <a:cxnSpLocks/>
            <a:stCxn id="144" idx="3"/>
            <a:endCxn id="153" idx="21"/>
          </p:cNvCxnSpPr>
          <p:nvPr/>
        </p:nvCxnSpPr>
        <p:spPr bwMode="gray">
          <a:xfrm>
            <a:off x="3297727" y="4634464"/>
            <a:ext cx="540466" cy="6825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30">
            <a:extLst>
              <a:ext uri="{FF2B5EF4-FFF2-40B4-BE49-F238E27FC236}">
                <a16:creationId xmlns:a16="http://schemas.microsoft.com/office/drawing/2014/main" id="{DFDF23AC-8553-4192-9B8E-6F062C495E1F}"/>
              </a:ext>
            </a:extLst>
          </p:cNvPr>
          <p:cNvCxnSpPr>
            <a:cxnSpLocks/>
            <a:stCxn id="151" idx="3"/>
            <a:endCxn id="154" idx="21"/>
          </p:cNvCxnSpPr>
          <p:nvPr/>
        </p:nvCxnSpPr>
        <p:spPr bwMode="gray">
          <a:xfrm flipV="1">
            <a:off x="3272612" y="4616872"/>
            <a:ext cx="568293" cy="56970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31">
            <a:extLst>
              <a:ext uri="{FF2B5EF4-FFF2-40B4-BE49-F238E27FC236}">
                <a16:creationId xmlns:a16="http://schemas.microsoft.com/office/drawing/2014/main" id="{F547D1B1-9F71-492B-A8AD-9E51CC972C4F}"/>
              </a:ext>
            </a:extLst>
          </p:cNvPr>
          <p:cNvCxnSpPr>
            <a:cxnSpLocks/>
            <a:stCxn id="151" idx="3"/>
            <a:endCxn id="153" idx="21"/>
          </p:cNvCxnSpPr>
          <p:nvPr/>
        </p:nvCxnSpPr>
        <p:spPr bwMode="gray">
          <a:xfrm>
            <a:off x="3272612" y="5186578"/>
            <a:ext cx="565581" cy="1304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51">
            <a:extLst>
              <a:ext uri="{FF2B5EF4-FFF2-40B4-BE49-F238E27FC236}">
                <a16:creationId xmlns:a16="http://schemas.microsoft.com/office/drawing/2014/main" id="{C3AE8317-1D31-4B08-9964-2CB47262036A}"/>
              </a:ext>
            </a:extLst>
          </p:cNvPr>
          <p:cNvCxnSpPr>
            <a:cxnSpLocks/>
            <a:stCxn id="137" idx="1"/>
            <a:endCxn id="153" idx="8"/>
          </p:cNvCxnSpPr>
          <p:nvPr/>
        </p:nvCxnSpPr>
        <p:spPr bwMode="gray">
          <a:xfrm flipH="1">
            <a:off x="4890474" y="4345493"/>
            <a:ext cx="541202" cy="9614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52">
            <a:extLst>
              <a:ext uri="{FF2B5EF4-FFF2-40B4-BE49-F238E27FC236}">
                <a16:creationId xmlns:a16="http://schemas.microsoft.com/office/drawing/2014/main" id="{F233790B-14C3-439D-87EB-EB21E4AC560C}"/>
              </a:ext>
            </a:extLst>
          </p:cNvPr>
          <p:cNvCxnSpPr>
            <a:cxnSpLocks/>
            <a:stCxn id="137" idx="1"/>
            <a:endCxn id="154" idx="8"/>
          </p:cNvCxnSpPr>
          <p:nvPr/>
        </p:nvCxnSpPr>
        <p:spPr bwMode="gray">
          <a:xfrm flipH="1">
            <a:off x="4893186" y="4345493"/>
            <a:ext cx="538490" cy="2613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75">
            <a:extLst>
              <a:ext uri="{FF2B5EF4-FFF2-40B4-BE49-F238E27FC236}">
                <a16:creationId xmlns:a16="http://schemas.microsoft.com/office/drawing/2014/main" id="{2CFB065E-1577-4203-97AD-45603FE8A976}"/>
              </a:ext>
            </a:extLst>
          </p:cNvPr>
          <p:cNvCxnSpPr>
            <a:cxnSpLocks/>
            <a:stCxn id="139" idx="1"/>
            <a:endCxn id="154" idx="8"/>
          </p:cNvCxnSpPr>
          <p:nvPr/>
        </p:nvCxnSpPr>
        <p:spPr bwMode="gray">
          <a:xfrm flipH="1" flipV="1">
            <a:off x="4893186" y="4606860"/>
            <a:ext cx="536415" cy="37763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76">
            <a:extLst>
              <a:ext uri="{FF2B5EF4-FFF2-40B4-BE49-F238E27FC236}">
                <a16:creationId xmlns:a16="http://schemas.microsoft.com/office/drawing/2014/main" id="{008DEAF5-386F-453A-910D-C1730B0C692B}"/>
              </a:ext>
            </a:extLst>
          </p:cNvPr>
          <p:cNvCxnSpPr>
            <a:cxnSpLocks/>
            <a:stCxn id="139" idx="1"/>
            <a:endCxn id="153" idx="8"/>
          </p:cNvCxnSpPr>
          <p:nvPr/>
        </p:nvCxnSpPr>
        <p:spPr bwMode="gray">
          <a:xfrm flipH="1">
            <a:off x="4890474" y="4984499"/>
            <a:ext cx="539127" cy="322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94">
            <a:extLst>
              <a:ext uri="{FF2B5EF4-FFF2-40B4-BE49-F238E27FC236}">
                <a16:creationId xmlns:a16="http://schemas.microsoft.com/office/drawing/2014/main" id="{5B66BF1F-4CBE-4074-B1AF-F93BF07B493B}"/>
              </a:ext>
            </a:extLst>
          </p:cNvPr>
          <p:cNvCxnSpPr>
            <a:cxnSpLocks/>
            <a:stCxn id="141" idx="1"/>
            <a:endCxn id="153" idx="8"/>
          </p:cNvCxnSpPr>
          <p:nvPr/>
        </p:nvCxnSpPr>
        <p:spPr bwMode="gray">
          <a:xfrm flipH="1" flipV="1">
            <a:off x="4890474" y="5306967"/>
            <a:ext cx="562215" cy="2058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95">
            <a:extLst>
              <a:ext uri="{FF2B5EF4-FFF2-40B4-BE49-F238E27FC236}">
                <a16:creationId xmlns:a16="http://schemas.microsoft.com/office/drawing/2014/main" id="{12C96886-4FF2-4F30-85DB-953B16D01631}"/>
              </a:ext>
            </a:extLst>
          </p:cNvPr>
          <p:cNvCxnSpPr>
            <a:cxnSpLocks/>
            <a:stCxn id="141" idx="1"/>
            <a:endCxn id="154" idx="8"/>
          </p:cNvCxnSpPr>
          <p:nvPr/>
        </p:nvCxnSpPr>
        <p:spPr bwMode="gray">
          <a:xfrm flipH="1" flipV="1">
            <a:off x="4893186" y="4606860"/>
            <a:ext cx="559503" cy="9059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7" name="图片 110">
            <a:extLst>
              <a:ext uri="{FF2B5EF4-FFF2-40B4-BE49-F238E27FC236}">
                <a16:creationId xmlns:a16="http://schemas.microsoft.com/office/drawing/2014/main" id="{94451053-4945-45E1-A5B6-9B21994E755D}"/>
              </a:ext>
            </a:extLst>
          </p:cNvPr>
          <p:cNvPicPr>
            <a:picLocks noChangeAspect="1"/>
          </p:cNvPicPr>
          <p:nvPr/>
        </p:nvPicPr>
        <p:blipFill>
          <a:blip r:embed="rId6"/>
          <a:stretch>
            <a:fillRect/>
          </a:stretch>
        </p:blipFill>
        <p:spPr bwMode="gray">
          <a:xfrm>
            <a:off x="5431676" y="4189090"/>
            <a:ext cx="374964" cy="312805"/>
          </a:xfrm>
          <a:prstGeom prst="rect">
            <a:avLst/>
          </a:prstGeom>
        </p:spPr>
      </p:pic>
      <p:sp>
        <p:nvSpPr>
          <p:cNvPr id="138" name="文本框 111">
            <a:extLst>
              <a:ext uri="{FF2B5EF4-FFF2-40B4-BE49-F238E27FC236}">
                <a16:creationId xmlns:a16="http://schemas.microsoft.com/office/drawing/2014/main" id="{07620339-986B-415E-877C-7BD9409C29BF}"/>
              </a:ext>
            </a:extLst>
          </p:cNvPr>
          <p:cNvSpPr txBox="1"/>
          <p:nvPr/>
        </p:nvSpPr>
        <p:spPr bwMode="gray">
          <a:xfrm>
            <a:off x="5163944" y="4443187"/>
            <a:ext cx="846327" cy="256545"/>
          </a:xfrm>
          <a:prstGeom prst="rect">
            <a:avLst/>
          </a:prstGeom>
          <a:noFill/>
        </p:spPr>
        <p:txBody>
          <a:bodyPr wrap="square" rtlCol="0">
            <a:spAutoFit/>
          </a:bodyPr>
          <a:lstStyle/>
          <a:p>
            <a:pPr algn="ctr" fontAlgn="ctr"/>
            <a:r>
              <a:rPr lang="en-US" sz="1067" b="1" dirty="0" err="1">
                <a:solidFill>
                  <a:srgbClr val="000000"/>
                </a:solidFill>
                <a:latin typeface="Huawei Sans" panose="020C0503030203020204" pitchFamily="34" charset="0"/>
                <a:cs typeface="Huawei Sans" panose="020C0503030203020204" pitchFamily="34" charset="0"/>
              </a:rPr>
              <a:t>vCPE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39" name="图片 113">
            <a:extLst>
              <a:ext uri="{FF2B5EF4-FFF2-40B4-BE49-F238E27FC236}">
                <a16:creationId xmlns:a16="http://schemas.microsoft.com/office/drawing/2014/main" id="{8FBA4737-4754-4674-8F63-6E6F56DF768E}"/>
              </a:ext>
            </a:extLst>
          </p:cNvPr>
          <p:cNvPicPr>
            <a:picLocks noChangeAspect="1"/>
          </p:cNvPicPr>
          <p:nvPr/>
        </p:nvPicPr>
        <p:blipFill>
          <a:blip r:embed="rId7"/>
          <a:stretch>
            <a:fillRect/>
          </a:stretch>
        </p:blipFill>
        <p:spPr bwMode="gray">
          <a:xfrm>
            <a:off x="5429601" y="4831387"/>
            <a:ext cx="367073" cy="306223"/>
          </a:xfrm>
          <a:prstGeom prst="rect">
            <a:avLst/>
          </a:prstGeom>
        </p:spPr>
      </p:pic>
      <p:pic>
        <p:nvPicPr>
          <p:cNvPr id="140" name="图片 115">
            <a:extLst>
              <a:ext uri="{FF2B5EF4-FFF2-40B4-BE49-F238E27FC236}">
                <a16:creationId xmlns:a16="http://schemas.microsoft.com/office/drawing/2014/main" id="{0003A4AA-E2AF-4FF7-B9A2-9829A7342DC1}"/>
              </a:ext>
            </a:extLst>
          </p:cNvPr>
          <p:cNvPicPr>
            <a:picLocks noChangeAspect="1"/>
          </p:cNvPicPr>
          <p:nvPr/>
        </p:nvPicPr>
        <p:blipFill>
          <a:blip r:embed="rId5"/>
          <a:stretch>
            <a:fillRect/>
          </a:stretch>
        </p:blipFill>
        <p:spPr bwMode="gray">
          <a:xfrm>
            <a:off x="6449702" y="4777551"/>
            <a:ext cx="439741" cy="366845"/>
          </a:xfrm>
          <a:prstGeom prst="rect">
            <a:avLst/>
          </a:prstGeom>
        </p:spPr>
      </p:pic>
      <p:pic>
        <p:nvPicPr>
          <p:cNvPr id="141" name="图片 118">
            <a:extLst>
              <a:ext uri="{FF2B5EF4-FFF2-40B4-BE49-F238E27FC236}">
                <a16:creationId xmlns:a16="http://schemas.microsoft.com/office/drawing/2014/main" id="{557D3988-7266-4848-BD29-DE9F0D1932DB}"/>
              </a:ext>
            </a:extLst>
          </p:cNvPr>
          <p:cNvPicPr>
            <a:picLocks noChangeAspect="1"/>
          </p:cNvPicPr>
          <p:nvPr/>
        </p:nvPicPr>
        <p:blipFill>
          <a:blip r:embed="rId8"/>
          <a:stretch>
            <a:fillRect/>
          </a:stretch>
        </p:blipFill>
        <p:spPr bwMode="gray">
          <a:xfrm>
            <a:off x="5452689" y="5369360"/>
            <a:ext cx="343955" cy="286940"/>
          </a:xfrm>
          <a:prstGeom prst="rect">
            <a:avLst/>
          </a:prstGeom>
        </p:spPr>
      </p:pic>
      <p:sp>
        <p:nvSpPr>
          <p:cNvPr id="142" name="文本框 119">
            <a:extLst>
              <a:ext uri="{FF2B5EF4-FFF2-40B4-BE49-F238E27FC236}">
                <a16:creationId xmlns:a16="http://schemas.microsoft.com/office/drawing/2014/main" id="{02B7361B-DCFA-4C3C-A713-0A18A3E386B6}"/>
              </a:ext>
            </a:extLst>
          </p:cNvPr>
          <p:cNvSpPr txBox="1"/>
          <p:nvPr/>
        </p:nvSpPr>
        <p:spPr bwMode="gray">
          <a:xfrm>
            <a:off x="5119984" y="5627944"/>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IWG</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43" name="图片 125">
            <a:extLst>
              <a:ext uri="{FF2B5EF4-FFF2-40B4-BE49-F238E27FC236}">
                <a16:creationId xmlns:a16="http://schemas.microsoft.com/office/drawing/2014/main" id="{C9FF5CB0-8B17-4F8F-A437-5EDCB9EF31FA}"/>
              </a:ext>
            </a:extLst>
          </p:cNvPr>
          <p:cNvPicPr>
            <a:picLocks noChangeAspect="1"/>
          </p:cNvPicPr>
          <p:nvPr/>
        </p:nvPicPr>
        <p:blipFill>
          <a:blip r:embed="rId5"/>
          <a:stretch>
            <a:fillRect/>
          </a:stretch>
        </p:blipFill>
        <p:spPr bwMode="gray">
          <a:xfrm>
            <a:off x="1746703" y="5155640"/>
            <a:ext cx="439741" cy="357993"/>
          </a:xfrm>
          <a:prstGeom prst="rect">
            <a:avLst/>
          </a:prstGeom>
        </p:spPr>
      </p:pic>
      <p:pic>
        <p:nvPicPr>
          <p:cNvPr id="144" name="图片 127">
            <a:extLst>
              <a:ext uri="{FF2B5EF4-FFF2-40B4-BE49-F238E27FC236}">
                <a16:creationId xmlns:a16="http://schemas.microsoft.com/office/drawing/2014/main" id="{6BCBAFDE-01C2-452B-AC19-A690B2181BD5}"/>
              </a:ext>
            </a:extLst>
          </p:cNvPr>
          <p:cNvPicPr>
            <a:picLocks noChangeAspect="1"/>
          </p:cNvPicPr>
          <p:nvPr/>
        </p:nvPicPr>
        <p:blipFill>
          <a:blip r:embed="rId7"/>
          <a:stretch>
            <a:fillRect/>
          </a:stretch>
        </p:blipFill>
        <p:spPr bwMode="gray">
          <a:xfrm>
            <a:off x="2934402" y="4482916"/>
            <a:ext cx="363325" cy="303096"/>
          </a:xfrm>
          <a:prstGeom prst="rect">
            <a:avLst/>
          </a:prstGeom>
        </p:spPr>
      </p:pic>
      <p:sp>
        <p:nvSpPr>
          <p:cNvPr id="145" name="文本框 128">
            <a:extLst>
              <a:ext uri="{FF2B5EF4-FFF2-40B4-BE49-F238E27FC236}">
                <a16:creationId xmlns:a16="http://schemas.microsoft.com/office/drawing/2014/main" id="{8F4E457C-14CB-4134-BE38-2F432AADBDF3}"/>
              </a:ext>
            </a:extLst>
          </p:cNvPr>
          <p:cNvSpPr txBox="1"/>
          <p:nvPr/>
        </p:nvSpPr>
        <p:spPr bwMode="gray">
          <a:xfrm>
            <a:off x="2865431" y="4727300"/>
            <a:ext cx="524220"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51" name="图片 107">
            <a:extLst>
              <a:ext uri="{FF2B5EF4-FFF2-40B4-BE49-F238E27FC236}">
                <a16:creationId xmlns:a16="http://schemas.microsoft.com/office/drawing/2014/main" id="{52FF3391-C810-4CE1-A981-6BFF07554FE2}"/>
              </a:ext>
            </a:extLst>
          </p:cNvPr>
          <p:cNvPicPr>
            <a:picLocks noChangeAspect="1"/>
          </p:cNvPicPr>
          <p:nvPr/>
        </p:nvPicPr>
        <p:blipFill>
          <a:blip r:embed="rId7"/>
          <a:stretch>
            <a:fillRect/>
          </a:stretch>
        </p:blipFill>
        <p:spPr bwMode="gray">
          <a:xfrm>
            <a:off x="2917652" y="5038519"/>
            <a:ext cx="354960" cy="296118"/>
          </a:xfrm>
          <a:prstGeom prst="rect">
            <a:avLst/>
          </a:prstGeom>
        </p:spPr>
      </p:pic>
      <p:sp>
        <p:nvSpPr>
          <p:cNvPr id="152" name="文本框 18">
            <a:extLst>
              <a:ext uri="{FF2B5EF4-FFF2-40B4-BE49-F238E27FC236}">
                <a16:creationId xmlns:a16="http://schemas.microsoft.com/office/drawing/2014/main" id="{D83290F2-7DB2-45ED-B56B-62777AD73BE2}"/>
              </a:ext>
            </a:extLst>
          </p:cNvPr>
          <p:cNvSpPr txBox="1"/>
          <p:nvPr/>
        </p:nvSpPr>
        <p:spPr bwMode="gray">
          <a:xfrm>
            <a:off x="5168836" y="5096654"/>
            <a:ext cx="836542"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3" name="Freeform 159">
            <a:extLst>
              <a:ext uri="{FF2B5EF4-FFF2-40B4-BE49-F238E27FC236}">
                <a16:creationId xmlns:a16="http://schemas.microsoft.com/office/drawing/2014/main" id="{FD87594F-5686-4642-8F98-E456011D067B}"/>
              </a:ext>
            </a:extLst>
          </p:cNvPr>
          <p:cNvSpPr/>
          <p:nvPr/>
        </p:nvSpPr>
        <p:spPr bwMode="gray">
          <a:xfrm flipH="1">
            <a:off x="3838193" y="4931335"/>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b="1" dirty="0">
                <a:solidFill>
                  <a:schemeClr val="tx1"/>
                </a:solidFill>
                <a:latin typeface="Huawei Sans" panose="020C0503030203020204" pitchFamily="34" charset="0"/>
                <a:cs typeface="Huawei Sans" panose="020C0503030203020204" pitchFamily="34" charset="0"/>
              </a:rPr>
              <a:t>MPLS</a:t>
            </a:r>
            <a:endPar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4" name="Freeform 159">
            <a:extLst>
              <a:ext uri="{FF2B5EF4-FFF2-40B4-BE49-F238E27FC236}">
                <a16:creationId xmlns:a16="http://schemas.microsoft.com/office/drawing/2014/main" id="{8C583DA0-83C4-4F02-A604-971AAA1A18A8}"/>
              </a:ext>
            </a:extLst>
          </p:cNvPr>
          <p:cNvSpPr/>
          <p:nvPr/>
        </p:nvSpPr>
        <p:spPr bwMode="gray">
          <a:xfrm flipH="1">
            <a:off x="3840905" y="4231228"/>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b="1" dirty="0">
                <a:solidFill>
                  <a:schemeClr val="bg1"/>
                </a:solidFill>
                <a:latin typeface="Huawei Sans" panose="020C0503030203020204" pitchFamily="34" charset="0"/>
                <a:cs typeface="Huawei Sans" panose="020C0503030203020204" pitchFamily="34" charset="0"/>
              </a:rPr>
              <a:t>Internet</a:t>
            </a:r>
            <a:endParaRPr lang="en-US" sz="14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79" name="图片 24">
            <a:extLst>
              <a:ext uri="{FF2B5EF4-FFF2-40B4-BE49-F238E27FC236}">
                <a16:creationId xmlns:a16="http://schemas.microsoft.com/office/drawing/2014/main" id="{1461791F-2E0E-4500-BCDD-2CE6AF2A414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2201661" y="1962310"/>
            <a:ext cx="1599454" cy="294982"/>
          </a:xfrm>
          <a:prstGeom prst="rect">
            <a:avLst/>
          </a:prstGeom>
        </p:spPr>
      </p:pic>
      <p:sp>
        <p:nvSpPr>
          <p:cNvPr id="70" name="lightning-symbol_74595">
            <a:extLst>
              <a:ext uri="{FF2B5EF4-FFF2-40B4-BE49-F238E27FC236}">
                <a16:creationId xmlns:a16="http://schemas.microsoft.com/office/drawing/2014/main" id="{9E052E81-ACAB-4526-9032-2C4030455E23}"/>
              </a:ext>
            </a:extLst>
          </p:cNvPr>
          <p:cNvSpPr>
            <a:spLocks noChangeAspect="1"/>
          </p:cNvSpPr>
          <p:nvPr/>
        </p:nvSpPr>
        <p:spPr bwMode="gray">
          <a:xfrm rot="2126789">
            <a:off x="3376140" y="4003911"/>
            <a:ext cx="155723" cy="543919"/>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Lst>
            <a:ahLst/>
            <a:cxnLst>
              <a:cxn ang="0">
                <a:pos x="T0" y="T1"/>
              </a:cxn>
              <a:cxn ang="0">
                <a:pos x="T2" y="T3"/>
              </a:cxn>
              <a:cxn ang="0">
                <a:pos x="T4" y="T5"/>
              </a:cxn>
              <a:cxn ang="0">
                <a:pos x="T6" y="T7"/>
              </a:cxn>
              <a:cxn ang="0">
                <a:pos x="T8" y="T9"/>
              </a:cxn>
              <a:cxn ang="0">
                <a:pos x="T10" y="T11"/>
              </a:cxn>
              <a:cxn ang="0">
                <a:pos x="T12" y="T13"/>
              </a:cxn>
            </a:cxnLst>
            <a:rect l="0" t="0" r="r" b="b"/>
            <a:pathLst>
              <a:path w="2370" h="4352">
                <a:moveTo>
                  <a:pt x="2370" y="2378"/>
                </a:moveTo>
                <a:lnTo>
                  <a:pt x="1291" y="1924"/>
                </a:lnTo>
                <a:lnTo>
                  <a:pt x="2101" y="0"/>
                </a:lnTo>
                <a:lnTo>
                  <a:pt x="0" y="1974"/>
                </a:lnTo>
                <a:lnTo>
                  <a:pt x="1079" y="2428"/>
                </a:lnTo>
                <a:lnTo>
                  <a:pt x="269" y="4352"/>
                </a:lnTo>
                <a:lnTo>
                  <a:pt x="2370" y="2378"/>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custDataLst>
      <p:tags r:id="rId1"/>
    </p:custDataLst>
    <p:extLst>
      <p:ext uri="{BB962C8B-B14F-4D97-AF65-F5344CB8AC3E}">
        <p14:creationId xmlns:p14="http://schemas.microsoft.com/office/powerpoint/2010/main" val="3982183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Freeform 159">
            <a:extLst>
              <a:ext uri="{FF2B5EF4-FFF2-40B4-BE49-F238E27FC236}">
                <a16:creationId xmlns:a16="http://schemas.microsoft.com/office/drawing/2014/main" id="{0651DA41-5953-4925-92A6-01B72F3023A9}"/>
              </a:ext>
            </a:extLst>
          </p:cNvPr>
          <p:cNvSpPr/>
          <p:nvPr/>
        </p:nvSpPr>
        <p:spPr bwMode="gray">
          <a:xfrm flipH="1">
            <a:off x="4797301" y="4214195"/>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Public cloud site</a:t>
            </a:r>
          </a:p>
        </p:txBody>
      </p:sp>
      <p:sp>
        <p:nvSpPr>
          <p:cNvPr id="192" name="Freeform 159">
            <a:extLst>
              <a:ext uri="{FF2B5EF4-FFF2-40B4-BE49-F238E27FC236}">
                <a16:creationId xmlns:a16="http://schemas.microsoft.com/office/drawing/2014/main" id="{AE70733A-3C31-4D2D-A67E-B009CBF35129}"/>
              </a:ext>
            </a:extLst>
          </p:cNvPr>
          <p:cNvSpPr/>
          <p:nvPr/>
        </p:nvSpPr>
        <p:spPr bwMode="gray">
          <a:xfrm flipH="1">
            <a:off x="4786255" y="4890987"/>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HQ/DC site</a:t>
            </a:r>
          </a:p>
        </p:txBody>
      </p:sp>
      <p:sp>
        <p:nvSpPr>
          <p:cNvPr id="190" name="Freeform 159">
            <a:extLst>
              <a:ext uri="{FF2B5EF4-FFF2-40B4-BE49-F238E27FC236}">
                <a16:creationId xmlns:a16="http://schemas.microsoft.com/office/drawing/2014/main" id="{4DC56826-2A74-4CA3-81B3-EADE67B0C36A}"/>
              </a:ext>
            </a:extLst>
          </p:cNvPr>
          <p:cNvSpPr/>
          <p:nvPr/>
        </p:nvSpPr>
        <p:spPr bwMode="gray">
          <a:xfrm flipH="1">
            <a:off x="4789360" y="5471920"/>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MPLS</a:t>
            </a:r>
          </a:p>
          <a:p>
            <a:pPr algn="ctr" fontAlgn="ctr"/>
            <a:r>
              <a:rPr lang="en-US" sz="1200" dirty="0">
                <a:solidFill>
                  <a:srgbClr val="000000"/>
                </a:solidFill>
                <a:latin typeface="Huawei Sans" panose="020C0503030203020204" pitchFamily="34" charset="0"/>
                <a:cs typeface="Huawei Sans" panose="020C0503030203020204" pitchFamily="34" charset="0"/>
              </a:rPr>
              <a:t>site</a:t>
            </a:r>
          </a:p>
        </p:txBody>
      </p:sp>
      <p:sp>
        <p:nvSpPr>
          <p:cNvPr id="188" name="Freeform 159">
            <a:extLst>
              <a:ext uri="{FF2B5EF4-FFF2-40B4-BE49-F238E27FC236}">
                <a16:creationId xmlns:a16="http://schemas.microsoft.com/office/drawing/2014/main" id="{8CED048F-405F-4FB2-8911-1F4330724CB0}"/>
              </a:ext>
            </a:extLst>
          </p:cNvPr>
          <p:cNvSpPr/>
          <p:nvPr/>
        </p:nvSpPr>
        <p:spPr bwMode="gray">
          <a:xfrm flipH="1">
            <a:off x="1170282" y="5122510"/>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sp>
        <p:nvSpPr>
          <p:cNvPr id="186" name="Freeform 159">
            <a:extLst>
              <a:ext uri="{FF2B5EF4-FFF2-40B4-BE49-F238E27FC236}">
                <a16:creationId xmlns:a16="http://schemas.microsoft.com/office/drawing/2014/main" id="{1B8A7D62-0B80-4840-96D5-D760A38D55C0}"/>
              </a:ext>
            </a:extLst>
          </p:cNvPr>
          <p:cNvSpPr/>
          <p:nvPr/>
        </p:nvSpPr>
        <p:spPr bwMode="gray">
          <a:xfrm flipH="1">
            <a:off x="1174256" y="4527028"/>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131" name="图片 130"/>
          <p:cNvPicPr>
            <a:picLocks noChangeAspect="1"/>
          </p:cNvPicPr>
          <p:nvPr/>
        </p:nvPicPr>
        <p:blipFill>
          <a:blip r:embed="rId3"/>
          <a:stretch>
            <a:fillRect/>
          </a:stretch>
        </p:blipFill>
        <p:spPr bwMode="gray">
          <a:xfrm>
            <a:off x="874036" y="4696858"/>
            <a:ext cx="439741" cy="357993"/>
          </a:xfrm>
          <a:prstGeom prst="rect">
            <a:avLst/>
          </a:prstGeom>
        </p:spPr>
      </p:pic>
      <p:sp>
        <p:nvSpPr>
          <p:cNvPr id="101" name="圆角矩形 100"/>
          <p:cNvSpPr/>
          <p:nvPr/>
        </p:nvSpPr>
        <p:spPr bwMode="gray">
          <a:xfrm>
            <a:off x="1673907" y="2036142"/>
            <a:ext cx="3744120" cy="1203325"/>
          </a:xfrm>
          <a:prstGeom prst="roundRect">
            <a:avLst>
              <a:gd name="adj" fmla="val 4298"/>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文本框 18"/>
          <p:cNvSpPr txBox="1"/>
          <p:nvPr/>
        </p:nvSpPr>
        <p:spPr bwMode="gray">
          <a:xfrm>
            <a:off x="1927546" y="5480099"/>
            <a:ext cx="664824"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6" name="直接连接符 25"/>
          <p:cNvCxnSpPr>
            <a:cxnSpLocks/>
            <a:stCxn id="128" idx="3"/>
            <a:endCxn id="174" idx="21"/>
          </p:cNvCxnSpPr>
          <p:nvPr/>
        </p:nvCxnSpPr>
        <p:spPr bwMode="gray">
          <a:xfrm flipV="1">
            <a:off x="2418893" y="4806645"/>
            <a:ext cx="543178" cy="17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cxnSpLocks/>
            <a:stCxn id="128" idx="3"/>
            <a:endCxn id="172" idx="21"/>
          </p:cNvCxnSpPr>
          <p:nvPr/>
        </p:nvCxnSpPr>
        <p:spPr bwMode="gray">
          <a:xfrm>
            <a:off x="2418893" y="4824237"/>
            <a:ext cx="540466" cy="6825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cxnSpLocks/>
            <a:stCxn id="108" idx="3"/>
            <a:endCxn id="174" idx="21"/>
          </p:cNvCxnSpPr>
          <p:nvPr/>
        </p:nvCxnSpPr>
        <p:spPr bwMode="gray">
          <a:xfrm flipV="1">
            <a:off x="2393778" y="4806645"/>
            <a:ext cx="568293" cy="56970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cxnSpLocks/>
            <a:stCxn id="108" idx="3"/>
            <a:endCxn id="172" idx="21"/>
          </p:cNvCxnSpPr>
          <p:nvPr/>
        </p:nvCxnSpPr>
        <p:spPr bwMode="gray">
          <a:xfrm>
            <a:off x="2393778" y="5376351"/>
            <a:ext cx="565581" cy="1304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cxnSpLocks/>
            <a:stCxn id="101" idx="0"/>
            <a:endCxn id="37" idx="2"/>
          </p:cNvCxnSpPr>
          <p:nvPr/>
        </p:nvCxnSpPr>
        <p:spPr bwMode="gray">
          <a:xfrm flipV="1">
            <a:off x="3545967" y="1639127"/>
            <a:ext cx="0" cy="397015"/>
          </a:xfrm>
          <a:prstGeom prst="line">
            <a:avLst/>
          </a:prstGeom>
          <a:solidFill>
            <a:srgbClr val="55379B"/>
          </a:solidFill>
          <a:ln w="19050" cap="flat" cmpd="sng" algn="ctr">
            <a:solidFill>
              <a:srgbClr val="56C4D2"/>
            </a:solidFill>
            <a:prstDash val="solid"/>
            <a:round/>
            <a:headEnd type="none" w="med" len="med"/>
            <a:tailEnd type="none" w="med" len="med"/>
          </a:ln>
          <a:effectLst/>
          <a:extLst>
            <a:ext uri="{AF507438-7753-43e0-B8FC-AC1667EBCBE1}">
              <a14:hiddenEffects xmlns:lc="http://schemas.openxmlformats.org/drawingml/2006/lockedCanvas"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ve="http://schemas.openxmlformats.org/markup-compatibility/2006" xmlns:o="urn:schemas-microsoft-com:office:office" xmlns:v="urn:schemas-microsoft-com:vml" xmlns:w10="urn:schemas-microsoft-com:office:word" xmlns:w="http://schemas.openxmlformats.org/wordprocessingml/2006/main" xmlns:a14="http://schemas.microsoft.com/office/drawing/2010/main" xmlns="">
                <a:effectLst>
                  <a:outerShdw blurRad="63500" dist="38099" dir="2700000" algn="ctr" rotWithShape="0">
                    <a:schemeClr val="bg2">
                      <a:alpha val="74998"/>
                    </a:schemeClr>
                  </a:outerShdw>
                </a:effectLst>
              </a14:hiddenEffects>
            </a:ext>
          </a:extLst>
        </p:spPr>
      </p:cxnSp>
      <p:sp>
        <p:nvSpPr>
          <p:cNvPr id="37" name="圆角矩形 36"/>
          <p:cNvSpPr/>
          <p:nvPr/>
        </p:nvSpPr>
        <p:spPr bwMode="gray">
          <a:xfrm>
            <a:off x="1673907" y="1377566"/>
            <a:ext cx="3744120" cy="261561"/>
          </a:xfrm>
          <a:prstGeom prst="roundRect">
            <a:avLst/>
          </a:prstGeom>
          <a:noFill/>
          <a:ln w="19050">
            <a:solidFill>
              <a:srgbClr val="30B5C5"/>
            </a:solidFill>
            <a:prstDash val="dash"/>
          </a:ln>
          <a:effectLst/>
        </p:spPr>
        <p:txBody>
          <a:bodyPr vert="horz" wrap="square" lIns="68562" tIns="34281" rIns="68562" bIns="34281" numCol="1" rtlCol="0" anchor="ctr" anchorCtr="0" compatLnSpc="1">
            <a:prstTxWarp prst="textNoShape">
              <a:avLst/>
            </a:prstTxWarp>
          </a:bodyPr>
          <a:lstStyle/>
          <a:p>
            <a:pPr algn="ctr" fontAlgn="ctr"/>
            <a:r>
              <a:rPr lang="en-US" sz="1400" dirty="0">
                <a:latin typeface="Huawei Sans" panose="020C0503030203020204" pitchFamily="34" charset="0"/>
                <a:cs typeface="Huawei Sans" panose="020C0503030203020204" pitchFamily="34" charset="0"/>
              </a:rPr>
              <a:t>Portal for tenants/carriers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9" name="TextBox 75"/>
          <p:cNvSpPr txBox="1"/>
          <p:nvPr/>
        </p:nvSpPr>
        <p:spPr bwMode="gray">
          <a:xfrm>
            <a:off x="3584483" y="1692043"/>
            <a:ext cx="1020242" cy="276999"/>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fontAlgn="ctr"/>
            <a:r>
              <a:rPr lang="en-US" sz="1200" dirty="0">
                <a:latin typeface="Huawei Sans" panose="020C0503030203020204" pitchFamily="34" charset="0"/>
                <a:cs typeface="Huawei Sans" panose="020C0503030203020204" pitchFamily="34" charset="0"/>
              </a:rPr>
              <a:t>RESTful</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圆角矩形 40"/>
          <p:cNvSpPr/>
          <p:nvPr/>
        </p:nvSpPr>
        <p:spPr bwMode="gray">
          <a:xfrm>
            <a:off x="1750000" y="2937672"/>
            <a:ext cx="3545978" cy="246245"/>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defRPr/>
            </a:pPr>
            <a:r>
              <a:rPr lang="en-US" sz="1200" dirty="0">
                <a:latin typeface="Huawei Sans" panose="020C0503030203020204" pitchFamily="34" charset="0"/>
                <a:cs typeface="Huawei Sans" panose="020C0503030203020204" pitchFamily="34" charset="0"/>
              </a:rPr>
              <a:t>Southbound NE layer</a:t>
            </a:r>
          </a:p>
        </p:txBody>
      </p:sp>
      <p:cxnSp>
        <p:nvCxnSpPr>
          <p:cNvPr id="42" name="直接连接符 41"/>
          <p:cNvCxnSpPr/>
          <p:nvPr/>
        </p:nvCxnSpPr>
        <p:spPr bwMode="gray">
          <a:xfrm>
            <a:off x="2706863" y="2339088"/>
            <a:ext cx="1" cy="612000"/>
          </a:xfrm>
          <a:prstGeom prst="line">
            <a:avLst/>
          </a:prstGeom>
          <a:solidFill>
            <a:srgbClr val="55379B"/>
          </a:solidFill>
          <a:ln w="19050" cap="flat" cmpd="sng" algn="ctr">
            <a:solidFill>
              <a:srgbClr val="56C4D2"/>
            </a:solidFill>
            <a:prstDash val="sysDash"/>
            <a:round/>
            <a:headEnd type="none" w="med" len="med"/>
            <a:tailEnd type="triangle" w="med" len="med"/>
          </a:ln>
          <a:effectLst/>
          <a:extLst>
            <a:ext uri="{AF507438-7753-43e0-B8FC-AC1667EBCBE1}">
              <a14:hiddenEffects xmlns:lc="http://schemas.openxmlformats.org/drawingml/2006/lockedCanvas"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ve="http://schemas.openxmlformats.org/markup-compatibility/2006" xmlns:o="urn:schemas-microsoft-com:office:office" xmlns:v="urn:schemas-microsoft-com:vml" xmlns:w10="urn:schemas-microsoft-com:office:word" xmlns:w="http://schemas.openxmlformats.org/wordprocessingml/2006/main" xmlns:a14="http://schemas.microsoft.com/office/drawing/2010/main" xmlns="">
                <a:effectLst>
                  <a:outerShdw blurRad="63500" dist="38099" dir="2700000" algn="ctr" rotWithShape="0">
                    <a:schemeClr val="bg2">
                      <a:alpha val="74998"/>
                    </a:schemeClr>
                  </a:outerShdw>
                </a:effectLst>
              </a14:hiddenEffects>
            </a:ext>
          </a:extLst>
        </p:spPr>
      </p:cxnSp>
      <p:cxnSp>
        <p:nvCxnSpPr>
          <p:cNvPr id="43" name="直接连接符 42"/>
          <p:cNvCxnSpPr/>
          <p:nvPr/>
        </p:nvCxnSpPr>
        <p:spPr bwMode="gray">
          <a:xfrm>
            <a:off x="4932812" y="2339088"/>
            <a:ext cx="1" cy="612000"/>
          </a:xfrm>
          <a:prstGeom prst="line">
            <a:avLst/>
          </a:prstGeom>
          <a:solidFill>
            <a:srgbClr val="55379B"/>
          </a:solidFill>
          <a:ln w="19050" cap="flat" cmpd="sng" algn="ctr">
            <a:solidFill>
              <a:srgbClr val="56C4D2"/>
            </a:solidFill>
            <a:prstDash val="sysDash"/>
            <a:round/>
            <a:headEnd type="none" w="med" len="med"/>
            <a:tailEnd type="triangle" w="med" len="med"/>
          </a:ln>
          <a:effectLst/>
          <a:extLst>
            <a:ext uri="{AF507438-7753-43e0-B8FC-AC1667EBCBE1}">
              <a14:hiddenEffects xmlns:lc="http://schemas.openxmlformats.org/drawingml/2006/lockedCanvas"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ve="http://schemas.openxmlformats.org/markup-compatibility/2006" xmlns:o="urn:schemas-microsoft-com:office:office" xmlns:v="urn:schemas-microsoft-com:vml" xmlns:w10="urn:schemas-microsoft-com:office:word" xmlns:w="http://schemas.openxmlformats.org/wordprocessingml/2006/main" xmlns:a14="http://schemas.microsoft.com/office/drawing/2010/main" xmlns="">
                <a:effectLst>
                  <a:outerShdw blurRad="63500" dist="38099" dir="2700000" algn="ctr" rotWithShape="0">
                    <a:schemeClr val="bg2">
                      <a:alpha val="74998"/>
                    </a:schemeClr>
                  </a:outerShdw>
                </a:effectLst>
              </a14:hiddenEffects>
            </a:ext>
          </a:extLst>
        </p:spPr>
      </p:cxnSp>
      <p:cxnSp>
        <p:nvCxnSpPr>
          <p:cNvPr id="44" name="直接连接符 43"/>
          <p:cNvCxnSpPr/>
          <p:nvPr/>
        </p:nvCxnSpPr>
        <p:spPr bwMode="gray">
          <a:xfrm>
            <a:off x="4161077" y="2339088"/>
            <a:ext cx="0" cy="612000"/>
          </a:xfrm>
          <a:prstGeom prst="line">
            <a:avLst/>
          </a:prstGeom>
          <a:solidFill>
            <a:srgbClr val="55379B"/>
          </a:solidFill>
          <a:ln w="19050" cap="flat" cmpd="sng" algn="ctr">
            <a:solidFill>
              <a:srgbClr val="56C4D2"/>
            </a:solidFill>
            <a:prstDash val="sysDash"/>
            <a:round/>
            <a:headEnd type="none" w="med" len="med"/>
            <a:tailEnd type="triangle" w="med" len="med"/>
          </a:ln>
          <a:effectLst/>
          <a:extLst>
            <a:ext uri="{AF507438-7753-43e0-B8FC-AC1667EBCBE1}">
              <a14:hiddenEffects xmlns:lc="http://schemas.openxmlformats.org/drawingml/2006/lockedCanvas"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ve="http://schemas.openxmlformats.org/markup-compatibility/2006" xmlns:o="urn:schemas-microsoft-com:office:office" xmlns:v="urn:schemas-microsoft-com:vml" xmlns:w10="urn:schemas-microsoft-com:office:word" xmlns:w="http://schemas.openxmlformats.org/wordprocessingml/2006/main" xmlns:a14="http://schemas.microsoft.com/office/drawing/2010/main" xmlns="">
                <a:effectLst>
                  <a:outerShdw blurRad="63500" dist="38099" dir="2700000" algn="ctr" rotWithShape="0">
                    <a:schemeClr val="bg2">
                      <a:alpha val="74998"/>
                    </a:schemeClr>
                  </a:outerShdw>
                </a:effectLst>
              </a14:hiddenEffects>
            </a:ext>
          </a:extLst>
        </p:spPr>
      </p:cxnSp>
      <p:sp>
        <p:nvSpPr>
          <p:cNvPr id="46" name="圆角矩形 45"/>
          <p:cNvSpPr/>
          <p:nvPr/>
        </p:nvSpPr>
        <p:spPr bwMode="gray">
          <a:xfrm>
            <a:off x="1743132" y="2112362"/>
            <a:ext cx="3552846" cy="246245"/>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Northbound network service layer</a:t>
            </a:r>
          </a:p>
        </p:txBody>
      </p:sp>
      <p:sp>
        <p:nvSpPr>
          <p:cNvPr id="47" name="圆角矩形 46"/>
          <p:cNvSpPr/>
          <p:nvPr/>
        </p:nvSpPr>
        <p:spPr bwMode="gray">
          <a:xfrm>
            <a:off x="1771707" y="2477140"/>
            <a:ext cx="1845517" cy="342000"/>
          </a:xfrm>
          <a:prstGeom prst="roundRect">
            <a:avLst/>
          </a:prstGeom>
          <a:solidFill>
            <a:srgbClr val="AFD89C"/>
          </a:solidFill>
          <a:ln w="3175">
            <a:solidFill>
              <a:srgbClr val="AFD89C"/>
            </a:solidFill>
            <a:prstDash val="solid"/>
          </a:ln>
          <a:effectLst/>
        </p:spPr>
        <p:txBody>
          <a:bodyPr vert="horz" wrap="square" lIns="0" tIns="34281" rIns="0" bIns="34281"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fontAlgn="ctr">
              <a:defRPr/>
            </a:pPr>
            <a:r>
              <a:rPr lang="en-US" sz="1050" dirty="0">
                <a:latin typeface="Huawei Sans" panose="020C0503030203020204" pitchFamily="34" charset="0"/>
                <a:cs typeface="Huawei Sans" panose="020C0503030203020204" pitchFamily="34" charset="0"/>
              </a:rPr>
              <a:t>VPN/Traffic steering/ </a:t>
            </a:r>
            <a:r>
              <a:rPr lang="en-US" sz="1050" dirty="0" err="1">
                <a:latin typeface="Huawei Sans" panose="020C0503030203020204" pitchFamily="34" charset="0"/>
                <a:cs typeface="Huawei Sans" panose="020C0503030203020204" pitchFamily="34" charset="0"/>
              </a:rPr>
              <a:t>QoS</a:t>
            </a:r>
            <a:r>
              <a:rPr lang="en-US" sz="1050" dirty="0">
                <a:latin typeface="Huawei Sans" panose="020C0503030203020204" pitchFamily="34" charset="0"/>
                <a:cs typeface="Huawei Sans" panose="020C0503030203020204" pitchFamily="34" charset="0"/>
              </a:rPr>
              <a:t>/Security/WOC</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圆角矩形 47"/>
          <p:cNvSpPr/>
          <p:nvPr/>
        </p:nvSpPr>
        <p:spPr bwMode="gray">
          <a:xfrm>
            <a:off x="4718383" y="2477140"/>
            <a:ext cx="474331" cy="342000"/>
          </a:xfrm>
          <a:prstGeom prst="roundRect">
            <a:avLst/>
          </a:prstGeom>
          <a:solidFill>
            <a:srgbClr val="AFD89C"/>
          </a:solidFill>
          <a:ln>
            <a:solidFill>
              <a:srgbClr val="AFD89C"/>
            </a:solidFill>
          </a:ln>
          <a:effectLst/>
        </p:spPr>
        <p:txBody>
          <a:bodyPr vert="horz" wrap="square" lIns="0" tIns="34281" rIns="0" bIns="34281"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fontAlgn="ctr">
              <a:defRPr/>
            </a:pPr>
            <a:r>
              <a:rPr lang="en-US" sz="1200" dirty="0">
                <a:latin typeface="Huawei Sans" panose="020C0503030203020204" pitchFamily="34" charset="0"/>
                <a:cs typeface="Huawei Sans" panose="020C0503030203020204" pitchFamily="34" charset="0"/>
              </a:rPr>
              <a:t>O&amp;M</a:t>
            </a:r>
          </a:p>
        </p:txBody>
      </p:sp>
      <p:sp>
        <p:nvSpPr>
          <p:cNvPr id="49" name="圆角矩形 48"/>
          <p:cNvSpPr/>
          <p:nvPr/>
        </p:nvSpPr>
        <p:spPr bwMode="gray">
          <a:xfrm>
            <a:off x="3730826" y="2477140"/>
            <a:ext cx="873955" cy="342000"/>
          </a:xfrm>
          <a:prstGeom prst="roundRect">
            <a:avLst/>
          </a:prstGeom>
          <a:solidFill>
            <a:srgbClr val="AFD89C"/>
          </a:solidFill>
          <a:ln>
            <a:solidFill>
              <a:srgbClr val="AFD89C"/>
            </a:solidFill>
          </a:ln>
          <a:effectLst/>
        </p:spPr>
        <p:txBody>
          <a:bodyPr vert="horz" wrap="square" lIns="0" tIns="34281" rIns="0" bIns="34281" numCol="1" rtlCol="0" anchor="ctr" anchorCtr="0" compatLnSpc="1">
            <a:prstTxWarp prst="textNoShape">
              <a:avLst/>
            </a:prstTxWarp>
          </a:bodyPr>
          <a:lstStyle/>
          <a:p>
            <a:pPr algn="ctr" fontAlgn="ctr">
              <a:spcBef>
                <a:spcPct val="0"/>
              </a:spcBef>
              <a:spcAft>
                <a:spcPct val="0"/>
              </a:spcAft>
              <a:defRPr/>
            </a:pPr>
            <a:r>
              <a:rPr lang="en-US" sz="1200" dirty="0">
                <a:latin typeface="Huawei Sans" panose="020C0503030203020204" pitchFamily="34" charset="0"/>
                <a:cs typeface="Huawei Sans" panose="020C0503030203020204" pitchFamily="34" charset="0"/>
              </a:rPr>
              <a:t>CPE-VIM</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2" name="直接连接符 51"/>
          <p:cNvCxnSpPr>
            <a:cxnSpLocks/>
            <a:stCxn id="111" idx="1"/>
            <a:endCxn id="172" idx="8"/>
          </p:cNvCxnSpPr>
          <p:nvPr/>
        </p:nvCxnSpPr>
        <p:spPr bwMode="gray">
          <a:xfrm flipH="1">
            <a:off x="4011640" y="4535266"/>
            <a:ext cx="541202" cy="9614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cxnSpLocks/>
            <a:stCxn id="111" idx="1"/>
            <a:endCxn id="174" idx="8"/>
          </p:cNvCxnSpPr>
          <p:nvPr/>
        </p:nvCxnSpPr>
        <p:spPr bwMode="gray">
          <a:xfrm flipH="1">
            <a:off x="4014352" y="4535266"/>
            <a:ext cx="538490" cy="2613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cxnSpLocks/>
            <a:stCxn id="114" idx="1"/>
            <a:endCxn id="174" idx="8"/>
          </p:cNvCxnSpPr>
          <p:nvPr/>
        </p:nvCxnSpPr>
        <p:spPr bwMode="gray">
          <a:xfrm flipH="1" flipV="1">
            <a:off x="4014352" y="4796633"/>
            <a:ext cx="536415" cy="37763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cxnSpLocks/>
            <a:stCxn id="114" idx="1"/>
            <a:endCxn id="172" idx="8"/>
          </p:cNvCxnSpPr>
          <p:nvPr/>
        </p:nvCxnSpPr>
        <p:spPr bwMode="gray">
          <a:xfrm flipH="1">
            <a:off x="4011640" y="5174272"/>
            <a:ext cx="539127" cy="322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bwMode="gray">
          <a:xfrm>
            <a:off x="3180772" y="3683926"/>
            <a:ext cx="1362220" cy="338554"/>
            <a:chOff x="2826454" y="2848988"/>
            <a:chExt cx="866112" cy="220478"/>
          </a:xfrm>
        </p:grpSpPr>
        <p:sp>
          <p:nvSpPr>
            <p:cNvPr id="81" name="TextBox 139"/>
            <p:cNvSpPr txBox="1"/>
            <p:nvPr/>
          </p:nvSpPr>
          <p:spPr bwMode="gray">
            <a:xfrm>
              <a:off x="3126327" y="2848988"/>
              <a:ext cx="566239" cy="220478"/>
            </a:xfrm>
            <a:prstGeom prst="rect">
              <a:avLst/>
            </a:prstGeom>
            <a:noFill/>
          </p:spPr>
          <p:txBody>
            <a:bodyPr wrap="square" rtlCol="0">
              <a:spAutoFit/>
            </a:bodyPr>
            <a:lstStyle/>
            <a:p>
              <a:pPr algn="ctr" defTabSz="342800" eaLnBrk="0" fontAlgn="ctr" hangingPunct="0"/>
              <a:r>
                <a:rPr lang="en-US" sz="1600" b="1" dirty="0">
                  <a:latin typeface="Huawei Sans" panose="020C0503030203020204" pitchFamily="34" charset="0"/>
                  <a:cs typeface="Huawei Sans" panose="020C0503030203020204" pitchFamily="34" charset="0"/>
                </a:rPr>
                <a:t>RR</a:t>
              </a:r>
              <a:endPar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矩形 81"/>
            <p:cNvSpPr/>
            <p:nvPr/>
          </p:nvSpPr>
          <p:spPr bwMode="gray">
            <a:xfrm>
              <a:off x="2826454" y="2854744"/>
              <a:ext cx="455694" cy="209474"/>
            </a:xfrm>
            <a:prstGeom prst="rect">
              <a:avLst/>
            </a:prstGeom>
            <a:noFill/>
            <a:ln w="95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83" name="Picture 2" descr="G:\做的项目\公共\扁平图标切换\更新2015_01_21\oss扁平图标库2015_01_21更新-04.png"/>
            <p:cNvPicPr>
              <a:picLocks noChangeAspect="1" noChangeArrowheads="1"/>
            </p:cNvPicPr>
            <p:nvPr/>
          </p:nvPicPr>
          <p:blipFill>
            <a:blip r:embed="rId4" cstate="print"/>
            <a:srcRect/>
            <a:stretch>
              <a:fillRect/>
            </a:stretch>
          </p:blipFill>
          <p:spPr bwMode="gray">
            <a:xfrm>
              <a:off x="3077081" y="2887490"/>
              <a:ext cx="173707" cy="148268"/>
            </a:xfrm>
            <a:prstGeom prst="rect">
              <a:avLst/>
            </a:prstGeom>
            <a:noFill/>
          </p:spPr>
        </p:pic>
        <p:pic>
          <p:nvPicPr>
            <p:cNvPr id="84" name="Picture 2" descr="G:\做的项目\公共\扁平图标切换\更新2015_01_21\oss扁平图标库2015_01_21更新-04.png"/>
            <p:cNvPicPr>
              <a:picLocks noChangeAspect="1" noChangeArrowheads="1"/>
            </p:cNvPicPr>
            <p:nvPr/>
          </p:nvPicPr>
          <p:blipFill>
            <a:blip r:embed="rId4" cstate="print"/>
            <a:srcRect/>
            <a:stretch>
              <a:fillRect/>
            </a:stretch>
          </p:blipFill>
          <p:spPr bwMode="gray">
            <a:xfrm>
              <a:off x="2863555" y="2886237"/>
              <a:ext cx="173707" cy="148268"/>
            </a:xfrm>
            <a:prstGeom prst="rect">
              <a:avLst/>
            </a:prstGeom>
            <a:noFill/>
          </p:spPr>
        </p:pic>
      </p:grpSp>
      <p:cxnSp>
        <p:nvCxnSpPr>
          <p:cNvPr id="85" name="直接箭头连接符 84"/>
          <p:cNvCxnSpPr>
            <a:cxnSpLocks/>
            <a:stCxn id="101" idx="2"/>
          </p:cNvCxnSpPr>
          <p:nvPr/>
        </p:nvCxnSpPr>
        <p:spPr bwMode="gray">
          <a:xfrm>
            <a:off x="3545967" y="3239467"/>
            <a:ext cx="0" cy="324661"/>
          </a:xfrm>
          <a:prstGeom prst="straightConnector1">
            <a:avLst/>
          </a:prstGeom>
          <a:ln w="28575" cap="flat" cmpd="sng" algn="ctr">
            <a:solidFill>
              <a:srgbClr val="56C4D2"/>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6" name="直接箭头连接符 85"/>
          <p:cNvCxnSpPr>
            <a:cxnSpLocks/>
            <a:stCxn id="82" idx="2"/>
            <a:endCxn id="128" idx="3"/>
          </p:cNvCxnSpPr>
          <p:nvPr/>
        </p:nvCxnSpPr>
        <p:spPr bwMode="gray">
          <a:xfrm flipH="1">
            <a:off x="2418893" y="4014422"/>
            <a:ext cx="1120237" cy="809815"/>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a:cxnSpLocks/>
            <a:stCxn id="82" idx="2"/>
            <a:endCxn id="108" idx="3"/>
          </p:cNvCxnSpPr>
          <p:nvPr/>
        </p:nvCxnSpPr>
        <p:spPr bwMode="gray">
          <a:xfrm flipH="1">
            <a:off x="2393778" y="4014422"/>
            <a:ext cx="1145352" cy="1361929"/>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a:cxnSpLocks/>
            <a:stCxn id="82" idx="2"/>
            <a:endCxn id="114" idx="1"/>
          </p:cNvCxnSpPr>
          <p:nvPr/>
        </p:nvCxnSpPr>
        <p:spPr bwMode="gray">
          <a:xfrm>
            <a:off x="3539130" y="4014422"/>
            <a:ext cx="1011637" cy="1159850"/>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a:cxnSpLocks/>
            <a:stCxn id="82" idx="2"/>
            <a:endCxn id="111" idx="1"/>
          </p:cNvCxnSpPr>
          <p:nvPr/>
        </p:nvCxnSpPr>
        <p:spPr bwMode="gray">
          <a:xfrm>
            <a:off x="3539130" y="4014422"/>
            <a:ext cx="1013712" cy="520844"/>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a:cxnSpLocks/>
            <a:stCxn id="82" idx="2"/>
            <a:endCxn id="119" idx="1"/>
          </p:cNvCxnSpPr>
          <p:nvPr/>
        </p:nvCxnSpPr>
        <p:spPr bwMode="gray">
          <a:xfrm>
            <a:off x="3539130" y="4014422"/>
            <a:ext cx="1034725" cy="1688181"/>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5" name="直接连接符 94"/>
          <p:cNvCxnSpPr>
            <a:cxnSpLocks/>
            <a:stCxn id="119" idx="1"/>
            <a:endCxn id="172" idx="8"/>
          </p:cNvCxnSpPr>
          <p:nvPr/>
        </p:nvCxnSpPr>
        <p:spPr bwMode="gray">
          <a:xfrm flipH="1" flipV="1">
            <a:off x="4011640" y="5496740"/>
            <a:ext cx="562215" cy="2058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cxnSpLocks/>
            <a:stCxn id="119" idx="1"/>
            <a:endCxn id="174" idx="8"/>
          </p:cNvCxnSpPr>
          <p:nvPr/>
        </p:nvCxnSpPr>
        <p:spPr bwMode="gray">
          <a:xfrm flipH="1" flipV="1">
            <a:off x="4014352" y="4796633"/>
            <a:ext cx="559503" cy="9059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1" name="图片 110"/>
          <p:cNvPicPr>
            <a:picLocks noChangeAspect="1"/>
          </p:cNvPicPr>
          <p:nvPr/>
        </p:nvPicPr>
        <p:blipFill>
          <a:blip r:embed="rId5"/>
          <a:stretch>
            <a:fillRect/>
          </a:stretch>
        </p:blipFill>
        <p:spPr bwMode="gray">
          <a:xfrm>
            <a:off x="4552842" y="4378863"/>
            <a:ext cx="374964" cy="312805"/>
          </a:xfrm>
          <a:prstGeom prst="rect">
            <a:avLst/>
          </a:prstGeom>
        </p:spPr>
      </p:pic>
      <p:sp>
        <p:nvSpPr>
          <p:cNvPr id="112" name="文本框 111"/>
          <p:cNvSpPr txBox="1"/>
          <p:nvPr/>
        </p:nvSpPr>
        <p:spPr bwMode="gray">
          <a:xfrm>
            <a:off x="4300561" y="4641752"/>
            <a:ext cx="846327" cy="256545"/>
          </a:xfrm>
          <a:prstGeom prst="rect">
            <a:avLst/>
          </a:prstGeom>
          <a:noFill/>
        </p:spPr>
        <p:txBody>
          <a:bodyPr wrap="square" rtlCol="0">
            <a:spAutoFit/>
          </a:bodyPr>
          <a:lstStyle/>
          <a:p>
            <a:pPr algn="ctr" fontAlgn="ctr"/>
            <a:r>
              <a:rPr lang="en-US" sz="1067" b="1" dirty="0" err="1">
                <a:solidFill>
                  <a:srgbClr val="000000"/>
                </a:solidFill>
                <a:latin typeface="Huawei Sans" panose="020C0503030203020204" pitchFamily="34" charset="0"/>
                <a:cs typeface="Huawei Sans" panose="020C0503030203020204" pitchFamily="34" charset="0"/>
              </a:rPr>
              <a:t>vCPE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14" name="图片 113"/>
          <p:cNvPicPr>
            <a:picLocks noChangeAspect="1"/>
          </p:cNvPicPr>
          <p:nvPr/>
        </p:nvPicPr>
        <p:blipFill>
          <a:blip r:embed="rId6"/>
          <a:stretch>
            <a:fillRect/>
          </a:stretch>
        </p:blipFill>
        <p:spPr bwMode="gray">
          <a:xfrm>
            <a:off x="4550767" y="5021160"/>
            <a:ext cx="367073" cy="306223"/>
          </a:xfrm>
          <a:prstGeom prst="rect">
            <a:avLst/>
          </a:prstGeom>
        </p:spPr>
      </p:pic>
      <p:pic>
        <p:nvPicPr>
          <p:cNvPr id="116" name="图片 115"/>
          <p:cNvPicPr>
            <a:picLocks noChangeAspect="1"/>
          </p:cNvPicPr>
          <p:nvPr/>
        </p:nvPicPr>
        <p:blipFill>
          <a:blip r:embed="rId3"/>
          <a:stretch>
            <a:fillRect/>
          </a:stretch>
        </p:blipFill>
        <p:spPr bwMode="gray">
          <a:xfrm>
            <a:off x="5570868" y="4967324"/>
            <a:ext cx="439741" cy="366845"/>
          </a:xfrm>
          <a:prstGeom prst="rect">
            <a:avLst/>
          </a:prstGeom>
        </p:spPr>
      </p:pic>
      <p:pic>
        <p:nvPicPr>
          <p:cNvPr id="119" name="图片 118"/>
          <p:cNvPicPr>
            <a:picLocks noChangeAspect="1"/>
          </p:cNvPicPr>
          <p:nvPr/>
        </p:nvPicPr>
        <p:blipFill>
          <a:blip r:embed="rId7"/>
          <a:stretch>
            <a:fillRect/>
          </a:stretch>
        </p:blipFill>
        <p:spPr bwMode="gray">
          <a:xfrm>
            <a:off x="4573855" y="5559133"/>
            <a:ext cx="343955" cy="286940"/>
          </a:xfrm>
          <a:prstGeom prst="rect">
            <a:avLst/>
          </a:prstGeom>
        </p:spPr>
      </p:pic>
      <p:sp>
        <p:nvSpPr>
          <p:cNvPr id="120" name="文本框 119"/>
          <p:cNvSpPr txBox="1"/>
          <p:nvPr/>
        </p:nvSpPr>
        <p:spPr bwMode="gray">
          <a:xfrm>
            <a:off x="4112786" y="5809472"/>
            <a:ext cx="763863"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Gateway</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26" name="图片 125"/>
          <p:cNvPicPr>
            <a:picLocks noChangeAspect="1"/>
          </p:cNvPicPr>
          <p:nvPr/>
        </p:nvPicPr>
        <p:blipFill>
          <a:blip r:embed="rId3"/>
          <a:stretch>
            <a:fillRect/>
          </a:stretch>
        </p:blipFill>
        <p:spPr bwMode="gray">
          <a:xfrm>
            <a:off x="867869" y="5345413"/>
            <a:ext cx="439741" cy="357993"/>
          </a:xfrm>
          <a:prstGeom prst="rect">
            <a:avLst/>
          </a:prstGeom>
        </p:spPr>
      </p:pic>
      <p:pic>
        <p:nvPicPr>
          <p:cNvPr id="128" name="图片 127"/>
          <p:cNvPicPr>
            <a:picLocks noChangeAspect="1"/>
          </p:cNvPicPr>
          <p:nvPr/>
        </p:nvPicPr>
        <p:blipFill>
          <a:blip r:embed="rId6"/>
          <a:stretch>
            <a:fillRect/>
          </a:stretch>
        </p:blipFill>
        <p:spPr bwMode="gray">
          <a:xfrm>
            <a:off x="2055568" y="4672689"/>
            <a:ext cx="363325" cy="303096"/>
          </a:xfrm>
          <a:prstGeom prst="rect">
            <a:avLst/>
          </a:prstGeom>
        </p:spPr>
      </p:pic>
      <p:sp>
        <p:nvSpPr>
          <p:cNvPr id="129" name="文本框 128"/>
          <p:cNvSpPr txBox="1"/>
          <p:nvPr/>
        </p:nvSpPr>
        <p:spPr bwMode="gray">
          <a:xfrm>
            <a:off x="2020078" y="4899489"/>
            <a:ext cx="479760"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aphicFrame>
        <p:nvGraphicFramePr>
          <p:cNvPr id="133" name="表格 132"/>
          <p:cNvGraphicFramePr>
            <a:graphicFrameLocks noGrp="1"/>
          </p:cNvGraphicFramePr>
          <p:nvPr>
            <p:extLst>
              <p:ext uri="{D42A27DB-BD31-4B8C-83A1-F6EECF244321}">
                <p14:modId xmlns:p14="http://schemas.microsoft.com/office/powerpoint/2010/main" val="164064713"/>
              </p:ext>
            </p:extLst>
          </p:nvPr>
        </p:nvGraphicFramePr>
        <p:xfrm>
          <a:off x="6422379" y="1478216"/>
          <a:ext cx="5131446" cy="4613448"/>
        </p:xfrm>
        <a:graphic>
          <a:graphicData uri="http://schemas.openxmlformats.org/drawingml/2006/table">
            <a:tbl>
              <a:tblPr/>
              <a:tblGrid>
                <a:gridCol w="519114">
                  <a:extLst>
                    <a:ext uri="{9D8B030D-6E8A-4147-A177-3AD203B41FA5}">
                      <a16:colId xmlns:a16="http://schemas.microsoft.com/office/drawing/2014/main" val="20000"/>
                    </a:ext>
                  </a:extLst>
                </a:gridCol>
                <a:gridCol w="1230490">
                  <a:extLst>
                    <a:ext uri="{9D8B030D-6E8A-4147-A177-3AD203B41FA5}">
                      <a16:colId xmlns:a16="http://schemas.microsoft.com/office/drawing/2014/main" val="20001"/>
                    </a:ext>
                  </a:extLst>
                </a:gridCol>
                <a:gridCol w="3381842">
                  <a:extLst>
                    <a:ext uri="{9D8B030D-6E8A-4147-A177-3AD203B41FA5}">
                      <a16:colId xmlns:a16="http://schemas.microsoft.com/office/drawing/2014/main" val="20002"/>
                    </a:ext>
                  </a:extLst>
                </a:gridCol>
              </a:tblGrid>
              <a:tr h="215859">
                <a:tc>
                  <a:txBody>
                    <a:bodyPr/>
                    <a:lstStyle/>
                    <a:p>
                      <a:pPr algn="ctr" fontAlgn="ctr"/>
                      <a:r>
                        <a:rPr lang="en-US" sz="1400" b="1" dirty="0">
                          <a:solidFill>
                            <a:sysClr val="windowText" lastClr="000000"/>
                          </a:solidFill>
                          <a:latin typeface="Huawei Sans" panose="020C0503030203020204" pitchFamily="34" charset="0"/>
                        </a:rPr>
                        <a:t>No.</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400" b="1" dirty="0">
                          <a:solidFill>
                            <a:sysClr val="windowText" lastClr="000000"/>
                          </a:solidFill>
                          <a:latin typeface="Huawei Sans" panose="020C0503030203020204" pitchFamily="34" charset="0"/>
                        </a:rPr>
                        <a:t>Component</a:t>
                      </a:r>
                    </a:p>
                  </a:txBody>
                  <a:tcPr marL="68562" marR="68562" marT="34281" marB="3428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400" b="1" dirty="0">
                          <a:solidFill>
                            <a:sysClr val="windowText" lastClr="000000"/>
                          </a:solidFill>
                          <a:latin typeface="Huawei Sans" panose="020C0503030203020204" pitchFamily="34" charset="0"/>
                        </a:rPr>
                        <a:t>Functions</a:t>
                      </a:r>
                    </a:p>
                  </a:txBody>
                  <a:tcPr marL="68562" marR="68562" marT="34281" marB="3428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665817">
                <a:tc>
                  <a:txBody>
                    <a:bodyPr/>
                    <a:lstStyle/>
                    <a:p>
                      <a:pPr marL="0" algn="ctr" defTabSz="914478" rtl="0" eaLnBrk="1" fontAlgn="ctr" latinLnBrk="0" hangingPunct="1"/>
                      <a:r>
                        <a:rPr lang="en-US" sz="1400" b="1" dirty="0">
                          <a:solidFill>
                            <a:schemeClr val="tx1"/>
                          </a:solidFill>
                          <a:latin typeface="Huawei Sans" panose="020C0503030203020204" pitchFamily="34" charset="0"/>
                        </a:rPr>
                        <a:t>1</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68562" marR="68562" marT="34281" marB="3428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err="1">
                          <a:solidFill>
                            <a:schemeClr val="tx1"/>
                          </a:solidFill>
                          <a:latin typeface="Huawei Sans" panose="020C0503030203020204" pitchFamily="34" charset="0"/>
                        </a:rPr>
                        <a:t>iMaster</a:t>
                      </a:r>
                      <a:r>
                        <a:rPr lang="en-US" sz="1400" b="0" dirty="0">
                          <a:solidFill>
                            <a:schemeClr val="tx1"/>
                          </a:solidFill>
                          <a:latin typeface="Huawei Sans" panose="020C0503030203020204" pitchFamily="34" charset="0"/>
                        </a:rPr>
                        <a:t> NCE-WAN</a:t>
                      </a:r>
                    </a:p>
                  </a:txBody>
                  <a:tcPr marL="68562" marR="68562" marT="34281" marB="3428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66700" indent="-266700"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Network service orchestration</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6700" indent="-266700"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NE control</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6700" indent="-266700"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Basic network O&amp;M</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6700" marR="0" indent="-266700" algn="l" defTabSz="914478" rtl="0" eaLnBrk="1" fontAlgn="ctr" latinLnBrk="0" hangingPunct="1">
                        <a:lnSpc>
                          <a:spcPct val="100000"/>
                        </a:lnSpc>
                        <a:spcBef>
                          <a:spcPts val="0"/>
                        </a:spcBef>
                        <a:spcAft>
                          <a:spcPts val="0"/>
                        </a:spcAft>
                        <a:buClrTx/>
                        <a:buSzTx/>
                        <a:buFont typeface="+mj-lt"/>
                        <a:buAutoNum type="arabicPeriod"/>
                        <a:tabLst/>
                        <a:defRPr/>
                      </a:pPr>
                      <a:r>
                        <a:rPr lang="en-US" sz="1400" b="0" dirty="0">
                          <a:solidFill>
                            <a:schemeClr val="tx1"/>
                          </a:solidFill>
                          <a:latin typeface="Huawei Sans" panose="020C0503030203020204" pitchFamily="34" charset="0"/>
                        </a:rPr>
                        <a:t>CPE orchestration and management</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6700" indent="-266700"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Basic performance monitoring (providing link quality information, application quality information, traffic information, as</a:t>
                      </a:r>
                      <a:r>
                        <a:rPr lang="en-US" sz="1400" b="0" baseline="0" dirty="0">
                          <a:solidFill>
                            <a:schemeClr val="tx1"/>
                          </a:solidFill>
                          <a:latin typeface="Huawei Sans" panose="020C0503030203020204" pitchFamily="34" charset="0"/>
                        </a:rPr>
                        <a:t> well as </a:t>
                      </a:r>
                      <a:r>
                        <a:rPr lang="en-US" sz="1400" b="0" dirty="0">
                          <a:solidFill>
                            <a:schemeClr val="tx1"/>
                          </a:solidFill>
                          <a:latin typeface="Huawei Sans" panose="020C0503030203020204" pitchFamily="34" charset="0"/>
                        </a:rPr>
                        <a:t>statistics from dimensions such as intra-site and inter-site)</a:t>
                      </a:r>
                    </a:p>
                  </a:txBody>
                  <a:tcPr marL="68562" marR="68562" marT="34281" marB="3428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36049">
                <a:tc>
                  <a:txBody>
                    <a:bodyPr/>
                    <a:lstStyle/>
                    <a:p>
                      <a:pPr marL="0" algn="ctr" defTabSz="914478" rtl="0" eaLnBrk="1" fontAlgn="ctr" latinLnBrk="0" hangingPunct="1"/>
                      <a:r>
                        <a:rPr lang="en-US" sz="1400" b="1" dirty="0">
                          <a:solidFill>
                            <a:schemeClr val="tx1"/>
                          </a:solidFill>
                          <a:latin typeface="Huawei Sans" panose="020C0503030203020204" pitchFamily="34" charset="0"/>
                        </a:rPr>
                        <a:t>2</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68562" marR="68562" marT="34281" marB="3428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a:solidFill>
                            <a:schemeClr val="tx1"/>
                          </a:solidFill>
                          <a:latin typeface="Huawei Sans" panose="020C0503030203020204" pitchFamily="34" charset="0"/>
                        </a:rPr>
                        <a:t>RR</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68562" marR="68562" marT="34281" marB="3428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7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rPr>
                        <a:t>Distributes information about inter-CPE VPN routes and tunnels</a:t>
                      </a:r>
                      <a:r>
                        <a:rPr lang="en-US" sz="1400" b="0" baseline="0" dirty="0">
                          <a:solidFill>
                            <a:schemeClr val="tx1"/>
                          </a:solidFill>
                          <a:latin typeface="Huawei Sans" panose="020C0503030203020204" pitchFamily="34" charset="0"/>
                        </a:rPr>
                        <a:t> </a:t>
                      </a:r>
                      <a:r>
                        <a:rPr lang="en-US" sz="1400" b="0" dirty="0">
                          <a:solidFill>
                            <a:schemeClr val="tx1"/>
                          </a:solidFill>
                          <a:latin typeface="Huawei Sans" panose="020C0503030203020204" pitchFamily="34" charset="0"/>
                        </a:rPr>
                        <a:t>based on VPN topology policies.</a:t>
                      </a:r>
                    </a:p>
                  </a:txBody>
                  <a:tcPr marL="68562" marR="68562" marT="34281" marB="3428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36049">
                <a:tc>
                  <a:txBody>
                    <a:bodyPr/>
                    <a:lstStyle/>
                    <a:p>
                      <a:pPr marL="0" algn="ctr" defTabSz="914478" rtl="0" eaLnBrk="1" fontAlgn="ctr" latinLnBrk="0" hangingPunct="1"/>
                      <a:r>
                        <a:rPr lang="en-US" sz="1400" b="1" dirty="0">
                          <a:solidFill>
                            <a:schemeClr val="tx1"/>
                          </a:solidFill>
                          <a:latin typeface="Huawei Sans" panose="020C0503030203020204" pitchFamily="34" charset="0"/>
                        </a:rPr>
                        <a:t>3</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68562" marR="68562" marT="34281" marB="3428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a:solidFill>
                            <a:schemeClr val="tx1"/>
                          </a:solidFill>
                          <a:latin typeface="Huawei Sans" panose="020C0503030203020204" pitchFamily="34" charset="0"/>
                        </a:rPr>
                        <a:t>CPE</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68562" marR="68562" marT="34281" marB="3428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78" rtl="0" eaLnBrk="1" fontAlgn="ctr" latinLnBrk="0" hangingPunct="1"/>
                      <a:r>
                        <a:rPr lang="en-US" sz="1400" b="0" dirty="0">
                          <a:solidFill>
                            <a:schemeClr val="tx1"/>
                          </a:solidFill>
                          <a:latin typeface="Huawei Sans" panose="020C0503030203020204" pitchFamily="34" charset="0"/>
                        </a:rPr>
                        <a:t>Functions</a:t>
                      </a:r>
                      <a:r>
                        <a:rPr lang="en-US" sz="1400" b="0" baseline="0" dirty="0">
                          <a:solidFill>
                            <a:schemeClr val="tx1"/>
                          </a:solidFill>
                          <a:latin typeface="Huawei Sans" panose="020C0503030203020204" pitchFamily="34" charset="0"/>
                        </a:rPr>
                        <a:t> as t</a:t>
                      </a:r>
                      <a:r>
                        <a:rPr lang="en-US" sz="1400" b="0" dirty="0">
                          <a:solidFill>
                            <a:schemeClr val="tx1"/>
                          </a:solidFill>
                          <a:latin typeface="Huawei Sans" panose="020C0503030203020204" pitchFamily="34" charset="0"/>
                        </a:rPr>
                        <a:t>he egress device</a:t>
                      </a:r>
                      <a:r>
                        <a:rPr lang="en-US" sz="1400" b="0" baseline="0" dirty="0">
                          <a:solidFill>
                            <a:schemeClr val="tx1"/>
                          </a:solidFill>
                          <a:latin typeface="Huawei Sans" panose="020C0503030203020204" pitchFamily="34" charset="0"/>
                        </a:rPr>
                        <a:t> </a:t>
                      </a:r>
                      <a:r>
                        <a:rPr lang="en-US" sz="1400" b="0" dirty="0">
                          <a:solidFill>
                            <a:schemeClr val="tx1"/>
                          </a:solidFill>
                          <a:latin typeface="Huawei Sans" panose="020C0503030203020204" pitchFamily="34" charset="0"/>
                        </a:rPr>
                        <a:t>of a site, which can be a </a:t>
                      </a:r>
                      <a:r>
                        <a:rPr lang="en-US" sz="1400" b="0" kern="1200" dirty="0">
                          <a:solidFill>
                            <a:schemeClr val="tx1"/>
                          </a:solidFill>
                          <a:latin typeface="Huawei Sans" panose="020C0503030203020204" pitchFamily="34" charset="0"/>
                          <a:ea typeface="+mn-ea"/>
                          <a:cs typeface="+mn-cs"/>
                        </a:rPr>
                        <a:t>traditional CPE or Network Functions Virtualization (NFV) </a:t>
                      </a:r>
                      <a:r>
                        <a:rPr lang="en-US" sz="1400" b="0" dirty="0" err="1">
                          <a:solidFill>
                            <a:schemeClr val="tx1"/>
                          </a:solidFill>
                          <a:latin typeface="Huawei Sans" panose="020C0503030203020204" pitchFamily="34" charset="0"/>
                        </a:rPr>
                        <a:t>vCPE</a:t>
                      </a:r>
                      <a:r>
                        <a:rPr lang="en-US" sz="1400" b="0" dirty="0">
                          <a:solidFill>
                            <a:schemeClr val="tx1"/>
                          </a:solidFill>
                          <a:latin typeface="Huawei Sans" panose="020C0503030203020204" pitchFamily="34" charset="0"/>
                        </a:rPr>
                        <a:t>.</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68562" marR="68562" marT="34281" marB="3428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4654">
                <a:tc>
                  <a:txBody>
                    <a:bodyPr/>
                    <a:lstStyle/>
                    <a:p>
                      <a:pPr marL="0" algn="ctr" defTabSz="914478" rtl="0" eaLnBrk="1" fontAlgn="ctr" latinLnBrk="0" hangingPunct="1"/>
                      <a:r>
                        <a:rPr lang="en-US" sz="1400" b="1" dirty="0">
                          <a:solidFill>
                            <a:schemeClr val="tx1"/>
                          </a:solidFill>
                          <a:latin typeface="Huawei Sans" panose="020C0503030203020204" pitchFamily="34" charset="0"/>
                        </a:rPr>
                        <a:t>4</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68562" marR="68562" marT="34281" marB="3428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a:solidFill>
                            <a:schemeClr val="tx1"/>
                          </a:solidFill>
                          <a:latin typeface="Huawei Sans" panose="020C0503030203020204" pitchFamily="34" charset="0"/>
                        </a:rPr>
                        <a:t>Gateway</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68562" marR="68562" marT="34281" marB="3428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478" rtl="0" eaLnBrk="1" fontAlgn="ctr" latinLnBrk="0" hangingPunct="1"/>
                      <a:r>
                        <a:rPr lang="en-US" sz="1400" b="0" dirty="0">
                          <a:solidFill>
                            <a:schemeClr val="tx1"/>
                          </a:solidFill>
                          <a:latin typeface="Huawei Sans" panose="020C0503030203020204" pitchFamily="34" charset="0"/>
                        </a:rPr>
                        <a:t>Connects an SD-WAN network to a non-SD-WAN network.</a:t>
                      </a:r>
                    </a:p>
                  </a:txBody>
                  <a:tcPr marL="68562" marR="68562" marT="34281" marB="3428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5" name="Oval 4">
            <a:extLst>
              <a:ext uri="{FF2B5EF4-FFF2-40B4-BE49-F238E27FC236}">
                <a16:creationId xmlns:a16="http://schemas.microsoft.com/office/drawing/2014/main" id="{BE4EF0B7-9526-45DC-8A41-AD3108008C2C}"/>
              </a:ext>
            </a:extLst>
          </p:cNvPr>
          <p:cNvSpPr>
            <a:spLocks noChangeAspect="1"/>
          </p:cNvSpPr>
          <p:nvPr/>
        </p:nvSpPr>
        <p:spPr bwMode="gray">
          <a:xfrm>
            <a:off x="969553" y="2149909"/>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cs typeface="Huawei Sans" panose="020C0503030203020204" pitchFamily="34" charset="0"/>
              </a:rPr>
              <a:t>1</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Oval 5">
            <a:extLst>
              <a:ext uri="{FF2B5EF4-FFF2-40B4-BE49-F238E27FC236}">
                <a16:creationId xmlns:a16="http://schemas.microsoft.com/office/drawing/2014/main" id="{1A88A262-86AE-4F35-9DDD-F3B0AB936F39}"/>
              </a:ext>
            </a:extLst>
          </p:cNvPr>
          <p:cNvSpPr>
            <a:spLocks noChangeAspect="1"/>
          </p:cNvSpPr>
          <p:nvPr/>
        </p:nvSpPr>
        <p:spPr bwMode="gray">
          <a:xfrm>
            <a:off x="3075645" y="3622713"/>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cs typeface="Huawei Sans" panose="020C0503030203020204" pitchFamily="34" charset="0"/>
              </a:rPr>
              <a:t>2</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Oval 7">
            <a:extLst>
              <a:ext uri="{FF2B5EF4-FFF2-40B4-BE49-F238E27FC236}">
                <a16:creationId xmlns:a16="http://schemas.microsoft.com/office/drawing/2014/main" id="{416FE283-4ADE-4DA2-BAEC-C1074C19549C}"/>
              </a:ext>
            </a:extLst>
          </p:cNvPr>
          <p:cNvSpPr>
            <a:spLocks noChangeAspect="1"/>
          </p:cNvSpPr>
          <p:nvPr/>
        </p:nvSpPr>
        <p:spPr bwMode="gray">
          <a:xfrm>
            <a:off x="4752283" y="430057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cs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Oval 17">
            <a:extLst>
              <a:ext uri="{FF2B5EF4-FFF2-40B4-BE49-F238E27FC236}">
                <a16:creationId xmlns:a16="http://schemas.microsoft.com/office/drawing/2014/main" id="{E4DC7766-D939-4CA7-B1DD-0E6CC5D79E61}"/>
              </a:ext>
            </a:extLst>
          </p:cNvPr>
          <p:cNvSpPr>
            <a:spLocks noChangeAspect="1"/>
          </p:cNvSpPr>
          <p:nvPr/>
        </p:nvSpPr>
        <p:spPr bwMode="gray">
          <a:xfrm>
            <a:off x="4757490" y="549674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cs typeface="Huawei Sans" panose="020C0503030203020204" pitchFamily="34" charset="0"/>
              </a:rPr>
              <a:t>4</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Oval 23">
            <a:extLst>
              <a:ext uri="{FF2B5EF4-FFF2-40B4-BE49-F238E27FC236}">
                <a16:creationId xmlns:a16="http://schemas.microsoft.com/office/drawing/2014/main" id="{450B7E75-364C-4DAA-867B-8D85A92B339D}"/>
              </a:ext>
            </a:extLst>
          </p:cNvPr>
          <p:cNvSpPr>
            <a:spLocks noChangeAspect="1"/>
          </p:cNvSpPr>
          <p:nvPr/>
        </p:nvSpPr>
        <p:spPr bwMode="gray">
          <a:xfrm>
            <a:off x="2007589" y="460591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cs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08" name="图片 107"/>
          <p:cNvPicPr>
            <a:picLocks noChangeAspect="1"/>
          </p:cNvPicPr>
          <p:nvPr/>
        </p:nvPicPr>
        <p:blipFill>
          <a:blip r:embed="rId6"/>
          <a:stretch>
            <a:fillRect/>
          </a:stretch>
        </p:blipFill>
        <p:spPr bwMode="gray">
          <a:xfrm>
            <a:off x="2038818" y="5228292"/>
            <a:ext cx="354960" cy="296118"/>
          </a:xfrm>
          <a:prstGeom prst="rect">
            <a:avLst/>
          </a:prstGeom>
        </p:spPr>
      </p:pic>
      <p:sp>
        <p:nvSpPr>
          <p:cNvPr id="170" name="文本框 18">
            <a:extLst>
              <a:ext uri="{FF2B5EF4-FFF2-40B4-BE49-F238E27FC236}">
                <a16:creationId xmlns:a16="http://schemas.microsoft.com/office/drawing/2014/main" id="{0BF0CE7C-349A-43F4-BACD-0A1CD66B124F}"/>
              </a:ext>
            </a:extLst>
          </p:cNvPr>
          <p:cNvSpPr txBox="1"/>
          <p:nvPr/>
        </p:nvSpPr>
        <p:spPr bwMode="gray">
          <a:xfrm>
            <a:off x="4445414" y="5276656"/>
            <a:ext cx="556621"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2" name="Freeform 159">
            <a:extLst>
              <a:ext uri="{FF2B5EF4-FFF2-40B4-BE49-F238E27FC236}">
                <a16:creationId xmlns:a16="http://schemas.microsoft.com/office/drawing/2014/main" id="{5CD2D0CD-DA1D-4070-A97C-7B7F15A3757C}"/>
              </a:ext>
            </a:extLst>
          </p:cNvPr>
          <p:cNvSpPr/>
          <p:nvPr/>
        </p:nvSpPr>
        <p:spPr bwMode="gray">
          <a:xfrm flipH="1">
            <a:off x="2959359" y="5121108"/>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a:solidFill>
                  <a:schemeClr val="tx1"/>
                </a:solidFill>
                <a:latin typeface="Huawei Sans" panose="020C0503030203020204" pitchFamily="34" charset="0"/>
                <a:cs typeface="Huawei Sans" panose="020C0503030203020204" pitchFamily="34" charset="0"/>
              </a:rPr>
              <a:t>MPLS</a:t>
            </a:r>
            <a:endPar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4" name="Freeform 159">
            <a:extLst>
              <a:ext uri="{FF2B5EF4-FFF2-40B4-BE49-F238E27FC236}">
                <a16:creationId xmlns:a16="http://schemas.microsoft.com/office/drawing/2014/main" id="{42F303F2-86DB-4474-BB9D-17575CB6FE28}"/>
              </a:ext>
            </a:extLst>
          </p:cNvPr>
          <p:cNvSpPr/>
          <p:nvPr/>
        </p:nvSpPr>
        <p:spPr bwMode="gray">
          <a:xfrm flipH="1">
            <a:off x="2962071" y="442100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a:solidFill>
                  <a:schemeClr val="bg1"/>
                </a:solidFill>
                <a:latin typeface="Huawei Sans" panose="020C0503030203020204" pitchFamily="34" charset="0"/>
                <a:cs typeface="Huawei Sans" panose="020C0503030203020204" pitchFamily="34" charset="0"/>
              </a:rPr>
              <a:t>Internet</a:t>
            </a:r>
            <a:endParaRPr lang="en-US" sz="14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6" name="Oval 195">
            <a:extLst>
              <a:ext uri="{FF2B5EF4-FFF2-40B4-BE49-F238E27FC236}">
                <a16:creationId xmlns:a16="http://schemas.microsoft.com/office/drawing/2014/main" id="{C5ED92C3-164E-4D54-A50D-66C9137250B2}"/>
              </a:ext>
            </a:extLst>
          </p:cNvPr>
          <p:cNvSpPr>
            <a:spLocks noChangeAspect="1"/>
          </p:cNvSpPr>
          <p:nvPr/>
        </p:nvSpPr>
        <p:spPr bwMode="gray">
          <a:xfrm>
            <a:off x="4743526" y="494104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cs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98" name="图片 24">
            <a:extLst>
              <a:ext uri="{FF2B5EF4-FFF2-40B4-BE49-F238E27FC236}">
                <a16:creationId xmlns:a16="http://schemas.microsoft.com/office/drawing/2014/main" id="{69DE37A8-271C-4841-AAF1-B32759F7DB3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rot="16200000">
            <a:off x="367892" y="2002645"/>
            <a:ext cx="1977415" cy="364688"/>
          </a:xfrm>
          <a:prstGeom prst="rect">
            <a:avLst/>
          </a:prstGeom>
        </p:spPr>
      </p:pic>
      <p:sp>
        <p:nvSpPr>
          <p:cNvPr id="203" name="矩形 1038">
            <a:extLst>
              <a:ext uri="{FF2B5EF4-FFF2-40B4-BE49-F238E27FC236}">
                <a16:creationId xmlns:a16="http://schemas.microsoft.com/office/drawing/2014/main" id="{55A90868-39DD-418B-8E34-25D5FF25C0B5}"/>
              </a:ext>
            </a:extLst>
          </p:cNvPr>
          <p:cNvSpPr/>
          <p:nvPr/>
        </p:nvSpPr>
        <p:spPr bwMode="gray">
          <a:xfrm>
            <a:off x="829185" y="3564128"/>
            <a:ext cx="5190949" cy="2624036"/>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6" name="矩形 1039">
            <a:extLst>
              <a:ext uri="{FF2B5EF4-FFF2-40B4-BE49-F238E27FC236}">
                <a16:creationId xmlns:a16="http://schemas.microsoft.com/office/drawing/2014/main" id="{6AAF58E0-79A1-45E8-A832-4FC948136E01}"/>
              </a:ext>
            </a:extLst>
          </p:cNvPr>
          <p:cNvSpPr/>
          <p:nvPr/>
        </p:nvSpPr>
        <p:spPr bwMode="gray">
          <a:xfrm>
            <a:off x="819660" y="3318977"/>
            <a:ext cx="1388658" cy="248336"/>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latin typeface="Huawei Sans" panose="020C0503030203020204" pitchFamily="34" charset="0"/>
                <a:cs typeface="Huawei Sans" panose="020C0503030203020204" pitchFamily="34" charset="0"/>
              </a:rPr>
              <a:t>Network layer</a:t>
            </a:r>
          </a:p>
        </p:txBody>
      </p:sp>
      <p:sp>
        <p:nvSpPr>
          <p:cNvPr id="23" name="Oval 22">
            <a:extLst>
              <a:ext uri="{FF2B5EF4-FFF2-40B4-BE49-F238E27FC236}">
                <a16:creationId xmlns:a16="http://schemas.microsoft.com/office/drawing/2014/main" id="{BC0BBD93-64A0-4E72-A41E-6BD9AE0ABC8E}"/>
              </a:ext>
            </a:extLst>
          </p:cNvPr>
          <p:cNvSpPr>
            <a:spLocks noChangeAspect="1"/>
          </p:cNvSpPr>
          <p:nvPr/>
        </p:nvSpPr>
        <p:spPr bwMode="gray">
          <a:xfrm>
            <a:off x="1963078" y="5135135"/>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cs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 name="矩形 1039">
            <a:extLst>
              <a:ext uri="{FF2B5EF4-FFF2-40B4-BE49-F238E27FC236}">
                <a16:creationId xmlns:a16="http://schemas.microsoft.com/office/drawing/2014/main" id="{68DB13FC-87C8-4F68-BE8A-722AF8409A84}"/>
              </a:ext>
            </a:extLst>
          </p:cNvPr>
          <p:cNvSpPr/>
          <p:nvPr/>
        </p:nvSpPr>
        <p:spPr bwMode="gray">
          <a:xfrm>
            <a:off x="1674127" y="1772239"/>
            <a:ext cx="1287944" cy="268818"/>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latin typeface="Huawei Sans" panose="020C0503030203020204" pitchFamily="34" charset="0"/>
                <a:cs typeface="Huawei Sans" panose="020C0503030203020204" pitchFamily="34" charset="0"/>
              </a:rPr>
              <a:t>Control layer</a:t>
            </a:r>
          </a:p>
        </p:txBody>
      </p:sp>
      <p:sp>
        <p:nvSpPr>
          <p:cNvPr id="4" name="矩形 1039">
            <a:extLst>
              <a:ext uri="{FF2B5EF4-FFF2-40B4-BE49-F238E27FC236}">
                <a16:creationId xmlns:a16="http://schemas.microsoft.com/office/drawing/2014/main" id="{B218DF15-BA78-4D75-A778-B1140E51A127}"/>
              </a:ext>
            </a:extLst>
          </p:cNvPr>
          <p:cNvSpPr/>
          <p:nvPr/>
        </p:nvSpPr>
        <p:spPr bwMode="gray">
          <a:xfrm>
            <a:off x="1673906" y="1111170"/>
            <a:ext cx="2223581" cy="271130"/>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latin typeface="Huawei Sans" panose="020C0503030203020204" pitchFamily="34" charset="0"/>
                <a:cs typeface="Huawei Sans" panose="020C0503030203020204" pitchFamily="34" charset="0"/>
              </a:rPr>
              <a:t>Service presentation layer</a:t>
            </a:r>
          </a:p>
        </p:txBody>
      </p:sp>
      <p:sp>
        <p:nvSpPr>
          <p:cNvPr id="69" name="标题 1"/>
          <p:cNvSpPr txBox="1">
            <a:spLocks/>
          </p:cNvSpPr>
          <p:nvPr/>
        </p:nvSpPr>
        <p:spPr bwMode="gray">
          <a:xfrm>
            <a:off x="455612" y="447468"/>
            <a:ext cx="11293475" cy="497095"/>
          </a:xfrm>
          <a:prstGeom prst="rect">
            <a:avLst/>
          </a:prstGeom>
        </p:spPr>
        <p:txBody>
          <a:bodyPr lIns="0" tIns="0" rIns="0" bIns="0" anchor="t">
            <a:norm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r>
              <a:rPr lang="en-US" dirty="0">
                <a:cs typeface="Huawei Sans" panose="020C0503030203020204" pitchFamily="34" charset="0"/>
              </a:rPr>
              <a:t>Key Components of the SD-WAN Solution</a:t>
            </a:r>
          </a:p>
        </p:txBody>
      </p:sp>
    </p:spTree>
    <p:extLst>
      <p:ext uri="{BB962C8B-B14F-4D97-AF65-F5344CB8AC3E}">
        <p14:creationId xmlns:p14="http://schemas.microsoft.com/office/powerpoint/2010/main" val="710342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Network Layer Overview</a:t>
            </a:r>
          </a:p>
        </p:txBody>
      </p:sp>
      <p:sp>
        <p:nvSpPr>
          <p:cNvPr id="9" name="Text Placeholder 8">
            <a:extLst>
              <a:ext uri="{FF2B5EF4-FFF2-40B4-BE49-F238E27FC236}">
                <a16:creationId xmlns:a16="http://schemas.microsoft.com/office/drawing/2014/main" id="{CD109DE8-6610-4D56-9946-ACB068F7F111}"/>
              </a:ext>
            </a:extLst>
          </p:cNvPr>
          <p:cNvSpPr>
            <a:spLocks noGrp="1"/>
          </p:cNvSpPr>
          <p:nvPr>
            <p:ph type="body" sz="quarter" idx="10"/>
          </p:nvPr>
        </p:nvSpPr>
        <p:spPr bwMode="gray"/>
        <p:txBody>
          <a:bodyPr/>
          <a:lstStyle/>
          <a:p>
            <a:pPr algn="l"/>
            <a:r>
              <a:rPr lang="en-US" sz="1400" dirty="0">
                <a:latin typeface="Huawei Sans" panose="020C0503030203020204" pitchFamily="34" charset="0"/>
              </a:rPr>
              <a:t>The SD-WAN network of an enterprise consists of two layers: physical network (underlay) and virtual network (overlay), which are completely decoupled from each other.</a:t>
            </a:r>
          </a:p>
          <a:p>
            <a:pPr marL="542925" lvl="1" indent="-238125"/>
            <a:r>
              <a:rPr lang="en-US" sz="1200" dirty="0">
                <a:latin typeface="Huawei Sans" panose="020C0503030203020204" pitchFamily="34" charset="0"/>
                <a:cs typeface="Huawei Sans" panose="020C0503030203020204" pitchFamily="34" charset="0"/>
              </a:rPr>
              <a:t>Physical network: refers to the underlay WAN provided by a carrier or built by </a:t>
            </a:r>
            <a:r>
              <a:rPr lang="en-US" sz="1200" dirty="0">
                <a:cs typeface="Huawei Sans" panose="020C0503030203020204" pitchFamily="34" charset="0"/>
              </a:rPr>
              <a:t>the </a:t>
            </a:r>
            <a:r>
              <a:rPr lang="en-US" sz="1200" dirty="0">
                <a:latin typeface="Huawei Sans" panose="020C0503030203020204" pitchFamily="34" charset="0"/>
                <a:cs typeface="Huawei Sans" panose="020C0503030203020204" pitchFamily="34" charset="0"/>
              </a:rPr>
              <a:t>enterprise itself, including private lines and MPLS networks.</a:t>
            </a:r>
          </a:p>
          <a:p>
            <a:pPr marL="542925" lvl="1" indent="-238125"/>
            <a:r>
              <a:rPr lang="en-US" sz="1200" dirty="0">
                <a:latin typeface="Huawei Sans" panose="020C0503030203020204" pitchFamily="34" charset="0"/>
                <a:cs typeface="Huawei Sans" panose="020C0503030203020204" pitchFamily="34" charset="0"/>
              </a:rPr>
              <a:t>Virtual network: is also called an overlay network. Huawei SD-WAN Solution introduces IP overlay virtualization technology to construct one or more virtual overlay networks on a physical network. Service policies are deployed on virtual networks and decoupled from the physical network, so that service forwarding is independent of WAN interconnection.</a:t>
            </a:r>
          </a:p>
          <a:p>
            <a:pPr algn="l"/>
            <a:endParaRPr lang="en-US" sz="1200" dirty="0">
              <a:latin typeface="Huawei Sans" panose="020C0503030203020204" pitchFamily="34" charset="0"/>
            </a:endParaRPr>
          </a:p>
        </p:txBody>
      </p:sp>
      <p:grpSp>
        <p:nvGrpSpPr>
          <p:cNvPr id="8" name="Group 7">
            <a:extLst>
              <a:ext uri="{FF2B5EF4-FFF2-40B4-BE49-F238E27FC236}">
                <a16:creationId xmlns:a16="http://schemas.microsoft.com/office/drawing/2014/main" id="{DFD8AD88-94C2-4266-B7DD-8B9905E1142B}"/>
              </a:ext>
            </a:extLst>
          </p:cNvPr>
          <p:cNvGrpSpPr/>
          <p:nvPr/>
        </p:nvGrpSpPr>
        <p:grpSpPr bwMode="gray">
          <a:xfrm>
            <a:off x="2825799" y="2943074"/>
            <a:ext cx="6761259" cy="3266667"/>
            <a:chOff x="4940521" y="3019723"/>
            <a:chExt cx="6761259" cy="3266667"/>
          </a:xfrm>
        </p:grpSpPr>
        <p:sp>
          <p:nvSpPr>
            <p:cNvPr id="112" name="梯形 41">
              <a:extLst>
                <a:ext uri="{FF2B5EF4-FFF2-40B4-BE49-F238E27FC236}">
                  <a16:creationId xmlns:a16="http://schemas.microsoft.com/office/drawing/2014/main" id="{E58C7884-415C-4FFC-BD20-C384A1F4CA8A}"/>
                </a:ext>
              </a:extLst>
            </p:cNvPr>
            <p:cNvSpPr/>
            <p:nvPr/>
          </p:nvSpPr>
          <p:spPr bwMode="gray">
            <a:xfrm>
              <a:off x="4943333" y="4078869"/>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13" name="图片 31">
              <a:extLst>
                <a:ext uri="{FF2B5EF4-FFF2-40B4-BE49-F238E27FC236}">
                  <a16:creationId xmlns:a16="http://schemas.microsoft.com/office/drawing/2014/main" id="{605F7981-8E62-4808-8310-8E868D2BD934}"/>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6976966" y="4882931"/>
              <a:ext cx="466668" cy="389308"/>
            </a:xfrm>
            <a:prstGeom prst="rect">
              <a:avLst/>
            </a:prstGeom>
          </p:spPr>
        </p:pic>
        <p:pic>
          <p:nvPicPr>
            <p:cNvPr id="114" name="图片 31">
              <a:extLst>
                <a:ext uri="{FF2B5EF4-FFF2-40B4-BE49-F238E27FC236}">
                  <a16:creationId xmlns:a16="http://schemas.microsoft.com/office/drawing/2014/main" id="{B8BA393A-2B7A-41DE-8A51-41F332CB263C}"/>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6230049" y="5742942"/>
              <a:ext cx="466668" cy="389308"/>
            </a:xfrm>
            <a:prstGeom prst="rect">
              <a:avLst/>
            </a:prstGeom>
          </p:spPr>
        </p:pic>
        <p:pic>
          <p:nvPicPr>
            <p:cNvPr id="115" name="图片 25">
              <a:extLst>
                <a:ext uri="{FF2B5EF4-FFF2-40B4-BE49-F238E27FC236}">
                  <a16:creationId xmlns:a16="http://schemas.microsoft.com/office/drawing/2014/main" id="{7C7D71FC-AACC-4466-940F-35BE90CDCB29}"/>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9223513" y="5275325"/>
              <a:ext cx="466668" cy="389308"/>
            </a:xfrm>
            <a:prstGeom prst="rect">
              <a:avLst/>
            </a:prstGeom>
          </p:spPr>
        </p:pic>
        <p:pic>
          <p:nvPicPr>
            <p:cNvPr id="116" name="图片 31">
              <a:extLst>
                <a:ext uri="{FF2B5EF4-FFF2-40B4-BE49-F238E27FC236}">
                  <a16:creationId xmlns:a16="http://schemas.microsoft.com/office/drawing/2014/main" id="{1C6E7E35-D7BA-4A81-A955-2C79795E820D}"/>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8365496" y="4427819"/>
              <a:ext cx="466668" cy="389308"/>
            </a:xfrm>
            <a:prstGeom prst="rect">
              <a:avLst/>
            </a:prstGeom>
          </p:spPr>
        </p:pic>
        <p:sp>
          <p:nvSpPr>
            <p:cNvPr id="117" name="Freeform 159">
              <a:extLst>
                <a:ext uri="{FF2B5EF4-FFF2-40B4-BE49-F238E27FC236}">
                  <a16:creationId xmlns:a16="http://schemas.microsoft.com/office/drawing/2014/main" id="{C8E8F8C7-57DF-4A72-B452-0F8AA20C2133}"/>
                </a:ext>
              </a:extLst>
            </p:cNvPr>
            <p:cNvSpPr/>
            <p:nvPr/>
          </p:nvSpPr>
          <p:spPr bwMode="gray">
            <a:xfrm flipH="1">
              <a:off x="7217355" y="5094670"/>
              <a:ext cx="1914727" cy="10375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bg1">
                      <a:lumMod val="50000"/>
                    </a:schemeClr>
                  </a:solidFill>
                  <a:latin typeface="Huawei Sans" panose="020C0503030203020204" pitchFamily="34" charset="0"/>
                  <a:cs typeface="Huawei Sans" panose="020C0503030203020204" pitchFamily="34" charset="0"/>
                </a:rPr>
                <a:t>Carrier network/</a:t>
              </a:r>
            </a:p>
            <a:p>
              <a:pPr algn="ctr" fontAlgn="ctr"/>
              <a:r>
                <a:rPr lang="en-US" sz="1100" dirty="0">
                  <a:solidFill>
                    <a:schemeClr val="bg1">
                      <a:lumMod val="50000"/>
                    </a:schemeClr>
                  </a:solidFill>
                  <a:latin typeface="Huawei Sans" panose="020C0503030203020204" pitchFamily="34" charset="0"/>
                  <a:cs typeface="Huawei Sans" panose="020C0503030203020204" pitchFamily="34" charset="0"/>
                </a:rPr>
                <a:t>Enterprise-built network</a:t>
              </a:r>
              <a:endParaRPr lang="en-US" sz="11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18" name="图片 86">
              <a:extLst>
                <a:ext uri="{FF2B5EF4-FFF2-40B4-BE49-F238E27FC236}">
                  <a16:creationId xmlns:a16="http://schemas.microsoft.com/office/drawing/2014/main" id="{93600CBF-3F0C-4075-BF01-8C816FEC971E}"/>
                </a:ext>
              </a:extLst>
            </p:cNvPr>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725641" y="5108493"/>
              <a:ext cx="391752" cy="321237"/>
            </a:xfrm>
            <a:prstGeom prst="rect">
              <a:avLst/>
            </a:prstGeom>
          </p:spPr>
        </p:pic>
        <p:pic>
          <p:nvPicPr>
            <p:cNvPr id="119" name="Picture 12" descr="E:\2016.01\1.12 扁平化图标\蓝色\AR-蓝色最新-40.png">
              <a:extLst>
                <a:ext uri="{FF2B5EF4-FFF2-40B4-BE49-F238E27FC236}">
                  <a16:creationId xmlns:a16="http://schemas.microsoft.com/office/drawing/2014/main" id="{37253B83-00FC-4AC8-9E10-D6E310FBA266}"/>
                </a:ext>
              </a:extLst>
            </p:cNvPr>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gray">
            <a:xfrm>
              <a:off x="7945941" y="5793296"/>
              <a:ext cx="392039" cy="320760"/>
            </a:xfrm>
            <a:prstGeom prst="rect">
              <a:avLst/>
            </a:prstGeom>
            <a:noFill/>
          </p:spPr>
        </p:pic>
        <p:pic>
          <p:nvPicPr>
            <p:cNvPr id="120" name="图片 8" descr="DSLAM-蓝.png">
              <a:extLst>
                <a:ext uri="{FF2B5EF4-FFF2-40B4-BE49-F238E27FC236}">
                  <a16:creationId xmlns:a16="http://schemas.microsoft.com/office/drawing/2014/main" id="{0FE66E7C-A2EB-46CA-AC87-437D5BD613CB}"/>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7342702" y="5793296"/>
              <a:ext cx="392042" cy="320760"/>
            </a:xfrm>
            <a:prstGeom prst="rect">
              <a:avLst/>
            </a:prstGeom>
          </p:spPr>
        </p:pic>
        <p:pic>
          <p:nvPicPr>
            <p:cNvPr id="121" name="图片 1118">
              <a:extLst>
                <a:ext uri="{FF2B5EF4-FFF2-40B4-BE49-F238E27FC236}">
                  <a16:creationId xmlns:a16="http://schemas.microsoft.com/office/drawing/2014/main" id="{91D1A660-A5AE-463C-A28A-1B164EEBCFC7}"/>
                </a:ext>
              </a:extLst>
            </p:cNvPr>
            <p:cNvPicPr>
              <a:picLocks noChangeAspect="1"/>
            </p:cNvPicPr>
            <p:nvPr/>
          </p:nvPicPr>
          <p:blipFill>
            <a:blip r:embed="rId7">
              <a:duotone>
                <a:schemeClr val="accent3">
                  <a:shade val="45000"/>
                  <a:satMod val="135000"/>
                </a:schemeClr>
                <a:prstClr val="white"/>
              </a:duotone>
            </a:blip>
            <a:stretch>
              <a:fillRect/>
            </a:stretch>
          </p:blipFill>
          <p:spPr bwMode="gray">
            <a:xfrm>
              <a:off x="8570715" y="5772804"/>
              <a:ext cx="450745" cy="361743"/>
            </a:xfrm>
            <a:prstGeom prst="rect">
              <a:avLst/>
            </a:prstGeom>
          </p:spPr>
        </p:pic>
        <p:cxnSp>
          <p:nvCxnSpPr>
            <p:cNvPr id="122" name="直接连接符 133">
              <a:extLst>
                <a:ext uri="{FF2B5EF4-FFF2-40B4-BE49-F238E27FC236}">
                  <a16:creationId xmlns:a16="http://schemas.microsoft.com/office/drawing/2014/main" id="{EBEC84C4-3E8B-40D2-9A28-B64C3A2261B3}"/>
                </a:ext>
              </a:extLst>
            </p:cNvPr>
            <p:cNvCxnSpPr>
              <a:stCxn id="114" idx="3"/>
              <a:endCxn id="117" idx="21"/>
            </p:cNvCxnSpPr>
            <p:nvPr/>
          </p:nvCxnSpPr>
          <p:spPr bwMode="gray">
            <a:xfrm flipV="1">
              <a:off x="6696717" y="5822113"/>
              <a:ext cx="520638" cy="11548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23" name="直接连接符 133">
              <a:extLst>
                <a:ext uri="{FF2B5EF4-FFF2-40B4-BE49-F238E27FC236}">
                  <a16:creationId xmlns:a16="http://schemas.microsoft.com/office/drawing/2014/main" id="{1E7BAFD1-E6A5-4588-826B-AB5EC94023F7}"/>
                </a:ext>
              </a:extLst>
            </p:cNvPr>
            <p:cNvCxnSpPr>
              <a:stCxn id="113" idx="3"/>
              <a:endCxn id="117" idx="24"/>
            </p:cNvCxnSpPr>
            <p:nvPr/>
          </p:nvCxnSpPr>
          <p:spPr bwMode="gray">
            <a:xfrm>
              <a:off x="7443634" y="5077585"/>
              <a:ext cx="60110" cy="412901"/>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24" name="直接连接符 133">
              <a:extLst>
                <a:ext uri="{FF2B5EF4-FFF2-40B4-BE49-F238E27FC236}">
                  <a16:creationId xmlns:a16="http://schemas.microsoft.com/office/drawing/2014/main" id="{02A74DAF-3440-408B-8526-FE71D1B854DC}"/>
                </a:ext>
              </a:extLst>
            </p:cNvPr>
            <p:cNvCxnSpPr>
              <a:stCxn id="116" idx="2"/>
              <a:endCxn id="117" idx="1"/>
            </p:cNvCxnSpPr>
            <p:nvPr/>
          </p:nvCxnSpPr>
          <p:spPr bwMode="gray">
            <a:xfrm flipH="1">
              <a:off x="8303282" y="4817127"/>
              <a:ext cx="295548" cy="422737"/>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125" name="图片 13" descr="开放网络-蓝.png">
              <a:extLst>
                <a:ext uri="{FF2B5EF4-FFF2-40B4-BE49-F238E27FC236}">
                  <a16:creationId xmlns:a16="http://schemas.microsoft.com/office/drawing/2014/main" id="{2C48A1E2-9FC5-4338-AD2C-108796FFFB0C}"/>
                </a:ext>
              </a:extLst>
            </p:cNvPr>
            <p:cNvPicPr>
              <a:picLocks noChangeAspect="1"/>
            </p:cNvPicPr>
            <p:nvPr/>
          </p:nvPicPr>
          <p:blipFill>
            <a:blip r:embed="rId8" cstate="print">
              <a:duotone>
                <a:schemeClr val="bg2">
                  <a:shade val="45000"/>
                  <a:satMod val="135000"/>
                </a:schemeClr>
                <a:prstClr val="white"/>
              </a:duotone>
            </a:blip>
            <a:stretch>
              <a:fillRect/>
            </a:stretch>
          </p:blipFill>
          <p:spPr bwMode="gray">
            <a:xfrm>
              <a:off x="8330892" y="5104891"/>
              <a:ext cx="391752" cy="320760"/>
            </a:xfrm>
            <a:prstGeom prst="rect">
              <a:avLst/>
            </a:prstGeom>
          </p:spPr>
        </p:pic>
        <p:cxnSp>
          <p:nvCxnSpPr>
            <p:cNvPr id="126" name="直接连接符 133">
              <a:extLst>
                <a:ext uri="{FF2B5EF4-FFF2-40B4-BE49-F238E27FC236}">
                  <a16:creationId xmlns:a16="http://schemas.microsoft.com/office/drawing/2014/main" id="{CFC0D325-3C6A-43CC-877D-41BC0C3FF2DA}"/>
                </a:ext>
              </a:extLst>
            </p:cNvPr>
            <p:cNvCxnSpPr>
              <a:stCxn id="115" idx="1"/>
              <a:endCxn id="117" idx="7"/>
            </p:cNvCxnSpPr>
            <p:nvPr/>
          </p:nvCxnSpPr>
          <p:spPr bwMode="gray">
            <a:xfrm flipH="1">
              <a:off x="8939937" y="5469979"/>
              <a:ext cx="283576" cy="3008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27" name="直接连接符 133">
              <a:extLst>
                <a:ext uri="{FF2B5EF4-FFF2-40B4-BE49-F238E27FC236}">
                  <a16:creationId xmlns:a16="http://schemas.microsoft.com/office/drawing/2014/main" id="{4083CDE3-1B5C-4224-97B1-F2110F0F8488}"/>
                </a:ext>
              </a:extLst>
            </p:cNvPr>
            <p:cNvCxnSpPr>
              <a:cxnSpLocks/>
              <a:stCxn id="114" idx="0"/>
              <a:endCxn id="136" idx="2"/>
            </p:cNvCxnSpPr>
            <p:nvPr/>
          </p:nvCxnSpPr>
          <p:spPr bwMode="gray">
            <a:xfrm flipV="1">
              <a:off x="6463383" y="4952636"/>
              <a:ext cx="0" cy="790306"/>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28" name="直接连接符 133">
              <a:extLst>
                <a:ext uri="{FF2B5EF4-FFF2-40B4-BE49-F238E27FC236}">
                  <a16:creationId xmlns:a16="http://schemas.microsoft.com/office/drawing/2014/main" id="{F1EF91A4-83BF-4D04-8CD0-5A5E20514491}"/>
                </a:ext>
              </a:extLst>
            </p:cNvPr>
            <p:cNvCxnSpPr>
              <a:stCxn id="113" idx="0"/>
              <a:endCxn id="133" idx="2"/>
            </p:cNvCxnSpPr>
            <p:nvPr/>
          </p:nvCxnSpPr>
          <p:spPr bwMode="gray">
            <a:xfrm flipV="1">
              <a:off x="7210300" y="4110209"/>
              <a:ext cx="0" cy="772722"/>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29" name="直接连接符 133">
              <a:extLst>
                <a:ext uri="{FF2B5EF4-FFF2-40B4-BE49-F238E27FC236}">
                  <a16:creationId xmlns:a16="http://schemas.microsoft.com/office/drawing/2014/main" id="{1645CB2A-16EE-410F-9C95-125DDF7F893B}"/>
                </a:ext>
              </a:extLst>
            </p:cNvPr>
            <p:cNvCxnSpPr>
              <a:stCxn id="116" idx="0"/>
              <a:endCxn id="143" idx="2"/>
            </p:cNvCxnSpPr>
            <p:nvPr/>
          </p:nvCxnSpPr>
          <p:spPr bwMode="gray">
            <a:xfrm flipV="1">
              <a:off x="8598830" y="3619929"/>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30" name="直接连接符 133">
              <a:extLst>
                <a:ext uri="{FF2B5EF4-FFF2-40B4-BE49-F238E27FC236}">
                  <a16:creationId xmlns:a16="http://schemas.microsoft.com/office/drawing/2014/main" id="{E01E26E5-C70C-44B2-83C5-EBF26197AE39}"/>
                </a:ext>
              </a:extLst>
            </p:cNvPr>
            <p:cNvCxnSpPr>
              <a:stCxn id="115" idx="0"/>
              <a:endCxn id="139" idx="2"/>
            </p:cNvCxnSpPr>
            <p:nvPr/>
          </p:nvCxnSpPr>
          <p:spPr bwMode="gray">
            <a:xfrm flipV="1">
              <a:off x="9456847" y="4520187"/>
              <a:ext cx="0" cy="755138"/>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131" name="梯形 41">
              <a:extLst>
                <a:ext uri="{FF2B5EF4-FFF2-40B4-BE49-F238E27FC236}">
                  <a16:creationId xmlns:a16="http://schemas.microsoft.com/office/drawing/2014/main" id="{615F23B9-7C3B-4259-A158-81B9C43FD37D}"/>
                </a:ext>
              </a:extLst>
            </p:cNvPr>
            <p:cNvSpPr/>
            <p:nvPr/>
          </p:nvSpPr>
          <p:spPr bwMode="gray">
            <a:xfrm>
              <a:off x="4940521" y="3027266"/>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2" name="Freeform 159">
              <a:extLst>
                <a:ext uri="{FF2B5EF4-FFF2-40B4-BE49-F238E27FC236}">
                  <a16:creationId xmlns:a16="http://schemas.microsoft.com/office/drawing/2014/main" id="{98AE49D6-EF2E-410F-BEAC-EBAF26076F33}"/>
                </a:ext>
              </a:extLst>
            </p:cNvPr>
            <p:cNvSpPr/>
            <p:nvPr/>
          </p:nvSpPr>
          <p:spPr bwMode="gray">
            <a:xfrm flipH="1">
              <a:off x="6230049" y="362499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133" name="图片 31">
              <a:extLst>
                <a:ext uri="{FF2B5EF4-FFF2-40B4-BE49-F238E27FC236}">
                  <a16:creationId xmlns:a16="http://schemas.microsoft.com/office/drawing/2014/main" id="{ADF67B22-BBBF-495A-AED7-8B4377CACDED}"/>
                </a:ext>
              </a:extLst>
            </p:cNvPr>
            <p:cNvPicPr>
              <a:picLocks noChangeAspect="1"/>
            </p:cNvPicPr>
            <p:nvPr/>
          </p:nvPicPr>
          <p:blipFill>
            <a:blip r:embed="rId3"/>
            <a:stretch>
              <a:fillRect/>
            </a:stretch>
          </p:blipFill>
          <p:spPr bwMode="gray">
            <a:xfrm>
              <a:off x="6976966" y="3720901"/>
              <a:ext cx="466668" cy="389308"/>
            </a:xfrm>
            <a:prstGeom prst="rect">
              <a:avLst/>
            </a:prstGeom>
          </p:spPr>
        </p:pic>
        <p:pic>
          <p:nvPicPr>
            <p:cNvPr id="134" name="图片 51" descr="交换机.png">
              <a:extLst>
                <a:ext uri="{FF2B5EF4-FFF2-40B4-BE49-F238E27FC236}">
                  <a16:creationId xmlns:a16="http://schemas.microsoft.com/office/drawing/2014/main" id="{C9EF65B9-6C3D-42C8-89FB-3C0297DF93EA}"/>
                </a:ext>
              </a:extLst>
            </p:cNvPr>
            <p:cNvPicPr>
              <a:picLocks noChangeAspect="1"/>
            </p:cNvPicPr>
            <p:nvPr/>
          </p:nvPicPr>
          <p:blipFill>
            <a:blip r:embed="rId9" cstate="print"/>
            <a:stretch>
              <a:fillRect/>
            </a:stretch>
          </p:blipFill>
          <p:spPr bwMode="gray">
            <a:xfrm>
              <a:off x="6472027" y="3379587"/>
              <a:ext cx="417163" cy="341314"/>
            </a:xfrm>
            <a:prstGeom prst="rect">
              <a:avLst/>
            </a:prstGeom>
          </p:spPr>
        </p:pic>
        <p:sp>
          <p:nvSpPr>
            <p:cNvPr id="135" name="Freeform 159">
              <a:extLst>
                <a:ext uri="{FF2B5EF4-FFF2-40B4-BE49-F238E27FC236}">
                  <a16:creationId xmlns:a16="http://schemas.microsoft.com/office/drawing/2014/main" id="{F18A6B02-131E-4A30-9311-1DA73ADED3BD}"/>
                </a:ext>
              </a:extLst>
            </p:cNvPr>
            <p:cNvSpPr/>
            <p:nvPr/>
          </p:nvSpPr>
          <p:spPr bwMode="gray">
            <a:xfrm flipH="1">
              <a:off x="5480223" y="446096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136" name="图片 31">
              <a:extLst>
                <a:ext uri="{FF2B5EF4-FFF2-40B4-BE49-F238E27FC236}">
                  <a16:creationId xmlns:a16="http://schemas.microsoft.com/office/drawing/2014/main" id="{504166E3-C5CE-4344-B935-2413CC5B634C}"/>
                </a:ext>
              </a:extLst>
            </p:cNvPr>
            <p:cNvPicPr>
              <a:picLocks noChangeAspect="1"/>
            </p:cNvPicPr>
            <p:nvPr/>
          </p:nvPicPr>
          <p:blipFill>
            <a:blip r:embed="rId3"/>
            <a:stretch>
              <a:fillRect/>
            </a:stretch>
          </p:blipFill>
          <p:spPr bwMode="gray">
            <a:xfrm>
              <a:off x="6230049" y="4563328"/>
              <a:ext cx="466668" cy="389308"/>
            </a:xfrm>
            <a:prstGeom prst="rect">
              <a:avLst/>
            </a:prstGeom>
          </p:spPr>
        </p:pic>
        <p:pic>
          <p:nvPicPr>
            <p:cNvPr id="137" name="图片 51" descr="交换机.png">
              <a:extLst>
                <a:ext uri="{FF2B5EF4-FFF2-40B4-BE49-F238E27FC236}">
                  <a16:creationId xmlns:a16="http://schemas.microsoft.com/office/drawing/2014/main" id="{F9940A65-367B-42A6-B0AE-71B555E802F0}"/>
                </a:ext>
              </a:extLst>
            </p:cNvPr>
            <p:cNvPicPr>
              <a:picLocks noChangeAspect="1"/>
            </p:cNvPicPr>
            <p:nvPr/>
          </p:nvPicPr>
          <p:blipFill>
            <a:blip r:embed="rId9" cstate="print"/>
            <a:stretch>
              <a:fillRect/>
            </a:stretch>
          </p:blipFill>
          <p:spPr bwMode="gray">
            <a:xfrm>
              <a:off x="5725110" y="4222014"/>
              <a:ext cx="417163" cy="341314"/>
            </a:xfrm>
            <a:prstGeom prst="rect">
              <a:avLst/>
            </a:prstGeom>
          </p:spPr>
        </p:pic>
        <p:sp>
          <p:nvSpPr>
            <p:cNvPr id="138" name="Freeform 159">
              <a:extLst>
                <a:ext uri="{FF2B5EF4-FFF2-40B4-BE49-F238E27FC236}">
                  <a16:creationId xmlns:a16="http://schemas.microsoft.com/office/drawing/2014/main" id="{9B3ECD36-81B5-4D25-A942-F76AF405E471}"/>
                </a:ext>
              </a:extLst>
            </p:cNvPr>
            <p:cNvSpPr/>
            <p:nvPr/>
          </p:nvSpPr>
          <p:spPr bwMode="gray">
            <a:xfrm flipH="1">
              <a:off x="9476092" y="401460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Enterprise HQ</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39" name="图片 25">
              <a:extLst>
                <a:ext uri="{FF2B5EF4-FFF2-40B4-BE49-F238E27FC236}">
                  <a16:creationId xmlns:a16="http://schemas.microsoft.com/office/drawing/2014/main" id="{854BCC5F-F46D-4112-B892-53ACF045245C}"/>
                </a:ext>
              </a:extLst>
            </p:cNvPr>
            <p:cNvPicPr>
              <a:picLocks noChangeAspect="1"/>
            </p:cNvPicPr>
            <p:nvPr/>
          </p:nvPicPr>
          <p:blipFill>
            <a:blip r:embed="rId3"/>
            <a:stretch>
              <a:fillRect/>
            </a:stretch>
          </p:blipFill>
          <p:spPr bwMode="gray">
            <a:xfrm>
              <a:off x="9223513" y="4130879"/>
              <a:ext cx="466668" cy="389308"/>
            </a:xfrm>
            <a:prstGeom prst="rect">
              <a:avLst/>
            </a:prstGeom>
          </p:spPr>
        </p:pic>
        <p:pic>
          <p:nvPicPr>
            <p:cNvPr id="140" name="图片 67">
              <a:extLst>
                <a:ext uri="{FF2B5EF4-FFF2-40B4-BE49-F238E27FC236}">
                  <a16:creationId xmlns:a16="http://schemas.microsoft.com/office/drawing/2014/main" id="{B6AD0792-3E78-4558-87E3-EC730739776E}"/>
                </a:ext>
              </a:extLst>
            </p:cNvPr>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10391807" y="4295254"/>
              <a:ext cx="417163" cy="342074"/>
            </a:xfrm>
            <a:prstGeom prst="rect">
              <a:avLst/>
            </a:prstGeom>
          </p:spPr>
        </p:pic>
        <p:pic>
          <p:nvPicPr>
            <p:cNvPr id="141" name="图片 14" descr="交换机.png">
              <a:extLst>
                <a:ext uri="{FF2B5EF4-FFF2-40B4-BE49-F238E27FC236}">
                  <a16:creationId xmlns:a16="http://schemas.microsoft.com/office/drawing/2014/main" id="{5311454A-8FA2-461B-A07F-9FF1DF2B5EC6}"/>
                </a:ext>
              </a:extLst>
            </p:cNvPr>
            <p:cNvPicPr>
              <a:picLocks noChangeAspect="1"/>
            </p:cNvPicPr>
            <p:nvPr/>
          </p:nvPicPr>
          <p:blipFill>
            <a:blip r:embed="rId11" cstate="print"/>
            <a:stretch>
              <a:fillRect/>
            </a:stretch>
          </p:blipFill>
          <p:spPr bwMode="gray">
            <a:xfrm>
              <a:off x="10113502" y="3831075"/>
              <a:ext cx="420077" cy="343698"/>
            </a:xfrm>
            <a:prstGeom prst="rect">
              <a:avLst/>
            </a:prstGeom>
          </p:spPr>
        </p:pic>
        <p:sp>
          <p:nvSpPr>
            <p:cNvPr id="142" name="Freeform 159">
              <a:extLst>
                <a:ext uri="{FF2B5EF4-FFF2-40B4-BE49-F238E27FC236}">
                  <a16:creationId xmlns:a16="http://schemas.microsoft.com/office/drawing/2014/main" id="{47CD9C9B-10BA-46B3-8358-58A4D775C5FC}"/>
                </a:ext>
              </a:extLst>
            </p:cNvPr>
            <p:cNvSpPr/>
            <p:nvPr/>
          </p:nvSpPr>
          <p:spPr bwMode="gray">
            <a:xfrm flipH="1">
              <a:off x="7615670" y="310737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143" name="图片 31">
              <a:extLst>
                <a:ext uri="{FF2B5EF4-FFF2-40B4-BE49-F238E27FC236}">
                  <a16:creationId xmlns:a16="http://schemas.microsoft.com/office/drawing/2014/main" id="{4CCE45B5-00A5-4650-B77B-704C0171DAF8}"/>
                </a:ext>
              </a:extLst>
            </p:cNvPr>
            <p:cNvPicPr>
              <a:picLocks noChangeAspect="1"/>
            </p:cNvPicPr>
            <p:nvPr/>
          </p:nvPicPr>
          <p:blipFill>
            <a:blip r:embed="rId3"/>
            <a:stretch>
              <a:fillRect/>
            </a:stretch>
          </p:blipFill>
          <p:spPr bwMode="gray">
            <a:xfrm>
              <a:off x="8365496" y="3230621"/>
              <a:ext cx="466668" cy="389308"/>
            </a:xfrm>
            <a:prstGeom prst="rect">
              <a:avLst/>
            </a:prstGeom>
          </p:spPr>
        </p:pic>
        <p:pic>
          <p:nvPicPr>
            <p:cNvPr id="144" name="图片 51" descr="交换机.png">
              <a:extLst>
                <a:ext uri="{FF2B5EF4-FFF2-40B4-BE49-F238E27FC236}">
                  <a16:creationId xmlns:a16="http://schemas.microsoft.com/office/drawing/2014/main" id="{122B5553-45D0-4DD8-8186-B15817FB9F3E}"/>
                </a:ext>
              </a:extLst>
            </p:cNvPr>
            <p:cNvPicPr>
              <a:picLocks noChangeAspect="1"/>
            </p:cNvPicPr>
            <p:nvPr/>
          </p:nvPicPr>
          <p:blipFill>
            <a:blip r:embed="rId9" cstate="print"/>
            <a:stretch>
              <a:fillRect/>
            </a:stretch>
          </p:blipFill>
          <p:spPr bwMode="gray">
            <a:xfrm>
              <a:off x="7342702" y="3087429"/>
              <a:ext cx="417163" cy="341314"/>
            </a:xfrm>
            <a:prstGeom prst="rect">
              <a:avLst/>
            </a:prstGeom>
          </p:spPr>
        </p:pic>
        <p:cxnSp>
          <p:nvCxnSpPr>
            <p:cNvPr id="145" name="直接连接符 133">
              <a:extLst>
                <a:ext uri="{FF2B5EF4-FFF2-40B4-BE49-F238E27FC236}">
                  <a16:creationId xmlns:a16="http://schemas.microsoft.com/office/drawing/2014/main" id="{B6253436-1B47-4F83-982D-7B495E42CCB9}"/>
                </a:ext>
              </a:extLst>
            </p:cNvPr>
            <p:cNvCxnSpPr>
              <a:cxnSpLocks/>
              <a:stCxn id="136" idx="3"/>
              <a:endCxn id="139" idx="1"/>
            </p:cNvCxnSpPr>
            <p:nvPr/>
          </p:nvCxnSpPr>
          <p:spPr bwMode="gray">
            <a:xfrm flipV="1">
              <a:off x="6696717" y="4325533"/>
              <a:ext cx="2526796" cy="432449"/>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46" name="直接连接符 133">
              <a:extLst>
                <a:ext uri="{FF2B5EF4-FFF2-40B4-BE49-F238E27FC236}">
                  <a16:creationId xmlns:a16="http://schemas.microsoft.com/office/drawing/2014/main" id="{786BE482-46C3-46F6-8FAC-7654D635AD67}"/>
                </a:ext>
              </a:extLst>
            </p:cNvPr>
            <p:cNvCxnSpPr>
              <a:stCxn id="133" idx="3"/>
              <a:endCxn id="139" idx="1"/>
            </p:cNvCxnSpPr>
            <p:nvPr/>
          </p:nvCxnSpPr>
          <p:spPr bwMode="gray">
            <a:xfrm>
              <a:off x="7443634" y="3915555"/>
              <a:ext cx="1779879" cy="409978"/>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47" name="直接连接符 133">
              <a:extLst>
                <a:ext uri="{FF2B5EF4-FFF2-40B4-BE49-F238E27FC236}">
                  <a16:creationId xmlns:a16="http://schemas.microsoft.com/office/drawing/2014/main" id="{9AF4B341-B443-42C9-A7D9-0BF072AD731A}"/>
                </a:ext>
              </a:extLst>
            </p:cNvPr>
            <p:cNvCxnSpPr>
              <a:stCxn id="143" idx="2"/>
              <a:endCxn id="139" idx="1"/>
            </p:cNvCxnSpPr>
            <p:nvPr/>
          </p:nvCxnSpPr>
          <p:spPr bwMode="gray">
            <a:xfrm>
              <a:off x="8598830" y="3619929"/>
              <a:ext cx="624683" cy="70560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148" name="TextBox 147">
              <a:extLst>
                <a:ext uri="{FF2B5EF4-FFF2-40B4-BE49-F238E27FC236}">
                  <a16:creationId xmlns:a16="http://schemas.microsoft.com/office/drawing/2014/main" id="{097257FA-C034-4B18-9100-6C26BB68A2CD}"/>
                </a:ext>
              </a:extLst>
            </p:cNvPr>
            <p:cNvSpPr txBox="1"/>
            <p:nvPr/>
          </p:nvSpPr>
          <p:spPr bwMode="gray">
            <a:xfrm>
              <a:off x="9698851" y="4911264"/>
              <a:ext cx="1881207" cy="307777"/>
            </a:xfrm>
            <a:prstGeom prst="rect">
              <a:avLst/>
            </a:prstGeom>
            <a:noFill/>
          </p:spPr>
          <p:txBody>
            <a:bodyPr wrap="square" rtlCol="0">
              <a:spAutoFit/>
            </a:bodyPr>
            <a:lstStyle/>
            <a:p>
              <a:pPr fontAlgn="ctr"/>
              <a:r>
                <a:rPr lang="en-US" sz="1400" b="1" dirty="0">
                  <a:latin typeface="Huawei Sans" panose="020C0503030203020204" pitchFamily="34" charset="0"/>
                  <a:cs typeface="Huawei Sans" panose="020C0503030203020204" pitchFamily="34" charset="0"/>
                </a:rPr>
                <a:t>Overlay network</a:t>
              </a:r>
            </a:p>
          </p:txBody>
        </p:sp>
        <p:sp>
          <p:nvSpPr>
            <p:cNvPr id="149" name="TextBox 148">
              <a:extLst>
                <a:ext uri="{FF2B5EF4-FFF2-40B4-BE49-F238E27FC236}">
                  <a16:creationId xmlns:a16="http://schemas.microsoft.com/office/drawing/2014/main" id="{AC76387D-D3F3-4B82-AAEF-D7417DACDA5F}"/>
                </a:ext>
              </a:extLst>
            </p:cNvPr>
            <p:cNvSpPr txBox="1"/>
            <p:nvPr/>
          </p:nvSpPr>
          <p:spPr bwMode="gray">
            <a:xfrm>
              <a:off x="9647414" y="5978613"/>
              <a:ext cx="2054366" cy="307777"/>
            </a:xfrm>
            <a:prstGeom prst="rect">
              <a:avLst/>
            </a:prstGeom>
            <a:noFill/>
          </p:spPr>
          <p:txBody>
            <a:bodyPr wrap="square" rtlCol="0">
              <a:spAutoFit/>
            </a:bodyPr>
            <a:lstStyle/>
            <a:p>
              <a:pPr fontAlgn="ctr"/>
              <a:r>
                <a:rPr lang="en-US" sz="1400" b="1" dirty="0">
                  <a:latin typeface="Huawei Sans" panose="020C0503030203020204" pitchFamily="34" charset="0"/>
                  <a:cs typeface="Huawei Sans" panose="020C0503030203020204" pitchFamily="34" charset="0"/>
                </a:rPr>
                <a:t>Underlay network</a:t>
              </a:r>
            </a:p>
          </p:txBody>
        </p:sp>
        <p:sp>
          <p:nvSpPr>
            <p:cNvPr id="4" name="文本框 18">
              <a:extLst>
                <a:ext uri="{FF2B5EF4-FFF2-40B4-BE49-F238E27FC236}">
                  <a16:creationId xmlns:a16="http://schemas.microsoft.com/office/drawing/2014/main" id="{D4E02747-01C2-4FF4-8F72-189FCFA08450}"/>
                </a:ext>
              </a:extLst>
            </p:cNvPr>
            <p:cNvSpPr txBox="1"/>
            <p:nvPr/>
          </p:nvSpPr>
          <p:spPr bwMode="gray">
            <a:xfrm>
              <a:off x="6188448" y="4336501"/>
              <a:ext cx="639429"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文本框 18">
              <a:extLst>
                <a:ext uri="{FF2B5EF4-FFF2-40B4-BE49-F238E27FC236}">
                  <a16:creationId xmlns:a16="http://schemas.microsoft.com/office/drawing/2014/main" id="{19F8E968-BBAD-40D4-808E-14CCDF08EF3C}"/>
                </a:ext>
              </a:extLst>
            </p:cNvPr>
            <p:cNvSpPr txBox="1"/>
            <p:nvPr/>
          </p:nvSpPr>
          <p:spPr bwMode="gray">
            <a:xfrm>
              <a:off x="6929302" y="3469653"/>
              <a:ext cx="574442"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文本框 18">
              <a:extLst>
                <a:ext uri="{FF2B5EF4-FFF2-40B4-BE49-F238E27FC236}">
                  <a16:creationId xmlns:a16="http://schemas.microsoft.com/office/drawing/2014/main" id="{656035EE-62F1-4A5E-8DBD-4EABD286E176}"/>
                </a:ext>
              </a:extLst>
            </p:cNvPr>
            <p:cNvSpPr txBox="1"/>
            <p:nvPr/>
          </p:nvSpPr>
          <p:spPr bwMode="gray">
            <a:xfrm>
              <a:off x="8311609" y="3019723"/>
              <a:ext cx="574442"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文本框 18">
              <a:extLst>
                <a:ext uri="{FF2B5EF4-FFF2-40B4-BE49-F238E27FC236}">
                  <a16:creationId xmlns:a16="http://schemas.microsoft.com/office/drawing/2014/main" id="{7B602482-0CA6-4C07-972B-F498A6611B79}"/>
                </a:ext>
              </a:extLst>
            </p:cNvPr>
            <p:cNvSpPr txBox="1"/>
            <p:nvPr/>
          </p:nvSpPr>
          <p:spPr bwMode="gray">
            <a:xfrm>
              <a:off x="9044974" y="3820108"/>
              <a:ext cx="766320"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cs typeface="Huawei Sans" panose="020C0503030203020204" pitchFamily="34" charset="0"/>
                </a:rPr>
                <a:t>CPE/RR</a:t>
              </a:r>
              <a:endParaRPr lang="en-US" altLang="zh-CN" sz="1067"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048827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CPE Overview</a:t>
            </a:r>
          </a:p>
        </p:txBody>
      </p:sp>
      <p:sp>
        <p:nvSpPr>
          <p:cNvPr id="3" name="Text Placeholder 2">
            <a:extLst>
              <a:ext uri="{FF2B5EF4-FFF2-40B4-BE49-F238E27FC236}">
                <a16:creationId xmlns:a16="http://schemas.microsoft.com/office/drawing/2014/main" id="{E3760611-F70D-41BF-B845-64F6C950522E}"/>
              </a:ext>
            </a:extLst>
          </p:cNvPr>
          <p:cNvSpPr>
            <a:spLocks noGrp="1"/>
          </p:cNvSpPr>
          <p:nvPr>
            <p:ph type="body" sz="quarter" idx="10"/>
          </p:nvPr>
        </p:nvSpPr>
        <p:spPr bwMode="gray"/>
        <p:txBody>
          <a:bodyPr/>
          <a:lstStyle/>
          <a:p>
            <a:pPr marL="302279" indent="-302279" algn="l" defTabSz="914034">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rPr>
              <a:t>A CPE is an edge node of an SD-WAN network and also called an edge CPE. CPEs are interconnected with each other through IP overlay tunnels.</a:t>
            </a:r>
            <a:endParaRPr lang="en-US" altLang="zh-CN" sz="1400" dirty="0">
              <a:latin typeface="Huawei Sans" panose="020C0503030203020204" pitchFamily="34" charset="0"/>
              <a:sym typeface="Huawei Sans" panose="020C0503030203020204" pitchFamily="34" charset="0"/>
            </a:endParaRPr>
          </a:p>
          <a:p>
            <a:pPr marL="302279" indent="-302279" algn="l" defTabSz="914034">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rPr>
              <a:t>CPEs are classified into traditional physical CPEs and </a:t>
            </a:r>
            <a:r>
              <a:rPr lang="en-US" sz="1400" dirty="0" err="1">
                <a:latin typeface="Huawei Sans" panose="020C0503030203020204" pitchFamily="34" charset="0"/>
              </a:rPr>
              <a:t>vCPEs</a:t>
            </a:r>
            <a:r>
              <a:rPr lang="en-US" sz="1400" dirty="0">
                <a:latin typeface="Huawei Sans" panose="020C0503030203020204" pitchFamily="34" charset="0"/>
              </a:rPr>
              <a:t> that are deployed at public cloud sites.</a:t>
            </a:r>
            <a:endParaRPr lang="en-US" altLang="zh-CN" sz="1400" dirty="0">
              <a:latin typeface="Huawei Sans" panose="020C0503030203020204" pitchFamily="34" charset="0"/>
              <a:sym typeface="Huawei Sans" panose="020C0503030203020204" pitchFamily="34" charset="0"/>
            </a:endParaRPr>
          </a:p>
          <a:p>
            <a:pPr marL="302279" indent="-302279" algn="l" defTabSz="914034">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rPr>
              <a:t>All SD-WAN CPEs of an enterprise are centrally managed by </a:t>
            </a:r>
            <a:r>
              <a:rPr lang="en-US" sz="1400" dirty="0" err="1">
                <a:latin typeface="Huawei Sans" panose="020C0503030203020204" pitchFamily="34" charset="0"/>
              </a:rPr>
              <a:t>iMaster</a:t>
            </a:r>
            <a:r>
              <a:rPr lang="en-US" sz="1400" dirty="0">
                <a:latin typeface="Huawei Sans" panose="020C0503030203020204" pitchFamily="34" charset="0"/>
              </a:rPr>
              <a:t> NCE-WAN, and are managed and maintained by tenant administrators.</a:t>
            </a:r>
          </a:p>
        </p:txBody>
      </p:sp>
      <p:grpSp>
        <p:nvGrpSpPr>
          <p:cNvPr id="114" name="Group 113">
            <a:extLst>
              <a:ext uri="{FF2B5EF4-FFF2-40B4-BE49-F238E27FC236}">
                <a16:creationId xmlns:a16="http://schemas.microsoft.com/office/drawing/2014/main" id="{6939AB48-54E6-44CC-B62E-7C5228CB3FA0}"/>
              </a:ext>
            </a:extLst>
          </p:cNvPr>
          <p:cNvGrpSpPr/>
          <p:nvPr/>
        </p:nvGrpSpPr>
        <p:grpSpPr bwMode="gray">
          <a:xfrm>
            <a:off x="1340106" y="2646900"/>
            <a:ext cx="9005401" cy="3553075"/>
            <a:chOff x="1963422" y="2576035"/>
            <a:chExt cx="9005401" cy="3553075"/>
          </a:xfrm>
        </p:grpSpPr>
        <p:sp>
          <p:nvSpPr>
            <p:cNvPr id="9" name="Freeform 159">
              <a:extLst>
                <a:ext uri="{FF2B5EF4-FFF2-40B4-BE49-F238E27FC236}">
                  <a16:creationId xmlns:a16="http://schemas.microsoft.com/office/drawing/2014/main" id="{8F099A8D-6377-4441-80F4-569A30DBAA6F}"/>
                </a:ext>
              </a:extLst>
            </p:cNvPr>
            <p:cNvSpPr/>
            <p:nvPr/>
          </p:nvSpPr>
          <p:spPr bwMode="gray">
            <a:xfrm flipH="1">
              <a:off x="2300469" y="3420609"/>
              <a:ext cx="1536175" cy="8030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cs typeface="Huawei Sans" panose="020C0503030203020204" pitchFamily="34" charset="0"/>
                </a:rPr>
                <a:t>VPC/</a:t>
              </a:r>
              <a:r>
                <a:rPr lang="en-US" sz="1400" dirty="0" err="1">
                  <a:solidFill>
                    <a:schemeClr val="tx1"/>
                  </a:solidFill>
                  <a:latin typeface="Huawei Sans" panose="020C0503030203020204" pitchFamily="34" charset="0"/>
                  <a:cs typeface="Huawei Sans" panose="020C0503030203020204" pitchFamily="34" charset="0"/>
                </a:rPr>
                <a:t>vNet</a:t>
              </a:r>
              <a:endPar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7" name="Shape 423"/>
            <p:cNvSpPr/>
            <p:nvPr/>
          </p:nvSpPr>
          <p:spPr bwMode="gray">
            <a:xfrm>
              <a:off x="2617818" y="4290479"/>
              <a:ext cx="787688" cy="236426"/>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noAutofit/>
            </a:bodyPr>
            <a:lstStyle>
              <a:lvl1pPr defTabSz="516747">
                <a:defRPr sz="1600">
                  <a:solidFill>
                    <a:srgbClr val="FFFFFF"/>
                  </a:solidFill>
                  <a:latin typeface="Arial"/>
                  <a:ea typeface="+mn-ea"/>
                  <a:cs typeface="+mn-cs"/>
                  <a:sym typeface="Helvetica"/>
                </a:defRPr>
              </a:lvl1pPr>
            </a:lstStyle>
            <a:p>
              <a:pPr algn="ctr" fontAlgn="ctr"/>
              <a:r>
                <a:rPr lang="en-US" sz="1400" b="1" dirty="0" err="1">
                  <a:solidFill>
                    <a:schemeClr val="tx1"/>
                  </a:solidFill>
                  <a:latin typeface="Huawei Sans" panose="020C0503030203020204" pitchFamily="34" charset="0"/>
                  <a:cs typeface="Huawei Sans" panose="020C0503030203020204" pitchFamily="34" charset="0"/>
                </a:rPr>
                <a:t>vCPE</a:t>
              </a:r>
              <a:endPar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98" name="图片 97" descr="08-Rear_looking down.png"/>
            <p:cNvPicPr/>
            <p:nvPr/>
          </p:nvPicPr>
          <p:blipFill>
            <a:blip r:embed="rId3" cstate="print"/>
            <a:stretch>
              <a:fillRect/>
            </a:stretch>
          </p:blipFill>
          <p:spPr bwMode="gray">
            <a:xfrm>
              <a:off x="2306383" y="4683840"/>
              <a:ext cx="1466951" cy="745384"/>
            </a:xfrm>
            <a:prstGeom prst="rect">
              <a:avLst/>
            </a:prstGeom>
          </p:spPr>
        </p:pic>
        <p:sp>
          <p:nvSpPr>
            <p:cNvPr id="99" name="Shape 423"/>
            <p:cNvSpPr/>
            <p:nvPr/>
          </p:nvSpPr>
          <p:spPr bwMode="gray">
            <a:xfrm>
              <a:off x="2652208" y="5450438"/>
              <a:ext cx="787688" cy="236426"/>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noAutofit/>
            </a:bodyPr>
            <a:lstStyle>
              <a:lvl1pPr defTabSz="516747">
                <a:defRPr sz="1600">
                  <a:solidFill>
                    <a:srgbClr val="FFFFFF"/>
                  </a:solidFill>
                  <a:latin typeface="Arial"/>
                  <a:ea typeface="+mn-ea"/>
                  <a:cs typeface="+mn-cs"/>
                  <a:sym typeface="Helvetica"/>
                </a:defRPr>
              </a:lvl1pPr>
            </a:lstStyle>
            <a:p>
              <a:pPr algn="ctr" fontAlgn="ctr"/>
              <a:r>
                <a:rPr lang="en-US" sz="1400" b="1" dirty="0">
                  <a:solidFill>
                    <a:schemeClr val="tx1"/>
                  </a:solidFill>
                  <a:latin typeface="Huawei Sans" panose="020C0503030203020204" pitchFamily="34" charset="0"/>
                  <a:cs typeface="Huawei Sans" panose="020C0503030203020204" pitchFamily="34" charset="0"/>
                </a:rPr>
                <a:t>CPE</a:t>
              </a:r>
              <a:endPar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0" name="圆角矩形 75"/>
            <p:cNvSpPr/>
            <p:nvPr/>
          </p:nvSpPr>
          <p:spPr bwMode="gray">
            <a:xfrm>
              <a:off x="1963422" y="3106635"/>
              <a:ext cx="2081493" cy="2721096"/>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43" name="图片 42" descr="交换机.png"/>
            <p:cNvPicPr>
              <a:picLocks noChangeAspect="1"/>
            </p:cNvPicPr>
            <p:nvPr/>
          </p:nvPicPr>
          <p:blipFill>
            <a:blip r:embed="rId4" cstate="print"/>
            <a:stretch>
              <a:fillRect/>
            </a:stretch>
          </p:blipFill>
          <p:spPr bwMode="gray">
            <a:xfrm>
              <a:off x="2096244" y="3714930"/>
              <a:ext cx="539999" cy="441817"/>
            </a:xfrm>
            <a:prstGeom prst="rect">
              <a:avLst/>
            </a:prstGeom>
          </p:spPr>
        </p:pic>
        <p:grpSp>
          <p:nvGrpSpPr>
            <p:cNvPr id="86" name="Group 85">
              <a:extLst>
                <a:ext uri="{FF2B5EF4-FFF2-40B4-BE49-F238E27FC236}">
                  <a16:creationId xmlns:a16="http://schemas.microsoft.com/office/drawing/2014/main" id="{193ABDA1-666C-48E5-A3BA-D387CFEC3153}"/>
                </a:ext>
              </a:extLst>
            </p:cNvPr>
            <p:cNvGrpSpPr/>
            <p:nvPr/>
          </p:nvGrpSpPr>
          <p:grpSpPr bwMode="gray">
            <a:xfrm>
              <a:off x="4356367" y="2576035"/>
              <a:ext cx="6612456" cy="3553075"/>
              <a:chOff x="2196887" y="2502457"/>
              <a:chExt cx="6612456" cy="3553075"/>
            </a:xfrm>
          </p:grpSpPr>
          <p:sp>
            <p:nvSpPr>
              <p:cNvPr id="40" name="梯形 41">
                <a:extLst>
                  <a:ext uri="{FF2B5EF4-FFF2-40B4-BE49-F238E27FC236}">
                    <a16:creationId xmlns:a16="http://schemas.microsoft.com/office/drawing/2014/main" id="{65E9AB4D-994C-4E64-9732-1613CD5CB479}"/>
                  </a:ext>
                </a:extLst>
              </p:cNvPr>
              <p:cNvSpPr/>
              <p:nvPr/>
            </p:nvSpPr>
            <p:spPr bwMode="gray">
              <a:xfrm>
                <a:off x="2196887" y="3858382"/>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5" name="图片 24">
                <a:extLst>
                  <a:ext uri="{FF2B5EF4-FFF2-40B4-BE49-F238E27FC236}">
                    <a16:creationId xmlns:a16="http://schemas.microsoft.com/office/drawing/2014/main" id="{271AD1AB-AF3C-466A-8058-CC551EB9B76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233332" y="2537030"/>
                <a:ext cx="2112165" cy="389539"/>
              </a:xfrm>
              <a:prstGeom prst="rect">
                <a:avLst/>
              </a:prstGeom>
            </p:spPr>
          </p:pic>
          <p:cxnSp>
            <p:nvCxnSpPr>
              <p:cNvPr id="33" name="直接箭头连接符 84">
                <a:extLst>
                  <a:ext uri="{FF2B5EF4-FFF2-40B4-BE49-F238E27FC236}">
                    <a16:creationId xmlns:a16="http://schemas.microsoft.com/office/drawing/2014/main" id="{AA1BAE72-AC5D-4CA4-982B-74EC1BCDC6DE}"/>
                  </a:ext>
                </a:extLst>
              </p:cNvPr>
              <p:cNvCxnSpPr>
                <a:cxnSpLocks/>
                <a:stCxn id="10" idx="2"/>
                <a:endCxn id="59" idx="0"/>
              </p:cNvCxnSpPr>
              <p:nvPr/>
            </p:nvCxnSpPr>
            <p:spPr bwMode="gray">
              <a:xfrm>
                <a:off x="5321291" y="2914721"/>
                <a:ext cx="533905" cy="1147016"/>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 name="圆角矩形 75">
                <a:extLst>
                  <a:ext uri="{FF2B5EF4-FFF2-40B4-BE49-F238E27FC236}">
                    <a16:creationId xmlns:a16="http://schemas.microsoft.com/office/drawing/2014/main" id="{F56FF2B2-3B4B-4EAB-8501-403C945EAF2F}"/>
                  </a:ext>
                </a:extLst>
              </p:cNvPr>
              <p:cNvSpPr/>
              <p:nvPr/>
            </p:nvSpPr>
            <p:spPr bwMode="gray">
              <a:xfrm>
                <a:off x="4205366" y="2502457"/>
                <a:ext cx="2231850" cy="41226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Freeform 159">
                <a:extLst>
                  <a:ext uri="{FF2B5EF4-FFF2-40B4-BE49-F238E27FC236}">
                    <a16:creationId xmlns:a16="http://schemas.microsoft.com/office/drawing/2014/main" id="{547A810E-DF00-4F1E-A016-C8CEA15A2814}"/>
                  </a:ext>
                </a:extLst>
              </p:cNvPr>
              <p:cNvSpPr/>
              <p:nvPr/>
            </p:nvSpPr>
            <p:spPr bwMode="gray">
              <a:xfrm flipH="1">
                <a:off x="3483506" y="439360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49" name="图片 31">
                <a:extLst>
                  <a:ext uri="{FF2B5EF4-FFF2-40B4-BE49-F238E27FC236}">
                    <a16:creationId xmlns:a16="http://schemas.microsoft.com/office/drawing/2014/main" id="{E7E5EA53-3DAF-4DCF-B2D8-AF15B1CB17A7}"/>
                  </a:ext>
                </a:extLst>
              </p:cNvPr>
              <p:cNvPicPr>
                <a:picLocks noChangeAspect="1"/>
              </p:cNvPicPr>
              <p:nvPr/>
            </p:nvPicPr>
            <p:blipFill>
              <a:blip r:embed="rId6"/>
              <a:stretch>
                <a:fillRect/>
              </a:stretch>
            </p:blipFill>
            <p:spPr bwMode="gray">
              <a:xfrm>
                <a:off x="4233332" y="4516849"/>
                <a:ext cx="466668" cy="389308"/>
              </a:xfrm>
              <a:prstGeom prst="rect">
                <a:avLst/>
              </a:prstGeom>
            </p:spPr>
          </p:pic>
          <p:pic>
            <p:nvPicPr>
              <p:cNvPr id="50" name="图片 51" descr="交换机.png">
                <a:extLst>
                  <a:ext uri="{FF2B5EF4-FFF2-40B4-BE49-F238E27FC236}">
                    <a16:creationId xmlns:a16="http://schemas.microsoft.com/office/drawing/2014/main" id="{8D117205-BF93-4E5D-A819-DBF011A35538}"/>
                  </a:ext>
                </a:extLst>
              </p:cNvPr>
              <p:cNvPicPr>
                <a:picLocks noChangeAspect="1"/>
              </p:cNvPicPr>
              <p:nvPr/>
            </p:nvPicPr>
            <p:blipFill>
              <a:blip r:embed="rId7" cstate="print"/>
              <a:stretch>
                <a:fillRect/>
              </a:stretch>
            </p:blipFill>
            <p:spPr bwMode="gray">
              <a:xfrm>
                <a:off x="3728393" y="4155611"/>
                <a:ext cx="417163" cy="341314"/>
              </a:xfrm>
              <a:prstGeom prst="rect">
                <a:avLst/>
              </a:prstGeom>
            </p:spPr>
          </p:pic>
          <p:sp>
            <p:nvSpPr>
              <p:cNvPr id="51" name="Freeform 159">
                <a:extLst>
                  <a:ext uri="{FF2B5EF4-FFF2-40B4-BE49-F238E27FC236}">
                    <a16:creationId xmlns:a16="http://schemas.microsoft.com/office/drawing/2014/main" id="{58A602C2-D400-4F36-BB08-D907E9D44DEC}"/>
                  </a:ext>
                </a:extLst>
              </p:cNvPr>
              <p:cNvSpPr/>
              <p:nvPr/>
            </p:nvSpPr>
            <p:spPr bwMode="gray">
              <a:xfrm flipH="1">
                <a:off x="2736589" y="525361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52" name="图片 31">
                <a:extLst>
                  <a:ext uri="{FF2B5EF4-FFF2-40B4-BE49-F238E27FC236}">
                    <a16:creationId xmlns:a16="http://schemas.microsoft.com/office/drawing/2014/main" id="{87425169-EC47-499C-86BF-D84BCADEE4BF}"/>
                  </a:ext>
                </a:extLst>
              </p:cNvPr>
              <p:cNvPicPr>
                <a:picLocks noChangeAspect="1"/>
              </p:cNvPicPr>
              <p:nvPr/>
            </p:nvPicPr>
            <p:blipFill>
              <a:blip r:embed="rId6"/>
              <a:stretch>
                <a:fillRect/>
              </a:stretch>
            </p:blipFill>
            <p:spPr bwMode="gray">
              <a:xfrm>
                <a:off x="3486415" y="5376860"/>
                <a:ext cx="466668" cy="389308"/>
              </a:xfrm>
              <a:prstGeom prst="rect">
                <a:avLst/>
              </a:prstGeom>
            </p:spPr>
          </p:pic>
          <p:pic>
            <p:nvPicPr>
              <p:cNvPr id="53" name="图片 51" descr="交换机.png">
                <a:extLst>
                  <a:ext uri="{FF2B5EF4-FFF2-40B4-BE49-F238E27FC236}">
                    <a16:creationId xmlns:a16="http://schemas.microsoft.com/office/drawing/2014/main" id="{7A1C409D-5F6C-4B7C-867E-83EB4654CF9A}"/>
                  </a:ext>
                </a:extLst>
              </p:cNvPr>
              <p:cNvPicPr>
                <a:picLocks noChangeAspect="1"/>
              </p:cNvPicPr>
              <p:nvPr/>
            </p:nvPicPr>
            <p:blipFill>
              <a:blip r:embed="rId7" cstate="print"/>
              <a:stretch>
                <a:fillRect/>
              </a:stretch>
            </p:blipFill>
            <p:spPr bwMode="gray">
              <a:xfrm>
                <a:off x="2981476" y="5010056"/>
                <a:ext cx="417163" cy="341314"/>
              </a:xfrm>
              <a:prstGeom prst="rect">
                <a:avLst/>
              </a:prstGeom>
            </p:spPr>
          </p:pic>
          <p:sp>
            <p:nvSpPr>
              <p:cNvPr id="54" name="Freeform 159">
                <a:extLst>
                  <a:ext uri="{FF2B5EF4-FFF2-40B4-BE49-F238E27FC236}">
                    <a16:creationId xmlns:a16="http://schemas.microsoft.com/office/drawing/2014/main" id="{6E8FACE1-7373-4B2C-93FA-EC809D27036C}"/>
                  </a:ext>
                </a:extLst>
              </p:cNvPr>
              <p:cNvSpPr/>
              <p:nvPr/>
            </p:nvSpPr>
            <p:spPr bwMode="gray">
              <a:xfrm flipH="1">
                <a:off x="6801908" y="4836292"/>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cs typeface="Huawei Sans" panose="020C0503030203020204" pitchFamily="34" charset="0"/>
                  </a:rPr>
                  <a:t>Enterprise HQ</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55" name="图片 25">
                <a:extLst>
                  <a:ext uri="{FF2B5EF4-FFF2-40B4-BE49-F238E27FC236}">
                    <a16:creationId xmlns:a16="http://schemas.microsoft.com/office/drawing/2014/main" id="{B163FE70-B2AE-4218-A74A-F19AFDEDDF99}"/>
                  </a:ext>
                </a:extLst>
              </p:cNvPr>
              <p:cNvPicPr>
                <a:picLocks noChangeAspect="1"/>
              </p:cNvPicPr>
              <p:nvPr/>
            </p:nvPicPr>
            <p:blipFill>
              <a:blip r:embed="rId6"/>
              <a:stretch>
                <a:fillRect/>
              </a:stretch>
            </p:blipFill>
            <p:spPr bwMode="gray">
              <a:xfrm>
                <a:off x="6549329" y="4996277"/>
                <a:ext cx="466668" cy="389308"/>
              </a:xfrm>
              <a:prstGeom prst="rect">
                <a:avLst/>
              </a:prstGeom>
            </p:spPr>
          </p:pic>
          <p:pic>
            <p:nvPicPr>
              <p:cNvPr id="56" name="图片 67">
                <a:extLst>
                  <a:ext uri="{FF2B5EF4-FFF2-40B4-BE49-F238E27FC236}">
                    <a16:creationId xmlns:a16="http://schemas.microsoft.com/office/drawing/2014/main" id="{926C7852-E1DD-46C4-841B-AA8A7776EC7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7740773" y="5091202"/>
                <a:ext cx="417163" cy="342074"/>
              </a:xfrm>
              <a:prstGeom prst="rect">
                <a:avLst/>
              </a:prstGeom>
            </p:spPr>
          </p:pic>
          <p:pic>
            <p:nvPicPr>
              <p:cNvPr id="57" name="图片 14" descr="交换机.png">
                <a:extLst>
                  <a:ext uri="{FF2B5EF4-FFF2-40B4-BE49-F238E27FC236}">
                    <a16:creationId xmlns:a16="http://schemas.microsoft.com/office/drawing/2014/main" id="{165C6DF5-E979-4F44-B40C-364DB786506F}"/>
                  </a:ext>
                </a:extLst>
              </p:cNvPr>
              <p:cNvPicPr>
                <a:picLocks noChangeAspect="1"/>
              </p:cNvPicPr>
              <p:nvPr/>
            </p:nvPicPr>
            <p:blipFill>
              <a:blip r:embed="rId9" cstate="print"/>
              <a:stretch>
                <a:fillRect/>
              </a:stretch>
            </p:blipFill>
            <p:spPr bwMode="gray">
              <a:xfrm>
                <a:off x="7485616" y="4627023"/>
                <a:ext cx="420077" cy="343698"/>
              </a:xfrm>
              <a:prstGeom prst="rect">
                <a:avLst/>
              </a:prstGeom>
            </p:spPr>
          </p:pic>
          <p:sp>
            <p:nvSpPr>
              <p:cNvPr id="58" name="Freeform 159">
                <a:extLst>
                  <a:ext uri="{FF2B5EF4-FFF2-40B4-BE49-F238E27FC236}">
                    <a16:creationId xmlns:a16="http://schemas.microsoft.com/office/drawing/2014/main" id="{6EDCCCD7-8639-4F1B-A623-4B4D1CAA28EC}"/>
                  </a:ext>
                </a:extLst>
              </p:cNvPr>
              <p:cNvSpPr/>
              <p:nvPr/>
            </p:nvSpPr>
            <p:spPr bwMode="gray">
              <a:xfrm flipH="1">
                <a:off x="4872036" y="393849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Branch site</a:t>
                </a:r>
              </a:p>
            </p:txBody>
          </p:sp>
          <p:pic>
            <p:nvPicPr>
              <p:cNvPr id="59" name="图片 31">
                <a:extLst>
                  <a:ext uri="{FF2B5EF4-FFF2-40B4-BE49-F238E27FC236}">
                    <a16:creationId xmlns:a16="http://schemas.microsoft.com/office/drawing/2014/main" id="{A7E7FBED-271C-4247-93E4-BBBE461E8402}"/>
                  </a:ext>
                </a:extLst>
              </p:cNvPr>
              <p:cNvPicPr>
                <a:picLocks noChangeAspect="1"/>
              </p:cNvPicPr>
              <p:nvPr/>
            </p:nvPicPr>
            <p:blipFill>
              <a:blip r:embed="rId6"/>
              <a:stretch>
                <a:fillRect/>
              </a:stretch>
            </p:blipFill>
            <p:spPr bwMode="gray">
              <a:xfrm>
                <a:off x="5621862" y="4061737"/>
                <a:ext cx="466668" cy="389308"/>
              </a:xfrm>
              <a:prstGeom prst="rect">
                <a:avLst/>
              </a:prstGeom>
            </p:spPr>
          </p:pic>
          <p:pic>
            <p:nvPicPr>
              <p:cNvPr id="60" name="图片 51" descr="交换机.png">
                <a:extLst>
                  <a:ext uri="{FF2B5EF4-FFF2-40B4-BE49-F238E27FC236}">
                    <a16:creationId xmlns:a16="http://schemas.microsoft.com/office/drawing/2014/main" id="{A56D425D-951C-4B2F-8B8B-E0F76243D402}"/>
                  </a:ext>
                </a:extLst>
              </p:cNvPr>
              <p:cNvPicPr>
                <a:picLocks noChangeAspect="1"/>
              </p:cNvPicPr>
              <p:nvPr/>
            </p:nvPicPr>
            <p:blipFill>
              <a:blip r:embed="rId7" cstate="print"/>
              <a:stretch>
                <a:fillRect/>
              </a:stretch>
            </p:blipFill>
            <p:spPr bwMode="gray">
              <a:xfrm>
                <a:off x="4599068" y="3918545"/>
                <a:ext cx="417163" cy="341314"/>
              </a:xfrm>
              <a:prstGeom prst="rect">
                <a:avLst/>
              </a:prstGeom>
            </p:spPr>
          </p:pic>
          <p:sp>
            <p:nvSpPr>
              <p:cNvPr id="64" name="TextBox 63">
                <a:extLst>
                  <a:ext uri="{FF2B5EF4-FFF2-40B4-BE49-F238E27FC236}">
                    <a16:creationId xmlns:a16="http://schemas.microsoft.com/office/drawing/2014/main" id="{A20435B6-D3B0-4EAB-AE99-B1714BC0AB65}"/>
                  </a:ext>
                </a:extLst>
              </p:cNvPr>
              <p:cNvSpPr txBox="1"/>
              <p:nvPr/>
            </p:nvSpPr>
            <p:spPr bwMode="gray">
              <a:xfrm>
                <a:off x="6967959" y="5735243"/>
                <a:ext cx="1841384" cy="307777"/>
              </a:xfrm>
              <a:prstGeom prst="rect">
                <a:avLst/>
              </a:prstGeom>
              <a:noFill/>
            </p:spPr>
            <p:txBody>
              <a:bodyPr wrap="square" rtlCol="0">
                <a:spAutoFit/>
              </a:bodyPr>
              <a:lstStyle/>
              <a:p>
                <a:pPr fontAlgn="ctr"/>
                <a:r>
                  <a:rPr lang="en-US" sz="1400" b="1" dirty="0">
                    <a:latin typeface="Huawei Sans" panose="020C0503030203020204" pitchFamily="34" charset="0"/>
                    <a:cs typeface="Huawei Sans" panose="020C0503030203020204" pitchFamily="34" charset="0"/>
                  </a:rPr>
                  <a:t>Overlay network</a:t>
                </a:r>
              </a:p>
            </p:txBody>
          </p:sp>
          <p:cxnSp>
            <p:nvCxnSpPr>
              <p:cNvPr id="70" name="直接箭头连接符 84">
                <a:extLst>
                  <a:ext uri="{FF2B5EF4-FFF2-40B4-BE49-F238E27FC236}">
                    <a16:creationId xmlns:a16="http://schemas.microsoft.com/office/drawing/2014/main" id="{8DD8301D-8D6E-43CF-9D9F-E661323CBAF8}"/>
                  </a:ext>
                </a:extLst>
              </p:cNvPr>
              <p:cNvCxnSpPr>
                <a:cxnSpLocks/>
                <a:stCxn id="10" idx="2"/>
                <a:endCxn id="49" idx="0"/>
              </p:cNvCxnSpPr>
              <p:nvPr/>
            </p:nvCxnSpPr>
            <p:spPr bwMode="gray">
              <a:xfrm flipH="1">
                <a:off x="4466666" y="2914721"/>
                <a:ext cx="854625" cy="1602128"/>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1" name="直接箭头连接符 84">
                <a:extLst>
                  <a:ext uri="{FF2B5EF4-FFF2-40B4-BE49-F238E27FC236}">
                    <a16:creationId xmlns:a16="http://schemas.microsoft.com/office/drawing/2014/main" id="{559C6D3A-7F33-4CB3-88F8-2FE98BAB3E4B}"/>
                  </a:ext>
                </a:extLst>
              </p:cNvPr>
              <p:cNvCxnSpPr>
                <a:cxnSpLocks/>
                <a:stCxn id="10" idx="2"/>
                <a:endCxn id="52" idx="0"/>
              </p:cNvCxnSpPr>
              <p:nvPr/>
            </p:nvCxnSpPr>
            <p:spPr bwMode="gray">
              <a:xfrm flipH="1">
                <a:off x="3719749" y="2914721"/>
                <a:ext cx="1601542" cy="2462139"/>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6" name="文本框 18">
                <a:extLst>
                  <a:ext uri="{FF2B5EF4-FFF2-40B4-BE49-F238E27FC236}">
                    <a16:creationId xmlns:a16="http://schemas.microsoft.com/office/drawing/2014/main" id="{9344F353-C434-4598-8AF0-37426FE3FA27}"/>
                  </a:ext>
                </a:extLst>
              </p:cNvPr>
              <p:cNvSpPr txBox="1"/>
              <p:nvPr/>
            </p:nvSpPr>
            <p:spPr bwMode="gray">
              <a:xfrm>
                <a:off x="3452628" y="5167617"/>
                <a:ext cx="523178"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cs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文本框 18">
                <a:extLst>
                  <a:ext uri="{FF2B5EF4-FFF2-40B4-BE49-F238E27FC236}">
                    <a16:creationId xmlns:a16="http://schemas.microsoft.com/office/drawing/2014/main" id="{931DDBE9-8091-4972-AFD5-DA1A7EDEE394}"/>
                  </a:ext>
                </a:extLst>
              </p:cNvPr>
              <p:cNvSpPr txBox="1"/>
              <p:nvPr/>
            </p:nvSpPr>
            <p:spPr bwMode="gray">
              <a:xfrm>
                <a:off x="4205366" y="4318353"/>
                <a:ext cx="510944"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cs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文本框 18">
                <a:extLst>
                  <a:ext uri="{FF2B5EF4-FFF2-40B4-BE49-F238E27FC236}">
                    <a16:creationId xmlns:a16="http://schemas.microsoft.com/office/drawing/2014/main" id="{17BF6F03-4799-431C-9D3B-76F8C2E2A66E}"/>
                  </a:ext>
                </a:extLst>
              </p:cNvPr>
              <p:cNvSpPr txBox="1"/>
              <p:nvPr/>
            </p:nvSpPr>
            <p:spPr bwMode="gray">
              <a:xfrm>
                <a:off x="5587472" y="3855148"/>
                <a:ext cx="509159"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cs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2" name="直接箭头连接符 84">
                <a:extLst>
                  <a:ext uri="{FF2B5EF4-FFF2-40B4-BE49-F238E27FC236}">
                    <a16:creationId xmlns:a16="http://schemas.microsoft.com/office/drawing/2014/main" id="{1F21F61A-3A03-4A86-ABCC-C3D5DB4D995C}"/>
                  </a:ext>
                </a:extLst>
              </p:cNvPr>
              <p:cNvCxnSpPr>
                <a:cxnSpLocks/>
                <a:stCxn id="10" idx="2"/>
                <a:endCxn id="55" idx="0"/>
              </p:cNvCxnSpPr>
              <p:nvPr/>
            </p:nvCxnSpPr>
            <p:spPr bwMode="gray">
              <a:xfrm>
                <a:off x="5321291" y="2914721"/>
                <a:ext cx="1461372" cy="2081556"/>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9" name="文本框 18">
                <a:extLst>
                  <a:ext uri="{FF2B5EF4-FFF2-40B4-BE49-F238E27FC236}">
                    <a16:creationId xmlns:a16="http://schemas.microsoft.com/office/drawing/2014/main" id="{D8469426-31EE-42F9-B5B9-D70612166A7F}"/>
                  </a:ext>
                </a:extLst>
              </p:cNvPr>
              <p:cNvSpPr txBox="1"/>
              <p:nvPr/>
            </p:nvSpPr>
            <p:spPr bwMode="gray">
              <a:xfrm>
                <a:off x="6368007" y="4688723"/>
                <a:ext cx="758651"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cs typeface="Huawei Sans" panose="020C0503030203020204" pitchFamily="34" charset="0"/>
                  </a:rPr>
                  <a:t>CPE/</a:t>
                </a:r>
                <a:r>
                  <a:rPr lang="en-US" sz="1200" b="1" dirty="0">
                    <a:solidFill>
                      <a:srgbClr val="C7000B"/>
                    </a:solidFill>
                    <a:latin typeface="Huawei Sans" panose="020C0503030203020204" pitchFamily="34" charset="0"/>
                    <a:cs typeface="Huawei Sans" panose="020C0503030203020204" pitchFamily="34" charset="0"/>
                  </a:rPr>
                  <a:t>RR</a:t>
                </a:r>
                <a:endParaRPr lang="en-US" altLang="zh-CN" sz="12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Rectangle 7">
                <a:extLst>
                  <a:ext uri="{FF2B5EF4-FFF2-40B4-BE49-F238E27FC236}">
                    <a16:creationId xmlns:a16="http://schemas.microsoft.com/office/drawing/2014/main" id="{E626E843-5B6A-4AB0-B16A-0B83CD9C9F71}"/>
                  </a:ext>
                </a:extLst>
              </p:cNvPr>
              <p:cNvSpPr/>
              <p:nvPr/>
            </p:nvSpPr>
            <p:spPr bwMode="gray">
              <a:xfrm>
                <a:off x="4408118" y="3302884"/>
                <a:ext cx="1937379" cy="286327"/>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400" dirty="0">
                    <a:latin typeface="Huawei Sans" panose="020C0503030203020204" pitchFamily="34" charset="0"/>
                    <a:cs typeface="Huawei Sans" panose="020C0503030203020204" pitchFamily="34" charset="0"/>
                  </a:rPr>
                  <a:t>Unified management</a:t>
                </a:r>
                <a:endPar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89" name="Straight Connector 88">
              <a:extLst>
                <a:ext uri="{FF2B5EF4-FFF2-40B4-BE49-F238E27FC236}">
                  <a16:creationId xmlns:a16="http://schemas.microsoft.com/office/drawing/2014/main" id="{EFF1DD90-154F-4772-B3B3-1A492F101EC1}"/>
                </a:ext>
              </a:extLst>
            </p:cNvPr>
            <p:cNvCxnSpPr>
              <a:cxnSpLocks/>
            </p:cNvCxnSpPr>
            <p:nvPr/>
          </p:nvCxnSpPr>
          <p:spPr bwMode="gray">
            <a:xfrm>
              <a:off x="4044915" y="3106635"/>
              <a:ext cx="1620692" cy="2382635"/>
            </a:xfrm>
            <a:prstGeom prst="line">
              <a:avLst/>
            </a:prstGeom>
            <a:noFill/>
            <a:ln w="19050" cap="flat" cmpd="sng" algn="ctr">
              <a:solidFill>
                <a:srgbClr val="30B5C5"/>
              </a:solidFill>
              <a:prstDash val="dash"/>
              <a:miter lim="800000"/>
            </a:ln>
            <a:effectLst/>
          </p:spPr>
        </p:cxnSp>
        <p:cxnSp>
          <p:nvCxnSpPr>
            <p:cNvPr id="96" name="Straight Connector 95">
              <a:extLst>
                <a:ext uri="{FF2B5EF4-FFF2-40B4-BE49-F238E27FC236}">
                  <a16:creationId xmlns:a16="http://schemas.microsoft.com/office/drawing/2014/main" id="{3DFDE75F-C569-4021-8786-6BE674D1959F}"/>
                </a:ext>
              </a:extLst>
            </p:cNvPr>
            <p:cNvCxnSpPr>
              <a:cxnSpLocks/>
            </p:cNvCxnSpPr>
            <p:nvPr/>
          </p:nvCxnSpPr>
          <p:spPr bwMode="gray">
            <a:xfrm flipV="1">
              <a:off x="4044915" y="5808821"/>
              <a:ext cx="1620692" cy="18910"/>
            </a:xfrm>
            <a:prstGeom prst="line">
              <a:avLst/>
            </a:prstGeom>
            <a:noFill/>
            <a:ln w="19050" cap="flat" cmpd="sng" algn="ctr">
              <a:solidFill>
                <a:srgbClr val="30B5C5"/>
              </a:solidFill>
              <a:prstDash val="dash"/>
              <a:miter lim="800000"/>
            </a:ln>
            <a:effectLst/>
          </p:spPr>
        </p:cxnSp>
        <p:sp>
          <p:nvSpPr>
            <p:cNvPr id="104" name="Can 41">
              <a:extLst>
                <a:ext uri="{FF2B5EF4-FFF2-40B4-BE49-F238E27FC236}">
                  <a16:creationId xmlns:a16="http://schemas.microsoft.com/office/drawing/2014/main" id="{9577BB52-4E17-4923-81C3-B2FEEF096F69}"/>
                </a:ext>
              </a:extLst>
            </p:cNvPr>
            <p:cNvSpPr/>
            <p:nvPr/>
          </p:nvSpPr>
          <p:spPr bwMode="gray">
            <a:xfrm rot="4765598">
              <a:off x="7306860" y="4134589"/>
              <a:ext cx="166846" cy="260213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TextBox 104">
              <a:extLst>
                <a:ext uri="{FF2B5EF4-FFF2-40B4-BE49-F238E27FC236}">
                  <a16:creationId xmlns:a16="http://schemas.microsoft.com/office/drawing/2014/main" id="{CC3A803D-DB27-4D7B-B424-1A875DA98450}"/>
                </a:ext>
              </a:extLst>
            </p:cNvPr>
            <p:cNvSpPr txBox="1"/>
            <p:nvPr/>
          </p:nvSpPr>
          <p:spPr bwMode="gray">
            <a:xfrm rot="20992814">
              <a:off x="6506503" y="5314720"/>
              <a:ext cx="1536402" cy="261610"/>
            </a:xfrm>
            <a:prstGeom prst="rect">
              <a:avLst/>
            </a:prstGeom>
            <a:noFill/>
          </p:spPr>
          <p:txBody>
            <a:bodyPr wrap="square" rtlCol="0">
              <a:spAutoFit/>
            </a:bodyPr>
            <a:lstStyle/>
            <a:p>
              <a:pPr algn="ctr" fontAlgn="ctr"/>
              <a:r>
                <a:rPr lang="en-US" sz="1100" dirty="0">
                  <a:latin typeface="Huawei Sans" panose="020C0503030203020204" pitchFamily="34" charset="0"/>
                  <a:cs typeface="Huawei Sans" panose="020C0503030203020204" pitchFamily="34" charset="0"/>
                </a:rPr>
                <a:t>IP overlay tunnel</a:t>
              </a:r>
              <a:endPar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7" name="Can 41">
              <a:extLst>
                <a:ext uri="{FF2B5EF4-FFF2-40B4-BE49-F238E27FC236}">
                  <a16:creationId xmlns:a16="http://schemas.microsoft.com/office/drawing/2014/main" id="{0FCB04BF-AE02-4294-9FAD-2A1D044EF171}"/>
                </a:ext>
              </a:extLst>
            </p:cNvPr>
            <p:cNvSpPr/>
            <p:nvPr/>
          </p:nvSpPr>
          <p:spPr bwMode="gray">
            <a:xfrm rot="6158787">
              <a:off x="7676439" y="4047725"/>
              <a:ext cx="166846" cy="185435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9" name="TextBox 108">
              <a:extLst>
                <a:ext uri="{FF2B5EF4-FFF2-40B4-BE49-F238E27FC236}">
                  <a16:creationId xmlns:a16="http://schemas.microsoft.com/office/drawing/2014/main" id="{87C99C26-0C1C-446E-89FC-5C28604F1AFE}"/>
                </a:ext>
              </a:extLst>
            </p:cNvPr>
            <p:cNvSpPr txBox="1"/>
            <p:nvPr/>
          </p:nvSpPr>
          <p:spPr bwMode="gray">
            <a:xfrm rot="786003">
              <a:off x="6937098" y="4816335"/>
              <a:ext cx="1454246" cy="261610"/>
            </a:xfrm>
            <a:prstGeom prst="rect">
              <a:avLst/>
            </a:prstGeom>
            <a:noFill/>
          </p:spPr>
          <p:txBody>
            <a:bodyPr wrap="square" rtlCol="0">
              <a:spAutoFit/>
            </a:bodyPr>
            <a:lstStyle/>
            <a:p>
              <a:pPr algn="ctr" fontAlgn="ctr"/>
              <a:r>
                <a:rPr lang="en-US" sz="1100" dirty="0">
                  <a:latin typeface="Huawei Sans" panose="020C0503030203020204" pitchFamily="34" charset="0"/>
                  <a:cs typeface="Huawei Sans" panose="020C0503030203020204" pitchFamily="34" charset="0"/>
                </a:rPr>
                <a:t>IP overlay tunnel</a:t>
              </a:r>
              <a:endPar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1" name="Can 41">
              <a:extLst>
                <a:ext uri="{FF2B5EF4-FFF2-40B4-BE49-F238E27FC236}">
                  <a16:creationId xmlns:a16="http://schemas.microsoft.com/office/drawing/2014/main" id="{81AD5D56-8560-4C6B-AF6C-3034C41AF4AA}"/>
                </a:ext>
              </a:extLst>
            </p:cNvPr>
            <p:cNvSpPr/>
            <p:nvPr/>
          </p:nvSpPr>
          <p:spPr bwMode="gray">
            <a:xfrm rot="8163254">
              <a:off x="8188280" y="4106616"/>
              <a:ext cx="166846" cy="119457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3" name="TextBox 112">
              <a:extLst>
                <a:ext uri="{FF2B5EF4-FFF2-40B4-BE49-F238E27FC236}">
                  <a16:creationId xmlns:a16="http://schemas.microsoft.com/office/drawing/2014/main" id="{D0875D40-CB1A-4D4E-9A1F-66BA115AFBE6}"/>
                </a:ext>
              </a:extLst>
            </p:cNvPr>
            <p:cNvSpPr txBox="1"/>
            <p:nvPr/>
          </p:nvSpPr>
          <p:spPr bwMode="gray">
            <a:xfrm rot="2790470">
              <a:off x="7603807" y="4600238"/>
              <a:ext cx="1384691" cy="261610"/>
            </a:xfrm>
            <a:prstGeom prst="rect">
              <a:avLst/>
            </a:prstGeom>
            <a:noFill/>
          </p:spPr>
          <p:txBody>
            <a:bodyPr wrap="square" rtlCol="0">
              <a:spAutoFit/>
            </a:bodyPr>
            <a:lstStyle/>
            <a:p>
              <a:pPr algn="ctr" fontAlgn="ctr"/>
              <a:r>
                <a:rPr lang="en-US" sz="1100" dirty="0">
                  <a:latin typeface="Huawei Sans" panose="020C0503030203020204" pitchFamily="34" charset="0"/>
                  <a:cs typeface="Huawei Sans" panose="020C0503030203020204" pitchFamily="34" charset="0"/>
                </a:rPr>
                <a:t>IP overlay tunnel</a:t>
              </a:r>
              <a:endPar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8927800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69430;#34657;"/>
</p:tagLst>
</file>

<file path=ppt/tags/tag2.xml><?xml version="1.0" encoding="utf-8"?>
<p:tagLst xmlns:a="http://schemas.openxmlformats.org/drawingml/2006/main" xmlns:r="http://schemas.openxmlformats.org/officeDocument/2006/relationships" xmlns:p="http://schemas.openxmlformats.org/presentationml/2006/main">
  <p:tag name="ISLIDE.ICON" val="#149650;#14884;"/>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2.xml><?xml version="1.0" encoding="utf-8"?>
<ds:datastoreItem xmlns:ds="http://schemas.openxmlformats.org/officeDocument/2006/customXml" ds:itemID="{DA5960F2-6186-408B-A0DC-5CA5E58B604F}">
  <ds:schemaRefs>
    <ds:schemaRef ds:uri="http://purl.org/dc/elements/1.1/"/>
    <ds:schemaRef ds:uri="http://schemas.microsoft.com/office/2006/metadata/properties"/>
    <ds:schemaRef ds:uri="http://purl.org/dc/terms/"/>
    <ds:schemaRef ds:uri="475f1e55-3009-46d8-9566-5d569a2b3a98"/>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A352D852-1430-44DD-BAD9-2D0A5E4E846E}"/>
</file>

<file path=docProps/app.xml><?xml version="1.0" encoding="utf-8"?>
<Properties xmlns="http://schemas.openxmlformats.org/officeDocument/2006/extended-properties" xmlns:vt="http://schemas.openxmlformats.org/officeDocument/2006/docPropsVTypes">
  <Template/>
  <TotalTime>4061</TotalTime>
  <Words>6042</Words>
  <Application>Microsoft Office PowerPoint</Application>
  <PresentationFormat>Widescreen</PresentationFormat>
  <Paragraphs>1158</Paragraphs>
  <Slides>49</Slides>
  <Notes>49</Notes>
  <HiddenSlides>1</HiddenSlides>
  <MMClips>2</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49</vt:i4>
      </vt:variant>
    </vt:vector>
  </HeadingPairs>
  <TitlesOfParts>
    <vt:vector size="58" baseType="lpstr">
      <vt:lpstr>微软雅黑</vt:lpstr>
      <vt:lpstr>Arial</vt:lpstr>
      <vt:lpstr>Calibri</vt:lpstr>
      <vt:lpstr>Huawei Sans</vt:lpstr>
      <vt:lpstr>Wingdings</vt:lpstr>
      <vt:lpstr>1_标题页模板</vt:lpstr>
      <vt:lpstr>2_功能页模板</vt:lpstr>
      <vt:lpstr>3_内容页模板</vt:lpstr>
      <vt:lpstr>4_感谢页模板</vt:lpstr>
      <vt:lpstr>PowerPoint Presentation</vt:lpstr>
      <vt:lpstr>SD-WAN Solution Technology Overview</vt:lpstr>
      <vt:lpstr>PowerPoint Presentation</vt:lpstr>
      <vt:lpstr>PowerPoint Presentation</vt:lpstr>
      <vt:lpstr>PowerPoint Presentation</vt:lpstr>
      <vt:lpstr>Architecture of Huawei SD-WAN Solution</vt:lpstr>
      <vt:lpstr>PowerPoint Presentation</vt:lpstr>
      <vt:lpstr>Network Layer Overview</vt:lpstr>
      <vt:lpstr>CPE Overview</vt:lpstr>
      <vt:lpstr>RR Overview</vt:lpstr>
      <vt:lpstr>Gateway Overview</vt:lpstr>
      <vt:lpstr>PowerPoint Presentation</vt:lpstr>
      <vt:lpstr>Architecture of Huawei iMaster NCE-WAN</vt:lpstr>
      <vt:lpstr>Distributed Cluster Deployment: Supporting Large Scale, High Reliability, and Flexible Capacity Expansion</vt:lpstr>
      <vt:lpstr>Geographic Redundancy: Fast Switchover Ensures Normal Service Running</vt:lpstr>
      <vt:lpstr>PowerPoint Presentation</vt:lpstr>
      <vt:lpstr>Main Functions of Huawei SD-WAN Solution</vt:lpstr>
      <vt:lpstr>ZTP Overview</vt:lpstr>
      <vt:lpstr>ZTP Modes</vt:lpstr>
      <vt:lpstr>Flexible Networking</vt:lpstr>
      <vt:lpstr>Management Channel</vt:lpstr>
      <vt:lpstr>Control Channel</vt:lpstr>
      <vt:lpstr>Data Channel</vt:lpstr>
      <vt:lpstr>Application Optimization</vt:lpstr>
      <vt:lpstr>Application Identification and Traffic Steering</vt:lpstr>
      <vt:lpstr>QoS and WAN Optimization</vt:lpstr>
      <vt:lpstr>Security Overview</vt:lpstr>
      <vt:lpstr>SD-WAN System Security Hardening</vt:lpstr>
      <vt:lpstr>SD-WAN Service Security</vt:lpstr>
      <vt:lpstr>PowerPoint Presentation</vt:lpstr>
      <vt:lpstr>Highlights of SD-WAN CPEs</vt:lpstr>
      <vt:lpstr>Portfolio of Huawei NetEngine AR Routers</vt:lpstr>
      <vt:lpstr>Enterprise-Class 5G Branch Routers: Large bandwidth and Low Latency</vt:lpstr>
      <vt:lpstr>NetEngine AR Routers: Meeting Burst Traffic Requirements of Enterprise Branches</vt:lpstr>
      <vt:lpstr>10GE Interconnection and High-Density Access: Building Wide Pipes for Branch Interconnection</vt:lpstr>
      <vt:lpstr>Function Convergence: Simplifying Branch Interconnection</vt:lpstr>
      <vt:lpstr>Built-in WAC: Reducing Wi-Fi Deployment Costs of Enterprises</vt:lpstr>
      <vt:lpstr>Wi-Fi Integration for Wired and Wireless Convergence</vt:lpstr>
      <vt:lpstr>PowerPoint Presentation</vt:lpstr>
      <vt:lpstr>Comprehensive Security Protection</vt:lpstr>
      <vt:lpstr>Built-in Firewall: Effectively Ensuring Enterprise Network Security</vt:lpstr>
      <vt:lpstr>Application Access Control: Extensive Applications, Flexible Upgrade</vt:lpstr>
      <vt:lpstr>Comprehensive Access Control and Intrusion Prevention</vt:lpstr>
      <vt:lpstr>Application-based Intelligent Traffic Steering: Ensuring Experience of Key Applications</vt:lpstr>
      <vt:lpstr>A-FEC: Ensuring Smooth Video Experience Even at 20% Packet Loss Rate</vt:lpstr>
      <vt:lpstr>ZTP: Achieving Plug-and-Play of Devices in Multiple Scenarios</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267</cp:revision>
  <cp:lastPrinted>2020-07-31T09:33:18Z</cp:lastPrinted>
  <dcterms:created xsi:type="dcterms:W3CDTF">2018-11-29T10:16:29Z</dcterms:created>
  <dcterms:modified xsi:type="dcterms:W3CDTF">2021-02-03T06:35:18Z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(3)lsGJp4xOHKxdcrg+lTY+Zs+hpa33JjAofm+adH1ieusLy50JiCXpLNWVQQ3EFQnUlUF6+zKM
q0sQExwgWMDHirzEDk05lnCEh/UZv6k8YsdJ29TsvQvN5v9W9NX3+AUfUQklA5ueMviIfB5q
baSmEPrRwQT9co08NXV7GUgieSUm8M1LG7uOYWsqyWKjuZHB/6L7meLBlesqlILj562xiAX2
smP/mH2hV/y+eG0KiD</vt:lpwstr>
  </property>
  <property fmtid="{D5CDD505-2E9C-101B-9397-08002B2CF9AE}" pid="3" name="_2015_ms_pID_7253431">
    <vt:lpwstr>JLwYTN9iHnC72zCJer/ivbb9zg2bDjuQARAboEM/HmaqWXdUUu3ZdH
piQXQ8Bb9r7NJxvczBB2fFcXhT0T9MZTsLNcnpi92y+Fu4p7pMOuqTYm4JAIFMHyIN2pVeNG
wQL5gEZ33eTtaaRZcGohc9rG86lzpHo/ff1JXXpqG2lobM+H1Wzaa2OB4Vj0mQ3Dz9K+Fbdi
Ojc9e/WtA0knIowMvbdB3CK1i3BZlRVBcKsD</vt:lpwstr>
  </property>
  <property fmtid="{D5CDD505-2E9C-101B-9397-08002B2CF9AE}" pid="4" name="_2015_ms_pID_7253432">
    <vt:lpwstr>mw==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1608254062</vt:lpwstr>
  </property>
</Properties>
</file>