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3.xml" ContentType="application/vnd.openxmlformats-officedocument.theme+xml"/>
  <Override PartName="/ppt/slideLayouts/slideLayout17.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aveSubsetFonts="1">
  <p:sldMasterIdLst>
    <p:sldMasterId id="2147483841" r:id="rId4"/>
    <p:sldMasterId id="2147483825" r:id="rId5"/>
    <p:sldMasterId id="2147483848" r:id="rId6"/>
    <p:sldMasterId id="2147483867" r:id="rId7"/>
  </p:sldMasterIdLst>
  <p:notesMasterIdLst>
    <p:notesMasterId r:id="rId51"/>
  </p:notesMasterIdLst>
  <p:handoutMasterIdLst>
    <p:handoutMasterId r:id="rId52"/>
  </p:handoutMasterIdLst>
  <p:sldIdLst>
    <p:sldId id="273" r:id="rId8"/>
    <p:sldId id="274" r:id="rId9"/>
    <p:sldId id="275" r:id="rId10"/>
    <p:sldId id="276" r:id="rId11"/>
    <p:sldId id="277" r:id="rId12"/>
    <p:sldId id="278" r:id="rId13"/>
    <p:sldId id="279" r:id="rId14"/>
    <p:sldId id="280" r:id="rId15"/>
    <p:sldId id="281" r:id="rId16"/>
    <p:sldId id="282" r:id="rId17"/>
    <p:sldId id="283" r:id="rId18"/>
    <p:sldId id="284" r:id="rId19"/>
    <p:sldId id="285" r:id="rId20"/>
    <p:sldId id="286" r:id="rId21"/>
    <p:sldId id="287" r:id="rId22"/>
    <p:sldId id="288" r:id="rId23"/>
    <p:sldId id="289" r:id="rId24"/>
    <p:sldId id="290" r:id="rId25"/>
    <p:sldId id="291" r:id="rId26"/>
    <p:sldId id="292" r:id="rId27"/>
    <p:sldId id="293" r:id="rId28"/>
    <p:sldId id="294" r:id="rId29"/>
    <p:sldId id="315" r:id="rId30"/>
    <p:sldId id="295" r:id="rId31"/>
    <p:sldId id="296" r:id="rId32"/>
    <p:sldId id="297" r:id="rId33"/>
    <p:sldId id="298" r:id="rId34"/>
    <p:sldId id="299" r:id="rId35"/>
    <p:sldId id="314" r:id="rId36"/>
    <p:sldId id="300" r:id="rId37"/>
    <p:sldId id="301" r:id="rId38"/>
    <p:sldId id="302" r:id="rId39"/>
    <p:sldId id="303" r:id="rId40"/>
    <p:sldId id="304" r:id="rId41"/>
    <p:sldId id="305" r:id="rId42"/>
    <p:sldId id="306" r:id="rId43"/>
    <p:sldId id="307" r:id="rId44"/>
    <p:sldId id="308" r:id="rId45"/>
    <p:sldId id="309" r:id="rId46"/>
    <p:sldId id="310" r:id="rId47"/>
    <p:sldId id="311" r:id="rId48"/>
    <p:sldId id="312" r:id="rId49"/>
    <p:sldId id="313" r:id="rId50"/>
  </p:sldIdLst>
  <p:sldSz cx="12192000" cy="6858000"/>
  <p:notesSz cx="7010400" cy="9296400"/>
  <p:defaultTex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p:defaultTextStyle>
  <p:extLst>
    <p:ext uri="{EFAFB233-063F-42B5-8137-9DF3F51BA10A}">
      <p15:sldGuideLst xmlns:p15="http://schemas.microsoft.com/office/powerpoint/2012/main">
        <p15:guide id="1" pos="3840" userDrawn="1">
          <p15:clr>
            <a:srgbClr val="A4A3A4"/>
          </p15:clr>
        </p15:guide>
        <p15:guide id="2" pos="690" userDrawn="1">
          <p15:clr>
            <a:srgbClr val="A4A3A4"/>
          </p15:clr>
        </p15:guide>
        <p15:guide id="3" orient="horz" pos="2160">
          <p15:clr>
            <a:srgbClr val="A4A3A4"/>
          </p15:clr>
        </p15:guide>
      </p15:sldGuideLst>
    </p:ext>
    <p:ext uri="{2D200454-40CA-4A62-9FC3-DE9A4176ACB9}">
      <p15:notesGuideLst xmlns:p15="http://schemas.microsoft.com/office/powerpoint/2012/main">
        <p15:guide id="1" orient="horz" userDrawn="1">
          <p15:clr>
            <a:srgbClr val="A4A3A4"/>
          </p15:clr>
        </p15:guide>
        <p15:guide id="2" pos="2208" userDrawn="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weijiongjian" initials="w" lastIdx="21" clrIdx="0">
    <p:extLst>
      <p:ext uri="{19B8F6BF-5375-455C-9EA6-DF929625EA0E}">
        <p15:presenceInfo xmlns:p15="http://schemas.microsoft.com/office/powerpoint/2012/main" userId="S-1-5-21-147214757-305610072-1517763936-7483209" providerId="AD"/>
      </p:ext>
    </p:extLst>
  </p:cmAuthor>
  <p:cmAuthor id="2" name="xululu (A)" initials="x(" lastIdx="1" clrIdx="1">
    <p:extLst>
      <p:ext uri="{19B8F6BF-5375-455C-9EA6-DF929625EA0E}">
        <p15:presenceInfo xmlns:p15="http://schemas.microsoft.com/office/powerpoint/2012/main" userId="S-1-5-21-147214757-305610072-1517763936-2990052" providerId="AD"/>
      </p:ext>
    </p:extLst>
  </p:cmAuthor>
  <p:cmAuthor id="3" name="tangyanmei (A)" initials="t(" lastIdx="1" clrIdx="2">
    <p:extLst>
      <p:ext uri="{19B8F6BF-5375-455C-9EA6-DF929625EA0E}">
        <p15:presenceInfo xmlns:p15="http://schemas.microsoft.com/office/powerpoint/2012/main" userId="S-1-5-21-147214757-305610072-1517763936-3058042"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C7000B"/>
    <a:srgbClr val="56C4D2"/>
    <a:srgbClr val="D9D9D9"/>
    <a:srgbClr val="404040"/>
    <a:srgbClr val="EBEBEB"/>
    <a:srgbClr val="151515"/>
    <a:srgbClr val="575756"/>
    <a:srgbClr val="FFFFFF"/>
    <a:srgbClr val="DD4654"/>
    <a:srgbClr val="F3D2D5"/>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72833802-FEF1-4C79-8D5D-14CF1EAF98D9}">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E8034E78-7F5D-4C2E-B375-FC64B27BC917}" styleName="Dark Style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EB9631B5-78F2-41C9-869B-9F39066F8104}" styleName="Medium Style 3 - Accent 4">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4"/>
          </a:solidFill>
        </a:fill>
      </a:tcStyle>
    </a:lastCol>
    <a:firstCol>
      <a:tcTxStyle b="on">
        <a:fontRef idx="minor">
          <a:scrgbClr r="0" g="0" b="0"/>
        </a:fontRef>
        <a:schemeClr val="lt1"/>
      </a:tcTxStyle>
      <a:tcStyle>
        <a:tcBdr/>
        <a:fill>
          <a:solidFill>
            <a:schemeClr val="accent4"/>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4"/>
          </a:solid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17292A2E-F333-43FB-9621-5CBBE7FDCDCB}" styleName="Light Style 2 - Accent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5202B0CA-FC54-4496-8BCA-5EF66A818D29}" styleName="Dark Style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dk1">
              <a:tint val="20000"/>
            </a:schemeClr>
          </a:solidFill>
        </a:fill>
      </a:tcStyle>
    </a:lastRow>
    <a:firstRow>
      <a:tcTxStyle b="on">
        <a:fontRef idx="minor">
          <a:scrgbClr r="0" g="0" b="0"/>
        </a:fontRef>
        <a:schemeClr val="lt1"/>
      </a:tcTxStyle>
      <a:tcStyle>
        <a:tcBdr/>
        <a:fill>
          <a:solidFill>
            <a:schemeClr val="dk1"/>
          </a:solidFill>
        </a:fill>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2891" autoAdjust="0"/>
    <p:restoredTop sz="95432" autoAdjust="0"/>
  </p:normalViewPr>
  <p:slideViewPr>
    <p:cSldViewPr snapToGrid="0" snapToObjects="1">
      <p:cViewPr varScale="1">
        <p:scale>
          <a:sx n="100" d="100"/>
          <a:sy n="100" d="100"/>
        </p:scale>
        <p:origin x="516" y="78"/>
      </p:cViewPr>
      <p:guideLst>
        <p:guide pos="3840"/>
        <p:guide pos="690"/>
        <p:guide orient="horz" pos="216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snapToObjects="1">
      <p:cViewPr varScale="1">
        <p:scale>
          <a:sx n="78" d="100"/>
          <a:sy n="78" d="100"/>
        </p:scale>
        <p:origin x="3336" y="114"/>
      </p:cViewPr>
      <p:guideLst>
        <p:guide orient="horz"/>
        <p:guide pos="2208"/>
      </p:guideLst>
    </p:cSldViewPr>
  </p:notesViewPr>
  <p:gridSpacing cx="72000" cy="72000"/>
</p:viewPr>
</file>

<file path=ppt/_rels/presentation.xml.rels><?xml version="1.0" encoding="UTF-8" standalone="yes"?>
<Relationships xmlns="http://schemas.openxmlformats.org/package/2006/relationships"><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slide" Target="slides/slide19.xml"/><Relationship Id="rId39" Type="http://schemas.openxmlformats.org/officeDocument/2006/relationships/slide" Target="slides/slide32.xml"/><Relationship Id="rId21" Type="http://schemas.openxmlformats.org/officeDocument/2006/relationships/slide" Target="slides/slide14.xml"/><Relationship Id="rId34" Type="http://schemas.openxmlformats.org/officeDocument/2006/relationships/slide" Target="slides/slide27.xml"/><Relationship Id="rId42" Type="http://schemas.openxmlformats.org/officeDocument/2006/relationships/slide" Target="slides/slide35.xml"/><Relationship Id="rId47" Type="http://schemas.openxmlformats.org/officeDocument/2006/relationships/slide" Target="slides/slide40.xml"/><Relationship Id="rId50" Type="http://schemas.openxmlformats.org/officeDocument/2006/relationships/slide" Target="slides/slide43.xml"/><Relationship Id="rId55" Type="http://schemas.openxmlformats.org/officeDocument/2006/relationships/viewProps" Target="viewProps.xml"/><Relationship Id="rId7" Type="http://schemas.openxmlformats.org/officeDocument/2006/relationships/slideMaster" Target="slideMasters/slideMaster4.xml"/><Relationship Id="rId2" Type="http://schemas.openxmlformats.org/officeDocument/2006/relationships/customXml" Target="../customXml/item2.xml"/><Relationship Id="rId16" Type="http://schemas.openxmlformats.org/officeDocument/2006/relationships/slide" Target="slides/slide9.xml"/><Relationship Id="rId29" Type="http://schemas.openxmlformats.org/officeDocument/2006/relationships/slide" Target="slides/slide22.xml"/><Relationship Id="rId11" Type="http://schemas.openxmlformats.org/officeDocument/2006/relationships/slide" Target="slides/slide4.xml"/><Relationship Id="rId24" Type="http://schemas.openxmlformats.org/officeDocument/2006/relationships/slide" Target="slides/slide17.xml"/><Relationship Id="rId32" Type="http://schemas.openxmlformats.org/officeDocument/2006/relationships/slide" Target="slides/slide25.xml"/><Relationship Id="rId37" Type="http://schemas.openxmlformats.org/officeDocument/2006/relationships/slide" Target="slides/slide30.xml"/><Relationship Id="rId40" Type="http://schemas.openxmlformats.org/officeDocument/2006/relationships/slide" Target="slides/slide33.xml"/><Relationship Id="rId45" Type="http://schemas.openxmlformats.org/officeDocument/2006/relationships/slide" Target="slides/slide38.xml"/><Relationship Id="rId53" Type="http://schemas.openxmlformats.org/officeDocument/2006/relationships/commentAuthors" Target="commentAuthors.xml"/><Relationship Id="rId5" Type="http://schemas.openxmlformats.org/officeDocument/2006/relationships/slideMaster" Target="slideMasters/slideMaster2.xml"/><Relationship Id="rId19" Type="http://schemas.openxmlformats.org/officeDocument/2006/relationships/slide" Target="slides/slide12.xml"/><Relationship Id="rId4" Type="http://schemas.openxmlformats.org/officeDocument/2006/relationships/slideMaster" Target="slideMasters/slideMaster1.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slide" Target="slides/slide23.xml"/><Relationship Id="rId35" Type="http://schemas.openxmlformats.org/officeDocument/2006/relationships/slide" Target="slides/slide28.xml"/><Relationship Id="rId43" Type="http://schemas.openxmlformats.org/officeDocument/2006/relationships/slide" Target="slides/slide36.xml"/><Relationship Id="rId48" Type="http://schemas.openxmlformats.org/officeDocument/2006/relationships/slide" Target="slides/slide41.xml"/><Relationship Id="rId56" Type="http://schemas.openxmlformats.org/officeDocument/2006/relationships/theme" Target="theme/theme1.xml"/><Relationship Id="rId8" Type="http://schemas.openxmlformats.org/officeDocument/2006/relationships/slide" Target="slides/slide1.xml"/><Relationship Id="rId51" Type="http://schemas.openxmlformats.org/officeDocument/2006/relationships/notesMaster" Target="notesMasters/notesMaster1.xml"/><Relationship Id="rId3" Type="http://schemas.openxmlformats.org/officeDocument/2006/relationships/customXml" Target="../customXml/item3.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slide" Target="slides/slide26.xml"/><Relationship Id="rId38" Type="http://schemas.openxmlformats.org/officeDocument/2006/relationships/slide" Target="slides/slide31.xml"/><Relationship Id="rId46" Type="http://schemas.openxmlformats.org/officeDocument/2006/relationships/slide" Target="slides/slide39.xml"/><Relationship Id="rId20" Type="http://schemas.openxmlformats.org/officeDocument/2006/relationships/slide" Target="slides/slide13.xml"/><Relationship Id="rId41" Type="http://schemas.openxmlformats.org/officeDocument/2006/relationships/slide" Target="slides/slide34.xml"/><Relationship Id="rId54"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Master" Target="slideMasters/slideMaster3.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openxmlformats.org/officeDocument/2006/relationships/slide" Target="slides/slide29.xml"/><Relationship Id="rId49" Type="http://schemas.openxmlformats.org/officeDocument/2006/relationships/slide" Target="slides/slide42.xml"/><Relationship Id="rId57" Type="http://schemas.openxmlformats.org/officeDocument/2006/relationships/tableStyles" Target="tableStyles.xml"/><Relationship Id="rId10" Type="http://schemas.openxmlformats.org/officeDocument/2006/relationships/slide" Target="slides/slide3.xml"/><Relationship Id="rId31" Type="http://schemas.openxmlformats.org/officeDocument/2006/relationships/slide" Target="slides/slide24.xml"/><Relationship Id="rId44" Type="http://schemas.openxmlformats.org/officeDocument/2006/relationships/slide" Target="slides/slide37.xml"/><Relationship Id="rId52"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8CC198DB-AFBD-584A-8986-364FF2B03F46}"/>
              </a:ext>
            </a:extLst>
          </p:cNvPr>
          <p:cNvSpPr>
            <a:spLocks noGrp="1"/>
          </p:cNvSpPr>
          <p:nvPr>
            <p:ph type="hdr" sz="quarter"/>
          </p:nvPr>
        </p:nvSpPr>
        <p:spPr>
          <a:xfrm>
            <a:off x="0" y="0"/>
            <a:ext cx="3037840" cy="466435"/>
          </a:xfrm>
          <a:prstGeom prst="rect">
            <a:avLst/>
          </a:prstGeom>
        </p:spPr>
        <p:txBody>
          <a:bodyPr vert="horz" lIns="91440" tIns="45720" rIns="91440" bIns="45720" rtlCol="0"/>
          <a:lstStyle>
            <a:lvl1pPr algn="l">
              <a:defRPr sz="1200"/>
            </a:lvl1pPr>
          </a:lstStyle>
          <a:p>
            <a:endParaRPr lang="en-US" dirty="0">
              <a:latin typeface="Huawei Sans" panose="020C0503030203020204" pitchFamily="34" charset="0"/>
            </a:endParaRPr>
          </a:p>
        </p:txBody>
      </p:sp>
      <p:sp>
        <p:nvSpPr>
          <p:cNvPr id="3" name="Date Placeholder 2">
            <a:extLst>
              <a:ext uri="{FF2B5EF4-FFF2-40B4-BE49-F238E27FC236}">
                <a16:creationId xmlns:a16="http://schemas.microsoft.com/office/drawing/2014/main" id="{AD01315C-523F-A043-8029-B9921497126E}"/>
              </a:ext>
            </a:extLst>
          </p:cNvPr>
          <p:cNvSpPr>
            <a:spLocks noGrp="1"/>
          </p:cNvSpPr>
          <p:nvPr>
            <p:ph type="dt" sz="quarter" idx="1"/>
          </p:nvPr>
        </p:nvSpPr>
        <p:spPr>
          <a:xfrm>
            <a:off x="3970938" y="0"/>
            <a:ext cx="3037840" cy="466435"/>
          </a:xfrm>
          <a:prstGeom prst="rect">
            <a:avLst/>
          </a:prstGeom>
        </p:spPr>
        <p:txBody>
          <a:bodyPr vert="horz" lIns="91440" tIns="45720" rIns="91440" bIns="45720" rtlCol="0"/>
          <a:lstStyle>
            <a:lvl1pPr algn="r">
              <a:defRPr sz="1200"/>
            </a:lvl1pPr>
          </a:lstStyle>
          <a:p>
            <a:fld id="{E8CF71B8-DF2A-2E41-BE66-2E18A767DA8A}" type="datetimeFigureOut">
              <a:rPr lang="en-US" smtClean="0">
                <a:latin typeface="Huawei Sans" panose="020C0503030203020204" pitchFamily="34" charset="0"/>
              </a:rPr>
              <a:t>2/3/2021</a:t>
            </a:fld>
            <a:endParaRPr lang="en-US" dirty="0">
              <a:latin typeface="Huawei Sans" panose="020C0503030203020204" pitchFamily="34" charset="0"/>
            </a:endParaRPr>
          </a:p>
        </p:txBody>
      </p:sp>
      <p:sp>
        <p:nvSpPr>
          <p:cNvPr id="4" name="Footer Placeholder 3">
            <a:extLst>
              <a:ext uri="{FF2B5EF4-FFF2-40B4-BE49-F238E27FC236}">
                <a16:creationId xmlns:a16="http://schemas.microsoft.com/office/drawing/2014/main" id="{B9601424-70F4-1643-8E3A-557A0258D6B6}"/>
              </a:ext>
            </a:extLst>
          </p:cNvPr>
          <p:cNvSpPr>
            <a:spLocks noGrp="1"/>
          </p:cNvSpPr>
          <p:nvPr>
            <p:ph type="ftr" sz="quarter" idx="2"/>
          </p:nvPr>
        </p:nvSpPr>
        <p:spPr>
          <a:xfrm>
            <a:off x="0" y="8829968"/>
            <a:ext cx="3037840" cy="466434"/>
          </a:xfrm>
          <a:prstGeom prst="rect">
            <a:avLst/>
          </a:prstGeom>
        </p:spPr>
        <p:txBody>
          <a:bodyPr vert="horz" lIns="91440" tIns="45720" rIns="91440" bIns="45720" rtlCol="0" anchor="b"/>
          <a:lstStyle>
            <a:lvl1pPr algn="l">
              <a:defRPr sz="1200"/>
            </a:lvl1pPr>
          </a:lstStyle>
          <a:p>
            <a:endParaRPr lang="en-US" dirty="0">
              <a:latin typeface="Huawei Sans" panose="020C0503030203020204" pitchFamily="34" charset="0"/>
            </a:endParaRPr>
          </a:p>
        </p:txBody>
      </p:sp>
      <p:sp>
        <p:nvSpPr>
          <p:cNvPr id="5" name="Slide Number Placeholder 4">
            <a:extLst>
              <a:ext uri="{FF2B5EF4-FFF2-40B4-BE49-F238E27FC236}">
                <a16:creationId xmlns:a16="http://schemas.microsoft.com/office/drawing/2014/main" id="{E85BF48A-FF5C-8145-95A7-EE66A87C73DF}"/>
              </a:ext>
            </a:extLst>
          </p:cNvPr>
          <p:cNvSpPr>
            <a:spLocks noGrp="1"/>
          </p:cNvSpPr>
          <p:nvPr>
            <p:ph type="sldNum" sz="quarter" idx="3"/>
          </p:nvPr>
        </p:nvSpPr>
        <p:spPr>
          <a:xfrm>
            <a:off x="3970938" y="8829968"/>
            <a:ext cx="3037840" cy="466434"/>
          </a:xfrm>
          <a:prstGeom prst="rect">
            <a:avLst/>
          </a:prstGeom>
        </p:spPr>
        <p:txBody>
          <a:bodyPr vert="horz" lIns="91440" tIns="45720" rIns="91440" bIns="45720" rtlCol="0" anchor="b"/>
          <a:lstStyle>
            <a:lvl1pPr algn="r">
              <a:defRPr sz="1200"/>
            </a:lvl1pPr>
          </a:lstStyle>
          <a:p>
            <a:fld id="{A35F0CC5-85BE-A64A-BD47-54C66F7E93E3}" type="slidenum">
              <a:rPr lang="en-US" smtClean="0">
                <a:latin typeface="Huawei Sans" panose="020C0503030203020204" pitchFamily="34" charset="0"/>
              </a:rPr>
              <a:t>‹#›</a:t>
            </a:fld>
            <a:endParaRPr lang="en-US" dirty="0">
              <a:latin typeface="Huawei Sans" panose="020C0503030203020204" pitchFamily="34" charset="0"/>
            </a:endParaRPr>
          </a:p>
        </p:txBody>
      </p:sp>
    </p:spTree>
    <p:extLst>
      <p:ext uri="{BB962C8B-B14F-4D97-AF65-F5344CB8AC3E}">
        <p14:creationId xmlns:p14="http://schemas.microsoft.com/office/powerpoint/2010/main" val="401909529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731838" y="717550"/>
            <a:ext cx="5580062" cy="3125788"/>
          </a:xfrm>
          <a:prstGeom prst="rect">
            <a:avLst/>
          </a:prstGeom>
          <a:noFill/>
          <a:ln w="12700">
            <a:solidFill>
              <a:prstClr val="black"/>
            </a:solidFill>
          </a:ln>
        </p:spPr>
        <p:txBody>
          <a:bodyPr vert="horz" lIns="91440" tIns="45720" rIns="91440" bIns="45720" rtlCol="0" anchor="ctr"/>
          <a:lstStyle/>
          <a:p>
            <a:pPr marL="0" lvl="0"/>
            <a:endParaRPr lang="en-US">
              <a:latin typeface="Huawei Sans" panose="020C0503030203020204" pitchFamily="34" charset="0"/>
            </a:endParaRPr>
          </a:p>
        </p:txBody>
      </p:sp>
      <p:sp>
        <p:nvSpPr>
          <p:cNvPr id="5" name="Notes Placeholder 4"/>
          <p:cNvSpPr>
            <a:spLocks noGrp="1"/>
          </p:cNvSpPr>
          <p:nvPr>
            <p:ph type="body" sz="quarter" idx="3"/>
          </p:nvPr>
        </p:nvSpPr>
        <p:spPr>
          <a:xfrm>
            <a:off x="731838" y="4310765"/>
            <a:ext cx="5580062" cy="4784070"/>
          </a:xfrm>
          <a:prstGeom prst="rect">
            <a:avLst/>
          </a:prstGeom>
        </p:spPr>
        <p:txBody>
          <a:bodyPr vert="horz" lIns="97200" tIns="45720" rIns="97200" bIns="45720" rtlCol="0"/>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744632111"/>
      </p:ext>
    </p:extLst>
  </p:cSld>
  <p:clrMap bg1="lt1" tx1="dk1" bg2="lt2" tx2="dk2" accent1="accent1" accent2="accent2" accent3="accent3" accent4="accent4" accent5="accent5" accent6="accent6" hlink="hlink" folHlink="folHlink"/>
  <p:notesStyle>
    <a:lvl1pPr marL="180000" indent="-180000" algn="l" defTabSz="1219304" rtl="0" eaLnBrk="1" fontAlgn="ctr" latinLnBrk="0" hangingPunct="1">
      <a:lnSpc>
        <a:spcPct val="125000"/>
      </a:lnSpc>
      <a:spcAft>
        <a:spcPts val="600"/>
      </a:spcAft>
      <a:buFont typeface="Huawei Sans" panose="020C0503030203020204" pitchFamily="34" charset="0"/>
      <a:buChar char="•"/>
      <a:defRPr lang="en-US" sz="1100" kern="1200" baseline="0">
        <a:solidFill>
          <a:schemeClr val="tx1"/>
        </a:solidFill>
        <a:latin typeface="Huawei Sans" panose="020C0503030203020204" pitchFamily="34" charset="0"/>
        <a:ea typeface="方正兰亭黑简体" panose="02000000000000000000" pitchFamily="2" charset="-122"/>
        <a:cs typeface="+mn-cs"/>
      </a:defRPr>
    </a:lvl1pPr>
    <a:lvl2pPr marL="540000" indent="-180000" algn="l" defTabSz="1219304" rtl="0" eaLnBrk="1" fontAlgn="ctr" latinLnBrk="0" hangingPunct="1">
      <a:lnSpc>
        <a:spcPct val="125000"/>
      </a:lnSpc>
      <a:spcAft>
        <a:spcPts val="600"/>
      </a:spcAft>
      <a:buClrTx/>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2pPr>
    <a:lvl3pPr marL="900000" indent="-180000" algn="l" defTabSz="1219304" rtl="0" eaLnBrk="1" fontAlgn="ctr" latinLnBrk="0" hangingPunct="1">
      <a:lnSpc>
        <a:spcPct val="125000"/>
      </a:lnSpc>
      <a:spcAft>
        <a:spcPts val="600"/>
      </a:spcAft>
      <a:buFont typeface="微软雅黑" panose="020B0503020204020204" pitchFamily="34" charset="-122"/>
      <a:buChar char="▪"/>
      <a:defRPr sz="1100" kern="1200" baseline="0">
        <a:solidFill>
          <a:schemeClr val="tx1"/>
        </a:solidFill>
        <a:latin typeface="Huawei Sans" panose="020C0503030203020204" pitchFamily="34" charset="0"/>
        <a:ea typeface="方正兰亭黑简体" panose="02000000000000000000" pitchFamily="2" charset="-122"/>
        <a:cs typeface="+mn-cs"/>
      </a:defRPr>
    </a:lvl3pPr>
    <a:lvl4pPr marL="1260000" indent="-180000" algn="l" defTabSz="1219304" rtl="0" eaLnBrk="1" fontAlgn="ctr" latinLnBrk="0" hangingPunct="1">
      <a:lnSpc>
        <a:spcPct val="125000"/>
      </a:lnSpc>
      <a:spcAft>
        <a:spcPts val="600"/>
      </a:spcAft>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4pPr>
    <a:lvl5pPr marL="1620000" indent="-180000" algn="l" defTabSz="1219304" rtl="0" eaLnBrk="1" fontAlgn="ctr" latinLnBrk="0" hangingPunct="1">
      <a:lnSpc>
        <a:spcPct val="125000"/>
      </a:lnSpc>
      <a:spcAft>
        <a:spcPts val="600"/>
      </a:spcAft>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5pPr>
    <a:lvl6pPr marL="3048261" algn="l" defTabSz="1219304" rtl="0" eaLnBrk="1" latinLnBrk="0" hangingPunct="1">
      <a:defRPr sz="1600" kern="1200">
        <a:solidFill>
          <a:schemeClr val="tx1"/>
        </a:solidFill>
        <a:latin typeface="+mn-lt"/>
        <a:ea typeface="+mn-ea"/>
        <a:cs typeface="+mn-cs"/>
      </a:defRPr>
    </a:lvl6pPr>
    <a:lvl7pPr marL="3657913" algn="l" defTabSz="1219304" rtl="0" eaLnBrk="1" latinLnBrk="0" hangingPunct="1">
      <a:defRPr sz="1600" kern="1200">
        <a:solidFill>
          <a:schemeClr val="tx1"/>
        </a:solidFill>
        <a:latin typeface="+mn-lt"/>
        <a:ea typeface="+mn-ea"/>
        <a:cs typeface="+mn-cs"/>
      </a:defRPr>
    </a:lvl7pPr>
    <a:lvl8pPr marL="4267566" algn="l" defTabSz="1219304" rtl="0" eaLnBrk="1" latinLnBrk="0" hangingPunct="1">
      <a:defRPr sz="1600" kern="1200">
        <a:solidFill>
          <a:schemeClr val="tx1"/>
        </a:solidFill>
        <a:latin typeface="+mn-lt"/>
        <a:ea typeface="+mn-ea"/>
        <a:cs typeface="+mn-cs"/>
      </a:defRPr>
    </a:lvl8pPr>
    <a:lvl9pPr marL="4877219" algn="l" defTabSz="1219304" rtl="0" eaLnBrk="1" latinLnBrk="0" hangingPunct="1">
      <a:defRPr sz="1600" kern="1200">
        <a:solidFill>
          <a:schemeClr val="tx1"/>
        </a:solidFill>
        <a:latin typeface="+mn-lt"/>
        <a:ea typeface="+mn-ea"/>
        <a:cs typeface="+mn-cs"/>
      </a:defRPr>
    </a:lvl9pPr>
  </p:notesStyle>
  <p:extLst>
    <p:ext uri="{620B2872-D7B9-4A21-9093-7833F8D536E1}">
      <p15:sldGuideLst xmlns:p15="http://schemas.microsoft.com/office/powerpoint/2012/main">
        <p15:guide id="2" orient="horz" pos="2704" userDrawn="1">
          <p15:clr>
            <a:srgbClr val="F26B43"/>
          </p15:clr>
        </p15:guide>
        <p15:guide id="3" orient="horz" pos="459" userDrawn="1">
          <p15:clr>
            <a:srgbClr val="F26B43"/>
          </p15:clr>
        </p15:guide>
        <p15:guide id="4" orient="horz" pos="2432" userDrawn="1">
          <p15:clr>
            <a:srgbClr val="F26B43"/>
          </p15:clr>
        </p15:guide>
        <p15:guide id="7" pos="461" userDrawn="1">
          <p15:clr>
            <a:srgbClr val="F26B43"/>
          </p15:clr>
        </p15:guide>
        <p15:guide id="9" pos="2207" userDrawn="1">
          <p15:clr>
            <a:srgbClr val="F26B43"/>
          </p15:clr>
        </p15:guide>
        <p15:guide id="10" pos="3976" userDrawn="1">
          <p15:clr>
            <a:srgbClr val="F26B43"/>
          </p15:clr>
        </p15:guide>
      </p15:sldGuideLst>
    </p:ext>
  </p:extLst>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42950" y="717550"/>
            <a:ext cx="5557838" cy="3125788"/>
          </a:xfrm>
        </p:spPr>
      </p:sp>
      <p:sp>
        <p:nvSpPr>
          <p:cNvPr id="3" name="备注占位符 2"/>
          <p:cNvSpPr>
            <a:spLocks noGrp="1"/>
          </p:cNvSpPr>
          <p:nvPr>
            <p:ph type="body" idx="1"/>
          </p:nvPr>
        </p:nvSpPr>
        <p:spPr/>
        <p:txBody>
          <a:bodyPr/>
          <a:lstStyle/>
          <a:p>
            <a:endParaRPr lang="zh-CN" altLang="en-US" dirty="0">
              <a:latin typeface="Huawei Sans" panose="020C0503030203020204" pitchFamily="34" charset="0"/>
            </a:endParaRPr>
          </a:p>
        </p:txBody>
      </p:sp>
    </p:spTree>
    <p:extLst>
      <p:ext uri="{BB962C8B-B14F-4D97-AF65-F5344CB8AC3E}">
        <p14:creationId xmlns:p14="http://schemas.microsoft.com/office/powerpoint/2010/main" val="168107001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dirty="0" err="1">
                <a:latin typeface="Huawei Sans" panose="020C0503030203020204" pitchFamily="34" charset="0"/>
              </a:rPr>
              <a:t>iMaster</a:t>
            </a:r>
            <a:r>
              <a:rPr dirty="0">
                <a:latin typeface="Huawei Sans" panose="020C0503030203020204" pitchFamily="34" charset="0"/>
              </a:rPr>
              <a:t> NCE-WAN verifies the validity and validity period of a CPE's certificates.</a:t>
            </a:r>
            <a:endParaRPr lang="en-US" altLang="zh-CN" dirty="0">
              <a:latin typeface="Huawei Sans" panose="020C0503030203020204" pitchFamily="34" charset="0"/>
            </a:endParaRPr>
          </a:p>
          <a:p>
            <a:pPr lvl="0"/>
            <a:r>
              <a:rPr dirty="0">
                <a:latin typeface="Huawei Sans" panose="020C0503030203020204" pitchFamily="34" charset="0"/>
              </a:rPr>
              <a:t>A CPE verifies the validity and validity period of the certificates of </a:t>
            </a:r>
            <a:r>
              <a:rPr dirty="0" err="1">
                <a:latin typeface="Huawei Sans" panose="020C0503030203020204" pitchFamily="34" charset="0"/>
              </a:rPr>
              <a:t>iMaster</a:t>
            </a:r>
            <a:r>
              <a:rPr dirty="0">
                <a:latin typeface="Huawei Sans" panose="020C0503030203020204" pitchFamily="34" charset="0"/>
              </a:rPr>
              <a:t> NCE-WAN.</a:t>
            </a:r>
            <a:endParaRPr lang="en-US" altLang="zh-CN" dirty="0">
              <a:latin typeface="Huawei Sans" panose="020C0503030203020204" pitchFamily="34" charset="0"/>
            </a:endParaRPr>
          </a:p>
          <a:p>
            <a:pPr lvl="0"/>
            <a:r>
              <a:rPr dirty="0" err="1">
                <a:latin typeface="Huawei Sans" panose="020C0503030203020204" pitchFamily="34" charset="0"/>
              </a:rPr>
              <a:t>Callhome</a:t>
            </a:r>
            <a:r>
              <a:rPr dirty="0">
                <a:latin typeface="Huawei Sans" panose="020C0503030203020204" pitchFamily="34" charset="0"/>
              </a:rPr>
              <a:t>: proactive device registration function</a:t>
            </a:r>
          </a:p>
        </p:txBody>
      </p:sp>
      <p:sp>
        <p:nvSpPr>
          <p:cNvPr id="5" name="幻灯片图像占位符 4"/>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383361419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dirty="0">
                <a:latin typeface="Huawei Sans" panose="020C0503030203020204" pitchFamily="34" charset="0"/>
              </a:rPr>
              <a:t>Management channels contain NETCONF connections, file download connections, as well</a:t>
            </a:r>
            <a:r>
              <a:rPr baseline="0" dirty="0">
                <a:latin typeface="Huawei Sans" panose="020C0503030203020204" pitchFamily="34" charset="0"/>
              </a:rPr>
              <a:t> as </a:t>
            </a:r>
            <a:r>
              <a:rPr dirty="0">
                <a:latin typeface="Huawei Sans" panose="020C0503030203020204" pitchFamily="34" charset="0"/>
              </a:rPr>
              <a:t>HTTP/2 connections for performance data reporting.</a:t>
            </a:r>
            <a:endParaRPr lang="en-US" altLang="zh-CN" dirty="0">
              <a:latin typeface="Huawei Sans" panose="020C0503030203020204" pitchFamily="34" charset="0"/>
            </a:endParaRPr>
          </a:p>
          <a:p>
            <a:pPr marL="180000" marR="0" lvl="0" indent="-180000" algn="l" defTabSz="1219304" rtl="0" eaLnBrk="1" fontAlgn="ctr" latinLnBrk="0" hangingPunct="1">
              <a:lnSpc>
                <a:spcPct val="125000"/>
              </a:lnSpc>
              <a:spcBef>
                <a:spcPts val="0"/>
              </a:spcBef>
              <a:spcAft>
                <a:spcPts val="600"/>
              </a:spcAft>
              <a:buClrTx/>
              <a:buSzTx/>
              <a:buFont typeface="Huawei Sans" panose="020C0503030203020204" pitchFamily="34" charset="0"/>
              <a:buChar char="•"/>
              <a:tabLst/>
              <a:defRPr/>
            </a:pPr>
            <a:r>
              <a:rPr sz="1100" dirty="0">
                <a:latin typeface="Huawei Sans" panose="020C0503030203020204" pitchFamily="34" charset="0"/>
              </a:rPr>
              <a:t>SSH provides secure remote login and other security network services over insecure networks.</a:t>
            </a:r>
          </a:p>
          <a:p>
            <a:pPr marL="0" lvl="0" indent="0">
              <a:buNone/>
            </a:pPr>
            <a:endParaRPr lang="en-US" altLang="zh-CN" dirty="0">
              <a:latin typeface="Huawei Sans" panose="020C0503030203020204" pitchFamily="34" charset="0"/>
            </a:endParaRPr>
          </a:p>
        </p:txBody>
      </p:sp>
      <p:sp>
        <p:nvSpPr>
          <p:cNvPr id="5" name="幻灯片图像占位符 4"/>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407120431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dirty="0">
                <a:latin typeface="Huawei Sans" panose="020C0503030203020204" pitchFamily="34" charset="0"/>
              </a:rPr>
              <a:t>Control channels contain DTLS </a:t>
            </a:r>
            <a:r>
              <a:rPr lang="en-US" dirty="0">
                <a:latin typeface="Huawei Sans" panose="020C0503030203020204" pitchFamily="34" charset="0"/>
              </a:rPr>
              <a:t>connections </a:t>
            </a:r>
            <a:r>
              <a:rPr dirty="0">
                <a:latin typeface="Huawei Sans" panose="020C0503030203020204" pitchFamily="34" charset="0"/>
              </a:rPr>
              <a:t>and BGP connections that are derived from DTLS connections. A CPE exchanges IPsec tunnel information with an RR through a DTLS connection and then establishes a BGP connection with the RR under the protection of the IPsec encryption mechanism.</a:t>
            </a:r>
            <a:endParaRPr lang="en-US" altLang="zh-CN" dirty="0">
              <a:latin typeface="Huawei Sans" panose="020C0503030203020204" pitchFamily="34" charset="0"/>
            </a:endParaRPr>
          </a:p>
          <a:p>
            <a:pPr lvl="0"/>
            <a:r>
              <a:rPr dirty="0">
                <a:latin typeface="Huawei Sans" panose="020C0503030203020204" pitchFamily="34" charset="0"/>
              </a:rPr>
              <a:t>The RR verifies the validity and validity period of the CPE's certificates.</a:t>
            </a:r>
            <a:endParaRPr lang="en-US" altLang="zh-CN" dirty="0">
              <a:latin typeface="Huawei Sans" panose="020C0503030203020204" pitchFamily="34" charset="0"/>
            </a:endParaRPr>
          </a:p>
          <a:p>
            <a:pPr lvl="0"/>
            <a:r>
              <a:rPr dirty="0">
                <a:latin typeface="Huawei Sans" panose="020C0503030203020204" pitchFamily="34" charset="0"/>
              </a:rPr>
              <a:t>The CPE verifies the validity and validity period of the RR's certificates.</a:t>
            </a:r>
            <a:endParaRPr lang="en-US" altLang="zh-CN" dirty="0">
              <a:latin typeface="Huawei Sans" panose="020C0503030203020204" pitchFamily="34" charset="0"/>
            </a:endParaRPr>
          </a:p>
        </p:txBody>
      </p:sp>
      <p:sp>
        <p:nvSpPr>
          <p:cNvPr id="5" name="幻灯片图像占位符 4"/>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323567905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dirty="0">
                <a:latin typeface="Huawei Sans" panose="020C0503030203020204" pitchFamily="34" charset="0"/>
              </a:rPr>
              <a:t>IPsec encryption can be enabled or disabled based on VPNs (departments).</a:t>
            </a:r>
            <a:endParaRPr lang="en-US" altLang="zh-CN" dirty="0">
              <a:latin typeface="Huawei Sans" panose="020C0503030203020204" pitchFamily="34" charset="0"/>
            </a:endParaRPr>
          </a:p>
          <a:p>
            <a:r>
              <a:rPr dirty="0">
                <a:latin typeface="Huawei Sans" panose="020C0503030203020204" pitchFamily="34" charset="0"/>
              </a:rPr>
              <a:t>The IKE protocol provides the mechanisms of automatic key negotiation and IPsec SA establishment to simplify IPsec configuration and maintenance.</a:t>
            </a:r>
            <a:endParaRPr lang="zh-CN" altLang="en-US" dirty="0">
              <a:latin typeface="Huawei Sans" panose="020C0503030203020204" pitchFamily="34" charset="0"/>
            </a:endParaRPr>
          </a:p>
        </p:txBody>
      </p:sp>
      <p:sp>
        <p:nvSpPr>
          <p:cNvPr id="5" name="幻灯片图像占位符 4"/>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323782916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42950" y="717550"/>
            <a:ext cx="5557838" cy="3125788"/>
          </a:xfrm>
        </p:spPr>
      </p:sp>
      <p:sp>
        <p:nvSpPr>
          <p:cNvPr id="5" name="备注占位符 4"/>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406248696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dirty="0">
                <a:latin typeface="Huawei Sans" panose="020C0503030203020204" pitchFamily="34" charset="0"/>
              </a:rPr>
              <a:t>The Lightweight Directory Access Protocol (LDAP) is</a:t>
            </a:r>
            <a:r>
              <a:rPr baseline="0" dirty="0">
                <a:latin typeface="Huawei Sans" panose="020C0503030203020204" pitchFamily="34" charset="0"/>
              </a:rPr>
              <a:t> </a:t>
            </a:r>
            <a:r>
              <a:rPr dirty="0">
                <a:latin typeface="Huawei Sans" panose="020C0503030203020204" pitchFamily="34" charset="0"/>
              </a:rPr>
              <a:t>used for accessing online directory services based on TCP/IP.</a:t>
            </a:r>
            <a:endParaRPr lang="zh-CN" altLang="en-US" dirty="0">
              <a:latin typeface="Huawei Sans" panose="020C0503030203020204" pitchFamily="34" charset="0"/>
            </a:endParaRPr>
          </a:p>
        </p:txBody>
      </p:sp>
      <p:sp>
        <p:nvSpPr>
          <p:cNvPr id="5" name="幻灯片图像占位符 4"/>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60441248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dirty="0">
                <a:latin typeface="Huawei Sans" panose="020C0503030203020204" pitchFamily="34" charset="0"/>
              </a:rPr>
              <a:t>The ITU-T X.805 standard defines a security architecture for end-to-end communication systems. It defines three security layers (infrastructure, service, and application security layers) and three security planes (control, management, and forwarding planes). In addition, this security architecture protects each security plane at each security layer from eight security dimensions.</a:t>
            </a:r>
            <a:endParaRPr lang="en-US" altLang="zh-CN" dirty="0">
              <a:latin typeface="Huawei Sans" panose="020C0503030203020204" pitchFamily="34" charset="0"/>
            </a:endParaRPr>
          </a:p>
          <a:p>
            <a:r>
              <a:rPr lang="en-US" sz="11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Huawei Terminal Access Controller Access Control System (</a:t>
            </a:r>
            <a:r>
              <a:rPr lang="en-US" sz="1100" dirty="0">
                <a:solidFill>
                  <a:schemeClr val="tx1"/>
                </a:solidFill>
                <a:latin typeface="Huawei Sans" panose="020C0503030203020204" pitchFamily="34" charset="0"/>
              </a:rPr>
              <a:t>HWTACACS) </a:t>
            </a:r>
            <a:r>
              <a:rPr dirty="0">
                <a:latin typeface="Huawei Sans" panose="020C0503030203020204" pitchFamily="34" charset="0"/>
              </a:rPr>
              <a:t>is an enhancement of TACACS (defined in RFC 1492),</a:t>
            </a:r>
            <a:r>
              <a:rPr baseline="0" dirty="0">
                <a:latin typeface="Huawei Sans" panose="020C0503030203020204" pitchFamily="34" charset="0"/>
              </a:rPr>
              <a:t> and is </a:t>
            </a:r>
            <a:r>
              <a:rPr dirty="0">
                <a:latin typeface="Huawei Sans" panose="020C0503030203020204" pitchFamily="34" charset="0"/>
              </a:rPr>
              <a:t>a centralized information exchange protocol using the client/server architecture.</a:t>
            </a:r>
            <a:r>
              <a:rPr baseline="0" dirty="0">
                <a:latin typeface="Huawei Sans" panose="020C0503030203020204" pitchFamily="34" charset="0"/>
              </a:rPr>
              <a:t> It</a:t>
            </a:r>
            <a:r>
              <a:rPr dirty="0">
                <a:latin typeface="Huawei Sans" panose="020C0503030203020204" pitchFamily="34" charset="0"/>
              </a:rPr>
              <a:t> uses TCP for transmission,</a:t>
            </a:r>
            <a:r>
              <a:rPr baseline="0" dirty="0">
                <a:latin typeface="Huawei Sans" panose="020C0503030203020204" pitchFamily="34" charset="0"/>
              </a:rPr>
              <a:t> </a:t>
            </a:r>
            <a:r>
              <a:rPr dirty="0">
                <a:latin typeface="Huawei Sans" panose="020C0503030203020204" pitchFamily="34" charset="0"/>
              </a:rPr>
              <a:t>and the TCP port number</a:t>
            </a:r>
            <a:r>
              <a:rPr baseline="0" dirty="0">
                <a:latin typeface="Huawei Sans" panose="020C0503030203020204" pitchFamily="34" charset="0"/>
              </a:rPr>
              <a:t> is </a:t>
            </a:r>
            <a:r>
              <a:rPr dirty="0">
                <a:latin typeface="Huawei Sans" panose="020C0503030203020204" pitchFamily="34" charset="0"/>
              </a:rPr>
              <a:t>49.</a:t>
            </a:r>
            <a:endParaRPr lang="en-US" altLang="zh-CN" dirty="0">
              <a:latin typeface="Huawei Sans" panose="020C0503030203020204" pitchFamily="34" charset="0"/>
            </a:endParaRPr>
          </a:p>
          <a:p>
            <a:r>
              <a:rPr dirty="0">
                <a:latin typeface="Huawei Sans" panose="020C0503030203020204" pitchFamily="34" charset="0"/>
              </a:rPr>
              <a:t>The authentication, authorization, and accounting services provided by HWTACACS are independent of each other and can be implemented on different servers.</a:t>
            </a:r>
          </a:p>
        </p:txBody>
      </p:sp>
      <p:sp>
        <p:nvSpPr>
          <p:cNvPr id="5" name="幻灯片图像占位符 4"/>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78513370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42950" y="717550"/>
            <a:ext cx="5557838" cy="3125788"/>
          </a:xfrm>
        </p:spPr>
      </p:sp>
      <p:sp>
        <p:nvSpPr>
          <p:cNvPr id="5" name="备注占位符 4"/>
          <p:cNvSpPr>
            <a:spLocks noGrp="1"/>
          </p:cNvSpPr>
          <p:nvPr>
            <p:ph type="body" idx="1"/>
          </p:nvPr>
        </p:nvSpPr>
        <p:spPr/>
        <p:txBody>
          <a:bodyPr/>
          <a:lstStyle/>
          <a:p>
            <a:endParaRPr lang="zh-CN" altLang="en-US" dirty="0">
              <a:latin typeface="Huawei Sans" panose="020C0503030203020204" pitchFamily="34" charset="0"/>
            </a:endParaRPr>
          </a:p>
        </p:txBody>
      </p:sp>
    </p:spTree>
    <p:extLst>
      <p:ext uri="{BB962C8B-B14F-4D97-AF65-F5344CB8AC3E}">
        <p14:creationId xmlns:p14="http://schemas.microsoft.com/office/powerpoint/2010/main" val="223706916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42950" y="717550"/>
            <a:ext cx="5557838" cy="3125788"/>
          </a:xfrm>
        </p:spPr>
      </p:sp>
      <p:sp>
        <p:nvSpPr>
          <p:cNvPr id="5" name="备注占位符 4"/>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237116801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42950" y="717550"/>
            <a:ext cx="5557838" cy="3125788"/>
          </a:xfrm>
        </p:spPr>
      </p:sp>
      <p:sp>
        <p:nvSpPr>
          <p:cNvPr id="5" name="备注占位符 4"/>
          <p:cNvSpPr>
            <a:spLocks noGrp="1"/>
          </p:cNvSpPr>
          <p:nvPr>
            <p:ph type="body" idx="1"/>
          </p:nvPr>
        </p:nvSpPr>
        <p:spPr/>
        <p:txBody>
          <a:bodyPr/>
          <a:lstStyle/>
          <a:p>
            <a:endParaRPr lang="zh-CN" altLang="en-US" dirty="0">
              <a:latin typeface="Huawei Sans" panose="020C0503030203020204" pitchFamily="34" charset="0"/>
            </a:endParaRPr>
          </a:p>
        </p:txBody>
      </p:sp>
    </p:spTree>
    <p:extLst>
      <p:ext uri="{BB962C8B-B14F-4D97-AF65-F5344CB8AC3E}">
        <p14:creationId xmlns:p14="http://schemas.microsoft.com/office/powerpoint/2010/main" val="86525667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42950" y="717550"/>
            <a:ext cx="5557838" cy="3125788"/>
          </a:xfrm>
        </p:spPr>
      </p:sp>
      <p:sp>
        <p:nvSpPr>
          <p:cNvPr id="5" name="备注占位符 4"/>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82715353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42950" y="717550"/>
            <a:ext cx="5557838" cy="3125788"/>
          </a:xfrm>
        </p:spPr>
      </p:sp>
      <p:sp>
        <p:nvSpPr>
          <p:cNvPr id="5" name="备注占位符 4"/>
          <p:cNvSpPr>
            <a:spLocks noGrp="1"/>
          </p:cNvSpPr>
          <p:nvPr>
            <p:ph type="body" idx="1"/>
          </p:nvPr>
        </p:nvSpPr>
        <p:spPr/>
        <p:txBody>
          <a:bodyPr/>
          <a:lstStyle/>
          <a:p>
            <a:endParaRPr lang="zh-CN" altLang="en-US" dirty="0">
              <a:latin typeface="Huawei Sans" panose="020C0503030203020204" pitchFamily="34" charset="0"/>
            </a:endParaRPr>
          </a:p>
        </p:txBody>
      </p:sp>
    </p:spTree>
    <p:extLst>
      <p:ext uri="{BB962C8B-B14F-4D97-AF65-F5344CB8AC3E}">
        <p14:creationId xmlns:p14="http://schemas.microsoft.com/office/powerpoint/2010/main" val="245267842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42950" y="717550"/>
            <a:ext cx="5557838" cy="3125788"/>
          </a:xfrm>
        </p:spPr>
      </p:sp>
      <p:sp>
        <p:nvSpPr>
          <p:cNvPr id="5" name="备注占位符 4"/>
          <p:cNvSpPr>
            <a:spLocks noGrp="1"/>
          </p:cNvSpPr>
          <p:nvPr>
            <p:ph type="body" idx="1"/>
          </p:nvPr>
        </p:nvSpPr>
        <p:spPr/>
        <p:txBody>
          <a:bodyPr/>
          <a:lstStyle/>
          <a:p>
            <a:endParaRPr lang="zh-CN" altLang="en-US" dirty="0">
              <a:latin typeface="Huawei Sans" panose="020C0503030203020204" pitchFamily="34" charset="0"/>
            </a:endParaRPr>
          </a:p>
        </p:txBody>
      </p:sp>
    </p:spTree>
    <p:extLst>
      <p:ext uri="{BB962C8B-B14F-4D97-AF65-F5344CB8AC3E}">
        <p14:creationId xmlns:p14="http://schemas.microsoft.com/office/powerpoint/2010/main" val="28975020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pPr marL="180000" indent="-180000">
              <a:lnSpc>
                <a:spcPct val="100000"/>
              </a:lnSpc>
              <a:spcAft>
                <a:spcPts val="0"/>
              </a:spcAft>
            </a:pPr>
            <a:r>
              <a:rPr dirty="0">
                <a:latin typeface="Huawei Sans" panose="020C0503030203020204" pitchFamily="34" charset="0"/>
              </a:rPr>
              <a:t>The names of </a:t>
            </a:r>
            <a:r>
              <a:rPr lang="en-US" dirty="0">
                <a:latin typeface="Huawei Sans" panose="020C0503030203020204" pitchFamily="34" charset="0"/>
              </a:rPr>
              <a:t>default </a:t>
            </a:r>
            <a:r>
              <a:rPr dirty="0">
                <a:latin typeface="Huawei Sans" panose="020C0503030203020204" pitchFamily="34" charset="0"/>
              </a:rPr>
              <a:t>security zones on a firewall contain only lowercase letters and</a:t>
            </a:r>
            <a:r>
              <a:rPr baseline="0" dirty="0">
                <a:latin typeface="Huawei Sans" panose="020C0503030203020204" pitchFamily="34" charset="0"/>
              </a:rPr>
              <a:t> </a:t>
            </a:r>
            <a:r>
              <a:rPr lang="en-US" dirty="0">
                <a:latin typeface="Huawei Sans" panose="020C0503030203020204" pitchFamily="34" charset="0"/>
              </a:rPr>
              <a:t>are case-sensitive</a:t>
            </a:r>
            <a:r>
              <a:rPr dirty="0">
                <a:latin typeface="Huawei Sans" panose="020C0503030203020204" pitchFamily="34" charset="0"/>
              </a:rPr>
              <a:t>. The security zones include:</a:t>
            </a:r>
          </a:p>
          <a:p>
            <a:pPr marL="363538" lvl="1" indent="-187325">
              <a:lnSpc>
                <a:spcPct val="100000"/>
              </a:lnSpc>
              <a:spcAft>
                <a:spcPts val="0"/>
              </a:spcAft>
            </a:pPr>
            <a:r>
              <a:rPr dirty="0" err="1">
                <a:latin typeface="Huawei Sans" panose="020C0503030203020204" pitchFamily="34" charset="0"/>
              </a:rPr>
              <a:t>Untrust</a:t>
            </a:r>
            <a:r>
              <a:rPr dirty="0">
                <a:latin typeface="Huawei Sans" panose="020C0503030203020204" pitchFamily="34" charset="0"/>
              </a:rPr>
              <a:t> zone: defines insecure networks such as the Internet.</a:t>
            </a:r>
            <a:endParaRPr lang="en-US" dirty="0">
              <a:latin typeface="Huawei Sans" panose="020C0503030203020204" pitchFamily="34" charset="0"/>
            </a:endParaRPr>
          </a:p>
          <a:p>
            <a:pPr marL="363538" lvl="1" indent="-187325">
              <a:lnSpc>
                <a:spcPct val="100000"/>
              </a:lnSpc>
              <a:spcAft>
                <a:spcPts val="0"/>
              </a:spcAft>
            </a:pPr>
            <a:r>
              <a:rPr dirty="0">
                <a:latin typeface="Huawei Sans" panose="020C0503030203020204" pitchFamily="34" charset="0"/>
              </a:rPr>
              <a:t>DMZ: defines the zone where intranet servers reside. Intranet servers are frequently accessed by extranet devices but are not allowed</a:t>
            </a:r>
            <a:r>
              <a:rPr baseline="0" dirty="0">
                <a:latin typeface="Huawei Sans" panose="020C0503030203020204" pitchFamily="34" charset="0"/>
              </a:rPr>
              <a:t> to </a:t>
            </a:r>
            <a:r>
              <a:rPr dirty="0">
                <a:latin typeface="Huawei Sans" panose="020C0503030203020204" pitchFamily="34" charset="0"/>
              </a:rPr>
              <a:t>proactively access the extranet.</a:t>
            </a:r>
            <a:r>
              <a:rPr baseline="0" dirty="0">
                <a:latin typeface="Huawei Sans" panose="020C0503030203020204" pitchFamily="34" charset="0"/>
              </a:rPr>
              <a:t> Therefore, intranet servers face security risks</a:t>
            </a:r>
            <a:r>
              <a:rPr lang="en-US" baseline="0" dirty="0">
                <a:latin typeface="Huawei Sans" panose="020C0503030203020204" pitchFamily="34" charset="0"/>
              </a:rPr>
              <a:t>, and </a:t>
            </a:r>
            <a:r>
              <a:rPr dirty="0">
                <a:latin typeface="Huawei Sans" panose="020C0503030203020204" pitchFamily="34" charset="0"/>
              </a:rPr>
              <a:t>need to be deployed in a</a:t>
            </a:r>
            <a:r>
              <a:rPr baseline="0" dirty="0">
                <a:latin typeface="Huawei Sans" panose="020C0503030203020204" pitchFamily="34" charset="0"/>
              </a:rPr>
              <a:t> security zone </a:t>
            </a:r>
            <a:r>
              <a:rPr dirty="0">
                <a:latin typeface="Huawei Sans" panose="020C0503030203020204" pitchFamily="34" charset="0"/>
              </a:rPr>
              <a:t>with a priority</a:t>
            </a:r>
            <a:r>
              <a:rPr baseline="0" dirty="0">
                <a:latin typeface="Huawei Sans" panose="020C0503030203020204" pitchFamily="34" charset="0"/>
              </a:rPr>
              <a:t> lower </a:t>
            </a:r>
            <a:r>
              <a:rPr dirty="0">
                <a:latin typeface="Huawei Sans" panose="020C0503030203020204" pitchFamily="34" charset="0"/>
              </a:rPr>
              <a:t>than the trust zone and higher than the </a:t>
            </a:r>
            <a:r>
              <a:rPr dirty="0" err="1">
                <a:latin typeface="Huawei Sans" panose="020C0503030203020204" pitchFamily="34" charset="0"/>
              </a:rPr>
              <a:t>untrust</a:t>
            </a:r>
            <a:r>
              <a:rPr dirty="0">
                <a:latin typeface="Huawei Sans" panose="020C0503030203020204" pitchFamily="34" charset="0"/>
              </a:rPr>
              <a:t> zone.</a:t>
            </a:r>
          </a:p>
          <a:p>
            <a:pPr marL="714375" lvl="2" indent="-174625">
              <a:lnSpc>
                <a:spcPct val="100000"/>
              </a:lnSpc>
              <a:spcAft>
                <a:spcPts val="0"/>
              </a:spcAft>
            </a:pPr>
            <a:r>
              <a:rPr dirty="0">
                <a:latin typeface="Huawei Sans" panose="020C0503030203020204" pitchFamily="34" charset="0"/>
              </a:rPr>
              <a:t>A DMZ</a:t>
            </a:r>
            <a:r>
              <a:rPr baseline="0" dirty="0">
                <a:latin typeface="Huawei Sans" panose="020C0503030203020204" pitchFamily="34" charset="0"/>
              </a:rPr>
              <a:t> </a:t>
            </a:r>
            <a:r>
              <a:rPr dirty="0">
                <a:latin typeface="Huawei Sans" panose="020C0503030203020204" pitchFamily="34" charset="0"/>
              </a:rPr>
              <a:t>is originally a military term, referring to a partially controlled area between a military control area and a public area. A </a:t>
            </a:r>
            <a:r>
              <a:rPr lang="en-US" dirty="0">
                <a:latin typeface="Huawei Sans" panose="020C0503030203020204" pitchFamily="34" charset="0"/>
              </a:rPr>
              <a:t>DMZ </a:t>
            </a:r>
            <a:r>
              <a:rPr dirty="0">
                <a:latin typeface="Huawei Sans" panose="020C0503030203020204" pitchFamily="34" charset="0"/>
              </a:rPr>
              <a:t>configured on a firewall</a:t>
            </a:r>
            <a:r>
              <a:rPr baseline="0" dirty="0">
                <a:latin typeface="Huawei Sans" panose="020C0503030203020204" pitchFamily="34" charset="0"/>
              </a:rPr>
              <a:t> </a:t>
            </a:r>
            <a:r>
              <a:rPr dirty="0">
                <a:latin typeface="Huawei Sans" panose="020C0503030203020204" pitchFamily="34" charset="0"/>
              </a:rPr>
              <a:t>is logically and physically separated from intranets and extranets.</a:t>
            </a:r>
          </a:p>
          <a:p>
            <a:pPr marL="714375" lvl="2" indent="-174625">
              <a:lnSpc>
                <a:spcPct val="100000"/>
              </a:lnSpc>
              <a:spcAft>
                <a:spcPts val="0"/>
              </a:spcAft>
            </a:pPr>
            <a:r>
              <a:rPr dirty="0">
                <a:latin typeface="Huawei Sans" panose="020C0503030203020204" pitchFamily="34" charset="0"/>
              </a:rPr>
              <a:t>The </a:t>
            </a:r>
            <a:r>
              <a:rPr lang="en-US" dirty="0">
                <a:latin typeface="Huawei Sans" panose="020C0503030203020204" pitchFamily="34" charset="0"/>
              </a:rPr>
              <a:t>servers such as WWW servers and FTP servers that</a:t>
            </a:r>
            <a:r>
              <a:rPr lang="en-US" baseline="0" dirty="0">
                <a:latin typeface="Huawei Sans" panose="020C0503030203020204" pitchFamily="34" charset="0"/>
              </a:rPr>
              <a:t> </a:t>
            </a:r>
            <a:r>
              <a:rPr dirty="0">
                <a:latin typeface="Huawei Sans" panose="020C0503030203020204" pitchFamily="34" charset="0"/>
              </a:rPr>
              <a:t>provide network</a:t>
            </a:r>
            <a:r>
              <a:rPr baseline="0" dirty="0">
                <a:latin typeface="Huawei Sans" panose="020C0503030203020204" pitchFamily="34" charset="0"/>
              </a:rPr>
              <a:t> </a:t>
            </a:r>
            <a:r>
              <a:rPr dirty="0">
                <a:latin typeface="Huawei Sans" panose="020C0503030203020204" pitchFamily="34" charset="0"/>
              </a:rPr>
              <a:t>services for external devices are deployed in </a:t>
            </a:r>
            <a:r>
              <a:rPr lang="en-US" dirty="0">
                <a:latin typeface="Huawei Sans" panose="020C0503030203020204" pitchFamily="34" charset="0"/>
              </a:rPr>
              <a:t>a </a:t>
            </a:r>
            <a:r>
              <a:rPr dirty="0">
                <a:latin typeface="Huawei Sans" panose="020C0503030203020204" pitchFamily="34" charset="0"/>
              </a:rPr>
              <a:t>DMZ. If these servers are deployed on an intranet, malicious users may exploit security vulnerabilities of some services to attack the intranet. If they are deployed on an extranet, their security cannot be ensured.</a:t>
            </a:r>
          </a:p>
          <a:p>
            <a:pPr marL="363538" lvl="1" indent="-187325">
              <a:lnSpc>
                <a:spcPct val="100000"/>
              </a:lnSpc>
              <a:spcAft>
                <a:spcPts val="0"/>
              </a:spcAft>
            </a:pPr>
            <a:r>
              <a:rPr dirty="0">
                <a:latin typeface="Huawei Sans" panose="020C0503030203020204" pitchFamily="34" charset="0"/>
              </a:rPr>
              <a:t>Trust zone: defines the zone where intranet terminals reside.</a:t>
            </a:r>
          </a:p>
          <a:p>
            <a:pPr marL="363538" lvl="1" indent="-187325">
              <a:lnSpc>
                <a:spcPct val="100000"/>
              </a:lnSpc>
              <a:spcAft>
                <a:spcPts val="0"/>
              </a:spcAft>
            </a:pPr>
            <a:r>
              <a:rPr dirty="0">
                <a:latin typeface="Huawei Sans" panose="020C0503030203020204" pitchFamily="34" charset="0"/>
              </a:rPr>
              <a:t>Local zone: defines a device itself, including the interfaces on the device. All packets constructed on and proactively sent from the device are considered to be sent from the local zone, and the packets to be responded and processed by the device (</a:t>
            </a:r>
            <a:r>
              <a:rPr lang="en-US" sz="1100" b="0" i="0" kern="1200" baseline="0" dirty="0">
                <a:solidFill>
                  <a:schemeClr val="tx1"/>
                </a:solidFill>
                <a:effectLst/>
                <a:latin typeface="Huawei Sans" panose="020C0503030203020204" pitchFamily="34" charset="0"/>
                <a:ea typeface="方正兰亭黑简体" panose="02000000000000000000" pitchFamily="2" charset="-122"/>
                <a:cs typeface="+mn-cs"/>
              </a:rPr>
              <a:t>not only detected or forwarded</a:t>
            </a:r>
            <a:r>
              <a:rPr dirty="0">
                <a:latin typeface="Huawei Sans" panose="020C0503030203020204" pitchFamily="34" charset="0"/>
              </a:rPr>
              <a:t>) are considered to be received by the local zone. Local zone configurations cannot be modified. For example, interfaces cannot be added to the local zone.</a:t>
            </a:r>
          </a:p>
        </p:txBody>
      </p:sp>
      <p:sp>
        <p:nvSpPr>
          <p:cNvPr id="5" name="幻灯片图像占位符 4"/>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425627802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a:xfrm>
            <a:off x="731838" y="728663"/>
            <a:ext cx="5580062" cy="8366172"/>
          </a:xfrm>
        </p:spPr>
        <p:txBody>
          <a:bodyPr/>
          <a:lstStyle/>
          <a:p>
            <a:pPr marL="540000" marR="0" lvl="1" indent="-180000" algn="l" defTabSz="1219304" rtl="0" eaLnBrk="1" fontAlgn="ctr" latinLnBrk="0" hangingPunct="1">
              <a:lnSpc>
                <a:spcPct val="100000"/>
              </a:lnSpc>
              <a:spcAft>
                <a:spcPts val="0"/>
              </a:spcAft>
              <a:buClrTx/>
              <a:buSzTx/>
              <a:buFont typeface="Huawei Sans" panose="020C0503030203020204" pitchFamily="34" charset="0"/>
              <a:buChar char="•"/>
              <a:tabLst/>
              <a:defRPr/>
            </a:pPr>
            <a:r>
              <a:rPr lang="en-US" sz="1100" b="0" i="0" kern="1200" baseline="0" dirty="0">
                <a:solidFill>
                  <a:schemeClr val="tx1"/>
                </a:solidFill>
                <a:effectLst/>
                <a:latin typeface="Huawei Sans" panose="020C0503030203020204" pitchFamily="34" charset="0"/>
                <a:ea typeface="方正兰亭黑简体" panose="02000000000000000000" pitchFamily="2" charset="-122"/>
                <a:cs typeface="+mn-cs"/>
              </a:rPr>
              <a:t>Due to the particularity of the local zone, a</a:t>
            </a:r>
            <a:r>
              <a:rPr dirty="0">
                <a:latin typeface="Huawei Sans" panose="020C0503030203020204" pitchFamily="34" charset="0"/>
              </a:rPr>
              <a:t> security policy </a:t>
            </a:r>
            <a:r>
              <a:rPr lang="en-US" dirty="0">
                <a:latin typeface="Huawei Sans" panose="020C0503030203020204" pitchFamily="34" charset="0"/>
              </a:rPr>
              <a:t>needs</a:t>
            </a:r>
            <a:r>
              <a:rPr lang="en-US" baseline="0" dirty="0">
                <a:latin typeface="Huawei Sans" panose="020C0503030203020204" pitchFamily="34" charset="0"/>
              </a:rPr>
              <a:t> to </a:t>
            </a:r>
            <a:r>
              <a:rPr dirty="0">
                <a:latin typeface="Huawei Sans" panose="020C0503030203020204" pitchFamily="34" charset="0"/>
              </a:rPr>
              <a:t>be configured</a:t>
            </a:r>
            <a:r>
              <a:rPr baseline="0" dirty="0">
                <a:latin typeface="Huawei Sans" panose="020C0503030203020204" pitchFamily="34" charset="0"/>
              </a:rPr>
              <a:t> to permit </a:t>
            </a:r>
            <a:r>
              <a:rPr lang="en-US" dirty="0">
                <a:latin typeface="Huawei Sans" panose="020C0503030203020204" pitchFamily="34" charset="0"/>
              </a:rPr>
              <a:t>packet exchange between the local zone and the security zone of a peer</a:t>
            </a:r>
            <a:r>
              <a:rPr lang="en-US" baseline="0" dirty="0">
                <a:latin typeface="Huawei Sans" panose="020C0503030203020204" pitchFamily="34" charset="0"/>
              </a:rPr>
              <a:t> </a:t>
            </a:r>
            <a:r>
              <a:rPr dirty="0">
                <a:latin typeface="Huawei Sans" panose="020C0503030203020204" pitchFamily="34" charset="0"/>
              </a:rPr>
              <a:t>in scenarios where </a:t>
            </a:r>
            <a:r>
              <a:rPr lang="en-US" dirty="0">
                <a:latin typeface="Huawei Sans" panose="020C0503030203020204" pitchFamily="34" charset="0"/>
              </a:rPr>
              <a:t>a </a:t>
            </a:r>
            <a:r>
              <a:rPr dirty="0">
                <a:latin typeface="Huawei Sans" panose="020C0503030203020204" pitchFamily="34" charset="0"/>
              </a:rPr>
              <a:t>device </a:t>
            </a:r>
            <a:r>
              <a:rPr lang="en-US" dirty="0">
                <a:latin typeface="Huawei Sans" panose="020C0503030203020204" pitchFamily="34" charset="0"/>
              </a:rPr>
              <a:t>is required </a:t>
            </a:r>
            <a:r>
              <a:rPr dirty="0">
                <a:latin typeface="Huawei Sans" panose="020C0503030203020204" pitchFamily="34" charset="0"/>
              </a:rPr>
              <a:t>to send and receive packets.</a:t>
            </a:r>
          </a:p>
        </p:txBody>
      </p:sp>
    </p:spTree>
    <p:extLst>
      <p:ext uri="{BB962C8B-B14F-4D97-AF65-F5344CB8AC3E}">
        <p14:creationId xmlns:p14="http://schemas.microsoft.com/office/powerpoint/2010/main" val="392095424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42950" y="717550"/>
            <a:ext cx="5557838" cy="3125788"/>
          </a:xfrm>
        </p:spPr>
      </p:sp>
      <p:sp>
        <p:nvSpPr>
          <p:cNvPr id="5" name="备注占位符 4"/>
          <p:cNvSpPr>
            <a:spLocks noGrp="1"/>
          </p:cNvSpPr>
          <p:nvPr>
            <p:ph type="body" idx="1"/>
          </p:nvPr>
        </p:nvSpPr>
        <p:spPr/>
        <p:txBody>
          <a:bodyPr/>
          <a:lstStyle/>
          <a:p>
            <a:endParaRPr lang="zh-CN" altLang="en-US" dirty="0">
              <a:latin typeface="Huawei Sans" panose="020C0503030203020204" pitchFamily="34" charset="0"/>
            </a:endParaRPr>
          </a:p>
        </p:txBody>
      </p:sp>
    </p:spTree>
    <p:extLst>
      <p:ext uri="{BB962C8B-B14F-4D97-AF65-F5344CB8AC3E}">
        <p14:creationId xmlns:p14="http://schemas.microsoft.com/office/powerpoint/2010/main" val="146269402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60" name="Rectangle 3"/>
          <p:cNvSpPr>
            <a:spLocks noGrp="1" noChangeArrowheads="1"/>
          </p:cNvSpPr>
          <p:nvPr>
            <p:ph type="body" idx="1"/>
          </p:nvPr>
        </p:nvSpPr>
        <p:spPr/>
        <p:txBody>
          <a:bodyPr/>
          <a:lstStyle/>
          <a:p>
            <a:pPr>
              <a:lnSpc>
                <a:spcPct val="100000"/>
              </a:lnSpc>
            </a:pPr>
            <a:r>
              <a:rPr dirty="0">
                <a:latin typeface="Huawei Sans" panose="020C0503030203020204" pitchFamily="34" charset="0"/>
              </a:rPr>
              <a:t>A firewall basically</a:t>
            </a:r>
            <a:r>
              <a:rPr baseline="0" dirty="0">
                <a:latin typeface="Huawei Sans" panose="020C0503030203020204" pitchFamily="34" charset="0"/>
              </a:rPr>
              <a:t> </a:t>
            </a:r>
            <a:r>
              <a:rPr dirty="0">
                <a:latin typeface="Huawei Sans" panose="020C0503030203020204" pitchFamily="34" charset="0"/>
              </a:rPr>
              <a:t>protects a network from being attacked by any untrusted network while permitting legitimate communication between two networks. Security policies are used to check data flows passing through a firewall. Only the data flows that match the security policies with the action of Permit are allowed to pass through the firewall.</a:t>
            </a:r>
            <a:endParaRPr lang="en-US" altLang="zh-CN" dirty="0">
              <a:latin typeface="Huawei Sans" panose="020C0503030203020204" pitchFamily="34" charset="0"/>
            </a:endParaRPr>
          </a:p>
          <a:p>
            <a:pPr>
              <a:lnSpc>
                <a:spcPct val="100000"/>
              </a:lnSpc>
            </a:pPr>
            <a:r>
              <a:rPr dirty="0">
                <a:latin typeface="Huawei Sans" panose="020C0503030203020204" pitchFamily="34" charset="0"/>
              </a:rPr>
              <a:t>Security policies on a firewall can control the access permissions of intranet users to the extranet and control the access permissions between the subnets of different security levels on the intranet. In addition, security policies can control the access to a firewall itself, for example, restricting the IP addresses that can be used to log in to the firewall through Telnet and the web system and controlling communication between the NMS/NTP server and the firewall.</a:t>
            </a:r>
          </a:p>
          <a:p>
            <a:pPr>
              <a:lnSpc>
                <a:spcPct val="100000"/>
              </a:lnSpc>
            </a:pPr>
            <a:r>
              <a:rPr dirty="0">
                <a:latin typeface="Huawei Sans" panose="020C0503030203020204" pitchFamily="34" charset="0"/>
              </a:rPr>
              <a:t>Security policies define rules for processing data flows on a firewall. The firewall processes data flows according to the rules. Therefore, the core functions of security policies are</a:t>
            </a:r>
            <a:r>
              <a:rPr baseline="0" dirty="0">
                <a:latin typeface="Huawei Sans" panose="020C0503030203020204" pitchFamily="34" charset="0"/>
              </a:rPr>
              <a:t> to f</a:t>
            </a:r>
            <a:r>
              <a:rPr dirty="0">
                <a:latin typeface="Huawei Sans" panose="020C0503030203020204" pitchFamily="34" charset="0"/>
              </a:rPr>
              <a:t>ilter the traffic passing through the firewall according to the defined rules and determine the next operation performed on the filtered traffic based on keywords.</a:t>
            </a:r>
          </a:p>
          <a:p>
            <a:pPr>
              <a:lnSpc>
                <a:spcPct val="100000"/>
              </a:lnSpc>
            </a:pPr>
            <a:r>
              <a:rPr dirty="0">
                <a:latin typeface="Huawei Sans" panose="020C0503030203020204" pitchFamily="34" charset="0"/>
              </a:rPr>
              <a:t>Security policies on a firewall</a:t>
            </a:r>
            <a:r>
              <a:rPr baseline="0" dirty="0">
                <a:latin typeface="Huawei Sans" panose="020C0503030203020204" pitchFamily="34" charset="0"/>
              </a:rPr>
              <a:t> </a:t>
            </a:r>
            <a:r>
              <a:rPr dirty="0">
                <a:latin typeface="Huawei Sans" panose="020C0503030203020204" pitchFamily="34" charset="0"/>
              </a:rPr>
              <a:t>are a basic means for</a:t>
            </a:r>
            <a:r>
              <a:rPr baseline="0" dirty="0">
                <a:latin typeface="Huawei Sans" panose="020C0503030203020204" pitchFamily="34" charset="0"/>
              </a:rPr>
              <a:t> providing secure </a:t>
            </a:r>
            <a:r>
              <a:rPr lang="en-US" sz="1100" b="0" i="0" kern="1200" baseline="0" dirty="0">
                <a:solidFill>
                  <a:schemeClr val="tx1"/>
                </a:solidFill>
                <a:effectLst/>
                <a:latin typeface="Huawei Sans" panose="020C0503030203020204" pitchFamily="34" charset="0"/>
                <a:ea typeface="方正兰亭黑简体" panose="02000000000000000000" pitchFamily="2" charset="-122"/>
                <a:cs typeface="+mn-cs"/>
              </a:rPr>
              <a:t>network access </a:t>
            </a:r>
            <a:r>
              <a:rPr dirty="0">
                <a:latin typeface="Huawei Sans" panose="020C0503030203020204" pitchFamily="34" charset="0"/>
              </a:rPr>
              <a:t>to the data flows passing through the firewall, and determine whether subsequent application data flows are processed. An NGFW analyzes traffic and retrieves </a:t>
            </a:r>
            <a:r>
              <a:rPr lang="en-US" dirty="0">
                <a:latin typeface="Huawei Sans" panose="020C0503030203020204" pitchFamily="34" charset="0"/>
              </a:rPr>
              <a:t>traffic </a:t>
            </a:r>
            <a:r>
              <a:rPr dirty="0">
                <a:latin typeface="Huawei Sans" panose="020C0503030203020204" pitchFamily="34" charset="0"/>
              </a:rPr>
              <a:t>attributes, including the source security zone, destination security zone, source IP address, source region, destination IP address, destination region, user, service (source port number, destination port number, and protocol type), application, and time range.</a:t>
            </a:r>
          </a:p>
        </p:txBody>
      </p:sp>
      <p:sp>
        <p:nvSpPr>
          <p:cNvPr id="3" name="幻灯片图像占位符 2"/>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208854862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42950" y="717550"/>
            <a:ext cx="5557838" cy="3125788"/>
          </a:xfrm>
        </p:spPr>
      </p:sp>
      <p:sp>
        <p:nvSpPr>
          <p:cNvPr id="5" name="备注占位符 4"/>
          <p:cNvSpPr>
            <a:spLocks noGrp="1"/>
          </p:cNvSpPr>
          <p:nvPr>
            <p:ph type="body" idx="1"/>
          </p:nvPr>
        </p:nvSpPr>
        <p:spPr/>
        <p:txBody>
          <a:bodyPr/>
          <a:lstStyle/>
          <a:p>
            <a:endParaRPr lang="zh-CN" altLang="en-US" dirty="0">
              <a:latin typeface="Huawei Sans" panose="020C0503030203020204" pitchFamily="34" charset="0"/>
            </a:endParaRPr>
          </a:p>
        </p:txBody>
      </p:sp>
    </p:spTree>
    <p:extLst>
      <p:ext uri="{BB962C8B-B14F-4D97-AF65-F5344CB8AC3E}">
        <p14:creationId xmlns:p14="http://schemas.microsoft.com/office/powerpoint/2010/main" val="10402354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pPr>
              <a:lnSpc>
                <a:spcPct val="100000"/>
              </a:lnSpc>
            </a:pPr>
            <a:r>
              <a:rPr dirty="0">
                <a:latin typeface="Huawei Sans" panose="020C0503030203020204" pitchFamily="34" charset="0"/>
              </a:rPr>
              <a:t>The IPS can detect and block network intrusions in real time. After detecting network intrusions, </a:t>
            </a:r>
            <a:r>
              <a:rPr baseline="0" dirty="0">
                <a:latin typeface="Huawei Sans" panose="020C0503030203020204" pitchFamily="34" charset="0"/>
              </a:rPr>
              <a:t>the IPS </a:t>
            </a:r>
            <a:r>
              <a:rPr dirty="0">
                <a:latin typeface="Huawei Sans" panose="020C0503030203020204" pitchFamily="34" charset="0"/>
              </a:rPr>
              <a:t>can automatically discard intrusion packets or block attack sources to fundamentally prevent attacks. The IPS has the following advantages:</a:t>
            </a:r>
          </a:p>
          <a:p>
            <a:pPr marL="363538" lvl="1" indent="-187325">
              <a:lnSpc>
                <a:spcPct val="100000"/>
              </a:lnSpc>
            </a:pPr>
            <a:r>
              <a:rPr dirty="0">
                <a:latin typeface="Huawei Sans" panose="020C0503030203020204" pitchFamily="34" charset="0"/>
              </a:rPr>
              <a:t>Real-time attack blocking:</a:t>
            </a:r>
            <a:r>
              <a:rPr lang="en-US" baseline="0" dirty="0">
                <a:latin typeface="Huawei Sans" panose="020C0503030203020204" pitchFamily="34" charset="0"/>
              </a:rPr>
              <a:t> When the IPS </a:t>
            </a:r>
            <a:r>
              <a:rPr dirty="0">
                <a:latin typeface="Huawei Sans" panose="020C0503030203020204" pitchFamily="34" charset="0"/>
              </a:rPr>
              <a:t>deployed on a network in in-</a:t>
            </a:r>
            <a:r>
              <a:rPr lang="en-US" dirty="0">
                <a:latin typeface="Huawei Sans" panose="020C0503030203020204" pitchFamily="34" charset="0"/>
              </a:rPr>
              <a:t>path</a:t>
            </a:r>
            <a:r>
              <a:rPr dirty="0">
                <a:latin typeface="Huawei Sans" panose="020C0503030203020204" pitchFamily="34" charset="0"/>
              </a:rPr>
              <a:t> mode detects network intrusions, it ca</a:t>
            </a:r>
            <a:r>
              <a:rPr lang="en-US" dirty="0">
                <a:latin typeface="Huawei Sans" panose="020C0503030203020204" pitchFamily="34" charset="0"/>
              </a:rPr>
              <a:t>n</a:t>
            </a:r>
            <a:r>
              <a:rPr dirty="0">
                <a:latin typeface="Huawei Sans" panose="020C0503030203020204" pitchFamily="34" charset="0"/>
              </a:rPr>
              <a:t> block the intrusions and attack traffic in real time, minimizing impacts of the intrusions.</a:t>
            </a:r>
          </a:p>
          <a:p>
            <a:pPr marL="363538" lvl="1" indent="-187325">
              <a:lnSpc>
                <a:spcPct val="100000"/>
              </a:lnSpc>
            </a:pPr>
            <a:r>
              <a:rPr dirty="0">
                <a:latin typeface="Huawei Sans" panose="020C0503030203020204" pitchFamily="34" charset="0"/>
              </a:rPr>
              <a:t>In-depth protection: New attacks are hidden at the application layer of the TCP/IP protocol. </a:t>
            </a:r>
            <a:r>
              <a:rPr lang="en-US" dirty="0">
                <a:latin typeface="Huawei Sans" panose="020C0503030203020204" pitchFamily="34" charset="0"/>
              </a:rPr>
              <a:t>The</a:t>
            </a:r>
            <a:r>
              <a:rPr lang="en-US" baseline="0" dirty="0">
                <a:latin typeface="Huawei Sans" panose="020C0503030203020204" pitchFamily="34" charset="0"/>
              </a:rPr>
              <a:t> </a:t>
            </a:r>
            <a:r>
              <a:rPr dirty="0">
                <a:latin typeface="Huawei Sans" panose="020C0503030203020204" pitchFamily="34" charset="0"/>
              </a:rPr>
              <a:t>IPS can detect the content of </a:t>
            </a:r>
            <a:r>
              <a:rPr lang="en-US" dirty="0">
                <a:latin typeface="Huawei Sans" panose="020C0503030203020204" pitchFamily="34" charset="0"/>
              </a:rPr>
              <a:t>application-</a:t>
            </a:r>
            <a:r>
              <a:rPr lang="en-US" baseline="0" dirty="0">
                <a:latin typeface="Huawei Sans" panose="020C0503030203020204" pitchFamily="34" charset="0"/>
              </a:rPr>
              <a:t>layer </a:t>
            </a:r>
            <a:r>
              <a:rPr dirty="0">
                <a:latin typeface="Huawei Sans" panose="020C0503030203020204" pitchFamily="34" charset="0"/>
              </a:rPr>
              <a:t>packets, analyze and </a:t>
            </a:r>
            <a:r>
              <a:rPr lang="en-US" sz="1100" b="0" i="0" kern="1200" baseline="0" dirty="0">
                <a:solidFill>
                  <a:schemeClr val="tx1"/>
                </a:solidFill>
                <a:effectLst/>
                <a:latin typeface="Huawei Sans" panose="020C0503030203020204" pitchFamily="34" charset="0"/>
                <a:ea typeface="方正兰亭黑简体" panose="02000000000000000000" pitchFamily="2" charset="-122"/>
                <a:cs typeface="+mn-cs"/>
              </a:rPr>
              <a:t>reassemble network data flows for protocol analysis and detection</a:t>
            </a:r>
            <a:r>
              <a:rPr dirty="0">
                <a:latin typeface="Huawei Sans" panose="020C0503030203020204" pitchFamily="34" charset="0"/>
              </a:rPr>
              <a:t>, and determine the traffic that must be blocked based on the attack type and policy.</a:t>
            </a:r>
          </a:p>
          <a:p>
            <a:pPr marL="363538" lvl="1" indent="-187325">
              <a:lnSpc>
                <a:spcPct val="100000"/>
              </a:lnSpc>
            </a:pPr>
            <a:r>
              <a:rPr dirty="0">
                <a:latin typeface="Huawei Sans" panose="020C0503030203020204" pitchFamily="34" charset="0"/>
              </a:rPr>
              <a:t>All-round protection: The IPS provides protection measures against </a:t>
            </a:r>
            <a:r>
              <a:rPr lang="en-US" dirty="0">
                <a:latin typeface="Huawei Sans" panose="020C0503030203020204" pitchFamily="34" charset="0"/>
              </a:rPr>
              <a:t>a</a:t>
            </a:r>
            <a:r>
              <a:rPr lang="en-US" baseline="0" dirty="0">
                <a:latin typeface="Huawei Sans" panose="020C0503030203020204" pitchFamily="34" charset="0"/>
              </a:rPr>
              <a:t> variety of </a:t>
            </a:r>
            <a:r>
              <a:rPr dirty="0">
                <a:latin typeface="Huawei Sans" panose="020C0503030203020204" pitchFamily="34" charset="0"/>
              </a:rPr>
              <a:t>attacks such as worms, viruses, Trojan horses, botnets, spyware, adware, Common Gateway Interface (CGI) attacks, cross-site scripting attacks, injection attacks, directory traversal attacks, information leak</a:t>
            </a:r>
            <a:r>
              <a:rPr lang="en-US" dirty="0">
                <a:latin typeface="Huawei Sans" panose="020C0503030203020204" pitchFamily="34" charset="0"/>
              </a:rPr>
              <a:t>s</a:t>
            </a:r>
            <a:r>
              <a:rPr dirty="0">
                <a:latin typeface="Huawei Sans" panose="020C0503030203020204" pitchFamily="34" charset="0"/>
              </a:rPr>
              <a:t>, remote file inclusion attacks, overflow attacks, code execution, </a:t>
            </a:r>
            <a:r>
              <a:rPr dirty="0" err="1">
                <a:latin typeface="Huawei Sans" panose="020C0503030203020204" pitchFamily="34" charset="0"/>
              </a:rPr>
              <a:t>DoS</a:t>
            </a:r>
            <a:r>
              <a:rPr dirty="0">
                <a:latin typeface="Huawei Sans" panose="020C0503030203020204" pitchFamily="34" charset="0"/>
              </a:rPr>
              <a:t> attacks, and scannin</a:t>
            </a:r>
            <a:r>
              <a:rPr lang="en-US" dirty="0">
                <a:latin typeface="Huawei Sans" panose="020C0503030203020204" pitchFamily="34" charset="0"/>
              </a:rPr>
              <a:t>g attacks</a:t>
            </a:r>
            <a:r>
              <a:rPr dirty="0">
                <a:latin typeface="Huawei Sans" panose="020C0503030203020204" pitchFamily="34" charset="0"/>
              </a:rPr>
              <a:t>, comprehensively protecting network security.</a:t>
            </a:r>
          </a:p>
          <a:p>
            <a:pPr marL="363538" lvl="1" indent="-187325">
              <a:lnSpc>
                <a:spcPct val="100000"/>
              </a:lnSpc>
            </a:pPr>
            <a:r>
              <a:rPr dirty="0">
                <a:latin typeface="Huawei Sans" panose="020C0503030203020204" pitchFamily="34" charset="0"/>
              </a:rPr>
              <a:t>Internal and external protection: The IPS can protect enterprises from both external and internal attacks. The IPS can detect the traffic passing through and protect servers and clients.</a:t>
            </a:r>
          </a:p>
          <a:p>
            <a:pPr marL="363538" marR="0" lvl="1" indent="-187325" algn="l" defTabSz="1219304" rtl="0" eaLnBrk="1" fontAlgn="ctr" latinLnBrk="0" hangingPunct="1">
              <a:lnSpc>
                <a:spcPct val="100000"/>
              </a:lnSpc>
              <a:spcBef>
                <a:spcPts val="0"/>
              </a:spcBef>
              <a:spcAft>
                <a:spcPts val="600"/>
              </a:spcAft>
              <a:buClrTx/>
              <a:buSzTx/>
              <a:buFont typeface="Huawei Sans" panose="020C0503030203020204" pitchFamily="34" charset="0"/>
              <a:buChar char="▫"/>
              <a:tabLst/>
              <a:defRPr/>
            </a:pPr>
            <a:r>
              <a:rPr lang="en-US" dirty="0">
                <a:latin typeface="Huawei Sans" panose="020C0503030203020204" pitchFamily="34" charset="0"/>
              </a:rPr>
              <a:t>Constant update for up-to-date protection: </a:t>
            </a:r>
            <a:r>
              <a:rPr dirty="0">
                <a:latin typeface="Huawei Sans" panose="020C0503030203020204" pitchFamily="34" charset="0"/>
              </a:rPr>
              <a:t>The IPS signature database is </a:t>
            </a:r>
            <a:r>
              <a:rPr lang="en-US" dirty="0">
                <a:latin typeface="Huawei Sans" panose="020C0503030203020204" pitchFamily="34" charset="0"/>
              </a:rPr>
              <a:t>constantly </a:t>
            </a:r>
            <a:r>
              <a:rPr lang="en-US" sz="1100" b="0" i="0" kern="1200" baseline="0" dirty="0">
                <a:solidFill>
                  <a:schemeClr val="tx1"/>
                </a:solidFill>
                <a:effectLst/>
                <a:latin typeface="Huawei Sans" panose="020C0503030203020204" pitchFamily="34" charset="0"/>
                <a:ea typeface="方正兰亭黑简体" panose="02000000000000000000" pitchFamily="2" charset="-122"/>
                <a:cs typeface="+mn-cs"/>
              </a:rPr>
              <a:t>updated to</a:t>
            </a:r>
            <a:r>
              <a:rPr dirty="0">
                <a:latin typeface="Huawei Sans" panose="020C0503030203020204" pitchFamily="34" charset="0"/>
              </a:rPr>
              <a:t> </a:t>
            </a:r>
            <a:r>
              <a:rPr lang="en-US" sz="1100" b="0" i="0" kern="1200" baseline="0" dirty="0">
                <a:solidFill>
                  <a:schemeClr val="tx1"/>
                </a:solidFill>
                <a:effectLst/>
                <a:latin typeface="Huawei Sans" panose="020C0503030203020204" pitchFamily="34" charset="0"/>
                <a:ea typeface="方正兰亭黑简体" panose="02000000000000000000" pitchFamily="2" charset="-122"/>
                <a:cs typeface="+mn-cs"/>
              </a:rPr>
              <a:t>maintain the highest security level.</a:t>
            </a:r>
            <a:r>
              <a:rPr dirty="0">
                <a:latin typeface="Huawei Sans" panose="020C0503030203020204" pitchFamily="34" charset="0"/>
              </a:rPr>
              <a:t> You can periodically </a:t>
            </a:r>
            <a:r>
              <a:rPr lang="en-US" sz="1100" b="0" i="0" kern="1200" baseline="0" dirty="0">
                <a:solidFill>
                  <a:schemeClr val="tx1"/>
                </a:solidFill>
                <a:effectLst/>
                <a:latin typeface="Huawei Sans" panose="020C0503030203020204" pitchFamily="34" charset="0"/>
                <a:ea typeface="方正兰亭黑简体" panose="02000000000000000000" pitchFamily="2" charset="-122"/>
                <a:cs typeface="+mn-cs"/>
              </a:rPr>
              <a:t>update </a:t>
            </a:r>
            <a:r>
              <a:rPr dirty="0">
                <a:latin typeface="Huawei Sans" panose="020C0503030203020204" pitchFamily="34" charset="0"/>
              </a:rPr>
              <a:t>the IPS signature database from the up</a:t>
            </a:r>
            <a:r>
              <a:rPr lang="en-US" dirty="0">
                <a:latin typeface="Huawei Sans" panose="020C0503030203020204" pitchFamily="34" charset="0"/>
              </a:rPr>
              <a:t>date</a:t>
            </a:r>
            <a:r>
              <a:rPr dirty="0">
                <a:latin typeface="Huawei Sans" panose="020C0503030203020204" pitchFamily="34" charset="0"/>
              </a:rPr>
              <a:t> center to ensure effective intrusion prevention.</a:t>
            </a:r>
          </a:p>
        </p:txBody>
      </p:sp>
      <p:sp>
        <p:nvSpPr>
          <p:cNvPr id="5" name="幻灯片图像占位符 4"/>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312887392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r>
              <a:rPr dirty="0">
                <a:latin typeface="Huawei Sans" panose="020C0503030203020204" pitchFamily="34" charset="0"/>
              </a:rPr>
              <a:t>By default, a</a:t>
            </a:r>
            <a:r>
              <a:rPr baseline="0" dirty="0">
                <a:latin typeface="Huawei Sans" panose="020C0503030203020204" pitchFamily="34" charset="0"/>
              </a:rPr>
              <a:t> CPE</a:t>
            </a:r>
            <a:r>
              <a:rPr dirty="0">
                <a:latin typeface="Huawei Sans" panose="020C0503030203020204" pitchFamily="34" charset="0"/>
              </a:rPr>
              <a:t> has multiple default</a:t>
            </a:r>
            <a:r>
              <a:rPr baseline="0" dirty="0">
                <a:latin typeface="Huawei Sans" panose="020C0503030203020204" pitchFamily="34" charset="0"/>
              </a:rPr>
              <a:t> </a:t>
            </a:r>
            <a:r>
              <a:rPr lang="en-US" dirty="0">
                <a:latin typeface="Huawei Sans" panose="020C0503030203020204" pitchFamily="34" charset="0"/>
              </a:rPr>
              <a:t>IPS profiles for different application scenarios</a:t>
            </a:r>
            <a:r>
              <a:rPr dirty="0">
                <a:latin typeface="Huawei Sans" panose="020C0503030203020204" pitchFamily="34" charset="0"/>
              </a:rPr>
              <a:t>. The default </a:t>
            </a:r>
            <a:r>
              <a:rPr lang="en-US" sz="1100" kern="1200" baseline="0" dirty="0">
                <a:solidFill>
                  <a:schemeClr val="tx1"/>
                </a:solidFill>
                <a:latin typeface="Huawei Sans" panose="020C0503030203020204" pitchFamily="34" charset="0"/>
                <a:ea typeface="方正兰亭黑简体" panose="02000000000000000000" pitchFamily="2" charset="-122"/>
                <a:cs typeface="+mn-cs"/>
              </a:rPr>
              <a:t>IPS pro</a:t>
            </a:r>
            <a:r>
              <a:rPr dirty="0">
                <a:latin typeface="Huawei Sans" panose="020C0503030203020204" pitchFamily="34" charset="0"/>
              </a:rPr>
              <a:t>files can be viewed, copied, and referenced by security policies,</a:t>
            </a:r>
            <a:r>
              <a:rPr baseline="0" dirty="0">
                <a:latin typeface="Huawei Sans" panose="020C0503030203020204" pitchFamily="34" charset="0"/>
              </a:rPr>
              <a:t> but cannot be modified or </a:t>
            </a:r>
            <a:r>
              <a:rPr lang="en-US" baseline="0" dirty="0">
                <a:latin typeface="Huawei Sans" panose="020C0503030203020204" pitchFamily="34" charset="0"/>
              </a:rPr>
              <a:t>deleted.</a:t>
            </a:r>
            <a:endParaRPr dirty="0">
              <a:latin typeface="Huawei Sans" panose="020C0503030203020204" pitchFamily="34" charset="0"/>
            </a:endParaRPr>
          </a:p>
          <a:p>
            <a:pPr marL="363538" lvl="1" indent="-187325"/>
            <a:r>
              <a:rPr b="1" dirty="0">
                <a:latin typeface="Huawei Sans" panose="020C0503030203020204" pitchFamily="34" charset="0"/>
              </a:rPr>
              <a:t>strict</a:t>
            </a:r>
            <a:r>
              <a:rPr dirty="0">
                <a:latin typeface="Huawei Sans" panose="020C0503030203020204" pitchFamily="34" charset="0"/>
              </a:rPr>
              <a:t>: </a:t>
            </a:r>
            <a:r>
              <a:rPr lang="en-US" dirty="0">
                <a:latin typeface="Huawei Sans" panose="020C0503030203020204" pitchFamily="34" charset="0"/>
              </a:rPr>
              <a:t>It </a:t>
            </a:r>
            <a:r>
              <a:rPr dirty="0">
                <a:latin typeface="Huawei Sans" panose="020C0503030203020204" pitchFamily="34" charset="0"/>
              </a:rPr>
              <a:t>contains all signatures and the action is block</a:t>
            </a:r>
            <a:r>
              <a:rPr lang="en-US" dirty="0">
                <a:latin typeface="Huawei Sans" panose="020C0503030203020204" pitchFamily="34" charset="0"/>
              </a:rPr>
              <a:t>.</a:t>
            </a:r>
            <a:r>
              <a:rPr lang="en-US" baseline="0" dirty="0">
                <a:latin typeface="Huawei Sans" panose="020C0503030203020204" pitchFamily="34" charset="0"/>
              </a:rPr>
              <a:t> It is </a:t>
            </a:r>
            <a:r>
              <a:rPr dirty="0">
                <a:latin typeface="Huawei Sans" panose="020C0503030203020204" pitchFamily="34" charset="0"/>
              </a:rPr>
              <a:t>applicable to all protocols and all threat categories. This </a:t>
            </a:r>
            <a:r>
              <a:rPr lang="en-US" dirty="0">
                <a:latin typeface="Huawei Sans" panose="020C0503030203020204" pitchFamily="34" charset="0"/>
              </a:rPr>
              <a:t>pro</a:t>
            </a:r>
            <a:r>
              <a:rPr dirty="0">
                <a:latin typeface="Huawei Sans" panose="020C0503030203020204" pitchFamily="34" charset="0"/>
              </a:rPr>
              <a:t>file applies to scenarios where all packets that match signatures need to be blocked.</a:t>
            </a:r>
          </a:p>
          <a:p>
            <a:pPr marL="363538" lvl="1" indent="-187325"/>
            <a:r>
              <a:rPr b="1" dirty="0" err="1">
                <a:latin typeface="Huawei Sans" panose="020C0503030203020204" pitchFamily="34" charset="0"/>
              </a:rPr>
              <a:t>web_server</a:t>
            </a:r>
            <a:r>
              <a:rPr dirty="0">
                <a:latin typeface="Huawei Sans" panose="020C0503030203020204" pitchFamily="34" charset="0"/>
              </a:rPr>
              <a:t>: </a:t>
            </a:r>
            <a:r>
              <a:rPr lang="en-US" dirty="0">
                <a:latin typeface="Huawei Sans" panose="020C0503030203020204" pitchFamily="34" charset="0"/>
              </a:rPr>
              <a:t>It </a:t>
            </a:r>
            <a:r>
              <a:rPr dirty="0">
                <a:latin typeface="Huawei Sans" panose="020C0503030203020204" pitchFamily="34" charset="0"/>
              </a:rPr>
              <a:t>contains all signatures and the default action</a:t>
            </a:r>
            <a:r>
              <a:rPr lang="en-US" dirty="0">
                <a:latin typeface="Huawei Sans" panose="020C0503030203020204" pitchFamily="34" charset="0"/>
              </a:rPr>
              <a:t>s</a:t>
            </a:r>
            <a:r>
              <a:rPr dirty="0">
                <a:latin typeface="Huawei Sans" panose="020C0503030203020204" pitchFamily="34" charset="0"/>
              </a:rPr>
              <a:t> </a:t>
            </a:r>
            <a:r>
              <a:rPr lang="en-US" dirty="0">
                <a:latin typeface="Huawei Sans" panose="020C0503030203020204" pitchFamily="34" charset="0"/>
              </a:rPr>
              <a:t>are</a:t>
            </a:r>
            <a:r>
              <a:rPr dirty="0">
                <a:latin typeface="Huawei Sans" panose="020C0503030203020204" pitchFamily="34" charset="0"/>
              </a:rPr>
              <a:t> used. It is applicable to the DNS, HTTP, and FTP protocols, and all threat categories. This </a:t>
            </a:r>
            <a:r>
              <a:rPr lang="en-US" dirty="0">
                <a:latin typeface="Huawei Sans" panose="020C0503030203020204" pitchFamily="34" charset="0"/>
              </a:rPr>
              <a:t>pro</a:t>
            </a:r>
            <a:r>
              <a:rPr dirty="0">
                <a:latin typeface="Huawei Sans" panose="020C0503030203020204" pitchFamily="34" charset="0"/>
              </a:rPr>
              <a:t>file applies to </a:t>
            </a:r>
            <a:r>
              <a:rPr lang="en-US" dirty="0">
                <a:latin typeface="Huawei Sans" panose="020C0503030203020204" pitchFamily="34" charset="0"/>
              </a:rPr>
              <a:t>the </a:t>
            </a:r>
            <a:r>
              <a:rPr dirty="0">
                <a:latin typeface="Huawei Sans" panose="020C0503030203020204" pitchFamily="34" charset="0"/>
              </a:rPr>
              <a:t>scenarios where the </a:t>
            </a:r>
            <a:r>
              <a:rPr lang="en-US" baseline="0" dirty="0">
                <a:latin typeface="Huawei Sans" panose="020C0503030203020204" pitchFamily="34" charset="0"/>
              </a:rPr>
              <a:t>CPE</a:t>
            </a:r>
            <a:r>
              <a:rPr lang="en-US" dirty="0">
                <a:latin typeface="Huawei Sans" panose="020C0503030203020204" pitchFamily="34" charset="0"/>
              </a:rPr>
              <a:t> </a:t>
            </a:r>
            <a:r>
              <a:rPr dirty="0">
                <a:latin typeface="Huawei Sans" panose="020C0503030203020204" pitchFamily="34" charset="0"/>
              </a:rPr>
              <a:t>is deployed in front of a web server.</a:t>
            </a:r>
          </a:p>
          <a:p>
            <a:pPr marL="363538" lvl="1" indent="-187325"/>
            <a:r>
              <a:rPr b="1" dirty="0" err="1">
                <a:latin typeface="Huawei Sans" panose="020C0503030203020204" pitchFamily="34" charset="0"/>
              </a:rPr>
              <a:t>file_server</a:t>
            </a:r>
            <a:r>
              <a:rPr dirty="0">
                <a:latin typeface="Huawei Sans" panose="020C0503030203020204" pitchFamily="34" charset="0"/>
              </a:rPr>
              <a:t>: </a:t>
            </a:r>
            <a:r>
              <a:rPr lang="en-US" dirty="0">
                <a:latin typeface="Huawei Sans" panose="020C0503030203020204" pitchFamily="34" charset="0"/>
              </a:rPr>
              <a:t>It </a:t>
            </a:r>
            <a:r>
              <a:rPr dirty="0">
                <a:latin typeface="Huawei Sans" panose="020C0503030203020204" pitchFamily="34" charset="0"/>
              </a:rPr>
              <a:t>contains all signatures and the default action</a:t>
            </a:r>
            <a:r>
              <a:rPr lang="en-US" dirty="0">
                <a:latin typeface="Huawei Sans" panose="020C0503030203020204" pitchFamily="34" charset="0"/>
              </a:rPr>
              <a:t>s</a:t>
            </a:r>
            <a:r>
              <a:rPr dirty="0">
                <a:latin typeface="Huawei Sans" panose="020C0503030203020204" pitchFamily="34" charset="0"/>
              </a:rPr>
              <a:t> </a:t>
            </a:r>
            <a:r>
              <a:rPr lang="en-US" dirty="0">
                <a:latin typeface="Huawei Sans" panose="020C0503030203020204" pitchFamily="34" charset="0"/>
              </a:rPr>
              <a:t>are</a:t>
            </a:r>
            <a:r>
              <a:rPr dirty="0">
                <a:latin typeface="Huawei Sans" panose="020C0503030203020204" pitchFamily="34" charset="0"/>
              </a:rPr>
              <a:t> used. It is applicable to the DNS, SMB, NetBIOS, NFS, </a:t>
            </a:r>
            <a:r>
              <a:rPr dirty="0" err="1">
                <a:latin typeface="Huawei Sans" panose="020C0503030203020204" pitchFamily="34" charset="0"/>
              </a:rPr>
              <a:t>SunRPC</a:t>
            </a:r>
            <a:r>
              <a:rPr dirty="0">
                <a:latin typeface="Huawei Sans" panose="020C0503030203020204" pitchFamily="34" charset="0"/>
              </a:rPr>
              <a:t>, MSRPC, </a:t>
            </a:r>
            <a:r>
              <a:rPr lang="en-US" dirty="0">
                <a:latin typeface="Huawei Sans" panose="020C0503030203020204" pitchFamily="34" charset="0"/>
              </a:rPr>
              <a:t>file</a:t>
            </a:r>
            <a:r>
              <a:rPr lang="en-US" baseline="0" dirty="0">
                <a:latin typeface="Huawei Sans" panose="020C0503030203020204" pitchFamily="34" charset="0"/>
              </a:rPr>
              <a:t> transfer</a:t>
            </a:r>
            <a:r>
              <a:rPr dirty="0">
                <a:latin typeface="Huawei Sans" panose="020C0503030203020204" pitchFamily="34" charset="0"/>
              </a:rPr>
              <a:t>, and Telnet protocols, and all threat categories. This </a:t>
            </a:r>
            <a:r>
              <a:rPr lang="en-US" dirty="0">
                <a:latin typeface="Huawei Sans" panose="020C0503030203020204" pitchFamily="34" charset="0"/>
              </a:rPr>
              <a:t>pro</a:t>
            </a:r>
            <a:r>
              <a:rPr dirty="0">
                <a:latin typeface="Huawei Sans" panose="020C0503030203020204" pitchFamily="34" charset="0"/>
              </a:rPr>
              <a:t>file applies to </a:t>
            </a:r>
            <a:r>
              <a:rPr lang="en-US" dirty="0">
                <a:latin typeface="Huawei Sans" panose="020C0503030203020204" pitchFamily="34" charset="0"/>
              </a:rPr>
              <a:t>the </a:t>
            </a:r>
            <a:r>
              <a:rPr dirty="0">
                <a:latin typeface="Huawei Sans" panose="020C0503030203020204" pitchFamily="34" charset="0"/>
              </a:rPr>
              <a:t>scenarios where the </a:t>
            </a:r>
            <a:r>
              <a:rPr lang="en-US" baseline="0" dirty="0">
                <a:latin typeface="Huawei Sans" panose="020C0503030203020204" pitchFamily="34" charset="0"/>
              </a:rPr>
              <a:t>CPE</a:t>
            </a:r>
            <a:r>
              <a:rPr lang="en-US" dirty="0">
                <a:latin typeface="Huawei Sans" panose="020C0503030203020204" pitchFamily="34" charset="0"/>
              </a:rPr>
              <a:t> </a:t>
            </a:r>
            <a:r>
              <a:rPr dirty="0">
                <a:latin typeface="Huawei Sans" panose="020C0503030203020204" pitchFamily="34" charset="0"/>
              </a:rPr>
              <a:t>is deployed in front of a file server.</a:t>
            </a:r>
          </a:p>
          <a:p>
            <a:pPr marL="363538" lvl="1" indent="-187325"/>
            <a:r>
              <a:rPr b="1" dirty="0" err="1">
                <a:latin typeface="Huawei Sans" panose="020C0503030203020204" pitchFamily="34" charset="0"/>
              </a:rPr>
              <a:t>dns_server</a:t>
            </a:r>
            <a:r>
              <a:rPr dirty="0">
                <a:latin typeface="Huawei Sans" panose="020C0503030203020204" pitchFamily="34" charset="0"/>
              </a:rPr>
              <a:t>: </a:t>
            </a:r>
            <a:r>
              <a:rPr lang="en-US" dirty="0">
                <a:latin typeface="Huawei Sans" panose="020C0503030203020204" pitchFamily="34" charset="0"/>
              </a:rPr>
              <a:t>It </a:t>
            </a:r>
            <a:r>
              <a:rPr dirty="0">
                <a:latin typeface="Huawei Sans" panose="020C0503030203020204" pitchFamily="34" charset="0"/>
              </a:rPr>
              <a:t>contains all signatures and the default action</a:t>
            </a:r>
            <a:r>
              <a:rPr lang="en-US" dirty="0">
                <a:latin typeface="Huawei Sans" panose="020C0503030203020204" pitchFamily="34" charset="0"/>
              </a:rPr>
              <a:t>s</a:t>
            </a:r>
            <a:r>
              <a:rPr dirty="0">
                <a:latin typeface="Huawei Sans" panose="020C0503030203020204" pitchFamily="34" charset="0"/>
              </a:rPr>
              <a:t> </a:t>
            </a:r>
            <a:r>
              <a:rPr lang="en-US" dirty="0">
                <a:latin typeface="Huawei Sans" panose="020C0503030203020204" pitchFamily="34" charset="0"/>
              </a:rPr>
              <a:t>are</a:t>
            </a:r>
            <a:r>
              <a:rPr dirty="0">
                <a:latin typeface="Huawei Sans" panose="020C0503030203020204" pitchFamily="34" charset="0"/>
              </a:rPr>
              <a:t> used. It is applicable to the DNS protocol and all threat categories. This </a:t>
            </a:r>
            <a:r>
              <a:rPr lang="en-US" dirty="0">
                <a:latin typeface="Huawei Sans" panose="020C0503030203020204" pitchFamily="34" charset="0"/>
              </a:rPr>
              <a:t>pro</a:t>
            </a:r>
            <a:r>
              <a:rPr dirty="0">
                <a:latin typeface="Huawei Sans" panose="020C0503030203020204" pitchFamily="34" charset="0"/>
              </a:rPr>
              <a:t>file applies to </a:t>
            </a:r>
            <a:r>
              <a:rPr lang="en-US" dirty="0">
                <a:latin typeface="Huawei Sans" panose="020C0503030203020204" pitchFamily="34" charset="0"/>
              </a:rPr>
              <a:t>the </a:t>
            </a:r>
            <a:r>
              <a:rPr dirty="0">
                <a:latin typeface="Huawei Sans" panose="020C0503030203020204" pitchFamily="34" charset="0"/>
              </a:rPr>
              <a:t>scenarios where the </a:t>
            </a:r>
            <a:r>
              <a:rPr lang="en-US" baseline="0" dirty="0">
                <a:latin typeface="Huawei Sans" panose="020C0503030203020204" pitchFamily="34" charset="0"/>
              </a:rPr>
              <a:t>CPE</a:t>
            </a:r>
            <a:r>
              <a:rPr lang="en-US" dirty="0">
                <a:latin typeface="Huawei Sans" panose="020C0503030203020204" pitchFamily="34" charset="0"/>
              </a:rPr>
              <a:t> </a:t>
            </a:r>
            <a:r>
              <a:rPr dirty="0">
                <a:latin typeface="Huawei Sans" panose="020C0503030203020204" pitchFamily="34" charset="0"/>
              </a:rPr>
              <a:t>is deployed in front of a DNS server</a:t>
            </a:r>
            <a:endParaRPr lang="en-US" dirty="0">
              <a:latin typeface="Huawei Sans" panose="020C0503030203020204" pitchFamily="34" charset="0"/>
            </a:endParaRPr>
          </a:p>
        </p:txBody>
      </p:sp>
      <p:sp>
        <p:nvSpPr>
          <p:cNvPr id="5" name="幻灯片图像占位符 4"/>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403360651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a:xfrm>
            <a:off x="731838" y="728663"/>
            <a:ext cx="5580062" cy="8366172"/>
          </a:xfrm>
        </p:spPr>
        <p:txBody>
          <a:bodyPr/>
          <a:lstStyle/>
          <a:p>
            <a:pPr marL="363538" lvl="1" indent="-187325"/>
            <a:r>
              <a:rPr lang="en-US" b="1" dirty="0" err="1">
                <a:latin typeface="Huawei Sans" panose="020C0503030203020204" pitchFamily="34" charset="0"/>
              </a:rPr>
              <a:t>mail_server</a:t>
            </a:r>
            <a:r>
              <a:rPr lang="en-US" dirty="0">
                <a:latin typeface="Huawei Sans" panose="020C0503030203020204" pitchFamily="34" charset="0"/>
              </a:rPr>
              <a:t>: It contains all signatures and the default actions are used. It is applicable to the DNS, IMAP4, SMTP, and POP3 protocols, and all threat categories. This profile applies to the scenarios where the </a:t>
            </a:r>
            <a:r>
              <a:rPr lang="en-US" baseline="0" dirty="0">
                <a:latin typeface="Huawei Sans" panose="020C0503030203020204" pitchFamily="34" charset="0"/>
              </a:rPr>
              <a:t>CPE</a:t>
            </a:r>
            <a:r>
              <a:rPr lang="en-US" dirty="0">
                <a:latin typeface="Huawei Sans" panose="020C0503030203020204" pitchFamily="34" charset="0"/>
              </a:rPr>
              <a:t> is deployed in front of a mail server.</a:t>
            </a:r>
          </a:p>
          <a:p>
            <a:pPr marL="363538" lvl="1" indent="-187325"/>
            <a:r>
              <a:rPr lang="en-US" b="1" dirty="0" err="1">
                <a:latin typeface="Huawei Sans" panose="020C0503030203020204" pitchFamily="34" charset="0"/>
              </a:rPr>
              <a:t>inside_firewall</a:t>
            </a:r>
            <a:r>
              <a:rPr lang="en-US" dirty="0">
                <a:latin typeface="Huawei Sans" panose="020C0503030203020204" pitchFamily="34" charset="0"/>
              </a:rPr>
              <a:t>: It contains all signatures and the default actions are used. It is applicable to all protocols and all threat categories. This profile applies to the scenarios where the </a:t>
            </a:r>
            <a:r>
              <a:rPr lang="en-US" baseline="0" dirty="0">
                <a:latin typeface="Huawei Sans" panose="020C0503030203020204" pitchFamily="34" charset="0"/>
              </a:rPr>
              <a:t>CPE</a:t>
            </a:r>
            <a:r>
              <a:rPr lang="en-US" dirty="0">
                <a:latin typeface="Huawei Sans" panose="020C0503030203020204" pitchFamily="34" charset="0"/>
              </a:rPr>
              <a:t> is deployed behind</a:t>
            </a:r>
            <a:r>
              <a:rPr lang="en-US" baseline="0" dirty="0">
                <a:latin typeface="Huawei Sans" panose="020C0503030203020204" pitchFamily="34" charset="0"/>
              </a:rPr>
              <a:t> </a:t>
            </a:r>
            <a:r>
              <a:rPr lang="en-US" dirty="0">
                <a:latin typeface="Huawei Sans" panose="020C0503030203020204" pitchFamily="34" charset="0"/>
              </a:rPr>
              <a:t>a firewall.</a:t>
            </a:r>
          </a:p>
          <a:p>
            <a:pPr marL="363538" lvl="1" indent="-187325"/>
            <a:r>
              <a:rPr lang="en-US" b="1" dirty="0" err="1">
                <a:latin typeface="Huawei Sans" panose="020C0503030203020204" pitchFamily="34" charset="0"/>
              </a:rPr>
              <a:t>dmz</a:t>
            </a:r>
            <a:r>
              <a:rPr lang="en-US" dirty="0">
                <a:latin typeface="Huawei Sans" panose="020C0503030203020204" pitchFamily="34" charset="0"/>
              </a:rPr>
              <a:t>: It contains all signatures and the default actions are used. It is applicable to all protocols except NetBIOS, NFS, SMB, Telnet, and TFTP, and all threat categories. This profile applies to the scenarios where the </a:t>
            </a:r>
            <a:r>
              <a:rPr lang="en-US" baseline="0" dirty="0">
                <a:latin typeface="Huawei Sans" panose="020C0503030203020204" pitchFamily="34" charset="0"/>
              </a:rPr>
              <a:t>CPE</a:t>
            </a:r>
            <a:r>
              <a:rPr lang="en-US" dirty="0">
                <a:latin typeface="Huawei Sans" panose="020C0503030203020204" pitchFamily="34" charset="0"/>
              </a:rPr>
              <a:t> is deployed in front of a DMZ.</a:t>
            </a:r>
            <a:endParaRPr lang="en-US" altLang="zh-CN" dirty="0">
              <a:latin typeface="Huawei Sans" panose="020C0503030203020204" pitchFamily="34" charset="0"/>
            </a:endParaRPr>
          </a:p>
          <a:p>
            <a:pPr marL="363538" lvl="1" indent="-187325"/>
            <a:r>
              <a:rPr lang="en-US" b="1" dirty="0" err="1">
                <a:latin typeface="Huawei Sans" panose="020C0503030203020204" pitchFamily="34" charset="0"/>
              </a:rPr>
              <a:t>outside_firewall</a:t>
            </a:r>
            <a:r>
              <a:rPr lang="en-US" dirty="0">
                <a:latin typeface="Huawei Sans" panose="020C0503030203020204" pitchFamily="34" charset="0"/>
              </a:rPr>
              <a:t>: It contains all signatures and the default actions are used. It is applicable to all protocols and all threats except Scanner. This profile applies to the scenarios where the </a:t>
            </a:r>
            <a:r>
              <a:rPr lang="en-US" baseline="0" dirty="0">
                <a:latin typeface="Huawei Sans" panose="020C0503030203020204" pitchFamily="34" charset="0"/>
              </a:rPr>
              <a:t>CPE</a:t>
            </a:r>
            <a:r>
              <a:rPr lang="en-US" dirty="0">
                <a:latin typeface="Huawei Sans" panose="020C0503030203020204" pitchFamily="34" charset="0"/>
              </a:rPr>
              <a:t> is deployed in front of a firewall.</a:t>
            </a:r>
          </a:p>
          <a:p>
            <a:pPr marL="363538" lvl="1" indent="-187325"/>
            <a:r>
              <a:rPr lang="en-US" b="1" dirty="0">
                <a:latin typeface="Huawei Sans" panose="020C0503030203020204" pitchFamily="34" charset="0"/>
              </a:rPr>
              <a:t>ids</a:t>
            </a:r>
            <a:r>
              <a:rPr lang="en-US" dirty="0">
                <a:latin typeface="Huawei Sans" panose="020C0503030203020204" pitchFamily="34" charset="0"/>
              </a:rPr>
              <a:t>: It contains all signatures and the action is alert. It is applicable to all protocols and all threat categories. This profile applies to the scenarios where the </a:t>
            </a:r>
            <a:r>
              <a:rPr lang="en-US" baseline="0" dirty="0">
                <a:latin typeface="Huawei Sans" panose="020C0503030203020204" pitchFamily="34" charset="0"/>
              </a:rPr>
              <a:t>CPE</a:t>
            </a:r>
            <a:r>
              <a:rPr lang="en-US" dirty="0">
                <a:latin typeface="Huawei Sans" panose="020C0503030203020204" pitchFamily="34" charset="0"/>
              </a:rPr>
              <a:t> is deployed in</a:t>
            </a:r>
            <a:r>
              <a:rPr lang="en-US" baseline="0" dirty="0">
                <a:latin typeface="Huawei Sans" panose="020C0503030203020204" pitchFamily="34" charset="0"/>
              </a:rPr>
              <a:t> off-path</a:t>
            </a:r>
            <a:r>
              <a:rPr lang="en-US" dirty="0">
                <a:latin typeface="Huawei Sans" panose="020C0503030203020204" pitchFamily="34" charset="0"/>
              </a:rPr>
              <a:t> mode as an IDS device.</a:t>
            </a:r>
          </a:p>
          <a:p>
            <a:pPr marL="363538" lvl="1" indent="-187325"/>
            <a:r>
              <a:rPr lang="en-US" b="1" dirty="0">
                <a:latin typeface="Huawei Sans" panose="020C0503030203020204" pitchFamily="34" charset="0"/>
              </a:rPr>
              <a:t>default</a:t>
            </a:r>
            <a:r>
              <a:rPr lang="en-US" dirty="0">
                <a:latin typeface="Huawei Sans" panose="020C0503030203020204" pitchFamily="34" charset="0"/>
              </a:rPr>
              <a:t>: It contains all signatures and the default actions are used. It is applicable to all protocols and all threat categories. This profile applies to the scenarios where the </a:t>
            </a:r>
            <a:r>
              <a:rPr lang="en-US" baseline="0" dirty="0">
                <a:latin typeface="Huawei Sans" panose="020C0503030203020204" pitchFamily="34" charset="0"/>
              </a:rPr>
              <a:t>CPE</a:t>
            </a:r>
            <a:r>
              <a:rPr lang="en-US" dirty="0">
                <a:latin typeface="Huawei Sans" panose="020C0503030203020204" pitchFamily="34" charset="0"/>
              </a:rPr>
              <a:t> is deployed in in-path mode as an IPS device.</a:t>
            </a:r>
            <a:endParaRPr lang="en-US" altLang="zh-CN" dirty="0">
              <a:latin typeface="Huawei Sans" panose="020C0503030203020204" pitchFamily="34" charset="0"/>
            </a:endParaRPr>
          </a:p>
          <a:p>
            <a:pPr marL="176213" lvl="1" indent="0">
              <a:buNone/>
            </a:pPr>
            <a:endParaRPr dirty="0">
              <a:latin typeface="Huawei Sans" panose="020C0503030203020204" pitchFamily="34" charset="0"/>
            </a:endParaRPr>
          </a:p>
        </p:txBody>
      </p:sp>
    </p:spTree>
    <p:extLst>
      <p:ext uri="{BB962C8B-B14F-4D97-AF65-F5344CB8AC3E}">
        <p14:creationId xmlns:p14="http://schemas.microsoft.com/office/powerpoint/2010/main" val="208915658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42950" y="717550"/>
            <a:ext cx="5557838" cy="3125788"/>
          </a:xfrm>
        </p:spPr>
      </p:sp>
      <p:sp>
        <p:nvSpPr>
          <p:cNvPr id="5" name="备注占位符 4"/>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99769834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r>
              <a:rPr dirty="0">
                <a:latin typeface="Huawei Sans" panose="020C0503030203020204" pitchFamily="34" charset="0"/>
              </a:rPr>
              <a:t>When a data flow matches multiple signatures, the actual action</a:t>
            </a:r>
            <a:r>
              <a:rPr baseline="0" dirty="0">
                <a:latin typeface="Huawei Sans" panose="020C0503030203020204" pitchFamily="34" charset="0"/>
              </a:rPr>
              <a:t> </a:t>
            </a:r>
            <a:r>
              <a:rPr dirty="0">
                <a:latin typeface="Huawei Sans" panose="020C0503030203020204" pitchFamily="34" charset="0"/>
              </a:rPr>
              <a:t>for the data flow is as follows:</a:t>
            </a:r>
          </a:p>
          <a:p>
            <a:pPr marL="363538" lvl="1" indent="-187325"/>
            <a:r>
              <a:rPr dirty="0">
                <a:latin typeface="Huawei Sans" panose="020C0503030203020204" pitchFamily="34" charset="0"/>
              </a:rPr>
              <a:t>If the actions defined </a:t>
            </a:r>
            <a:r>
              <a:rPr lang="en-US" dirty="0">
                <a:latin typeface="Huawei Sans" panose="020C0503030203020204" pitchFamily="34" charset="0"/>
              </a:rPr>
              <a:t>for</a:t>
            </a:r>
            <a:r>
              <a:rPr dirty="0">
                <a:latin typeface="Huawei Sans" panose="020C0503030203020204" pitchFamily="34" charset="0"/>
              </a:rPr>
              <a:t> all the matched signatures are al</a:t>
            </a:r>
            <a:r>
              <a:rPr lang="en-US" dirty="0">
                <a:latin typeface="Huawei Sans" panose="020C0503030203020204" pitchFamily="34" charset="0"/>
              </a:rPr>
              <a:t>ert</a:t>
            </a:r>
            <a:r>
              <a:rPr dirty="0">
                <a:latin typeface="Huawei Sans" panose="020C0503030203020204" pitchFamily="34" charset="0"/>
              </a:rPr>
              <a:t>, the action for the data flow is </a:t>
            </a:r>
            <a:r>
              <a:rPr lang="en-US" dirty="0">
                <a:latin typeface="Huawei Sans" panose="020C0503030203020204" pitchFamily="34" charset="0"/>
              </a:rPr>
              <a:t>alert</a:t>
            </a:r>
            <a:r>
              <a:rPr dirty="0">
                <a:latin typeface="Huawei Sans" panose="020C0503030203020204" pitchFamily="34" charset="0"/>
              </a:rPr>
              <a:t>. </a:t>
            </a:r>
          </a:p>
          <a:p>
            <a:pPr marL="363538" lvl="1" indent="-187325"/>
            <a:r>
              <a:rPr dirty="0">
                <a:latin typeface="Huawei Sans" panose="020C0503030203020204" pitchFamily="34" charset="0"/>
              </a:rPr>
              <a:t>If the action defined </a:t>
            </a:r>
            <a:r>
              <a:rPr lang="en-US" dirty="0">
                <a:latin typeface="Huawei Sans" panose="020C0503030203020204" pitchFamily="34" charset="0"/>
              </a:rPr>
              <a:t>for</a:t>
            </a:r>
            <a:r>
              <a:rPr dirty="0">
                <a:latin typeface="Huawei Sans" panose="020C0503030203020204" pitchFamily="34" charset="0"/>
              </a:rPr>
              <a:t> any </a:t>
            </a:r>
            <a:r>
              <a:rPr lang="en-US" dirty="0">
                <a:latin typeface="Huawei Sans" panose="020C0503030203020204" pitchFamily="34" charset="0"/>
              </a:rPr>
              <a:t>of the </a:t>
            </a:r>
            <a:r>
              <a:rPr dirty="0">
                <a:latin typeface="Huawei Sans" panose="020C0503030203020204" pitchFamily="34" charset="0"/>
              </a:rPr>
              <a:t>matched signature</a:t>
            </a:r>
            <a:r>
              <a:rPr lang="en-US" dirty="0">
                <a:latin typeface="Huawei Sans" panose="020C0503030203020204" pitchFamily="34" charset="0"/>
              </a:rPr>
              <a:t>s</a:t>
            </a:r>
            <a:r>
              <a:rPr dirty="0">
                <a:latin typeface="Huawei Sans" panose="020C0503030203020204" pitchFamily="34" charset="0"/>
              </a:rPr>
              <a:t> is block, the action for the data flow is block. </a:t>
            </a:r>
          </a:p>
          <a:p>
            <a:r>
              <a:rPr dirty="0">
                <a:latin typeface="Huawei Sans" panose="020C0503030203020204" pitchFamily="34" charset="0"/>
              </a:rPr>
              <a:t>When a data flow matches multiple signature filters, the action defined for the signature filter with the </a:t>
            </a:r>
            <a:r>
              <a:rPr lang="en-US" dirty="0">
                <a:latin typeface="Huawei Sans" panose="020C0503030203020204" pitchFamily="34" charset="0"/>
              </a:rPr>
              <a:t>highest</a:t>
            </a:r>
            <a:r>
              <a:rPr lang="en-US" baseline="0" dirty="0">
                <a:latin typeface="Huawei Sans" panose="020C0503030203020204" pitchFamily="34" charset="0"/>
              </a:rPr>
              <a:t> </a:t>
            </a:r>
            <a:r>
              <a:rPr lang="en-US" dirty="0">
                <a:latin typeface="Huawei Sans" panose="020C0503030203020204" pitchFamily="34" charset="0"/>
              </a:rPr>
              <a:t>priority </a:t>
            </a:r>
            <a:r>
              <a:rPr dirty="0">
                <a:latin typeface="Huawei Sans" panose="020C0503030203020204" pitchFamily="34" charset="0"/>
              </a:rPr>
              <a:t>will</a:t>
            </a:r>
            <a:r>
              <a:rPr baseline="0" dirty="0">
                <a:latin typeface="Huawei Sans" panose="020C0503030203020204" pitchFamily="34" charset="0"/>
              </a:rPr>
              <a:t> be taken </a:t>
            </a:r>
            <a:r>
              <a:rPr dirty="0">
                <a:latin typeface="Huawei Sans" panose="020C0503030203020204" pitchFamily="34" charset="0"/>
              </a:rPr>
              <a:t>for the data flow.</a:t>
            </a:r>
            <a:endParaRPr lang="zh-CN" altLang="en-US" dirty="0">
              <a:latin typeface="Huawei Sans" panose="020C0503030203020204" pitchFamily="34" charset="0"/>
            </a:endParaRPr>
          </a:p>
        </p:txBody>
      </p:sp>
      <p:sp>
        <p:nvSpPr>
          <p:cNvPr id="5" name="幻灯片图像占位符 4"/>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217614790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42950" y="717550"/>
            <a:ext cx="5557838" cy="3125788"/>
          </a:xfrm>
        </p:spPr>
      </p:sp>
      <p:sp>
        <p:nvSpPr>
          <p:cNvPr id="5" name="备注占位符 4"/>
          <p:cNvSpPr>
            <a:spLocks noGrp="1"/>
          </p:cNvSpPr>
          <p:nvPr>
            <p:ph type="body" idx="1"/>
          </p:nvPr>
        </p:nvSpPr>
        <p:spPr/>
        <p:txBody>
          <a:bodyPr/>
          <a:lstStyle/>
          <a:p>
            <a:endParaRPr lang="zh-CN" altLang="en-US" dirty="0">
              <a:latin typeface="Huawei Sans" panose="020C0503030203020204" pitchFamily="34" charset="0"/>
            </a:endParaRPr>
          </a:p>
        </p:txBody>
      </p:sp>
    </p:spTree>
    <p:extLst>
      <p:ext uri="{BB962C8B-B14F-4D97-AF65-F5344CB8AC3E}">
        <p14:creationId xmlns:p14="http://schemas.microsoft.com/office/powerpoint/2010/main" val="425230179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6" name="Rectangle 3"/>
          <p:cNvSpPr>
            <a:spLocks noGrp="1" noChangeArrowheads="1"/>
          </p:cNvSpPr>
          <p:nvPr>
            <p:ph type="body" idx="1"/>
          </p:nvPr>
        </p:nvSpPr>
        <p:spPr/>
        <p:txBody>
          <a:bodyPr/>
          <a:lstStyle/>
          <a:p>
            <a:r>
              <a:rPr dirty="0">
                <a:latin typeface="Huawei Sans" panose="020C0503030203020204" pitchFamily="34" charset="0"/>
              </a:rPr>
              <a:t>URL filtering regulates users' online behaviors by controlling their HTTP requests and permitting or denying users' access to certain network resources.</a:t>
            </a:r>
            <a:endParaRPr lang="zh-CN" altLang="en-US" dirty="0">
              <a:latin typeface="Huawei Sans" panose="020C0503030203020204" pitchFamily="34" charset="0"/>
            </a:endParaRPr>
          </a:p>
        </p:txBody>
      </p:sp>
      <p:sp>
        <p:nvSpPr>
          <p:cNvPr id="4" name="幻灯片图像占位符 3"/>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228785536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40" name="Rectangle 3"/>
          <p:cNvSpPr>
            <a:spLocks noGrp="1" noChangeArrowheads="1"/>
          </p:cNvSpPr>
          <p:nvPr>
            <p:ph type="body" idx="1"/>
          </p:nvPr>
        </p:nvSpPr>
        <p:spPr/>
        <p:txBody>
          <a:bodyPr/>
          <a:lstStyle/>
          <a:p>
            <a:r>
              <a:rPr dirty="0">
                <a:latin typeface="Huawei Sans" panose="020C0503030203020204" pitchFamily="34" charset="0"/>
              </a:rPr>
              <a:t>Each web page on the Internet has a unique identifier, that is, the URL.</a:t>
            </a:r>
          </a:p>
          <a:p>
            <a:r>
              <a:rPr dirty="0">
                <a:latin typeface="Huawei Sans" panose="020C0503030203020204" pitchFamily="34" charset="0"/>
              </a:rPr>
              <a:t>URLs fully describe the addresses of web pages or other resources on the Internet. To put it simply, a URL is a web address. </a:t>
            </a:r>
          </a:p>
          <a:p>
            <a:r>
              <a:rPr dirty="0">
                <a:latin typeface="Huawei Sans" panose="020C0503030203020204" pitchFamily="34" charset="0"/>
              </a:rPr>
              <a:t>The URL format is </a:t>
            </a:r>
            <a:r>
              <a:rPr b="1" dirty="0">
                <a:latin typeface="Huawei Sans" panose="020C0503030203020204" pitchFamily="34" charset="0"/>
              </a:rPr>
              <a:t>protocol://hostname[:port]/path[? query]</a:t>
            </a:r>
            <a:endParaRPr lang="zh-CN" altLang="en-US" b="1" dirty="0">
              <a:latin typeface="Huawei Sans" panose="020C0503030203020204" pitchFamily="34" charset="0"/>
            </a:endParaRPr>
          </a:p>
          <a:p>
            <a:pPr marL="363538" lvl="1" indent="-187325"/>
            <a:r>
              <a:rPr b="1" dirty="0">
                <a:latin typeface="Huawei Sans" panose="020C0503030203020204" pitchFamily="34" charset="0"/>
              </a:rPr>
              <a:t>protocol</a:t>
            </a:r>
            <a:r>
              <a:rPr dirty="0">
                <a:latin typeface="Huawei Sans" panose="020C0503030203020204" pitchFamily="34" charset="0"/>
              </a:rPr>
              <a:t>:</a:t>
            </a:r>
            <a:r>
              <a:rPr lang="en-US" dirty="0">
                <a:latin typeface="Huawei Sans" panose="020C0503030203020204" pitchFamily="34" charset="0"/>
              </a:rPr>
              <a:t> Used application protocol.</a:t>
            </a:r>
            <a:r>
              <a:rPr dirty="0">
                <a:latin typeface="Huawei Sans" panose="020C0503030203020204" pitchFamily="34" charset="0"/>
              </a:rPr>
              <a:t> HTTP is </a:t>
            </a:r>
            <a:r>
              <a:rPr lang="en-US" dirty="0">
                <a:latin typeface="Huawei Sans" panose="020C0503030203020204" pitchFamily="34" charset="0"/>
              </a:rPr>
              <a:t>the</a:t>
            </a:r>
            <a:r>
              <a:rPr lang="en-US" baseline="0" dirty="0">
                <a:latin typeface="Huawei Sans" panose="020C0503030203020204" pitchFamily="34" charset="0"/>
              </a:rPr>
              <a:t> most </a:t>
            </a:r>
            <a:r>
              <a:rPr dirty="0">
                <a:latin typeface="Huawei Sans" panose="020C0503030203020204" pitchFamily="34" charset="0"/>
              </a:rPr>
              <a:t>commonly use</a:t>
            </a:r>
            <a:r>
              <a:rPr lang="en-US" dirty="0">
                <a:latin typeface="Huawei Sans" panose="020C0503030203020204" pitchFamily="34" charset="0"/>
              </a:rPr>
              <a:t>d protocol</a:t>
            </a:r>
            <a:r>
              <a:rPr dirty="0">
                <a:latin typeface="Huawei Sans" panose="020C0503030203020204" pitchFamily="34" charset="0"/>
              </a:rPr>
              <a:t>. You do not need to enter </a:t>
            </a:r>
            <a:r>
              <a:rPr b="1" dirty="0">
                <a:latin typeface="Huawei Sans" panose="020C0503030203020204" pitchFamily="34" charset="0"/>
              </a:rPr>
              <a:t>http:// </a:t>
            </a:r>
            <a:r>
              <a:rPr dirty="0">
                <a:latin typeface="Huawei Sans" panose="020C0503030203020204" pitchFamily="34" charset="0"/>
              </a:rPr>
              <a:t>when the protocol is HTTP.</a:t>
            </a:r>
          </a:p>
          <a:p>
            <a:pPr marL="363538" lvl="1" indent="-187325"/>
            <a:r>
              <a:rPr b="1" dirty="0">
                <a:latin typeface="Huawei Sans" panose="020C0503030203020204" pitchFamily="34" charset="0"/>
              </a:rPr>
              <a:t>hostname</a:t>
            </a:r>
            <a:r>
              <a:rPr dirty="0">
                <a:latin typeface="Huawei Sans" panose="020C0503030203020204" pitchFamily="34" charset="0"/>
              </a:rPr>
              <a:t>: </a:t>
            </a:r>
            <a:r>
              <a:rPr lang="en-US" dirty="0">
                <a:latin typeface="Huawei Sans" panose="020C0503030203020204" pitchFamily="34" charset="0"/>
              </a:rPr>
              <a:t>DNS</a:t>
            </a:r>
            <a:r>
              <a:rPr lang="en-US" baseline="0" dirty="0">
                <a:latin typeface="Huawei Sans" panose="020C0503030203020204" pitchFamily="34" charset="0"/>
              </a:rPr>
              <a:t> h</a:t>
            </a:r>
            <a:r>
              <a:rPr lang="en-US" dirty="0">
                <a:latin typeface="Huawei Sans" panose="020C0503030203020204" pitchFamily="34" charset="0"/>
              </a:rPr>
              <a:t>ost</a:t>
            </a:r>
            <a:r>
              <a:rPr dirty="0">
                <a:latin typeface="Huawei Sans" panose="020C0503030203020204" pitchFamily="34" charset="0"/>
              </a:rPr>
              <a:t> name or IP address of the web server.</a:t>
            </a:r>
          </a:p>
          <a:p>
            <a:pPr marL="363538" lvl="1" indent="-187325"/>
            <a:r>
              <a:rPr b="1" dirty="0">
                <a:latin typeface="Huawei Sans" panose="020C0503030203020204" pitchFamily="34" charset="0"/>
              </a:rPr>
              <a:t>port</a:t>
            </a:r>
            <a:r>
              <a:rPr dirty="0">
                <a:latin typeface="Huawei Sans" panose="020C0503030203020204" pitchFamily="34" charset="0"/>
              </a:rPr>
              <a:t>: (Optional) Communication port. Each transmission protocol has a default port number.</a:t>
            </a:r>
            <a:endParaRPr lang="en-US" altLang="zh-CN" dirty="0">
              <a:latin typeface="Huawei Sans" panose="020C0503030203020204" pitchFamily="34" charset="0"/>
            </a:endParaRPr>
          </a:p>
          <a:p>
            <a:pPr marL="363538" lvl="1" indent="-187325"/>
            <a:r>
              <a:rPr b="1" dirty="0">
                <a:latin typeface="Huawei Sans" panose="020C0503030203020204" pitchFamily="34" charset="0"/>
              </a:rPr>
              <a:t>path</a:t>
            </a:r>
            <a:r>
              <a:rPr dirty="0">
                <a:latin typeface="Huawei Sans" panose="020C0503030203020204" pitchFamily="34" charset="0"/>
              </a:rPr>
              <a:t>: </a:t>
            </a:r>
            <a:r>
              <a:rPr lang="en-US" dirty="0">
                <a:latin typeface="Huawei Sans" panose="020C0503030203020204" pitchFamily="34" charset="0"/>
              </a:rPr>
              <a:t>D</a:t>
            </a:r>
            <a:r>
              <a:rPr dirty="0">
                <a:latin typeface="Huawei Sans" panose="020C0503030203020204" pitchFamily="34" charset="0"/>
              </a:rPr>
              <a:t>irectory or file address on the web server.</a:t>
            </a:r>
          </a:p>
          <a:p>
            <a:pPr marL="363538" lvl="1" indent="-187325"/>
            <a:r>
              <a:rPr b="1" dirty="0">
                <a:latin typeface="Huawei Sans" panose="020C0503030203020204" pitchFamily="34" charset="0"/>
              </a:rPr>
              <a:t>query</a:t>
            </a:r>
            <a:r>
              <a:rPr dirty="0">
                <a:latin typeface="Huawei Sans" panose="020C0503030203020204" pitchFamily="34" charset="0"/>
              </a:rPr>
              <a:t>: (Optional) This </a:t>
            </a:r>
            <a:r>
              <a:rPr lang="en-US" dirty="0">
                <a:latin typeface="Huawei Sans" panose="020C0503030203020204" pitchFamily="34" charset="0"/>
              </a:rPr>
              <a:t>field </a:t>
            </a:r>
            <a:r>
              <a:rPr dirty="0">
                <a:latin typeface="Huawei Sans" panose="020C0503030203020204" pitchFamily="34" charset="0"/>
              </a:rPr>
              <a:t>is used to transmit parameters to dynamic web pages. </a:t>
            </a:r>
            <a:endParaRPr lang="en-US" altLang="zh-CN" dirty="0">
              <a:latin typeface="Huawei Sans" panose="020C0503030203020204" pitchFamily="34" charset="0"/>
            </a:endParaRPr>
          </a:p>
        </p:txBody>
      </p:sp>
      <p:sp>
        <p:nvSpPr>
          <p:cNvPr id="3" name="幻灯片图像占位符 2"/>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382618454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80" name="Rectangle 3"/>
          <p:cNvSpPr>
            <a:spLocks noGrp="1" noChangeArrowheads="1"/>
          </p:cNvSpPr>
          <p:nvPr>
            <p:ph type="body" idx="1"/>
          </p:nvPr>
        </p:nvSpPr>
        <p:spPr/>
        <p:txBody>
          <a:bodyPr/>
          <a:lstStyle/>
          <a:p>
            <a:r>
              <a:rPr dirty="0">
                <a:latin typeface="Huawei Sans" panose="020C0503030203020204" pitchFamily="34" charset="0"/>
              </a:rPr>
              <a:t>On a gateway, URL filtering is implemented as follows:</a:t>
            </a:r>
          </a:p>
          <a:p>
            <a:pPr marL="363538" lvl="1" indent="-187325"/>
            <a:r>
              <a:rPr dirty="0">
                <a:latin typeface="Huawei Sans" panose="020C0503030203020204" pitchFamily="34" charset="0"/>
              </a:rPr>
              <a:t>After the gateway receives an HTTP GET or POST request from a user, it checks the validity of the request based on the configured policies.</a:t>
            </a:r>
          </a:p>
          <a:p>
            <a:pPr marL="539750" lvl="2" indent="-176213"/>
            <a:r>
              <a:rPr dirty="0">
                <a:latin typeface="Huawei Sans" panose="020C0503030203020204" pitchFamily="34" charset="0"/>
              </a:rPr>
              <a:t>If the URL is valid, the HTTP request is permitted and the user can browse the website.</a:t>
            </a:r>
          </a:p>
          <a:p>
            <a:pPr marL="539750" lvl="2" indent="-176213"/>
            <a:r>
              <a:rPr dirty="0">
                <a:latin typeface="Huawei Sans" panose="020C0503030203020204" pitchFamily="34" charset="0"/>
              </a:rPr>
              <a:t>If the URL is invalid, the gateway pushes an alarm page and blocks the HTTP connection. </a:t>
            </a:r>
            <a:endParaRPr lang="en-US" altLang="zh-CN" dirty="0">
              <a:latin typeface="Huawei Sans" panose="020C0503030203020204" pitchFamily="34" charset="0"/>
            </a:endParaRPr>
          </a:p>
          <a:p>
            <a:pPr lvl="0"/>
            <a:r>
              <a:rPr dirty="0">
                <a:latin typeface="Huawei Sans" panose="020C0503030203020204" pitchFamily="34" charset="0"/>
              </a:rPr>
              <a:t>URL categories fall into user-defined and predefined URL categories.</a:t>
            </a:r>
          </a:p>
          <a:p>
            <a:pPr marL="363538" lvl="1" indent="-187325"/>
            <a:r>
              <a:rPr dirty="0">
                <a:latin typeface="Huawei Sans" panose="020C0503030203020204" pitchFamily="34" charset="0"/>
              </a:rPr>
              <a:t>User-defined categories are configured and maintained by administrators. Administrators can perform more refined control over URLs in user-defined categories than over URLs in predefined categories.</a:t>
            </a:r>
          </a:p>
          <a:p>
            <a:pPr marL="363538" lvl="1" indent="-187325"/>
            <a:r>
              <a:rPr dirty="0">
                <a:latin typeface="Huawei Sans" panose="020C0503030203020204" pitchFamily="34" charset="0"/>
              </a:rPr>
              <a:t>Predefined categories contain common URLs in the system. Unlike user-defined categories, predefined categories enable administrators to easily control accessible and inaccessible URL categories.</a:t>
            </a:r>
            <a:endParaRPr lang="zh-CN" altLang="en-US" dirty="0">
              <a:latin typeface="Huawei Sans" panose="020C0503030203020204" pitchFamily="34" charset="0"/>
            </a:endParaRPr>
          </a:p>
        </p:txBody>
      </p:sp>
      <p:sp>
        <p:nvSpPr>
          <p:cNvPr id="4" name="幻灯片图像占位符 3"/>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2477731074"/>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42950" y="717550"/>
            <a:ext cx="5557838" cy="3125788"/>
          </a:xfrm>
        </p:spPr>
      </p:sp>
      <p:sp>
        <p:nvSpPr>
          <p:cNvPr id="5" name="备注占位符 4"/>
          <p:cNvSpPr>
            <a:spLocks noGrp="1"/>
          </p:cNvSpPr>
          <p:nvPr>
            <p:ph type="body" idx="1"/>
          </p:nvPr>
        </p:nvSpPr>
        <p:spPr/>
        <p:txBody>
          <a:bodyPr/>
          <a:lstStyle/>
          <a:p>
            <a:endParaRPr lang="zh-CN" altLang="en-US" dirty="0">
              <a:latin typeface="Huawei Sans" panose="020C0503030203020204" pitchFamily="34" charset="0"/>
            </a:endParaRPr>
          </a:p>
        </p:txBody>
      </p:sp>
    </p:spTree>
    <p:extLst>
      <p:ext uri="{BB962C8B-B14F-4D97-AF65-F5344CB8AC3E}">
        <p14:creationId xmlns:p14="http://schemas.microsoft.com/office/powerpoint/2010/main" val="1314769484"/>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42950" y="717550"/>
            <a:ext cx="5557838" cy="3125788"/>
          </a:xfrm>
        </p:spPr>
      </p:sp>
      <p:sp>
        <p:nvSpPr>
          <p:cNvPr id="5" name="备注占位符 4"/>
          <p:cNvSpPr>
            <a:spLocks noGrp="1"/>
          </p:cNvSpPr>
          <p:nvPr>
            <p:ph type="body" idx="1"/>
          </p:nvPr>
        </p:nvSpPr>
        <p:spPr/>
        <p:txBody>
          <a:bodyPr/>
          <a:lstStyle/>
          <a:p>
            <a:endParaRPr lang="zh-CN" altLang="en-US" dirty="0">
              <a:latin typeface="Huawei Sans" panose="020C0503030203020204" pitchFamily="34" charset="0"/>
            </a:endParaRPr>
          </a:p>
        </p:txBody>
      </p:sp>
    </p:spTree>
    <p:extLst>
      <p:ext uri="{BB962C8B-B14F-4D97-AF65-F5344CB8AC3E}">
        <p14:creationId xmlns:p14="http://schemas.microsoft.com/office/powerpoint/2010/main" val="152435994"/>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42950" y="717550"/>
            <a:ext cx="5557838" cy="3125788"/>
          </a:xfrm>
        </p:spPr>
      </p:sp>
      <p:sp>
        <p:nvSpPr>
          <p:cNvPr id="5" name="备注占位符 4"/>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65116603"/>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42950" y="717550"/>
            <a:ext cx="5557838" cy="3125788"/>
          </a:xfrm>
        </p:spPr>
      </p:sp>
      <p:sp>
        <p:nvSpPr>
          <p:cNvPr id="5" name="备注占位符 4"/>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1222050198"/>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42950" y="717550"/>
            <a:ext cx="5557838" cy="3125788"/>
          </a:xfrm>
        </p:spPr>
      </p:sp>
      <p:sp>
        <p:nvSpPr>
          <p:cNvPr id="5" name="备注占位符 4"/>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279339818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42950" y="717550"/>
            <a:ext cx="5557838" cy="3125788"/>
          </a:xfrm>
        </p:spPr>
      </p:sp>
      <p:sp>
        <p:nvSpPr>
          <p:cNvPr id="5" name="备注占位符 4"/>
          <p:cNvSpPr>
            <a:spLocks noGrp="1"/>
          </p:cNvSpPr>
          <p:nvPr>
            <p:ph type="body" idx="1"/>
          </p:nvPr>
        </p:nvSpPr>
        <p:spPr/>
        <p:txBody>
          <a:bodyPr/>
          <a:lstStyle/>
          <a:p>
            <a:endParaRPr lang="zh-CN" altLang="en-US" dirty="0">
              <a:latin typeface="Huawei Sans" panose="020C0503030203020204" pitchFamily="34" charset="0"/>
            </a:endParaRPr>
          </a:p>
        </p:txBody>
      </p:sp>
    </p:spTree>
    <p:extLst>
      <p:ext uri="{BB962C8B-B14F-4D97-AF65-F5344CB8AC3E}">
        <p14:creationId xmlns:p14="http://schemas.microsoft.com/office/powerpoint/2010/main" val="3789018225"/>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dirty="0">
                <a:latin typeface="Huawei Sans" panose="020C0503030203020204" pitchFamily="34" charset="0"/>
              </a:rPr>
              <a:t>Policy-based routing (PBR) is configured on CPEs to divert the traffic for accessing </a:t>
            </a:r>
            <a:r>
              <a:rPr dirty="0" err="1">
                <a:latin typeface="Huawei Sans" panose="020C0503030203020204" pitchFamily="34" charset="0"/>
              </a:rPr>
              <a:t>SaaS</a:t>
            </a:r>
            <a:r>
              <a:rPr dirty="0">
                <a:latin typeface="Huawei Sans" panose="020C0503030203020204" pitchFamily="34" charset="0"/>
              </a:rPr>
              <a:t> applications to GRE tunnels. In addition, CPEs can use </a:t>
            </a:r>
            <a:r>
              <a:rPr lang="en-US" sz="11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network quality analysis (</a:t>
            </a:r>
            <a:r>
              <a:rPr dirty="0">
                <a:latin typeface="Huawei Sans" panose="020C0503030203020204" pitchFamily="34" charset="0"/>
              </a:rPr>
              <a:t>NQA) to detect network reachability and perform an active/standby tunnel switchover.</a:t>
            </a:r>
            <a:endParaRPr lang="zh-CN" altLang="en-US" dirty="0">
              <a:latin typeface="Huawei Sans" panose="020C0503030203020204" pitchFamily="34" charset="0"/>
            </a:endParaRPr>
          </a:p>
        </p:txBody>
      </p:sp>
      <p:sp>
        <p:nvSpPr>
          <p:cNvPr id="5" name="幻灯片图像占位符 4"/>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2269051887"/>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marL="228600" indent="-228600">
              <a:buFont typeface="+mj-lt"/>
              <a:buAutoNum type="arabicPeriod"/>
            </a:pPr>
            <a:r>
              <a:rPr dirty="0">
                <a:latin typeface="Huawei Sans" panose="020C0503030203020204" pitchFamily="34" charset="0"/>
              </a:rPr>
              <a:t>ABC</a:t>
            </a:r>
          </a:p>
          <a:p>
            <a:pPr marL="228600" indent="-228600">
              <a:buFont typeface="+mj-lt"/>
              <a:buAutoNum type="arabicPeriod"/>
            </a:pPr>
            <a:r>
              <a:rPr dirty="0">
                <a:latin typeface="Huawei Sans" panose="020C0503030203020204" pitchFamily="34" charset="0"/>
              </a:rPr>
              <a:t>False</a:t>
            </a:r>
            <a:endParaRPr lang="en-US" altLang="zh-CN" dirty="0">
              <a:latin typeface="Huawei Sans" panose="020C0503030203020204" pitchFamily="34" charset="0"/>
            </a:endParaRPr>
          </a:p>
          <a:p>
            <a:endParaRPr lang="zh-CN" altLang="en-US" dirty="0">
              <a:latin typeface="Huawei Sans" panose="020C0503030203020204" pitchFamily="34" charset="0"/>
            </a:endParaRPr>
          </a:p>
        </p:txBody>
      </p:sp>
      <p:sp>
        <p:nvSpPr>
          <p:cNvPr id="5" name="幻灯片图像占位符 4"/>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2808644863"/>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42950" y="717550"/>
            <a:ext cx="5557838" cy="3125788"/>
          </a:xfrm>
        </p:spPr>
      </p:sp>
      <p:sp>
        <p:nvSpPr>
          <p:cNvPr id="5" name="备注占位符 4"/>
          <p:cNvSpPr>
            <a:spLocks noGrp="1"/>
          </p:cNvSpPr>
          <p:nvPr>
            <p:ph type="body" idx="1"/>
          </p:nvPr>
        </p:nvSpPr>
        <p:spPr/>
        <p:txBody>
          <a:bodyPr/>
          <a:lstStyle/>
          <a:p>
            <a:endParaRPr lang="zh-CN" altLang="en-US" dirty="0">
              <a:latin typeface="Huawei Sans" panose="020C0503030203020204" pitchFamily="34" charset="0"/>
            </a:endParaRPr>
          </a:p>
        </p:txBody>
      </p:sp>
    </p:spTree>
    <p:extLst>
      <p:ext uri="{BB962C8B-B14F-4D97-AF65-F5344CB8AC3E}">
        <p14:creationId xmlns:p14="http://schemas.microsoft.com/office/powerpoint/2010/main" val="1197130493"/>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42950" y="717550"/>
            <a:ext cx="5557838" cy="3125788"/>
          </a:xfrm>
        </p:spPr>
      </p:sp>
      <p:sp>
        <p:nvSpPr>
          <p:cNvPr id="5" name="备注占位符 4"/>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339524551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42950" y="717550"/>
            <a:ext cx="5557838" cy="3125788"/>
          </a:xfrm>
        </p:spPr>
      </p:sp>
      <p:sp>
        <p:nvSpPr>
          <p:cNvPr id="5" name="备注占位符 4"/>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212830533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42950" y="717550"/>
            <a:ext cx="5557838" cy="3125788"/>
          </a:xfrm>
        </p:spPr>
      </p:sp>
      <p:sp>
        <p:nvSpPr>
          <p:cNvPr id="5" name="备注占位符 4"/>
          <p:cNvSpPr>
            <a:spLocks noGrp="1"/>
          </p:cNvSpPr>
          <p:nvPr>
            <p:ph type="body" idx="1"/>
          </p:nvPr>
        </p:nvSpPr>
        <p:spPr/>
        <p:txBody>
          <a:bodyPr/>
          <a:lstStyle/>
          <a:p>
            <a:pPr marL="180000" marR="0" lvl="0" indent="-180000" algn="l" defTabSz="1219304" rtl="0" eaLnBrk="1" fontAlgn="ctr" latinLnBrk="0" hangingPunct="1">
              <a:lnSpc>
                <a:spcPct val="125000"/>
              </a:lnSpc>
              <a:spcBef>
                <a:spcPts val="0"/>
              </a:spcBef>
              <a:spcAft>
                <a:spcPts val="600"/>
              </a:spcAft>
              <a:buClrTx/>
              <a:buSzTx/>
              <a:buFont typeface="Huawei Sans" panose="020C0503030203020204" pitchFamily="34" charset="0"/>
              <a:buChar char="•"/>
              <a:tabLst/>
              <a:defRPr/>
            </a:pPr>
            <a:r>
              <a:rPr dirty="0">
                <a:latin typeface="Huawei Sans" panose="020C0503030203020204" pitchFamily="34" charset="0"/>
              </a:rPr>
              <a:t>Identity spoofing: A component may be spoofed when it is registered and goes</a:t>
            </a:r>
            <a:r>
              <a:rPr baseline="0" dirty="0">
                <a:latin typeface="Huawei Sans" panose="020C0503030203020204" pitchFamily="34" charset="0"/>
              </a:rPr>
              <a:t> </a:t>
            </a:r>
            <a:r>
              <a:rPr dirty="0">
                <a:latin typeface="Huawei Sans" panose="020C0503030203020204" pitchFamily="34" charset="0"/>
              </a:rPr>
              <a:t>online. In this case, an identity authentication mechanism is required to ensure secure access of components and prevent identity spoofing.</a:t>
            </a:r>
          </a:p>
          <a:p>
            <a:pPr marL="180000" marR="0" lvl="0" indent="-180000" algn="l" defTabSz="1219304" rtl="0" eaLnBrk="1" fontAlgn="ctr" latinLnBrk="0" hangingPunct="1">
              <a:lnSpc>
                <a:spcPct val="125000"/>
              </a:lnSpc>
              <a:spcBef>
                <a:spcPts val="0"/>
              </a:spcBef>
              <a:spcAft>
                <a:spcPts val="600"/>
              </a:spcAft>
              <a:buClrTx/>
              <a:buSzTx/>
              <a:buFont typeface="Huawei Sans" panose="020C0503030203020204" pitchFamily="34" charset="0"/>
              <a:buChar char="•"/>
              <a:tabLst/>
              <a:defRPr/>
            </a:pPr>
            <a:r>
              <a:rPr dirty="0">
                <a:latin typeface="Huawei Sans" panose="020C0503030203020204" pitchFamily="34" charset="0"/>
              </a:rPr>
              <a:t>Data leakage: Inter-component communication data and user service data are transmitted over a public network such as the Internet. Such data may be intercepted or tampered with, which affects system running.</a:t>
            </a:r>
            <a:endParaRPr lang="en-US" altLang="zh-CN" sz="1100" kern="1200" baseline="0" dirty="0">
              <a:solidFill>
                <a:schemeClr val="tx1"/>
              </a:solidFill>
              <a:effectLst/>
              <a:latin typeface="Huawei Sans" panose="020C0503030203020204" pitchFamily="34" charset="0"/>
              <a:ea typeface="方正兰亭黑简体" panose="02000000000000000000" pitchFamily="2" charset="-122"/>
              <a:cs typeface="+mn-cs"/>
            </a:endParaRPr>
          </a:p>
          <a:p>
            <a:pPr marL="180000" marR="0" lvl="0" indent="-180000" algn="l" defTabSz="1219304" rtl="0" eaLnBrk="1" fontAlgn="ctr" latinLnBrk="0" hangingPunct="1">
              <a:lnSpc>
                <a:spcPct val="125000"/>
              </a:lnSpc>
              <a:spcBef>
                <a:spcPts val="0"/>
              </a:spcBef>
              <a:spcAft>
                <a:spcPts val="600"/>
              </a:spcAft>
              <a:buClrTx/>
              <a:buSzTx/>
              <a:buFont typeface="Huawei Sans" panose="020C0503030203020204" pitchFamily="34" charset="0"/>
              <a:buChar char="•"/>
              <a:tabLst/>
              <a:defRPr/>
            </a:pPr>
            <a:r>
              <a:rPr sz="1100" dirty="0">
                <a:solidFill>
                  <a:schemeClr val="tx1"/>
                </a:solidFill>
                <a:latin typeface="Huawei Sans" panose="020C0503030203020204" pitchFamily="34" charset="0"/>
              </a:rPr>
              <a:t>Network attacks: Components provide </a:t>
            </a:r>
            <a:r>
              <a:rPr lang="en-US" sz="1100" dirty="0">
                <a:solidFill>
                  <a:schemeClr val="tx1"/>
                </a:solidFill>
                <a:latin typeface="Huawei Sans" panose="020C0503030203020204" pitchFamily="34" charset="0"/>
              </a:rPr>
              <a:t>interfaces for </a:t>
            </a:r>
            <a:r>
              <a:rPr sz="1100" dirty="0">
                <a:solidFill>
                  <a:schemeClr val="tx1"/>
                </a:solidFill>
                <a:latin typeface="Huawei Sans" panose="020C0503030203020204" pitchFamily="34" charset="0"/>
              </a:rPr>
              <a:t>external interaction,</a:t>
            </a:r>
            <a:r>
              <a:rPr sz="1100" baseline="0" dirty="0">
                <a:solidFill>
                  <a:schemeClr val="tx1"/>
                </a:solidFill>
                <a:latin typeface="Huawei Sans" panose="020C0503030203020204" pitchFamily="34" charset="0"/>
              </a:rPr>
              <a:t> </a:t>
            </a:r>
            <a:r>
              <a:rPr sz="1100" dirty="0">
                <a:solidFill>
                  <a:schemeClr val="tx1"/>
                </a:solidFill>
                <a:latin typeface="Huawei Sans" panose="020C0503030203020204" pitchFamily="34" charset="0"/>
              </a:rPr>
              <a:t>and therefore are vulnerable to various attacks and intrusions such as flood attacks and application-layer attacks, which affect system availability.</a:t>
            </a:r>
          </a:p>
          <a:p>
            <a:pPr marL="180000" marR="0" lvl="0" indent="-180000" algn="l" defTabSz="1219304" rtl="0" eaLnBrk="1" fontAlgn="ctr" latinLnBrk="0" hangingPunct="1">
              <a:lnSpc>
                <a:spcPct val="125000"/>
              </a:lnSpc>
              <a:spcBef>
                <a:spcPts val="0"/>
              </a:spcBef>
              <a:spcAft>
                <a:spcPts val="600"/>
              </a:spcAft>
              <a:buClrTx/>
              <a:buSzTx/>
              <a:buFont typeface="Huawei Sans" panose="020C0503030203020204" pitchFamily="34" charset="0"/>
              <a:buChar char="•"/>
              <a:tabLst/>
              <a:defRPr/>
            </a:pPr>
            <a:r>
              <a:rPr sz="1100" dirty="0">
                <a:solidFill>
                  <a:schemeClr val="tx1"/>
                </a:solidFill>
                <a:latin typeface="Huawei Sans" panose="020C0503030203020204" pitchFamily="34" charset="0"/>
              </a:rPr>
              <a:t>Service security requirements: User services carried by the SD-WAN Solution have security requirements, such as filtering specific packets, blocking intrusion behaviors, and limiting access to URLs.</a:t>
            </a:r>
          </a:p>
          <a:p>
            <a:pPr marL="0" marR="0" lvl="0" indent="0" algn="l" defTabSz="1219304" rtl="0" eaLnBrk="1" fontAlgn="ctr" latinLnBrk="0" hangingPunct="1">
              <a:lnSpc>
                <a:spcPct val="125000"/>
              </a:lnSpc>
              <a:spcBef>
                <a:spcPts val="0"/>
              </a:spcBef>
              <a:spcAft>
                <a:spcPts val="600"/>
              </a:spcAft>
              <a:buClrTx/>
              <a:buSzTx/>
              <a:buFont typeface="Huawei Sans" panose="020C0503030203020204" pitchFamily="34" charset="0"/>
              <a:buNone/>
              <a:tabLst/>
              <a:defRPr/>
            </a:pPr>
            <a:endParaRPr lang="zh-CN" altLang="zh-CN" sz="1100" kern="1200" baseline="0" dirty="0">
              <a:solidFill>
                <a:schemeClr val="tx1"/>
              </a:solidFill>
              <a:effectLst/>
              <a:latin typeface="Huawei Sans" panose="020C0503030203020204" pitchFamily="34" charset="0"/>
              <a:ea typeface="方正兰亭黑简体" panose="02000000000000000000" pitchFamily="2" charset="-122"/>
              <a:cs typeface="+mn-cs"/>
            </a:endParaRPr>
          </a:p>
          <a:p>
            <a:pPr lvl="0"/>
            <a:endParaRPr lang="zh-CN" altLang="zh-CN" sz="1100" kern="1200" baseline="0" dirty="0">
              <a:solidFill>
                <a:schemeClr val="tx1"/>
              </a:solidFill>
              <a:effectLst/>
              <a:latin typeface="Huawei Sans" panose="020C0503030203020204" pitchFamily="34" charset="0"/>
              <a:ea typeface="方正兰亭黑简体" panose="02000000000000000000" pitchFamily="2" charset="-122"/>
              <a:cs typeface="+mn-cs"/>
            </a:endParaRPr>
          </a:p>
          <a:p>
            <a:endParaRPr lang="zh-CN" altLang="en-US" dirty="0">
              <a:latin typeface="Huawei Sans" panose="020C0503030203020204" pitchFamily="34" charset="0"/>
            </a:endParaRPr>
          </a:p>
        </p:txBody>
      </p:sp>
    </p:spTree>
    <p:extLst>
      <p:ext uri="{BB962C8B-B14F-4D97-AF65-F5344CB8AC3E}">
        <p14:creationId xmlns:p14="http://schemas.microsoft.com/office/powerpoint/2010/main" val="36006908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备注占位符 4"/>
          <p:cNvSpPr>
            <a:spLocks noGrp="1"/>
          </p:cNvSpPr>
          <p:nvPr>
            <p:ph type="body" idx="1"/>
          </p:nvPr>
        </p:nvSpPr>
        <p:spPr/>
        <p:txBody>
          <a:bodyPr/>
          <a:lstStyle/>
          <a:p>
            <a:r>
              <a:rPr dirty="0">
                <a:latin typeface="Huawei Sans" panose="020C0503030203020204" pitchFamily="34" charset="0"/>
              </a:rPr>
              <a:t>System security covers the following aspects:</a:t>
            </a:r>
            <a:endParaRPr lang="en-US" altLang="zh-CN" dirty="0">
              <a:latin typeface="Huawei Sans" panose="020C0503030203020204" pitchFamily="34" charset="0"/>
            </a:endParaRPr>
          </a:p>
          <a:p>
            <a:pPr marL="363538" lvl="1" indent="-187325"/>
            <a:r>
              <a:rPr dirty="0">
                <a:latin typeface="Huawei Sans" panose="020C0503030203020204" pitchFamily="34" charset="0"/>
              </a:rPr>
              <a:t>Inter-component communication security</a:t>
            </a:r>
            <a:endParaRPr lang="en-US" altLang="zh-CN" dirty="0">
              <a:latin typeface="Huawei Sans" panose="020C0503030203020204" pitchFamily="34" charset="0"/>
            </a:endParaRPr>
          </a:p>
          <a:p>
            <a:pPr marL="363538" lvl="1" indent="-187325"/>
            <a:r>
              <a:rPr dirty="0">
                <a:latin typeface="Huawei Sans" panose="020C0503030203020204" pitchFamily="34" charset="0"/>
              </a:rPr>
              <a:t>Component security</a:t>
            </a:r>
            <a:endParaRPr lang="en-US" altLang="zh-CN" dirty="0">
              <a:latin typeface="Huawei Sans" panose="020C0503030203020204" pitchFamily="34" charset="0"/>
            </a:endParaRPr>
          </a:p>
          <a:p>
            <a:r>
              <a:rPr dirty="0">
                <a:latin typeface="Huawei Sans" panose="020C0503030203020204" pitchFamily="34" charset="0"/>
              </a:rPr>
              <a:t>Service security </a:t>
            </a:r>
            <a:r>
              <a:rPr lang="en-US" dirty="0">
                <a:latin typeface="Huawei Sans" panose="020C0503030203020204" pitchFamily="34" charset="0"/>
              </a:rPr>
              <a:t>covers </a:t>
            </a:r>
            <a:r>
              <a:rPr dirty="0">
                <a:latin typeface="Huawei Sans" panose="020C0503030203020204" pitchFamily="34" charset="0"/>
              </a:rPr>
              <a:t>the following aspects:</a:t>
            </a:r>
            <a:endParaRPr lang="en-US" altLang="zh-CN" dirty="0">
              <a:latin typeface="Huawei Sans" panose="020C0503030203020204" pitchFamily="34" charset="0"/>
            </a:endParaRPr>
          </a:p>
          <a:p>
            <a:pPr marL="363538" lvl="1" indent="-187325"/>
            <a:r>
              <a:rPr dirty="0">
                <a:latin typeface="Huawei Sans" panose="020C0503030203020204" pitchFamily="34" charset="0"/>
              </a:rPr>
              <a:t>Site-to-site access security</a:t>
            </a:r>
            <a:endParaRPr lang="en-US" altLang="zh-CN" dirty="0">
              <a:latin typeface="Huawei Sans" panose="020C0503030203020204" pitchFamily="34" charset="0"/>
            </a:endParaRPr>
          </a:p>
          <a:p>
            <a:pPr marL="363538" lvl="1" indent="-187325"/>
            <a:r>
              <a:rPr dirty="0">
                <a:latin typeface="Huawei Sans" panose="020C0503030203020204" pitchFamily="34" charset="0"/>
              </a:rPr>
              <a:t>Site-to-Internet access security</a:t>
            </a:r>
            <a:endParaRPr lang="en-US" altLang="zh-CN" dirty="0">
              <a:latin typeface="Huawei Sans" panose="020C0503030203020204" pitchFamily="34" charset="0"/>
            </a:endParaRPr>
          </a:p>
          <a:p>
            <a:pPr marL="363538" lvl="1" indent="-187325"/>
            <a:r>
              <a:rPr dirty="0">
                <a:latin typeface="Huawei Sans" panose="020C0503030203020204" pitchFamily="34" charset="0"/>
              </a:rPr>
              <a:t>Site-to-</a:t>
            </a:r>
            <a:r>
              <a:rPr lang="en-US" dirty="0" err="1">
                <a:latin typeface="Huawei Sans" panose="020C0503030203020204" pitchFamily="34" charset="0"/>
              </a:rPr>
              <a:t>SaaS</a:t>
            </a:r>
            <a:r>
              <a:rPr lang="en-US" baseline="0" dirty="0">
                <a:latin typeface="Huawei Sans" panose="020C0503030203020204" pitchFamily="34" charset="0"/>
              </a:rPr>
              <a:t> </a:t>
            </a:r>
            <a:r>
              <a:rPr dirty="0">
                <a:latin typeface="Huawei Sans" panose="020C0503030203020204" pitchFamily="34" charset="0"/>
              </a:rPr>
              <a:t>application access security</a:t>
            </a:r>
            <a:endParaRPr lang="en-US" altLang="zh-CN" dirty="0">
              <a:latin typeface="Huawei Sans" panose="020C0503030203020204" pitchFamily="34" charset="0"/>
            </a:endParaRPr>
          </a:p>
          <a:p>
            <a:r>
              <a:rPr dirty="0">
                <a:latin typeface="Huawei Sans" panose="020C0503030203020204" pitchFamily="34" charset="0"/>
              </a:rPr>
              <a:t>Huawei SD-WAN Solution provides the following service security functions:</a:t>
            </a:r>
            <a:endParaRPr lang="en-US" altLang="zh-CN" dirty="0">
              <a:latin typeface="Huawei Sans" panose="020C0503030203020204" pitchFamily="34" charset="0"/>
            </a:endParaRPr>
          </a:p>
          <a:p>
            <a:pPr marL="363538" lvl="1" indent="-187325"/>
            <a:r>
              <a:rPr dirty="0">
                <a:latin typeface="Huawei Sans" panose="020C0503030203020204" pitchFamily="34" charset="0"/>
              </a:rPr>
              <a:t>IPsec</a:t>
            </a:r>
            <a:endParaRPr lang="en-US" altLang="zh-CN" dirty="0">
              <a:latin typeface="Huawei Sans" panose="020C0503030203020204" pitchFamily="34" charset="0"/>
            </a:endParaRPr>
          </a:p>
          <a:p>
            <a:pPr marL="363538" lvl="1" indent="-187325"/>
            <a:r>
              <a:rPr dirty="0">
                <a:latin typeface="Huawei Sans" panose="020C0503030203020204" pitchFamily="34" charset="0"/>
              </a:rPr>
              <a:t>Firewall</a:t>
            </a:r>
            <a:endParaRPr lang="en-US" altLang="zh-CN" dirty="0">
              <a:latin typeface="Huawei Sans" panose="020C0503030203020204" pitchFamily="34" charset="0"/>
            </a:endParaRPr>
          </a:p>
          <a:p>
            <a:pPr marL="363538" lvl="1" indent="-187325"/>
            <a:r>
              <a:rPr dirty="0">
                <a:latin typeface="Huawei Sans" panose="020C0503030203020204" pitchFamily="34" charset="0"/>
              </a:rPr>
              <a:t>IPS</a:t>
            </a:r>
          </a:p>
          <a:p>
            <a:pPr marL="363538" lvl="1" indent="-187325"/>
            <a:r>
              <a:rPr dirty="0">
                <a:latin typeface="Huawei Sans" panose="020C0503030203020204" pitchFamily="34" charset="0"/>
              </a:rPr>
              <a:t>URL filtering</a:t>
            </a:r>
            <a:endParaRPr lang="en-US" altLang="zh-CN" dirty="0">
              <a:latin typeface="Huawei Sans" panose="020C0503030203020204" pitchFamily="34" charset="0"/>
            </a:endParaRPr>
          </a:p>
          <a:p>
            <a:pPr marL="363538" lvl="1" indent="-187325"/>
            <a:r>
              <a:rPr dirty="0">
                <a:latin typeface="Huawei Sans" panose="020C0503030203020204" pitchFamily="34" charset="0"/>
              </a:rPr>
              <a:t>Advanced security VAS</a:t>
            </a:r>
            <a:endParaRPr lang="en-US" altLang="zh-CN" dirty="0">
              <a:latin typeface="Huawei Sans" panose="020C0503030203020204" pitchFamily="34" charset="0"/>
            </a:endParaRPr>
          </a:p>
          <a:p>
            <a:pPr marL="363538" lvl="1" indent="-187325"/>
            <a:r>
              <a:rPr dirty="0">
                <a:latin typeface="Huawei Sans" panose="020C0503030203020204" pitchFamily="34" charset="0"/>
              </a:rPr>
              <a:t>Third-party cloud security</a:t>
            </a:r>
          </a:p>
        </p:txBody>
      </p:sp>
      <p:sp>
        <p:nvSpPr>
          <p:cNvPr id="3" name="幻灯片图像占位符 2"/>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263966246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42950" y="717550"/>
            <a:ext cx="5557838" cy="3125788"/>
          </a:xfrm>
        </p:spPr>
      </p:sp>
      <p:sp>
        <p:nvSpPr>
          <p:cNvPr id="5" name="备注占位符 4"/>
          <p:cNvSpPr>
            <a:spLocks noGrp="1"/>
          </p:cNvSpPr>
          <p:nvPr>
            <p:ph type="body" idx="1"/>
          </p:nvPr>
        </p:nvSpPr>
        <p:spPr/>
        <p:txBody>
          <a:bodyPr/>
          <a:lstStyle/>
          <a:p>
            <a:endParaRPr lang="zh-CN" altLang="en-US" dirty="0">
              <a:latin typeface="Huawei Sans" panose="020C0503030203020204" pitchFamily="34" charset="0"/>
            </a:endParaRPr>
          </a:p>
        </p:txBody>
      </p:sp>
    </p:spTree>
    <p:extLst>
      <p:ext uri="{BB962C8B-B14F-4D97-AF65-F5344CB8AC3E}">
        <p14:creationId xmlns:p14="http://schemas.microsoft.com/office/powerpoint/2010/main" val="279919188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42950" y="717550"/>
            <a:ext cx="5557838" cy="3125788"/>
          </a:xfrm>
        </p:spPr>
      </p:sp>
      <p:sp>
        <p:nvSpPr>
          <p:cNvPr id="5" name="备注占位符 4"/>
          <p:cNvSpPr>
            <a:spLocks noGrp="1"/>
          </p:cNvSpPr>
          <p:nvPr>
            <p:ph type="body" idx="1"/>
          </p:nvPr>
        </p:nvSpPr>
        <p:spPr/>
        <p:txBody>
          <a:bodyPr/>
          <a:lstStyle/>
          <a:p>
            <a:endParaRPr lang="zh-CN" altLang="en-US" dirty="0">
              <a:latin typeface="Huawei Sans" panose="020C0503030203020204" pitchFamily="34" charset="0"/>
            </a:endParaRPr>
          </a:p>
        </p:txBody>
      </p:sp>
    </p:spTree>
    <p:extLst>
      <p:ext uri="{BB962C8B-B14F-4D97-AF65-F5344CB8AC3E}">
        <p14:creationId xmlns:p14="http://schemas.microsoft.com/office/powerpoint/2010/main" val="133163277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2#总标题">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21"/>
            <a:ext cx="12192000" cy="5602224"/>
          </a:xfrm>
          <a:prstGeom prst="rect">
            <a:avLst/>
          </a:prstGeom>
          <a:ln>
            <a:noFill/>
            <a:prstDash val="dash"/>
          </a:ln>
        </p:spPr>
      </p:pic>
      <p:sp>
        <p:nvSpPr>
          <p:cNvPr id="11" name="L 形 10"/>
          <p:cNvSpPr/>
          <p:nvPr userDrawn="1"/>
        </p:nvSpPr>
        <p:spPr>
          <a:xfrm rot="16200000" flipH="1">
            <a:off x="6634196" y="2578036"/>
            <a:ext cx="701032" cy="717656"/>
          </a:xfrm>
          <a:prstGeom prst="corner">
            <a:avLst>
              <a:gd name="adj1" fmla="val 3243"/>
              <a:gd name="adj2" fmla="val 3048"/>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baseline="0">
              <a:latin typeface="Huawei Sans" panose="020C0503030203020204" pitchFamily="34" charset="0"/>
              <a:ea typeface="方正兰亭黑简体" panose="02000000000000000000" pitchFamily="2" charset="-122"/>
            </a:endParaRPr>
          </a:p>
        </p:txBody>
      </p:sp>
      <p:sp>
        <p:nvSpPr>
          <p:cNvPr id="12" name="Title 1">
            <a:extLst>
              <a:ext uri="{FF2B5EF4-FFF2-40B4-BE49-F238E27FC236}">
                <a16:creationId xmlns:a16="http://schemas.microsoft.com/office/drawing/2014/main" id="{8227DEE9-8BE9-0D49-BF96-9E83C5312E00}"/>
              </a:ext>
            </a:extLst>
          </p:cNvPr>
          <p:cNvSpPr>
            <a:spLocks noGrp="1"/>
          </p:cNvSpPr>
          <p:nvPr>
            <p:ph type="ctrTitle" hasCustomPrompt="1"/>
          </p:nvPr>
        </p:nvSpPr>
        <p:spPr>
          <a:xfrm>
            <a:off x="916560" y="907092"/>
            <a:ext cx="8125839" cy="690255"/>
          </a:xfrm>
          <a:prstGeom prst="rect">
            <a:avLst/>
          </a:prstGeom>
          <a:ln>
            <a:noFill/>
            <a:prstDash val="dash"/>
          </a:ln>
        </p:spPr>
        <p:txBody>
          <a:bodyPr lIns="0" tIns="0" rIns="0" bIns="0" anchor="t">
            <a:normAutofit/>
          </a:bodyPr>
          <a:lstStyle>
            <a:lvl1pPr>
              <a:defRPr lang="en-US" sz="3200" b="0" i="0" baseline="0" dirty="0">
                <a:latin typeface="Huawei Sans" panose="020C0503030203020204" pitchFamily="34" charset="0"/>
                <a:ea typeface="方正兰亭黑简体" panose="02000000000000000000" pitchFamily="2" charset="-122"/>
              </a:defRPr>
            </a:lvl1pPr>
          </a:lstStyle>
          <a:p>
            <a:pPr lvl="0" defTabSz="914034">
              <a:lnSpc>
                <a:spcPts val="3439"/>
              </a:lnSpc>
            </a:pPr>
            <a:r>
              <a:rPr lang="en-US" altLang="zh-CN" dirty="0"/>
              <a:t>Click to Edit Title</a:t>
            </a:r>
            <a:endParaRPr lang="en-US" dirty="0"/>
          </a:p>
        </p:txBody>
      </p:sp>
      <p:sp>
        <p:nvSpPr>
          <p:cNvPr id="13" name="Text Placeholder 5">
            <a:extLst>
              <a:ext uri="{FF2B5EF4-FFF2-40B4-BE49-F238E27FC236}">
                <a16:creationId xmlns:a16="http://schemas.microsoft.com/office/drawing/2014/main" id="{2F43DA98-D48D-6947-95EF-BA3B05E68822}"/>
              </a:ext>
            </a:extLst>
          </p:cNvPr>
          <p:cNvSpPr>
            <a:spLocks noGrp="1"/>
          </p:cNvSpPr>
          <p:nvPr>
            <p:ph type="body" sz="quarter" idx="10" hasCustomPrompt="1"/>
          </p:nvPr>
        </p:nvSpPr>
        <p:spPr>
          <a:xfrm>
            <a:off x="916561" y="1949372"/>
            <a:ext cx="8125840" cy="643926"/>
          </a:xfrm>
        </p:spPr>
        <p:txBody>
          <a:bodyPr vert="horz" lIns="0" tIns="0" rIns="0" bIns="0" rtlCol="0">
            <a:noAutofit/>
          </a:bodyPr>
          <a:lstStyle>
            <a:lvl1pPr marL="228600" indent="-228600">
              <a:buNone/>
              <a:defRPr lang="en-US" sz="1400" baseline="0" dirty="0">
                <a:latin typeface="Huawei Sans" panose="020C0503030203020204" pitchFamily="34" charset="0"/>
                <a:ea typeface="方正兰亭黑简体" panose="02000000000000000000" pitchFamily="2" charset="-122"/>
                <a:cs typeface="Huawei Sans" panose="020C0503030203020204" pitchFamily="34" charset="0"/>
              </a:defRPr>
            </a:lvl1pPr>
          </a:lstStyle>
          <a:p>
            <a:pPr marL="0" lvl="0" indent="0">
              <a:lnSpc>
                <a:spcPct val="100000"/>
              </a:lnSpc>
              <a:spcBef>
                <a:spcPts val="0"/>
              </a:spcBef>
            </a:pPr>
            <a:r>
              <a:rPr lang="en-US" altLang="zh-CN" dirty="0"/>
              <a:t>Click to Edit Title</a:t>
            </a:r>
            <a:endParaRPr lang="en-US" dirty="0"/>
          </a:p>
        </p:txBody>
      </p:sp>
    </p:spTree>
    <p:extLst>
      <p:ext uri="{BB962C8B-B14F-4D97-AF65-F5344CB8AC3E}">
        <p14:creationId xmlns:p14="http://schemas.microsoft.com/office/powerpoint/2010/main" val="123839051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13#更多信息(可选)">
    <p:spTree>
      <p:nvGrpSpPr>
        <p:cNvPr id="1" name=""/>
        <p:cNvGrpSpPr/>
        <p:nvPr/>
      </p:nvGrpSpPr>
      <p:grpSpPr>
        <a:xfrm>
          <a:off x="0" y="0"/>
          <a:ext cx="0" cy="0"/>
          <a:chOff x="0" y="0"/>
          <a:chExt cx="0" cy="0"/>
        </a:xfrm>
      </p:grpSpPr>
      <p:sp>
        <p:nvSpPr>
          <p:cNvPr id="5" name="文本占位符 6"/>
          <p:cNvSpPr>
            <a:spLocks noGrp="1"/>
          </p:cNvSpPr>
          <p:nvPr>
            <p:ph type="body" sz="quarter" idx="10" hasCustomPrompt="1"/>
          </p:nvPr>
        </p:nvSpPr>
        <p:spPr>
          <a:xfrm>
            <a:off x="1019175" y="1844675"/>
            <a:ext cx="10153650" cy="4082880"/>
          </a:xfrm>
          <a:prstGeom prst="rect">
            <a:avLst/>
          </a:prstGeom>
        </p:spPr>
        <p:txBody>
          <a:bodyPr/>
          <a:lstStyle>
            <a:lvl1pPr marL="0" marR="0" indent="0" algn="just" defTabSz="914034" rtl="0" eaLnBrk="1" fontAlgn="ctr" latinLnBrk="0" hangingPunct="1">
              <a:lnSpc>
                <a:spcPct val="140000"/>
              </a:lnSpc>
              <a:spcBef>
                <a:spcPts val="792"/>
              </a:spcBef>
              <a:spcAft>
                <a:spcPts val="0"/>
              </a:spcAft>
              <a:buClrTx/>
              <a:buSzPct val="50000"/>
              <a:buFont typeface="Wingdings" panose="05000000000000000000" pitchFamily="2" charset="2"/>
              <a:buNone/>
              <a:tabLst/>
              <a:defRPr baseline="0">
                <a:latin typeface="Huawei Sans" panose="020C0503030203020204" pitchFamily="34" charset="0"/>
                <a:ea typeface="方正兰亭黑简体" panose="02000000000000000000" pitchFamily="2" charset="-122"/>
                <a:cs typeface="Huawei Sans" panose="020C0503030203020204" pitchFamily="34" charset="0"/>
              </a:defRPr>
            </a:lvl1pPr>
            <a:lvl5pPr>
              <a:buNone/>
              <a:defRPr/>
            </a:lvl5pPr>
          </a:lstStyle>
          <a:p>
            <a:pPr marL="302279" marR="0" lvl="0" indent="-302279" algn="just" defTabSz="914034" rtl="0" eaLnBrk="1" fontAlgn="ctr" latinLnBrk="0" hangingPunct="1">
              <a:lnSpc>
                <a:spcPct val="140000"/>
              </a:lnSpc>
              <a:spcBef>
                <a:spcPts val="792"/>
              </a:spcBef>
              <a:spcAft>
                <a:spcPts val="0"/>
              </a:spcAft>
              <a:buClrTx/>
              <a:buSzPct val="50000"/>
              <a:buFont typeface="Wingdings" panose="05000000000000000000" pitchFamily="2" charset="2"/>
              <a:buChar char="l"/>
              <a:tabLst/>
              <a:defRPr/>
            </a:pPr>
            <a:r>
              <a:rPr lang="en-US" altLang="zh-CN" dirty="0"/>
              <a:t>More information for trainees</a:t>
            </a:r>
            <a:endParaRPr lang="zh-CN" altLang="en-US" dirty="0"/>
          </a:p>
          <a:p>
            <a:endParaRPr lang="zh-CN" altLang="en-US" dirty="0"/>
          </a:p>
        </p:txBody>
      </p:sp>
      <p:cxnSp>
        <p:nvCxnSpPr>
          <p:cNvPr id="6" name="直线连接符 14">
            <a:extLst>
              <a:ext uri="{FF2B5EF4-FFF2-40B4-BE49-F238E27FC236}">
                <a16:creationId xmlns:a16="http://schemas.microsoft.com/office/drawing/2014/main" id="{C79E9F57-49BC-DC4A-B843-36D48051C848}"/>
              </a:ext>
            </a:extLst>
          </p:cNvPr>
          <p:cNvCxnSpPr>
            <a:cxnSpLocks/>
          </p:cNvCxnSpPr>
          <p:nvPr userDrawn="1"/>
        </p:nvCxnSpPr>
        <p:spPr>
          <a:xfrm flipH="1">
            <a:off x="1029917" y="1349255"/>
            <a:ext cx="4104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7" name="文本框 16">
            <a:extLst>
              <a:ext uri="{FF2B5EF4-FFF2-40B4-BE49-F238E27FC236}">
                <a16:creationId xmlns:a16="http://schemas.microsoft.com/office/drawing/2014/main" id="{568EC886-2612-1F43-AB51-21A76A078357}"/>
              </a:ext>
            </a:extLst>
          </p:cNvPr>
          <p:cNvSpPr txBox="1"/>
          <p:nvPr userDrawn="1"/>
        </p:nvSpPr>
        <p:spPr>
          <a:xfrm>
            <a:off x="918916" y="630373"/>
            <a:ext cx="4357283" cy="707886"/>
          </a:xfrm>
          <a:prstGeom prst="rect">
            <a:avLst/>
          </a:prstGeom>
          <a:noFill/>
        </p:spPr>
        <p:txBody>
          <a:bodyPr wrap="none" rtlCol="0">
            <a:spAutoFit/>
          </a:bodyPr>
          <a:lstStyle/>
          <a:p>
            <a:pPr algn="l" defTabSz="1001624" rtl="0" eaLnBrk="0" fontAlgn="ctr" hangingPunct="0">
              <a:spcBef>
                <a:spcPct val="0"/>
              </a:spcBef>
              <a:spcAft>
                <a:spcPct val="0"/>
              </a:spcAft>
            </a:pPr>
            <a:r>
              <a:rPr lang="en-US" altLang="zh-CN" sz="4000" b="0" kern="12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More Information</a:t>
            </a:r>
          </a:p>
        </p:txBody>
      </p:sp>
    </p:spTree>
    <p:extLst>
      <p:ext uri="{BB962C8B-B14F-4D97-AF65-F5344CB8AC3E}">
        <p14:creationId xmlns:p14="http://schemas.microsoft.com/office/powerpoint/2010/main" val="252638519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14#学习推荐(可选)">
    <p:spTree>
      <p:nvGrpSpPr>
        <p:cNvPr id="1" name=""/>
        <p:cNvGrpSpPr/>
        <p:nvPr/>
      </p:nvGrpSpPr>
      <p:grpSpPr>
        <a:xfrm>
          <a:off x="0" y="0"/>
          <a:ext cx="0" cy="0"/>
          <a:chOff x="0" y="0"/>
          <a:chExt cx="0" cy="0"/>
        </a:xfrm>
      </p:grpSpPr>
      <p:sp>
        <p:nvSpPr>
          <p:cNvPr id="5" name="文本占位符 6"/>
          <p:cNvSpPr>
            <a:spLocks noGrp="1"/>
          </p:cNvSpPr>
          <p:nvPr>
            <p:ph type="body" sz="quarter" idx="10"/>
          </p:nvPr>
        </p:nvSpPr>
        <p:spPr>
          <a:xfrm>
            <a:off x="1019175" y="1844675"/>
            <a:ext cx="10153650" cy="4082880"/>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endParaRPr lang="zh-CN" altLang="en-US" dirty="0"/>
          </a:p>
        </p:txBody>
      </p:sp>
      <p:cxnSp>
        <p:nvCxnSpPr>
          <p:cNvPr id="6" name="直线连接符 14">
            <a:extLst>
              <a:ext uri="{FF2B5EF4-FFF2-40B4-BE49-F238E27FC236}">
                <a16:creationId xmlns:a16="http://schemas.microsoft.com/office/drawing/2014/main" id="{C79E9F57-49BC-DC4A-B843-36D48051C848}"/>
              </a:ext>
            </a:extLst>
          </p:cNvPr>
          <p:cNvCxnSpPr>
            <a:cxnSpLocks/>
          </p:cNvCxnSpPr>
          <p:nvPr userDrawn="1"/>
        </p:nvCxnSpPr>
        <p:spPr>
          <a:xfrm flipH="1">
            <a:off x="1029917" y="1349255"/>
            <a:ext cx="4248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7" name="文本框 16">
            <a:extLst>
              <a:ext uri="{FF2B5EF4-FFF2-40B4-BE49-F238E27FC236}">
                <a16:creationId xmlns:a16="http://schemas.microsoft.com/office/drawing/2014/main" id="{568EC886-2612-1F43-AB51-21A76A078357}"/>
              </a:ext>
            </a:extLst>
          </p:cNvPr>
          <p:cNvSpPr txBox="1"/>
          <p:nvPr userDrawn="1"/>
        </p:nvSpPr>
        <p:spPr>
          <a:xfrm>
            <a:off x="918916" y="630373"/>
            <a:ext cx="4509568" cy="707886"/>
          </a:xfrm>
          <a:prstGeom prst="rect">
            <a:avLst/>
          </a:prstGeom>
          <a:noFill/>
        </p:spPr>
        <p:txBody>
          <a:bodyPr wrap="none" rtlCol="0">
            <a:spAutoFit/>
          </a:bodyPr>
          <a:lstStyle/>
          <a:p>
            <a:pPr algn="l" defTabSz="1001624" rtl="0" eaLnBrk="0" fontAlgn="ctr" hangingPunct="0">
              <a:spcBef>
                <a:spcPct val="0"/>
              </a:spcBef>
              <a:spcAft>
                <a:spcPct val="0"/>
              </a:spcAft>
            </a:pPr>
            <a:r>
              <a:rPr lang="en-US" altLang="zh-CN" sz="4000" b="0" kern="12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Recommendations</a:t>
            </a:r>
          </a:p>
        </p:txBody>
      </p:sp>
    </p:spTree>
    <p:extLst>
      <p:ext uri="{BB962C8B-B14F-4D97-AF65-F5344CB8AC3E}">
        <p14:creationId xmlns:p14="http://schemas.microsoft.com/office/powerpoint/2010/main" val="201019123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7#标题和内容（两行标题）">
    <p:spTree>
      <p:nvGrpSpPr>
        <p:cNvPr id="1" name=""/>
        <p:cNvGrpSpPr/>
        <p:nvPr/>
      </p:nvGrpSpPr>
      <p:grpSpPr>
        <a:xfrm>
          <a:off x="0" y="0"/>
          <a:ext cx="0" cy="0"/>
          <a:chOff x="0" y="0"/>
          <a:chExt cx="0" cy="0"/>
        </a:xfrm>
      </p:grpSpPr>
      <p:sp>
        <p:nvSpPr>
          <p:cNvPr id="4" name="标题 1"/>
          <p:cNvSpPr>
            <a:spLocks noGrp="1"/>
          </p:cNvSpPr>
          <p:nvPr>
            <p:ph type="title" hasCustomPrompt="1"/>
          </p:nvPr>
        </p:nvSpPr>
        <p:spPr>
          <a:xfrm>
            <a:off x="455613" y="447468"/>
            <a:ext cx="11293475" cy="1001920"/>
          </a:xfrm>
          <a:prstGeom prst="rect">
            <a:avLst/>
          </a:prstGeom>
        </p:spPr>
        <p:txBody>
          <a:bodyPr lIns="0" tIns="0" rIns="0" bIns="0" anchor="t">
            <a:normAutofit/>
          </a:bodyPr>
          <a:lstStyle>
            <a:lvl1pPr>
              <a:defRPr lang="zh-CN" altLang="en-US" baseline="0" dirty="0">
                <a:latin typeface="Huawei Sans" panose="020C0503030203020204" pitchFamily="34" charset="0"/>
                <a:ea typeface="方正兰亭黑简体" panose="02000000000000000000" pitchFamily="2" charset="-122"/>
              </a:defRPr>
            </a:lvl1pPr>
          </a:lstStyle>
          <a:p>
            <a:pPr marL="0" lvl="0" indent="0" defTabSz="1187798">
              <a:lnSpc>
                <a:spcPts val="3430"/>
              </a:lnSpc>
              <a:spcBef>
                <a:spcPts val="0"/>
              </a:spcBef>
              <a:buFont typeface="Arial" panose="020B0604020202020204" pitchFamily="34" charset="0"/>
            </a:pPr>
            <a:r>
              <a:rPr lang="en-US" altLang="zh-CN" dirty="0"/>
              <a:t>Title</a:t>
            </a:r>
            <a:endParaRPr lang="zh-CN" altLang="en-US" dirty="0"/>
          </a:p>
        </p:txBody>
      </p:sp>
      <p:sp>
        <p:nvSpPr>
          <p:cNvPr id="5" name="文本占位符 6"/>
          <p:cNvSpPr>
            <a:spLocks noGrp="1"/>
          </p:cNvSpPr>
          <p:nvPr>
            <p:ph type="body" sz="quarter" idx="10" hasCustomPrompt="1"/>
          </p:nvPr>
        </p:nvSpPr>
        <p:spPr>
          <a:xfrm>
            <a:off x="455613" y="1484312"/>
            <a:ext cx="11293476" cy="4443243"/>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a:t>Click here to edit</a:t>
            </a:r>
            <a:endParaRPr lang="zh-CN" altLang="en-US" dirty="0"/>
          </a:p>
        </p:txBody>
      </p:sp>
    </p:spTree>
    <p:extLst>
      <p:ext uri="{BB962C8B-B14F-4D97-AF65-F5344CB8AC3E}">
        <p14:creationId xmlns:p14="http://schemas.microsoft.com/office/powerpoint/2010/main" val="2166991213"/>
      </p:ext>
    </p:extLst>
  </p:cSld>
  <p:clrMapOvr>
    <a:masterClrMapping/>
  </p:clrMapOvr>
  <p:extLst>
    <p:ext uri="{DCECCB84-F9BA-43D5-87BE-67443E8EF086}">
      <p15:sldGuideLst xmlns:p15="http://schemas.microsoft.com/office/powerpoint/2012/main">
        <p15:guide id="1" orient="horz" pos="935" userDrawn="1">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7*#标题和内容（一行标题）">
    <p:spTree>
      <p:nvGrpSpPr>
        <p:cNvPr id="1" name=""/>
        <p:cNvGrpSpPr/>
        <p:nvPr/>
      </p:nvGrpSpPr>
      <p:grpSpPr>
        <a:xfrm>
          <a:off x="0" y="0"/>
          <a:ext cx="0" cy="0"/>
          <a:chOff x="0" y="0"/>
          <a:chExt cx="0" cy="0"/>
        </a:xfrm>
      </p:grpSpPr>
      <p:sp>
        <p:nvSpPr>
          <p:cNvPr id="4" name="标题 1"/>
          <p:cNvSpPr>
            <a:spLocks noGrp="1"/>
          </p:cNvSpPr>
          <p:nvPr>
            <p:ph type="title" hasCustomPrompt="1"/>
          </p:nvPr>
        </p:nvSpPr>
        <p:spPr>
          <a:xfrm>
            <a:off x="455612" y="447468"/>
            <a:ext cx="11293475" cy="497095"/>
          </a:xfrm>
          <a:prstGeom prst="rect">
            <a:avLst/>
          </a:prstGeom>
        </p:spPr>
        <p:txBody>
          <a:bodyPr lIns="0" tIns="0" rIns="0" bIns="0" anchor="t">
            <a:normAutofit/>
          </a:bodyPr>
          <a:lstStyle>
            <a:lvl1pPr>
              <a:defRPr lang="zh-CN" altLang="en-US" baseline="0" dirty="0">
                <a:latin typeface="Huawei Sans" panose="020C0503030203020204" pitchFamily="34" charset="0"/>
                <a:ea typeface="方正兰亭黑简体" panose="02000000000000000000" pitchFamily="2" charset="-122"/>
              </a:defRPr>
            </a:lvl1pPr>
          </a:lstStyle>
          <a:p>
            <a:pPr marL="0" lvl="0" indent="0" defTabSz="1187798">
              <a:lnSpc>
                <a:spcPts val="3430"/>
              </a:lnSpc>
              <a:spcBef>
                <a:spcPts val="0"/>
              </a:spcBef>
              <a:buFont typeface="Arial" panose="020B0604020202020204" pitchFamily="34" charset="0"/>
            </a:pPr>
            <a:r>
              <a:rPr lang="en-US" altLang="zh-CN" dirty="0"/>
              <a:t>Title</a:t>
            </a:r>
            <a:endParaRPr lang="zh-CN" altLang="en-US" dirty="0"/>
          </a:p>
        </p:txBody>
      </p:sp>
      <p:sp>
        <p:nvSpPr>
          <p:cNvPr id="5" name="文本占位符 6"/>
          <p:cNvSpPr>
            <a:spLocks noGrp="1"/>
          </p:cNvSpPr>
          <p:nvPr>
            <p:ph type="body" sz="quarter" idx="10" hasCustomPrompt="1"/>
          </p:nvPr>
        </p:nvSpPr>
        <p:spPr>
          <a:xfrm>
            <a:off x="455612" y="1052514"/>
            <a:ext cx="11293476" cy="4875042"/>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a:t>Click here to edit</a:t>
            </a:r>
            <a:endParaRPr lang="zh-CN" altLang="en-US" dirty="0"/>
          </a:p>
        </p:txBody>
      </p:sp>
    </p:spTree>
    <p:extLst>
      <p:ext uri="{BB962C8B-B14F-4D97-AF65-F5344CB8AC3E}">
        <p14:creationId xmlns:p14="http://schemas.microsoft.com/office/powerpoint/2010/main" val="277827284"/>
      </p:ext>
    </p:extLst>
  </p:cSld>
  <p:clrMapOvr>
    <a:masterClrMapping/>
  </p:clrMapOvr>
  <p:extLst>
    <p:ext uri="{DCECCB84-F9BA-43D5-87BE-67443E8EF086}">
      <p15:sldGuideLst xmlns:p15="http://schemas.microsoft.com/office/powerpoint/2012/main">
        <p15:guide id="1" orient="horz" pos="595" userDrawn="1">
          <p15:clr>
            <a:srgbClr val="FBAE40"/>
          </p15:clr>
        </p15:guide>
        <p15:guide id="2" orient="horz" pos="663" userDrawn="1">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8#仅标题（两行标题）">
    <p:spTree>
      <p:nvGrpSpPr>
        <p:cNvPr id="1" name=""/>
        <p:cNvGrpSpPr/>
        <p:nvPr/>
      </p:nvGrpSpPr>
      <p:grpSpPr>
        <a:xfrm>
          <a:off x="0" y="0"/>
          <a:ext cx="0" cy="0"/>
          <a:chOff x="0" y="0"/>
          <a:chExt cx="0" cy="0"/>
        </a:xfrm>
      </p:grpSpPr>
      <p:sp>
        <p:nvSpPr>
          <p:cNvPr id="4" name="标题 1"/>
          <p:cNvSpPr>
            <a:spLocks noGrp="1"/>
          </p:cNvSpPr>
          <p:nvPr>
            <p:ph type="title" hasCustomPrompt="1"/>
          </p:nvPr>
        </p:nvSpPr>
        <p:spPr>
          <a:xfrm>
            <a:off x="455613" y="447468"/>
            <a:ext cx="11293475" cy="1001920"/>
          </a:xfrm>
          <a:prstGeom prst="rect">
            <a:avLst/>
          </a:prstGeom>
        </p:spPr>
        <p:txBody>
          <a:bodyPr lIns="0" tIns="0" rIns="0" bIns="0" anchor="t">
            <a:normAutofit/>
          </a:bodyPr>
          <a:lstStyle>
            <a:lvl1pPr>
              <a:defRPr lang="zh-CN" altLang="en-US" baseline="0" dirty="0"/>
            </a:lvl1pPr>
          </a:lstStyle>
          <a:p>
            <a:pPr marL="0" lvl="0" indent="0" defTabSz="1187798">
              <a:lnSpc>
                <a:spcPts val="3430"/>
              </a:lnSpc>
              <a:spcBef>
                <a:spcPts val="0"/>
              </a:spcBef>
              <a:buFont typeface="Arial" panose="020B0604020202020204" pitchFamily="34" charset="0"/>
            </a:pPr>
            <a:r>
              <a:rPr lang="en-US" altLang="zh-CN" dirty="0"/>
              <a:t>Title</a:t>
            </a:r>
            <a:endParaRPr lang="zh-CN" altLang="en-US" dirty="0"/>
          </a:p>
        </p:txBody>
      </p:sp>
    </p:spTree>
    <p:extLst>
      <p:ext uri="{BB962C8B-B14F-4D97-AF65-F5344CB8AC3E}">
        <p14:creationId xmlns:p14="http://schemas.microsoft.com/office/powerpoint/2010/main" val="351364381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8*#仅标题（一行标题）">
    <p:spTree>
      <p:nvGrpSpPr>
        <p:cNvPr id="1" name=""/>
        <p:cNvGrpSpPr/>
        <p:nvPr/>
      </p:nvGrpSpPr>
      <p:grpSpPr>
        <a:xfrm>
          <a:off x="0" y="0"/>
          <a:ext cx="0" cy="0"/>
          <a:chOff x="0" y="0"/>
          <a:chExt cx="0" cy="0"/>
        </a:xfrm>
      </p:grpSpPr>
      <p:sp>
        <p:nvSpPr>
          <p:cNvPr id="4" name="标题 1"/>
          <p:cNvSpPr>
            <a:spLocks noGrp="1"/>
          </p:cNvSpPr>
          <p:nvPr>
            <p:ph type="title" hasCustomPrompt="1"/>
          </p:nvPr>
        </p:nvSpPr>
        <p:spPr>
          <a:xfrm>
            <a:off x="455613" y="447468"/>
            <a:ext cx="11293475" cy="497095"/>
          </a:xfrm>
          <a:prstGeom prst="rect">
            <a:avLst/>
          </a:prstGeom>
        </p:spPr>
        <p:txBody>
          <a:bodyPr lIns="0" tIns="0" rIns="0" bIns="0" anchor="t">
            <a:normAutofit/>
          </a:bodyPr>
          <a:lstStyle>
            <a:lvl1pPr>
              <a:defRPr lang="zh-CN" altLang="en-US" baseline="0" dirty="0"/>
            </a:lvl1pPr>
          </a:lstStyle>
          <a:p>
            <a:pPr marL="0" lvl="0" indent="0" defTabSz="1187798">
              <a:lnSpc>
                <a:spcPts val="3430"/>
              </a:lnSpc>
              <a:spcBef>
                <a:spcPts val="0"/>
              </a:spcBef>
              <a:buFont typeface="Arial" panose="020B0604020202020204" pitchFamily="34" charset="0"/>
            </a:pPr>
            <a:r>
              <a:rPr lang="en-US" altLang="zh-CN" dirty="0"/>
              <a:t>Title</a:t>
            </a:r>
            <a:endParaRPr lang="zh-CN" altLang="en-US" dirty="0"/>
          </a:p>
        </p:txBody>
      </p:sp>
    </p:spTree>
    <p:extLst>
      <p:ext uri="{BB962C8B-B14F-4D97-AF65-F5344CB8AC3E}">
        <p14:creationId xmlns:p14="http://schemas.microsoft.com/office/powerpoint/2010/main" val="826084440"/>
      </p:ext>
    </p:extLst>
  </p:cSld>
  <p:clrMapOvr>
    <a:masterClrMapping/>
  </p:clrMapOvr>
  <p:extLst>
    <p:ext uri="{DCECCB84-F9BA-43D5-87BE-67443E8EF086}">
      <p15:sldGuideLst xmlns:p15="http://schemas.microsoft.com/office/powerpoint/2012/main">
        <p15:guide id="1" orient="horz" pos="595" userDrawn="1">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9#全白背景">
    <p:spTree>
      <p:nvGrpSpPr>
        <p:cNvPr id="1" name=""/>
        <p:cNvGrpSpPr/>
        <p:nvPr/>
      </p:nvGrpSpPr>
      <p:grpSpPr>
        <a:xfrm>
          <a:off x="0" y="0"/>
          <a:ext cx="0" cy="0"/>
          <a:chOff x="0" y="0"/>
          <a:chExt cx="0" cy="0"/>
        </a:xfrm>
      </p:grpSpPr>
    </p:spTree>
    <p:extLst>
      <p:ext uri="{BB962C8B-B14F-4D97-AF65-F5344CB8AC3E}">
        <p14:creationId xmlns:p14="http://schemas.microsoft.com/office/powerpoint/2010/main" val="1963431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_15#谢谢">
    <p:bg bwMode="gray">
      <p:bgPr>
        <a:solidFill>
          <a:srgbClr val="FFFFFF"/>
        </a:solidFill>
        <a:effectLst/>
      </p:bgPr>
    </p:bg>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42AF307D-40F4-EC4C-9108-79E948007529}"/>
              </a:ext>
            </a:extLst>
          </p:cNvPr>
          <p:cNvSpPr txBox="1"/>
          <p:nvPr userDrawn="1"/>
        </p:nvSpPr>
        <p:spPr>
          <a:xfrm>
            <a:off x="607486" y="1402064"/>
            <a:ext cx="3921034" cy="854717"/>
          </a:xfrm>
          <a:prstGeom prst="rect">
            <a:avLst/>
          </a:prstGeom>
          <a:noFill/>
        </p:spPr>
        <p:txBody>
          <a:bodyPr wrap="square" rtlCol="0">
            <a:spAutoFit/>
          </a:bodyPr>
          <a:lstStyle/>
          <a:p>
            <a:pPr algn="l"/>
            <a:r>
              <a:rPr lang="en-US" sz="4940" dirty="0">
                <a:solidFill>
                  <a:schemeClr val="tx1"/>
                </a:solidFill>
                <a:latin typeface="Huawei Sans" panose="020C0503030203020204" pitchFamily="34" charset="0"/>
                <a:ea typeface="方正兰亭黑简体" panose="02000000000000000000" pitchFamily="2" charset="-122"/>
              </a:rPr>
              <a:t>Thank you.</a:t>
            </a:r>
          </a:p>
        </p:txBody>
      </p:sp>
    </p:spTree>
    <p:extLst>
      <p:ext uri="{BB962C8B-B14F-4D97-AF65-F5344CB8AC3E}">
        <p14:creationId xmlns:p14="http://schemas.microsoft.com/office/powerpoint/2010/main" val="214933663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修订记录">
    <p:spTree>
      <p:nvGrpSpPr>
        <p:cNvPr id="1" name=""/>
        <p:cNvGrpSpPr/>
        <p:nvPr/>
      </p:nvGrpSpPr>
      <p:grpSpPr>
        <a:xfrm>
          <a:off x="0" y="0"/>
          <a:ext cx="0" cy="0"/>
          <a:chOff x="0" y="0"/>
          <a:chExt cx="0" cy="0"/>
        </a:xfrm>
      </p:grpSpPr>
      <p:sp>
        <p:nvSpPr>
          <p:cNvPr id="63" name="Rectangle 2"/>
          <p:cNvSpPr>
            <a:spLocks noChangeArrowheads="1"/>
          </p:cNvSpPr>
          <p:nvPr userDrawn="1"/>
        </p:nvSpPr>
        <p:spPr bwMode="auto">
          <a:xfrm>
            <a:off x="952501" y="368660"/>
            <a:ext cx="3368597" cy="479425"/>
          </a:xfrm>
          <a:prstGeom prst="rect">
            <a:avLst/>
          </a:prstGeom>
          <a:noFill/>
          <a:ln w="9525">
            <a:noFill/>
            <a:miter lim="800000"/>
            <a:headEnd/>
            <a:tailEnd/>
          </a:ln>
        </p:spPr>
        <p:txBody>
          <a:bodyPr lIns="78258" tIns="39127" rIns="78258" bIns="39127" anchor="ctr"/>
          <a:lstStyle/>
          <a:p>
            <a:pPr marL="0" marR="0" lvl="0" indent="0" algn="l" defTabSz="1001624" rtl="0" eaLnBrk="0" fontAlgn="ctr" latinLnBrk="0" hangingPunct="0">
              <a:lnSpc>
                <a:spcPct val="100000"/>
              </a:lnSpc>
              <a:spcBef>
                <a:spcPct val="0"/>
              </a:spcBef>
              <a:spcAft>
                <a:spcPct val="0"/>
              </a:spcAft>
              <a:buClrTx/>
              <a:buSzTx/>
              <a:buFontTx/>
              <a:buNone/>
              <a:tabLst/>
              <a:defRPr/>
            </a:pPr>
            <a:r>
              <a:rPr lang="en-US" altLang="zh-CN" sz="3500" b="0" baseline="0" dirty="0">
                <a:solidFill>
                  <a:srgbClr val="404040"/>
                </a:solidFill>
                <a:latin typeface="Huawei Sans" panose="020C0503030203020204" pitchFamily="34" charset="0"/>
                <a:ea typeface="方正兰亭黑简体" panose="02000000000000000000" pitchFamily="2" charset="-122"/>
              </a:rPr>
              <a:t>Revision Record</a:t>
            </a:r>
            <a:endParaRPr lang="zh-CN" altLang="en-US" sz="3500" b="0" baseline="0" dirty="0">
              <a:solidFill>
                <a:srgbClr val="404040"/>
              </a:solidFill>
              <a:latin typeface="Huawei Sans" panose="020C0503030203020204" pitchFamily="34" charset="0"/>
              <a:ea typeface="方正兰亭黑简体" panose="02000000000000000000" pitchFamily="2" charset="-122"/>
            </a:endParaRPr>
          </a:p>
        </p:txBody>
      </p:sp>
      <p:sp>
        <p:nvSpPr>
          <p:cNvPr id="64" name="Text Box 58"/>
          <p:cNvSpPr txBox="1">
            <a:spLocks noChangeArrowheads="1"/>
          </p:cNvSpPr>
          <p:nvPr userDrawn="1"/>
        </p:nvSpPr>
        <p:spPr bwMode="auto">
          <a:xfrm>
            <a:off x="7487791" y="368660"/>
            <a:ext cx="3996445" cy="523220"/>
          </a:xfrm>
          <a:prstGeom prst="rect">
            <a:avLst/>
          </a:prstGeom>
          <a:noFill/>
          <a:ln w="9525" algn="ctr">
            <a:noFill/>
            <a:miter lim="800000"/>
            <a:headEnd/>
            <a:tailEnd/>
          </a:ln>
        </p:spPr>
        <p:txBody>
          <a:bodyPr wrap="square">
            <a:spAutoFit/>
          </a:bodyPr>
          <a:lstStyle/>
          <a:p>
            <a:pPr fontAlgn="ctr">
              <a:spcBef>
                <a:spcPct val="50000"/>
              </a:spcBef>
            </a:pPr>
            <a:r>
              <a:rPr lang="en-US" altLang="zh-CN" sz="2800" kern="1200" baseline="0" dirty="0">
                <a:solidFill>
                  <a:srgbClr val="404040"/>
                </a:solidFill>
                <a:latin typeface="Huawei Sans" panose="020C0503030203020204" pitchFamily="34" charset="0"/>
                <a:ea typeface="方正兰亭黑简体" panose="02000000000000000000" pitchFamily="2" charset="-122"/>
                <a:cs typeface="+mn-cs"/>
              </a:rPr>
              <a:t>Do Not Print this Page</a:t>
            </a:r>
            <a:endParaRPr lang="zh-CN" altLang="en-US" sz="2800" kern="1200" baseline="0" dirty="0">
              <a:solidFill>
                <a:srgbClr val="404040"/>
              </a:solidFill>
              <a:latin typeface="Huawei Sans" panose="020C0503030203020204" pitchFamily="34" charset="0"/>
              <a:ea typeface="方正兰亭黑简体" panose="02000000000000000000" pitchFamily="2" charset="-122"/>
              <a:cs typeface="+mn-cs"/>
            </a:endParaRPr>
          </a:p>
        </p:txBody>
      </p:sp>
      <p:graphicFrame>
        <p:nvGraphicFramePr>
          <p:cNvPr id="65" name="Group 3"/>
          <p:cNvGraphicFramePr>
            <a:graphicFrameLocks noGrp="1"/>
          </p:cNvGraphicFramePr>
          <p:nvPr userDrawn="1">
            <p:extLst>
              <p:ext uri="{D42A27DB-BD31-4B8C-83A1-F6EECF244321}">
                <p14:modId xmlns:p14="http://schemas.microsoft.com/office/powerpoint/2010/main" val="4000348019"/>
              </p:ext>
            </p:extLst>
          </p:nvPr>
        </p:nvGraphicFramePr>
        <p:xfrm>
          <a:off x="1007534" y="1383305"/>
          <a:ext cx="10165988" cy="1082675"/>
        </p:xfrm>
        <a:graphic>
          <a:graphicData uri="http://schemas.openxmlformats.org/drawingml/2006/table">
            <a:tbl>
              <a:tblPr/>
              <a:tblGrid>
                <a:gridCol w="3059004">
                  <a:extLst>
                    <a:ext uri="{9D8B030D-6E8A-4147-A177-3AD203B41FA5}">
                      <a16:colId xmlns:a16="http://schemas.microsoft.com/office/drawing/2014/main" val="20000"/>
                    </a:ext>
                  </a:extLst>
                </a:gridCol>
                <a:gridCol w="2155444">
                  <a:extLst>
                    <a:ext uri="{9D8B030D-6E8A-4147-A177-3AD203B41FA5}">
                      <a16:colId xmlns:a16="http://schemas.microsoft.com/office/drawing/2014/main" val="20001"/>
                    </a:ext>
                  </a:extLst>
                </a:gridCol>
                <a:gridCol w="2873927">
                  <a:extLst>
                    <a:ext uri="{9D8B030D-6E8A-4147-A177-3AD203B41FA5}">
                      <a16:colId xmlns:a16="http://schemas.microsoft.com/office/drawing/2014/main" val="20002"/>
                    </a:ext>
                  </a:extLst>
                </a:gridCol>
                <a:gridCol w="2077613">
                  <a:extLst>
                    <a:ext uri="{9D8B030D-6E8A-4147-A177-3AD203B41FA5}">
                      <a16:colId xmlns:a16="http://schemas.microsoft.com/office/drawing/2014/main" val="20003"/>
                    </a:ext>
                  </a:extLst>
                </a:gridCol>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Course Code</a:t>
                      </a:r>
                      <a:endParaRPr kumimoji="1" lang="zh-CN" altLang="en-US"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2699" marR="10269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Product</a:t>
                      </a:r>
                      <a:endParaRPr kumimoji="1" lang="zh-CN" altLang="en-US"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Product Version</a:t>
                      </a:r>
                      <a:endParaRPr kumimoji="1" lang="zh-CN" altLang="en-US"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8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Course Version</a:t>
                      </a:r>
                    </a:p>
                  </a:txBody>
                  <a:tcPr marL="102699" marR="10269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66" name="Group 21"/>
          <p:cNvGraphicFramePr>
            <a:graphicFrameLocks noGrp="1"/>
          </p:cNvGraphicFramePr>
          <p:nvPr userDrawn="1">
            <p:extLst>
              <p:ext uri="{D42A27DB-BD31-4B8C-83A1-F6EECF244321}">
                <p14:modId xmlns:p14="http://schemas.microsoft.com/office/powerpoint/2010/main" val="1273958176"/>
              </p:ext>
            </p:extLst>
          </p:nvPr>
        </p:nvGraphicFramePr>
        <p:xfrm>
          <a:off x="1007533" y="2680416"/>
          <a:ext cx="10177140" cy="3527425"/>
        </p:xfrm>
        <a:graphic>
          <a:graphicData uri="http://schemas.openxmlformats.org/drawingml/2006/table">
            <a:tbl>
              <a:tblPr/>
              <a:tblGrid>
                <a:gridCol w="3085809">
                  <a:extLst>
                    <a:ext uri="{9D8B030D-6E8A-4147-A177-3AD203B41FA5}">
                      <a16:colId xmlns:a16="http://schemas.microsoft.com/office/drawing/2014/main" val="20000"/>
                    </a:ext>
                  </a:extLst>
                </a:gridCol>
                <a:gridCol w="2155920">
                  <a:extLst>
                    <a:ext uri="{9D8B030D-6E8A-4147-A177-3AD203B41FA5}">
                      <a16:colId xmlns:a16="http://schemas.microsoft.com/office/drawing/2014/main" val="20001"/>
                    </a:ext>
                  </a:extLst>
                </a:gridCol>
                <a:gridCol w="2912127">
                  <a:extLst>
                    <a:ext uri="{9D8B030D-6E8A-4147-A177-3AD203B41FA5}">
                      <a16:colId xmlns:a16="http://schemas.microsoft.com/office/drawing/2014/main" val="20002"/>
                    </a:ext>
                  </a:extLst>
                </a:gridCol>
                <a:gridCol w="2023284">
                  <a:extLst>
                    <a:ext uri="{9D8B030D-6E8A-4147-A177-3AD203B41FA5}">
                      <a16:colId xmlns:a16="http://schemas.microsoft.com/office/drawing/2014/main" val="20003"/>
                    </a:ext>
                  </a:extLst>
                </a:gridCol>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Author/ID</a:t>
                      </a:r>
                      <a:endParaRPr kumimoji="1" lang="zh-CN" altLang="en-US"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2699" marR="10269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Date</a:t>
                      </a:r>
                      <a:endParaRPr kumimoji="1" lang="zh-CN" altLang="en-US"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Reviewer/ID</a:t>
                      </a:r>
                      <a:endParaRPr kumimoji="1" lang="zh-CN" altLang="en-US"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New</a:t>
                      </a:r>
                      <a:r>
                        <a:rPr kumimoji="1" lang="zh-CN"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a:t>
                      </a:r>
                      <a:r>
                        <a:rPr kumimoji="1" lang="en-US"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 Update</a:t>
                      </a:r>
                      <a:endParaRPr kumimoji="1" lang="zh-CN" altLang="en-US"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470491851"/>
                  </a:ext>
                </a:extLst>
              </a:tr>
            </a:tbl>
          </a:graphicData>
        </a:graphic>
      </p:graphicFrame>
      <p:sp>
        <p:nvSpPr>
          <p:cNvPr id="67" name="文本占位符 7"/>
          <p:cNvSpPr>
            <a:spLocks noGrp="1"/>
          </p:cNvSpPr>
          <p:nvPr>
            <p:ph type="body" sz="quarter" idx="17" hasCustomPrompt="1"/>
          </p:nvPr>
        </p:nvSpPr>
        <p:spPr>
          <a:xfrm>
            <a:off x="1007535" y="1954509"/>
            <a:ext cx="3024237"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Course Code</a:t>
            </a:r>
          </a:p>
        </p:txBody>
      </p:sp>
      <p:sp>
        <p:nvSpPr>
          <p:cNvPr id="68" name="文本占位符 7"/>
          <p:cNvSpPr>
            <a:spLocks noGrp="1"/>
          </p:cNvSpPr>
          <p:nvPr>
            <p:ph type="body" sz="quarter" idx="18" hasCustomPrompt="1"/>
          </p:nvPr>
        </p:nvSpPr>
        <p:spPr>
          <a:xfrm>
            <a:off x="4079776" y="1954509"/>
            <a:ext cx="21100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Product</a:t>
            </a:r>
          </a:p>
        </p:txBody>
      </p:sp>
      <p:sp>
        <p:nvSpPr>
          <p:cNvPr id="69" name="文本占位符 7"/>
          <p:cNvSpPr>
            <a:spLocks noGrp="1"/>
          </p:cNvSpPr>
          <p:nvPr>
            <p:ph type="body" sz="quarter" idx="19" hasCustomPrompt="1"/>
          </p:nvPr>
        </p:nvSpPr>
        <p:spPr>
          <a:xfrm>
            <a:off x="6239934" y="1954509"/>
            <a:ext cx="284439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X.X</a:t>
            </a:r>
          </a:p>
        </p:txBody>
      </p:sp>
      <p:sp>
        <p:nvSpPr>
          <p:cNvPr id="70" name="文本占位符 7"/>
          <p:cNvSpPr>
            <a:spLocks noGrp="1"/>
          </p:cNvSpPr>
          <p:nvPr>
            <p:ph type="body" sz="quarter" idx="20" hasCustomPrompt="1"/>
          </p:nvPr>
        </p:nvSpPr>
        <p:spPr>
          <a:xfrm>
            <a:off x="9084333" y="1954509"/>
            <a:ext cx="2089190"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X.X</a:t>
            </a:r>
          </a:p>
        </p:txBody>
      </p:sp>
      <p:sp>
        <p:nvSpPr>
          <p:cNvPr id="71" name="文本占位符 7"/>
          <p:cNvSpPr>
            <a:spLocks noGrp="1"/>
          </p:cNvSpPr>
          <p:nvPr>
            <p:ph type="body" sz="quarter" idx="13" hasCustomPrompt="1"/>
          </p:nvPr>
        </p:nvSpPr>
        <p:spPr>
          <a:xfrm>
            <a:off x="1007533" y="3239574"/>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72" name="文本占位符 7"/>
          <p:cNvSpPr>
            <a:spLocks noGrp="1"/>
          </p:cNvSpPr>
          <p:nvPr>
            <p:ph type="body" sz="quarter" idx="14" hasCustomPrompt="1"/>
          </p:nvPr>
        </p:nvSpPr>
        <p:spPr>
          <a:xfrm>
            <a:off x="4079776" y="3239574"/>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73" name="文本占位符 7"/>
          <p:cNvSpPr>
            <a:spLocks noGrp="1"/>
          </p:cNvSpPr>
          <p:nvPr>
            <p:ph type="body" sz="quarter" idx="15" hasCustomPrompt="1"/>
          </p:nvPr>
        </p:nvSpPr>
        <p:spPr>
          <a:xfrm>
            <a:off x="6239933" y="3239574"/>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74" name="文本占位符 7"/>
          <p:cNvSpPr>
            <a:spLocks noGrp="1"/>
          </p:cNvSpPr>
          <p:nvPr>
            <p:ph type="body" sz="quarter" idx="16" hasCustomPrompt="1"/>
          </p:nvPr>
        </p:nvSpPr>
        <p:spPr>
          <a:xfrm>
            <a:off x="9168341" y="3239574"/>
            <a:ext cx="20107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75" name="文本占位符 7">
            <a:extLst>
              <a:ext uri="{FF2B5EF4-FFF2-40B4-BE49-F238E27FC236}">
                <a16:creationId xmlns:a16="http://schemas.microsoft.com/office/drawing/2014/main" id="{44F86C3E-C49E-485B-8EB0-960F41282238}"/>
              </a:ext>
            </a:extLst>
          </p:cNvPr>
          <p:cNvSpPr>
            <a:spLocks noGrp="1"/>
          </p:cNvSpPr>
          <p:nvPr>
            <p:ph type="body" sz="quarter" idx="21" hasCustomPrompt="1"/>
          </p:nvPr>
        </p:nvSpPr>
        <p:spPr>
          <a:xfrm>
            <a:off x="1019436" y="3758738"/>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76" name="文本占位符 7">
            <a:extLst>
              <a:ext uri="{FF2B5EF4-FFF2-40B4-BE49-F238E27FC236}">
                <a16:creationId xmlns:a16="http://schemas.microsoft.com/office/drawing/2014/main" id="{DB3D228B-4BFD-4782-B68D-12F66EA8C589}"/>
              </a:ext>
            </a:extLst>
          </p:cNvPr>
          <p:cNvSpPr>
            <a:spLocks noGrp="1"/>
          </p:cNvSpPr>
          <p:nvPr>
            <p:ph type="body" sz="quarter" idx="22" hasCustomPrompt="1"/>
          </p:nvPr>
        </p:nvSpPr>
        <p:spPr>
          <a:xfrm>
            <a:off x="4091679" y="3758738"/>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77" name="文本占位符 7">
            <a:extLst>
              <a:ext uri="{FF2B5EF4-FFF2-40B4-BE49-F238E27FC236}">
                <a16:creationId xmlns:a16="http://schemas.microsoft.com/office/drawing/2014/main" id="{FECCD724-6B1F-4104-8A9B-6B6764A3F859}"/>
              </a:ext>
            </a:extLst>
          </p:cNvPr>
          <p:cNvSpPr>
            <a:spLocks noGrp="1"/>
          </p:cNvSpPr>
          <p:nvPr>
            <p:ph type="body" sz="quarter" idx="23" hasCustomPrompt="1"/>
          </p:nvPr>
        </p:nvSpPr>
        <p:spPr>
          <a:xfrm>
            <a:off x="6251836" y="3758738"/>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78" name="文本占位符 7">
            <a:extLst>
              <a:ext uri="{FF2B5EF4-FFF2-40B4-BE49-F238E27FC236}">
                <a16:creationId xmlns:a16="http://schemas.microsoft.com/office/drawing/2014/main" id="{57E1C633-41F6-4A25-9DB3-D6799CE610DD}"/>
              </a:ext>
            </a:extLst>
          </p:cNvPr>
          <p:cNvSpPr>
            <a:spLocks noGrp="1"/>
          </p:cNvSpPr>
          <p:nvPr>
            <p:ph type="body" sz="quarter" idx="24" hasCustomPrompt="1"/>
          </p:nvPr>
        </p:nvSpPr>
        <p:spPr>
          <a:xfrm>
            <a:off x="9180244" y="3758738"/>
            <a:ext cx="2016166"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79" name="文本占位符 7">
            <a:extLst>
              <a:ext uri="{FF2B5EF4-FFF2-40B4-BE49-F238E27FC236}">
                <a16:creationId xmlns:a16="http://schemas.microsoft.com/office/drawing/2014/main" id="{C68CBD59-B896-4217-9781-389A1B11CE8D}"/>
              </a:ext>
            </a:extLst>
          </p:cNvPr>
          <p:cNvSpPr>
            <a:spLocks noGrp="1"/>
          </p:cNvSpPr>
          <p:nvPr>
            <p:ph type="body" sz="quarter" idx="25" hasCustomPrompt="1"/>
          </p:nvPr>
        </p:nvSpPr>
        <p:spPr>
          <a:xfrm>
            <a:off x="995796" y="4227621"/>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80" name="文本占位符 7">
            <a:extLst>
              <a:ext uri="{FF2B5EF4-FFF2-40B4-BE49-F238E27FC236}">
                <a16:creationId xmlns:a16="http://schemas.microsoft.com/office/drawing/2014/main" id="{791E82EE-AF55-486C-953D-3BD5CEE81CE4}"/>
              </a:ext>
            </a:extLst>
          </p:cNvPr>
          <p:cNvSpPr>
            <a:spLocks noGrp="1"/>
          </p:cNvSpPr>
          <p:nvPr>
            <p:ph type="body" sz="quarter" idx="26" hasCustomPrompt="1"/>
          </p:nvPr>
        </p:nvSpPr>
        <p:spPr>
          <a:xfrm>
            <a:off x="4068039" y="4227621"/>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81" name="文本占位符 7">
            <a:extLst>
              <a:ext uri="{FF2B5EF4-FFF2-40B4-BE49-F238E27FC236}">
                <a16:creationId xmlns:a16="http://schemas.microsoft.com/office/drawing/2014/main" id="{0F4FBCD0-2E04-4942-AFAF-B2774F425FB6}"/>
              </a:ext>
            </a:extLst>
          </p:cNvPr>
          <p:cNvSpPr>
            <a:spLocks noGrp="1"/>
          </p:cNvSpPr>
          <p:nvPr>
            <p:ph type="body" sz="quarter" idx="27" hasCustomPrompt="1"/>
          </p:nvPr>
        </p:nvSpPr>
        <p:spPr>
          <a:xfrm>
            <a:off x="6228196" y="4227621"/>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82" name="文本占位符 7">
            <a:extLst>
              <a:ext uri="{FF2B5EF4-FFF2-40B4-BE49-F238E27FC236}">
                <a16:creationId xmlns:a16="http://schemas.microsoft.com/office/drawing/2014/main" id="{701F8BDF-8D3E-4528-8B32-92CDA38CF25C}"/>
              </a:ext>
            </a:extLst>
          </p:cNvPr>
          <p:cNvSpPr>
            <a:spLocks noGrp="1"/>
          </p:cNvSpPr>
          <p:nvPr>
            <p:ph type="body" sz="quarter" idx="28" hasCustomPrompt="1"/>
          </p:nvPr>
        </p:nvSpPr>
        <p:spPr>
          <a:xfrm>
            <a:off x="9156604" y="4227621"/>
            <a:ext cx="2039806"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83" name="文本占位符 7">
            <a:extLst>
              <a:ext uri="{FF2B5EF4-FFF2-40B4-BE49-F238E27FC236}">
                <a16:creationId xmlns:a16="http://schemas.microsoft.com/office/drawing/2014/main" id="{2DAE044E-F1B2-424B-BDD0-3E92A10C4695}"/>
              </a:ext>
            </a:extLst>
          </p:cNvPr>
          <p:cNvSpPr>
            <a:spLocks noGrp="1"/>
          </p:cNvSpPr>
          <p:nvPr>
            <p:ph type="body" sz="quarter" idx="29" hasCustomPrompt="1"/>
          </p:nvPr>
        </p:nvSpPr>
        <p:spPr>
          <a:xfrm>
            <a:off x="1019436" y="4731677"/>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84" name="文本占位符 7">
            <a:extLst>
              <a:ext uri="{FF2B5EF4-FFF2-40B4-BE49-F238E27FC236}">
                <a16:creationId xmlns:a16="http://schemas.microsoft.com/office/drawing/2014/main" id="{19929436-360F-44DC-A864-1DA42B59198F}"/>
              </a:ext>
            </a:extLst>
          </p:cNvPr>
          <p:cNvSpPr>
            <a:spLocks noGrp="1"/>
          </p:cNvSpPr>
          <p:nvPr>
            <p:ph type="body" sz="quarter" idx="30" hasCustomPrompt="1"/>
          </p:nvPr>
        </p:nvSpPr>
        <p:spPr>
          <a:xfrm>
            <a:off x="4091679" y="4731677"/>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85" name="文本占位符 7">
            <a:extLst>
              <a:ext uri="{FF2B5EF4-FFF2-40B4-BE49-F238E27FC236}">
                <a16:creationId xmlns:a16="http://schemas.microsoft.com/office/drawing/2014/main" id="{E3F04EDE-0D87-45F2-9033-289878AAF2FA}"/>
              </a:ext>
            </a:extLst>
          </p:cNvPr>
          <p:cNvSpPr>
            <a:spLocks noGrp="1"/>
          </p:cNvSpPr>
          <p:nvPr>
            <p:ph type="body" sz="quarter" idx="31" hasCustomPrompt="1"/>
          </p:nvPr>
        </p:nvSpPr>
        <p:spPr>
          <a:xfrm>
            <a:off x="6251836" y="4731677"/>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86" name="文本占位符 7">
            <a:extLst>
              <a:ext uri="{FF2B5EF4-FFF2-40B4-BE49-F238E27FC236}">
                <a16:creationId xmlns:a16="http://schemas.microsoft.com/office/drawing/2014/main" id="{3F9FD2BB-87FB-42F0-8418-F87E96763F68}"/>
              </a:ext>
            </a:extLst>
          </p:cNvPr>
          <p:cNvSpPr>
            <a:spLocks noGrp="1"/>
          </p:cNvSpPr>
          <p:nvPr>
            <p:ph type="body" sz="quarter" idx="32" hasCustomPrompt="1"/>
          </p:nvPr>
        </p:nvSpPr>
        <p:spPr>
          <a:xfrm>
            <a:off x="9180244" y="4731677"/>
            <a:ext cx="2004429"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87" name="文本占位符 7">
            <a:extLst>
              <a:ext uri="{FF2B5EF4-FFF2-40B4-BE49-F238E27FC236}">
                <a16:creationId xmlns:a16="http://schemas.microsoft.com/office/drawing/2014/main" id="{450C36C1-EC46-4EAC-8A54-EFB2EF58F730}"/>
              </a:ext>
            </a:extLst>
          </p:cNvPr>
          <p:cNvSpPr>
            <a:spLocks noGrp="1"/>
          </p:cNvSpPr>
          <p:nvPr>
            <p:ph type="body" sz="quarter" idx="33" hasCustomPrompt="1"/>
          </p:nvPr>
        </p:nvSpPr>
        <p:spPr>
          <a:xfrm>
            <a:off x="995796" y="5199729"/>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88" name="文本占位符 7">
            <a:extLst>
              <a:ext uri="{FF2B5EF4-FFF2-40B4-BE49-F238E27FC236}">
                <a16:creationId xmlns:a16="http://schemas.microsoft.com/office/drawing/2014/main" id="{06E305FB-6351-4BDD-B27A-CA91C0B55424}"/>
              </a:ext>
            </a:extLst>
          </p:cNvPr>
          <p:cNvSpPr>
            <a:spLocks noGrp="1"/>
          </p:cNvSpPr>
          <p:nvPr>
            <p:ph type="body" sz="quarter" idx="34" hasCustomPrompt="1"/>
          </p:nvPr>
        </p:nvSpPr>
        <p:spPr>
          <a:xfrm>
            <a:off x="4068039" y="5199729"/>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89" name="文本占位符 7">
            <a:extLst>
              <a:ext uri="{FF2B5EF4-FFF2-40B4-BE49-F238E27FC236}">
                <a16:creationId xmlns:a16="http://schemas.microsoft.com/office/drawing/2014/main" id="{986CE630-9BBE-44AB-B3AC-29A48255E185}"/>
              </a:ext>
            </a:extLst>
          </p:cNvPr>
          <p:cNvSpPr>
            <a:spLocks noGrp="1"/>
          </p:cNvSpPr>
          <p:nvPr>
            <p:ph type="body" sz="quarter" idx="35" hasCustomPrompt="1"/>
          </p:nvPr>
        </p:nvSpPr>
        <p:spPr>
          <a:xfrm>
            <a:off x="6228196" y="5199729"/>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90" name="文本占位符 7">
            <a:extLst>
              <a:ext uri="{FF2B5EF4-FFF2-40B4-BE49-F238E27FC236}">
                <a16:creationId xmlns:a16="http://schemas.microsoft.com/office/drawing/2014/main" id="{4DDD786F-E21B-4BBC-A377-D2EC3EE50688}"/>
              </a:ext>
            </a:extLst>
          </p:cNvPr>
          <p:cNvSpPr>
            <a:spLocks noGrp="1"/>
          </p:cNvSpPr>
          <p:nvPr>
            <p:ph type="body" sz="quarter" idx="36" hasCustomPrompt="1"/>
          </p:nvPr>
        </p:nvSpPr>
        <p:spPr>
          <a:xfrm>
            <a:off x="9156604" y="5199729"/>
            <a:ext cx="2016221"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91" name="文本占位符 7">
            <a:extLst>
              <a:ext uri="{FF2B5EF4-FFF2-40B4-BE49-F238E27FC236}">
                <a16:creationId xmlns:a16="http://schemas.microsoft.com/office/drawing/2014/main" id="{EE728293-3BC5-4224-A4F0-27996EC76EA2}"/>
              </a:ext>
            </a:extLst>
          </p:cNvPr>
          <p:cNvSpPr>
            <a:spLocks noGrp="1"/>
          </p:cNvSpPr>
          <p:nvPr>
            <p:ph type="body" sz="quarter" idx="37" hasCustomPrompt="1"/>
          </p:nvPr>
        </p:nvSpPr>
        <p:spPr>
          <a:xfrm>
            <a:off x="1019436" y="5703785"/>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92" name="文本占位符 7">
            <a:extLst>
              <a:ext uri="{FF2B5EF4-FFF2-40B4-BE49-F238E27FC236}">
                <a16:creationId xmlns:a16="http://schemas.microsoft.com/office/drawing/2014/main" id="{84C5C924-BCE5-46C8-9041-30EDC3D85E52}"/>
              </a:ext>
            </a:extLst>
          </p:cNvPr>
          <p:cNvSpPr>
            <a:spLocks noGrp="1"/>
          </p:cNvSpPr>
          <p:nvPr>
            <p:ph type="body" sz="quarter" idx="38" hasCustomPrompt="1"/>
          </p:nvPr>
        </p:nvSpPr>
        <p:spPr>
          <a:xfrm>
            <a:off x="4091679" y="5703785"/>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93" name="文本占位符 7">
            <a:extLst>
              <a:ext uri="{FF2B5EF4-FFF2-40B4-BE49-F238E27FC236}">
                <a16:creationId xmlns:a16="http://schemas.microsoft.com/office/drawing/2014/main" id="{1DBD4C29-C885-4339-873D-B55FBD81DDFE}"/>
              </a:ext>
            </a:extLst>
          </p:cNvPr>
          <p:cNvSpPr>
            <a:spLocks noGrp="1"/>
          </p:cNvSpPr>
          <p:nvPr>
            <p:ph type="body" sz="quarter" idx="39" hasCustomPrompt="1"/>
          </p:nvPr>
        </p:nvSpPr>
        <p:spPr>
          <a:xfrm>
            <a:off x="6251836" y="5703785"/>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94" name="文本占位符 7">
            <a:extLst>
              <a:ext uri="{FF2B5EF4-FFF2-40B4-BE49-F238E27FC236}">
                <a16:creationId xmlns:a16="http://schemas.microsoft.com/office/drawing/2014/main" id="{6D84506C-645A-472E-A06C-3A65A7744312}"/>
              </a:ext>
            </a:extLst>
          </p:cNvPr>
          <p:cNvSpPr>
            <a:spLocks noGrp="1"/>
          </p:cNvSpPr>
          <p:nvPr>
            <p:ph type="body" sz="quarter" idx="40" hasCustomPrompt="1"/>
          </p:nvPr>
        </p:nvSpPr>
        <p:spPr>
          <a:xfrm>
            <a:off x="9180244" y="5703785"/>
            <a:ext cx="1993279"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Tree>
    <p:extLst>
      <p:ext uri="{BB962C8B-B14F-4D97-AF65-F5344CB8AC3E}">
        <p14:creationId xmlns:p14="http://schemas.microsoft.com/office/powerpoint/2010/main" val="389798392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3#前言">
    <p:bg bwMode="gray">
      <p:bgPr>
        <a:solidFill>
          <a:srgbClr val="EBEBEB"/>
        </a:solidFill>
        <a:effectLst/>
      </p:bgPr>
    </p:bg>
    <p:spTree>
      <p:nvGrpSpPr>
        <p:cNvPr id="1" name=""/>
        <p:cNvGrpSpPr/>
        <p:nvPr/>
      </p:nvGrpSpPr>
      <p:grpSpPr>
        <a:xfrm>
          <a:off x="0" y="0"/>
          <a:ext cx="0" cy="0"/>
          <a:chOff x="0" y="0"/>
          <a:chExt cx="0" cy="0"/>
        </a:xfrm>
      </p:grpSpPr>
      <p:sp>
        <p:nvSpPr>
          <p:cNvPr id="5" name="文本占位符 6"/>
          <p:cNvSpPr>
            <a:spLocks noGrp="1"/>
          </p:cNvSpPr>
          <p:nvPr>
            <p:ph type="body" sz="quarter" idx="10" hasCustomPrompt="1"/>
          </p:nvPr>
        </p:nvSpPr>
        <p:spPr>
          <a:xfrm>
            <a:off x="1019174" y="1844675"/>
            <a:ext cx="10153651" cy="4082668"/>
          </a:xfrm>
          <a:prstGeom prst="rect">
            <a:avLst/>
          </a:prstGeom>
        </p:spPr>
        <p:txBody>
          <a:bodyPr/>
          <a:lstStyle>
            <a:lvl1pPr marL="302279" indent="-302279" algn="just" eaLnBrk="1" fontAlgn="ctr" hangingPunct="1">
              <a:buClrTx/>
              <a:buSzPct val="50000"/>
              <a:buFont typeface="Wingdings" panose="05000000000000000000" pitchFamily="2" charset="2"/>
              <a:buChar char="l"/>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marL="654938" indent="-251899" fontAlgn="ctr">
              <a:buClrTx/>
              <a:buSzPct val="50000"/>
              <a:buFont typeface="Wingdings" panose="05000000000000000000" pitchFamily="2" charset="2"/>
              <a:buChar char="p"/>
              <a:defRPr baseline="0">
                <a:solidFill>
                  <a:schemeClr val="tx1"/>
                </a:solidFill>
                <a:latin typeface="Huawei Sans" panose="020C0503030203020204" pitchFamily="34" charset="0"/>
                <a:ea typeface="方正兰亭黑简体" panose="02000000000000000000" pitchFamily="2" charset="-122"/>
              </a:defRPr>
            </a:lvl2pPr>
            <a:lvl3pPr marL="1003998" indent="-201519" fontAlgn="ctr">
              <a:buSzPct val="50000"/>
              <a:buFont typeface="Wingdings" panose="05000000000000000000" pitchFamily="2" charset="2"/>
              <a:buChar char="n"/>
              <a:defRPr lang="zh-CN" altLang="en-US" baseline="0" dirty="0" smtClean="0">
                <a:solidFill>
                  <a:schemeClr val="tx1"/>
                </a:solidFill>
                <a:latin typeface="Huawei Sans" panose="020C0503030203020204" pitchFamily="34" charset="0"/>
                <a:ea typeface="方正兰亭黑简体" panose="02000000000000000000" pitchFamily="2" charset="-122"/>
              </a:defRPr>
            </a:lvl3pPr>
            <a:lvl4pPr fontAlgn="ctr">
              <a:defRPr baseline="0">
                <a:latin typeface="Huawei Sans" panose="020C0503030203020204" pitchFamily="34" charset="0"/>
                <a:ea typeface="方正兰亭黑简体" panose="02000000000000000000" pitchFamily="2" charset="-122"/>
              </a:defRPr>
            </a:lvl4pPr>
            <a:lvl5pPr marL="1802879" indent="-201519" fontAlgn="ctr">
              <a:buClrTx/>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5pPr>
          </a:lstStyle>
          <a:p>
            <a:pPr eaLnBrk="1" hangingPunct="1"/>
            <a:r>
              <a:rPr lang="en-US" altLang="zh-CN" dirty="0"/>
              <a:t>The chapter describes ...</a:t>
            </a:r>
            <a:endParaRPr lang="zh-CN" altLang="en-US" dirty="0"/>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a:p>
            <a:pPr eaLnBrk="1" hangingPunct="1"/>
            <a:endParaRPr lang="en-US" altLang="zh-CN" dirty="0"/>
          </a:p>
        </p:txBody>
      </p:sp>
      <p:cxnSp>
        <p:nvCxnSpPr>
          <p:cNvPr id="6" name="直线连接符 14">
            <a:extLst>
              <a:ext uri="{FF2B5EF4-FFF2-40B4-BE49-F238E27FC236}">
                <a16:creationId xmlns:a16="http://schemas.microsoft.com/office/drawing/2014/main" id="{C79E9F57-49BC-DC4A-B843-36D48051C848}"/>
              </a:ext>
            </a:extLst>
          </p:cNvPr>
          <p:cNvCxnSpPr>
            <a:cxnSpLocks/>
          </p:cNvCxnSpPr>
          <p:nvPr userDrawn="1"/>
        </p:nvCxnSpPr>
        <p:spPr>
          <a:xfrm flipH="1">
            <a:off x="1029917" y="1349255"/>
            <a:ext cx="2160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7" name="文本框 16">
            <a:extLst>
              <a:ext uri="{FF2B5EF4-FFF2-40B4-BE49-F238E27FC236}">
                <a16:creationId xmlns:a16="http://schemas.microsoft.com/office/drawing/2014/main" id="{568EC886-2612-1F43-AB51-21A76A078357}"/>
              </a:ext>
            </a:extLst>
          </p:cNvPr>
          <p:cNvSpPr txBox="1"/>
          <p:nvPr userDrawn="1"/>
        </p:nvSpPr>
        <p:spPr>
          <a:xfrm>
            <a:off x="918916" y="630373"/>
            <a:ext cx="2398413" cy="707886"/>
          </a:xfrm>
          <a:prstGeom prst="rect">
            <a:avLst/>
          </a:prstGeom>
          <a:noFill/>
        </p:spPr>
        <p:txBody>
          <a:bodyPr wrap="none" rtlCol="0">
            <a:spAutoFit/>
          </a:bodyPr>
          <a:lstStyle/>
          <a:p>
            <a:pPr marL="0" marR="0" lvl="0" indent="0" algn="l" defTabSz="914478" rtl="0" eaLnBrk="1" fontAlgn="auto" latinLnBrk="0" hangingPunct="1">
              <a:lnSpc>
                <a:spcPct val="100000"/>
              </a:lnSpc>
              <a:spcBef>
                <a:spcPts val="0"/>
              </a:spcBef>
              <a:spcAft>
                <a:spcPts val="0"/>
              </a:spcAft>
              <a:buClrTx/>
              <a:buSzTx/>
              <a:buFontTx/>
              <a:buNone/>
              <a:tabLst/>
              <a:defRPr/>
            </a:pPr>
            <a:r>
              <a:rPr lang="en-US" altLang="zh-CN" sz="4000" b="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Foreword</a:t>
            </a:r>
            <a:endParaRPr lang="zh-CN" altLang="en-US" sz="4000" b="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499053660"/>
      </p:ext>
    </p:extLst>
  </p:cSld>
  <p:clrMapOvr>
    <a:masterClrMapping/>
  </p:clrMapOvr>
  <p:extLst>
    <p:ext uri="{DCECCB84-F9BA-43D5-87BE-67443E8EF086}">
      <p15:sldGuideLst xmlns:p15="http://schemas.microsoft.com/office/powerpoint/2012/main">
        <p15:guide id="1" pos="642" userDrawn="1">
          <p15:clr>
            <a:srgbClr val="FBAE40"/>
          </p15:clr>
        </p15:guide>
        <p15:guide id="2" pos="7038" userDrawn="1">
          <p15:clr>
            <a:srgbClr val="FBAE40"/>
          </p15:clr>
        </p15:guide>
        <p15:guide id="3" orient="horz" pos="1162"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4#目标">
    <p:bg bwMode="gray">
      <p:bgPr>
        <a:solidFill>
          <a:srgbClr val="EBEBEB"/>
        </a:solidFill>
        <a:effectLst/>
      </p:bgPr>
    </p:bg>
    <p:spTree>
      <p:nvGrpSpPr>
        <p:cNvPr id="1" name=""/>
        <p:cNvGrpSpPr/>
        <p:nvPr/>
      </p:nvGrpSpPr>
      <p:grpSpPr>
        <a:xfrm>
          <a:off x="0" y="0"/>
          <a:ext cx="0" cy="0"/>
          <a:chOff x="0" y="0"/>
          <a:chExt cx="0" cy="0"/>
        </a:xfrm>
      </p:grpSpPr>
      <p:sp>
        <p:nvSpPr>
          <p:cNvPr id="15" name="文本占位符 6"/>
          <p:cNvSpPr>
            <a:spLocks noGrp="1"/>
          </p:cNvSpPr>
          <p:nvPr>
            <p:ph type="body" sz="quarter" idx="10" hasCustomPrompt="1"/>
          </p:nvPr>
        </p:nvSpPr>
        <p:spPr>
          <a:xfrm>
            <a:off x="1019174" y="1844675"/>
            <a:ext cx="10153651" cy="4082668"/>
          </a:xfrm>
          <a:prstGeom prst="rect">
            <a:avLst/>
          </a:prstGeom>
        </p:spPr>
        <p:txBody>
          <a:bodyPr/>
          <a:lstStyle>
            <a:lvl1pPr marL="302279" indent="-302279" algn="just" eaLnBrk="1" fontAlgn="ctr" hangingPunct="1">
              <a:buClrTx/>
              <a:buSzPct val="50000"/>
              <a:buFont typeface="Wingdings" panose="05000000000000000000" pitchFamily="2" charset="2"/>
              <a:buChar char="l"/>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marL="654938" indent="-251899" fontAlgn="ctr">
              <a:buClrTx/>
              <a:buSzPct val="50000"/>
              <a:buFont typeface="Wingdings" panose="05000000000000000000" pitchFamily="2" charset="2"/>
              <a:buChar char="p"/>
              <a:defRPr baseline="0">
                <a:solidFill>
                  <a:schemeClr val="tx1"/>
                </a:solidFill>
                <a:latin typeface="Huawei Sans" panose="020C0503030203020204" pitchFamily="34" charset="0"/>
                <a:ea typeface="方正兰亭黑简体" panose="02000000000000000000" pitchFamily="2" charset="-122"/>
              </a:defRPr>
            </a:lvl2pPr>
            <a:lvl3pPr marL="1003998" indent="-201519" fontAlgn="ctr">
              <a:buSzPct val="50000"/>
              <a:buFont typeface="Wingdings" panose="05000000000000000000" pitchFamily="2" charset="2"/>
              <a:buChar char="n"/>
              <a:defRPr lang="zh-CN" altLang="en-US" baseline="0" dirty="0" smtClean="0">
                <a:solidFill>
                  <a:schemeClr val="tx1"/>
                </a:solidFill>
                <a:latin typeface="Huawei Sans" panose="020C0503030203020204" pitchFamily="34" charset="0"/>
                <a:ea typeface="方正兰亭黑简体" panose="02000000000000000000" pitchFamily="2" charset="-122"/>
              </a:defRPr>
            </a:lvl3pPr>
            <a:lvl4pPr fontAlgn="ctr">
              <a:defRPr baseline="0">
                <a:latin typeface="Huawei Sans" panose="020C0503030203020204" pitchFamily="34" charset="0"/>
                <a:ea typeface="方正兰亭黑简体" panose="02000000000000000000" pitchFamily="2" charset="-122"/>
              </a:defRPr>
            </a:lvl4pPr>
            <a:lvl5pPr marL="1802879" indent="-201519" fontAlgn="ctr">
              <a:buClrTx/>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5pPr>
          </a:lstStyle>
          <a:p>
            <a:pPr eaLnBrk="1" hangingPunct="1"/>
            <a:r>
              <a:rPr lang="zh-CN" altLang="en-US" dirty="0"/>
              <a:t>学完本课程后，您将能够：</a:t>
            </a:r>
            <a:endParaRPr lang="en-US" altLang="zh-CN" dirty="0"/>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a:p>
            <a:pPr eaLnBrk="1" hangingPunct="1"/>
            <a:endParaRPr lang="en-US" altLang="zh-CN" dirty="0"/>
          </a:p>
        </p:txBody>
      </p:sp>
      <p:cxnSp>
        <p:nvCxnSpPr>
          <p:cNvPr id="5" name="直线连接符 14">
            <a:extLst>
              <a:ext uri="{FF2B5EF4-FFF2-40B4-BE49-F238E27FC236}">
                <a16:creationId xmlns:a16="http://schemas.microsoft.com/office/drawing/2014/main" id="{C79E9F57-49BC-DC4A-B843-36D48051C848}"/>
              </a:ext>
            </a:extLst>
          </p:cNvPr>
          <p:cNvCxnSpPr>
            <a:cxnSpLocks/>
          </p:cNvCxnSpPr>
          <p:nvPr userDrawn="1"/>
        </p:nvCxnSpPr>
        <p:spPr>
          <a:xfrm flipH="1">
            <a:off x="1029917" y="1349255"/>
            <a:ext cx="2340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6" name="文本框 16">
            <a:extLst>
              <a:ext uri="{FF2B5EF4-FFF2-40B4-BE49-F238E27FC236}">
                <a16:creationId xmlns:a16="http://schemas.microsoft.com/office/drawing/2014/main" id="{568EC886-2612-1F43-AB51-21A76A078357}"/>
              </a:ext>
            </a:extLst>
          </p:cNvPr>
          <p:cNvSpPr txBox="1"/>
          <p:nvPr userDrawn="1"/>
        </p:nvSpPr>
        <p:spPr>
          <a:xfrm>
            <a:off x="918916" y="630373"/>
            <a:ext cx="2576346" cy="707886"/>
          </a:xfrm>
          <a:prstGeom prst="rect">
            <a:avLst/>
          </a:prstGeom>
          <a:noFill/>
        </p:spPr>
        <p:txBody>
          <a:bodyPr wrap="none" rtlCol="0">
            <a:spAutoFit/>
          </a:bodyPr>
          <a:lstStyle/>
          <a:p>
            <a:pPr lvl="0" fontAlgn="ctr"/>
            <a:r>
              <a:rPr lang="en-US" altLang="zh-CN" sz="400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Objectives</a:t>
            </a:r>
          </a:p>
        </p:txBody>
      </p:sp>
    </p:spTree>
    <p:extLst>
      <p:ext uri="{BB962C8B-B14F-4D97-AF65-F5344CB8AC3E}">
        <p14:creationId xmlns:p14="http://schemas.microsoft.com/office/powerpoint/2010/main" val="104511649"/>
      </p:ext>
    </p:extLst>
  </p:cSld>
  <p:clrMapOvr>
    <a:masterClrMapping/>
  </p:clrMapOvr>
  <p:extLst>
    <p:ext uri="{DCECCB84-F9BA-43D5-87BE-67443E8EF086}">
      <p15:sldGuideLst xmlns:p15="http://schemas.microsoft.com/office/powerpoint/2012/main">
        <p15:guide id="1" pos="642">
          <p15:clr>
            <a:srgbClr val="FBAE40"/>
          </p15:clr>
        </p15:guide>
        <p15:guide id="2" pos="7038">
          <p15:clr>
            <a:srgbClr val="FBAE40"/>
          </p15:clr>
        </p15:guide>
        <p15:guide id="3" orient="horz" pos="1162">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5#目录">
    <p:bg bwMode="gray">
      <p:bgPr>
        <a:solidFill>
          <a:srgbClr val="EBEBEB"/>
        </a:solidFill>
        <a:effectLst/>
      </p:bgPr>
    </p:bg>
    <p:spTree>
      <p:nvGrpSpPr>
        <p:cNvPr id="1" name=""/>
        <p:cNvGrpSpPr/>
        <p:nvPr/>
      </p:nvGrpSpPr>
      <p:grpSpPr>
        <a:xfrm>
          <a:off x="0" y="0"/>
          <a:ext cx="0" cy="0"/>
          <a:chOff x="0" y="0"/>
          <a:chExt cx="0" cy="0"/>
        </a:xfrm>
      </p:grpSpPr>
      <p:sp>
        <p:nvSpPr>
          <p:cNvPr id="5" name="文本占位符 6"/>
          <p:cNvSpPr>
            <a:spLocks noGrp="1"/>
          </p:cNvSpPr>
          <p:nvPr>
            <p:ph type="body" sz="quarter" idx="10" hasCustomPrompt="1"/>
          </p:nvPr>
        </p:nvSpPr>
        <p:spPr>
          <a:xfrm>
            <a:off x="1019175" y="1844675"/>
            <a:ext cx="10153650" cy="4068811"/>
          </a:xfrm>
          <a:prstGeom prst="rect">
            <a:avLst/>
          </a:prstGeom>
        </p:spPr>
        <p:txBody>
          <a:bodyPr/>
          <a:lstStyle>
            <a:lvl1pPr marL="457017" marR="0" indent="-457017" algn="just" defTabSz="801367" rtl="0" eaLnBrk="1" fontAlgn="ctr" latinLnBrk="0" hangingPunct="1">
              <a:lnSpc>
                <a:spcPct val="140000"/>
              </a:lnSpc>
              <a:spcBef>
                <a:spcPct val="30000"/>
              </a:spcBef>
              <a:spcAft>
                <a:spcPct val="0"/>
              </a:spcAft>
              <a:buClrTx/>
              <a:buSzPct val="100000"/>
              <a:buFont typeface="+mj-lt"/>
              <a:buAutoNum type="arabicPeriod"/>
              <a:tabLst/>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fontAlgn="ctr">
              <a:buClrTx/>
              <a:buSzPct val="100000"/>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2pPr>
            <a:lvl3pPr>
              <a:defRPr/>
            </a:lvl3pPr>
            <a:lvl5pPr>
              <a:buNone/>
              <a:defRPr/>
            </a:lvl5pPr>
          </a:lstStyle>
          <a:p>
            <a:pPr marL="457200" indent="-457200">
              <a:buSzPct val="100000"/>
              <a:buFont typeface="+mj-lt"/>
              <a:buAutoNum type="arabicPeriod"/>
            </a:pPr>
            <a:r>
              <a:rPr lang="zh-CN" altLang="en-US" dirty="0"/>
              <a:t>一级目录一</a:t>
            </a:r>
            <a:endParaRPr lang="en-US" altLang="zh-CN" dirty="0"/>
          </a:p>
          <a:p>
            <a:pPr marL="653788" lvl="1" indent="-457017">
              <a:buSzPct val="100000"/>
              <a:buFont typeface="+mj-lt"/>
              <a:buAutoNum type="arabicPeriod"/>
            </a:pPr>
            <a:endParaRPr lang="en-US" altLang="zh-CN" dirty="0"/>
          </a:p>
          <a:p>
            <a:pPr marL="457200" indent="-457200">
              <a:buSzPct val="100000"/>
              <a:buFont typeface="+mj-lt"/>
              <a:buAutoNum type="arabicPeriod"/>
            </a:pPr>
            <a:r>
              <a:rPr lang="zh-CN" altLang="en-US" dirty="0"/>
              <a:t>一级目录二</a:t>
            </a:r>
            <a:endParaRPr lang="en-US" altLang="zh-CN" dirty="0"/>
          </a:p>
          <a:p>
            <a:pPr marL="457200" indent="-457200">
              <a:buSzPct val="100000"/>
              <a:buFont typeface="+mj-lt"/>
              <a:buAutoNum type="arabicPeriod"/>
            </a:pPr>
            <a:r>
              <a:rPr lang="zh-CN" altLang="en-US" dirty="0"/>
              <a:t>一级目录三</a:t>
            </a:r>
            <a:endParaRPr lang="en-US" altLang="zh-CN" dirty="0"/>
          </a:p>
          <a:p>
            <a:pPr marL="457200" indent="-457200">
              <a:buSzPct val="100000"/>
              <a:buFont typeface="+mj-lt"/>
              <a:buAutoNum type="arabicPeriod"/>
            </a:pPr>
            <a:r>
              <a:rPr lang="zh-CN" altLang="en-US" dirty="0"/>
              <a:t>一级目录四</a:t>
            </a:r>
            <a:endParaRPr lang="en-US" altLang="zh-CN" dirty="0"/>
          </a:p>
          <a:p>
            <a:endParaRPr lang="zh-CN" altLang="en-US" dirty="0"/>
          </a:p>
        </p:txBody>
      </p:sp>
      <p:cxnSp>
        <p:nvCxnSpPr>
          <p:cNvPr id="6" name="直线连接符 14">
            <a:extLst>
              <a:ext uri="{FF2B5EF4-FFF2-40B4-BE49-F238E27FC236}">
                <a16:creationId xmlns:a16="http://schemas.microsoft.com/office/drawing/2014/main" id="{C79E9F57-49BC-DC4A-B843-36D48051C848}"/>
              </a:ext>
            </a:extLst>
          </p:cNvPr>
          <p:cNvCxnSpPr>
            <a:cxnSpLocks/>
          </p:cNvCxnSpPr>
          <p:nvPr userDrawn="1"/>
        </p:nvCxnSpPr>
        <p:spPr>
          <a:xfrm flipH="1">
            <a:off x="1029917" y="1349255"/>
            <a:ext cx="2016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7" name="文本框 16">
            <a:extLst>
              <a:ext uri="{FF2B5EF4-FFF2-40B4-BE49-F238E27FC236}">
                <a16:creationId xmlns:a16="http://schemas.microsoft.com/office/drawing/2014/main" id="{568EC886-2612-1F43-AB51-21A76A078357}"/>
              </a:ext>
            </a:extLst>
          </p:cNvPr>
          <p:cNvSpPr txBox="1"/>
          <p:nvPr userDrawn="1"/>
        </p:nvSpPr>
        <p:spPr>
          <a:xfrm>
            <a:off x="918916" y="630373"/>
            <a:ext cx="2252540" cy="707886"/>
          </a:xfrm>
          <a:prstGeom prst="rect">
            <a:avLst/>
          </a:prstGeom>
          <a:noFill/>
        </p:spPr>
        <p:txBody>
          <a:bodyPr wrap="none" rtlCol="0">
            <a:spAutoFit/>
          </a:bodyPr>
          <a:lstStyle>
            <a:defPPr>
              <a:defRPr lang="en-US"/>
            </a:defPPr>
            <a:lvl1pPr defTabSz="1001223" eaLnBrk="0" fontAlgn="ctr" hangingPunct="0">
              <a:defRPr sz="3640" b="0" baseline="0">
                <a:solidFill>
                  <a:schemeClr val="tx1">
                    <a:lumMod val="75000"/>
                    <a:lumOff val="25000"/>
                  </a:schemeClr>
                </a:solidFill>
                <a:latin typeface="Huawei Sans" panose="020C0503030203020204" pitchFamily="34" charset="0"/>
                <a:ea typeface="方正兰亭黑简体" panose="02000000000000000000" pitchFamily="2" charset="-122"/>
                <a:cs typeface="Huawei Sans" panose="020C0503030203020204" pitchFamily="34" charset="0"/>
              </a:defRPr>
            </a:lvl1pPr>
          </a:lstStyle>
          <a:p>
            <a:pPr algn="l" defTabSz="1001624" eaLnBrk="0" fontAlgn="ctr" hangingPunct="0"/>
            <a:r>
              <a:rPr lang="en-US" altLang="zh-CN" sz="4000" b="0" kern="12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Contents</a:t>
            </a:r>
          </a:p>
        </p:txBody>
      </p:sp>
    </p:spTree>
    <p:extLst>
      <p:ext uri="{BB962C8B-B14F-4D97-AF65-F5344CB8AC3E}">
        <p14:creationId xmlns:p14="http://schemas.microsoft.com/office/powerpoint/2010/main" val="959299838"/>
      </p:ext>
    </p:extLst>
  </p:cSld>
  <p:clrMapOvr>
    <a:masterClrMapping/>
  </p:clrMapOvr>
  <p:extLst>
    <p:ext uri="{DCECCB84-F9BA-43D5-87BE-67443E8EF086}">
      <p15:sldGuideLst xmlns:p15="http://schemas.microsoft.com/office/powerpoint/2012/main">
        <p15:guide id="1" pos="642" userDrawn="1">
          <p15:clr>
            <a:srgbClr val="FBAE40"/>
          </p15:clr>
        </p15:guide>
        <p15:guide id="2" pos="7038" userDrawn="1">
          <p15:clr>
            <a:srgbClr val="FBAE40"/>
          </p15:clr>
        </p15:guide>
        <p15:guide id="3" orient="horz" pos="1162" userDrawn="1">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6#本节概述和学习目标(可选)">
    <p:bg>
      <p:bgPr>
        <a:solidFill>
          <a:srgbClr val="EBEBEB"/>
        </a:solidFill>
        <a:effectLst/>
      </p:bgPr>
    </p:bg>
    <p:spTree>
      <p:nvGrpSpPr>
        <p:cNvPr id="1" name=""/>
        <p:cNvGrpSpPr/>
        <p:nvPr/>
      </p:nvGrpSpPr>
      <p:grpSpPr>
        <a:xfrm>
          <a:off x="0" y="0"/>
          <a:ext cx="0" cy="0"/>
          <a:chOff x="0" y="0"/>
          <a:chExt cx="0" cy="0"/>
        </a:xfrm>
      </p:grpSpPr>
      <p:sp>
        <p:nvSpPr>
          <p:cNvPr id="5" name="文本占位符 6"/>
          <p:cNvSpPr>
            <a:spLocks noGrp="1"/>
          </p:cNvSpPr>
          <p:nvPr>
            <p:ph type="body" sz="quarter" idx="10"/>
          </p:nvPr>
        </p:nvSpPr>
        <p:spPr>
          <a:xfrm>
            <a:off x="1019174" y="1844675"/>
            <a:ext cx="10153651" cy="4082668"/>
          </a:xfrm>
          <a:prstGeom prst="rect">
            <a:avLst/>
          </a:prstGeom>
        </p:spPr>
        <p:txBody>
          <a:bodyPr/>
          <a:lstStyle>
            <a:lvl1pPr marL="302279" indent="-302279" algn="just" fontAlgn="ctr">
              <a:buClrTx/>
              <a:buSzPct val="50000"/>
              <a:buFont typeface="Wingdings" panose="05000000000000000000" pitchFamily="2" charset="2"/>
              <a:buChar char="l"/>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marL="654938" indent="-251899" fontAlgn="ctr">
              <a:buClrTx/>
              <a:buSzPct val="50000"/>
              <a:buFont typeface="Wingdings" panose="05000000000000000000" pitchFamily="2" charset="2"/>
              <a:buChar char="p"/>
              <a:defRPr baseline="0">
                <a:solidFill>
                  <a:schemeClr val="tx1"/>
                </a:solidFill>
                <a:latin typeface="Huawei Sans" panose="020C0503030203020204" pitchFamily="34" charset="0"/>
                <a:ea typeface="方正兰亭黑简体" panose="02000000000000000000" pitchFamily="2" charset="-122"/>
              </a:defRPr>
            </a:lvl2pPr>
            <a:lvl3pPr marL="1003998" indent="-201519" fontAlgn="ctr">
              <a:buSzPct val="50000"/>
              <a:buFont typeface="Wingdings" panose="05000000000000000000" pitchFamily="2" charset="2"/>
              <a:buChar char="n"/>
              <a:defRPr lang="zh-CN" altLang="en-US" baseline="0" dirty="0" smtClean="0">
                <a:solidFill>
                  <a:schemeClr val="tx1"/>
                </a:solidFill>
                <a:latin typeface="Huawei Sans" panose="020C0503030203020204" pitchFamily="34" charset="0"/>
                <a:ea typeface="方正兰亭黑简体" panose="02000000000000000000" pitchFamily="2" charset="-122"/>
              </a:defRPr>
            </a:lvl3pPr>
            <a:lvl4pPr fontAlgn="ctr">
              <a:defRPr baseline="0">
                <a:latin typeface="Huawei Sans" panose="020C0503030203020204" pitchFamily="34" charset="0"/>
                <a:ea typeface="方正兰亭黑简体" panose="02000000000000000000" pitchFamily="2" charset="-122"/>
              </a:defRPr>
            </a:lvl4pPr>
            <a:lvl5pPr marL="1802879" indent="-201519" fontAlgn="ctr">
              <a:buClrTx/>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a:p>
            <a:pPr eaLnBrk="1" hangingPunct="1"/>
            <a:endParaRPr lang="en-US" altLang="zh-CN" dirty="0"/>
          </a:p>
        </p:txBody>
      </p:sp>
      <p:cxnSp>
        <p:nvCxnSpPr>
          <p:cNvPr id="6" name="直线连接符 14">
            <a:extLst>
              <a:ext uri="{FF2B5EF4-FFF2-40B4-BE49-F238E27FC236}">
                <a16:creationId xmlns:a16="http://schemas.microsoft.com/office/drawing/2014/main" id="{C79E9F57-49BC-DC4A-B843-36D48051C848}"/>
              </a:ext>
            </a:extLst>
          </p:cNvPr>
          <p:cNvCxnSpPr>
            <a:cxnSpLocks/>
          </p:cNvCxnSpPr>
          <p:nvPr userDrawn="1"/>
        </p:nvCxnSpPr>
        <p:spPr>
          <a:xfrm flipH="1">
            <a:off x="1029917" y="1349255"/>
            <a:ext cx="5688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7" name="文本框 16">
            <a:extLst>
              <a:ext uri="{FF2B5EF4-FFF2-40B4-BE49-F238E27FC236}">
                <a16:creationId xmlns:a16="http://schemas.microsoft.com/office/drawing/2014/main" id="{568EC886-2612-1F43-AB51-21A76A078357}"/>
              </a:ext>
            </a:extLst>
          </p:cNvPr>
          <p:cNvSpPr txBox="1"/>
          <p:nvPr userDrawn="1"/>
        </p:nvSpPr>
        <p:spPr>
          <a:xfrm>
            <a:off x="918916" y="630373"/>
            <a:ext cx="5950668" cy="707886"/>
          </a:xfrm>
          <a:prstGeom prst="rect">
            <a:avLst/>
          </a:prstGeom>
          <a:noFill/>
        </p:spPr>
        <p:txBody>
          <a:bodyPr wrap="none" rtlCol="0">
            <a:spAutoFit/>
          </a:bodyPr>
          <a:lstStyle/>
          <a:p>
            <a:pPr lvl="0" fontAlgn="ctr"/>
            <a:r>
              <a:rPr lang="en-US" altLang="zh-CN" sz="40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Overview and Objectives</a:t>
            </a:r>
          </a:p>
        </p:txBody>
      </p:sp>
    </p:spTree>
    <p:extLst>
      <p:ext uri="{BB962C8B-B14F-4D97-AF65-F5344CB8AC3E}">
        <p14:creationId xmlns:p14="http://schemas.microsoft.com/office/powerpoint/2010/main" val="2528024743"/>
      </p:ext>
    </p:extLst>
  </p:cSld>
  <p:clrMapOvr>
    <a:masterClrMapping/>
  </p:clrMapOvr>
  <p:extLst>
    <p:ext uri="{DCECCB84-F9BA-43D5-87BE-67443E8EF086}">
      <p15:sldGuideLst xmlns:p15="http://schemas.microsoft.com/office/powerpoint/2012/main">
        <p15:guide id="1" pos="642">
          <p15:clr>
            <a:srgbClr val="FBAE40"/>
          </p15:clr>
        </p15:guide>
        <p15:guide id="2" pos="7038">
          <p15:clr>
            <a:srgbClr val="FBAE40"/>
          </p15:clr>
        </p15:guide>
        <p15:guide id="3" orient="horz" pos="1162">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10#思考题">
    <p:spTree>
      <p:nvGrpSpPr>
        <p:cNvPr id="1" name=""/>
        <p:cNvGrpSpPr/>
        <p:nvPr/>
      </p:nvGrpSpPr>
      <p:grpSpPr>
        <a:xfrm>
          <a:off x="0" y="0"/>
          <a:ext cx="0" cy="0"/>
          <a:chOff x="0" y="0"/>
          <a:chExt cx="0" cy="0"/>
        </a:xfrm>
      </p:grpSpPr>
      <p:sp>
        <p:nvSpPr>
          <p:cNvPr id="5" name="文本占位符 6"/>
          <p:cNvSpPr>
            <a:spLocks noGrp="1"/>
          </p:cNvSpPr>
          <p:nvPr>
            <p:ph type="body" sz="quarter" idx="10" hasCustomPrompt="1"/>
          </p:nvPr>
        </p:nvSpPr>
        <p:spPr>
          <a:xfrm>
            <a:off x="1019176" y="1844675"/>
            <a:ext cx="10153650" cy="4068812"/>
          </a:xfrm>
          <a:prstGeom prst="rect">
            <a:avLst/>
          </a:prstGeom>
        </p:spPr>
        <p:txBody>
          <a:bodyPr/>
          <a:lstStyle>
            <a:lvl1pPr marL="457200" marR="0" indent="-457200" algn="just" defTabSz="801688" rtl="0" eaLnBrk="1" fontAlgn="ctr" latinLnBrk="0" hangingPunct="1">
              <a:lnSpc>
                <a:spcPct val="140000"/>
              </a:lnSpc>
              <a:spcBef>
                <a:spcPct val="30000"/>
              </a:spcBef>
              <a:spcAft>
                <a:spcPct val="0"/>
              </a:spcAft>
              <a:buClr>
                <a:schemeClr val="tx1"/>
              </a:buClr>
              <a:buSzPct val="100000"/>
              <a:buFont typeface="+mj-lt"/>
              <a:buAutoNum type="arabicPeriod"/>
              <a:tabLst/>
              <a:defRPr sz="2000" baseline="0">
                <a:latin typeface="Huawei Sans" panose="020C0503030203020204" pitchFamily="34" charset="0"/>
                <a:ea typeface="方正兰亭黑简体" panose="02000000000000000000" pitchFamily="2" charset="-122"/>
                <a:cs typeface="Huawei Sans" panose="020C0503030203020204" pitchFamily="34" charset="0"/>
              </a:defRPr>
            </a:lvl1pPr>
            <a:lvl2pPr marL="744537" indent="-342900" algn="just" fontAlgn="ctr">
              <a:buSzPct val="100000"/>
              <a:buFont typeface="+mj-lt"/>
              <a:buAutoNum type="alphaUcPeriod"/>
              <a:defRPr sz="1800" baseline="0">
                <a:latin typeface="Huawei Sans" panose="020C0503030203020204" pitchFamily="34" charset="0"/>
              </a:defRPr>
            </a:lvl2pPr>
            <a:lvl3pPr>
              <a:defRPr/>
            </a:lvl3pPr>
            <a:lvl5pPr>
              <a:buNone/>
              <a:defRPr/>
            </a:lvl5pPr>
          </a:lstStyle>
          <a:p>
            <a:pPr marL="457200" marR="0" lvl="0" indent="-457200" algn="just" defTabSz="801688">
              <a:spcBef>
                <a:spcPct val="30000"/>
              </a:spcBef>
              <a:spcAft>
                <a:spcPct val="0"/>
              </a:spcAft>
              <a:buClr>
                <a:schemeClr val="tx1"/>
              </a:buClr>
              <a:buSzPct val="100000"/>
              <a:buFont typeface="+mj-lt"/>
              <a:buAutoNum type="arabicPeriod"/>
              <a:tabLst/>
            </a:pPr>
            <a:r>
              <a:rPr lang="en-US" altLang="zh-CN" dirty="0"/>
              <a:t>Question description.</a:t>
            </a:r>
          </a:p>
          <a:p>
            <a:pPr lvl="1"/>
            <a:endParaRPr lang="en-US" altLang="zh-CN" dirty="0"/>
          </a:p>
        </p:txBody>
      </p:sp>
      <p:cxnSp>
        <p:nvCxnSpPr>
          <p:cNvPr id="6" name="直线连接符 14">
            <a:extLst>
              <a:ext uri="{FF2B5EF4-FFF2-40B4-BE49-F238E27FC236}">
                <a16:creationId xmlns:a16="http://schemas.microsoft.com/office/drawing/2014/main" id="{C79E9F57-49BC-DC4A-B843-36D48051C848}"/>
              </a:ext>
            </a:extLst>
          </p:cNvPr>
          <p:cNvCxnSpPr>
            <a:cxnSpLocks/>
          </p:cNvCxnSpPr>
          <p:nvPr userDrawn="1"/>
        </p:nvCxnSpPr>
        <p:spPr>
          <a:xfrm flipH="1">
            <a:off x="1029917" y="1349255"/>
            <a:ext cx="1044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7" name="文本框 16">
            <a:extLst>
              <a:ext uri="{FF2B5EF4-FFF2-40B4-BE49-F238E27FC236}">
                <a16:creationId xmlns:a16="http://schemas.microsoft.com/office/drawing/2014/main" id="{568EC886-2612-1F43-AB51-21A76A078357}"/>
              </a:ext>
            </a:extLst>
          </p:cNvPr>
          <p:cNvSpPr txBox="1"/>
          <p:nvPr userDrawn="1"/>
        </p:nvSpPr>
        <p:spPr>
          <a:xfrm>
            <a:off x="918916" y="630373"/>
            <a:ext cx="1258678" cy="707886"/>
          </a:xfrm>
          <a:prstGeom prst="rect">
            <a:avLst/>
          </a:prstGeom>
          <a:noFill/>
        </p:spPr>
        <p:txBody>
          <a:bodyPr wrap="none" rtlCol="0">
            <a:spAutoFit/>
          </a:bodyPr>
          <a:lstStyle/>
          <a:p>
            <a:pPr lvl="0" fontAlgn="ctr"/>
            <a:r>
              <a:rPr lang="en-US" altLang="zh-CN" sz="40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Quiz</a:t>
            </a:r>
          </a:p>
        </p:txBody>
      </p:sp>
    </p:spTree>
    <p:extLst>
      <p:ext uri="{BB962C8B-B14F-4D97-AF65-F5344CB8AC3E}">
        <p14:creationId xmlns:p14="http://schemas.microsoft.com/office/powerpoint/2010/main" val="96367409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11#本节小结（可选）">
    <p:spTree>
      <p:nvGrpSpPr>
        <p:cNvPr id="1" name=""/>
        <p:cNvGrpSpPr/>
        <p:nvPr/>
      </p:nvGrpSpPr>
      <p:grpSpPr>
        <a:xfrm>
          <a:off x="0" y="0"/>
          <a:ext cx="0" cy="0"/>
          <a:chOff x="0" y="0"/>
          <a:chExt cx="0" cy="0"/>
        </a:xfrm>
      </p:grpSpPr>
      <p:sp>
        <p:nvSpPr>
          <p:cNvPr id="5" name="内容占位符 6"/>
          <p:cNvSpPr>
            <a:spLocks noGrp="1"/>
          </p:cNvSpPr>
          <p:nvPr>
            <p:ph sz="quarter" idx="10" hasCustomPrompt="1"/>
          </p:nvPr>
        </p:nvSpPr>
        <p:spPr>
          <a:xfrm>
            <a:off x="1019175" y="1844675"/>
            <a:ext cx="10153650" cy="4082880"/>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2pPr>
            <a:lvl3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3pPr>
            <a:lvl4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4pPr>
            <a:lvl5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5pPr>
          </a:lstStyle>
          <a:p>
            <a:r>
              <a:rPr lang="en-US" altLang="zh-CN" dirty="0"/>
              <a:t>Click here to edit summary</a:t>
            </a:r>
            <a:endParaRPr lang="zh-CN" altLang="en-US" dirty="0"/>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cxnSp>
        <p:nvCxnSpPr>
          <p:cNvPr id="6" name="直线连接符 14">
            <a:extLst>
              <a:ext uri="{FF2B5EF4-FFF2-40B4-BE49-F238E27FC236}">
                <a16:creationId xmlns:a16="http://schemas.microsoft.com/office/drawing/2014/main" id="{C79E9F57-49BC-DC4A-B843-36D48051C848}"/>
              </a:ext>
            </a:extLst>
          </p:cNvPr>
          <p:cNvCxnSpPr>
            <a:cxnSpLocks/>
          </p:cNvCxnSpPr>
          <p:nvPr userDrawn="1"/>
        </p:nvCxnSpPr>
        <p:spPr>
          <a:xfrm flipH="1">
            <a:off x="1029917" y="1349255"/>
            <a:ext cx="4032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7" name="文本框 16">
            <a:extLst>
              <a:ext uri="{FF2B5EF4-FFF2-40B4-BE49-F238E27FC236}">
                <a16:creationId xmlns:a16="http://schemas.microsoft.com/office/drawing/2014/main" id="{568EC886-2612-1F43-AB51-21A76A078357}"/>
              </a:ext>
            </a:extLst>
          </p:cNvPr>
          <p:cNvSpPr txBox="1"/>
          <p:nvPr userDrawn="1"/>
        </p:nvSpPr>
        <p:spPr>
          <a:xfrm>
            <a:off x="918916" y="630373"/>
            <a:ext cx="4265911" cy="707886"/>
          </a:xfrm>
          <a:prstGeom prst="rect">
            <a:avLst/>
          </a:prstGeom>
          <a:noFill/>
        </p:spPr>
        <p:txBody>
          <a:bodyPr wrap="none" rtlCol="0">
            <a:spAutoFit/>
          </a:bodyPr>
          <a:lstStyle/>
          <a:p>
            <a:pPr lvl="0" fontAlgn="ctr"/>
            <a:r>
              <a:rPr lang="en-US" altLang="zh-CN" sz="40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Section Summary</a:t>
            </a:r>
          </a:p>
        </p:txBody>
      </p:sp>
    </p:spTree>
    <p:extLst>
      <p:ext uri="{BB962C8B-B14F-4D97-AF65-F5344CB8AC3E}">
        <p14:creationId xmlns:p14="http://schemas.microsoft.com/office/powerpoint/2010/main" val="4052420443"/>
      </p:ext>
    </p:extLst>
  </p:cSld>
  <p:clrMapOvr>
    <a:masterClrMapping/>
  </p:clrMapOvr>
  <p:extLst>
    <p:ext uri="{DCECCB84-F9BA-43D5-87BE-67443E8EF086}">
      <p15:sldGuideLst xmlns:p15="http://schemas.microsoft.com/office/powerpoint/2012/main"/>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12#本章总结">
    <p:spTree>
      <p:nvGrpSpPr>
        <p:cNvPr id="1" name=""/>
        <p:cNvGrpSpPr/>
        <p:nvPr/>
      </p:nvGrpSpPr>
      <p:grpSpPr>
        <a:xfrm>
          <a:off x="0" y="0"/>
          <a:ext cx="0" cy="0"/>
          <a:chOff x="0" y="0"/>
          <a:chExt cx="0" cy="0"/>
        </a:xfrm>
      </p:grpSpPr>
      <p:sp>
        <p:nvSpPr>
          <p:cNvPr id="5" name="内容占位符 6"/>
          <p:cNvSpPr>
            <a:spLocks noGrp="1"/>
          </p:cNvSpPr>
          <p:nvPr>
            <p:ph sz="quarter" idx="10" hasCustomPrompt="1"/>
          </p:nvPr>
        </p:nvSpPr>
        <p:spPr>
          <a:xfrm>
            <a:off x="1019175" y="1844675"/>
            <a:ext cx="10153650" cy="4082880"/>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2pPr>
            <a:lvl3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3pPr>
            <a:lvl4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4pPr>
            <a:lvl5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5pPr>
          </a:lstStyle>
          <a:p>
            <a:pPr lvl="0"/>
            <a:r>
              <a:rPr lang="en-US" altLang="zh-CN" dirty="0"/>
              <a:t>Click to edit</a:t>
            </a:r>
            <a:endParaRPr lang="zh-CN" altLang="en-US" dirty="0"/>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cxnSp>
        <p:nvCxnSpPr>
          <p:cNvPr id="6" name="直线连接符 14">
            <a:extLst>
              <a:ext uri="{FF2B5EF4-FFF2-40B4-BE49-F238E27FC236}">
                <a16:creationId xmlns:a16="http://schemas.microsoft.com/office/drawing/2014/main" id="{C79E9F57-49BC-DC4A-B843-36D48051C848}"/>
              </a:ext>
            </a:extLst>
          </p:cNvPr>
          <p:cNvCxnSpPr>
            <a:cxnSpLocks/>
          </p:cNvCxnSpPr>
          <p:nvPr userDrawn="1"/>
        </p:nvCxnSpPr>
        <p:spPr>
          <a:xfrm flipH="1">
            <a:off x="1029917" y="1349255"/>
            <a:ext cx="2196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7" name="文本框 16">
            <a:extLst>
              <a:ext uri="{FF2B5EF4-FFF2-40B4-BE49-F238E27FC236}">
                <a16:creationId xmlns:a16="http://schemas.microsoft.com/office/drawing/2014/main" id="{568EC886-2612-1F43-AB51-21A76A078357}"/>
              </a:ext>
            </a:extLst>
          </p:cNvPr>
          <p:cNvSpPr txBox="1"/>
          <p:nvPr userDrawn="1"/>
        </p:nvSpPr>
        <p:spPr>
          <a:xfrm>
            <a:off x="918916" y="630373"/>
            <a:ext cx="2417650" cy="707886"/>
          </a:xfrm>
          <a:prstGeom prst="rect">
            <a:avLst/>
          </a:prstGeom>
          <a:noFill/>
        </p:spPr>
        <p:txBody>
          <a:bodyPr wrap="none" rtlCol="0">
            <a:spAutoFit/>
          </a:bodyPr>
          <a:lstStyle/>
          <a:p>
            <a:pPr algn="l" defTabSz="1001624" rtl="0" eaLnBrk="0" fontAlgn="ctr" hangingPunct="0">
              <a:spcBef>
                <a:spcPct val="0"/>
              </a:spcBef>
              <a:spcAft>
                <a:spcPct val="0"/>
              </a:spcAft>
            </a:pPr>
            <a:r>
              <a:rPr lang="en-US" altLang="zh-CN" sz="4000" b="0" kern="12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Summary</a:t>
            </a:r>
          </a:p>
        </p:txBody>
      </p:sp>
    </p:spTree>
    <p:extLst>
      <p:ext uri="{BB962C8B-B14F-4D97-AF65-F5344CB8AC3E}">
        <p14:creationId xmlns:p14="http://schemas.microsoft.com/office/powerpoint/2010/main" val="4102356909"/>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9.xml"/><Relationship Id="rId3" Type="http://schemas.openxmlformats.org/officeDocument/2006/relationships/slideLayout" Target="../slideLayouts/slideLayout4.xml"/><Relationship Id="rId7" Type="http://schemas.openxmlformats.org/officeDocument/2006/relationships/slideLayout" Target="../slideLayouts/slideLayout8.xml"/><Relationship Id="rId12" Type="http://schemas.openxmlformats.org/officeDocument/2006/relationships/image" Target="../media/image3.png"/><Relationship Id="rId2" Type="http://schemas.openxmlformats.org/officeDocument/2006/relationships/slideLayout" Target="../slideLayouts/slideLayout3.xml"/><Relationship Id="rId1" Type="http://schemas.openxmlformats.org/officeDocument/2006/relationships/slideLayout" Target="../slideLayouts/slideLayout2.xml"/><Relationship Id="rId6" Type="http://schemas.openxmlformats.org/officeDocument/2006/relationships/slideLayout" Target="../slideLayouts/slideLayout7.xml"/><Relationship Id="rId11" Type="http://schemas.openxmlformats.org/officeDocument/2006/relationships/theme" Target="../theme/theme2.xml"/><Relationship Id="rId5" Type="http://schemas.openxmlformats.org/officeDocument/2006/relationships/slideLayout" Target="../slideLayouts/slideLayout6.xml"/><Relationship Id="rId10" Type="http://schemas.openxmlformats.org/officeDocument/2006/relationships/slideLayout" Target="../slideLayouts/slideLayout11.xml"/><Relationship Id="rId4" Type="http://schemas.openxmlformats.org/officeDocument/2006/relationships/slideLayout" Target="../slideLayouts/slideLayout5.xml"/><Relationship Id="rId9" Type="http://schemas.openxmlformats.org/officeDocument/2006/relationships/slideLayout" Target="../slideLayouts/slideLayout10.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14.xml"/><Relationship Id="rId7" Type="http://schemas.openxmlformats.org/officeDocument/2006/relationships/image" Target="../media/image3.png"/><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theme" Target="../theme/theme3.xml"/><Relationship Id="rId5" Type="http://schemas.openxmlformats.org/officeDocument/2006/relationships/slideLayout" Target="../slideLayouts/slideLayout16.xml"/><Relationship Id="rId4" Type="http://schemas.openxmlformats.org/officeDocument/2006/relationships/slideLayout" Target="../slideLayouts/slideLayout15.xml"/></Relationships>
</file>

<file path=ppt/slideMasters/_rels/slideMaster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4.xml"/><Relationship Id="rId1" Type="http://schemas.openxmlformats.org/officeDocument/2006/relationships/slideLayout" Target="../slideLayouts/slideLayout1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gray">
      <p:bgRef idx="1001">
        <a:schemeClr val="bg1"/>
      </p:bgRef>
    </p:bg>
    <p:spTree>
      <p:nvGrpSpPr>
        <p:cNvPr id="1" name=""/>
        <p:cNvGrpSpPr/>
        <p:nvPr/>
      </p:nvGrpSpPr>
      <p:grpSpPr>
        <a:xfrm>
          <a:off x="0" y="0"/>
          <a:ext cx="0" cy="0"/>
          <a:chOff x="0" y="0"/>
          <a:chExt cx="0" cy="0"/>
        </a:xfrm>
      </p:grpSpPr>
      <p:sp>
        <p:nvSpPr>
          <p:cNvPr id="71" name="Text Placeholder 14">
            <a:extLst>
              <a:ext uri="{FF2B5EF4-FFF2-40B4-BE49-F238E27FC236}">
                <a16:creationId xmlns:a16="http://schemas.microsoft.com/office/drawing/2014/main" id="{AF72FAD7-C8C3-754A-A498-D3A7EC29AB73}"/>
              </a:ext>
            </a:extLst>
          </p:cNvPr>
          <p:cNvSpPr>
            <a:spLocks noGrp="1"/>
          </p:cNvSpPr>
          <p:nvPr>
            <p:ph type="body" idx="1"/>
          </p:nvPr>
        </p:nvSpPr>
        <p:spPr>
          <a:xfrm>
            <a:off x="908954" y="6270652"/>
            <a:ext cx="1981542" cy="153611"/>
          </a:xfrm>
          <a:prstGeom prst="rect">
            <a:avLst/>
          </a:prstGeom>
        </p:spPr>
        <p:txBody>
          <a:bodyPr vert="horz" lIns="0" tIns="0" rIns="0" bIns="0" rtlCol="0">
            <a:noAutofit/>
          </a:bodyPr>
          <a:lstStyle/>
          <a:p>
            <a:pPr>
              <a:lnSpc>
                <a:spcPct val="100000"/>
              </a:lnSpc>
            </a:pPr>
            <a:r>
              <a:rPr kumimoji="1" lang="en-US" altLang="zh-CN" sz="1000" dirty="0"/>
              <a:t>Security Level:</a:t>
            </a:r>
            <a:endParaRPr lang="en-US" altLang="zh-CN" sz="1000" dirty="0"/>
          </a:p>
        </p:txBody>
      </p:sp>
      <p:pic>
        <p:nvPicPr>
          <p:cNvPr id="72" name="图片 71"/>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203089" y="5976169"/>
            <a:ext cx="2257507" cy="482533"/>
          </a:xfrm>
          <a:prstGeom prst="rect">
            <a:avLst/>
          </a:prstGeom>
        </p:spPr>
      </p:pic>
    </p:spTree>
    <p:extLst>
      <p:ext uri="{BB962C8B-B14F-4D97-AF65-F5344CB8AC3E}">
        <p14:creationId xmlns:p14="http://schemas.microsoft.com/office/powerpoint/2010/main" val="867226749"/>
      </p:ext>
    </p:extLst>
  </p:cSld>
  <p:clrMap bg1="lt1" tx1="dk1" bg2="lt2" tx2="dk2" accent1="accent1" accent2="accent2" accent3="accent3" accent4="accent4" accent5="accent5" accent6="accent6" hlink="hlink" folHlink="folHlink"/>
  <p:sldLayoutIdLst>
    <p:sldLayoutId id="2147483842" r:id="rId1"/>
  </p:sldLayoutIdLst>
  <p:txStyles>
    <p:titleStyle>
      <a:lvl1pPr algn="l" defTabSz="914400" rtl="0" eaLnBrk="1" latinLnBrk="0" hangingPunct="1">
        <a:lnSpc>
          <a:spcPct val="90000"/>
        </a:lnSpc>
        <a:spcBef>
          <a:spcPct val="0"/>
        </a:spcBef>
        <a:buNone/>
        <a:defRPr sz="4400" kern="1200">
          <a:solidFill>
            <a:schemeClr val="tx1"/>
          </a:solidFill>
          <a:latin typeface="Arial"/>
          <a:ea typeface="+mj-ea"/>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2800" kern="1200" baseline="0">
          <a:solidFill>
            <a:schemeClr val="tx1"/>
          </a:solidFill>
          <a:latin typeface="Huawei Sans" panose="020C0503030203020204" pitchFamily="34" charset="0"/>
          <a:ea typeface="方正兰亭黑简体" panose="02000000000000000000" pitchFamily="2"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a:ea typeface="+mn-ea"/>
          <a:cs typeface="+mn-cs"/>
        </a:defRPr>
      </a:lvl9pPr>
    </p:bodyStyle>
    <p:other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p:otherStyle>
  </p:txStyles>
  <p:extLst>
    <p:ext uri="{27BBF7A9-308A-43DC-89C8-2F10F3537804}">
      <p15:sldGuideLst xmlns:p15="http://schemas.microsoft.com/office/powerpoint/2012/main">
        <p15:guide id="1" orient="horz" pos="3748" userDrawn="1">
          <p15:clr>
            <a:srgbClr val="F26B43"/>
          </p15:clr>
        </p15:guide>
        <p15:guide id="2" pos="574" userDrawn="1">
          <p15:clr>
            <a:srgbClr val="F26B43"/>
          </p15:clr>
        </p15:guide>
        <p15:guide id="3" orient="horz" pos="572" userDrawn="1">
          <p15:clr>
            <a:srgbClr val="F26B43"/>
          </p15:clr>
        </p15:guide>
        <p15:guide id="4" orient="horz" pos="1230" userDrawn="1">
          <p15:clr>
            <a:srgbClr val="F26B43"/>
          </p15:clr>
        </p15:guide>
        <p15:guide id="5" orient="horz" pos="2160" userDrawn="1">
          <p15:clr>
            <a:srgbClr val="F26B43"/>
          </p15:clr>
        </p15:guide>
        <p15:guide id="6" pos="3840"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bwMode="gray">
      <p:bgPr>
        <a:solidFill>
          <a:srgbClr val="EBEBEB"/>
        </a:solidFill>
        <a:effectLst/>
      </p:bgPr>
    </p:bg>
    <p:spTree>
      <p:nvGrpSpPr>
        <p:cNvPr id="1" name=""/>
        <p:cNvGrpSpPr/>
        <p:nvPr/>
      </p:nvGrpSpPr>
      <p:grpSpPr>
        <a:xfrm>
          <a:off x="0" y="0"/>
          <a:ext cx="0" cy="0"/>
          <a:chOff x="0" y="0"/>
          <a:chExt cx="0" cy="0"/>
        </a:xfrm>
      </p:grpSpPr>
      <p:sp>
        <p:nvSpPr>
          <p:cNvPr id="46" name="TextBox 2">
            <a:extLst>
              <a:ext uri="{FF2B5EF4-FFF2-40B4-BE49-F238E27FC236}">
                <a16:creationId xmlns:a16="http://schemas.microsoft.com/office/drawing/2014/main" id="{6785A3D6-1271-D247-9E96-1B376F4BE7BE}"/>
              </a:ext>
            </a:extLst>
          </p:cNvPr>
          <p:cNvSpPr txBox="1"/>
          <p:nvPr userDrawn="1"/>
        </p:nvSpPr>
        <p:spPr>
          <a:xfrm>
            <a:off x="1095467" y="6356939"/>
            <a:ext cx="1463467" cy="242864"/>
          </a:xfrm>
          <a:prstGeom prst="rect">
            <a:avLst/>
          </a:prstGeom>
          <a:noFill/>
        </p:spPr>
        <p:txBody>
          <a:bodyPr wrap="square" rtlCol="0">
            <a:spAutoFit/>
          </a:bodyPr>
          <a:lstStyle/>
          <a:p>
            <a:r>
              <a:rPr lang="en-US" sz="974" b="0" baseline="0" dirty="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rPr>
              <a:t>Huawei Confidential</a:t>
            </a:r>
          </a:p>
        </p:txBody>
      </p:sp>
      <p:sp>
        <p:nvSpPr>
          <p:cNvPr id="47" name="TextBox 3">
            <a:extLst>
              <a:ext uri="{FF2B5EF4-FFF2-40B4-BE49-F238E27FC236}">
                <a16:creationId xmlns:a16="http://schemas.microsoft.com/office/drawing/2014/main" id="{EABEE2EE-BF4D-7A4A-B3C6-9E47668CCD98}"/>
              </a:ext>
            </a:extLst>
          </p:cNvPr>
          <p:cNvSpPr txBox="1"/>
          <p:nvPr userDrawn="1"/>
        </p:nvSpPr>
        <p:spPr>
          <a:xfrm>
            <a:off x="734131" y="6402806"/>
            <a:ext cx="499729" cy="150296"/>
          </a:xfrm>
          <a:prstGeom prst="rect">
            <a:avLst/>
          </a:prstGeom>
          <a:noFill/>
        </p:spPr>
        <p:txBody>
          <a:bodyPr wrap="square" lIns="0" tIns="0" rIns="0" bIns="0" rtlCol="0">
            <a:spAutoFit/>
          </a:bodyPr>
          <a:lstStyle/>
          <a:p>
            <a:pPr marL="0" marR="0" lvl="0" indent="0" algn="l" defTabSz="890849" rtl="0" eaLnBrk="1" fontAlgn="auto" latinLnBrk="0" hangingPunct="1">
              <a:lnSpc>
                <a:spcPct val="100000"/>
              </a:lnSpc>
              <a:spcBef>
                <a:spcPts val="0"/>
              </a:spcBef>
              <a:spcAft>
                <a:spcPts val="0"/>
              </a:spcAft>
              <a:buClrTx/>
              <a:buSzTx/>
              <a:buFontTx/>
              <a:buNone/>
              <a:tabLst/>
              <a:defRPr/>
            </a:pPr>
            <a:fld id="{C3837181-38C6-AD4F-B8BA-B444770388BB}" type="slidenum">
              <a:rPr lang="en-US" sz="974" baseline="0" smtClean="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rPr>
              <a:pPr marL="0" marR="0" lvl="0" indent="0" algn="l" defTabSz="890849" rtl="0" eaLnBrk="1" fontAlgn="auto" latinLnBrk="0" hangingPunct="1">
                <a:lnSpc>
                  <a:spcPct val="100000"/>
                </a:lnSpc>
                <a:spcBef>
                  <a:spcPts val="0"/>
                </a:spcBef>
                <a:spcAft>
                  <a:spcPts val="0"/>
                </a:spcAft>
                <a:buClrTx/>
                <a:buSzTx/>
                <a:buFontTx/>
                <a:buNone/>
                <a:tabLst/>
                <a:defRPr/>
              </a:pPr>
              <a:t>‹#›</a:t>
            </a:fld>
            <a:endParaRPr lang="en-US" sz="974" baseline="0" dirty="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endParaRPr>
          </a:p>
        </p:txBody>
      </p:sp>
      <p:pic>
        <p:nvPicPr>
          <p:cNvPr id="48" name="图片 47"/>
          <p:cNvPicPr>
            <a:picLocks noChangeAspect="1"/>
          </p:cNvPicPr>
          <p:nvPr userDrawn="1"/>
        </p:nvPicPr>
        <p:blipFill>
          <a:blip r:embed="rId12" cstate="print">
            <a:extLst>
              <a:ext uri="{28A0092B-C50C-407E-A947-70E740481C1C}">
                <a14:useLocalDpi xmlns:a14="http://schemas.microsoft.com/office/drawing/2010/main" val="0"/>
              </a:ext>
            </a:extLst>
          </a:blip>
          <a:stretch>
            <a:fillRect/>
          </a:stretch>
        </p:blipFill>
        <p:spPr>
          <a:xfrm>
            <a:off x="10195999" y="6319870"/>
            <a:ext cx="1269075" cy="271153"/>
          </a:xfrm>
          <a:prstGeom prst="rect">
            <a:avLst/>
          </a:prstGeom>
        </p:spPr>
      </p:pic>
    </p:spTree>
    <p:extLst>
      <p:ext uri="{BB962C8B-B14F-4D97-AF65-F5344CB8AC3E}">
        <p14:creationId xmlns:p14="http://schemas.microsoft.com/office/powerpoint/2010/main" val="730999807"/>
      </p:ext>
    </p:extLst>
  </p:cSld>
  <p:clrMap bg1="lt1" tx1="dk1" bg2="lt2" tx2="dk2" accent1="accent1" accent2="accent2" accent3="accent3" accent4="accent4" accent5="accent5" accent6="accent6" hlink="hlink" folHlink="folHlink"/>
  <p:sldLayoutIdLst>
    <p:sldLayoutId id="2147483843" r:id="rId1"/>
    <p:sldLayoutId id="2147483828" r:id="rId2"/>
    <p:sldLayoutId id="2147483844" r:id="rId3"/>
    <p:sldLayoutId id="2147483866" r:id="rId4"/>
    <p:sldLayoutId id="2147483846" r:id="rId5"/>
    <p:sldLayoutId id="2147483871" r:id="rId6"/>
    <p:sldLayoutId id="2147483836" r:id="rId7"/>
    <p:sldLayoutId id="2147483837" r:id="rId8"/>
    <p:sldLayoutId id="2147483838" r:id="rId9"/>
    <p:sldLayoutId id="2147483839" r:id="rId10"/>
  </p:sldLayoutIdLst>
  <p:txStyles>
    <p:titleStyle>
      <a:lvl1pPr algn="l" defTabSz="914034" rtl="0" eaLnBrk="1" fontAlgn="ctr" latinLnBrk="0" hangingPunct="1">
        <a:lnSpc>
          <a:spcPct val="90000"/>
        </a:lnSpc>
        <a:spcBef>
          <a:spcPct val="0"/>
        </a:spcBef>
        <a:buNone/>
        <a:defRPr lang="zh-CN" altLang="en-US" sz="3200" kern="1200" baseline="0" dirty="0">
          <a:solidFill>
            <a:schemeClr val="tx1"/>
          </a:solidFill>
          <a:latin typeface="Arial" pitchFamily="34" charset="0"/>
          <a:ea typeface="方正兰亭黑简体" panose="02000000000000000000" pitchFamily="2" charset="-122"/>
          <a:cs typeface="+mn-cs"/>
        </a:defRPr>
      </a:lvl1pPr>
    </p:titleStyle>
    <p:bodyStyle>
      <a:lvl1pPr marL="302279" indent="-302279" algn="l" defTabSz="914034" rtl="0" eaLnBrk="1" fontAlgn="ctr" latinLnBrk="0" hangingPunct="1">
        <a:lnSpc>
          <a:spcPct val="140000"/>
        </a:lnSpc>
        <a:spcBef>
          <a:spcPts val="792"/>
        </a:spcBef>
        <a:buSzPct val="50000"/>
        <a:buFont typeface="Wingdings" panose="05000000000000000000" pitchFamily="2" charset="2"/>
        <a:buChar char="l"/>
        <a:defRPr sz="2199" kern="1200">
          <a:solidFill>
            <a:schemeClr val="tx1"/>
          </a:solidFill>
          <a:latin typeface="Arial" pitchFamily="34" charset="0"/>
          <a:ea typeface="方正兰亭黑简体" panose="02000000000000000000" pitchFamily="2" charset="-122"/>
          <a:cs typeface="+mn-cs"/>
        </a:defRPr>
      </a:lvl1pPr>
      <a:lvl2pPr marL="654938" indent="-251899" algn="l" defTabSz="914034" rtl="0" eaLnBrk="1" fontAlgn="ctr" latinLnBrk="0" hangingPunct="1">
        <a:lnSpc>
          <a:spcPct val="140000"/>
        </a:lnSpc>
        <a:spcBef>
          <a:spcPts val="720"/>
        </a:spcBef>
        <a:buClrTx/>
        <a:buSzPct val="50000"/>
        <a:buFont typeface="Wingdings" panose="05000000000000000000" pitchFamily="2" charset="2"/>
        <a:buChar char="p"/>
        <a:defRPr sz="1999" kern="1200">
          <a:solidFill>
            <a:schemeClr val="tx1"/>
          </a:solidFill>
          <a:latin typeface="Arial" pitchFamily="34" charset="0"/>
          <a:ea typeface="方正兰亭黑简体" panose="02000000000000000000" pitchFamily="2" charset="-122"/>
          <a:cs typeface="+mn-cs"/>
        </a:defRPr>
      </a:lvl2pPr>
      <a:lvl3pPr marL="1003998" indent="-201519" algn="l" defTabSz="914034" rtl="0" eaLnBrk="1" fontAlgn="ctr" latinLnBrk="0" hangingPunct="1">
        <a:lnSpc>
          <a:spcPct val="140000"/>
        </a:lnSpc>
        <a:spcBef>
          <a:spcPts val="648"/>
        </a:spcBef>
        <a:buClrTx/>
        <a:buSzPct val="50000"/>
        <a:buFont typeface="Wingdings" panose="05000000000000000000" pitchFamily="2" charset="2"/>
        <a:buChar char="n"/>
        <a:defRPr sz="1799" kern="1200">
          <a:solidFill>
            <a:schemeClr val="tx1"/>
          </a:solidFill>
          <a:latin typeface="Arial" pitchFamily="34" charset="0"/>
          <a:ea typeface="方正兰亭黑简体" panose="02000000000000000000" pitchFamily="2" charset="-122"/>
          <a:cs typeface="+mn-cs"/>
        </a:defRPr>
      </a:lvl3pPr>
      <a:lvl4pPr marL="1399840" indent="-197921" algn="l" defTabSz="914034" rtl="0" eaLnBrk="1" fontAlgn="ctr" latinLnBrk="0" hangingPunct="1">
        <a:lnSpc>
          <a:spcPct val="140000"/>
        </a:lnSpc>
        <a:spcBef>
          <a:spcPts val="576"/>
        </a:spcBef>
        <a:buFont typeface="Huawei Sans" panose="020C0503030203020204" pitchFamily="34" charset="0"/>
        <a:buChar char="−"/>
        <a:defRPr sz="1599" kern="1200">
          <a:solidFill>
            <a:schemeClr val="tx1"/>
          </a:solidFill>
          <a:latin typeface="Arial" pitchFamily="34" charset="0"/>
          <a:ea typeface="方正兰亭黑简体" panose="02000000000000000000" pitchFamily="2" charset="-122"/>
          <a:cs typeface="+mn-cs"/>
        </a:defRPr>
      </a:lvl4pPr>
      <a:lvl5pPr marL="1802879" indent="-201519" algn="l" defTabSz="914034" rtl="0" eaLnBrk="1" fontAlgn="ctr" latinLnBrk="0" hangingPunct="1">
        <a:lnSpc>
          <a:spcPct val="140000"/>
        </a:lnSpc>
        <a:spcBef>
          <a:spcPts val="576"/>
        </a:spcBef>
        <a:buFont typeface="Huawei Sans" panose="020C0503030203020204" pitchFamily="34" charset="0"/>
        <a:buChar char="~"/>
        <a:defRPr sz="1399" kern="1200">
          <a:solidFill>
            <a:schemeClr val="tx1"/>
          </a:solidFill>
          <a:latin typeface="Arial"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p:bodyStyle>
    <p:otherStyle>
      <a:defPPr>
        <a:defRPr lang="zh-CN"/>
      </a:defPPr>
      <a:lvl1pPr marL="0" algn="l" defTabSz="914034" rtl="0" eaLnBrk="1" latinLnBrk="0" hangingPunct="1">
        <a:defRPr sz="1799" kern="1200">
          <a:solidFill>
            <a:schemeClr val="tx1"/>
          </a:solidFill>
          <a:latin typeface="Arial"/>
          <a:ea typeface="+mn-ea"/>
          <a:cs typeface="+mn-cs"/>
        </a:defRPr>
      </a:lvl1pPr>
      <a:lvl2pPr marL="457017" algn="l" defTabSz="914034" rtl="0" eaLnBrk="1" latinLnBrk="0" hangingPunct="1">
        <a:defRPr sz="1799" kern="1200">
          <a:solidFill>
            <a:schemeClr val="tx1"/>
          </a:solidFill>
          <a:latin typeface="Arial"/>
          <a:ea typeface="+mn-ea"/>
          <a:cs typeface="+mn-cs"/>
        </a:defRPr>
      </a:lvl2pPr>
      <a:lvl3pPr marL="914034" algn="l" defTabSz="914034" rtl="0" eaLnBrk="1" latinLnBrk="0" hangingPunct="1">
        <a:defRPr sz="1799" kern="1200">
          <a:solidFill>
            <a:schemeClr val="tx1"/>
          </a:solidFill>
          <a:latin typeface="Arial"/>
          <a:ea typeface="+mn-ea"/>
          <a:cs typeface="+mn-cs"/>
        </a:defRPr>
      </a:lvl3pPr>
      <a:lvl4pPr marL="1371051" algn="l" defTabSz="914034" rtl="0" eaLnBrk="1" latinLnBrk="0" hangingPunct="1">
        <a:defRPr sz="1799" kern="1200">
          <a:solidFill>
            <a:schemeClr val="tx1"/>
          </a:solidFill>
          <a:latin typeface="Arial"/>
          <a:ea typeface="+mn-ea"/>
          <a:cs typeface="+mn-cs"/>
        </a:defRPr>
      </a:lvl4pPr>
      <a:lvl5pPr marL="1828068" algn="l" defTabSz="914034" rtl="0" eaLnBrk="1" latinLnBrk="0" hangingPunct="1">
        <a:defRPr sz="1799" kern="1200">
          <a:solidFill>
            <a:schemeClr val="tx1"/>
          </a:solidFill>
          <a:latin typeface="Arial"/>
          <a:ea typeface="+mn-ea"/>
          <a:cs typeface="+mn-cs"/>
        </a:defRPr>
      </a:lvl5pPr>
      <a:lvl6pPr marL="2285086" algn="l" defTabSz="914034" rtl="0" eaLnBrk="1" latinLnBrk="0" hangingPunct="1">
        <a:defRPr sz="1799" kern="1200">
          <a:solidFill>
            <a:schemeClr val="tx1"/>
          </a:solidFill>
          <a:latin typeface="Arial"/>
          <a:ea typeface="+mn-ea"/>
          <a:cs typeface="+mn-cs"/>
        </a:defRPr>
      </a:lvl6pPr>
      <a:lvl7pPr marL="2742103" algn="l" defTabSz="914034" rtl="0" eaLnBrk="1" latinLnBrk="0" hangingPunct="1">
        <a:defRPr sz="1799" kern="1200">
          <a:solidFill>
            <a:schemeClr val="tx1"/>
          </a:solidFill>
          <a:latin typeface="Arial"/>
          <a:ea typeface="+mn-ea"/>
          <a:cs typeface="+mn-cs"/>
        </a:defRPr>
      </a:lvl7pPr>
      <a:lvl8pPr marL="3199120" algn="l" defTabSz="914034" rtl="0" eaLnBrk="1" latinLnBrk="0" hangingPunct="1">
        <a:defRPr sz="1799" kern="1200">
          <a:solidFill>
            <a:schemeClr val="tx1"/>
          </a:solidFill>
          <a:latin typeface="Arial"/>
          <a:ea typeface="+mn-ea"/>
          <a:cs typeface="+mn-cs"/>
        </a:defRPr>
      </a:lvl8pPr>
      <a:lvl9pPr marL="3656137" algn="l" defTabSz="914034" rtl="0" eaLnBrk="1" latinLnBrk="0" hangingPunct="1">
        <a:defRPr sz="1799" kern="1200">
          <a:solidFill>
            <a:schemeClr val="tx1"/>
          </a:solidFill>
          <a:latin typeface="Arial"/>
          <a:ea typeface="+mn-ea"/>
          <a:cs typeface="+mn-cs"/>
        </a:defRPr>
      </a:lvl9pPr>
    </p:otherStyle>
  </p:txStyles>
  <p:extLst>
    <p:ext uri="{27BBF7A9-308A-43DC-89C8-2F10F3537804}">
      <p15:sldGuideLst xmlns:p15="http://schemas.microsoft.com/office/powerpoint/2012/main">
        <p15:guide id="2" pos="642" userDrawn="1">
          <p15:clr>
            <a:srgbClr val="F26B43"/>
          </p15:clr>
        </p15:guide>
        <p15:guide id="4" pos="7038" userDrawn="1">
          <p15:clr>
            <a:srgbClr val="F26B43"/>
          </p15:clr>
        </p15:guide>
        <p15:guide id="5" orient="horz" pos="2341" userDrawn="1">
          <p15:clr>
            <a:srgbClr val="F26B43"/>
          </p15:clr>
        </p15:guide>
        <p15:guide id="6" orient="horz" pos="3906" userDrawn="1">
          <p15:clr>
            <a:srgbClr val="F26B43"/>
          </p15:clr>
        </p15:guide>
        <p15:guide id="7" orient="horz" pos="1162" userDrawn="1">
          <p15:clr>
            <a:srgbClr val="F26B43"/>
          </p15:clr>
        </p15:guide>
        <p15:guide id="8" pos="3840" userDrawn="1">
          <p15:clr>
            <a:srgbClr val="F26B43"/>
          </p15:clr>
        </p15:guide>
        <p15:guide id="9" orient="horz" pos="731" userDrawn="1">
          <p15:clr>
            <a:srgbClr val="F26B43"/>
          </p15:clr>
        </p15:guide>
        <p15:guide id="10" orient="horz" pos="867" userDrawn="1">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bwMode="gray">
      <p:bgRef idx="1001">
        <a:schemeClr val="bg1"/>
      </p:bgRef>
    </p:bg>
    <p:spTree>
      <p:nvGrpSpPr>
        <p:cNvPr id="1" name=""/>
        <p:cNvGrpSpPr/>
        <p:nvPr/>
      </p:nvGrpSpPr>
      <p:grpSpPr>
        <a:xfrm>
          <a:off x="0" y="0"/>
          <a:ext cx="0" cy="0"/>
          <a:chOff x="0" y="0"/>
          <a:chExt cx="0" cy="0"/>
        </a:xfrm>
      </p:grpSpPr>
      <p:sp>
        <p:nvSpPr>
          <p:cNvPr id="48" name="Rectangle 6"/>
          <p:cNvSpPr>
            <a:spLocks noGrp="1" noChangeArrowheads="1"/>
          </p:cNvSpPr>
          <p:nvPr>
            <p:ph type="title"/>
          </p:nvPr>
        </p:nvSpPr>
        <p:spPr bwMode="auto">
          <a:xfrm>
            <a:off x="457906" y="457499"/>
            <a:ext cx="11291182" cy="980113"/>
          </a:xfrm>
          <a:prstGeom prst="rect">
            <a:avLst/>
          </a:prstGeom>
        </p:spPr>
        <p:txBody>
          <a:bodyPr lIns="0" tIns="0" rIns="0" bIns="0" anchor="t">
            <a:normAutofit/>
          </a:bodyPr>
          <a:lstStyle/>
          <a:p>
            <a:pPr marL="0" lvl="0" indent="0" defTabSz="1187798">
              <a:lnSpc>
                <a:spcPts val="3430"/>
              </a:lnSpc>
              <a:spcBef>
                <a:spcPts val="0"/>
              </a:spcBef>
              <a:buFont typeface="Arial" panose="020B0604020202020204" pitchFamily="34" charset="0"/>
            </a:pPr>
            <a:r>
              <a:rPr lang="zh-CN" altLang="en-US" dirty="0"/>
              <a:t>单击此处编辑母版标题样式</a:t>
            </a:r>
          </a:p>
        </p:txBody>
      </p:sp>
      <p:sp>
        <p:nvSpPr>
          <p:cNvPr id="49" name="Rectangle 57"/>
          <p:cNvSpPr>
            <a:spLocks noGrp="1" noChangeArrowheads="1"/>
          </p:cNvSpPr>
          <p:nvPr>
            <p:ph type="body" idx="1"/>
          </p:nvPr>
        </p:nvSpPr>
        <p:spPr bwMode="auto">
          <a:xfrm>
            <a:off x="455613" y="1484313"/>
            <a:ext cx="11293596" cy="4443760"/>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50" name="TextBox 2">
            <a:extLst>
              <a:ext uri="{FF2B5EF4-FFF2-40B4-BE49-F238E27FC236}">
                <a16:creationId xmlns:a16="http://schemas.microsoft.com/office/drawing/2014/main" id="{6785A3D6-1271-D247-9E96-1B376F4BE7BE}"/>
              </a:ext>
            </a:extLst>
          </p:cNvPr>
          <p:cNvSpPr txBox="1"/>
          <p:nvPr userDrawn="1"/>
        </p:nvSpPr>
        <p:spPr>
          <a:xfrm>
            <a:off x="1095467" y="6356939"/>
            <a:ext cx="1463467" cy="242864"/>
          </a:xfrm>
          <a:prstGeom prst="rect">
            <a:avLst/>
          </a:prstGeom>
          <a:noFill/>
        </p:spPr>
        <p:txBody>
          <a:bodyPr wrap="square" rtlCol="0">
            <a:spAutoFit/>
          </a:bodyPr>
          <a:lstStyle/>
          <a:p>
            <a:r>
              <a:rPr lang="en-US" sz="974" b="0" baseline="0" dirty="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rPr>
              <a:t>Huawei Confidential</a:t>
            </a:r>
          </a:p>
        </p:txBody>
      </p:sp>
      <p:sp>
        <p:nvSpPr>
          <p:cNvPr id="51" name="TextBox 3">
            <a:extLst>
              <a:ext uri="{FF2B5EF4-FFF2-40B4-BE49-F238E27FC236}">
                <a16:creationId xmlns:a16="http://schemas.microsoft.com/office/drawing/2014/main" id="{EABEE2EE-BF4D-7A4A-B3C6-9E47668CCD98}"/>
              </a:ext>
            </a:extLst>
          </p:cNvPr>
          <p:cNvSpPr txBox="1"/>
          <p:nvPr userDrawn="1"/>
        </p:nvSpPr>
        <p:spPr>
          <a:xfrm>
            <a:off x="734131" y="6402806"/>
            <a:ext cx="499729" cy="150296"/>
          </a:xfrm>
          <a:prstGeom prst="rect">
            <a:avLst/>
          </a:prstGeom>
          <a:noFill/>
        </p:spPr>
        <p:txBody>
          <a:bodyPr wrap="square" lIns="0" tIns="0" rIns="0" bIns="0" rtlCol="0">
            <a:spAutoFit/>
          </a:bodyPr>
          <a:lstStyle/>
          <a:p>
            <a:pPr marL="0" marR="0" lvl="0" indent="0" algn="l" defTabSz="890849" rtl="0" eaLnBrk="1" fontAlgn="auto" latinLnBrk="0" hangingPunct="1">
              <a:lnSpc>
                <a:spcPct val="100000"/>
              </a:lnSpc>
              <a:spcBef>
                <a:spcPts val="0"/>
              </a:spcBef>
              <a:spcAft>
                <a:spcPts val="0"/>
              </a:spcAft>
              <a:buClrTx/>
              <a:buSzTx/>
              <a:buFontTx/>
              <a:buNone/>
              <a:tabLst/>
              <a:defRPr/>
            </a:pPr>
            <a:fld id="{C3837181-38C6-AD4F-B8BA-B444770388BB}" type="slidenum">
              <a:rPr lang="en-US" sz="974" baseline="0" smtClean="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rPr>
              <a:pPr marL="0" marR="0" lvl="0" indent="0" algn="l" defTabSz="890849" rtl="0" eaLnBrk="1" fontAlgn="auto" latinLnBrk="0" hangingPunct="1">
                <a:lnSpc>
                  <a:spcPct val="100000"/>
                </a:lnSpc>
                <a:spcBef>
                  <a:spcPts val="0"/>
                </a:spcBef>
                <a:spcAft>
                  <a:spcPts val="0"/>
                </a:spcAft>
                <a:buClrTx/>
                <a:buSzTx/>
                <a:buFontTx/>
                <a:buNone/>
                <a:tabLst/>
                <a:defRPr/>
              </a:pPr>
              <a:t>‹#›</a:t>
            </a:fld>
            <a:endParaRPr lang="en-US" sz="974" baseline="0" dirty="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endParaRPr>
          </a:p>
        </p:txBody>
      </p:sp>
      <p:pic>
        <p:nvPicPr>
          <p:cNvPr id="52" name="图片 51"/>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10195999" y="6319870"/>
            <a:ext cx="1269075" cy="271153"/>
          </a:xfrm>
          <a:prstGeom prst="rect">
            <a:avLst/>
          </a:prstGeom>
        </p:spPr>
      </p:pic>
    </p:spTree>
    <p:extLst>
      <p:ext uri="{BB962C8B-B14F-4D97-AF65-F5344CB8AC3E}">
        <p14:creationId xmlns:p14="http://schemas.microsoft.com/office/powerpoint/2010/main" val="930900574"/>
      </p:ext>
    </p:extLst>
  </p:cSld>
  <p:clrMap bg1="lt1" tx1="dk1" bg2="lt2" tx2="dk2" accent1="accent1" accent2="accent2" accent3="accent3" accent4="accent4" accent5="accent5" accent6="accent6" hlink="hlink" folHlink="folHlink"/>
  <p:sldLayoutIdLst>
    <p:sldLayoutId id="2147483853" r:id="rId1"/>
    <p:sldLayoutId id="2147483869" r:id="rId2"/>
    <p:sldLayoutId id="2147483862" r:id="rId3"/>
    <p:sldLayoutId id="2147483870" r:id="rId4"/>
    <p:sldLayoutId id="2147483863" r:id="rId5"/>
  </p:sldLayoutIdLst>
  <p:txStyles>
    <p:titleStyle>
      <a:lvl1pPr algn="l" defTabSz="914034" rtl="0" eaLnBrk="1" fontAlgn="base" latinLnBrk="0" hangingPunct="1">
        <a:lnSpc>
          <a:spcPct val="90000"/>
        </a:lnSpc>
        <a:spcBef>
          <a:spcPct val="0"/>
        </a:spcBef>
        <a:buNone/>
        <a:defRPr lang="zh-CN" altLang="en-US" sz="3200" kern="1200" baseline="0" dirty="0">
          <a:solidFill>
            <a:schemeClr val="tx1"/>
          </a:solidFill>
          <a:latin typeface="Huawei Sans" panose="020C0503030203020204" pitchFamily="34" charset="0"/>
          <a:ea typeface="方正兰亭黑简体" panose="02000000000000000000" pitchFamily="2" charset="-122"/>
          <a:cs typeface="+mn-cs"/>
        </a:defRPr>
      </a:lvl1pPr>
    </p:titleStyle>
    <p:bodyStyle>
      <a:lvl1pPr marL="302279" indent="-302279" algn="l" defTabSz="914034" rtl="0" eaLnBrk="1" fontAlgn="ctr" latinLnBrk="0" hangingPunct="1">
        <a:lnSpc>
          <a:spcPct val="140000"/>
        </a:lnSpc>
        <a:spcBef>
          <a:spcPts val="792"/>
        </a:spcBef>
        <a:buSzPct val="50000"/>
        <a:buFont typeface="Wingdings" panose="05000000000000000000" pitchFamily="2" charset="2"/>
        <a:buChar char="l"/>
        <a:defRPr sz="2199" kern="1200" baseline="0">
          <a:solidFill>
            <a:schemeClr val="tx1"/>
          </a:solidFill>
          <a:latin typeface="Huawei Sans" panose="020C0503030203020204" pitchFamily="34" charset="0"/>
          <a:ea typeface="方正兰亭黑简体" panose="02000000000000000000" pitchFamily="2" charset="-122"/>
          <a:cs typeface="+mn-cs"/>
        </a:defRPr>
      </a:lvl1pPr>
      <a:lvl2pPr marL="654938" indent="-251899" algn="l" defTabSz="914034" rtl="0" eaLnBrk="1" fontAlgn="ctr" latinLnBrk="0" hangingPunct="1">
        <a:lnSpc>
          <a:spcPct val="140000"/>
        </a:lnSpc>
        <a:spcBef>
          <a:spcPts val="720"/>
        </a:spcBef>
        <a:buClrTx/>
        <a:buSzPct val="50000"/>
        <a:buFont typeface="Wingdings" panose="05000000000000000000" pitchFamily="2" charset="2"/>
        <a:buChar char="p"/>
        <a:defRPr sz="1999" kern="1200" baseline="0">
          <a:solidFill>
            <a:schemeClr val="tx1"/>
          </a:solidFill>
          <a:latin typeface="Huawei Sans" panose="020C0503030203020204" pitchFamily="34" charset="0"/>
          <a:ea typeface="方正兰亭黑简体" panose="02000000000000000000" pitchFamily="2" charset="-122"/>
          <a:cs typeface="+mn-cs"/>
        </a:defRPr>
      </a:lvl2pPr>
      <a:lvl3pPr marL="1003998" indent="-201519" algn="l" defTabSz="914034" rtl="0" eaLnBrk="1" fontAlgn="ctr" latinLnBrk="0" hangingPunct="1">
        <a:lnSpc>
          <a:spcPct val="140000"/>
        </a:lnSpc>
        <a:spcBef>
          <a:spcPts val="648"/>
        </a:spcBef>
        <a:buClrTx/>
        <a:buSzPct val="50000"/>
        <a:buFont typeface="Wingdings" panose="05000000000000000000" pitchFamily="2" charset="2"/>
        <a:buChar char="n"/>
        <a:defRPr sz="1799" kern="1200" baseline="0">
          <a:solidFill>
            <a:schemeClr val="tx1"/>
          </a:solidFill>
          <a:latin typeface="Huawei Sans" panose="020C0503030203020204" pitchFamily="34" charset="0"/>
          <a:ea typeface="方正兰亭黑简体" panose="02000000000000000000" pitchFamily="2" charset="-122"/>
          <a:cs typeface="+mn-cs"/>
        </a:defRPr>
      </a:lvl3pPr>
      <a:lvl4pPr marL="1399840" indent="-197921" algn="l" defTabSz="914034" rtl="0" eaLnBrk="1" fontAlgn="ctr" latinLnBrk="0" hangingPunct="1">
        <a:lnSpc>
          <a:spcPct val="140000"/>
        </a:lnSpc>
        <a:spcBef>
          <a:spcPts val="576"/>
        </a:spcBef>
        <a:buFont typeface="Huawei Sans" panose="020C0503030203020204" pitchFamily="34" charset="0"/>
        <a:buChar char="−"/>
        <a:defRPr sz="1599" kern="1200" baseline="0">
          <a:solidFill>
            <a:schemeClr val="tx1"/>
          </a:solidFill>
          <a:latin typeface="Huawei Sans" panose="020C0503030203020204" pitchFamily="34" charset="0"/>
          <a:ea typeface="方正兰亭黑简体" panose="02000000000000000000" pitchFamily="2" charset="-122"/>
          <a:cs typeface="+mn-cs"/>
        </a:defRPr>
      </a:lvl4pPr>
      <a:lvl5pPr marL="1802879" indent="-201519" algn="l" defTabSz="914034" rtl="0" eaLnBrk="1" fontAlgn="ctr" latinLnBrk="0" hangingPunct="1">
        <a:lnSpc>
          <a:spcPct val="140000"/>
        </a:lnSpc>
        <a:spcBef>
          <a:spcPts val="576"/>
        </a:spcBef>
        <a:buFont typeface="Huawei Sans" panose="020C0503030203020204" pitchFamily="34" charset="0"/>
        <a:buChar char="~"/>
        <a:defRPr sz="1399" kern="1200" baseline="0">
          <a:solidFill>
            <a:schemeClr val="tx1"/>
          </a:solidFill>
          <a:latin typeface="Huawei Sans"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p:bodyStyle>
    <p:otherStyle>
      <a:defPPr>
        <a:defRPr lang="zh-CN"/>
      </a:defPPr>
      <a:lvl1pPr marL="0" algn="l" defTabSz="914034" rtl="0" eaLnBrk="1" latinLnBrk="0" hangingPunct="1">
        <a:defRPr sz="1799" kern="1200">
          <a:solidFill>
            <a:schemeClr val="tx1"/>
          </a:solidFill>
          <a:latin typeface="Arial"/>
          <a:ea typeface="+mn-ea"/>
          <a:cs typeface="+mn-cs"/>
        </a:defRPr>
      </a:lvl1pPr>
      <a:lvl2pPr marL="457017" algn="l" defTabSz="914034" rtl="0" eaLnBrk="1" latinLnBrk="0" hangingPunct="1">
        <a:defRPr sz="1799" kern="1200">
          <a:solidFill>
            <a:schemeClr val="tx1"/>
          </a:solidFill>
          <a:latin typeface="Arial"/>
          <a:ea typeface="+mn-ea"/>
          <a:cs typeface="+mn-cs"/>
        </a:defRPr>
      </a:lvl2pPr>
      <a:lvl3pPr marL="914034" algn="l" defTabSz="914034" rtl="0" eaLnBrk="1" latinLnBrk="0" hangingPunct="1">
        <a:defRPr sz="1799" kern="1200">
          <a:solidFill>
            <a:schemeClr val="tx1"/>
          </a:solidFill>
          <a:latin typeface="Arial"/>
          <a:ea typeface="+mn-ea"/>
          <a:cs typeface="+mn-cs"/>
        </a:defRPr>
      </a:lvl3pPr>
      <a:lvl4pPr marL="1371051" algn="l" defTabSz="914034" rtl="0" eaLnBrk="1" latinLnBrk="0" hangingPunct="1">
        <a:defRPr sz="1799" kern="1200">
          <a:solidFill>
            <a:schemeClr val="tx1"/>
          </a:solidFill>
          <a:latin typeface="Arial"/>
          <a:ea typeface="+mn-ea"/>
          <a:cs typeface="+mn-cs"/>
        </a:defRPr>
      </a:lvl4pPr>
      <a:lvl5pPr marL="1828068" algn="l" defTabSz="914034" rtl="0" eaLnBrk="1" latinLnBrk="0" hangingPunct="1">
        <a:defRPr sz="1799" kern="1200">
          <a:solidFill>
            <a:schemeClr val="tx1"/>
          </a:solidFill>
          <a:latin typeface="Arial"/>
          <a:ea typeface="+mn-ea"/>
          <a:cs typeface="+mn-cs"/>
        </a:defRPr>
      </a:lvl5pPr>
      <a:lvl6pPr marL="2285086" algn="l" defTabSz="914034" rtl="0" eaLnBrk="1" latinLnBrk="0" hangingPunct="1">
        <a:defRPr sz="1799" kern="1200">
          <a:solidFill>
            <a:schemeClr val="tx1"/>
          </a:solidFill>
          <a:latin typeface="Arial"/>
          <a:ea typeface="+mn-ea"/>
          <a:cs typeface="+mn-cs"/>
        </a:defRPr>
      </a:lvl6pPr>
      <a:lvl7pPr marL="2742103" algn="l" defTabSz="914034" rtl="0" eaLnBrk="1" latinLnBrk="0" hangingPunct="1">
        <a:defRPr sz="1799" kern="1200">
          <a:solidFill>
            <a:schemeClr val="tx1"/>
          </a:solidFill>
          <a:latin typeface="Arial"/>
          <a:ea typeface="+mn-ea"/>
          <a:cs typeface="+mn-cs"/>
        </a:defRPr>
      </a:lvl7pPr>
      <a:lvl8pPr marL="3199120" algn="l" defTabSz="914034" rtl="0" eaLnBrk="1" latinLnBrk="0" hangingPunct="1">
        <a:defRPr sz="1799" kern="1200">
          <a:solidFill>
            <a:schemeClr val="tx1"/>
          </a:solidFill>
          <a:latin typeface="Arial"/>
          <a:ea typeface="+mn-ea"/>
          <a:cs typeface="+mn-cs"/>
        </a:defRPr>
      </a:lvl8pPr>
      <a:lvl9pPr marL="3656137" algn="l" defTabSz="914034" rtl="0" eaLnBrk="1" latinLnBrk="0" hangingPunct="1">
        <a:defRPr sz="1799" kern="1200">
          <a:solidFill>
            <a:schemeClr val="tx1"/>
          </a:solidFill>
          <a:latin typeface="Arial"/>
          <a:ea typeface="+mn-ea"/>
          <a:cs typeface="+mn-cs"/>
        </a:defRPr>
      </a:lvl9pPr>
    </p:otherStyle>
  </p:txStyles>
  <p:extLst>
    <p:ext uri="{27BBF7A9-308A-43DC-89C8-2F10F3537804}">
      <p15:sldGuideLst xmlns:p15="http://schemas.microsoft.com/office/powerpoint/2012/main">
        <p15:guide id="2" pos="7378" userDrawn="1">
          <p15:clr>
            <a:srgbClr val="F26B43"/>
          </p15:clr>
        </p15:guide>
        <p15:guide id="3" orient="horz" pos="278" userDrawn="1">
          <p15:clr>
            <a:srgbClr val="F26B43"/>
          </p15:clr>
        </p15:guide>
        <p15:guide id="4" orient="horz" pos="3906">
          <p15:clr>
            <a:srgbClr val="F26B43"/>
          </p15:clr>
        </p15:guide>
        <p15:guide id="6" pos="3840">
          <p15:clr>
            <a:srgbClr val="F26B43"/>
          </p15:clr>
        </p15:guide>
        <p15:guide id="7" pos="279" userDrawn="1">
          <p15:clr>
            <a:srgbClr val="F26B43"/>
          </p15:clr>
        </p15:guide>
        <p15:guide id="8" orient="horz" pos="2160" userDrawn="1">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75" name="Title Placeholder 1">
            <a:extLst>
              <a:ext uri="{FF2B5EF4-FFF2-40B4-BE49-F238E27FC236}">
                <a16:creationId xmlns:a16="http://schemas.microsoft.com/office/drawing/2014/main" id="{145F1158-B1AA-8F41-AF0A-FEA0EC1874AC}"/>
              </a:ext>
            </a:extLst>
          </p:cNvPr>
          <p:cNvSpPr>
            <a:spLocks noGrp="1"/>
          </p:cNvSpPr>
          <p:nvPr>
            <p:ph type="title"/>
          </p:nvPr>
        </p:nvSpPr>
        <p:spPr>
          <a:xfrm>
            <a:off x="616573" y="1474269"/>
            <a:ext cx="3984232" cy="2816080"/>
          </a:xfrm>
          <a:prstGeom prst="rect">
            <a:avLst/>
          </a:prstGeom>
        </p:spPr>
        <p:txBody>
          <a:bodyPr vert="horz" lIns="91440" tIns="45720" rIns="91440" bIns="45720" rtlCol="0" anchor="t">
            <a:normAutofit/>
          </a:bodyPr>
          <a:lstStyle/>
          <a:p>
            <a:r>
              <a:rPr lang="en-US" dirty="0"/>
              <a:t>Click to edit Master title style</a:t>
            </a:r>
          </a:p>
        </p:txBody>
      </p:sp>
      <p:sp>
        <p:nvSpPr>
          <p:cNvPr id="76" name="Text Placeholder 1">
            <a:extLst>
              <a:ext uri="{FF2B5EF4-FFF2-40B4-BE49-F238E27FC236}">
                <a16:creationId xmlns:a16="http://schemas.microsoft.com/office/drawing/2014/main" id="{F8FC7CCD-75EB-9C44-BC7D-29679334A8CA}"/>
              </a:ext>
            </a:extLst>
          </p:cNvPr>
          <p:cNvSpPr txBox="1">
            <a:spLocks/>
          </p:cNvSpPr>
          <p:nvPr userDrawn="1"/>
        </p:nvSpPr>
        <p:spPr>
          <a:xfrm>
            <a:off x="7979357" y="2794960"/>
            <a:ext cx="3225168" cy="2029962"/>
          </a:xfrm>
          <a:prstGeom prst="rect">
            <a:avLst/>
          </a:prstGeom>
        </p:spPr>
        <p:txBody>
          <a:bodyPr lIns="0" tIns="0" rIns="0" bIns="0">
            <a:normAutofit/>
          </a:bodyPr>
          <a:lstStyle>
            <a:lvl1pPr marL="0" indent="0" algn="l" defTabSz="914400" rtl="0" eaLnBrk="1" latinLnBrk="0" hangingPunct="1">
              <a:lnSpc>
                <a:spcPct val="90000"/>
              </a:lnSpc>
              <a:spcBef>
                <a:spcPts val="1000"/>
              </a:spcBef>
              <a:buFont typeface="Arial" panose="020B0604020202020204" pitchFamily="34" charset="0"/>
              <a:buNone/>
              <a:defRPr sz="1400" kern="1200">
                <a:solidFill>
                  <a:srgbClr val="FFFFFF"/>
                </a:solidFill>
                <a:latin typeface="Microsoft YaHei" panose="020B0503020204020204" pitchFamily="34" charset="-122"/>
                <a:ea typeface="Microsoft YaHei" panose="020B0503020204020204" pitchFamily="34" charset="-122"/>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1065"/>
              </a:lnSpc>
            </a:pPr>
            <a:r>
              <a:rPr kumimoji="1" lang="en-US" altLang="zh-CN" sz="850" b="1" baseline="0" dirty="0">
                <a:solidFill>
                  <a:srgbClr val="1D1D1B"/>
                </a:solidFill>
                <a:latin typeface="Huawei Sans" panose="020C0503030203020204" pitchFamily="34" charset="0"/>
                <a:ea typeface="方正兰亭黑简体" panose="02000000000000000000" pitchFamily="2" charset="-122"/>
              </a:rPr>
              <a:t>Copyright © 2021 Huawei Technologies Co., Ltd.</a:t>
            </a:r>
            <a:br>
              <a:rPr kumimoji="1" lang="en-US" altLang="zh-CN" sz="850" b="1" baseline="0" dirty="0">
                <a:solidFill>
                  <a:srgbClr val="1D1D1B"/>
                </a:solidFill>
                <a:latin typeface="Huawei Sans" panose="020C0503030203020204" pitchFamily="34" charset="0"/>
                <a:ea typeface="方正兰亭黑简体" panose="02000000000000000000" pitchFamily="2" charset="-122"/>
              </a:rPr>
            </a:br>
            <a:r>
              <a:rPr kumimoji="1" lang="en-US" altLang="zh-CN" sz="850" b="1" baseline="0" dirty="0">
                <a:solidFill>
                  <a:srgbClr val="1D1D1B"/>
                </a:solidFill>
                <a:latin typeface="Huawei Sans" panose="020C0503030203020204" pitchFamily="34" charset="0"/>
                <a:ea typeface="方正兰亭黑简体" panose="02000000000000000000" pitchFamily="2" charset="-122"/>
              </a:rPr>
              <a:t>All Rights Reserved.</a:t>
            </a:r>
            <a:br>
              <a:rPr kumimoji="1" lang="en-US" altLang="zh-CN" sz="779" dirty="0">
                <a:solidFill>
                  <a:srgbClr val="1D1D1B"/>
                </a:solidFill>
                <a:latin typeface="Huawei Sans" panose="020C0503030203020204" pitchFamily="34" charset="0"/>
                <a:ea typeface="方正兰亭黑简体" panose="02000000000000000000" pitchFamily="2" charset="-122"/>
              </a:rPr>
            </a:br>
            <a:br>
              <a:rPr kumimoji="1" lang="en-US" altLang="zh-CN" sz="779" dirty="0">
                <a:solidFill>
                  <a:srgbClr val="1D1D1B"/>
                </a:solidFill>
                <a:latin typeface="Huawei Sans" panose="020C0503030203020204" pitchFamily="34" charset="0"/>
                <a:ea typeface="方正兰亭黑简体" panose="02000000000000000000" pitchFamily="2" charset="-122"/>
              </a:rPr>
            </a:br>
            <a:r>
              <a:rPr kumimoji="1" lang="en-US" altLang="zh-CN" sz="850" baseline="0" dirty="0">
                <a:solidFill>
                  <a:srgbClr val="1D1D1B"/>
                </a:solidFill>
                <a:latin typeface="Huawei Sans" panose="020C0503030203020204" pitchFamily="34" charset="0"/>
                <a:ea typeface="方正兰亭黑简体" panose="02000000000000000000" pitchFamily="2" charset="-122"/>
                <a:cs typeface="Arial" panose="020B0604020202020204" pitchFamily="34" charset="0"/>
              </a:rPr>
              <a:t>The information in this document may contain predictive </a:t>
            </a:r>
            <a:br>
              <a:rPr kumimoji="1" lang="en-US" altLang="zh-CN" sz="850" baseline="0" dirty="0">
                <a:solidFill>
                  <a:srgbClr val="1D1D1B"/>
                </a:solidFill>
                <a:latin typeface="Huawei Sans" panose="020C0503030203020204" pitchFamily="34" charset="0"/>
                <a:ea typeface="方正兰亭黑简体" panose="02000000000000000000" pitchFamily="2" charset="-122"/>
                <a:cs typeface="Arial" panose="020B0604020202020204" pitchFamily="34" charset="0"/>
              </a:rPr>
            </a:br>
            <a:r>
              <a:rPr kumimoji="1" lang="en-US" altLang="zh-CN" sz="850" baseline="0" dirty="0">
                <a:solidFill>
                  <a:srgbClr val="1D1D1B"/>
                </a:solidFill>
                <a:latin typeface="Huawei Sans" panose="020C0503030203020204" pitchFamily="34" charset="0"/>
                <a:ea typeface="方正兰亭黑简体" panose="02000000000000000000" pitchFamily="2" charset="-122"/>
                <a:cs typeface="Arial" panose="020B0604020202020204" pitchFamily="34" charset="0"/>
              </a:rPr>
              <a:t>statements including, without limitation, statements regarding </a:t>
            </a:r>
            <a:br>
              <a:rPr kumimoji="1" lang="en-US" altLang="zh-CN" sz="850" baseline="0" dirty="0">
                <a:solidFill>
                  <a:srgbClr val="1D1D1B"/>
                </a:solidFill>
                <a:latin typeface="Huawei Sans" panose="020C0503030203020204" pitchFamily="34" charset="0"/>
                <a:ea typeface="方正兰亭黑简体" panose="02000000000000000000" pitchFamily="2" charset="-122"/>
                <a:cs typeface="Arial" panose="020B0604020202020204" pitchFamily="34" charset="0"/>
              </a:rPr>
            </a:br>
            <a:r>
              <a:rPr kumimoji="1" lang="en-US" altLang="zh-CN" sz="850" baseline="0" dirty="0">
                <a:solidFill>
                  <a:srgbClr val="1D1D1B"/>
                </a:solidFill>
                <a:latin typeface="Huawei Sans" panose="020C0503030203020204" pitchFamily="34" charset="0"/>
                <a:ea typeface="方正兰亭黑简体" panose="02000000000000000000" pitchFamily="2" charset="-122"/>
                <a:cs typeface="Arial" panose="020B0604020202020204" pitchFamily="34" charset="0"/>
              </a:rPr>
              <a:t>the future financial and operating results, future product </a:t>
            </a:r>
            <a:br>
              <a:rPr kumimoji="1" lang="en-US" altLang="zh-CN" sz="850" baseline="0" dirty="0">
                <a:solidFill>
                  <a:srgbClr val="1D1D1B"/>
                </a:solidFill>
                <a:latin typeface="Huawei Sans" panose="020C0503030203020204" pitchFamily="34" charset="0"/>
                <a:ea typeface="方正兰亭黑简体" panose="02000000000000000000" pitchFamily="2" charset="-122"/>
                <a:cs typeface="Arial" panose="020B0604020202020204" pitchFamily="34" charset="0"/>
              </a:rPr>
            </a:br>
            <a:r>
              <a:rPr kumimoji="1" lang="en-US" altLang="zh-CN" sz="850" baseline="0" dirty="0">
                <a:solidFill>
                  <a:srgbClr val="1D1D1B"/>
                </a:solidFill>
                <a:latin typeface="Huawei Sans" panose="020C0503030203020204" pitchFamily="34" charset="0"/>
                <a:ea typeface="方正兰亭黑简体" panose="02000000000000000000" pitchFamily="2" charset="-122"/>
                <a:cs typeface="Arial" panose="020B0604020202020204" pitchFamily="34" charset="0"/>
              </a:rPr>
              <a:t>portfolio, new technology, etc. There are a number of factors that </a:t>
            </a:r>
            <a:br>
              <a:rPr kumimoji="1" lang="en-US" altLang="zh-CN" sz="850" baseline="0" dirty="0">
                <a:solidFill>
                  <a:srgbClr val="1D1D1B"/>
                </a:solidFill>
                <a:latin typeface="Huawei Sans" panose="020C0503030203020204" pitchFamily="34" charset="0"/>
                <a:ea typeface="方正兰亭黑简体" panose="02000000000000000000" pitchFamily="2" charset="-122"/>
                <a:cs typeface="Arial" panose="020B0604020202020204" pitchFamily="34" charset="0"/>
              </a:rPr>
            </a:br>
            <a:r>
              <a:rPr kumimoji="1" lang="en-US" altLang="zh-CN" sz="850" baseline="0" dirty="0">
                <a:solidFill>
                  <a:srgbClr val="1D1D1B"/>
                </a:solidFill>
                <a:latin typeface="Huawei Sans" panose="020C0503030203020204" pitchFamily="34" charset="0"/>
                <a:ea typeface="方正兰亭黑简体" panose="02000000000000000000" pitchFamily="2" charset="-122"/>
                <a:cs typeface="Arial" panose="020B0604020202020204" pitchFamily="34" charset="0"/>
              </a:rPr>
              <a:t>could cause actual results and developments to differ materially </a:t>
            </a:r>
            <a:br>
              <a:rPr kumimoji="1" lang="en-US" altLang="zh-CN" sz="850" baseline="0" dirty="0">
                <a:solidFill>
                  <a:srgbClr val="1D1D1B"/>
                </a:solidFill>
                <a:latin typeface="Huawei Sans" panose="020C0503030203020204" pitchFamily="34" charset="0"/>
                <a:ea typeface="方正兰亭黑简体" panose="02000000000000000000" pitchFamily="2" charset="-122"/>
                <a:cs typeface="Arial" panose="020B0604020202020204" pitchFamily="34" charset="0"/>
              </a:rPr>
            </a:br>
            <a:r>
              <a:rPr kumimoji="1" lang="en-US" altLang="zh-CN" sz="850" baseline="0" dirty="0">
                <a:solidFill>
                  <a:srgbClr val="1D1D1B"/>
                </a:solidFill>
                <a:latin typeface="Huawei Sans" panose="020C0503030203020204" pitchFamily="34" charset="0"/>
                <a:ea typeface="方正兰亭黑简体" panose="02000000000000000000" pitchFamily="2" charset="-122"/>
                <a:cs typeface="Arial" panose="020B0604020202020204" pitchFamily="34" charset="0"/>
              </a:rPr>
              <a:t>from those expressed or implied in the predictive statements. </a:t>
            </a:r>
            <a:br>
              <a:rPr kumimoji="1" lang="en-US" altLang="zh-CN" sz="850" baseline="0" dirty="0">
                <a:solidFill>
                  <a:srgbClr val="1D1D1B"/>
                </a:solidFill>
                <a:latin typeface="Huawei Sans" panose="020C0503030203020204" pitchFamily="34" charset="0"/>
                <a:ea typeface="方正兰亭黑简体" panose="02000000000000000000" pitchFamily="2" charset="-122"/>
                <a:cs typeface="Arial" panose="020B0604020202020204" pitchFamily="34" charset="0"/>
              </a:rPr>
            </a:br>
            <a:r>
              <a:rPr kumimoji="1" lang="en-US" altLang="zh-CN" sz="850" baseline="0" dirty="0">
                <a:solidFill>
                  <a:srgbClr val="1D1D1B"/>
                </a:solidFill>
                <a:latin typeface="Huawei Sans" panose="020C0503030203020204" pitchFamily="34" charset="0"/>
                <a:ea typeface="方正兰亭黑简体" panose="02000000000000000000" pitchFamily="2" charset="-122"/>
                <a:cs typeface="Arial" panose="020B0604020202020204" pitchFamily="34" charset="0"/>
              </a:rPr>
              <a:t>Therefore, such information is provided for reference purpose </a:t>
            </a:r>
            <a:br>
              <a:rPr kumimoji="1" lang="en-US" altLang="zh-CN" sz="850" baseline="0" dirty="0">
                <a:solidFill>
                  <a:srgbClr val="1D1D1B"/>
                </a:solidFill>
                <a:latin typeface="Huawei Sans" panose="020C0503030203020204" pitchFamily="34" charset="0"/>
                <a:ea typeface="方正兰亭黑简体" panose="02000000000000000000" pitchFamily="2" charset="-122"/>
                <a:cs typeface="Arial" panose="020B0604020202020204" pitchFamily="34" charset="0"/>
              </a:rPr>
            </a:br>
            <a:r>
              <a:rPr kumimoji="1" lang="en-US" altLang="zh-CN" sz="850" baseline="0" dirty="0">
                <a:solidFill>
                  <a:srgbClr val="1D1D1B"/>
                </a:solidFill>
                <a:latin typeface="Huawei Sans" panose="020C0503030203020204" pitchFamily="34" charset="0"/>
                <a:ea typeface="方正兰亭黑简体" panose="02000000000000000000" pitchFamily="2" charset="-122"/>
                <a:cs typeface="Arial" panose="020B0604020202020204" pitchFamily="34" charset="0"/>
              </a:rPr>
              <a:t>only and constitutes neither an offer nor an acceptance. Huawei </a:t>
            </a:r>
            <a:br>
              <a:rPr kumimoji="1" lang="en-US" altLang="zh-CN" sz="850" baseline="0" dirty="0">
                <a:solidFill>
                  <a:srgbClr val="1D1D1B"/>
                </a:solidFill>
                <a:latin typeface="Huawei Sans" panose="020C0503030203020204" pitchFamily="34" charset="0"/>
                <a:ea typeface="方正兰亭黑简体" panose="02000000000000000000" pitchFamily="2" charset="-122"/>
                <a:cs typeface="Arial" panose="020B0604020202020204" pitchFamily="34" charset="0"/>
              </a:rPr>
            </a:br>
            <a:r>
              <a:rPr kumimoji="1" lang="en-US" altLang="zh-CN" sz="850" baseline="0" dirty="0">
                <a:solidFill>
                  <a:srgbClr val="1D1D1B"/>
                </a:solidFill>
                <a:latin typeface="Huawei Sans" panose="020C0503030203020204" pitchFamily="34" charset="0"/>
                <a:ea typeface="方正兰亭黑简体" panose="02000000000000000000" pitchFamily="2" charset="-122"/>
                <a:cs typeface="Arial" panose="020B0604020202020204" pitchFamily="34" charset="0"/>
              </a:rPr>
              <a:t>may change the information at any time without notice. </a:t>
            </a:r>
          </a:p>
          <a:p>
            <a:pPr>
              <a:lnSpc>
                <a:spcPts val="1065"/>
              </a:lnSpc>
            </a:pPr>
            <a:endParaRPr kumimoji="1" lang="zh-CN" altLang="en-US" sz="779" dirty="0">
              <a:solidFill>
                <a:srgbClr val="1D1D1B"/>
              </a:solidFill>
              <a:latin typeface="Huawei Sans" panose="020C0503030203020204" pitchFamily="34" charset="0"/>
              <a:ea typeface="方正兰亭黑简体" panose="02000000000000000000" pitchFamily="2" charset="-122"/>
            </a:endParaRPr>
          </a:p>
        </p:txBody>
      </p:sp>
      <p:sp>
        <p:nvSpPr>
          <p:cNvPr id="77" name="Subtitle 6">
            <a:extLst>
              <a:ext uri="{FF2B5EF4-FFF2-40B4-BE49-F238E27FC236}">
                <a16:creationId xmlns:a16="http://schemas.microsoft.com/office/drawing/2014/main" id="{12B8F806-ABD5-064C-8793-5E22C72554FD}"/>
              </a:ext>
            </a:extLst>
          </p:cNvPr>
          <p:cNvSpPr txBox="1">
            <a:spLocks/>
          </p:cNvSpPr>
          <p:nvPr userDrawn="1"/>
        </p:nvSpPr>
        <p:spPr>
          <a:xfrm>
            <a:off x="7987276" y="1631849"/>
            <a:ext cx="3477701" cy="491114"/>
          </a:xfrm>
          <a:prstGeom prst="rect">
            <a:avLst/>
          </a:prstGeom>
        </p:spPr>
        <p:txBody>
          <a:bodyPr lIns="0" tIns="0" rIns="0" bIns="0">
            <a:normAutofit/>
          </a:bodyPr>
          <a:lstStyle>
            <a:lvl1pPr marL="0" indent="0" algn="l" defTabSz="914400" rtl="0" eaLnBrk="1" latinLnBrk="0" hangingPunct="1">
              <a:lnSpc>
                <a:spcPct val="90000"/>
              </a:lnSpc>
              <a:spcBef>
                <a:spcPts val="1000"/>
              </a:spcBef>
              <a:buFont typeface="Arial" panose="020B0604020202020204" pitchFamily="34" charset="0"/>
              <a:buNone/>
              <a:defRPr sz="1400" kern="1200">
                <a:solidFill>
                  <a:srgbClr val="FFFFFF"/>
                </a:solidFill>
                <a:latin typeface="Microsoft YaHei" panose="020B0503020204020204" pitchFamily="34" charset="-122"/>
                <a:ea typeface="Microsoft YaHei" panose="020B0503020204020204" pitchFamily="34" charset="-122"/>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1681"/>
              </a:lnSpc>
              <a:spcBef>
                <a:spcPts val="0"/>
              </a:spcBef>
            </a:pPr>
            <a:r>
              <a:rPr kumimoji="1" lang="zh-CN" altLang="en-US" sz="1300" dirty="0">
                <a:solidFill>
                  <a:srgbClr val="1D1D1B"/>
                </a:solidFill>
                <a:latin typeface="Huawei Sans" panose="020C0503030203020204" pitchFamily="34" charset="0"/>
                <a:ea typeface="方正兰亭黑简体" panose="02000000000000000000" pitchFamily="2" charset="-122"/>
                <a:cs typeface="Microsoft YaHei" charset="-122"/>
              </a:rPr>
              <a:t>把数字世界带入每个人、每个家庭、</a:t>
            </a:r>
            <a:br>
              <a:rPr kumimoji="1" lang="en-US" altLang="zh-CN" sz="1300" dirty="0">
                <a:solidFill>
                  <a:srgbClr val="1D1D1B"/>
                </a:solidFill>
                <a:latin typeface="Huawei Sans" panose="020C0503030203020204" pitchFamily="34" charset="0"/>
                <a:ea typeface="方正兰亭黑简体" panose="02000000000000000000" pitchFamily="2" charset="-122"/>
                <a:cs typeface="Microsoft YaHei" charset="-122"/>
              </a:rPr>
            </a:br>
            <a:r>
              <a:rPr kumimoji="1" lang="zh-CN" altLang="en-US" sz="1300" dirty="0">
                <a:solidFill>
                  <a:srgbClr val="1D1D1B"/>
                </a:solidFill>
                <a:latin typeface="Huawei Sans" panose="020C0503030203020204" pitchFamily="34" charset="0"/>
                <a:ea typeface="方正兰亭黑简体" panose="02000000000000000000" pitchFamily="2" charset="-122"/>
                <a:cs typeface="Microsoft YaHei" charset="-122"/>
              </a:rPr>
              <a:t>每个组织，构建万物互联的智能世界。</a:t>
            </a:r>
          </a:p>
        </p:txBody>
      </p:sp>
      <p:sp>
        <p:nvSpPr>
          <p:cNvPr id="78" name="Subtitle 6">
            <a:extLst>
              <a:ext uri="{FF2B5EF4-FFF2-40B4-BE49-F238E27FC236}">
                <a16:creationId xmlns:a16="http://schemas.microsoft.com/office/drawing/2014/main" id="{F1235B6F-D691-2C40-93D4-EC5427ADDFB0}"/>
              </a:ext>
            </a:extLst>
          </p:cNvPr>
          <p:cNvSpPr txBox="1">
            <a:spLocks/>
          </p:cNvSpPr>
          <p:nvPr userDrawn="1"/>
        </p:nvSpPr>
        <p:spPr>
          <a:xfrm>
            <a:off x="7977672" y="2106124"/>
            <a:ext cx="3481833" cy="582808"/>
          </a:xfrm>
          <a:prstGeom prst="rect">
            <a:avLst/>
          </a:prstGeom>
        </p:spPr>
        <p:txBody>
          <a:bodyPr vert="horz" lIns="0" tIns="0" rIns="0" bIns="0" rtlCol="0" anchor="t">
            <a:noAutofit/>
          </a:bodyPr>
          <a:lstStyle>
            <a:lvl1pPr marL="0" indent="0" algn="l" defTabSz="914400" rtl="0" eaLnBrk="1" latinLnBrk="0" hangingPunct="1">
              <a:lnSpc>
                <a:spcPct val="90000"/>
              </a:lnSpc>
              <a:spcBef>
                <a:spcPts val="1000"/>
              </a:spcBef>
              <a:buFont typeface="Arial" panose="020B0604020202020204" pitchFamily="34" charset="0"/>
              <a:buNone/>
              <a:defRPr sz="1400" kern="1200">
                <a:solidFill>
                  <a:schemeClr val="tx1"/>
                </a:solidFill>
                <a:latin typeface="Microsoft YaHei" panose="020B0503020204020204" pitchFamily="34" charset="-122"/>
                <a:ea typeface="Microsoft YaHei" panose="020B0503020204020204" pitchFamily="34" charset="-122"/>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nSpc>
                <a:spcPts val="1294"/>
              </a:lnSpc>
            </a:pPr>
            <a:r>
              <a:rPr kumimoji="1" lang="en-US" altLang="zh-CN" sz="1200" dirty="0">
                <a:solidFill>
                  <a:srgbClr val="1D1D1B"/>
                </a:solidFill>
                <a:latin typeface="Huawei Sans" panose="020C0503030203020204" pitchFamily="34" charset="0"/>
                <a:ea typeface="方正兰亭黑简体" panose="02000000000000000000" pitchFamily="2" charset="-122"/>
                <a:cs typeface="Arial" panose="020B0604020202020204" pitchFamily="34" charset="0"/>
              </a:rPr>
              <a:t>Bring digital to every person, home, and </a:t>
            </a:r>
            <a:br>
              <a:rPr kumimoji="1" lang="en-US" altLang="zh-CN" sz="1200" dirty="0">
                <a:solidFill>
                  <a:srgbClr val="1D1D1B"/>
                </a:solidFill>
                <a:latin typeface="Huawei Sans" panose="020C0503030203020204" pitchFamily="34" charset="0"/>
                <a:ea typeface="方正兰亭黑简体" panose="02000000000000000000" pitchFamily="2" charset="-122"/>
                <a:cs typeface="Arial" panose="020B0604020202020204" pitchFamily="34" charset="0"/>
              </a:rPr>
            </a:br>
            <a:r>
              <a:rPr kumimoji="1" lang="en-US" altLang="zh-CN" sz="1200" dirty="0">
                <a:solidFill>
                  <a:srgbClr val="1D1D1B"/>
                </a:solidFill>
                <a:latin typeface="Huawei Sans" panose="020C0503030203020204" pitchFamily="34" charset="0"/>
                <a:ea typeface="方正兰亭黑简体" panose="02000000000000000000" pitchFamily="2" charset="-122"/>
                <a:cs typeface="Arial" panose="020B0604020202020204" pitchFamily="34" charset="0"/>
              </a:rPr>
              <a:t>organization for a fully connected, </a:t>
            </a:r>
            <a:br>
              <a:rPr kumimoji="1" lang="en-US" altLang="zh-CN" sz="1200" dirty="0">
                <a:solidFill>
                  <a:srgbClr val="1D1D1B"/>
                </a:solidFill>
                <a:latin typeface="Huawei Sans" panose="020C0503030203020204" pitchFamily="34" charset="0"/>
                <a:ea typeface="方正兰亭黑简体" panose="02000000000000000000" pitchFamily="2" charset="-122"/>
                <a:cs typeface="Arial" panose="020B0604020202020204" pitchFamily="34" charset="0"/>
              </a:rPr>
            </a:br>
            <a:r>
              <a:rPr kumimoji="1" lang="en-US" altLang="zh-CN" sz="1200" dirty="0">
                <a:solidFill>
                  <a:srgbClr val="1D1D1B"/>
                </a:solidFill>
                <a:latin typeface="Huawei Sans" panose="020C0503030203020204" pitchFamily="34" charset="0"/>
                <a:ea typeface="方正兰亭黑简体" panose="02000000000000000000" pitchFamily="2" charset="-122"/>
                <a:cs typeface="Arial" panose="020B0604020202020204" pitchFamily="34" charset="0"/>
              </a:rPr>
              <a:t>intelligent world.</a:t>
            </a:r>
            <a:endParaRPr kumimoji="1" lang="zh-CN" altLang="en-US" sz="1200" dirty="0">
              <a:solidFill>
                <a:srgbClr val="1D1D1B"/>
              </a:solidFill>
              <a:latin typeface="Huawei Sans" panose="020C0503030203020204" pitchFamily="34" charset="0"/>
              <a:ea typeface="方正兰亭黑简体" panose="02000000000000000000" pitchFamily="2" charset="-122"/>
              <a:cs typeface="Microsoft YaHei" charset="-122"/>
            </a:endParaRPr>
          </a:p>
        </p:txBody>
      </p:sp>
      <p:pic>
        <p:nvPicPr>
          <p:cNvPr id="79" name="图片 78"/>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975497" y="5251150"/>
            <a:ext cx="1869596" cy="399462"/>
          </a:xfrm>
          <a:prstGeom prst="rect">
            <a:avLst/>
          </a:prstGeom>
        </p:spPr>
      </p:pic>
    </p:spTree>
    <p:extLst>
      <p:ext uri="{BB962C8B-B14F-4D97-AF65-F5344CB8AC3E}">
        <p14:creationId xmlns:p14="http://schemas.microsoft.com/office/powerpoint/2010/main" val="1722983275"/>
      </p:ext>
    </p:extLst>
  </p:cSld>
  <p:clrMap bg1="lt1" tx1="dk1" bg2="lt2" tx2="dk2" accent1="accent1" accent2="accent2" accent3="accent3" accent4="accent4" accent5="accent5" accent6="accent6" hlink="hlink" folHlink="folHlink"/>
  <p:sldLayoutIdLst>
    <p:sldLayoutId id="2147483868" r:id="rId1"/>
  </p:sldLayoutIdLst>
  <p:hf hdr="0" ftr="0" dt="0"/>
  <p:txStyles>
    <p:titleStyle>
      <a:lvl1pPr algn="l" defTabSz="1187323" rtl="0" eaLnBrk="1" latinLnBrk="0" hangingPunct="1">
        <a:lnSpc>
          <a:spcPct val="90000"/>
        </a:lnSpc>
        <a:spcBef>
          <a:spcPct val="0"/>
        </a:spcBef>
        <a:buNone/>
        <a:defRPr sz="4998" b="0" kern="1200">
          <a:solidFill>
            <a:schemeClr val="tx1"/>
          </a:solidFill>
          <a:latin typeface="Huawei Sans" panose="020C0503030203020204" pitchFamily="34" charset="0"/>
          <a:ea typeface="方正兰亭黑简体" panose="02000000000000000000" pitchFamily="2" charset="-122"/>
          <a:cs typeface="Huawei Sans" panose="020C0503030203020204" pitchFamily="34" charset="0"/>
        </a:defRPr>
      </a:lvl1pPr>
    </p:titleStyle>
    <p:bodyStyle>
      <a:lvl1pPr marL="0" indent="0" algn="l" defTabSz="1187323" rtl="0" eaLnBrk="1" latinLnBrk="0" hangingPunct="1">
        <a:lnSpc>
          <a:spcPct val="90000"/>
        </a:lnSpc>
        <a:spcBef>
          <a:spcPts val="1298"/>
        </a:spcBef>
        <a:buFont typeface="Arial" panose="020B0604020202020204" pitchFamily="34" charset="0"/>
        <a:buNone/>
        <a:defRPr sz="1818" kern="1200">
          <a:solidFill>
            <a:srgbClr val="FFFFFF"/>
          </a:solidFill>
          <a:latin typeface="Arial" pitchFamily="34" charset="-122"/>
          <a:ea typeface="Microsoft YaHei" panose="020B0503020204020204" pitchFamily="34" charset="-122"/>
          <a:cs typeface="+mn-cs"/>
        </a:defRPr>
      </a:lvl1pPr>
      <a:lvl2pPr marL="593662" indent="0" algn="l" defTabSz="1187323" rtl="0" eaLnBrk="1" latinLnBrk="0" hangingPunct="1">
        <a:lnSpc>
          <a:spcPct val="90000"/>
        </a:lnSpc>
        <a:spcBef>
          <a:spcPts val="650"/>
        </a:spcBef>
        <a:buFont typeface="Arial" panose="020B0604020202020204" pitchFamily="34" charset="0"/>
        <a:buNone/>
        <a:defRPr sz="3117" kern="1200">
          <a:solidFill>
            <a:schemeClr val="tx1"/>
          </a:solidFill>
          <a:latin typeface="Arial"/>
          <a:ea typeface="+mn-ea"/>
          <a:cs typeface="+mn-cs"/>
        </a:defRPr>
      </a:lvl2pPr>
      <a:lvl3pPr marL="1187323" indent="0" algn="l" defTabSz="1187323" rtl="0" eaLnBrk="1" latinLnBrk="0" hangingPunct="1">
        <a:lnSpc>
          <a:spcPct val="90000"/>
        </a:lnSpc>
        <a:spcBef>
          <a:spcPts val="650"/>
        </a:spcBef>
        <a:buFont typeface="Arial" panose="020B0604020202020204" pitchFamily="34" charset="0"/>
        <a:buNone/>
        <a:defRPr sz="2597" kern="1200">
          <a:solidFill>
            <a:schemeClr val="tx1"/>
          </a:solidFill>
          <a:latin typeface="Arial"/>
          <a:ea typeface="+mn-ea"/>
          <a:cs typeface="+mn-cs"/>
        </a:defRPr>
      </a:lvl3pPr>
      <a:lvl4pPr marL="1780986" indent="0" algn="l" defTabSz="1187323" rtl="0" eaLnBrk="1" latinLnBrk="0" hangingPunct="1">
        <a:lnSpc>
          <a:spcPct val="90000"/>
        </a:lnSpc>
        <a:spcBef>
          <a:spcPts val="650"/>
        </a:spcBef>
        <a:buFont typeface="Arial" panose="020B0604020202020204" pitchFamily="34" charset="0"/>
        <a:buNone/>
        <a:defRPr sz="2337" kern="1200">
          <a:solidFill>
            <a:schemeClr val="tx1"/>
          </a:solidFill>
          <a:latin typeface="Arial"/>
          <a:ea typeface="+mn-ea"/>
          <a:cs typeface="+mn-cs"/>
        </a:defRPr>
      </a:lvl4pPr>
      <a:lvl5pPr marL="2374648" indent="0" algn="l" defTabSz="1187323" rtl="0" eaLnBrk="1" latinLnBrk="0" hangingPunct="1">
        <a:lnSpc>
          <a:spcPct val="90000"/>
        </a:lnSpc>
        <a:spcBef>
          <a:spcPts val="650"/>
        </a:spcBef>
        <a:buFont typeface="Arial" panose="020B0604020202020204" pitchFamily="34" charset="0"/>
        <a:buNone/>
        <a:defRPr sz="2337" kern="1200">
          <a:solidFill>
            <a:schemeClr val="tx1"/>
          </a:solidFill>
          <a:latin typeface="Arial"/>
          <a:ea typeface="+mn-ea"/>
          <a:cs typeface="+mn-cs"/>
        </a:defRPr>
      </a:lvl5pPr>
      <a:lvl6pPr marL="3265140"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Arial"/>
          <a:ea typeface="+mn-ea"/>
          <a:cs typeface="+mn-cs"/>
        </a:defRPr>
      </a:lvl6pPr>
      <a:lvl7pPr marL="3858802"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Arial"/>
          <a:ea typeface="+mn-ea"/>
          <a:cs typeface="+mn-cs"/>
        </a:defRPr>
      </a:lvl7pPr>
      <a:lvl8pPr marL="4452463"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Arial"/>
          <a:ea typeface="+mn-ea"/>
          <a:cs typeface="+mn-cs"/>
        </a:defRPr>
      </a:lvl8pPr>
      <a:lvl9pPr marL="5046125"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Arial"/>
          <a:ea typeface="+mn-ea"/>
          <a:cs typeface="+mn-cs"/>
        </a:defRPr>
      </a:lvl9pPr>
    </p:bodyStyle>
    <p:otherStyle>
      <a:defPPr>
        <a:defRPr lang="en-US"/>
      </a:defPPr>
      <a:lvl1pPr marL="0" algn="l" defTabSz="1187323" rtl="0" eaLnBrk="1" latinLnBrk="0" hangingPunct="1">
        <a:defRPr sz="2337" kern="1200">
          <a:solidFill>
            <a:schemeClr val="tx1"/>
          </a:solidFill>
          <a:latin typeface="Arial"/>
          <a:ea typeface="+mn-ea"/>
          <a:cs typeface="+mn-cs"/>
        </a:defRPr>
      </a:lvl1pPr>
      <a:lvl2pPr marL="593662" algn="l" defTabSz="1187323" rtl="0" eaLnBrk="1" latinLnBrk="0" hangingPunct="1">
        <a:defRPr sz="2337" kern="1200">
          <a:solidFill>
            <a:schemeClr val="tx1"/>
          </a:solidFill>
          <a:latin typeface="Arial"/>
          <a:ea typeface="+mn-ea"/>
          <a:cs typeface="+mn-cs"/>
        </a:defRPr>
      </a:lvl2pPr>
      <a:lvl3pPr marL="1187323" algn="l" defTabSz="1187323" rtl="0" eaLnBrk="1" latinLnBrk="0" hangingPunct="1">
        <a:defRPr sz="2337" kern="1200">
          <a:solidFill>
            <a:schemeClr val="tx1"/>
          </a:solidFill>
          <a:latin typeface="Arial"/>
          <a:ea typeface="+mn-ea"/>
          <a:cs typeface="+mn-cs"/>
        </a:defRPr>
      </a:lvl3pPr>
      <a:lvl4pPr marL="1780986" algn="l" defTabSz="1187323" rtl="0" eaLnBrk="1" latinLnBrk="0" hangingPunct="1">
        <a:defRPr sz="2337" kern="1200">
          <a:solidFill>
            <a:schemeClr val="tx1"/>
          </a:solidFill>
          <a:latin typeface="Arial"/>
          <a:ea typeface="+mn-ea"/>
          <a:cs typeface="+mn-cs"/>
        </a:defRPr>
      </a:lvl4pPr>
      <a:lvl5pPr marL="2374648" algn="l" defTabSz="1187323" rtl="0" eaLnBrk="1" latinLnBrk="0" hangingPunct="1">
        <a:defRPr sz="2337" kern="1200">
          <a:solidFill>
            <a:schemeClr val="tx1"/>
          </a:solidFill>
          <a:latin typeface="Arial"/>
          <a:ea typeface="+mn-ea"/>
          <a:cs typeface="+mn-cs"/>
        </a:defRPr>
      </a:lvl5pPr>
      <a:lvl6pPr marL="2968309" algn="l" defTabSz="1187323" rtl="0" eaLnBrk="1" latinLnBrk="0" hangingPunct="1">
        <a:defRPr sz="2337" kern="1200">
          <a:solidFill>
            <a:schemeClr val="tx1"/>
          </a:solidFill>
          <a:latin typeface="Arial"/>
          <a:ea typeface="+mn-ea"/>
          <a:cs typeface="+mn-cs"/>
        </a:defRPr>
      </a:lvl6pPr>
      <a:lvl7pPr marL="3561971" algn="l" defTabSz="1187323" rtl="0" eaLnBrk="1" latinLnBrk="0" hangingPunct="1">
        <a:defRPr sz="2337" kern="1200">
          <a:solidFill>
            <a:schemeClr val="tx1"/>
          </a:solidFill>
          <a:latin typeface="Arial"/>
          <a:ea typeface="+mn-ea"/>
          <a:cs typeface="+mn-cs"/>
        </a:defRPr>
      </a:lvl7pPr>
      <a:lvl8pPr marL="4155634" algn="l" defTabSz="1187323" rtl="0" eaLnBrk="1" latinLnBrk="0" hangingPunct="1">
        <a:defRPr sz="2337" kern="1200">
          <a:solidFill>
            <a:schemeClr val="tx1"/>
          </a:solidFill>
          <a:latin typeface="Arial"/>
          <a:ea typeface="+mn-ea"/>
          <a:cs typeface="+mn-cs"/>
        </a:defRPr>
      </a:lvl8pPr>
      <a:lvl9pPr marL="4749295" algn="l" defTabSz="1187323" rtl="0" eaLnBrk="1" latinLnBrk="0" hangingPunct="1">
        <a:defRPr sz="2337" kern="1200">
          <a:solidFill>
            <a:schemeClr val="tx1"/>
          </a:solidFill>
          <a:latin typeface="Arial"/>
          <a:ea typeface="+mn-ea"/>
          <a:cs typeface="+mn-cs"/>
        </a:defRPr>
      </a:lvl9pPr>
    </p:otherStyle>
  </p:txStyles>
  <p:extLst>
    <p:ext uri="{27BBF7A9-308A-43DC-89C8-2F10F3537804}">
      <p15:sldGuideLst xmlns:p15="http://schemas.microsoft.com/office/powerpoint/2012/main">
        <p15:guide id="1" orient="horz" pos="2161">
          <p15:clr>
            <a:srgbClr val="F26B43"/>
          </p15:clr>
        </p15:guide>
        <p15:guide id="2" pos="3842">
          <p15:clr>
            <a:srgbClr val="F26B43"/>
          </p15:clr>
        </p15:guide>
        <p15:guide id="3" pos="461" userDrawn="1">
          <p15:clr>
            <a:srgbClr val="F26B43"/>
          </p15:clr>
        </p15:guide>
        <p15:guide id="4" pos="7197"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0.xml"/><Relationship Id="rId1" Type="http://schemas.openxmlformats.org/officeDocument/2006/relationships/slideLayout" Target="../slideLayouts/slideLayout13.xml"/><Relationship Id="rId5" Type="http://schemas.openxmlformats.org/officeDocument/2006/relationships/image" Target="../media/image8.png"/><Relationship Id="rId4" Type="http://schemas.openxmlformats.org/officeDocument/2006/relationships/image" Target="../media/image5.emf"/></Relationships>
</file>

<file path=ppt/slides/_rels/slide11.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notesSlide" Target="../notesSlides/notesSlide11.xml"/><Relationship Id="rId1" Type="http://schemas.openxmlformats.org/officeDocument/2006/relationships/slideLayout" Target="../slideLayouts/slideLayout13.xml"/><Relationship Id="rId4" Type="http://schemas.openxmlformats.org/officeDocument/2006/relationships/image" Target="../media/image8.png"/></Relationships>
</file>

<file path=ppt/slides/_rels/slide1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2.xml"/><Relationship Id="rId1" Type="http://schemas.openxmlformats.org/officeDocument/2006/relationships/slideLayout" Target="../slideLayouts/slideLayout13.xml"/><Relationship Id="rId5" Type="http://schemas.openxmlformats.org/officeDocument/2006/relationships/image" Target="../media/image5.emf"/><Relationship Id="rId4" Type="http://schemas.openxmlformats.org/officeDocument/2006/relationships/image" Target="../media/image7.emf"/></Relationships>
</file>

<file path=ppt/slides/_rels/slide13.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notesSlide" Target="../notesSlides/notesSlide13.xml"/><Relationship Id="rId1" Type="http://schemas.openxmlformats.org/officeDocument/2006/relationships/slideLayout" Target="../slideLayouts/slideLayout13.xml"/><Relationship Id="rId4" Type="http://schemas.openxmlformats.org/officeDocument/2006/relationships/image" Target="../media/image7.emf"/></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8" Type="http://schemas.openxmlformats.org/officeDocument/2006/relationships/image" Target="../media/image10.png"/><Relationship Id="rId13" Type="http://schemas.openxmlformats.org/officeDocument/2006/relationships/image" Target="../media/image15.png"/><Relationship Id="rId3" Type="http://schemas.openxmlformats.org/officeDocument/2006/relationships/image" Target="../media/image20.png"/><Relationship Id="rId7" Type="http://schemas.openxmlformats.org/officeDocument/2006/relationships/image" Target="../media/image9.png"/><Relationship Id="rId12" Type="http://schemas.openxmlformats.org/officeDocument/2006/relationships/image" Target="../media/image18.png"/><Relationship Id="rId2" Type="http://schemas.openxmlformats.org/officeDocument/2006/relationships/notesSlide" Target="../notesSlides/notesSlide18.xml"/><Relationship Id="rId1" Type="http://schemas.openxmlformats.org/officeDocument/2006/relationships/slideLayout" Target="../slideLayouts/slideLayout13.xml"/><Relationship Id="rId6" Type="http://schemas.openxmlformats.org/officeDocument/2006/relationships/image" Target="../media/image13.jpeg"/><Relationship Id="rId11" Type="http://schemas.openxmlformats.org/officeDocument/2006/relationships/image" Target="../media/image21.png"/><Relationship Id="rId5" Type="http://schemas.openxmlformats.org/officeDocument/2006/relationships/image" Target="../media/image5.emf"/><Relationship Id="rId15" Type="http://schemas.openxmlformats.org/officeDocument/2006/relationships/image" Target="../media/image17.png"/><Relationship Id="rId10" Type="http://schemas.openxmlformats.org/officeDocument/2006/relationships/image" Target="../media/image12.png"/><Relationship Id="rId4" Type="http://schemas.openxmlformats.org/officeDocument/2006/relationships/image" Target="../media/image4.png"/><Relationship Id="rId9" Type="http://schemas.openxmlformats.org/officeDocument/2006/relationships/image" Target="../media/image11.png"/><Relationship Id="rId14" Type="http://schemas.openxmlformats.org/officeDocument/2006/relationships/image" Target="../media/image16.png"/></Relationships>
</file>

<file path=ppt/slides/_rels/slide19.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notesSlide" Target="../notesSlides/notesSlide19.xml"/><Relationship Id="rId1" Type="http://schemas.openxmlformats.org/officeDocument/2006/relationships/slideLayout" Target="../slideLayouts/slideLayout13.xml"/><Relationship Id="rId4" Type="http://schemas.openxmlformats.org/officeDocument/2006/relationships/image" Target="../media/image22.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8" Type="http://schemas.openxmlformats.org/officeDocument/2006/relationships/image" Target="../media/image10.png"/><Relationship Id="rId13" Type="http://schemas.openxmlformats.org/officeDocument/2006/relationships/image" Target="../media/image16.png"/><Relationship Id="rId3" Type="http://schemas.openxmlformats.org/officeDocument/2006/relationships/image" Target="../media/image20.png"/><Relationship Id="rId7" Type="http://schemas.openxmlformats.org/officeDocument/2006/relationships/image" Target="../media/image9.png"/><Relationship Id="rId12" Type="http://schemas.openxmlformats.org/officeDocument/2006/relationships/image" Target="../media/image12.png"/><Relationship Id="rId2" Type="http://schemas.openxmlformats.org/officeDocument/2006/relationships/notesSlide" Target="../notesSlides/notesSlide21.xml"/><Relationship Id="rId1" Type="http://schemas.openxmlformats.org/officeDocument/2006/relationships/slideLayout" Target="../slideLayouts/slideLayout13.xml"/><Relationship Id="rId6" Type="http://schemas.openxmlformats.org/officeDocument/2006/relationships/image" Target="../media/image21.png"/><Relationship Id="rId11" Type="http://schemas.openxmlformats.org/officeDocument/2006/relationships/image" Target="../media/image18.png"/><Relationship Id="rId5" Type="http://schemas.openxmlformats.org/officeDocument/2006/relationships/image" Target="../media/image5.emf"/><Relationship Id="rId10" Type="http://schemas.openxmlformats.org/officeDocument/2006/relationships/image" Target="../media/image15.png"/><Relationship Id="rId4" Type="http://schemas.openxmlformats.org/officeDocument/2006/relationships/image" Target="../media/image4.png"/><Relationship Id="rId9" Type="http://schemas.openxmlformats.org/officeDocument/2006/relationships/image" Target="../media/image11.png"/><Relationship Id="rId14" Type="http://schemas.openxmlformats.org/officeDocument/2006/relationships/image" Target="../media/image17.png"/></Relationships>
</file>

<file path=ppt/slides/_rels/slide22.xml.rels><?xml version="1.0" encoding="UTF-8" standalone="yes"?>
<Relationships xmlns="http://schemas.openxmlformats.org/package/2006/relationships"><Relationship Id="rId3" Type="http://schemas.openxmlformats.org/officeDocument/2006/relationships/image" Target="../media/image23.png"/><Relationship Id="rId7" Type="http://schemas.openxmlformats.org/officeDocument/2006/relationships/image" Target="../media/image18.png"/><Relationship Id="rId2" Type="http://schemas.openxmlformats.org/officeDocument/2006/relationships/notesSlide" Target="../notesSlides/notesSlide22.xml"/><Relationship Id="rId1" Type="http://schemas.openxmlformats.org/officeDocument/2006/relationships/slideLayout" Target="../slideLayouts/slideLayout13.xml"/><Relationship Id="rId6" Type="http://schemas.openxmlformats.org/officeDocument/2006/relationships/image" Target="../media/image26.png"/><Relationship Id="rId5" Type="http://schemas.openxmlformats.org/officeDocument/2006/relationships/image" Target="../media/image25.png"/><Relationship Id="rId4" Type="http://schemas.openxmlformats.org/officeDocument/2006/relationships/image" Target="../media/image24.pn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3" Type="http://schemas.openxmlformats.org/officeDocument/2006/relationships/image" Target="../media/image23.png"/><Relationship Id="rId7" Type="http://schemas.openxmlformats.org/officeDocument/2006/relationships/image" Target="../media/image18.png"/><Relationship Id="rId2" Type="http://schemas.openxmlformats.org/officeDocument/2006/relationships/notesSlide" Target="../notesSlides/notesSlide24.xml"/><Relationship Id="rId1" Type="http://schemas.openxmlformats.org/officeDocument/2006/relationships/slideLayout" Target="../slideLayouts/slideLayout13.xml"/><Relationship Id="rId6" Type="http://schemas.openxmlformats.org/officeDocument/2006/relationships/image" Target="../media/image26.png"/><Relationship Id="rId5" Type="http://schemas.openxmlformats.org/officeDocument/2006/relationships/image" Target="../media/image25.png"/><Relationship Id="rId4" Type="http://schemas.openxmlformats.org/officeDocument/2006/relationships/image" Target="../media/image24.png"/></Relationships>
</file>

<file path=ppt/slides/_rels/slide25.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5.xml"/><Relationship Id="rId1" Type="http://schemas.openxmlformats.org/officeDocument/2006/relationships/slideLayout" Target="../slideLayouts/slideLayout13.xml"/><Relationship Id="rId6" Type="http://schemas.openxmlformats.org/officeDocument/2006/relationships/image" Target="../media/image18.png"/><Relationship Id="rId5" Type="http://schemas.openxmlformats.org/officeDocument/2006/relationships/image" Target="../media/image26.png"/><Relationship Id="rId4" Type="http://schemas.openxmlformats.org/officeDocument/2006/relationships/image" Target="../media/image24.png"/></Relationships>
</file>

<file path=ppt/slides/_rels/slide26.xml.rels><?xml version="1.0" encoding="UTF-8" standalone="yes"?>
<Relationships xmlns="http://schemas.openxmlformats.org/package/2006/relationships"><Relationship Id="rId3" Type="http://schemas.openxmlformats.org/officeDocument/2006/relationships/image" Target="../media/image6.emf"/><Relationship Id="rId7" Type="http://schemas.openxmlformats.org/officeDocument/2006/relationships/image" Target="../media/image18.png"/><Relationship Id="rId2" Type="http://schemas.openxmlformats.org/officeDocument/2006/relationships/notesSlide" Target="../notesSlides/notesSlide26.xml"/><Relationship Id="rId1" Type="http://schemas.openxmlformats.org/officeDocument/2006/relationships/slideLayout" Target="../slideLayouts/slideLayout13.xml"/><Relationship Id="rId6" Type="http://schemas.openxmlformats.org/officeDocument/2006/relationships/image" Target="../media/image5.emf"/><Relationship Id="rId5" Type="http://schemas.openxmlformats.org/officeDocument/2006/relationships/image" Target="../media/image4.png"/><Relationship Id="rId4" Type="http://schemas.openxmlformats.org/officeDocument/2006/relationships/image" Target="../media/image27.emf"/></Relationships>
</file>

<file path=ppt/slides/_rels/slide27.xml.rels><?xml version="1.0" encoding="UTF-8" standalone="yes"?>
<Relationships xmlns="http://schemas.openxmlformats.org/package/2006/relationships"><Relationship Id="rId8" Type="http://schemas.openxmlformats.org/officeDocument/2006/relationships/image" Target="../media/image23.png"/><Relationship Id="rId3" Type="http://schemas.openxmlformats.org/officeDocument/2006/relationships/image" Target="../media/image28.png"/><Relationship Id="rId7" Type="http://schemas.openxmlformats.org/officeDocument/2006/relationships/image" Target="../media/image26.png"/><Relationship Id="rId12" Type="http://schemas.openxmlformats.org/officeDocument/2006/relationships/image" Target="../media/image33.png"/><Relationship Id="rId2" Type="http://schemas.openxmlformats.org/officeDocument/2006/relationships/notesSlide" Target="../notesSlides/notesSlide27.xml"/><Relationship Id="rId1" Type="http://schemas.openxmlformats.org/officeDocument/2006/relationships/slideLayout" Target="../slideLayouts/slideLayout13.xml"/><Relationship Id="rId6" Type="http://schemas.openxmlformats.org/officeDocument/2006/relationships/image" Target="../media/image31.png"/><Relationship Id="rId11" Type="http://schemas.openxmlformats.org/officeDocument/2006/relationships/image" Target="../media/image18.png"/><Relationship Id="rId5" Type="http://schemas.openxmlformats.org/officeDocument/2006/relationships/image" Target="../media/image30.jpeg"/><Relationship Id="rId10" Type="http://schemas.openxmlformats.org/officeDocument/2006/relationships/image" Target="../media/image32.png"/><Relationship Id="rId4" Type="http://schemas.openxmlformats.org/officeDocument/2006/relationships/image" Target="../media/image29.png"/><Relationship Id="rId9" Type="http://schemas.openxmlformats.org/officeDocument/2006/relationships/image" Target="../media/image24.png"/></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3.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30.xml"/><Relationship Id="rId1" Type="http://schemas.openxmlformats.org/officeDocument/2006/relationships/slideLayout" Target="../slideLayouts/slideLayout13.xml"/><Relationship Id="rId6" Type="http://schemas.openxmlformats.org/officeDocument/2006/relationships/image" Target="../media/image33.png"/><Relationship Id="rId5" Type="http://schemas.openxmlformats.org/officeDocument/2006/relationships/image" Target="../media/image23.png"/><Relationship Id="rId4" Type="http://schemas.openxmlformats.org/officeDocument/2006/relationships/image" Target="../media/image26.png"/></Relationships>
</file>

<file path=ppt/slides/_rels/slide31.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notesSlide" Target="../notesSlides/notesSlide31.xml"/><Relationship Id="rId1" Type="http://schemas.openxmlformats.org/officeDocument/2006/relationships/slideLayout" Target="../slideLayouts/slideLayout13.xml"/><Relationship Id="rId6" Type="http://schemas.openxmlformats.org/officeDocument/2006/relationships/image" Target="../media/image5.emf"/><Relationship Id="rId5" Type="http://schemas.openxmlformats.org/officeDocument/2006/relationships/image" Target="../media/image4.png"/><Relationship Id="rId4" Type="http://schemas.openxmlformats.org/officeDocument/2006/relationships/image" Target="../media/image27.emf"/></Relationships>
</file>

<file path=ppt/slides/_rels/slide32.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image" Target="../media/image26.png"/><Relationship Id="rId7" Type="http://schemas.openxmlformats.org/officeDocument/2006/relationships/image" Target="../media/image25.png"/><Relationship Id="rId2" Type="http://schemas.openxmlformats.org/officeDocument/2006/relationships/notesSlide" Target="../notesSlides/notesSlide32.xml"/><Relationship Id="rId1" Type="http://schemas.openxmlformats.org/officeDocument/2006/relationships/slideLayout" Target="../slideLayouts/slideLayout13.xml"/><Relationship Id="rId6" Type="http://schemas.openxmlformats.org/officeDocument/2006/relationships/image" Target="../media/image32.png"/><Relationship Id="rId5" Type="http://schemas.openxmlformats.org/officeDocument/2006/relationships/image" Target="../media/image24.png"/><Relationship Id="rId4" Type="http://schemas.openxmlformats.org/officeDocument/2006/relationships/image" Target="../media/image23.png"/></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3.xml"/></Relationships>
</file>

<file path=ppt/slides/_rels/slide34.xml.rels><?xml version="1.0" encoding="UTF-8" standalone="yes"?>
<Relationships xmlns="http://schemas.openxmlformats.org/package/2006/relationships"><Relationship Id="rId3" Type="http://schemas.openxmlformats.org/officeDocument/2006/relationships/image" Target="../media/image24.png"/><Relationship Id="rId7" Type="http://schemas.openxmlformats.org/officeDocument/2006/relationships/image" Target="../media/image18.png"/><Relationship Id="rId2" Type="http://schemas.openxmlformats.org/officeDocument/2006/relationships/notesSlide" Target="../notesSlides/notesSlide34.xml"/><Relationship Id="rId1" Type="http://schemas.openxmlformats.org/officeDocument/2006/relationships/slideLayout" Target="../slideLayouts/slideLayout13.xml"/><Relationship Id="rId6" Type="http://schemas.openxmlformats.org/officeDocument/2006/relationships/image" Target="../media/image25.png"/><Relationship Id="rId5" Type="http://schemas.openxmlformats.org/officeDocument/2006/relationships/image" Target="../media/image23.png"/><Relationship Id="rId4" Type="http://schemas.openxmlformats.org/officeDocument/2006/relationships/image" Target="../media/image26.png"/></Relationships>
</file>

<file path=ppt/slides/_rels/slide35.xml.rels><?xml version="1.0" encoding="UTF-8" standalone="yes"?>
<Relationships xmlns="http://schemas.openxmlformats.org/package/2006/relationships"><Relationship Id="rId3" Type="http://schemas.openxmlformats.org/officeDocument/2006/relationships/image" Target="../media/image6.emf"/><Relationship Id="rId7" Type="http://schemas.openxmlformats.org/officeDocument/2006/relationships/image" Target="../media/image34.png"/><Relationship Id="rId2" Type="http://schemas.openxmlformats.org/officeDocument/2006/relationships/notesSlide" Target="../notesSlides/notesSlide35.xml"/><Relationship Id="rId1" Type="http://schemas.openxmlformats.org/officeDocument/2006/relationships/slideLayout" Target="../slideLayouts/slideLayout13.xml"/><Relationship Id="rId6" Type="http://schemas.openxmlformats.org/officeDocument/2006/relationships/image" Target="../media/image5.emf"/><Relationship Id="rId5" Type="http://schemas.openxmlformats.org/officeDocument/2006/relationships/image" Target="../media/image4.png"/><Relationship Id="rId4" Type="http://schemas.openxmlformats.org/officeDocument/2006/relationships/image" Target="../media/image27.emf"/></Relationships>
</file>

<file path=ppt/slides/_rels/slide36.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18.png"/><Relationship Id="rId2" Type="http://schemas.openxmlformats.org/officeDocument/2006/relationships/notesSlide" Target="../notesSlides/notesSlide36.xml"/><Relationship Id="rId1" Type="http://schemas.openxmlformats.org/officeDocument/2006/relationships/slideLayout" Target="../slideLayouts/slideLayout13.xml"/><Relationship Id="rId6" Type="http://schemas.openxmlformats.org/officeDocument/2006/relationships/image" Target="../media/image5.emf"/><Relationship Id="rId5" Type="http://schemas.openxmlformats.org/officeDocument/2006/relationships/image" Target="../media/image27.emf"/><Relationship Id="rId4" Type="http://schemas.openxmlformats.org/officeDocument/2006/relationships/image" Target="../media/image6.emf"/></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5.xml"/></Relationships>
</file>

<file path=ppt/slides/_rels/slide38.xml.rels><?xml version="1.0" encoding="UTF-8" standalone="yes"?>
<Relationships xmlns="http://schemas.openxmlformats.org/package/2006/relationships"><Relationship Id="rId8" Type="http://schemas.openxmlformats.org/officeDocument/2006/relationships/image" Target="../media/image10.png"/><Relationship Id="rId13" Type="http://schemas.openxmlformats.org/officeDocument/2006/relationships/image" Target="../media/image16.png"/><Relationship Id="rId3" Type="http://schemas.openxmlformats.org/officeDocument/2006/relationships/image" Target="../media/image20.png"/><Relationship Id="rId7" Type="http://schemas.openxmlformats.org/officeDocument/2006/relationships/image" Target="../media/image9.png"/><Relationship Id="rId12" Type="http://schemas.openxmlformats.org/officeDocument/2006/relationships/image" Target="../media/image12.png"/><Relationship Id="rId2" Type="http://schemas.openxmlformats.org/officeDocument/2006/relationships/notesSlide" Target="../notesSlides/notesSlide38.xml"/><Relationship Id="rId1" Type="http://schemas.openxmlformats.org/officeDocument/2006/relationships/slideLayout" Target="../slideLayouts/slideLayout13.xml"/><Relationship Id="rId6" Type="http://schemas.openxmlformats.org/officeDocument/2006/relationships/image" Target="../media/image21.png"/><Relationship Id="rId11" Type="http://schemas.openxmlformats.org/officeDocument/2006/relationships/image" Target="../media/image18.png"/><Relationship Id="rId5" Type="http://schemas.openxmlformats.org/officeDocument/2006/relationships/image" Target="../media/image5.emf"/><Relationship Id="rId10" Type="http://schemas.openxmlformats.org/officeDocument/2006/relationships/image" Target="../media/image15.png"/><Relationship Id="rId4" Type="http://schemas.openxmlformats.org/officeDocument/2006/relationships/image" Target="../media/image4.png"/><Relationship Id="rId9" Type="http://schemas.openxmlformats.org/officeDocument/2006/relationships/image" Target="../media/image11.png"/><Relationship Id="rId14" Type="http://schemas.openxmlformats.org/officeDocument/2006/relationships/image" Target="../media/image17.png"/></Relationships>
</file>

<file path=ppt/slides/_rels/slide39.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notesSlide" Target="../notesSlides/notesSlide39.xml"/><Relationship Id="rId1" Type="http://schemas.openxmlformats.org/officeDocument/2006/relationships/slideLayout" Target="../slideLayouts/slideLayout13.xml"/><Relationship Id="rId6" Type="http://schemas.openxmlformats.org/officeDocument/2006/relationships/image" Target="../media/image35.png"/><Relationship Id="rId11" Type="http://schemas.openxmlformats.org/officeDocument/2006/relationships/image" Target="../media/image36.png"/><Relationship Id="rId5" Type="http://schemas.openxmlformats.org/officeDocument/2006/relationships/image" Target="../media/image27.emf"/><Relationship Id="rId10" Type="http://schemas.openxmlformats.org/officeDocument/2006/relationships/image" Target="../media/image11.png"/><Relationship Id="rId4" Type="http://schemas.openxmlformats.org/officeDocument/2006/relationships/image" Target="../media/image5.emf"/><Relationship Id="rId9" Type="http://schemas.openxmlformats.org/officeDocument/2006/relationships/image" Target="../media/image10.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0.xml"/><Relationship Id="rId1" Type="http://schemas.openxmlformats.org/officeDocument/2006/relationships/slideLayout" Target="../slideLayouts/slideLayout13.xml"/><Relationship Id="rId6" Type="http://schemas.openxmlformats.org/officeDocument/2006/relationships/image" Target="../media/image37.png"/><Relationship Id="rId5" Type="http://schemas.openxmlformats.org/officeDocument/2006/relationships/image" Target="../media/image27.emf"/><Relationship Id="rId4" Type="http://schemas.openxmlformats.org/officeDocument/2006/relationships/image" Target="../media/image5.emf"/></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9.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1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8" Type="http://schemas.openxmlformats.org/officeDocument/2006/relationships/image" Target="../media/image9.png"/><Relationship Id="rId13" Type="http://schemas.openxmlformats.org/officeDocument/2006/relationships/image" Target="../media/image14.png"/><Relationship Id="rId3" Type="http://schemas.openxmlformats.org/officeDocument/2006/relationships/image" Target="../media/image4.png"/><Relationship Id="rId7" Type="http://schemas.openxmlformats.org/officeDocument/2006/relationships/image" Target="../media/image8.png"/><Relationship Id="rId12" Type="http://schemas.openxmlformats.org/officeDocument/2006/relationships/image" Target="../media/image13.jpeg"/><Relationship Id="rId2" Type="http://schemas.openxmlformats.org/officeDocument/2006/relationships/notesSlide" Target="../notesSlides/notesSlide6.xml"/><Relationship Id="rId1" Type="http://schemas.openxmlformats.org/officeDocument/2006/relationships/slideLayout" Target="../slideLayouts/slideLayout13.xml"/><Relationship Id="rId6" Type="http://schemas.openxmlformats.org/officeDocument/2006/relationships/image" Target="../media/image7.emf"/><Relationship Id="rId11" Type="http://schemas.openxmlformats.org/officeDocument/2006/relationships/image" Target="../media/image12.png"/><Relationship Id="rId5" Type="http://schemas.openxmlformats.org/officeDocument/2006/relationships/image" Target="../media/image6.emf"/><Relationship Id="rId10" Type="http://schemas.openxmlformats.org/officeDocument/2006/relationships/image" Target="../media/image11.png"/><Relationship Id="rId4" Type="http://schemas.openxmlformats.org/officeDocument/2006/relationships/image" Target="../media/image5.emf"/><Relationship Id="rId9" Type="http://schemas.openxmlformats.org/officeDocument/2006/relationships/image" Target="../media/image10.png"/></Relationships>
</file>

<file path=ppt/slides/_rels/slide7.xml.rels><?xml version="1.0" encoding="UTF-8" standalone="yes"?>
<Relationships xmlns="http://schemas.openxmlformats.org/package/2006/relationships"><Relationship Id="rId8" Type="http://schemas.openxmlformats.org/officeDocument/2006/relationships/image" Target="../media/image9.png"/><Relationship Id="rId13" Type="http://schemas.openxmlformats.org/officeDocument/2006/relationships/image" Target="../media/image16.png"/><Relationship Id="rId3" Type="http://schemas.openxmlformats.org/officeDocument/2006/relationships/image" Target="../media/image4.png"/><Relationship Id="rId7" Type="http://schemas.openxmlformats.org/officeDocument/2006/relationships/image" Target="../media/image8.png"/><Relationship Id="rId12" Type="http://schemas.openxmlformats.org/officeDocument/2006/relationships/image" Target="../media/image15.png"/><Relationship Id="rId2" Type="http://schemas.openxmlformats.org/officeDocument/2006/relationships/notesSlide" Target="../notesSlides/notesSlide7.xml"/><Relationship Id="rId1" Type="http://schemas.openxmlformats.org/officeDocument/2006/relationships/slideLayout" Target="../slideLayouts/slideLayout13.xml"/><Relationship Id="rId6" Type="http://schemas.openxmlformats.org/officeDocument/2006/relationships/image" Target="../media/image7.emf"/><Relationship Id="rId11" Type="http://schemas.openxmlformats.org/officeDocument/2006/relationships/image" Target="../media/image12.png"/><Relationship Id="rId5" Type="http://schemas.openxmlformats.org/officeDocument/2006/relationships/image" Target="../media/image6.emf"/><Relationship Id="rId15" Type="http://schemas.openxmlformats.org/officeDocument/2006/relationships/image" Target="../media/image18.png"/><Relationship Id="rId10" Type="http://schemas.openxmlformats.org/officeDocument/2006/relationships/image" Target="../media/image11.png"/><Relationship Id="rId4" Type="http://schemas.openxmlformats.org/officeDocument/2006/relationships/image" Target="../media/image5.emf"/><Relationship Id="rId9" Type="http://schemas.openxmlformats.org/officeDocument/2006/relationships/image" Target="../media/image10.png"/><Relationship Id="rId14" Type="http://schemas.openxmlformats.org/officeDocument/2006/relationships/image" Target="../media/image17.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9.xml"/><Relationship Id="rId1" Type="http://schemas.openxmlformats.org/officeDocument/2006/relationships/slideLayout" Target="../slideLayouts/slideLayout13.xml"/><Relationship Id="rId6" Type="http://schemas.openxmlformats.org/officeDocument/2006/relationships/image" Target="../media/image8.png"/><Relationship Id="rId5" Type="http://schemas.openxmlformats.org/officeDocument/2006/relationships/image" Target="../media/image7.emf"/><Relationship Id="rId4" Type="http://schemas.openxmlformats.org/officeDocument/2006/relationships/image" Target="../media/image5.emf"/></Relationships>
</file>

<file path=ppt/slides/slide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0" name="文本占位符 33"/>
          <p:cNvSpPr>
            <a:spLocks noGrp="1"/>
          </p:cNvSpPr>
          <p:nvPr>
            <p:ph type="body" sz="quarter" idx="17"/>
          </p:nvPr>
        </p:nvSpPr>
        <p:spPr bwMode="gray">
          <a:xfrm>
            <a:off x="1007535" y="1954509"/>
            <a:ext cx="3024237" cy="504887"/>
          </a:xfrm>
        </p:spPr>
        <p:txBody>
          <a:bodyPr/>
          <a:lstStyle/>
          <a:p>
            <a:pPr fontAlgn="ctr"/>
            <a:endParaRPr lang="en-US" altLang="zh-CN" dirty="0">
              <a:latin typeface="Huawei Sans" panose="020C0503030203020204" pitchFamily="34" charset="0"/>
            </a:endParaRPr>
          </a:p>
        </p:txBody>
      </p:sp>
      <p:sp>
        <p:nvSpPr>
          <p:cNvPr id="31" name="文本占位符 34"/>
          <p:cNvSpPr>
            <a:spLocks noGrp="1"/>
          </p:cNvSpPr>
          <p:nvPr>
            <p:ph type="body" sz="quarter" idx="18"/>
          </p:nvPr>
        </p:nvSpPr>
        <p:spPr bwMode="gray">
          <a:xfrm>
            <a:off x="4079776" y="1954509"/>
            <a:ext cx="2110008" cy="504887"/>
          </a:xfrm>
        </p:spPr>
        <p:txBody>
          <a:bodyPr/>
          <a:lstStyle/>
          <a:p>
            <a:pPr fontAlgn="ctr"/>
            <a:endParaRPr lang="en-US" altLang="zh-CN" dirty="0">
              <a:latin typeface="Huawei Sans" panose="020C0503030203020204" pitchFamily="34" charset="0"/>
            </a:endParaRPr>
          </a:p>
        </p:txBody>
      </p:sp>
      <p:sp>
        <p:nvSpPr>
          <p:cNvPr id="32" name="文本占位符 35"/>
          <p:cNvSpPr>
            <a:spLocks noGrp="1"/>
          </p:cNvSpPr>
          <p:nvPr>
            <p:ph type="body" sz="quarter" idx="19"/>
          </p:nvPr>
        </p:nvSpPr>
        <p:spPr bwMode="gray">
          <a:xfrm>
            <a:off x="6239934" y="1954509"/>
            <a:ext cx="2844398" cy="504887"/>
          </a:xfrm>
        </p:spPr>
        <p:txBody>
          <a:bodyPr/>
          <a:lstStyle/>
          <a:p>
            <a:pPr fontAlgn="ctr"/>
            <a:r>
              <a:rPr lang="en-US" altLang="zh-CN" dirty="0">
                <a:latin typeface="Huawei Sans" panose="020C0503030203020204" pitchFamily="34" charset="0"/>
              </a:rPr>
              <a:t>V5R2</a:t>
            </a:r>
          </a:p>
        </p:txBody>
      </p:sp>
      <p:sp>
        <p:nvSpPr>
          <p:cNvPr id="33" name="文本占位符 36"/>
          <p:cNvSpPr>
            <a:spLocks noGrp="1"/>
          </p:cNvSpPr>
          <p:nvPr>
            <p:ph type="body" sz="quarter" idx="20"/>
          </p:nvPr>
        </p:nvSpPr>
        <p:spPr bwMode="gray">
          <a:xfrm>
            <a:off x="9084333" y="1954509"/>
            <a:ext cx="2089190" cy="504887"/>
          </a:xfrm>
        </p:spPr>
        <p:txBody>
          <a:bodyPr/>
          <a:lstStyle/>
          <a:p>
            <a:pPr fontAlgn="ctr"/>
            <a:r>
              <a:rPr lang="en-US" altLang="zh-CN" dirty="0">
                <a:latin typeface="Huawei Sans" panose="020C0503030203020204" pitchFamily="34" charset="0"/>
              </a:rPr>
              <a:t>V1R1</a:t>
            </a:r>
          </a:p>
        </p:txBody>
      </p:sp>
      <p:sp>
        <p:nvSpPr>
          <p:cNvPr id="34" name="文本占位符 29"/>
          <p:cNvSpPr>
            <a:spLocks noGrp="1"/>
          </p:cNvSpPr>
          <p:nvPr>
            <p:ph type="body" sz="quarter" idx="13"/>
          </p:nvPr>
        </p:nvSpPr>
        <p:spPr bwMode="gray">
          <a:xfrm>
            <a:off x="1007533" y="3239574"/>
            <a:ext cx="3071784" cy="504887"/>
          </a:xfrm>
        </p:spPr>
        <p:txBody>
          <a:bodyPr/>
          <a:lstStyle/>
          <a:p>
            <a:pPr fontAlgn="ctr"/>
            <a:r>
              <a:rPr lang="en-US" altLang="zh-CN" dirty="0">
                <a:latin typeface="Huawei Sans" panose="020C0503030203020204" pitchFamily="34" charset="0"/>
              </a:rPr>
              <a:t>Weijiongjian/wwx935519</a:t>
            </a:r>
          </a:p>
        </p:txBody>
      </p:sp>
      <p:sp>
        <p:nvSpPr>
          <p:cNvPr id="35" name="文本占位符 30"/>
          <p:cNvSpPr>
            <a:spLocks noGrp="1"/>
          </p:cNvSpPr>
          <p:nvPr>
            <p:ph type="body" sz="quarter" idx="14"/>
          </p:nvPr>
        </p:nvSpPr>
        <p:spPr bwMode="gray">
          <a:xfrm>
            <a:off x="4079776" y="3239574"/>
            <a:ext cx="2160157" cy="504887"/>
          </a:xfrm>
        </p:spPr>
        <p:txBody>
          <a:bodyPr/>
          <a:lstStyle/>
          <a:p>
            <a:r>
              <a:rPr lang="en-US" altLang="zh-CN" dirty="0">
                <a:latin typeface="Huawei Sans" panose="020C0503030203020204" pitchFamily="34" charset="0"/>
              </a:rPr>
              <a:t>2020.12.26</a:t>
            </a:r>
          </a:p>
        </p:txBody>
      </p:sp>
      <p:sp>
        <p:nvSpPr>
          <p:cNvPr id="36" name="文本占位符 31"/>
          <p:cNvSpPr>
            <a:spLocks noGrp="1"/>
          </p:cNvSpPr>
          <p:nvPr>
            <p:ph type="body" sz="quarter" idx="15"/>
          </p:nvPr>
        </p:nvSpPr>
        <p:spPr bwMode="gray">
          <a:xfrm>
            <a:off x="6239933" y="3239574"/>
            <a:ext cx="2928408" cy="504887"/>
          </a:xfrm>
        </p:spPr>
        <p:txBody>
          <a:bodyPr/>
          <a:lstStyle/>
          <a:p>
            <a:pPr fontAlgn="ctr"/>
            <a:endParaRPr lang="en-US" altLang="zh-CN" dirty="0">
              <a:latin typeface="Huawei Sans" panose="020C0503030203020204" pitchFamily="34" charset="0"/>
            </a:endParaRPr>
          </a:p>
        </p:txBody>
      </p:sp>
      <p:sp>
        <p:nvSpPr>
          <p:cNvPr id="37" name="文本占位符 32"/>
          <p:cNvSpPr>
            <a:spLocks noGrp="1"/>
          </p:cNvSpPr>
          <p:nvPr>
            <p:ph type="body" sz="quarter" idx="16"/>
          </p:nvPr>
        </p:nvSpPr>
        <p:spPr bwMode="gray">
          <a:xfrm>
            <a:off x="9168341" y="3239574"/>
            <a:ext cx="2010757" cy="504887"/>
          </a:xfrm>
        </p:spPr>
        <p:txBody>
          <a:bodyPr/>
          <a:lstStyle/>
          <a:p>
            <a:r>
              <a:rPr lang="en-US" altLang="zh-CN" dirty="0">
                <a:latin typeface="Huawei Sans" panose="020C0503030203020204" pitchFamily="34" charset="0"/>
              </a:rPr>
              <a:t>New</a:t>
            </a:r>
          </a:p>
        </p:txBody>
      </p:sp>
      <p:sp>
        <p:nvSpPr>
          <p:cNvPr id="38" name="文本占位符 37"/>
          <p:cNvSpPr>
            <a:spLocks noGrp="1"/>
          </p:cNvSpPr>
          <p:nvPr>
            <p:ph type="body" sz="quarter" idx="21"/>
          </p:nvPr>
        </p:nvSpPr>
        <p:spPr bwMode="gray">
          <a:xfrm>
            <a:off x="1019436" y="3758738"/>
            <a:ext cx="3071784" cy="504887"/>
          </a:xfrm>
        </p:spPr>
        <p:txBody>
          <a:bodyPr/>
          <a:lstStyle/>
          <a:p>
            <a:pPr fontAlgn="ctr"/>
            <a:endParaRPr lang="en-US" altLang="zh-CN" dirty="0">
              <a:latin typeface="Huawei Sans" panose="020C0503030203020204" pitchFamily="34" charset="0"/>
            </a:endParaRPr>
          </a:p>
        </p:txBody>
      </p:sp>
      <p:sp>
        <p:nvSpPr>
          <p:cNvPr id="39" name="文本占位符 38"/>
          <p:cNvSpPr>
            <a:spLocks noGrp="1"/>
          </p:cNvSpPr>
          <p:nvPr>
            <p:ph type="body" sz="quarter" idx="22"/>
          </p:nvPr>
        </p:nvSpPr>
        <p:spPr bwMode="gray">
          <a:xfrm>
            <a:off x="4091679" y="3758738"/>
            <a:ext cx="2160157" cy="504887"/>
          </a:xfrm>
        </p:spPr>
        <p:txBody>
          <a:bodyPr/>
          <a:lstStyle/>
          <a:p>
            <a:r>
              <a:rPr lang="en-US" altLang="zh-CN" dirty="0">
                <a:latin typeface="Huawei Sans" panose="020C0503030203020204" pitchFamily="34" charset="0"/>
              </a:rPr>
              <a:t>2019.01.25</a:t>
            </a:r>
          </a:p>
        </p:txBody>
      </p:sp>
      <p:sp>
        <p:nvSpPr>
          <p:cNvPr id="40" name="文本占位符 39"/>
          <p:cNvSpPr>
            <a:spLocks noGrp="1"/>
          </p:cNvSpPr>
          <p:nvPr>
            <p:ph type="body" sz="quarter" idx="23"/>
          </p:nvPr>
        </p:nvSpPr>
        <p:spPr bwMode="gray">
          <a:xfrm>
            <a:off x="6251836" y="3758738"/>
            <a:ext cx="2928408" cy="504887"/>
          </a:xfrm>
        </p:spPr>
        <p:txBody>
          <a:bodyPr/>
          <a:lstStyle/>
          <a:p>
            <a:pPr fontAlgn="ctr"/>
            <a:endParaRPr lang="en-US" altLang="zh-CN" dirty="0">
              <a:latin typeface="Huawei Sans" panose="020C0503030203020204" pitchFamily="34" charset="0"/>
            </a:endParaRPr>
          </a:p>
        </p:txBody>
      </p:sp>
      <p:sp>
        <p:nvSpPr>
          <p:cNvPr id="41" name="文本占位符 40"/>
          <p:cNvSpPr>
            <a:spLocks noGrp="1"/>
          </p:cNvSpPr>
          <p:nvPr>
            <p:ph type="body" sz="quarter" idx="24"/>
          </p:nvPr>
        </p:nvSpPr>
        <p:spPr bwMode="gray">
          <a:xfrm>
            <a:off x="9180244" y="3758738"/>
            <a:ext cx="2016166" cy="504887"/>
          </a:xfrm>
        </p:spPr>
        <p:txBody>
          <a:bodyPr/>
          <a:lstStyle/>
          <a:p>
            <a:endParaRPr lang="en-US" altLang="zh-CN" dirty="0">
              <a:latin typeface="Huawei Sans" panose="020C0503030203020204" pitchFamily="34" charset="0"/>
            </a:endParaRPr>
          </a:p>
        </p:txBody>
      </p:sp>
      <p:sp>
        <p:nvSpPr>
          <p:cNvPr id="42" name="文本占位符 41"/>
          <p:cNvSpPr>
            <a:spLocks noGrp="1"/>
          </p:cNvSpPr>
          <p:nvPr>
            <p:ph type="body" sz="quarter" idx="25"/>
          </p:nvPr>
        </p:nvSpPr>
        <p:spPr bwMode="gray">
          <a:xfrm>
            <a:off x="995796" y="4227621"/>
            <a:ext cx="3071784" cy="504887"/>
          </a:xfrm>
        </p:spPr>
        <p:txBody>
          <a:bodyPr/>
          <a:lstStyle/>
          <a:p>
            <a:pPr fontAlgn="ctr"/>
            <a:endParaRPr lang="en-US" altLang="zh-CN" dirty="0">
              <a:latin typeface="Huawei Sans" panose="020C0503030203020204" pitchFamily="34" charset="0"/>
            </a:endParaRPr>
          </a:p>
        </p:txBody>
      </p:sp>
      <p:sp>
        <p:nvSpPr>
          <p:cNvPr id="43" name="文本占位符 42"/>
          <p:cNvSpPr>
            <a:spLocks noGrp="1"/>
          </p:cNvSpPr>
          <p:nvPr>
            <p:ph type="body" sz="quarter" idx="26"/>
          </p:nvPr>
        </p:nvSpPr>
        <p:spPr bwMode="gray">
          <a:xfrm>
            <a:off x="4068039" y="4227621"/>
            <a:ext cx="2160157" cy="504887"/>
          </a:xfrm>
        </p:spPr>
        <p:txBody>
          <a:bodyPr/>
          <a:lstStyle/>
          <a:p>
            <a:r>
              <a:rPr lang="en-US" altLang="zh-CN" dirty="0">
                <a:latin typeface="Huawei Sans" panose="020C0503030203020204" pitchFamily="34" charset="0"/>
              </a:rPr>
              <a:t>2019.01.25</a:t>
            </a:r>
          </a:p>
        </p:txBody>
      </p:sp>
      <p:sp>
        <p:nvSpPr>
          <p:cNvPr id="44" name="文本占位符 43"/>
          <p:cNvSpPr>
            <a:spLocks noGrp="1"/>
          </p:cNvSpPr>
          <p:nvPr>
            <p:ph type="body" sz="quarter" idx="27"/>
          </p:nvPr>
        </p:nvSpPr>
        <p:spPr bwMode="gray">
          <a:xfrm>
            <a:off x="6228196" y="4227621"/>
            <a:ext cx="2928408" cy="504887"/>
          </a:xfrm>
        </p:spPr>
        <p:txBody>
          <a:bodyPr/>
          <a:lstStyle/>
          <a:p>
            <a:pPr fontAlgn="ctr"/>
            <a:endParaRPr lang="en-US" altLang="zh-CN" dirty="0">
              <a:latin typeface="Huawei Sans" panose="020C0503030203020204" pitchFamily="34" charset="0"/>
            </a:endParaRPr>
          </a:p>
        </p:txBody>
      </p:sp>
      <p:sp>
        <p:nvSpPr>
          <p:cNvPr id="45" name="文本占位符 44"/>
          <p:cNvSpPr>
            <a:spLocks noGrp="1"/>
          </p:cNvSpPr>
          <p:nvPr>
            <p:ph type="body" sz="quarter" idx="28"/>
          </p:nvPr>
        </p:nvSpPr>
        <p:spPr bwMode="gray">
          <a:xfrm>
            <a:off x="9156604" y="4227621"/>
            <a:ext cx="2039806" cy="504887"/>
          </a:xfrm>
        </p:spPr>
        <p:txBody>
          <a:bodyPr/>
          <a:lstStyle/>
          <a:p>
            <a:endParaRPr lang="en-US" altLang="zh-CN" dirty="0">
              <a:latin typeface="Huawei Sans" panose="020C0503030203020204" pitchFamily="34" charset="0"/>
            </a:endParaRPr>
          </a:p>
        </p:txBody>
      </p:sp>
      <p:sp>
        <p:nvSpPr>
          <p:cNvPr id="46" name="文本占位符 45"/>
          <p:cNvSpPr>
            <a:spLocks noGrp="1"/>
          </p:cNvSpPr>
          <p:nvPr>
            <p:ph type="body" sz="quarter" idx="29"/>
          </p:nvPr>
        </p:nvSpPr>
        <p:spPr bwMode="gray">
          <a:xfrm>
            <a:off x="1019436" y="4731677"/>
            <a:ext cx="3071784" cy="504887"/>
          </a:xfrm>
        </p:spPr>
        <p:txBody>
          <a:bodyPr/>
          <a:lstStyle/>
          <a:p>
            <a:pPr fontAlgn="ctr"/>
            <a:endParaRPr lang="en-US" altLang="zh-CN" dirty="0">
              <a:latin typeface="Huawei Sans" panose="020C0503030203020204" pitchFamily="34" charset="0"/>
            </a:endParaRPr>
          </a:p>
        </p:txBody>
      </p:sp>
      <p:sp>
        <p:nvSpPr>
          <p:cNvPr id="47" name="文本占位符 46"/>
          <p:cNvSpPr>
            <a:spLocks noGrp="1"/>
          </p:cNvSpPr>
          <p:nvPr>
            <p:ph type="body" sz="quarter" idx="30"/>
          </p:nvPr>
        </p:nvSpPr>
        <p:spPr bwMode="gray">
          <a:xfrm>
            <a:off x="4091679" y="4731677"/>
            <a:ext cx="2160157" cy="504887"/>
          </a:xfrm>
        </p:spPr>
        <p:txBody>
          <a:bodyPr/>
          <a:lstStyle/>
          <a:p>
            <a:r>
              <a:rPr lang="en-US" altLang="zh-CN" dirty="0">
                <a:latin typeface="Huawei Sans" panose="020C0503030203020204" pitchFamily="34" charset="0"/>
              </a:rPr>
              <a:t>2019.01.25</a:t>
            </a:r>
          </a:p>
        </p:txBody>
      </p:sp>
      <p:sp>
        <p:nvSpPr>
          <p:cNvPr id="48" name="文本占位符 47"/>
          <p:cNvSpPr>
            <a:spLocks noGrp="1"/>
          </p:cNvSpPr>
          <p:nvPr>
            <p:ph type="body" sz="quarter" idx="31"/>
          </p:nvPr>
        </p:nvSpPr>
        <p:spPr bwMode="gray">
          <a:xfrm>
            <a:off x="6251836" y="4731677"/>
            <a:ext cx="2928408" cy="504887"/>
          </a:xfrm>
        </p:spPr>
        <p:txBody>
          <a:bodyPr/>
          <a:lstStyle/>
          <a:p>
            <a:pPr fontAlgn="ctr"/>
            <a:endParaRPr lang="en-US" altLang="zh-CN" dirty="0">
              <a:latin typeface="Huawei Sans" panose="020C0503030203020204" pitchFamily="34" charset="0"/>
            </a:endParaRPr>
          </a:p>
        </p:txBody>
      </p:sp>
      <p:sp>
        <p:nvSpPr>
          <p:cNvPr id="49" name="文本占位符 48"/>
          <p:cNvSpPr>
            <a:spLocks noGrp="1"/>
          </p:cNvSpPr>
          <p:nvPr>
            <p:ph type="body" sz="quarter" idx="32"/>
          </p:nvPr>
        </p:nvSpPr>
        <p:spPr bwMode="gray">
          <a:xfrm>
            <a:off x="9180244" y="4731677"/>
            <a:ext cx="2004429" cy="504887"/>
          </a:xfrm>
        </p:spPr>
        <p:txBody>
          <a:bodyPr/>
          <a:lstStyle/>
          <a:p>
            <a:endParaRPr lang="en-US" altLang="zh-CN" dirty="0">
              <a:latin typeface="Huawei Sans" panose="020C0503030203020204" pitchFamily="34" charset="0"/>
            </a:endParaRPr>
          </a:p>
        </p:txBody>
      </p:sp>
      <p:sp>
        <p:nvSpPr>
          <p:cNvPr id="78" name="文本占位符 49"/>
          <p:cNvSpPr>
            <a:spLocks noGrp="1"/>
          </p:cNvSpPr>
          <p:nvPr>
            <p:ph type="body" sz="quarter" idx="33"/>
          </p:nvPr>
        </p:nvSpPr>
        <p:spPr bwMode="gray">
          <a:xfrm>
            <a:off x="995796" y="5199729"/>
            <a:ext cx="3071784" cy="504887"/>
          </a:xfrm>
        </p:spPr>
        <p:txBody>
          <a:bodyPr/>
          <a:lstStyle/>
          <a:p>
            <a:pPr fontAlgn="ctr"/>
            <a:endParaRPr lang="en-US" altLang="zh-CN" dirty="0">
              <a:latin typeface="Huawei Sans" panose="020C0503030203020204" pitchFamily="34" charset="0"/>
            </a:endParaRPr>
          </a:p>
        </p:txBody>
      </p:sp>
      <p:sp>
        <p:nvSpPr>
          <p:cNvPr id="79" name="文本占位符 50"/>
          <p:cNvSpPr>
            <a:spLocks noGrp="1"/>
          </p:cNvSpPr>
          <p:nvPr>
            <p:ph type="body" sz="quarter" idx="34"/>
          </p:nvPr>
        </p:nvSpPr>
        <p:spPr bwMode="gray">
          <a:xfrm>
            <a:off x="4068039" y="5199729"/>
            <a:ext cx="2160157" cy="504887"/>
          </a:xfrm>
        </p:spPr>
        <p:txBody>
          <a:bodyPr/>
          <a:lstStyle/>
          <a:p>
            <a:r>
              <a:rPr lang="en-US" altLang="zh-CN" dirty="0">
                <a:latin typeface="Huawei Sans" panose="020C0503030203020204" pitchFamily="34" charset="0"/>
              </a:rPr>
              <a:t>2019.01.25</a:t>
            </a:r>
          </a:p>
        </p:txBody>
      </p:sp>
      <p:sp>
        <p:nvSpPr>
          <p:cNvPr id="80" name="文本占位符 51"/>
          <p:cNvSpPr>
            <a:spLocks noGrp="1"/>
          </p:cNvSpPr>
          <p:nvPr>
            <p:ph type="body" sz="quarter" idx="35"/>
          </p:nvPr>
        </p:nvSpPr>
        <p:spPr bwMode="gray">
          <a:xfrm>
            <a:off x="6228196" y="5199729"/>
            <a:ext cx="2928408" cy="504887"/>
          </a:xfrm>
        </p:spPr>
        <p:txBody>
          <a:bodyPr/>
          <a:lstStyle/>
          <a:p>
            <a:pPr fontAlgn="ctr"/>
            <a:endParaRPr lang="en-US" altLang="zh-CN" dirty="0">
              <a:latin typeface="Huawei Sans" panose="020C0503030203020204" pitchFamily="34" charset="0"/>
            </a:endParaRPr>
          </a:p>
        </p:txBody>
      </p:sp>
      <p:sp>
        <p:nvSpPr>
          <p:cNvPr id="81" name="文本占位符 52"/>
          <p:cNvSpPr>
            <a:spLocks noGrp="1"/>
          </p:cNvSpPr>
          <p:nvPr>
            <p:ph type="body" sz="quarter" idx="36"/>
          </p:nvPr>
        </p:nvSpPr>
        <p:spPr bwMode="gray">
          <a:xfrm>
            <a:off x="9156604" y="5199729"/>
            <a:ext cx="2016221" cy="504887"/>
          </a:xfrm>
        </p:spPr>
        <p:txBody>
          <a:bodyPr/>
          <a:lstStyle/>
          <a:p>
            <a:endParaRPr lang="en-US" altLang="zh-CN" dirty="0">
              <a:latin typeface="Huawei Sans" panose="020C0503030203020204" pitchFamily="34" charset="0"/>
            </a:endParaRPr>
          </a:p>
        </p:txBody>
      </p:sp>
      <p:sp>
        <p:nvSpPr>
          <p:cNvPr id="82" name="文本占位符 53"/>
          <p:cNvSpPr>
            <a:spLocks noGrp="1"/>
          </p:cNvSpPr>
          <p:nvPr>
            <p:ph type="body" sz="quarter" idx="37"/>
          </p:nvPr>
        </p:nvSpPr>
        <p:spPr bwMode="gray">
          <a:xfrm>
            <a:off x="1019436" y="5703785"/>
            <a:ext cx="3071784" cy="504887"/>
          </a:xfrm>
        </p:spPr>
        <p:txBody>
          <a:bodyPr/>
          <a:lstStyle/>
          <a:p>
            <a:pPr fontAlgn="ctr"/>
            <a:endParaRPr lang="en-US" altLang="zh-CN" dirty="0">
              <a:latin typeface="Huawei Sans" panose="020C0503030203020204" pitchFamily="34" charset="0"/>
            </a:endParaRPr>
          </a:p>
        </p:txBody>
      </p:sp>
      <p:sp>
        <p:nvSpPr>
          <p:cNvPr id="83" name="文本占位符 54"/>
          <p:cNvSpPr>
            <a:spLocks noGrp="1"/>
          </p:cNvSpPr>
          <p:nvPr>
            <p:ph type="body" sz="quarter" idx="38"/>
          </p:nvPr>
        </p:nvSpPr>
        <p:spPr bwMode="gray">
          <a:xfrm>
            <a:off x="4091679" y="5703785"/>
            <a:ext cx="2160157" cy="504887"/>
          </a:xfrm>
        </p:spPr>
        <p:txBody>
          <a:bodyPr/>
          <a:lstStyle/>
          <a:p>
            <a:r>
              <a:rPr lang="en-US" altLang="zh-CN" dirty="0">
                <a:latin typeface="Huawei Sans" panose="020C0503030203020204" pitchFamily="34" charset="0"/>
              </a:rPr>
              <a:t>2019.01.25</a:t>
            </a:r>
          </a:p>
        </p:txBody>
      </p:sp>
      <p:sp>
        <p:nvSpPr>
          <p:cNvPr id="84" name="文本占位符 55"/>
          <p:cNvSpPr>
            <a:spLocks noGrp="1"/>
          </p:cNvSpPr>
          <p:nvPr>
            <p:ph type="body" sz="quarter" idx="39"/>
          </p:nvPr>
        </p:nvSpPr>
        <p:spPr bwMode="gray">
          <a:xfrm>
            <a:off x="6251836" y="5703785"/>
            <a:ext cx="2928408" cy="504887"/>
          </a:xfrm>
        </p:spPr>
        <p:txBody>
          <a:bodyPr/>
          <a:lstStyle/>
          <a:p>
            <a:pPr fontAlgn="ctr"/>
            <a:endParaRPr lang="en-US" altLang="zh-CN" dirty="0">
              <a:latin typeface="Huawei Sans" panose="020C0503030203020204" pitchFamily="34" charset="0"/>
            </a:endParaRPr>
          </a:p>
        </p:txBody>
      </p:sp>
      <p:sp>
        <p:nvSpPr>
          <p:cNvPr id="85" name="文本占位符 56"/>
          <p:cNvSpPr>
            <a:spLocks noGrp="1"/>
          </p:cNvSpPr>
          <p:nvPr>
            <p:ph type="body" sz="quarter" idx="40"/>
          </p:nvPr>
        </p:nvSpPr>
        <p:spPr bwMode="gray">
          <a:xfrm>
            <a:off x="9180244" y="5703785"/>
            <a:ext cx="1993279" cy="504887"/>
          </a:xfrm>
        </p:spPr>
        <p:txBody>
          <a:bodyPr/>
          <a:lstStyle/>
          <a:p>
            <a:endParaRPr lang="en-US" altLang="zh-CN" dirty="0">
              <a:latin typeface="Huawei Sans" panose="020C0503030203020204" pitchFamily="34" charset="0"/>
            </a:endParaRPr>
          </a:p>
        </p:txBody>
      </p:sp>
    </p:spTree>
    <p:extLst>
      <p:ext uri="{BB962C8B-B14F-4D97-AF65-F5344CB8AC3E}">
        <p14:creationId xmlns:p14="http://schemas.microsoft.com/office/powerpoint/2010/main" val="200479711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2" name="直接连接符 111"/>
          <p:cNvCxnSpPr/>
          <p:nvPr/>
        </p:nvCxnSpPr>
        <p:spPr bwMode="gray">
          <a:xfrm flipH="1">
            <a:off x="7904120" y="2476624"/>
            <a:ext cx="219116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4" name="标题 3"/>
          <p:cNvSpPr>
            <a:spLocks noGrp="1"/>
          </p:cNvSpPr>
          <p:nvPr>
            <p:ph type="title"/>
          </p:nvPr>
        </p:nvSpPr>
        <p:spPr bwMode="gray"/>
        <p:txBody>
          <a:bodyPr>
            <a:normAutofit/>
          </a:bodyPr>
          <a:lstStyle/>
          <a:p>
            <a:pPr fontAlgn="ctr"/>
            <a:r>
              <a:rPr lang="en-US" dirty="0">
                <a:latin typeface="Huawei Sans" panose="020C0503030203020204" pitchFamily="34" charset="0"/>
              </a:rPr>
              <a:t>Management Channel Security (1)</a:t>
            </a:r>
            <a:endParaRPr lang="en-US" altLang="zh-CN" dirty="0">
              <a:latin typeface="Huawei Sans" panose="020C0503030203020204" pitchFamily="34" charset="0"/>
            </a:endParaRPr>
          </a:p>
        </p:txBody>
      </p:sp>
      <p:sp>
        <p:nvSpPr>
          <p:cNvPr id="7" name="文本占位符 6"/>
          <p:cNvSpPr>
            <a:spLocks noGrp="1"/>
          </p:cNvSpPr>
          <p:nvPr>
            <p:ph type="body" sz="quarter" idx="10"/>
          </p:nvPr>
        </p:nvSpPr>
        <p:spPr bwMode="gray">
          <a:xfrm>
            <a:off x="455612" y="1052513"/>
            <a:ext cx="5507298" cy="4960768"/>
          </a:xfrm>
        </p:spPr>
        <p:txBody>
          <a:bodyPr/>
          <a:lstStyle/>
          <a:p>
            <a:pPr algn="l"/>
            <a:r>
              <a:rPr lang="en-US" sz="1400" dirty="0">
                <a:latin typeface="Huawei Sans" panose="020C0503030203020204" pitchFamily="34" charset="0"/>
              </a:rPr>
              <a:t>After a CPE is powered on </a:t>
            </a:r>
            <a:r>
              <a:rPr lang="en-US" altLang="zh-CN" sz="1400" dirty="0">
                <a:latin typeface="Huawei Sans" panose="020C0503030203020204" pitchFamily="34" charset="0"/>
              </a:rPr>
              <a:t>and</a:t>
            </a:r>
            <a:r>
              <a:rPr lang="en-US" sz="1400" dirty="0">
                <a:latin typeface="Huawei Sans" panose="020C0503030203020204" pitchFamily="34" charset="0"/>
              </a:rPr>
              <a:t> registers with </a:t>
            </a:r>
            <a:r>
              <a:rPr lang="en-US" sz="1400" dirty="0" err="1">
                <a:latin typeface="Huawei Sans" panose="020C0503030203020204" pitchFamily="34" charset="0"/>
              </a:rPr>
              <a:t>iMaster</a:t>
            </a:r>
            <a:r>
              <a:rPr lang="en-US" sz="1400" dirty="0">
                <a:latin typeface="Huawei Sans" panose="020C0503030203020204" pitchFamily="34" charset="0"/>
              </a:rPr>
              <a:t> NCE-WAN, </a:t>
            </a:r>
            <a:r>
              <a:rPr lang="en-US" sz="1400" dirty="0" err="1">
                <a:latin typeface="Huawei Sans" panose="020C0503030203020204" pitchFamily="34" charset="0"/>
              </a:rPr>
              <a:t>iMaster</a:t>
            </a:r>
            <a:r>
              <a:rPr lang="en-US" sz="1400" dirty="0">
                <a:latin typeface="Huawei Sans" panose="020C0503030203020204" pitchFamily="34" charset="0"/>
              </a:rPr>
              <a:t> NCE-WAN configures and delivers services to the CPE. In this process, the CPE and </a:t>
            </a:r>
            <a:r>
              <a:rPr lang="en-US" sz="1400" dirty="0" err="1">
                <a:latin typeface="Huawei Sans" panose="020C0503030203020204" pitchFamily="34" charset="0"/>
              </a:rPr>
              <a:t>iMaster</a:t>
            </a:r>
            <a:r>
              <a:rPr lang="en-US" sz="1400" dirty="0">
                <a:latin typeface="Huawei Sans" panose="020C0503030203020204" pitchFamily="34" charset="0"/>
              </a:rPr>
              <a:t> NCE-WAN may be spoofed because they reside on a public network.</a:t>
            </a:r>
          </a:p>
          <a:p>
            <a:pPr algn="l"/>
            <a:r>
              <a:rPr lang="en-US" sz="1400" dirty="0">
                <a:latin typeface="Huawei Sans" panose="020C0503030203020204" pitchFamily="34" charset="0"/>
              </a:rPr>
              <a:t>Bidirectional certificate authentication is used to enable the CPE and </a:t>
            </a:r>
            <a:r>
              <a:rPr lang="en-US" sz="1400" dirty="0" err="1">
                <a:latin typeface="Huawei Sans" panose="020C0503030203020204" pitchFamily="34" charset="0"/>
              </a:rPr>
              <a:t>iMaster</a:t>
            </a:r>
            <a:r>
              <a:rPr lang="en-US" sz="1400" dirty="0">
                <a:latin typeface="Huawei Sans" panose="020C0503030203020204" pitchFamily="34" charset="0"/>
              </a:rPr>
              <a:t> NCE-WAN to verify the certificates of each other to ensure their validity.</a:t>
            </a:r>
          </a:p>
          <a:p>
            <a:pPr algn="l"/>
            <a:endParaRPr lang="en-US" altLang="zh-CN" sz="1400" dirty="0">
              <a:latin typeface="Huawei Sans" panose="020C0503030203020204" pitchFamily="34" charset="0"/>
            </a:endParaRPr>
          </a:p>
          <a:p>
            <a:pPr algn="l"/>
            <a:r>
              <a:rPr lang="en-US" sz="1400" dirty="0">
                <a:latin typeface="Huawei Sans" panose="020C0503030203020204" pitchFamily="34" charset="0"/>
              </a:rPr>
              <a:t>Certificate Authority (CA): issues certificates.</a:t>
            </a:r>
          </a:p>
          <a:p>
            <a:pPr algn="l"/>
            <a:r>
              <a:rPr lang="en-US" sz="1400" dirty="0">
                <a:latin typeface="Huawei Sans" panose="020C0503030203020204" pitchFamily="34" charset="0"/>
              </a:rPr>
              <a:t>CA certificate: refers to a certificate issued by a CA.</a:t>
            </a:r>
          </a:p>
          <a:p>
            <a:pPr algn="l"/>
            <a:r>
              <a:rPr lang="en-US" sz="1400" dirty="0">
                <a:latin typeface="Huawei Sans" panose="020C0503030203020204" pitchFamily="34" charset="0"/>
              </a:rPr>
              <a:t>Device certificate: refers to a certificate issued by a CA to a device. Here, devices refer to the CPE and </a:t>
            </a:r>
            <a:r>
              <a:rPr lang="en-US" sz="1400" dirty="0" err="1">
                <a:latin typeface="Huawei Sans" panose="020C0503030203020204" pitchFamily="34" charset="0"/>
              </a:rPr>
              <a:t>iMaster</a:t>
            </a:r>
            <a:r>
              <a:rPr lang="en-US" sz="1400" dirty="0">
                <a:latin typeface="Huawei Sans" panose="020C0503030203020204" pitchFamily="34" charset="0"/>
              </a:rPr>
              <a:t> NCE-WAN.</a:t>
            </a:r>
          </a:p>
          <a:p>
            <a:pPr algn="l"/>
            <a:endParaRPr lang="en-US" altLang="zh-CN" sz="2000" dirty="0">
              <a:latin typeface="Huawei Sans" panose="020C0503030203020204" pitchFamily="34" charset="0"/>
            </a:endParaRPr>
          </a:p>
        </p:txBody>
      </p:sp>
      <p:sp>
        <p:nvSpPr>
          <p:cNvPr id="39" name="圆角矩形 38"/>
          <p:cNvSpPr/>
          <p:nvPr/>
        </p:nvSpPr>
        <p:spPr bwMode="gray">
          <a:xfrm>
            <a:off x="6111156" y="1240281"/>
            <a:ext cx="5637931" cy="378659"/>
          </a:xfrm>
          <a:prstGeom prst="roundRect">
            <a:avLst>
              <a:gd name="adj" fmla="val 14624"/>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600" dirty="0">
                <a:solidFill>
                  <a:srgbClr val="30B5C5"/>
                </a:solidFill>
                <a:latin typeface="Huawei Sans" panose="020C0503030203020204" pitchFamily="34" charset="0"/>
              </a:rPr>
              <a:t>Bidirectional certificate authentication</a:t>
            </a:r>
          </a:p>
        </p:txBody>
      </p:sp>
      <p:sp>
        <p:nvSpPr>
          <p:cNvPr id="40" name="圆角矩形 39"/>
          <p:cNvSpPr/>
          <p:nvPr/>
        </p:nvSpPr>
        <p:spPr bwMode="gray">
          <a:xfrm>
            <a:off x="6111156" y="1676247"/>
            <a:ext cx="5637931" cy="4316099"/>
          </a:xfrm>
          <a:prstGeom prst="roundRect">
            <a:avLst>
              <a:gd name="adj" fmla="val 2222"/>
            </a:avLst>
          </a:prstGeom>
          <a:noFill/>
          <a:ln w="9525">
            <a:solidFill>
              <a:schemeClr val="bg1">
                <a:lumMod val="6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85725" fontAlgn="ctr">
              <a:lnSpc>
                <a:spcPts val="2400"/>
              </a:lnSpc>
              <a:spcAft>
                <a:spcPts val="600"/>
              </a:spcAft>
            </a:pPr>
            <a:endParaRPr lang="en-US" altLang="zh-CN" sz="1100" dirty="0">
              <a:solidFill>
                <a:schemeClr val="tx1">
                  <a:lumMod val="75000"/>
                  <a:lumOff val="25000"/>
                </a:schemeClr>
              </a:solidFill>
              <a:latin typeface="Huawei Sans" panose="020C0503030203020204" pitchFamily="34" charset="0"/>
            </a:endParaRPr>
          </a:p>
        </p:txBody>
      </p:sp>
      <p:sp>
        <p:nvSpPr>
          <p:cNvPr id="108" name="文本框 107"/>
          <p:cNvSpPr txBox="1"/>
          <p:nvPr/>
        </p:nvSpPr>
        <p:spPr bwMode="gray">
          <a:xfrm>
            <a:off x="7657309" y="1888011"/>
            <a:ext cx="554580" cy="276999"/>
          </a:xfrm>
          <a:prstGeom prst="rect">
            <a:avLst/>
          </a:prstGeom>
          <a:noFill/>
        </p:spPr>
        <p:txBody>
          <a:bodyPr wrap="square" rtlCol="0">
            <a:spAutoFit/>
          </a:bodyPr>
          <a:lstStyle/>
          <a:p>
            <a:pPr algn="ctr" fontAlgn="ctr"/>
            <a:r>
              <a:rPr lang="en-US" sz="1200" dirty="0">
                <a:solidFill>
                  <a:srgbClr val="000000"/>
                </a:solidFill>
                <a:latin typeface="Huawei Sans" panose="020C0503030203020204" pitchFamily="34" charset="0"/>
              </a:rPr>
              <a:t>CPE</a:t>
            </a:r>
            <a:endParaRPr lang="en-US" altLang="zh-CN" sz="1200" dirty="0">
              <a:solidFill>
                <a:srgbClr val="000000"/>
              </a:solidFill>
              <a:latin typeface="Huawei Sans" panose="020C0503030203020204" pitchFamily="34" charset="0"/>
            </a:endParaRPr>
          </a:p>
        </p:txBody>
      </p:sp>
      <p:cxnSp>
        <p:nvCxnSpPr>
          <p:cNvPr id="116" name="直接连接符 115"/>
          <p:cNvCxnSpPr/>
          <p:nvPr/>
        </p:nvCxnSpPr>
        <p:spPr bwMode="gray">
          <a:xfrm>
            <a:off x="7923370" y="2476624"/>
            <a:ext cx="0" cy="3254402"/>
          </a:xfrm>
          <a:prstGeom prst="line">
            <a:avLst/>
          </a:prstGeom>
          <a:noFill/>
          <a:ln w="19050" cap="flat" cmpd="sng" algn="ctr">
            <a:solidFill>
              <a:schemeClr val="tx1"/>
            </a:solidFill>
            <a:prstDash val="dash"/>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17" name="直接连接符 116"/>
          <p:cNvCxnSpPr/>
          <p:nvPr/>
        </p:nvCxnSpPr>
        <p:spPr bwMode="gray">
          <a:xfrm>
            <a:off x="10095280" y="2476624"/>
            <a:ext cx="0" cy="3254402"/>
          </a:xfrm>
          <a:prstGeom prst="line">
            <a:avLst/>
          </a:prstGeom>
          <a:noFill/>
          <a:ln w="19050" cap="flat" cmpd="sng" algn="ctr">
            <a:solidFill>
              <a:schemeClr val="tx1"/>
            </a:solidFill>
            <a:prstDash val="dash"/>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18" name="直接连接符 117"/>
          <p:cNvCxnSpPr/>
          <p:nvPr/>
        </p:nvCxnSpPr>
        <p:spPr bwMode="gray">
          <a:xfrm flipH="1">
            <a:off x="8056520" y="2972868"/>
            <a:ext cx="1859620" cy="0"/>
          </a:xfrm>
          <a:prstGeom prst="line">
            <a:avLst/>
          </a:prstGeom>
          <a:ln w="19050">
            <a:solidFill>
              <a:schemeClr val="tx1"/>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20" name="直接连接符 119"/>
          <p:cNvCxnSpPr/>
          <p:nvPr/>
        </p:nvCxnSpPr>
        <p:spPr bwMode="gray">
          <a:xfrm flipH="1">
            <a:off x="8056520" y="3387818"/>
            <a:ext cx="1859620" cy="0"/>
          </a:xfrm>
          <a:prstGeom prst="line">
            <a:avLst/>
          </a:prstGeom>
          <a:ln w="19050">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21" name="文本框 120"/>
          <p:cNvSpPr txBox="1"/>
          <p:nvPr/>
        </p:nvSpPr>
        <p:spPr bwMode="gray">
          <a:xfrm>
            <a:off x="8470880" y="3413691"/>
            <a:ext cx="1492946" cy="430887"/>
          </a:xfrm>
          <a:prstGeom prst="rect">
            <a:avLst/>
          </a:prstGeom>
          <a:noFill/>
        </p:spPr>
        <p:txBody>
          <a:bodyPr wrap="square" rtlCol="0">
            <a:spAutoFit/>
          </a:bodyPr>
          <a:lstStyle/>
          <a:p>
            <a:pPr algn="ctr" fontAlgn="ctr"/>
            <a:r>
              <a:rPr lang="en-US" sz="1100" dirty="0">
                <a:solidFill>
                  <a:srgbClr val="000000"/>
                </a:solidFill>
                <a:latin typeface="Huawei Sans" panose="020C0503030203020204" pitchFamily="34" charset="0"/>
              </a:rPr>
              <a:t>Send the CPE's certificates.</a:t>
            </a:r>
          </a:p>
        </p:txBody>
      </p:sp>
      <p:pic>
        <p:nvPicPr>
          <p:cNvPr id="122" name="图片 121"/>
          <p:cNvPicPr>
            <a:picLocks noChangeAspect="1"/>
          </p:cNvPicPr>
          <p:nvPr/>
        </p:nvPicPr>
        <p:blipFill>
          <a:blip r:embed="rId3"/>
          <a:stretch>
            <a:fillRect/>
          </a:stretch>
        </p:blipFill>
        <p:spPr bwMode="gray">
          <a:xfrm>
            <a:off x="8321825" y="3544165"/>
            <a:ext cx="289515" cy="249305"/>
          </a:xfrm>
          <a:prstGeom prst="rect">
            <a:avLst/>
          </a:prstGeom>
        </p:spPr>
      </p:pic>
      <p:cxnSp>
        <p:nvCxnSpPr>
          <p:cNvPr id="123" name="直接连接符 122"/>
          <p:cNvCxnSpPr/>
          <p:nvPr/>
        </p:nvCxnSpPr>
        <p:spPr bwMode="gray">
          <a:xfrm flipH="1">
            <a:off x="8104206" y="3866413"/>
            <a:ext cx="1859620" cy="0"/>
          </a:xfrm>
          <a:prstGeom prst="line">
            <a:avLst/>
          </a:prstGeom>
          <a:ln w="19050">
            <a:solidFill>
              <a:schemeClr val="tx1"/>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sp>
        <p:nvSpPr>
          <p:cNvPr id="124" name="文本框 123"/>
          <p:cNvSpPr txBox="1"/>
          <p:nvPr/>
        </p:nvSpPr>
        <p:spPr bwMode="gray">
          <a:xfrm>
            <a:off x="7907808" y="4230181"/>
            <a:ext cx="1816416" cy="430887"/>
          </a:xfrm>
          <a:prstGeom prst="rect">
            <a:avLst/>
          </a:prstGeom>
          <a:noFill/>
        </p:spPr>
        <p:txBody>
          <a:bodyPr wrap="square" rtlCol="0">
            <a:spAutoFit/>
          </a:bodyPr>
          <a:lstStyle/>
          <a:p>
            <a:pPr algn="ctr" fontAlgn="ctr"/>
            <a:r>
              <a:rPr lang="en-US" sz="1100" dirty="0">
                <a:solidFill>
                  <a:srgbClr val="000000"/>
                </a:solidFill>
                <a:latin typeface="Huawei Sans" panose="020C0503030203020204" pitchFamily="34" charset="0"/>
              </a:rPr>
              <a:t>Send the certificates of </a:t>
            </a:r>
            <a:r>
              <a:rPr lang="en-US" sz="1100" dirty="0" err="1">
                <a:solidFill>
                  <a:srgbClr val="000000"/>
                </a:solidFill>
                <a:latin typeface="Huawei Sans" panose="020C0503030203020204" pitchFamily="34" charset="0"/>
              </a:rPr>
              <a:t>iMaster</a:t>
            </a:r>
            <a:r>
              <a:rPr lang="en-US" sz="1100" dirty="0">
                <a:solidFill>
                  <a:srgbClr val="000000"/>
                </a:solidFill>
                <a:latin typeface="Huawei Sans" panose="020C0503030203020204" pitchFamily="34" charset="0"/>
              </a:rPr>
              <a:t> NCE-WAN.</a:t>
            </a:r>
          </a:p>
        </p:txBody>
      </p:sp>
      <p:pic>
        <p:nvPicPr>
          <p:cNvPr id="125" name="图片 124"/>
          <p:cNvPicPr>
            <a:picLocks noChangeAspect="1"/>
          </p:cNvPicPr>
          <p:nvPr/>
        </p:nvPicPr>
        <p:blipFill>
          <a:blip r:embed="rId3"/>
          <a:stretch>
            <a:fillRect/>
          </a:stretch>
        </p:blipFill>
        <p:spPr bwMode="gray">
          <a:xfrm>
            <a:off x="9591917" y="4392094"/>
            <a:ext cx="289515" cy="249305"/>
          </a:xfrm>
          <a:prstGeom prst="rect">
            <a:avLst/>
          </a:prstGeom>
        </p:spPr>
      </p:pic>
      <p:cxnSp>
        <p:nvCxnSpPr>
          <p:cNvPr id="126" name="直接连接符 125"/>
          <p:cNvCxnSpPr/>
          <p:nvPr/>
        </p:nvCxnSpPr>
        <p:spPr bwMode="gray">
          <a:xfrm flipH="1">
            <a:off x="8056520" y="4714500"/>
            <a:ext cx="1859620" cy="0"/>
          </a:xfrm>
          <a:prstGeom prst="line">
            <a:avLst/>
          </a:prstGeom>
          <a:ln w="19050">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27" name="直接连接符 126"/>
          <p:cNvCxnSpPr/>
          <p:nvPr/>
        </p:nvCxnSpPr>
        <p:spPr bwMode="gray">
          <a:xfrm flipH="1">
            <a:off x="8104206" y="5578982"/>
            <a:ext cx="1859620" cy="0"/>
          </a:xfrm>
          <a:prstGeom prst="line">
            <a:avLst/>
          </a:prstGeom>
          <a:ln w="19050">
            <a:solidFill>
              <a:schemeClr val="tx1"/>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pic>
        <p:nvPicPr>
          <p:cNvPr id="111" name="图片 110"/>
          <p:cNvPicPr>
            <a:picLocks noChangeAspect="1"/>
          </p:cNvPicPr>
          <p:nvPr/>
        </p:nvPicPr>
        <p:blipFill>
          <a:blip r:embed="rId4"/>
          <a:stretch>
            <a:fillRect/>
          </a:stretch>
        </p:blipFill>
        <p:spPr bwMode="gray">
          <a:xfrm>
            <a:off x="7615422" y="2206090"/>
            <a:ext cx="621692" cy="518634"/>
          </a:xfrm>
          <a:prstGeom prst="rect">
            <a:avLst/>
          </a:prstGeom>
        </p:spPr>
      </p:pic>
      <p:sp>
        <p:nvSpPr>
          <p:cNvPr id="129" name="文本框 128"/>
          <p:cNvSpPr txBox="1"/>
          <p:nvPr/>
        </p:nvSpPr>
        <p:spPr bwMode="gray">
          <a:xfrm>
            <a:off x="8231277" y="2684338"/>
            <a:ext cx="1492946" cy="261610"/>
          </a:xfrm>
          <a:prstGeom prst="rect">
            <a:avLst/>
          </a:prstGeom>
          <a:noFill/>
        </p:spPr>
        <p:txBody>
          <a:bodyPr wrap="square" rtlCol="0">
            <a:spAutoFit/>
          </a:bodyPr>
          <a:lstStyle/>
          <a:p>
            <a:pPr algn="ctr" fontAlgn="ctr"/>
            <a:r>
              <a:rPr lang="en-US" sz="1100" dirty="0">
                <a:solidFill>
                  <a:srgbClr val="000000"/>
                </a:solidFill>
                <a:latin typeface="Huawei Sans" panose="020C0503030203020204" pitchFamily="34" charset="0"/>
              </a:rPr>
              <a:t>TCP</a:t>
            </a:r>
            <a:endParaRPr lang="en-US" altLang="zh-CN" sz="1100" dirty="0">
              <a:solidFill>
                <a:srgbClr val="000000"/>
              </a:solidFill>
              <a:latin typeface="Huawei Sans" panose="020C0503030203020204" pitchFamily="34" charset="0"/>
            </a:endParaRPr>
          </a:p>
        </p:txBody>
      </p:sp>
      <p:sp>
        <p:nvSpPr>
          <p:cNvPr id="130" name="文本框 129"/>
          <p:cNvSpPr txBox="1"/>
          <p:nvPr/>
        </p:nvSpPr>
        <p:spPr bwMode="gray">
          <a:xfrm>
            <a:off x="8239857" y="3105962"/>
            <a:ext cx="1492946" cy="261610"/>
          </a:xfrm>
          <a:prstGeom prst="rect">
            <a:avLst/>
          </a:prstGeom>
          <a:noFill/>
        </p:spPr>
        <p:txBody>
          <a:bodyPr wrap="square" rtlCol="0">
            <a:spAutoFit/>
          </a:bodyPr>
          <a:lstStyle/>
          <a:p>
            <a:pPr algn="ctr" fontAlgn="ctr"/>
            <a:r>
              <a:rPr lang="en-US" sz="1100" dirty="0">
                <a:solidFill>
                  <a:srgbClr val="000000"/>
                </a:solidFill>
                <a:latin typeface="Huawei Sans" panose="020C0503030203020204" pitchFamily="34" charset="0"/>
              </a:rPr>
              <a:t>SSH (</a:t>
            </a:r>
            <a:r>
              <a:rPr lang="en-US" sz="1100" dirty="0" err="1">
                <a:solidFill>
                  <a:srgbClr val="000000"/>
                </a:solidFill>
                <a:latin typeface="Huawei Sans" panose="020C0503030203020204" pitchFamily="34" charset="0"/>
              </a:rPr>
              <a:t>Callhome</a:t>
            </a:r>
            <a:r>
              <a:rPr lang="en-US" sz="1100" dirty="0">
                <a:solidFill>
                  <a:srgbClr val="000000"/>
                </a:solidFill>
                <a:latin typeface="Huawei Sans" panose="020C0503030203020204" pitchFamily="34" charset="0"/>
              </a:rPr>
              <a:t>)</a:t>
            </a:r>
          </a:p>
        </p:txBody>
      </p:sp>
      <p:sp>
        <p:nvSpPr>
          <p:cNvPr id="131" name="圆角矩形 130"/>
          <p:cNvSpPr/>
          <p:nvPr/>
        </p:nvSpPr>
        <p:spPr bwMode="gray">
          <a:xfrm>
            <a:off x="10140646" y="3834296"/>
            <a:ext cx="1524303" cy="1109179"/>
          </a:xfrm>
          <a:prstGeom prst="roundRect">
            <a:avLst>
              <a:gd name="adj" fmla="val 4091"/>
            </a:avLst>
          </a:prstGeom>
          <a:solidFill>
            <a:srgbClr val="FFFFCC"/>
          </a:solidFill>
          <a:ln w="12700">
            <a:solidFill>
              <a:srgbClr val="FF9900"/>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fontAlgn="ctr"/>
            <a:r>
              <a:rPr lang="en-US" sz="1100" dirty="0">
                <a:solidFill>
                  <a:srgbClr val="C00000"/>
                </a:solidFill>
                <a:latin typeface="Huawei Sans" panose="020C0503030203020204" pitchFamily="34" charset="0"/>
              </a:rPr>
              <a:t>Verify the CPE's certificates.</a:t>
            </a:r>
            <a:endParaRPr lang="en-US" altLang="zh-CN" sz="1100" dirty="0">
              <a:solidFill>
                <a:srgbClr val="C00000"/>
              </a:solidFill>
              <a:latin typeface="Huawei Sans" panose="020C0503030203020204" pitchFamily="34" charset="0"/>
            </a:endParaRPr>
          </a:p>
          <a:p>
            <a:pPr marL="180975" indent="-180975" fontAlgn="ctr">
              <a:buFont typeface="+mj-lt"/>
              <a:buAutoNum type="arabicPeriod"/>
            </a:pPr>
            <a:r>
              <a:rPr lang="en-US" sz="1100" dirty="0">
                <a:solidFill>
                  <a:srgbClr val="C00000"/>
                </a:solidFill>
                <a:latin typeface="Huawei Sans" panose="020C0503030203020204" pitchFamily="34" charset="0"/>
              </a:rPr>
              <a:t>Certificate validity</a:t>
            </a:r>
            <a:endParaRPr lang="en-US" altLang="zh-CN" sz="1100" dirty="0">
              <a:solidFill>
                <a:srgbClr val="C00000"/>
              </a:solidFill>
              <a:latin typeface="Huawei Sans" panose="020C0503030203020204" pitchFamily="34" charset="0"/>
            </a:endParaRPr>
          </a:p>
          <a:p>
            <a:pPr marL="180975" indent="-180975" fontAlgn="ctr">
              <a:buFont typeface="+mj-lt"/>
              <a:buAutoNum type="arabicPeriod"/>
            </a:pPr>
            <a:r>
              <a:rPr lang="en-US" sz="1100" dirty="0">
                <a:solidFill>
                  <a:srgbClr val="C00000"/>
                </a:solidFill>
                <a:latin typeface="Huawei Sans" panose="020C0503030203020204" pitchFamily="34" charset="0"/>
              </a:rPr>
              <a:t>Certificate validity period</a:t>
            </a:r>
          </a:p>
        </p:txBody>
      </p:sp>
      <p:sp>
        <p:nvSpPr>
          <p:cNvPr id="132" name="圆角矩形 131"/>
          <p:cNvSpPr/>
          <p:nvPr/>
        </p:nvSpPr>
        <p:spPr bwMode="gray">
          <a:xfrm>
            <a:off x="6197573" y="4714968"/>
            <a:ext cx="1651027" cy="942882"/>
          </a:xfrm>
          <a:prstGeom prst="roundRect">
            <a:avLst>
              <a:gd name="adj" fmla="val 4091"/>
            </a:avLst>
          </a:prstGeom>
          <a:solidFill>
            <a:srgbClr val="FFFFCC"/>
          </a:solidFill>
          <a:ln w="12700">
            <a:solidFill>
              <a:srgbClr val="FF9900"/>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fontAlgn="ctr"/>
            <a:r>
              <a:rPr lang="en-US" sz="1100" dirty="0">
                <a:solidFill>
                  <a:srgbClr val="C7000B"/>
                </a:solidFill>
                <a:latin typeface="Huawei Sans" panose="020C0503030203020204" pitchFamily="34" charset="0"/>
              </a:rPr>
              <a:t>Verify the certificates of </a:t>
            </a:r>
            <a:r>
              <a:rPr lang="en-US" sz="1100" dirty="0" err="1">
                <a:solidFill>
                  <a:srgbClr val="C7000B"/>
                </a:solidFill>
                <a:latin typeface="Huawei Sans" panose="020C0503030203020204" pitchFamily="34" charset="0"/>
              </a:rPr>
              <a:t>iMaster</a:t>
            </a:r>
            <a:r>
              <a:rPr lang="en-US" sz="1100" dirty="0">
                <a:solidFill>
                  <a:srgbClr val="C7000B"/>
                </a:solidFill>
                <a:latin typeface="Huawei Sans" panose="020C0503030203020204" pitchFamily="34" charset="0"/>
              </a:rPr>
              <a:t> NCE-WAN.</a:t>
            </a:r>
            <a:endParaRPr lang="en-US" altLang="zh-CN" sz="1100" dirty="0">
              <a:solidFill>
                <a:srgbClr val="C7000B"/>
              </a:solidFill>
              <a:latin typeface="Huawei Sans" panose="020C0503030203020204" pitchFamily="34" charset="0"/>
            </a:endParaRPr>
          </a:p>
          <a:p>
            <a:pPr marL="180975" indent="-180975" fontAlgn="ctr">
              <a:buFont typeface="+mj-lt"/>
              <a:buAutoNum type="arabicPeriod"/>
            </a:pPr>
            <a:r>
              <a:rPr lang="en-US" sz="1100" dirty="0">
                <a:solidFill>
                  <a:srgbClr val="C7000B"/>
                </a:solidFill>
                <a:latin typeface="Huawei Sans" panose="020C0503030203020204" pitchFamily="34" charset="0"/>
              </a:rPr>
              <a:t>Certificate validity</a:t>
            </a:r>
            <a:endParaRPr lang="en-US" altLang="zh-CN" sz="1100" dirty="0">
              <a:solidFill>
                <a:srgbClr val="C7000B"/>
              </a:solidFill>
              <a:latin typeface="Huawei Sans" panose="020C0503030203020204" pitchFamily="34" charset="0"/>
            </a:endParaRPr>
          </a:p>
          <a:p>
            <a:pPr marL="180975" indent="-180975" fontAlgn="ctr">
              <a:buFont typeface="+mj-lt"/>
              <a:buAutoNum type="arabicPeriod"/>
            </a:pPr>
            <a:r>
              <a:rPr lang="en-US" sz="1100" dirty="0">
                <a:solidFill>
                  <a:srgbClr val="C7000B"/>
                </a:solidFill>
                <a:latin typeface="Huawei Sans" panose="020C0503030203020204" pitchFamily="34" charset="0"/>
              </a:rPr>
              <a:t>Certificate validity period</a:t>
            </a:r>
            <a:endParaRPr lang="en-US" altLang="zh-CN" sz="1100" dirty="0">
              <a:solidFill>
                <a:srgbClr val="C7000B"/>
              </a:solidFill>
              <a:latin typeface="Huawei Sans" panose="020C0503030203020204" pitchFamily="34" charset="0"/>
            </a:endParaRPr>
          </a:p>
        </p:txBody>
      </p:sp>
      <p:sp>
        <p:nvSpPr>
          <p:cNvPr id="133" name="文本框 132"/>
          <p:cNvSpPr txBox="1"/>
          <p:nvPr/>
        </p:nvSpPr>
        <p:spPr bwMode="gray">
          <a:xfrm>
            <a:off x="8056520" y="5048909"/>
            <a:ext cx="1907305" cy="430887"/>
          </a:xfrm>
          <a:prstGeom prst="rect">
            <a:avLst/>
          </a:prstGeom>
          <a:noFill/>
        </p:spPr>
        <p:txBody>
          <a:bodyPr wrap="square" rtlCol="0">
            <a:spAutoFit/>
          </a:bodyPr>
          <a:lstStyle/>
          <a:p>
            <a:pPr algn="ctr" fontAlgn="ctr"/>
            <a:r>
              <a:rPr lang="en-US" sz="1100" dirty="0">
                <a:solidFill>
                  <a:srgbClr val="000000"/>
                </a:solidFill>
                <a:latin typeface="Huawei Sans" panose="020C0503030203020204" pitchFamily="34" charset="0"/>
              </a:rPr>
              <a:t>Bidirectional certification authentication succeeds.</a:t>
            </a:r>
          </a:p>
        </p:txBody>
      </p:sp>
      <p:sp>
        <p:nvSpPr>
          <p:cNvPr id="161" name="文本框 160"/>
          <p:cNvSpPr txBox="1"/>
          <p:nvPr/>
        </p:nvSpPr>
        <p:spPr bwMode="gray">
          <a:xfrm>
            <a:off x="6289869" y="2299617"/>
            <a:ext cx="1367440" cy="600164"/>
          </a:xfrm>
          <a:prstGeom prst="rect">
            <a:avLst/>
          </a:prstGeom>
          <a:noFill/>
        </p:spPr>
        <p:txBody>
          <a:bodyPr wrap="square" rtlCol="0">
            <a:spAutoFit/>
          </a:bodyPr>
          <a:lstStyle/>
          <a:p>
            <a:pPr algn="ctr" fontAlgn="ctr"/>
            <a:r>
              <a:rPr lang="en-US" sz="1100" dirty="0">
                <a:solidFill>
                  <a:srgbClr val="000000"/>
                </a:solidFill>
                <a:latin typeface="Huawei Sans" panose="020C0503030203020204" pitchFamily="34" charset="0"/>
              </a:rPr>
              <a:t>Pre-configured device certificate and CA certificate</a:t>
            </a:r>
          </a:p>
        </p:txBody>
      </p:sp>
      <p:sp>
        <p:nvSpPr>
          <p:cNvPr id="162" name="文本框 161"/>
          <p:cNvSpPr txBox="1"/>
          <p:nvPr/>
        </p:nvSpPr>
        <p:spPr bwMode="gray">
          <a:xfrm>
            <a:off x="10258017" y="2299617"/>
            <a:ext cx="1340258" cy="600164"/>
          </a:xfrm>
          <a:prstGeom prst="rect">
            <a:avLst/>
          </a:prstGeom>
          <a:noFill/>
        </p:spPr>
        <p:txBody>
          <a:bodyPr wrap="square" rtlCol="0">
            <a:spAutoFit/>
          </a:bodyPr>
          <a:lstStyle/>
          <a:p>
            <a:pPr algn="ctr" fontAlgn="ctr"/>
            <a:r>
              <a:rPr lang="en-US" sz="1100" dirty="0">
                <a:solidFill>
                  <a:srgbClr val="000000"/>
                </a:solidFill>
                <a:latin typeface="Huawei Sans" panose="020C0503030203020204" pitchFamily="34" charset="0"/>
              </a:rPr>
              <a:t>Pre-configured device certificate and CA certificate</a:t>
            </a:r>
          </a:p>
        </p:txBody>
      </p:sp>
      <p:pic>
        <p:nvPicPr>
          <p:cNvPr id="43" name="图片 42"/>
          <p:cNvPicPr>
            <a:picLocks noChangeAspect="1"/>
          </p:cNvPicPr>
          <p:nvPr/>
        </p:nvPicPr>
        <p:blipFill>
          <a:blip r:embed="rId3"/>
          <a:stretch>
            <a:fillRect/>
          </a:stretch>
        </p:blipFill>
        <p:spPr bwMode="gray">
          <a:xfrm>
            <a:off x="6618615" y="2081437"/>
            <a:ext cx="289515" cy="249305"/>
          </a:xfrm>
          <a:prstGeom prst="rect">
            <a:avLst/>
          </a:prstGeom>
        </p:spPr>
      </p:pic>
      <p:pic>
        <p:nvPicPr>
          <p:cNvPr id="44" name="图片 43"/>
          <p:cNvPicPr>
            <a:picLocks noChangeAspect="1"/>
          </p:cNvPicPr>
          <p:nvPr/>
        </p:nvPicPr>
        <p:blipFill>
          <a:blip r:embed="rId3"/>
          <a:stretch>
            <a:fillRect/>
          </a:stretch>
        </p:blipFill>
        <p:spPr bwMode="gray">
          <a:xfrm>
            <a:off x="7024516" y="2081437"/>
            <a:ext cx="289515" cy="249305"/>
          </a:xfrm>
          <a:prstGeom prst="rect">
            <a:avLst/>
          </a:prstGeom>
        </p:spPr>
      </p:pic>
      <p:pic>
        <p:nvPicPr>
          <p:cNvPr id="45" name="图片 44"/>
          <p:cNvPicPr>
            <a:picLocks noChangeAspect="1"/>
          </p:cNvPicPr>
          <p:nvPr/>
        </p:nvPicPr>
        <p:blipFill>
          <a:blip r:embed="rId3"/>
          <a:stretch>
            <a:fillRect/>
          </a:stretch>
        </p:blipFill>
        <p:spPr bwMode="gray">
          <a:xfrm>
            <a:off x="10560843" y="2050208"/>
            <a:ext cx="289515" cy="249305"/>
          </a:xfrm>
          <a:prstGeom prst="rect">
            <a:avLst/>
          </a:prstGeom>
        </p:spPr>
      </p:pic>
      <p:pic>
        <p:nvPicPr>
          <p:cNvPr id="46" name="图片 45"/>
          <p:cNvPicPr>
            <a:picLocks noChangeAspect="1"/>
          </p:cNvPicPr>
          <p:nvPr/>
        </p:nvPicPr>
        <p:blipFill>
          <a:blip r:embed="rId3"/>
          <a:stretch>
            <a:fillRect/>
          </a:stretch>
        </p:blipFill>
        <p:spPr bwMode="gray">
          <a:xfrm>
            <a:off x="10966744" y="2050208"/>
            <a:ext cx="289515" cy="249305"/>
          </a:xfrm>
          <a:prstGeom prst="rect">
            <a:avLst/>
          </a:prstGeom>
        </p:spPr>
      </p:pic>
      <p:sp>
        <p:nvSpPr>
          <p:cNvPr id="47" name="文本框 46"/>
          <p:cNvSpPr txBox="1"/>
          <p:nvPr/>
        </p:nvSpPr>
        <p:spPr bwMode="gray">
          <a:xfrm>
            <a:off x="9477785" y="1795678"/>
            <a:ext cx="1083058" cy="461665"/>
          </a:xfrm>
          <a:prstGeom prst="rect">
            <a:avLst/>
          </a:prstGeom>
          <a:noFill/>
        </p:spPr>
        <p:txBody>
          <a:bodyPr wrap="square" rtlCol="0">
            <a:spAutoFit/>
          </a:bodyPr>
          <a:lstStyle/>
          <a:p>
            <a:pPr algn="ctr" fontAlgn="ctr"/>
            <a:r>
              <a:rPr lang="en-US" sz="1200" dirty="0" err="1">
                <a:solidFill>
                  <a:srgbClr val="000000"/>
                </a:solidFill>
                <a:latin typeface="Huawei Sans" panose="020C0503030203020204" pitchFamily="34" charset="0"/>
              </a:rPr>
              <a:t>iMaster</a:t>
            </a:r>
            <a:r>
              <a:rPr lang="en-US" sz="1200" dirty="0">
                <a:solidFill>
                  <a:srgbClr val="000000"/>
                </a:solidFill>
                <a:latin typeface="Huawei Sans" panose="020C0503030203020204" pitchFamily="34" charset="0"/>
              </a:rPr>
              <a:t> NCE-WAN</a:t>
            </a:r>
            <a:endParaRPr lang="en-US" altLang="zh-CN" sz="1200" dirty="0">
              <a:solidFill>
                <a:srgbClr val="000000"/>
              </a:solidFill>
              <a:latin typeface="Huawei Sans" panose="020C0503030203020204" pitchFamily="34" charset="0"/>
            </a:endParaRPr>
          </a:p>
        </p:txBody>
      </p:sp>
      <p:pic>
        <p:nvPicPr>
          <p:cNvPr id="48" name="Picture 2" descr="C:\Users\b00343617\AppData\Roaming\eSpace_Desktop\UserData\b00343617\imagefiles\7455122A-1075-47ED-B57D-41E031D77EFA.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gray">
          <a:xfrm>
            <a:off x="9784520" y="2235035"/>
            <a:ext cx="541157" cy="43969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9216289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bwMode="gray"/>
        <p:txBody>
          <a:bodyPr>
            <a:normAutofit/>
          </a:bodyPr>
          <a:lstStyle/>
          <a:p>
            <a:pPr fontAlgn="ctr"/>
            <a:r>
              <a:rPr lang="en-US" dirty="0">
                <a:latin typeface="Huawei Sans" panose="020C0503030203020204" pitchFamily="34" charset="0"/>
              </a:rPr>
              <a:t>Management Channel Security (2)</a:t>
            </a:r>
            <a:endParaRPr lang="en-US" altLang="zh-CN" dirty="0">
              <a:latin typeface="Huawei Sans" panose="020C0503030203020204" pitchFamily="34" charset="0"/>
            </a:endParaRPr>
          </a:p>
        </p:txBody>
      </p:sp>
      <p:sp>
        <p:nvSpPr>
          <p:cNvPr id="2" name="文本占位符 1"/>
          <p:cNvSpPr>
            <a:spLocks noGrp="1"/>
          </p:cNvSpPr>
          <p:nvPr>
            <p:ph type="body" sz="quarter" idx="10"/>
          </p:nvPr>
        </p:nvSpPr>
        <p:spPr bwMode="gray">
          <a:xfrm>
            <a:off x="455612" y="1052513"/>
            <a:ext cx="5664678" cy="5111924"/>
          </a:xfrm>
        </p:spPr>
        <p:txBody>
          <a:bodyPr/>
          <a:lstStyle/>
          <a:p>
            <a:pPr algn="l"/>
            <a:r>
              <a:rPr lang="en-US" sz="1400" dirty="0">
                <a:latin typeface="Huawei Sans" panose="020C0503030203020204" pitchFamily="34" charset="0"/>
              </a:rPr>
              <a:t>Because CPEs and </a:t>
            </a:r>
            <a:r>
              <a:rPr lang="en-US" sz="1400" dirty="0" err="1">
                <a:latin typeface="Huawei Sans" panose="020C0503030203020204" pitchFamily="34" charset="0"/>
              </a:rPr>
              <a:t>iMaster</a:t>
            </a:r>
            <a:r>
              <a:rPr lang="en-US" sz="1400" dirty="0">
                <a:latin typeface="Huawei Sans" panose="020C0503030203020204" pitchFamily="34" charset="0"/>
              </a:rPr>
              <a:t> NCE-WAN reside on a public network, data transmitted between them may be leaked or tampered with.</a:t>
            </a:r>
          </a:p>
          <a:p>
            <a:pPr algn="l"/>
            <a:r>
              <a:rPr lang="en-US" sz="1400" dirty="0">
                <a:latin typeface="Huawei Sans" panose="020C0503030203020204" pitchFamily="34" charset="0"/>
              </a:rPr>
              <a:t>The Network Configuration Protocol (NETCONF) provides a mechanism for managing network devices, which can be used to add, delete, modify, and obtain network device data. NETCONF uses the Secure Shell (SSH) protocol as the secure transport layer to provide a communication path for interaction between the client and server.</a:t>
            </a:r>
          </a:p>
          <a:p>
            <a:pPr algn="l"/>
            <a:r>
              <a:rPr lang="en-US" sz="1400" dirty="0">
                <a:latin typeface="Huawei Sans" panose="020C0503030203020204" pitchFamily="34" charset="0"/>
              </a:rPr>
              <a:t>Secure Sockets Layer (SSL) is a security protocol that provides security and data integrity for network communication. It can be used to encrypt network connections between the transport layer and application layer.</a:t>
            </a:r>
          </a:p>
          <a:p>
            <a:pPr algn="l"/>
            <a:endParaRPr lang="en-US" altLang="zh-CN" sz="2000" dirty="0">
              <a:latin typeface="Huawei Sans" panose="020C0503030203020204" pitchFamily="34" charset="0"/>
            </a:endParaRPr>
          </a:p>
        </p:txBody>
      </p:sp>
      <p:sp>
        <p:nvSpPr>
          <p:cNvPr id="60" name="圆角矩形 59"/>
          <p:cNvSpPr/>
          <p:nvPr/>
        </p:nvSpPr>
        <p:spPr bwMode="gray">
          <a:xfrm>
            <a:off x="6525193" y="1283990"/>
            <a:ext cx="4937136" cy="400674"/>
          </a:xfrm>
          <a:prstGeom prst="roundRect">
            <a:avLst>
              <a:gd name="adj" fmla="val 14624"/>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600" dirty="0">
                <a:solidFill>
                  <a:srgbClr val="30B5C5"/>
                </a:solidFill>
                <a:latin typeface="Huawei Sans" panose="020C0503030203020204" pitchFamily="34" charset="0"/>
              </a:rPr>
              <a:t>Secure data transmission</a:t>
            </a:r>
          </a:p>
        </p:txBody>
      </p:sp>
      <p:sp>
        <p:nvSpPr>
          <p:cNvPr id="61" name="圆角矩形 60"/>
          <p:cNvSpPr/>
          <p:nvPr/>
        </p:nvSpPr>
        <p:spPr bwMode="gray">
          <a:xfrm>
            <a:off x="6525193" y="1719956"/>
            <a:ext cx="4937136" cy="4480819"/>
          </a:xfrm>
          <a:prstGeom prst="roundRect">
            <a:avLst>
              <a:gd name="adj" fmla="val 2222"/>
            </a:avLst>
          </a:prstGeom>
          <a:noFill/>
          <a:ln w="9525">
            <a:solidFill>
              <a:schemeClr val="bg1">
                <a:lumMod val="6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85725" fontAlgn="ctr">
              <a:lnSpc>
                <a:spcPts val="2400"/>
              </a:lnSpc>
              <a:spcAft>
                <a:spcPts val="600"/>
              </a:spcAft>
            </a:pPr>
            <a:endParaRPr lang="en-US" altLang="zh-CN" sz="1600" dirty="0">
              <a:solidFill>
                <a:schemeClr val="tx1">
                  <a:lumMod val="75000"/>
                  <a:lumOff val="25000"/>
                </a:schemeClr>
              </a:solidFill>
              <a:latin typeface="Huawei Sans" panose="020C0503030203020204" pitchFamily="34" charset="0"/>
            </a:endParaRPr>
          </a:p>
        </p:txBody>
      </p:sp>
      <p:cxnSp>
        <p:nvCxnSpPr>
          <p:cNvPr id="148" name="直接连接符 147"/>
          <p:cNvCxnSpPr/>
          <p:nvPr/>
        </p:nvCxnSpPr>
        <p:spPr bwMode="gray">
          <a:xfrm flipH="1">
            <a:off x="7850343" y="2741434"/>
            <a:ext cx="2356525"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50" name="文本框 149"/>
          <p:cNvSpPr txBox="1"/>
          <p:nvPr/>
        </p:nvSpPr>
        <p:spPr bwMode="gray">
          <a:xfrm>
            <a:off x="6845701" y="2587545"/>
            <a:ext cx="554580" cy="307777"/>
          </a:xfrm>
          <a:prstGeom prst="rect">
            <a:avLst/>
          </a:prstGeom>
          <a:noFill/>
        </p:spPr>
        <p:txBody>
          <a:bodyPr wrap="square" rtlCol="0">
            <a:spAutoFit/>
          </a:bodyPr>
          <a:lstStyle/>
          <a:p>
            <a:pPr algn="ctr" fontAlgn="ctr"/>
            <a:r>
              <a:rPr lang="en-US" sz="1400" dirty="0">
                <a:solidFill>
                  <a:srgbClr val="000000"/>
                </a:solidFill>
                <a:latin typeface="Huawei Sans" panose="020C0503030203020204" pitchFamily="34" charset="0"/>
              </a:rPr>
              <a:t>CPE</a:t>
            </a:r>
            <a:endParaRPr lang="en-US" altLang="zh-CN" sz="1400" dirty="0">
              <a:solidFill>
                <a:srgbClr val="000000"/>
              </a:solidFill>
              <a:latin typeface="Huawei Sans" panose="020C0503030203020204" pitchFamily="34" charset="0"/>
            </a:endParaRPr>
          </a:p>
        </p:txBody>
      </p:sp>
      <p:sp>
        <p:nvSpPr>
          <p:cNvPr id="155" name="圆角矩形 154"/>
          <p:cNvSpPr/>
          <p:nvPr/>
        </p:nvSpPr>
        <p:spPr bwMode="gray">
          <a:xfrm>
            <a:off x="6790850" y="4379802"/>
            <a:ext cx="4431478" cy="1627678"/>
          </a:xfrm>
          <a:prstGeom prst="roundRect">
            <a:avLst>
              <a:gd name="adj" fmla="val 4091"/>
            </a:avLst>
          </a:prstGeom>
          <a:solidFill>
            <a:srgbClr val="FFFFCC"/>
          </a:solidFill>
          <a:ln w="12700">
            <a:solidFill>
              <a:srgbClr val="FF99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71450" indent="-171450" fontAlgn="ctr">
              <a:lnSpc>
                <a:spcPct val="140000"/>
              </a:lnSpc>
              <a:buFont typeface="Arial" panose="020B0604020202020204" pitchFamily="34" charset="0"/>
              <a:buChar char="•"/>
            </a:pPr>
            <a:r>
              <a:rPr lang="en-US" sz="1200" dirty="0">
                <a:solidFill>
                  <a:srgbClr val="C7000B"/>
                </a:solidFill>
                <a:latin typeface="Huawei Sans" panose="020C0503030203020204" pitchFamily="34" charset="0"/>
              </a:rPr>
              <a:t>The data security of management channels relies on the SSH and SSL protocols, with NETCONF over SSH, HTTP/2 over SSL, and file download over SSL implemented.</a:t>
            </a:r>
          </a:p>
          <a:p>
            <a:pPr marL="171450" indent="-171450" fontAlgn="ctr">
              <a:lnSpc>
                <a:spcPct val="140000"/>
              </a:lnSpc>
              <a:buFont typeface="Arial" panose="020B0604020202020204" pitchFamily="34" charset="0"/>
              <a:buChar char="•"/>
            </a:pPr>
            <a:r>
              <a:rPr lang="en-US" sz="1200" dirty="0">
                <a:solidFill>
                  <a:srgbClr val="C7000B"/>
                </a:solidFill>
                <a:latin typeface="Huawei Sans" panose="020C0503030203020204" pitchFamily="34" charset="0"/>
              </a:rPr>
              <a:t>The encryption and verification functions provided by SSH and SSL ensure confidentiality and integrity of data during transmission.</a:t>
            </a:r>
          </a:p>
        </p:txBody>
      </p:sp>
      <p:sp>
        <p:nvSpPr>
          <p:cNvPr id="157" name="圆柱形 156"/>
          <p:cNvSpPr/>
          <p:nvPr/>
        </p:nvSpPr>
        <p:spPr bwMode="gray">
          <a:xfrm rot="5400000">
            <a:off x="8902579" y="1653757"/>
            <a:ext cx="236506" cy="1812634"/>
          </a:xfrm>
          <a:prstGeom prst="can">
            <a:avLst>
              <a:gd name="adj" fmla="val 28670"/>
            </a:avLst>
          </a:prstGeom>
          <a:solidFill>
            <a:schemeClr val="bg1">
              <a:lumMod val="85000"/>
              <a:alpha val="60000"/>
            </a:schemeClr>
          </a:solidFill>
          <a:ln>
            <a:solidFill>
              <a:schemeClr val="tx1"/>
            </a:solidFill>
          </a:ln>
          <a:effectLst/>
        </p:spPr>
        <p:txBody>
          <a:bodyPr vert="vert270" wrap="square" lIns="68561" tIns="34280" rIns="68561" bIns="34280" numCol="1" rtlCol="0" anchor="ctr" anchorCtr="0" compatLnSpc="1">
            <a:prstTxWarp prst="textNoShape">
              <a:avLst/>
            </a:prstTxWarp>
          </a:bodyPr>
          <a:lstStyle/>
          <a:p>
            <a:pPr algn="ctr" fontAlgn="ctr">
              <a:buClr>
                <a:srgbClr val="CC9900"/>
              </a:buClr>
            </a:pPr>
            <a:r>
              <a:rPr lang="en-US" sz="1200" dirty="0">
                <a:solidFill>
                  <a:srgbClr val="000000"/>
                </a:solidFill>
                <a:latin typeface="Huawei Sans" panose="020C0503030203020204" pitchFamily="34" charset="0"/>
              </a:rPr>
              <a:t>NETCONF over SSH</a:t>
            </a:r>
            <a:endParaRPr lang="en-US" altLang="zh-CN" sz="1200" dirty="0">
              <a:solidFill>
                <a:srgbClr val="000000"/>
              </a:solidFill>
              <a:latin typeface="Huawei Sans" panose="020C0503030203020204" pitchFamily="34" charset="0"/>
            </a:endParaRPr>
          </a:p>
        </p:txBody>
      </p:sp>
      <p:sp>
        <p:nvSpPr>
          <p:cNvPr id="158" name="圆柱形 157"/>
          <p:cNvSpPr/>
          <p:nvPr/>
        </p:nvSpPr>
        <p:spPr bwMode="gray">
          <a:xfrm rot="5400000">
            <a:off x="8900252" y="2018387"/>
            <a:ext cx="241160" cy="1812634"/>
          </a:xfrm>
          <a:prstGeom prst="can">
            <a:avLst>
              <a:gd name="adj" fmla="val 28670"/>
            </a:avLst>
          </a:prstGeom>
          <a:solidFill>
            <a:schemeClr val="bg1">
              <a:lumMod val="85000"/>
              <a:alpha val="60000"/>
            </a:schemeClr>
          </a:solidFill>
          <a:ln>
            <a:solidFill>
              <a:schemeClr val="tx1"/>
            </a:solidFill>
          </a:ln>
          <a:effectLst/>
        </p:spPr>
        <p:txBody>
          <a:bodyPr vert="vert270" wrap="square" lIns="68561" tIns="34280" rIns="68561" bIns="34280" numCol="1" rtlCol="0" anchor="ctr" anchorCtr="0" compatLnSpc="1">
            <a:prstTxWarp prst="textNoShape">
              <a:avLst/>
            </a:prstTxWarp>
          </a:bodyPr>
          <a:lstStyle/>
          <a:p>
            <a:pPr algn="ctr" fontAlgn="ctr">
              <a:buClr>
                <a:srgbClr val="CC9900"/>
              </a:buClr>
            </a:pPr>
            <a:r>
              <a:rPr lang="en-US" sz="1200" dirty="0">
                <a:solidFill>
                  <a:srgbClr val="000000"/>
                </a:solidFill>
                <a:latin typeface="Huawei Sans" panose="020C0503030203020204" pitchFamily="34" charset="0"/>
              </a:rPr>
              <a:t>File download over SSL</a:t>
            </a:r>
            <a:endParaRPr lang="en-US" altLang="zh-CN" sz="1200" dirty="0">
              <a:solidFill>
                <a:srgbClr val="000000"/>
              </a:solidFill>
              <a:latin typeface="Huawei Sans" panose="020C0503030203020204" pitchFamily="34" charset="0"/>
            </a:endParaRPr>
          </a:p>
        </p:txBody>
      </p:sp>
      <p:sp>
        <p:nvSpPr>
          <p:cNvPr id="159" name="圆柱形 158"/>
          <p:cNvSpPr/>
          <p:nvPr/>
        </p:nvSpPr>
        <p:spPr bwMode="gray">
          <a:xfrm rot="5400000">
            <a:off x="8912088" y="2336918"/>
            <a:ext cx="217489" cy="1812634"/>
          </a:xfrm>
          <a:prstGeom prst="can">
            <a:avLst>
              <a:gd name="adj" fmla="val 28670"/>
            </a:avLst>
          </a:prstGeom>
          <a:solidFill>
            <a:schemeClr val="bg1">
              <a:lumMod val="85000"/>
              <a:alpha val="60000"/>
            </a:schemeClr>
          </a:solidFill>
          <a:ln>
            <a:solidFill>
              <a:schemeClr val="tx1"/>
            </a:solidFill>
          </a:ln>
          <a:effectLst/>
        </p:spPr>
        <p:txBody>
          <a:bodyPr vert="vert270" wrap="square" lIns="68561" tIns="34280" rIns="68561" bIns="34280" numCol="1" rtlCol="0" anchor="ctr" anchorCtr="0" compatLnSpc="1">
            <a:prstTxWarp prst="textNoShape">
              <a:avLst/>
            </a:prstTxWarp>
          </a:bodyPr>
          <a:lstStyle/>
          <a:p>
            <a:pPr algn="ctr" fontAlgn="ctr">
              <a:buClr>
                <a:srgbClr val="CC9900"/>
              </a:buClr>
            </a:pPr>
            <a:r>
              <a:rPr lang="en-US" sz="1200" dirty="0">
                <a:solidFill>
                  <a:srgbClr val="000000"/>
                </a:solidFill>
                <a:latin typeface="Huawei Sans" panose="020C0503030203020204" pitchFamily="34" charset="0"/>
              </a:rPr>
              <a:t>HTTP/2 over SSL</a:t>
            </a:r>
            <a:endParaRPr lang="en-US" altLang="zh-CN" sz="1200" dirty="0">
              <a:solidFill>
                <a:srgbClr val="000000"/>
              </a:solidFill>
              <a:latin typeface="Huawei Sans" panose="020C0503030203020204" pitchFamily="34" charset="0"/>
            </a:endParaRPr>
          </a:p>
        </p:txBody>
      </p:sp>
      <p:pic>
        <p:nvPicPr>
          <p:cNvPr id="164" name="图片 163"/>
          <p:cNvPicPr>
            <a:picLocks noChangeAspect="1"/>
          </p:cNvPicPr>
          <p:nvPr/>
        </p:nvPicPr>
        <p:blipFill>
          <a:blip r:embed="rId3"/>
          <a:stretch>
            <a:fillRect/>
          </a:stretch>
        </p:blipFill>
        <p:spPr bwMode="gray">
          <a:xfrm>
            <a:off x="7368665" y="2479719"/>
            <a:ext cx="621692" cy="518634"/>
          </a:xfrm>
          <a:prstGeom prst="rect">
            <a:avLst/>
          </a:prstGeom>
        </p:spPr>
      </p:pic>
      <p:sp>
        <p:nvSpPr>
          <p:cNvPr id="166" name="下箭头 63"/>
          <p:cNvSpPr/>
          <p:nvPr/>
        </p:nvSpPr>
        <p:spPr bwMode="gray">
          <a:xfrm rot="10800000" flipV="1">
            <a:off x="8404290" y="3387603"/>
            <a:ext cx="1217540" cy="930066"/>
          </a:xfrm>
          <a:custGeom>
            <a:avLst/>
            <a:gdLst>
              <a:gd name="connsiteX0" fmla="*/ 0 w 1035535"/>
              <a:gd name="connsiteY0" fmla="*/ 468495 h 794114"/>
              <a:gd name="connsiteX1" fmla="*/ 258884 w 1035535"/>
              <a:gd name="connsiteY1" fmla="*/ 468495 h 794114"/>
              <a:gd name="connsiteX2" fmla="*/ 258884 w 1035535"/>
              <a:gd name="connsiteY2" fmla="*/ 0 h 794114"/>
              <a:gd name="connsiteX3" fmla="*/ 776651 w 1035535"/>
              <a:gd name="connsiteY3" fmla="*/ 0 h 794114"/>
              <a:gd name="connsiteX4" fmla="*/ 776651 w 1035535"/>
              <a:gd name="connsiteY4" fmla="*/ 468495 h 794114"/>
              <a:gd name="connsiteX5" fmla="*/ 1035535 w 1035535"/>
              <a:gd name="connsiteY5" fmla="*/ 468495 h 794114"/>
              <a:gd name="connsiteX6" fmla="*/ 517768 w 1035535"/>
              <a:gd name="connsiteY6" fmla="*/ 794114 h 794114"/>
              <a:gd name="connsiteX7" fmla="*/ 0 w 1035535"/>
              <a:gd name="connsiteY7" fmla="*/ 468495 h 794114"/>
              <a:gd name="connsiteX0" fmla="*/ 258884 w 1035535"/>
              <a:gd name="connsiteY0" fmla="*/ 0 h 794114"/>
              <a:gd name="connsiteX1" fmla="*/ 776651 w 1035535"/>
              <a:gd name="connsiteY1" fmla="*/ 0 h 794114"/>
              <a:gd name="connsiteX2" fmla="*/ 776651 w 1035535"/>
              <a:gd name="connsiteY2" fmla="*/ 468495 h 794114"/>
              <a:gd name="connsiteX3" fmla="*/ 1035535 w 1035535"/>
              <a:gd name="connsiteY3" fmla="*/ 468495 h 794114"/>
              <a:gd name="connsiteX4" fmla="*/ 517768 w 1035535"/>
              <a:gd name="connsiteY4" fmla="*/ 794114 h 794114"/>
              <a:gd name="connsiteX5" fmla="*/ 0 w 1035535"/>
              <a:gd name="connsiteY5" fmla="*/ 468495 h 794114"/>
              <a:gd name="connsiteX6" fmla="*/ 258884 w 1035535"/>
              <a:gd name="connsiteY6" fmla="*/ 468495 h 794114"/>
              <a:gd name="connsiteX7" fmla="*/ 350324 w 1035535"/>
              <a:gd name="connsiteY7" fmla="*/ 91440 h 794114"/>
              <a:gd name="connsiteX0" fmla="*/ 258884 w 1035535"/>
              <a:gd name="connsiteY0" fmla="*/ 0 h 794114"/>
              <a:gd name="connsiteX1" fmla="*/ 776651 w 1035535"/>
              <a:gd name="connsiteY1" fmla="*/ 468495 h 794114"/>
              <a:gd name="connsiteX2" fmla="*/ 1035535 w 1035535"/>
              <a:gd name="connsiteY2" fmla="*/ 468495 h 794114"/>
              <a:gd name="connsiteX3" fmla="*/ 517768 w 1035535"/>
              <a:gd name="connsiteY3" fmla="*/ 794114 h 794114"/>
              <a:gd name="connsiteX4" fmla="*/ 0 w 1035535"/>
              <a:gd name="connsiteY4" fmla="*/ 468495 h 794114"/>
              <a:gd name="connsiteX5" fmla="*/ 258884 w 1035535"/>
              <a:gd name="connsiteY5" fmla="*/ 468495 h 794114"/>
              <a:gd name="connsiteX6" fmla="*/ 350324 w 1035535"/>
              <a:gd name="connsiteY6" fmla="*/ 91440 h 794114"/>
              <a:gd name="connsiteX0" fmla="*/ 1016121 w 1035535"/>
              <a:gd name="connsiteY0" fmla="*/ 0 h 794114"/>
              <a:gd name="connsiteX1" fmla="*/ 776651 w 1035535"/>
              <a:gd name="connsiteY1" fmla="*/ 468495 h 794114"/>
              <a:gd name="connsiteX2" fmla="*/ 1035535 w 1035535"/>
              <a:gd name="connsiteY2" fmla="*/ 468495 h 794114"/>
              <a:gd name="connsiteX3" fmla="*/ 517768 w 1035535"/>
              <a:gd name="connsiteY3" fmla="*/ 794114 h 794114"/>
              <a:gd name="connsiteX4" fmla="*/ 0 w 1035535"/>
              <a:gd name="connsiteY4" fmla="*/ 468495 h 794114"/>
              <a:gd name="connsiteX5" fmla="*/ 258884 w 1035535"/>
              <a:gd name="connsiteY5" fmla="*/ 468495 h 794114"/>
              <a:gd name="connsiteX6" fmla="*/ 350324 w 1035535"/>
              <a:gd name="connsiteY6" fmla="*/ 91440 h 794114"/>
              <a:gd name="connsiteX0" fmla="*/ 1018222 w 1037636"/>
              <a:gd name="connsiteY0" fmla="*/ 0 h 794114"/>
              <a:gd name="connsiteX1" fmla="*/ 778752 w 1037636"/>
              <a:gd name="connsiteY1" fmla="*/ 468495 h 794114"/>
              <a:gd name="connsiteX2" fmla="*/ 1037636 w 1037636"/>
              <a:gd name="connsiteY2" fmla="*/ 468495 h 794114"/>
              <a:gd name="connsiteX3" fmla="*/ 519869 w 1037636"/>
              <a:gd name="connsiteY3" fmla="*/ 794114 h 794114"/>
              <a:gd name="connsiteX4" fmla="*/ 2101 w 1037636"/>
              <a:gd name="connsiteY4" fmla="*/ 468495 h 794114"/>
              <a:gd name="connsiteX5" fmla="*/ 260985 w 1037636"/>
              <a:gd name="connsiteY5" fmla="*/ 468495 h 794114"/>
              <a:gd name="connsiteX6" fmla="*/ 0 w 1037636"/>
              <a:gd name="connsiteY6" fmla="*/ 86678 h 794114"/>
              <a:gd name="connsiteX0" fmla="*/ 1027747 w 1047161"/>
              <a:gd name="connsiteY0" fmla="*/ 0 h 794114"/>
              <a:gd name="connsiteX1" fmla="*/ 788277 w 1047161"/>
              <a:gd name="connsiteY1" fmla="*/ 468495 h 794114"/>
              <a:gd name="connsiteX2" fmla="*/ 1047161 w 1047161"/>
              <a:gd name="connsiteY2" fmla="*/ 468495 h 794114"/>
              <a:gd name="connsiteX3" fmla="*/ 529394 w 1047161"/>
              <a:gd name="connsiteY3" fmla="*/ 794114 h 794114"/>
              <a:gd name="connsiteX4" fmla="*/ 11626 w 1047161"/>
              <a:gd name="connsiteY4" fmla="*/ 468495 h 794114"/>
              <a:gd name="connsiteX5" fmla="*/ 270510 w 1047161"/>
              <a:gd name="connsiteY5" fmla="*/ 468495 h 794114"/>
              <a:gd name="connsiteX6" fmla="*/ 0 w 1047161"/>
              <a:gd name="connsiteY6" fmla="*/ 10478 h 794114"/>
              <a:gd name="connsiteX0" fmla="*/ 1016121 w 1035535"/>
              <a:gd name="connsiteY0" fmla="*/ 13335 h 807449"/>
              <a:gd name="connsiteX1" fmla="*/ 776651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258884 w 1035535"/>
              <a:gd name="connsiteY5" fmla="*/ 481830 h 807449"/>
              <a:gd name="connsiteX6" fmla="*/ 12187 w 1035535"/>
              <a:gd name="connsiteY6" fmla="*/ 0 h 807449"/>
              <a:gd name="connsiteX0" fmla="*/ 1016121 w 1035535"/>
              <a:gd name="connsiteY0" fmla="*/ 13335 h 807449"/>
              <a:gd name="connsiteX1" fmla="*/ 776651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16121 w 1035535"/>
              <a:gd name="connsiteY0" fmla="*/ 13335 h 807449"/>
              <a:gd name="connsiteX1" fmla="*/ 619488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16121 w 1035535"/>
              <a:gd name="connsiteY0" fmla="*/ 13335 h 807449"/>
              <a:gd name="connsiteX1" fmla="*/ 619488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16121 w 1035535"/>
              <a:gd name="connsiteY0" fmla="*/ 13335 h 807449"/>
              <a:gd name="connsiteX1" fmla="*/ 619488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44696 w 1044696"/>
              <a:gd name="connsiteY0" fmla="*/ 0 h 832214"/>
              <a:gd name="connsiteX1" fmla="*/ 619488 w 1044696"/>
              <a:gd name="connsiteY1" fmla="*/ 506595 h 832214"/>
              <a:gd name="connsiteX2" fmla="*/ 1035535 w 1044696"/>
              <a:gd name="connsiteY2" fmla="*/ 506595 h 832214"/>
              <a:gd name="connsiteX3" fmla="*/ 517768 w 1044696"/>
              <a:gd name="connsiteY3" fmla="*/ 832214 h 832214"/>
              <a:gd name="connsiteX4" fmla="*/ 0 w 1044696"/>
              <a:gd name="connsiteY4" fmla="*/ 506595 h 832214"/>
              <a:gd name="connsiteX5" fmla="*/ 392234 w 1044696"/>
              <a:gd name="connsiteY5" fmla="*/ 511357 h 832214"/>
              <a:gd name="connsiteX6" fmla="*/ 12187 w 1044696"/>
              <a:gd name="connsiteY6" fmla="*/ 24765 h 832214"/>
              <a:gd name="connsiteX0" fmla="*/ 1032509 w 1032509"/>
              <a:gd name="connsiteY0" fmla="*/ 0 h 832214"/>
              <a:gd name="connsiteX1" fmla="*/ 607301 w 1032509"/>
              <a:gd name="connsiteY1" fmla="*/ 506595 h 832214"/>
              <a:gd name="connsiteX2" fmla="*/ 1023348 w 1032509"/>
              <a:gd name="connsiteY2" fmla="*/ 506595 h 832214"/>
              <a:gd name="connsiteX3" fmla="*/ 505581 w 1032509"/>
              <a:gd name="connsiteY3" fmla="*/ 832214 h 832214"/>
              <a:gd name="connsiteX4" fmla="*/ 237844 w 1032509"/>
              <a:gd name="connsiteY4" fmla="*/ 508976 h 832214"/>
              <a:gd name="connsiteX5" fmla="*/ 380047 w 1032509"/>
              <a:gd name="connsiteY5" fmla="*/ 511357 h 832214"/>
              <a:gd name="connsiteX6" fmla="*/ 0 w 1032509"/>
              <a:gd name="connsiteY6" fmla="*/ 24765 h 832214"/>
              <a:gd name="connsiteX0" fmla="*/ 1032509 w 1032509"/>
              <a:gd name="connsiteY0" fmla="*/ 0 h 832214"/>
              <a:gd name="connsiteX1" fmla="*/ 607301 w 1032509"/>
              <a:gd name="connsiteY1" fmla="*/ 506595 h 832214"/>
              <a:gd name="connsiteX2" fmla="*/ 804276 w 1032509"/>
              <a:gd name="connsiteY2" fmla="*/ 513741 h 832214"/>
              <a:gd name="connsiteX3" fmla="*/ 505581 w 1032509"/>
              <a:gd name="connsiteY3" fmla="*/ 832214 h 832214"/>
              <a:gd name="connsiteX4" fmla="*/ 237844 w 1032509"/>
              <a:gd name="connsiteY4" fmla="*/ 508976 h 832214"/>
              <a:gd name="connsiteX5" fmla="*/ 380047 w 1032509"/>
              <a:gd name="connsiteY5" fmla="*/ 511357 h 832214"/>
              <a:gd name="connsiteX6" fmla="*/ 0 w 1032509"/>
              <a:gd name="connsiteY6" fmla="*/ 24765 h 832214"/>
              <a:gd name="connsiteX0" fmla="*/ 1032509 w 1032509"/>
              <a:gd name="connsiteY0" fmla="*/ 0 h 722679"/>
              <a:gd name="connsiteX1" fmla="*/ 607301 w 1032509"/>
              <a:gd name="connsiteY1" fmla="*/ 506595 h 722679"/>
              <a:gd name="connsiteX2" fmla="*/ 804276 w 1032509"/>
              <a:gd name="connsiteY2" fmla="*/ 513741 h 722679"/>
              <a:gd name="connsiteX3" fmla="*/ 507965 w 1032509"/>
              <a:gd name="connsiteY3" fmla="*/ 722679 h 722679"/>
              <a:gd name="connsiteX4" fmla="*/ 237844 w 1032509"/>
              <a:gd name="connsiteY4" fmla="*/ 508976 h 722679"/>
              <a:gd name="connsiteX5" fmla="*/ 380047 w 1032509"/>
              <a:gd name="connsiteY5" fmla="*/ 511357 h 722679"/>
              <a:gd name="connsiteX6" fmla="*/ 0 w 1032509"/>
              <a:gd name="connsiteY6" fmla="*/ 24765 h 722679"/>
              <a:gd name="connsiteX0" fmla="*/ 1032509 w 1032509"/>
              <a:gd name="connsiteY0" fmla="*/ 0 h 722679"/>
              <a:gd name="connsiteX1" fmla="*/ 607301 w 1032509"/>
              <a:gd name="connsiteY1" fmla="*/ 506595 h 722679"/>
              <a:gd name="connsiteX2" fmla="*/ 804276 w 1032509"/>
              <a:gd name="connsiteY2" fmla="*/ 513741 h 722679"/>
              <a:gd name="connsiteX3" fmla="*/ 498440 w 1032509"/>
              <a:gd name="connsiteY3" fmla="*/ 722679 h 722679"/>
              <a:gd name="connsiteX4" fmla="*/ 237844 w 1032509"/>
              <a:gd name="connsiteY4" fmla="*/ 508976 h 722679"/>
              <a:gd name="connsiteX5" fmla="*/ 380047 w 1032509"/>
              <a:gd name="connsiteY5" fmla="*/ 511357 h 722679"/>
              <a:gd name="connsiteX6" fmla="*/ 0 w 1032509"/>
              <a:gd name="connsiteY6" fmla="*/ 24765 h 722679"/>
              <a:gd name="connsiteX0" fmla="*/ 1032509 w 1032509"/>
              <a:gd name="connsiteY0" fmla="*/ 0 h 722679"/>
              <a:gd name="connsiteX1" fmla="*/ 607301 w 1032509"/>
              <a:gd name="connsiteY1" fmla="*/ 506595 h 722679"/>
              <a:gd name="connsiteX2" fmla="*/ 792369 w 1032509"/>
              <a:gd name="connsiteY2" fmla="*/ 515732 h 722679"/>
              <a:gd name="connsiteX3" fmla="*/ 498440 w 1032509"/>
              <a:gd name="connsiteY3" fmla="*/ 722679 h 722679"/>
              <a:gd name="connsiteX4" fmla="*/ 237844 w 1032509"/>
              <a:gd name="connsiteY4" fmla="*/ 508976 h 722679"/>
              <a:gd name="connsiteX5" fmla="*/ 380047 w 1032509"/>
              <a:gd name="connsiteY5" fmla="*/ 511357 h 722679"/>
              <a:gd name="connsiteX6" fmla="*/ 0 w 1032509"/>
              <a:gd name="connsiteY6" fmla="*/ 24765 h 722679"/>
              <a:gd name="connsiteX0" fmla="*/ 1032509 w 1032509"/>
              <a:gd name="connsiteY0" fmla="*/ 0 h 720688"/>
              <a:gd name="connsiteX1" fmla="*/ 607301 w 1032509"/>
              <a:gd name="connsiteY1" fmla="*/ 506595 h 720688"/>
              <a:gd name="connsiteX2" fmla="*/ 792369 w 1032509"/>
              <a:gd name="connsiteY2" fmla="*/ 515732 h 720688"/>
              <a:gd name="connsiteX3" fmla="*/ 503202 w 1032509"/>
              <a:gd name="connsiteY3" fmla="*/ 720688 h 720688"/>
              <a:gd name="connsiteX4" fmla="*/ 237844 w 1032509"/>
              <a:gd name="connsiteY4" fmla="*/ 508976 h 720688"/>
              <a:gd name="connsiteX5" fmla="*/ 380047 w 1032509"/>
              <a:gd name="connsiteY5" fmla="*/ 511357 h 720688"/>
              <a:gd name="connsiteX6" fmla="*/ 0 w 1032509"/>
              <a:gd name="connsiteY6" fmla="*/ 24765 h 720688"/>
              <a:gd name="connsiteX0" fmla="*/ 1044414 w 1044414"/>
              <a:gd name="connsiteY0" fmla="*/ 0 h 720688"/>
              <a:gd name="connsiteX1" fmla="*/ 619206 w 1044414"/>
              <a:gd name="connsiteY1" fmla="*/ 506595 h 720688"/>
              <a:gd name="connsiteX2" fmla="*/ 804274 w 1044414"/>
              <a:gd name="connsiteY2" fmla="*/ 515732 h 720688"/>
              <a:gd name="connsiteX3" fmla="*/ 515107 w 1044414"/>
              <a:gd name="connsiteY3" fmla="*/ 720688 h 720688"/>
              <a:gd name="connsiteX4" fmla="*/ 249749 w 1044414"/>
              <a:gd name="connsiteY4" fmla="*/ 508976 h 720688"/>
              <a:gd name="connsiteX5" fmla="*/ 391952 w 1044414"/>
              <a:gd name="connsiteY5" fmla="*/ 511357 h 720688"/>
              <a:gd name="connsiteX6" fmla="*/ 0 w 1044414"/>
              <a:gd name="connsiteY6" fmla="*/ 4852 h 720688"/>
              <a:gd name="connsiteX0" fmla="*/ 1082514 w 1082514"/>
              <a:gd name="connsiteY0" fmla="*/ 0 h 722679"/>
              <a:gd name="connsiteX1" fmla="*/ 619206 w 1082514"/>
              <a:gd name="connsiteY1" fmla="*/ 508586 h 722679"/>
              <a:gd name="connsiteX2" fmla="*/ 804274 w 1082514"/>
              <a:gd name="connsiteY2" fmla="*/ 517723 h 722679"/>
              <a:gd name="connsiteX3" fmla="*/ 515107 w 1082514"/>
              <a:gd name="connsiteY3" fmla="*/ 722679 h 722679"/>
              <a:gd name="connsiteX4" fmla="*/ 249749 w 1082514"/>
              <a:gd name="connsiteY4" fmla="*/ 510967 h 722679"/>
              <a:gd name="connsiteX5" fmla="*/ 391952 w 1082514"/>
              <a:gd name="connsiteY5" fmla="*/ 513348 h 722679"/>
              <a:gd name="connsiteX6" fmla="*/ 0 w 1082514"/>
              <a:gd name="connsiteY6" fmla="*/ 6843 h 722679"/>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91952 w 1082514"/>
              <a:gd name="connsiteY5" fmla="*/ 513348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33080 w 1082514"/>
              <a:gd name="connsiteY4" fmla="*/ 526899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04274 w 1082514"/>
              <a:gd name="connsiteY2" fmla="*/ 517723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04274 w 1082514"/>
              <a:gd name="connsiteY2" fmla="*/ 517723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30468 w 1082514"/>
              <a:gd name="connsiteY2" fmla="*/ 531664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30468 w 1082514"/>
              <a:gd name="connsiteY2" fmla="*/ 531664 h 724672"/>
              <a:gd name="connsiteX3" fmla="*/ 534160 w 1082514"/>
              <a:gd name="connsiteY3" fmla="*/ 724672 h 724672"/>
              <a:gd name="connsiteX4" fmla="*/ 237842 w 1082514"/>
              <a:gd name="connsiteY4" fmla="*/ 532873 h 724672"/>
              <a:gd name="connsiteX5" fmla="*/ 434815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30468 w 1082514"/>
              <a:gd name="connsiteY2" fmla="*/ 531664 h 724672"/>
              <a:gd name="connsiteX3" fmla="*/ 534160 w 1082514"/>
              <a:gd name="connsiteY3" fmla="*/ 724672 h 724672"/>
              <a:gd name="connsiteX4" fmla="*/ 297373 w 1082514"/>
              <a:gd name="connsiteY4" fmla="*/ 532873 h 724672"/>
              <a:gd name="connsiteX5" fmla="*/ 434815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768555 w 1082514"/>
              <a:gd name="connsiteY2" fmla="*/ 531664 h 724672"/>
              <a:gd name="connsiteX3" fmla="*/ 534160 w 1082514"/>
              <a:gd name="connsiteY3" fmla="*/ 724672 h 724672"/>
              <a:gd name="connsiteX4" fmla="*/ 297373 w 1082514"/>
              <a:gd name="connsiteY4" fmla="*/ 532873 h 724672"/>
              <a:gd name="connsiteX5" fmla="*/ 434815 w 1082514"/>
              <a:gd name="connsiteY5" fmla="*/ 533263 h 724672"/>
              <a:gd name="connsiteX6" fmla="*/ 0 w 1082514"/>
              <a:gd name="connsiteY6" fmla="*/ 6843 h 724672"/>
              <a:gd name="connsiteX0" fmla="*/ 1082514 w 1082514"/>
              <a:gd name="connsiteY0" fmla="*/ 0 h 724672"/>
              <a:gd name="connsiteX1" fmla="*/ 638256 w 1082514"/>
              <a:gd name="connsiteY1" fmla="*/ 534476 h 724672"/>
              <a:gd name="connsiteX2" fmla="*/ 768555 w 1082514"/>
              <a:gd name="connsiteY2" fmla="*/ 531664 h 724672"/>
              <a:gd name="connsiteX3" fmla="*/ 534160 w 1082514"/>
              <a:gd name="connsiteY3" fmla="*/ 724672 h 724672"/>
              <a:gd name="connsiteX4" fmla="*/ 297373 w 1082514"/>
              <a:gd name="connsiteY4" fmla="*/ 532873 h 724672"/>
              <a:gd name="connsiteX5" fmla="*/ 434815 w 1082514"/>
              <a:gd name="connsiteY5" fmla="*/ 533263 h 724672"/>
              <a:gd name="connsiteX6" fmla="*/ 0 w 1082514"/>
              <a:gd name="connsiteY6" fmla="*/ 6843 h 724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82514" h="724672">
                <a:moveTo>
                  <a:pt x="1082514" y="0"/>
                </a:moveTo>
                <a:cubicBezTo>
                  <a:pt x="788378" y="227602"/>
                  <a:pt x="727605" y="349736"/>
                  <a:pt x="638256" y="534476"/>
                </a:cubicBezTo>
                <a:lnTo>
                  <a:pt x="768555" y="531664"/>
                </a:lnTo>
                <a:lnTo>
                  <a:pt x="534160" y="724672"/>
                </a:lnTo>
                <a:lnTo>
                  <a:pt x="297373" y="532873"/>
                </a:lnTo>
                <a:lnTo>
                  <a:pt x="434815" y="533263"/>
                </a:lnTo>
                <a:cubicBezTo>
                  <a:pt x="434815" y="377098"/>
                  <a:pt x="0" y="6843"/>
                  <a:pt x="0" y="6843"/>
                </a:cubicBezTo>
              </a:path>
            </a:pathLst>
          </a:custGeom>
          <a:gradFill flip="none" rotWithShape="1">
            <a:gsLst>
              <a:gs pos="15000">
                <a:srgbClr val="FFC000"/>
              </a:gs>
              <a:gs pos="100000">
                <a:schemeClr val="bg1">
                  <a:alpha val="0"/>
                </a:schemeClr>
              </a:gs>
            </a:gsLst>
            <a:lin ang="16200000" scaled="1"/>
            <a:tileRect/>
          </a:gradFill>
          <a:ln w="19050">
            <a:gradFill flip="none" rotWithShape="1">
              <a:gsLst>
                <a:gs pos="100000">
                  <a:schemeClr val="bg1">
                    <a:lumMod val="100000"/>
                    <a:alpha val="0"/>
                  </a:schemeClr>
                </a:gs>
                <a:gs pos="31000">
                  <a:srgbClr val="FF9933"/>
                </a:gs>
              </a:gsLst>
              <a:lin ang="162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49" name="文本框 48"/>
          <p:cNvSpPr txBox="1"/>
          <p:nvPr/>
        </p:nvSpPr>
        <p:spPr bwMode="gray">
          <a:xfrm>
            <a:off x="9851747" y="2007001"/>
            <a:ext cx="1252174" cy="523220"/>
          </a:xfrm>
          <a:prstGeom prst="rect">
            <a:avLst/>
          </a:prstGeom>
          <a:noFill/>
        </p:spPr>
        <p:txBody>
          <a:bodyPr wrap="square" rtlCol="0">
            <a:spAutoFit/>
          </a:bodyPr>
          <a:lstStyle/>
          <a:p>
            <a:pPr algn="ctr" fontAlgn="ctr"/>
            <a:r>
              <a:rPr lang="en-US" sz="1400" dirty="0" err="1">
                <a:solidFill>
                  <a:srgbClr val="000000"/>
                </a:solidFill>
                <a:latin typeface="Huawei Sans" panose="020C0503030203020204" pitchFamily="34" charset="0"/>
              </a:rPr>
              <a:t>iMaster</a:t>
            </a:r>
            <a:r>
              <a:rPr lang="en-US" sz="1400" dirty="0">
                <a:solidFill>
                  <a:srgbClr val="000000"/>
                </a:solidFill>
                <a:latin typeface="Huawei Sans" panose="020C0503030203020204" pitchFamily="34" charset="0"/>
              </a:rPr>
              <a:t> NCE-WAN</a:t>
            </a:r>
            <a:endParaRPr lang="en-US" altLang="zh-CN" sz="1400" dirty="0">
              <a:solidFill>
                <a:srgbClr val="000000"/>
              </a:solidFill>
              <a:latin typeface="Huawei Sans" panose="020C0503030203020204" pitchFamily="34" charset="0"/>
            </a:endParaRPr>
          </a:p>
        </p:txBody>
      </p:sp>
      <p:pic>
        <p:nvPicPr>
          <p:cNvPr id="50" name="Picture 2" descr="C:\Users\b00343617\AppData\Roaming\eSpace_Desktop\UserData\b00343617\imagefiles\7455122A-1075-47ED-B57D-41E031D77EFA.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gray">
          <a:xfrm>
            <a:off x="10195761" y="2530221"/>
            <a:ext cx="541157" cy="43969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2683991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bwMode="gray"/>
        <p:txBody>
          <a:bodyPr>
            <a:normAutofit/>
          </a:bodyPr>
          <a:lstStyle/>
          <a:p>
            <a:pPr fontAlgn="ctr"/>
            <a:r>
              <a:rPr lang="en-US" dirty="0">
                <a:latin typeface="Huawei Sans" panose="020C0503030203020204" pitchFamily="34" charset="0"/>
              </a:rPr>
              <a:t>Control Channel Security</a:t>
            </a:r>
          </a:p>
        </p:txBody>
      </p:sp>
      <p:sp>
        <p:nvSpPr>
          <p:cNvPr id="2" name="文本占位符 1"/>
          <p:cNvSpPr>
            <a:spLocks noGrp="1"/>
          </p:cNvSpPr>
          <p:nvPr>
            <p:ph type="body" sz="quarter" idx="10"/>
          </p:nvPr>
        </p:nvSpPr>
        <p:spPr bwMode="gray"/>
        <p:txBody>
          <a:bodyPr/>
          <a:lstStyle/>
          <a:p>
            <a:pPr algn="l"/>
            <a:r>
              <a:rPr lang="en-US" sz="1400" dirty="0">
                <a:latin typeface="Huawei Sans" panose="020C0503030203020204" pitchFamily="34" charset="0"/>
              </a:rPr>
              <a:t>Because CPEs and RRs reside on a public network, control channels established between them may be spoofed. After control channels are established, data may be intercepted or tampered with during transmission in the channels.</a:t>
            </a:r>
          </a:p>
        </p:txBody>
      </p:sp>
      <p:sp>
        <p:nvSpPr>
          <p:cNvPr id="34" name="圆角矩形 33"/>
          <p:cNvSpPr/>
          <p:nvPr/>
        </p:nvSpPr>
        <p:spPr bwMode="gray">
          <a:xfrm>
            <a:off x="738907" y="2192898"/>
            <a:ext cx="5559439" cy="3941202"/>
          </a:xfrm>
          <a:prstGeom prst="roundRect">
            <a:avLst>
              <a:gd name="adj" fmla="val 2222"/>
            </a:avLst>
          </a:prstGeom>
          <a:noFill/>
          <a:ln w="9525">
            <a:solidFill>
              <a:schemeClr val="bg1">
                <a:lumMod val="6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85725" fontAlgn="ctr">
              <a:lnSpc>
                <a:spcPts val="2400"/>
              </a:lnSpc>
              <a:spcAft>
                <a:spcPts val="600"/>
              </a:spcAft>
            </a:pPr>
            <a:endParaRPr lang="en-US" altLang="zh-CN" sz="1100" dirty="0">
              <a:solidFill>
                <a:schemeClr val="tx1">
                  <a:lumMod val="75000"/>
                  <a:lumOff val="25000"/>
                </a:schemeClr>
              </a:solidFill>
              <a:latin typeface="Huawei Sans" panose="020C0503030203020204" pitchFamily="34" charset="0"/>
            </a:endParaRPr>
          </a:p>
        </p:txBody>
      </p:sp>
      <p:sp>
        <p:nvSpPr>
          <p:cNvPr id="36" name="圆角矩形 35"/>
          <p:cNvSpPr/>
          <p:nvPr/>
        </p:nvSpPr>
        <p:spPr bwMode="gray">
          <a:xfrm>
            <a:off x="6525193" y="2192898"/>
            <a:ext cx="4937128" cy="3941202"/>
          </a:xfrm>
          <a:prstGeom prst="roundRect">
            <a:avLst>
              <a:gd name="adj" fmla="val 2222"/>
            </a:avLst>
          </a:prstGeom>
          <a:noFill/>
          <a:ln w="9525">
            <a:solidFill>
              <a:schemeClr val="bg1">
                <a:lumMod val="6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85725" fontAlgn="ctr">
              <a:lnSpc>
                <a:spcPts val="2400"/>
              </a:lnSpc>
              <a:spcAft>
                <a:spcPts val="600"/>
              </a:spcAft>
            </a:pPr>
            <a:endParaRPr lang="en-US" altLang="zh-CN" sz="1600" dirty="0">
              <a:solidFill>
                <a:schemeClr val="tx1">
                  <a:lumMod val="75000"/>
                  <a:lumOff val="25000"/>
                </a:schemeClr>
              </a:solidFill>
              <a:latin typeface="Huawei Sans" panose="020C0503030203020204" pitchFamily="34" charset="0"/>
            </a:endParaRPr>
          </a:p>
        </p:txBody>
      </p:sp>
      <p:cxnSp>
        <p:nvCxnSpPr>
          <p:cNvPr id="37" name="直接连接符 36"/>
          <p:cNvCxnSpPr/>
          <p:nvPr/>
        </p:nvCxnSpPr>
        <p:spPr bwMode="gray">
          <a:xfrm flipH="1">
            <a:off x="2361032" y="2863370"/>
            <a:ext cx="219116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38" name="文本框 37"/>
          <p:cNvSpPr txBox="1"/>
          <p:nvPr/>
        </p:nvSpPr>
        <p:spPr bwMode="gray">
          <a:xfrm>
            <a:off x="3997031" y="2330030"/>
            <a:ext cx="1110322" cy="276999"/>
          </a:xfrm>
          <a:prstGeom prst="rect">
            <a:avLst/>
          </a:prstGeom>
          <a:noFill/>
        </p:spPr>
        <p:txBody>
          <a:bodyPr wrap="square" rtlCol="0">
            <a:spAutoFit/>
          </a:bodyPr>
          <a:lstStyle/>
          <a:p>
            <a:pPr algn="ctr" fontAlgn="ctr"/>
            <a:r>
              <a:rPr lang="en-US" sz="1200" dirty="0">
                <a:solidFill>
                  <a:srgbClr val="000000"/>
                </a:solidFill>
                <a:latin typeface="Huawei Sans" panose="020C0503030203020204" pitchFamily="34" charset="0"/>
              </a:rPr>
              <a:t>RR</a:t>
            </a:r>
            <a:endParaRPr lang="en-US" altLang="zh-CN" sz="1200" dirty="0">
              <a:solidFill>
                <a:srgbClr val="000000"/>
              </a:solidFill>
              <a:latin typeface="Huawei Sans" panose="020C0503030203020204" pitchFamily="34" charset="0"/>
            </a:endParaRPr>
          </a:p>
        </p:txBody>
      </p:sp>
      <p:sp>
        <p:nvSpPr>
          <p:cNvPr id="39" name="文本框 38"/>
          <p:cNvSpPr txBox="1"/>
          <p:nvPr/>
        </p:nvSpPr>
        <p:spPr bwMode="gray">
          <a:xfrm>
            <a:off x="2083741" y="2330031"/>
            <a:ext cx="554580" cy="276999"/>
          </a:xfrm>
          <a:prstGeom prst="rect">
            <a:avLst/>
          </a:prstGeom>
          <a:noFill/>
        </p:spPr>
        <p:txBody>
          <a:bodyPr wrap="square" rtlCol="0">
            <a:spAutoFit/>
          </a:bodyPr>
          <a:lstStyle/>
          <a:p>
            <a:pPr algn="ctr" fontAlgn="ctr"/>
            <a:r>
              <a:rPr lang="en-US" sz="1200" dirty="0">
                <a:solidFill>
                  <a:srgbClr val="000000"/>
                </a:solidFill>
                <a:latin typeface="Huawei Sans" panose="020C0503030203020204" pitchFamily="34" charset="0"/>
              </a:rPr>
              <a:t>CPE</a:t>
            </a:r>
            <a:endParaRPr lang="en-US" altLang="zh-CN" sz="1200" dirty="0">
              <a:solidFill>
                <a:srgbClr val="000000"/>
              </a:solidFill>
              <a:latin typeface="Huawei Sans" panose="020C0503030203020204" pitchFamily="34" charset="0"/>
            </a:endParaRPr>
          </a:p>
        </p:txBody>
      </p:sp>
      <p:cxnSp>
        <p:nvCxnSpPr>
          <p:cNvPr id="40" name="直接连接符 39"/>
          <p:cNvCxnSpPr/>
          <p:nvPr/>
        </p:nvCxnSpPr>
        <p:spPr bwMode="gray">
          <a:xfrm>
            <a:off x="2380282" y="2863370"/>
            <a:ext cx="0" cy="3254402"/>
          </a:xfrm>
          <a:prstGeom prst="line">
            <a:avLst/>
          </a:prstGeom>
          <a:noFill/>
          <a:ln w="19050" cap="flat" cmpd="sng" algn="ctr">
            <a:solidFill>
              <a:schemeClr val="tx1"/>
            </a:solidFill>
            <a:prstDash val="dash"/>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1" name="直接连接符 40"/>
          <p:cNvCxnSpPr/>
          <p:nvPr/>
        </p:nvCxnSpPr>
        <p:spPr bwMode="gray">
          <a:xfrm>
            <a:off x="4552192" y="2863370"/>
            <a:ext cx="0" cy="3254402"/>
          </a:xfrm>
          <a:prstGeom prst="line">
            <a:avLst/>
          </a:prstGeom>
          <a:noFill/>
          <a:ln w="19050" cap="flat" cmpd="sng" algn="ctr">
            <a:solidFill>
              <a:schemeClr val="tx1"/>
            </a:solidFill>
            <a:prstDash val="dash"/>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2" name="直接连接符 41"/>
          <p:cNvCxnSpPr/>
          <p:nvPr/>
        </p:nvCxnSpPr>
        <p:spPr bwMode="gray">
          <a:xfrm flipH="1">
            <a:off x="2513432" y="3359614"/>
            <a:ext cx="1859620" cy="0"/>
          </a:xfrm>
          <a:prstGeom prst="line">
            <a:avLst/>
          </a:prstGeom>
          <a:ln w="19050">
            <a:solidFill>
              <a:schemeClr val="tx1"/>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sp>
        <p:nvSpPr>
          <p:cNvPr id="44" name="文本框 43"/>
          <p:cNvSpPr txBox="1"/>
          <p:nvPr/>
        </p:nvSpPr>
        <p:spPr bwMode="gray">
          <a:xfrm>
            <a:off x="2880106" y="3476407"/>
            <a:ext cx="1492946" cy="430887"/>
          </a:xfrm>
          <a:prstGeom prst="rect">
            <a:avLst/>
          </a:prstGeom>
          <a:noFill/>
        </p:spPr>
        <p:txBody>
          <a:bodyPr wrap="square" rtlCol="0">
            <a:spAutoFit/>
          </a:bodyPr>
          <a:lstStyle/>
          <a:p>
            <a:pPr algn="ctr" fontAlgn="ctr"/>
            <a:r>
              <a:rPr lang="en-US" sz="1100" dirty="0">
                <a:solidFill>
                  <a:srgbClr val="000000"/>
                </a:solidFill>
                <a:latin typeface="Huawei Sans" panose="020C0503030203020204" pitchFamily="34" charset="0"/>
              </a:rPr>
              <a:t>Send the CPE's certificates.</a:t>
            </a:r>
          </a:p>
        </p:txBody>
      </p:sp>
      <p:pic>
        <p:nvPicPr>
          <p:cNvPr id="45" name="图片 44"/>
          <p:cNvPicPr>
            <a:picLocks noChangeAspect="1"/>
          </p:cNvPicPr>
          <p:nvPr/>
        </p:nvPicPr>
        <p:blipFill>
          <a:blip r:embed="rId3"/>
          <a:stretch>
            <a:fillRect/>
          </a:stretch>
        </p:blipFill>
        <p:spPr bwMode="gray">
          <a:xfrm>
            <a:off x="2778737" y="3626111"/>
            <a:ext cx="289515" cy="249305"/>
          </a:xfrm>
          <a:prstGeom prst="rect">
            <a:avLst/>
          </a:prstGeom>
        </p:spPr>
      </p:pic>
      <p:cxnSp>
        <p:nvCxnSpPr>
          <p:cNvPr id="46" name="直接连接符 45"/>
          <p:cNvCxnSpPr/>
          <p:nvPr/>
        </p:nvCxnSpPr>
        <p:spPr bwMode="gray">
          <a:xfrm flipH="1">
            <a:off x="2561118" y="3948359"/>
            <a:ext cx="1859620" cy="0"/>
          </a:xfrm>
          <a:prstGeom prst="line">
            <a:avLst/>
          </a:prstGeom>
          <a:ln w="19050">
            <a:solidFill>
              <a:schemeClr val="tx1"/>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sp>
        <p:nvSpPr>
          <p:cNvPr id="47" name="文本框 46"/>
          <p:cNvSpPr txBox="1"/>
          <p:nvPr/>
        </p:nvSpPr>
        <p:spPr bwMode="gray">
          <a:xfrm>
            <a:off x="2687076" y="4464257"/>
            <a:ext cx="1347808" cy="430887"/>
          </a:xfrm>
          <a:prstGeom prst="rect">
            <a:avLst/>
          </a:prstGeom>
          <a:noFill/>
        </p:spPr>
        <p:txBody>
          <a:bodyPr wrap="square" rtlCol="0">
            <a:spAutoFit/>
          </a:bodyPr>
          <a:lstStyle/>
          <a:p>
            <a:pPr algn="ctr" fontAlgn="ctr"/>
            <a:r>
              <a:rPr lang="en-US" sz="1100" dirty="0">
                <a:solidFill>
                  <a:srgbClr val="000000"/>
                </a:solidFill>
                <a:latin typeface="Huawei Sans" panose="020C0503030203020204" pitchFamily="34" charset="0"/>
              </a:rPr>
              <a:t>Send the RR's certificates.</a:t>
            </a:r>
          </a:p>
        </p:txBody>
      </p:sp>
      <p:pic>
        <p:nvPicPr>
          <p:cNvPr id="48" name="图片 47"/>
          <p:cNvPicPr>
            <a:picLocks noChangeAspect="1"/>
          </p:cNvPicPr>
          <p:nvPr/>
        </p:nvPicPr>
        <p:blipFill>
          <a:blip r:embed="rId3"/>
          <a:stretch>
            <a:fillRect/>
          </a:stretch>
        </p:blipFill>
        <p:spPr bwMode="gray">
          <a:xfrm>
            <a:off x="4048829" y="4607390"/>
            <a:ext cx="289515" cy="249305"/>
          </a:xfrm>
          <a:prstGeom prst="rect">
            <a:avLst/>
          </a:prstGeom>
        </p:spPr>
      </p:pic>
      <p:cxnSp>
        <p:nvCxnSpPr>
          <p:cNvPr id="49" name="直接连接符 48"/>
          <p:cNvCxnSpPr/>
          <p:nvPr/>
        </p:nvCxnSpPr>
        <p:spPr bwMode="gray">
          <a:xfrm flipH="1">
            <a:off x="2513432" y="4903918"/>
            <a:ext cx="1859620" cy="0"/>
          </a:xfrm>
          <a:prstGeom prst="line">
            <a:avLst/>
          </a:prstGeom>
          <a:ln w="19050">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50" name="直接连接符 49"/>
          <p:cNvCxnSpPr/>
          <p:nvPr/>
        </p:nvCxnSpPr>
        <p:spPr bwMode="gray">
          <a:xfrm flipH="1">
            <a:off x="2561118" y="5965728"/>
            <a:ext cx="1859620" cy="0"/>
          </a:xfrm>
          <a:prstGeom prst="line">
            <a:avLst/>
          </a:prstGeom>
          <a:ln w="19050">
            <a:solidFill>
              <a:schemeClr val="tx1"/>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53" name="文本框 52"/>
          <p:cNvSpPr txBox="1"/>
          <p:nvPr/>
        </p:nvSpPr>
        <p:spPr bwMode="gray">
          <a:xfrm>
            <a:off x="2688189" y="3071084"/>
            <a:ext cx="1492946" cy="261610"/>
          </a:xfrm>
          <a:prstGeom prst="rect">
            <a:avLst/>
          </a:prstGeom>
          <a:noFill/>
        </p:spPr>
        <p:txBody>
          <a:bodyPr wrap="square" rtlCol="0">
            <a:spAutoFit/>
          </a:bodyPr>
          <a:lstStyle/>
          <a:p>
            <a:pPr algn="ctr" fontAlgn="ctr"/>
            <a:r>
              <a:rPr lang="en-US" sz="1100" dirty="0">
                <a:solidFill>
                  <a:srgbClr val="000000"/>
                </a:solidFill>
                <a:latin typeface="Huawei Sans" panose="020C0503030203020204" pitchFamily="34" charset="0"/>
              </a:rPr>
              <a:t>DTLS</a:t>
            </a:r>
            <a:endParaRPr lang="en-US" altLang="zh-CN" sz="1100" dirty="0">
              <a:solidFill>
                <a:srgbClr val="000000"/>
              </a:solidFill>
              <a:latin typeface="Huawei Sans" panose="020C0503030203020204" pitchFamily="34" charset="0"/>
            </a:endParaRPr>
          </a:p>
        </p:txBody>
      </p:sp>
      <p:sp>
        <p:nvSpPr>
          <p:cNvPr id="55" name="圆角矩形 54"/>
          <p:cNvSpPr/>
          <p:nvPr/>
        </p:nvSpPr>
        <p:spPr bwMode="gray">
          <a:xfrm>
            <a:off x="4655820" y="3948359"/>
            <a:ext cx="1543222" cy="908335"/>
          </a:xfrm>
          <a:prstGeom prst="roundRect">
            <a:avLst>
              <a:gd name="adj" fmla="val 4091"/>
            </a:avLst>
          </a:prstGeom>
          <a:solidFill>
            <a:srgbClr val="FFFFCC"/>
          </a:solidFill>
          <a:ln w="12700">
            <a:solidFill>
              <a:srgbClr val="FF99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ctr"/>
            <a:r>
              <a:rPr lang="en-US" sz="1100" dirty="0">
                <a:solidFill>
                  <a:srgbClr val="C7000B"/>
                </a:solidFill>
                <a:latin typeface="Huawei Sans" panose="020C0503030203020204" pitchFamily="34" charset="0"/>
              </a:rPr>
              <a:t>Verify the CPE's certificates.</a:t>
            </a:r>
            <a:endParaRPr lang="en-US" altLang="zh-CN" sz="1100" dirty="0">
              <a:solidFill>
                <a:srgbClr val="C7000B"/>
              </a:solidFill>
              <a:latin typeface="Huawei Sans" panose="020C0503030203020204" pitchFamily="34" charset="0"/>
            </a:endParaRPr>
          </a:p>
          <a:p>
            <a:pPr marL="180975" indent="-180975" fontAlgn="ctr">
              <a:buFont typeface="+mj-lt"/>
              <a:buAutoNum type="arabicPeriod"/>
            </a:pPr>
            <a:r>
              <a:rPr lang="en-US" sz="1100" dirty="0">
                <a:solidFill>
                  <a:srgbClr val="C7000B"/>
                </a:solidFill>
                <a:latin typeface="Huawei Sans" panose="020C0503030203020204" pitchFamily="34" charset="0"/>
              </a:rPr>
              <a:t>Certificate validity</a:t>
            </a:r>
            <a:endParaRPr lang="en-US" altLang="zh-CN" sz="1100" dirty="0">
              <a:solidFill>
                <a:srgbClr val="C7000B"/>
              </a:solidFill>
              <a:latin typeface="Huawei Sans" panose="020C0503030203020204" pitchFamily="34" charset="0"/>
            </a:endParaRPr>
          </a:p>
          <a:p>
            <a:pPr marL="180975" indent="-180975" fontAlgn="ctr">
              <a:buFont typeface="+mj-lt"/>
              <a:buAutoNum type="arabicPeriod"/>
            </a:pPr>
            <a:r>
              <a:rPr lang="en-US" sz="1100" dirty="0">
                <a:solidFill>
                  <a:srgbClr val="C7000B"/>
                </a:solidFill>
                <a:latin typeface="Huawei Sans" panose="020C0503030203020204" pitchFamily="34" charset="0"/>
              </a:rPr>
              <a:t>Certificate validity period</a:t>
            </a:r>
            <a:endParaRPr lang="en-US" altLang="zh-CN" sz="1100" dirty="0">
              <a:solidFill>
                <a:srgbClr val="C7000B"/>
              </a:solidFill>
              <a:latin typeface="Huawei Sans" panose="020C0503030203020204" pitchFamily="34" charset="0"/>
            </a:endParaRPr>
          </a:p>
        </p:txBody>
      </p:sp>
      <p:sp>
        <p:nvSpPr>
          <p:cNvPr id="56" name="圆角矩形 55"/>
          <p:cNvSpPr/>
          <p:nvPr/>
        </p:nvSpPr>
        <p:spPr bwMode="gray">
          <a:xfrm>
            <a:off x="785097" y="4929796"/>
            <a:ext cx="1536345" cy="931085"/>
          </a:xfrm>
          <a:prstGeom prst="roundRect">
            <a:avLst>
              <a:gd name="adj" fmla="val 4091"/>
            </a:avLst>
          </a:prstGeom>
          <a:solidFill>
            <a:srgbClr val="FFFFCC"/>
          </a:solidFill>
          <a:ln w="12700">
            <a:solidFill>
              <a:srgbClr val="FF99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ctr"/>
            <a:r>
              <a:rPr lang="en-US" sz="1100" dirty="0">
                <a:solidFill>
                  <a:srgbClr val="C7000B"/>
                </a:solidFill>
                <a:latin typeface="Huawei Sans" panose="020C0503030203020204" pitchFamily="34" charset="0"/>
              </a:rPr>
              <a:t>Verify the RR's certificates.</a:t>
            </a:r>
            <a:endParaRPr lang="en-US" altLang="zh-CN" sz="1100" dirty="0">
              <a:solidFill>
                <a:srgbClr val="C7000B"/>
              </a:solidFill>
              <a:latin typeface="Huawei Sans" panose="020C0503030203020204" pitchFamily="34" charset="0"/>
            </a:endParaRPr>
          </a:p>
          <a:p>
            <a:pPr marL="180975" indent="-180975" fontAlgn="ctr">
              <a:buFont typeface="+mj-lt"/>
              <a:buAutoNum type="arabicPeriod"/>
            </a:pPr>
            <a:r>
              <a:rPr lang="en-US" sz="1100" dirty="0">
                <a:solidFill>
                  <a:srgbClr val="C7000B"/>
                </a:solidFill>
                <a:latin typeface="Huawei Sans" panose="020C0503030203020204" pitchFamily="34" charset="0"/>
              </a:rPr>
              <a:t>Certificate validity</a:t>
            </a:r>
            <a:endParaRPr lang="en-US" altLang="zh-CN" sz="1100" dirty="0">
              <a:solidFill>
                <a:srgbClr val="C7000B"/>
              </a:solidFill>
              <a:latin typeface="Huawei Sans" panose="020C0503030203020204" pitchFamily="34" charset="0"/>
            </a:endParaRPr>
          </a:p>
          <a:p>
            <a:pPr marL="180975" indent="-180975" fontAlgn="ctr">
              <a:buFont typeface="+mj-lt"/>
              <a:buAutoNum type="arabicPeriod"/>
            </a:pPr>
            <a:r>
              <a:rPr lang="en-US" sz="1100" dirty="0">
                <a:solidFill>
                  <a:srgbClr val="C7000B"/>
                </a:solidFill>
                <a:latin typeface="Huawei Sans" panose="020C0503030203020204" pitchFamily="34" charset="0"/>
              </a:rPr>
              <a:t>Certificate validity period</a:t>
            </a:r>
            <a:endParaRPr lang="en-US" altLang="zh-CN" sz="1100" dirty="0">
              <a:solidFill>
                <a:srgbClr val="C7000B"/>
              </a:solidFill>
              <a:latin typeface="Huawei Sans" panose="020C0503030203020204" pitchFamily="34" charset="0"/>
            </a:endParaRPr>
          </a:p>
        </p:txBody>
      </p:sp>
      <p:sp>
        <p:nvSpPr>
          <p:cNvPr id="57" name="文本框 56"/>
          <p:cNvSpPr txBox="1"/>
          <p:nvPr/>
        </p:nvSpPr>
        <p:spPr bwMode="gray">
          <a:xfrm>
            <a:off x="2410548" y="5534966"/>
            <a:ext cx="2155591" cy="430887"/>
          </a:xfrm>
          <a:prstGeom prst="rect">
            <a:avLst/>
          </a:prstGeom>
          <a:noFill/>
        </p:spPr>
        <p:txBody>
          <a:bodyPr wrap="square" rtlCol="0">
            <a:spAutoFit/>
          </a:bodyPr>
          <a:lstStyle/>
          <a:p>
            <a:pPr algn="ctr" fontAlgn="ctr"/>
            <a:r>
              <a:rPr lang="en-US" sz="1100" dirty="0">
                <a:solidFill>
                  <a:srgbClr val="000000"/>
                </a:solidFill>
                <a:latin typeface="Huawei Sans" panose="020C0503030203020204" pitchFamily="34" charset="0"/>
              </a:rPr>
              <a:t>Bidirectional certification authentication succeeds.</a:t>
            </a:r>
          </a:p>
        </p:txBody>
      </p:sp>
      <p:sp>
        <p:nvSpPr>
          <p:cNvPr id="58" name="文本框 57"/>
          <p:cNvSpPr txBox="1"/>
          <p:nvPr/>
        </p:nvSpPr>
        <p:spPr bwMode="gray">
          <a:xfrm>
            <a:off x="823832" y="2686363"/>
            <a:ext cx="1366869" cy="600164"/>
          </a:xfrm>
          <a:prstGeom prst="rect">
            <a:avLst/>
          </a:prstGeom>
          <a:noFill/>
        </p:spPr>
        <p:txBody>
          <a:bodyPr wrap="square" rtlCol="0">
            <a:spAutoFit/>
          </a:bodyPr>
          <a:lstStyle/>
          <a:p>
            <a:pPr algn="ctr" fontAlgn="ctr"/>
            <a:r>
              <a:rPr lang="en-US" sz="1100" dirty="0">
                <a:solidFill>
                  <a:srgbClr val="000000"/>
                </a:solidFill>
                <a:latin typeface="Huawei Sans" panose="020C0503030203020204" pitchFamily="34" charset="0"/>
              </a:rPr>
              <a:t>Pre-configured device certificate and CA certificate</a:t>
            </a:r>
          </a:p>
        </p:txBody>
      </p:sp>
      <p:sp>
        <p:nvSpPr>
          <p:cNvPr id="59" name="文本框 58"/>
          <p:cNvSpPr txBox="1"/>
          <p:nvPr/>
        </p:nvSpPr>
        <p:spPr bwMode="gray">
          <a:xfrm>
            <a:off x="4843374" y="2686363"/>
            <a:ext cx="1330096" cy="600164"/>
          </a:xfrm>
          <a:prstGeom prst="rect">
            <a:avLst/>
          </a:prstGeom>
          <a:noFill/>
        </p:spPr>
        <p:txBody>
          <a:bodyPr wrap="square" rtlCol="0">
            <a:spAutoFit/>
          </a:bodyPr>
          <a:lstStyle/>
          <a:p>
            <a:pPr algn="ctr" fontAlgn="ctr"/>
            <a:r>
              <a:rPr lang="en-US" sz="1100" dirty="0">
                <a:solidFill>
                  <a:srgbClr val="000000"/>
                </a:solidFill>
                <a:latin typeface="Huawei Sans" panose="020C0503030203020204" pitchFamily="34" charset="0"/>
              </a:rPr>
              <a:t>Pre-configured device certificate and CA certificate</a:t>
            </a:r>
          </a:p>
        </p:txBody>
      </p:sp>
      <p:pic>
        <p:nvPicPr>
          <p:cNvPr id="60" name="图片 59"/>
          <p:cNvPicPr>
            <a:picLocks noChangeAspect="1"/>
          </p:cNvPicPr>
          <p:nvPr/>
        </p:nvPicPr>
        <p:blipFill>
          <a:blip r:embed="rId4"/>
          <a:stretch>
            <a:fillRect/>
          </a:stretch>
        </p:blipFill>
        <p:spPr bwMode="gray">
          <a:xfrm>
            <a:off x="4253399" y="2622541"/>
            <a:ext cx="615250" cy="489763"/>
          </a:xfrm>
          <a:prstGeom prst="rect">
            <a:avLst/>
          </a:prstGeom>
        </p:spPr>
      </p:pic>
      <p:cxnSp>
        <p:nvCxnSpPr>
          <p:cNvPr id="61" name="直接连接符 60"/>
          <p:cNvCxnSpPr/>
          <p:nvPr/>
        </p:nvCxnSpPr>
        <p:spPr bwMode="gray">
          <a:xfrm flipH="1">
            <a:off x="7566885" y="3084471"/>
            <a:ext cx="261620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62" name="文本框 61"/>
          <p:cNvSpPr txBox="1"/>
          <p:nvPr/>
        </p:nvSpPr>
        <p:spPr bwMode="gray">
          <a:xfrm>
            <a:off x="10618920" y="2931140"/>
            <a:ext cx="712245" cy="307219"/>
          </a:xfrm>
          <a:prstGeom prst="rect">
            <a:avLst/>
          </a:prstGeom>
          <a:noFill/>
        </p:spPr>
        <p:txBody>
          <a:bodyPr wrap="square" rtlCol="0">
            <a:spAutoFit/>
          </a:bodyPr>
          <a:lstStyle/>
          <a:p>
            <a:pPr algn="ctr" fontAlgn="ctr"/>
            <a:r>
              <a:rPr lang="en-US" sz="1400" dirty="0">
                <a:solidFill>
                  <a:srgbClr val="000000"/>
                </a:solidFill>
                <a:latin typeface="Huawei Sans" panose="020C0503030203020204" pitchFamily="34" charset="0"/>
              </a:rPr>
              <a:t>RR</a:t>
            </a:r>
            <a:endParaRPr lang="en-US" altLang="zh-CN" sz="1400" dirty="0">
              <a:solidFill>
                <a:srgbClr val="000000"/>
              </a:solidFill>
              <a:latin typeface="Huawei Sans" panose="020C0503030203020204" pitchFamily="34" charset="0"/>
            </a:endParaRPr>
          </a:p>
        </p:txBody>
      </p:sp>
      <p:sp>
        <p:nvSpPr>
          <p:cNvPr id="63" name="文本框 62"/>
          <p:cNvSpPr txBox="1"/>
          <p:nvPr/>
        </p:nvSpPr>
        <p:spPr bwMode="gray">
          <a:xfrm>
            <a:off x="6562203" y="2930582"/>
            <a:ext cx="554580" cy="307777"/>
          </a:xfrm>
          <a:prstGeom prst="rect">
            <a:avLst/>
          </a:prstGeom>
          <a:noFill/>
        </p:spPr>
        <p:txBody>
          <a:bodyPr wrap="square" rtlCol="0">
            <a:spAutoFit/>
          </a:bodyPr>
          <a:lstStyle/>
          <a:p>
            <a:pPr algn="ctr" fontAlgn="ctr"/>
            <a:r>
              <a:rPr lang="en-US" sz="1400" dirty="0">
                <a:solidFill>
                  <a:srgbClr val="000000"/>
                </a:solidFill>
                <a:latin typeface="Huawei Sans" panose="020C0503030203020204" pitchFamily="34" charset="0"/>
              </a:rPr>
              <a:t>CPE</a:t>
            </a:r>
            <a:endParaRPr lang="en-US" altLang="zh-CN" sz="1400" dirty="0">
              <a:solidFill>
                <a:srgbClr val="000000"/>
              </a:solidFill>
              <a:latin typeface="Huawei Sans" panose="020C0503030203020204" pitchFamily="34" charset="0"/>
            </a:endParaRPr>
          </a:p>
        </p:txBody>
      </p:sp>
      <p:pic>
        <p:nvPicPr>
          <p:cNvPr id="65" name="图片 64"/>
          <p:cNvPicPr>
            <a:picLocks noChangeAspect="1"/>
          </p:cNvPicPr>
          <p:nvPr/>
        </p:nvPicPr>
        <p:blipFill>
          <a:blip r:embed="rId5"/>
          <a:stretch>
            <a:fillRect/>
          </a:stretch>
        </p:blipFill>
        <p:spPr bwMode="gray">
          <a:xfrm>
            <a:off x="2038720" y="2622541"/>
            <a:ext cx="621692" cy="518634"/>
          </a:xfrm>
          <a:prstGeom prst="rect">
            <a:avLst/>
          </a:prstGeom>
        </p:spPr>
      </p:pic>
      <p:sp>
        <p:nvSpPr>
          <p:cNvPr id="66" name="圆角矩形 65"/>
          <p:cNvSpPr/>
          <p:nvPr/>
        </p:nvSpPr>
        <p:spPr bwMode="gray">
          <a:xfrm>
            <a:off x="6727152" y="4461325"/>
            <a:ext cx="4504268" cy="1399556"/>
          </a:xfrm>
          <a:prstGeom prst="roundRect">
            <a:avLst>
              <a:gd name="adj" fmla="val 4091"/>
            </a:avLst>
          </a:prstGeom>
          <a:solidFill>
            <a:srgbClr val="FFFFCC"/>
          </a:solidFill>
          <a:ln w="12700">
            <a:solidFill>
              <a:srgbClr val="FF99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71450" indent="-171450" fontAlgn="ctr">
              <a:lnSpc>
                <a:spcPct val="140000"/>
              </a:lnSpc>
              <a:buFont typeface="Arial" panose="020B0604020202020204" pitchFamily="34" charset="0"/>
              <a:buChar char="•"/>
            </a:pPr>
            <a:r>
              <a:rPr lang="en-US" sz="1200" dirty="0">
                <a:solidFill>
                  <a:srgbClr val="C7000B"/>
                </a:solidFill>
                <a:latin typeface="Huawei Sans" panose="020C0503030203020204" pitchFamily="34" charset="0"/>
              </a:rPr>
              <a:t>The Datagram Transport Layer Security (DTLS) protocol provides a security solution for UDP transmission.</a:t>
            </a:r>
            <a:endParaRPr lang="en-US" altLang="zh-CN" sz="1200" dirty="0">
              <a:solidFill>
                <a:srgbClr val="C7000B"/>
              </a:solidFill>
              <a:latin typeface="Huawei Sans" panose="020C0503030203020204" pitchFamily="34" charset="0"/>
            </a:endParaRPr>
          </a:p>
          <a:p>
            <a:pPr marL="171450" indent="-171450" fontAlgn="ctr">
              <a:lnSpc>
                <a:spcPct val="140000"/>
              </a:lnSpc>
              <a:buFont typeface="Arial" panose="020B0604020202020204" pitchFamily="34" charset="0"/>
              <a:buChar char="•"/>
            </a:pPr>
            <a:r>
              <a:rPr lang="en-US" sz="1200" dirty="0">
                <a:solidFill>
                  <a:srgbClr val="C7000B"/>
                </a:solidFill>
                <a:latin typeface="Huawei Sans" panose="020C0503030203020204" pitchFamily="34" charset="0"/>
              </a:rPr>
              <a:t>The data security of control channels relies on the DTLS and IPsec protocols, which ensure confidentiality and integrity of data during transmission.</a:t>
            </a:r>
          </a:p>
        </p:txBody>
      </p:sp>
      <p:sp>
        <p:nvSpPr>
          <p:cNvPr id="69" name="圆柱形 68"/>
          <p:cNvSpPr/>
          <p:nvPr/>
        </p:nvSpPr>
        <p:spPr bwMode="gray">
          <a:xfrm rot="5400000">
            <a:off x="8810119" y="2114567"/>
            <a:ext cx="223532" cy="2288720"/>
          </a:xfrm>
          <a:prstGeom prst="can">
            <a:avLst>
              <a:gd name="adj" fmla="val 28670"/>
            </a:avLst>
          </a:prstGeom>
          <a:solidFill>
            <a:schemeClr val="bg1">
              <a:lumMod val="85000"/>
              <a:alpha val="60000"/>
            </a:schemeClr>
          </a:solidFill>
          <a:ln>
            <a:solidFill>
              <a:schemeClr val="tx1"/>
            </a:solidFill>
          </a:ln>
          <a:effectLst/>
        </p:spPr>
        <p:txBody>
          <a:bodyPr vert="vert270" wrap="square" lIns="68561" tIns="34280" rIns="68561" bIns="34280" numCol="1" rtlCol="0" anchor="ctr" anchorCtr="0" compatLnSpc="1">
            <a:prstTxWarp prst="textNoShape">
              <a:avLst/>
            </a:prstTxWarp>
          </a:bodyPr>
          <a:lstStyle/>
          <a:p>
            <a:pPr algn="ctr" fontAlgn="ctr">
              <a:buClr>
                <a:srgbClr val="CC9900"/>
              </a:buClr>
            </a:pPr>
            <a:r>
              <a:rPr lang="en-US" sz="1200" dirty="0">
                <a:solidFill>
                  <a:srgbClr val="000000"/>
                </a:solidFill>
                <a:latin typeface="Huawei Sans" panose="020C0503030203020204" pitchFamily="34" charset="0"/>
              </a:rPr>
              <a:t>BGP over GRE over IPsec</a:t>
            </a:r>
            <a:endParaRPr lang="en-US" altLang="zh-CN" sz="1200" dirty="0">
              <a:solidFill>
                <a:srgbClr val="000000"/>
              </a:solidFill>
              <a:latin typeface="Huawei Sans" panose="020C0503030203020204" pitchFamily="34" charset="0"/>
            </a:endParaRPr>
          </a:p>
        </p:txBody>
      </p:sp>
      <p:sp>
        <p:nvSpPr>
          <p:cNvPr id="71" name="圆柱形 70"/>
          <p:cNvSpPr/>
          <p:nvPr/>
        </p:nvSpPr>
        <p:spPr bwMode="gray">
          <a:xfrm rot="5400000">
            <a:off x="8805381" y="1759741"/>
            <a:ext cx="233005" cy="2288721"/>
          </a:xfrm>
          <a:prstGeom prst="can">
            <a:avLst>
              <a:gd name="adj" fmla="val 28670"/>
            </a:avLst>
          </a:prstGeom>
          <a:solidFill>
            <a:schemeClr val="bg1">
              <a:lumMod val="85000"/>
              <a:alpha val="60000"/>
            </a:schemeClr>
          </a:solidFill>
          <a:ln>
            <a:solidFill>
              <a:schemeClr val="tx1"/>
            </a:solidFill>
          </a:ln>
          <a:effectLst/>
        </p:spPr>
        <p:txBody>
          <a:bodyPr vert="vert270" wrap="square" lIns="68561" tIns="34280" rIns="68561" bIns="34280" numCol="1" rtlCol="0" anchor="ctr" anchorCtr="0" compatLnSpc="1">
            <a:prstTxWarp prst="textNoShape">
              <a:avLst/>
            </a:prstTxWarp>
          </a:bodyPr>
          <a:lstStyle/>
          <a:p>
            <a:pPr algn="ctr" fontAlgn="ctr">
              <a:buClr>
                <a:srgbClr val="CC9900"/>
              </a:buClr>
            </a:pPr>
            <a:r>
              <a:rPr lang="en-US" sz="1200" dirty="0">
                <a:solidFill>
                  <a:srgbClr val="000000"/>
                </a:solidFill>
                <a:latin typeface="Huawei Sans" panose="020C0503030203020204" pitchFamily="34" charset="0"/>
              </a:rPr>
              <a:t>DTLS</a:t>
            </a:r>
            <a:endParaRPr lang="en-US" altLang="zh-CN" sz="1200" dirty="0">
              <a:solidFill>
                <a:srgbClr val="000000"/>
              </a:solidFill>
              <a:latin typeface="Huawei Sans" panose="020C0503030203020204" pitchFamily="34" charset="0"/>
            </a:endParaRPr>
          </a:p>
        </p:txBody>
      </p:sp>
      <p:pic>
        <p:nvPicPr>
          <p:cNvPr id="72" name="图片 71"/>
          <p:cNvPicPr>
            <a:picLocks noChangeAspect="1"/>
          </p:cNvPicPr>
          <p:nvPr/>
        </p:nvPicPr>
        <p:blipFill>
          <a:blip r:embed="rId5"/>
          <a:stretch>
            <a:fillRect/>
          </a:stretch>
        </p:blipFill>
        <p:spPr bwMode="gray">
          <a:xfrm>
            <a:off x="7118361" y="2830364"/>
            <a:ext cx="621692" cy="518634"/>
          </a:xfrm>
          <a:prstGeom prst="rect">
            <a:avLst/>
          </a:prstGeom>
        </p:spPr>
      </p:pic>
      <p:pic>
        <p:nvPicPr>
          <p:cNvPr id="73" name="图片 72"/>
          <p:cNvPicPr>
            <a:picLocks noChangeAspect="1"/>
          </p:cNvPicPr>
          <p:nvPr/>
        </p:nvPicPr>
        <p:blipFill>
          <a:blip r:embed="rId4"/>
          <a:stretch>
            <a:fillRect/>
          </a:stretch>
        </p:blipFill>
        <p:spPr bwMode="gray">
          <a:xfrm>
            <a:off x="10102691" y="2830364"/>
            <a:ext cx="615250" cy="489763"/>
          </a:xfrm>
          <a:prstGeom prst="rect">
            <a:avLst/>
          </a:prstGeom>
        </p:spPr>
      </p:pic>
      <p:sp>
        <p:nvSpPr>
          <p:cNvPr id="74" name="下箭头 63"/>
          <p:cNvSpPr/>
          <p:nvPr/>
        </p:nvSpPr>
        <p:spPr bwMode="gray">
          <a:xfrm rot="10800000" flipV="1">
            <a:off x="8313832" y="3405204"/>
            <a:ext cx="1217540" cy="930066"/>
          </a:xfrm>
          <a:custGeom>
            <a:avLst/>
            <a:gdLst>
              <a:gd name="connsiteX0" fmla="*/ 0 w 1035535"/>
              <a:gd name="connsiteY0" fmla="*/ 468495 h 794114"/>
              <a:gd name="connsiteX1" fmla="*/ 258884 w 1035535"/>
              <a:gd name="connsiteY1" fmla="*/ 468495 h 794114"/>
              <a:gd name="connsiteX2" fmla="*/ 258884 w 1035535"/>
              <a:gd name="connsiteY2" fmla="*/ 0 h 794114"/>
              <a:gd name="connsiteX3" fmla="*/ 776651 w 1035535"/>
              <a:gd name="connsiteY3" fmla="*/ 0 h 794114"/>
              <a:gd name="connsiteX4" fmla="*/ 776651 w 1035535"/>
              <a:gd name="connsiteY4" fmla="*/ 468495 h 794114"/>
              <a:gd name="connsiteX5" fmla="*/ 1035535 w 1035535"/>
              <a:gd name="connsiteY5" fmla="*/ 468495 h 794114"/>
              <a:gd name="connsiteX6" fmla="*/ 517768 w 1035535"/>
              <a:gd name="connsiteY6" fmla="*/ 794114 h 794114"/>
              <a:gd name="connsiteX7" fmla="*/ 0 w 1035535"/>
              <a:gd name="connsiteY7" fmla="*/ 468495 h 794114"/>
              <a:gd name="connsiteX0" fmla="*/ 258884 w 1035535"/>
              <a:gd name="connsiteY0" fmla="*/ 0 h 794114"/>
              <a:gd name="connsiteX1" fmla="*/ 776651 w 1035535"/>
              <a:gd name="connsiteY1" fmla="*/ 0 h 794114"/>
              <a:gd name="connsiteX2" fmla="*/ 776651 w 1035535"/>
              <a:gd name="connsiteY2" fmla="*/ 468495 h 794114"/>
              <a:gd name="connsiteX3" fmla="*/ 1035535 w 1035535"/>
              <a:gd name="connsiteY3" fmla="*/ 468495 h 794114"/>
              <a:gd name="connsiteX4" fmla="*/ 517768 w 1035535"/>
              <a:gd name="connsiteY4" fmla="*/ 794114 h 794114"/>
              <a:gd name="connsiteX5" fmla="*/ 0 w 1035535"/>
              <a:gd name="connsiteY5" fmla="*/ 468495 h 794114"/>
              <a:gd name="connsiteX6" fmla="*/ 258884 w 1035535"/>
              <a:gd name="connsiteY6" fmla="*/ 468495 h 794114"/>
              <a:gd name="connsiteX7" fmla="*/ 350324 w 1035535"/>
              <a:gd name="connsiteY7" fmla="*/ 91440 h 794114"/>
              <a:gd name="connsiteX0" fmla="*/ 258884 w 1035535"/>
              <a:gd name="connsiteY0" fmla="*/ 0 h 794114"/>
              <a:gd name="connsiteX1" fmla="*/ 776651 w 1035535"/>
              <a:gd name="connsiteY1" fmla="*/ 468495 h 794114"/>
              <a:gd name="connsiteX2" fmla="*/ 1035535 w 1035535"/>
              <a:gd name="connsiteY2" fmla="*/ 468495 h 794114"/>
              <a:gd name="connsiteX3" fmla="*/ 517768 w 1035535"/>
              <a:gd name="connsiteY3" fmla="*/ 794114 h 794114"/>
              <a:gd name="connsiteX4" fmla="*/ 0 w 1035535"/>
              <a:gd name="connsiteY4" fmla="*/ 468495 h 794114"/>
              <a:gd name="connsiteX5" fmla="*/ 258884 w 1035535"/>
              <a:gd name="connsiteY5" fmla="*/ 468495 h 794114"/>
              <a:gd name="connsiteX6" fmla="*/ 350324 w 1035535"/>
              <a:gd name="connsiteY6" fmla="*/ 91440 h 794114"/>
              <a:gd name="connsiteX0" fmla="*/ 1016121 w 1035535"/>
              <a:gd name="connsiteY0" fmla="*/ 0 h 794114"/>
              <a:gd name="connsiteX1" fmla="*/ 776651 w 1035535"/>
              <a:gd name="connsiteY1" fmla="*/ 468495 h 794114"/>
              <a:gd name="connsiteX2" fmla="*/ 1035535 w 1035535"/>
              <a:gd name="connsiteY2" fmla="*/ 468495 h 794114"/>
              <a:gd name="connsiteX3" fmla="*/ 517768 w 1035535"/>
              <a:gd name="connsiteY3" fmla="*/ 794114 h 794114"/>
              <a:gd name="connsiteX4" fmla="*/ 0 w 1035535"/>
              <a:gd name="connsiteY4" fmla="*/ 468495 h 794114"/>
              <a:gd name="connsiteX5" fmla="*/ 258884 w 1035535"/>
              <a:gd name="connsiteY5" fmla="*/ 468495 h 794114"/>
              <a:gd name="connsiteX6" fmla="*/ 350324 w 1035535"/>
              <a:gd name="connsiteY6" fmla="*/ 91440 h 794114"/>
              <a:gd name="connsiteX0" fmla="*/ 1018222 w 1037636"/>
              <a:gd name="connsiteY0" fmla="*/ 0 h 794114"/>
              <a:gd name="connsiteX1" fmla="*/ 778752 w 1037636"/>
              <a:gd name="connsiteY1" fmla="*/ 468495 h 794114"/>
              <a:gd name="connsiteX2" fmla="*/ 1037636 w 1037636"/>
              <a:gd name="connsiteY2" fmla="*/ 468495 h 794114"/>
              <a:gd name="connsiteX3" fmla="*/ 519869 w 1037636"/>
              <a:gd name="connsiteY3" fmla="*/ 794114 h 794114"/>
              <a:gd name="connsiteX4" fmla="*/ 2101 w 1037636"/>
              <a:gd name="connsiteY4" fmla="*/ 468495 h 794114"/>
              <a:gd name="connsiteX5" fmla="*/ 260985 w 1037636"/>
              <a:gd name="connsiteY5" fmla="*/ 468495 h 794114"/>
              <a:gd name="connsiteX6" fmla="*/ 0 w 1037636"/>
              <a:gd name="connsiteY6" fmla="*/ 86678 h 794114"/>
              <a:gd name="connsiteX0" fmla="*/ 1027747 w 1047161"/>
              <a:gd name="connsiteY0" fmla="*/ 0 h 794114"/>
              <a:gd name="connsiteX1" fmla="*/ 788277 w 1047161"/>
              <a:gd name="connsiteY1" fmla="*/ 468495 h 794114"/>
              <a:gd name="connsiteX2" fmla="*/ 1047161 w 1047161"/>
              <a:gd name="connsiteY2" fmla="*/ 468495 h 794114"/>
              <a:gd name="connsiteX3" fmla="*/ 529394 w 1047161"/>
              <a:gd name="connsiteY3" fmla="*/ 794114 h 794114"/>
              <a:gd name="connsiteX4" fmla="*/ 11626 w 1047161"/>
              <a:gd name="connsiteY4" fmla="*/ 468495 h 794114"/>
              <a:gd name="connsiteX5" fmla="*/ 270510 w 1047161"/>
              <a:gd name="connsiteY5" fmla="*/ 468495 h 794114"/>
              <a:gd name="connsiteX6" fmla="*/ 0 w 1047161"/>
              <a:gd name="connsiteY6" fmla="*/ 10478 h 794114"/>
              <a:gd name="connsiteX0" fmla="*/ 1016121 w 1035535"/>
              <a:gd name="connsiteY0" fmla="*/ 13335 h 807449"/>
              <a:gd name="connsiteX1" fmla="*/ 776651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258884 w 1035535"/>
              <a:gd name="connsiteY5" fmla="*/ 481830 h 807449"/>
              <a:gd name="connsiteX6" fmla="*/ 12187 w 1035535"/>
              <a:gd name="connsiteY6" fmla="*/ 0 h 807449"/>
              <a:gd name="connsiteX0" fmla="*/ 1016121 w 1035535"/>
              <a:gd name="connsiteY0" fmla="*/ 13335 h 807449"/>
              <a:gd name="connsiteX1" fmla="*/ 776651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16121 w 1035535"/>
              <a:gd name="connsiteY0" fmla="*/ 13335 h 807449"/>
              <a:gd name="connsiteX1" fmla="*/ 619488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16121 w 1035535"/>
              <a:gd name="connsiteY0" fmla="*/ 13335 h 807449"/>
              <a:gd name="connsiteX1" fmla="*/ 619488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16121 w 1035535"/>
              <a:gd name="connsiteY0" fmla="*/ 13335 h 807449"/>
              <a:gd name="connsiteX1" fmla="*/ 619488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44696 w 1044696"/>
              <a:gd name="connsiteY0" fmla="*/ 0 h 832214"/>
              <a:gd name="connsiteX1" fmla="*/ 619488 w 1044696"/>
              <a:gd name="connsiteY1" fmla="*/ 506595 h 832214"/>
              <a:gd name="connsiteX2" fmla="*/ 1035535 w 1044696"/>
              <a:gd name="connsiteY2" fmla="*/ 506595 h 832214"/>
              <a:gd name="connsiteX3" fmla="*/ 517768 w 1044696"/>
              <a:gd name="connsiteY3" fmla="*/ 832214 h 832214"/>
              <a:gd name="connsiteX4" fmla="*/ 0 w 1044696"/>
              <a:gd name="connsiteY4" fmla="*/ 506595 h 832214"/>
              <a:gd name="connsiteX5" fmla="*/ 392234 w 1044696"/>
              <a:gd name="connsiteY5" fmla="*/ 511357 h 832214"/>
              <a:gd name="connsiteX6" fmla="*/ 12187 w 1044696"/>
              <a:gd name="connsiteY6" fmla="*/ 24765 h 832214"/>
              <a:gd name="connsiteX0" fmla="*/ 1032509 w 1032509"/>
              <a:gd name="connsiteY0" fmla="*/ 0 h 832214"/>
              <a:gd name="connsiteX1" fmla="*/ 607301 w 1032509"/>
              <a:gd name="connsiteY1" fmla="*/ 506595 h 832214"/>
              <a:gd name="connsiteX2" fmla="*/ 1023348 w 1032509"/>
              <a:gd name="connsiteY2" fmla="*/ 506595 h 832214"/>
              <a:gd name="connsiteX3" fmla="*/ 505581 w 1032509"/>
              <a:gd name="connsiteY3" fmla="*/ 832214 h 832214"/>
              <a:gd name="connsiteX4" fmla="*/ 237844 w 1032509"/>
              <a:gd name="connsiteY4" fmla="*/ 508976 h 832214"/>
              <a:gd name="connsiteX5" fmla="*/ 380047 w 1032509"/>
              <a:gd name="connsiteY5" fmla="*/ 511357 h 832214"/>
              <a:gd name="connsiteX6" fmla="*/ 0 w 1032509"/>
              <a:gd name="connsiteY6" fmla="*/ 24765 h 832214"/>
              <a:gd name="connsiteX0" fmla="*/ 1032509 w 1032509"/>
              <a:gd name="connsiteY0" fmla="*/ 0 h 832214"/>
              <a:gd name="connsiteX1" fmla="*/ 607301 w 1032509"/>
              <a:gd name="connsiteY1" fmla="*/ 506595 h 832214"/>
              <a:gd name="connsiteX2" fmla="*/ 804276 w 1032509"/>
              <a:gd name="connsiteY2" fmla="*/ 513741 h 832214"/>
              <a:gd name="connsiteX3" fmla="*/ 505581 w 1032509"/>
              <a:gd name="connsiteY3" fmla="*/ 832214 h 832214"/>
              <a:gd name="connsiteX4" fmla="*/ 237844 w 1032509"/>
              <a:gd name="connsiteY4" fmla="*/ 508976 h 832214"/>
              <a:gd name="connsiteX5" fmla="*/ 380047 w 1032509"/>
              <a:gd name="connsiteY5" fmla="*/ 511357 h 832214"/>
              <a:gd name="connsiteX6" fmla="*/ 0 w 1032509"/>
              <a:gd name="connsiteY6" fmla="*/ 24765 h 832214"/>
              <a:gd name="connsiteX0" fmla="*/ 1032509 w 1032509"/>
              <a:gd name="connsiteY0" fmla="*/ 0 h 722679"/>
              <a:gd name="connsiteX1" fmla="*/ 607301 w 1032509"/>
              <a:gd name="connsiteY1" fmla="*/ 506595 h 722679"/>
              <a:gd name="connsiteX2" fmla="*/ 804276 w 1032509"/>
              <a:gd name="connsiteY2" fmla="*/ 513741 h 722679"/>
              <a:gd name="connsiteX3" fmla="*/ 507965 w 1032509"/>
              <a:gd name="connsiteY3" fmla="*/ 722679 h 722679"/>
              <a:gd name="connsiteX4" fmla="*/ 237844 w 1032509"/>
              <a:gd name="connsiteY4" fmla="*/ 508976 h 722679"/>
              <a:gd name="connsiteX5" fmla="*/ 380047 w 1032509"/>
              <a:gd name="connsiteY5" fmla="*/ 511357 h 722679"/>
              <a:gd name="connsiteX6" fmla="*/ 0 w 1032509"/>
              <a:gd name="connsiteY6" fmla="*/ 24765 h 722679"/>
              <a:gd name="connsiteX0" fmla="*/ 1032509 w 1032509"/>
              <a:gd name="connsiteY0" fmla="*/ 0 h 722679"/>
              <a:gd name="connsiteX1" fmla="*/ 607301 w 1032509"/>
              <a:gd name="connsiteY1" fmla="*/ 506595 h 722679"/>
              <a:gd name="connsiteX2" fmla="*/ 804276 w 1032509"/>
              <a:gd name="connsiteY2" fmla="*/ 513741 h 722679"/>
              <a:gd name="connsiteX3" fmla="*/ 498440 w 1032509"/>
              <a:gd name="connsiteY3" fmla="*/ 722679 h 722679"/>
              <a:gd name="connsiteX4" fmla="*/ 237844 w 1032509"/>
              <a:gd name="connsiteY4" fmla="*/ 508976 h 722679"/>
              <a:gd name="connsiteX5" fmla="*/ 380047 w 1032509"/>
              <a:gd name="connsiteY5" fmla="*/ 511357 h 722679"/>
              <a:gd name="connsiteX6" fmla="*/ 0 w 1032509"/>
              <a:gd name="connsiteY6" fmla="*/ 24765 h 722679"/>
              <a:gd name="connsiteX0" fmla="*/ 1032509 w 1032509"/>
              <a:gd name="connsiteY0" fmla="*/ 0 h 722679"/>
              <a:gd name="connsiteX1" fmla="*/ 607301 w 1032509"/>
              <a:gd name="connsiteY1" fmla="*/ 506595 h 722679"/>
              <a:gd name="connsiteX2" fmla="*/ 792369 w 1032509"/>
              <a:gd name="connsiteY2" fmla="*/ 515732 h 722679"/>
              <a:gd name="connsiteX3" fmla="*/ 498440 w 1032509"/>
              <a:gd name="connsiteY3" fmla="*/ 722679 h 722679"/>
              <a:gd name="connsiteX4" fmla="*/ 237844 w 1032509"/>
              <a:gd name="connsiteY4" fmla="*/ 508976 h 722679"/>
              <a:gd name="connsiteX5" fmla="*/ 380047 w 1032509"/>
              <a:gd name="connsiteY5" fmla="*/ 511357 h 722679"/>
              <a:gd name="connsiteX6" fmla="*/ 0 w 1032509"/>
              <a:gd name="connsiteY6" fmla="*/ 24765 h 722679"/>
              <a:gd name="connsiteX0" fmla="*/ 1032509 w 1032509"/>
              <a:gd name="connsiteY0" fmla="*/ 0 h 720688"/>
              <a:gd name="connsiteX1" fmla="*/ 607301 w 1032509"/>
              <a:gd name="connsiteY1" fmla="*/ 506595 h 720688"/>
              <a:gd name="connsiteX2" fmla="*/ 792369 w 1032509"/>
              <a:gd name="connsiteY2" fmla="*/ 515732 h 720688"/>
              <a:gd name="connsiteX3" fmla="*/ 503202 w 1032509"/>
              <a:gd name="connsiteY3" fmla="*/ 720688 h 720688"/>
              <a:gd name="connsiteX4" fmla="*/ 237844 w 1032509"/>
              <a:gd name="connsiteY4" fmla="*/ 508976 h 720688"/>
              <a:gd name="connsiteX5" fmla="*/ 380047 w 1032509"/>
              <a:gd name="connsiteY5" fmla="*/ 511357 h 720688"/>
              <a:gd name="connsiteX6" fmla="*/ 0 w 1032509"/>
              <a:gd name="connsiteY6" fmla="*/ 24765 h 720688"/>
              <a:gd name="connsiteX0" fmla="*/ 1044414 w 1044414"/>
              <a:gd name="connsiteY0" fmla="*/ 0 h 720688"/>
              <a:gd name="connsiteX1" fmla="*/ 619206 w 1044414"/>
              <a:gd name="connsiteY1" fmla="*/ 506595 h 720688"/>
              <a:gd name="connsiteX2" fmla="*/ 804274 w 1044414"/>
              <a:gd name="connsiteY2" fmla="*/ 515732 h 720688"/>
              <a:gd name="connsiteX3" fmla="*/ 515107 w 1044414"/>
              <a:gd name="connsiteY3" fmla="*/ 720688 h 720688"/>
              <a:gd name="connsiteX4" fmla="*/ 249749 w 1044414"/>
              <a:gd name="connsiteY4" fmla="*/ 508976 h 720688"/>
              <a:gd name="connsiteX5" fmla="*/ 391952 w 1044414"/>
              <a:gd name="connsiteY5" fmla="*/ 511357 h 720688"/>
              <a:gd name="connsiteX6" fmla="*/ 0 w 1044414"/>
              <a:gd name="connsiteY6" fmla="*/ 4852 h 720688"/>
              <a:gd name="connsiteX0" fmla="*/ 1082514 w 1082514"/>
              <a:gd name="connsiteY0" fmla="*/ 0 h 722679"/>
              <a:gd name="connsiteX1" fmla="*/ 619206 w 1082514"/>
              <a:gd name="connsiteY1" fmla="*/ 508586 h 722679"/>
              <a:gd name="connsiteX2" fmla="*/ 804274 w 1082514"/>
              <a:gd name="connsiteY2" fmla="*/ 517723 h 722679"/>
              <a:gd name="connsiteX3" fmla="*/ 515107 w 1082514"/>
              <a:gd name="connsiteY3" fmla="*/ 722679 h 722679"/>
              <a:gd name="connsiteX4" fmla="*/ 249749 w 1082514"/>
              <a:gd name="connsiteY4" fmla="*/ 510967 h 722679"/>
              <a:gd name="connsiteX5" fmla="*/ 391952 w 1082514"/>
              <a:gd name="connsiteY5" fmla="*/ 513348 h 722679"/>
              <a:gd name="connsiteX6" fmla="*/ 0 w 1082514"/>
              <a:gd name="connsiteY6" fmla="*/ 6843 h 722679"/>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91952 w 1082514"/>
              <a:gd name="connsiteY5" fmla="*/ 513348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33080 w 1082514"/>
              <a:gd name="connsiteY4" fmla="*/ 526899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04274 w 1082514"/>
              <a:gd name="connsiteY2" fmla="*/ 517723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04274 w 1082514"/>
              <a:gd name="connsiteY2" fmla="*/ 517723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30468 w 1082514"/>
              <a:gd name="connsiteY2" fmla="*/ 531664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30468 w 1082514"/>
              <a:gd name="connsiteY2" fmla="*/ 531664 h 724672"/>
              <a:gd name="connsiteX3" fmla="*/ 534160 w 1082514"/>
              <a:gd name="connsiteY3" fmla="*/ 724672 h 724672"/>
              <a:gd name="connsiteX4" fmla="*/ 237842 w 1082514"/>
              <a:gd name="connsiteY4" fmla="*/ 532873 h 724672"/>
              <a:gd name="connsiteX5" fmla="*/ 434815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30468 w 1082514"/>
              <a:gd name="connsiteY2" fmla="*/ 531664 h 724672"/>
              <a:gd name="connsiteX3" fmla="*/ 534160 w 1082514"/>
              <a:gd name="connsiteY3" fmla="*/ 724672 h 724672"/>
              <a:gd name="connsiteX4" fmla="*/ 297373 w 1082514"/>
              <a:gd name="connsiteY4" fmla="*/ 532873 h 724672"/>
              <a:gd name="connsiteX5" fmla="*/ 434815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768555 w 1082514"/>
              <a:gd name="connsiteY2" fmla="*/ 531664 h 724672"/>
              <a:gd name="connsiteX3" fmla="*/ 534160 w 1082514"/>
              <a:gd name="connsiteY3" fmla="*/ 724672 h 724672"/>
              <a:gd name="connsiteX4" fmla="*/ 297373 w 1082514"/>
              <a:gd name="connsiteY4" fmla="*/ 532873 h 724672"/>
              <a:gd name="connsiteX5" fmla="*/ 434815 w 1082514"/>
              <a:gd name="connsiteY5" fmla="*/ 533263 h 724672"/>
              <a:gd name="connsiteX6" fmla="*/ 0 w 1082514"/>
              <a:gd name="connsiteY6" fmla="*/ 6843 h 724672"/>
              <a:gd name="connsiteX0" fmla="*/ 1082514 w 1082514"/>
              <a:gd name="connsiteY0" fmla="*/ 0 h 724672"/>
              <a:gd name="connsiteX1" fmla="*/ 638256 w 1082514"/>
              <a:gd name="connsiteY1" fmla="*/ 534476 h 724672"/>
              <a:gd name="connsiteX2" fmla="*/ 768555 w 1082514"/>
              <a:gd name="connsiteY2" fmla="*/ 531664 h 724672"/>
              <a:gd name="connsiteX3" fmla="*/ 534160 w 1082514"/>
              <a:gd name="connsiteY3" fmla="*/ 724672 h 724672"/>
              <a:gd name="connsiteX4" fmla="*/ 297373 w 1082514"/>
              <a:gd name="connsiteY4" fmla="*/ 532873 h 724672"/>
              <a:gd name="connsiteX5" fmla="*/ 434815 w 1082514"/>
              <a:gd name="connsiteY5" fmla="*/ 533263 h 724672"/>
              <a:gd name="connsiteX6" fmla="*/ 0 w 1082514"/>
              <a:gd name="connsiteY6" fmla="*/ 6843 h 724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82514" h="724672">
                <a:moveTo>
                  <a:pt x="1082514" y="0"/>
                </a:moveTo>
                <a:cubicBezTo>
                  <a:pt x="788378" y="227602"/>
                  <a:pt x="727605" y="349736"/>
                  <a:pt x="638256" y="534476"/>
                </a:cubicBezTo>
                <a:lnTo>
                  <a:pt x="768555" y="531664"/>
                </a:lnTo>
                <a:lnTo>
                  <a:pt x="534160" y="724672"/>
                </a:lnTo>
                <a:lnTo>
                  <a:pt x="297373" y="532873"/>
                </a:lnTo>
                <a:lnTo>
                  <a:pt x="434815" y="533263"/>
                </a:lnTo>
                <a:cubicBezTo>
                  <a:pt x="434815" y="377098"/>
                  <a:pt x="0" y="6843"/>
                  <a:pt x="0" y="6843"/>
                </a:cubicBezTo>
              </a:path>
            </a:pathLst>
          </a:custGeom>
          <a:gradFill flip="none" rotWithShape="1">
            <a:gsLst>
              <a:gs pos="15000">
                <a:srgbClr val="FFC000"/>
              </a:gs>
              <a:gs pos="100000">
                <a:schemeClr val="bg1">
                  <a:alpha val="0"/>
                </a:schemeClr>
              </a:gs>
            </a:gsLst>
            <a:lin ang="16200000" scaled="1"/>
            <a:tileRect/>
          </a:gradFill>
          <a:ln w="19050">
            <a:gradFill flip="none" rotWithShape="1">
              <a:gsLst>
                <a:gs pos="100000">
                  <a:schemeClr val="bg1">
                    <a:lumMod val="100000"/>
                    <a:alpha val="0"/>
                  </a:schemeClr>
                </a:gs>
                <a:gs pos="31000">
                  <a:srgbClr val="FF9933"/>
                </a:gs>
              </a:gsLst>
              <a:lin ang="162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pic>
        <p:nvPicPr>
          <p:cNvPr id="64" name="图片 63"/>
          <p:cNvPicPr>
            <a:picLocks noChangeAspect="1"/>
          </p:cNvPicPr>
          <p:nvPr/>
        </p:nvPicPr>
        <p:blipFill>
          <a:blip r:embed="rId3"/>
          <a:stretch>
            <a:fillRect/>
          </a:stretch>
        </p:blipFill>
        <p:spPr bwMode="gray">
          <a:xfrm>
            <a:off x="1178655" y="2448158"/>
            <a:ext cx="289515" cy="249305"/>
          </a:xfrm>
          <a:prstGeom prst="rect">
            <a:avLst/>
          </a:prstGeom>
        </p:spPr>
      </p:pic>
      <p:pic>
        <p:nvPicPr>
          <p:cNvPr id="67" name="图片 66"/>
          <p:cNvPicPr>
            <a:picLocks noChangeAspect="1"/>
          </p:cNvPicPr>
          <p:nvPr/>
        </p:nvPicPr>
        <p:blipFill>
          <a:blip r:embed="rId3"/>
          <a:stretch>
            <a:fillRect/>
          </a:stretch>
        </p:blipFill>
        <p:spPr bwMode="gray">
          <a:xfrm>
            <a:off x="1584556" y="2448158"/>
            <a:ext cx="289515" cy="249305"/>
          </a:xfrm>
          <a:prstGeom prst="rect">
            <a:avLst/>
          </a:prstGeom>
        </p:spPr>
      </p:pic>
      <p:pic>
        <p:nvPicPr>
          <p:cNvPr id="68" name="图片 67"/>
          <p:cNvPicPr>
            <a:picLocks noChangeAspect="1"/>
          </p:cNvPicPr>
          <p:nvPr/>
        </p:nvPicPr>
        <p:blipFill>
          <a:blip r:embed="rId3"/>
          <a:stretch>
            <a:fillRect/>
          </a:stretch>
        </p:blipFill>
        <p:spPr bwMode="gray">
          <a:xfrm>
            <a:off x="5120883" y="2416929"/>
            <a:ext cx="289515" cy="249305"/>
          </a:xfrm>
          <a:prstGeom prst="rect">
            <a:avLst/>
          </a:prstGeom>
        </p:spPr>
      </p:pic>
      <p:pic>
        <p:nvPicPr>
          <p:cNvPr id="70" name="图片 69"/>
          <p:cNvPicPr>
            <a:picLocks noChangeAspect="1"/>
          </p:cNvPicPr>
          <p:nvPr/>
        </p:nvPicPr>
        <p:blipFill>
          <a:blip r:embed="rId3"/>
          <a:stretch>
            <a:fillRect/>
          </a:stretch>
        </p:blipFill>
        <p:spPr bwMode="gray">
          <a:xfrm>
            <a:off x="5526784" y="2416929"/>
            <a:ext cx="289515" cy="249305"/>
          </a:xfrm>
          <a:prstGeom prst="rect">
            <a:avLst/>
          </a:prstGeom>
        </p:spPr>
      </p:pic>
      <p:sp>
        <p:nvSpPr>
          <p:cNvPr id="54" name="圆角矩形 53"/>
          <p:cNvSpPr/>
          <p:nvPr/>
        </p:nvSpPr>
        <p:spPr bwMode="gray">
          <a:xfrm>
            <a:off x="738908" y="1754635"/>
            <a:ext cx="5563319" cy="378659"/>
          </a:xfrm>
          <a:prstGeom prst="roundRect">
            <a:avLst>
              <a:gd name="adj" fmla="val 14624"/>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600" dirty="0">
                <a:solidFill>
                  <a:srgbClr val="30B5C5"/>
                </a:solidFill>
                <a:latin typeface="Huawei Sans" panose="020C0503030203020204" pitchFamily="34" charset="0"/>
              </a:rPr>
              <a:t>Bidirectional certificate authentication</a:t>
            </a:r>
          </a:p>
        </p:txBody>
      </p:sp>
      <p:sp>
        <p:nvSpPr>
          <p:cNvPr id="75" name="圆角矩形 74"/>
          <p:cNvSpPr/>
          <p:nvPr/>
        </p:nvSpPr>
        <p:spPr bwMode="gray">
          <a:xfrm>
            <a:off x="6525193" y="1754635"/>
            <a:ext cx="4937136" cy="400674"/>
          </a:xfrm>
          <a:prstGeom prst="roundRect">
            <a:avLst>
              <a:gd name="adj" fmla="val 14624"/>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600" dirty="0">
                <a:solidFill>
                  <a:srgbClr val="30B5C5"/>
                </a:solidFill>
                <a:latin typeface="Huawei Sans" panose="020C0503030203020204" pitchFamily="34" charset="0"/>
              </a:rPr>
              <a:t>Secure data transmission</a:t>
            </a:r>
          </a:p>
        </p:txBody>
      </p:sp>
    </p:spTree>
    <p:extLst>
      <p:ext uri="{BB962C8B-B14F-4D97-AF65-F5344CB8AC3E}">
        <p14:creationId xmlns:p14="http://schemas.microsoft.com/office/powerpoint/2010/main" val="335138285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bwMode="gray"/>
        <p:txBody>
          <a:bodyPr>
            <a:normAutofit/>
          </a:bodyPr>
          <a:lstStyle/>
          <a:p>
            <a:pPr fontAlgn="ctr"/>
            <a:r>
              <a:rPr lang="en-US" dirty="0">
                <a:latin typeface="Huawei Sans" panose="020C0503030203020204" pitchFamily="34" charset="0"/>
              </a:rPr>
              <a:t>Data Channel Security</a:t>
            </a:r>
          </a:p>
        </p:txBody>
      </p:sp>
      <p:sp>
        <p:nvSpPr>
          <p:cNvPr id="2" name="文本占位符 1"/>
          <p:cNvSpPr>
            <a:spLocks noGrp="1"/>
          </p:cNvSpPr>
          <p:nvPr>
            <p:ph type="body" sz="quarter" idx="10"/>
          </p:nvPr>
        </p:nvSpPr>
        <p:spPr bwMode="gray"/>
        <p:txBody>
          <a:bodyPr/>
          <a:lstStyle/>
          <a:p>
            <a:pPr algn="l"/>
            <a:r>
              <a:rPr lang="en-US" sz="1400" dirty="0">
                <a:latin typeface="Huawei Sans" panose="020C0503030203020204" pitchFamily="34" charset="0"/>
              </a:rPr>
              <a:t>Inter-site data is transmitted across public networks, and may be leaked or tampered with during transmission. In this case, encryption is required to ensure security of data during transmission.</a:t>
            </a:r>
          </a:p>
        </p:txBody>
      </p:sp>
      <p:sp>
        <p:nvSpPr>
          <p:cNvPr id="14" name="圆角矩形 13"/>
          <p:cNvSpPr/>
          <p:nvPr/>
        </p:nvSpPr>
        <p:spPr bwMode="gray">
          <a:xfrm>
            <a:off x="6281425" y="1766604"/>
            <a:ext cx="5328000" cy="400674"/>
          </a:xfrm>
          <a:prstGeom prst="roundRect">
            <a:avLst>
              <a:gd name="adj" fmla="val 14624"/>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400" dirty="0">
                <a:solidFill>
                  <a:srgbClr val="30B5C5"/>
                </a:solidFill>
                <a:latin typeface="Huawei Sans" panose="020C0503030203020204" pitchFamily="34" charset="0"/>
              </a:rPr>
              <a:t>IPsec SA generation</a:t>
            </a:r>
          </a:p>
        </p:txBody>
      </p:sp>
      <p:sp>
        <p:nvSpPr>
          <p:cNvPr id="15" name="圆角矩形 14"/>
          <p:cNvSpPr/>
          <p:nvPr/>
        </p:nvSpPr>
        <p:spPr bwMode="gray">
          <a:xfrm>
            <a:off x="6281425" y="2201691"/>
            <a:ext cx="5328000" cy="3999084"/>
          </a:xfrm>
          <a:prstGeom prst="roundRect">
            <a:avLst>
              <a:gd name="adj" fmla="val 2222"/>
            </a:avLst>
          </a:prstGeom>
          <a:noFill/>
          <a:ln w="9525">
            <a:solidFill>
              <a:schemeClr val="bg1">
                <a:lumMod val="6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85725" fontAlgn="ctr">
              <a:lnSpc>
                <a:spcPts val="2400"/>
              </a:lnSpc>
              <a:spcAft>
                <a:spcPts val="600"/>
              </a:spcAft>
            </a:pPr>
            <a:endParaRPr lang="en-US" altLang="zh-CN" sz="1600" dirty="0">
              <a:solidFill>
                <a:schemeClr val="tx1">
                  <a:lumMod val="75000"/>
                  <a:lumOff val="25000"/>
                </a:schemeClr>
              </a:solidFill>
              <a:latin typeface="Huawei Sans" panose="020C0503030203020204" pitchFamily="34" charset="0"/>
            </a:endParaRPr>
          </a:p>
        </p:txBody>
      </p:sp>
      <p:cxnSp>
        <p:nvCxnSpPr>
          <p:cNvPr id="16" name="直接连接符 15"/>
          <p:cNvCxnSpPr/>
          <p:nvPr/>
        </p:nvCxnSpPr>
        <p:spPr bwMode="gray">
          <a:xfrm flipV="1">
            <a:off x="7595734" y="2859963"/>
            <a:ext cx="1044500" cy="976194"/>
          </a:xfrm>
          <a:prstGeom prst="line">
            <a:avLst/>
          </a:prstGeom>
          <a:ln w="19050">
            <a:solidFill>
              <a:schemeClr val="tx1"/>
            </a:solidFill>
            <a:prstDash val="dash"/>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7" name="文本框 16"/>
          <p:cNvSpPr txBox="1"/>
          <p:nvPr/>
        </p:nvSpPr>
        <p:spPr bwMode="gray">
          <a:xfrm>
            <a:off x="8594957" y="2151264"/>
            <a:ext cx="712245" cy="307219"/>
          </a:xfrm>
          <a:prstGeom prst="rect">
            <a:avLst/>
          </a:prstGeom>
          <a:noFill/>
        </p:spPr>
        <p:txBody>
          <a:bodyPr wrap="square" rtlCol="0">
            <a:spAutoFit/>
          </a:bodyPr>
          <a:lstStyle/>
          <a:p>
            <a:pPr algn="ctr" fontAlgn="ctr"/>
            <a:r>
              <a:rPr lang="en-US" sz="1400" dirty="0">
                <a:solidFill>
                  <a:srgbClr val="000000"/>
                </a:solidFill>
                <a:latin typeface="Huawei Sans" panose="020C0503030203020204" pitchFamily="34" charset="0"/>
              </a:rPr>
              <a:t>RR</a:t>
            </a:r>
            <a:endParaRPr lang="en-US" altLang="zh-CN" sz="1400" dirty="0">
              <a:solidFill>
                <a:srgbClr val="000000"/>
              </a:solidFill>
              <a:latin typeface="Huawei Sans" panose="020C0503030203020204" pitchFamily="34" charset="0"/>
            </a:endParaRPr>
          </a:p>
        </p:txBody>
      </p:sp>
      <p:sp>
        <p:nvSpPr>
          <p:cNvPr id="18" name="文本框 17"/>
          <p:cNvSpPr txBox="1"/>
          <p:nvPr/>
        </p:nvSpPr>
        <p:spPr bwMode="gray">
          <a:xfrm>
            <a:off x="6923691" y="4345011"/>
            <a:ext cx="883347" cy="307777"/>
          </a:xfrm>
          <a:prstGeom prst="rect">
            <a:avLst/>
          </a:prstGeom>
          <a:noFill/>
        </p:spPr>
        <p:txBody>
          <a:bodyPr wrap="square" rtlCol="0">
            <a:spAutoFit/>
          </a:bodyPr>
          <a:lstStyle/>
          <a:p>
            <a:pPr algn="ctr" fontAlgn="ctr"/>
            <a:r>
              <a:rPr lang="en-US" sz="1400" dirty="0">
                <a:solidFill>
                  <a:srgbClr val="000000"/>
                </a:solidFill>
                <a:latin typeface="Huawei Sans" panose="020C0503030203020204" pitchFamily="34" charset="0"/>
              </a:rPr>
              <a:t>CPE-1</a:t>
            </a:r>
            <a:endParaRPr lang="en-US" altLang="zh-CN" sz="1400" dirty="0">
              <a:solidFill>
                <a:srgbClr val="000000"/>
              </a:solidFill>
              <a:latin typeface="Huawei Sans" panose="020C0503030203020204" pitchFamily="34" charset="0"/>
            </a:endParaRPr>
          </a:p>
        </p:txBody>
      </p:sp>
      <p:pic>
        <p:nvPicPr>
          <p:cNvPr id="22" name="图片 21"/>
          <p:cNvPicPr>
            <a:picLocks noChangeAspect="1"/>
          </p:cNvPicPr>
          <p:nvPr/>
        </p:nvPicPr>
        <p:blipFill>
          <a:blip r:embed="rId3"/>
          <a:stretch>
            <a:fillRect/>
          </a:stretch>
        </p:blipFill>
        <p:spPr bwMode="gray">
          <a:xfrm>
            <a:off x="7067355" y="3871449"/>
            <a:ext cx="621692" cy="518634"/>
          </a:xfrm>
          <a:prstGeom prst="rect">
            <a:avLst/>
          </a:prstGeom>
        </p:spPr>
      </p:pic>
      <p:pic>
        <p:nvPicPr>
          <p:cNvPr id="23" name="图片 22"/>
          <p:cNvPicPr>
            <a:picLocks noChangeAspect="1"/>
          </p:cNvPicPr>
          <p:nvPr/>
        </p:nvPicPr>
        <p:blipFill>
          <a:blip r:embed="rId4"/>
          <a:stretch>
            <a:fillRect/>
          </a:stretch>
        </p:blipFill>
        <p:spPr bwMode="gray">
          <a:xfrm>
            <a:off x="8646676" y="2441320"/>
            <a:ext cx="615250" cy="489763"/>
          </a:xfrm>
          <a:prstGeom prst="rect">
            <a:avLst/>
          </a:prstGeom>
        </p:spPr>
      </p:pic>
      <p:sp>
        <p:nvSpPr>
          <p:cNvPr id="25" name="圆角矩形 24"/>
          <p:cNvSpPr/>
          <p:nvPr/>
        </p:nvSpPr>
        <p:spPr bwMode="gray">
          <a:xfrm>
            <a:off x="728534" y="1766604"/>
            <a:ext cx="5328000" cy="400674"/>
          </a:xfrm>
          <a:prstGeom prst="roundRect">
            <a:avLst>
              <a:gd name="adj" fmla="val 14624"/>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400" dirty="0">
                <a:solidFill>
                  <a:srgbClr val="30B5C5"/>
                </a:solidFill>
                <a:latin typeface="Huawei Sans" panose="020C0503030203020204" pitchFamily="34" charset="0"/>
              </a:rPr>
              <a:t>Secure data transmission</a:t>
            </a:r>
          </a:p>
        </p:txBody>
      </p:sp>
      <p:sp>
        <p:nvSpPr>
          <p:cNvPr id="26" name="圆角矩形 25"/>
          <p:cNvSpPr/>
          <p:nvPr/>
        </p:nvSpPr>
        <p:spPr bwMode="gray">
          <a:xfrm>
            <a:off x="728532" y="2202570"/>
            <a:ext cx="5328000" cy="3950539"/>
          </a:xfrm>
          <a:prstGeom prst="roundRect">
            <a:avLst>
              <a:gd name="adj" fmla="val 2222"/>
            </a:avLst>
          </a:prstGeom>
          <a:noFill/>
          <a:ln w="9525">
            <a:solidFill>
              <a:schemeClr val="bg1">
                <a:lumMod val="6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85725" fontAlgn="ctr">
              <a:lnSpc>
                <a:spcPts val="2400"/>
              </a:lnSpc>
              <a:spcAft>
                <a:spcPts val="600"/>
              </a:spcAft>
            </a:pPr>
            <a:endParaRPr lang="en-US" altLang="zh-CN" sz="1600" dirty="0">
              <a:solidFill>
                <a:schemeClr val="tx1">
                  <a:lumMod val="75000"/>
                  <a:lumOff val="25000"/>
                </a:schemeClr>
              </a:solidFill>
              <a:latin typeface="Huawei Sans" panose="020C0503030203020204" pitchFamily="34" charset="0"/>
            </a:endParaRPr>
          </a:p>
        </p:txBody>
      </p:sp>
      <p:cxnSp>
        <p:nvCxnSpPr>
          <p:cNvPr id="27" name="直接连接符 26"/>
          <p:cNvCxnSpPr/>
          <p:nvPr/>
        </p:nvCxnSpPr>
        <p:spPr bwMode="gray">
          <a:xfrm flipH="1">
            <a:off x="2072422" y="3028843"/>
            <a:ext cx="242320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28" name="文本框 27"/>
          <p:cNvSpPr txBox="1"/>
          <p:nvPr/>
        </p:nvSpPr>
        <p:spPr bwMode="gray">
          <a:xfrm>
            <a:off x="4931457" y="2875512"/>
            <a:ext cx="712245" cy="307219"/>
          </a:xfrm>
          <a:prstGeom prst="rect">
            <a:avLst/>
          </a:prstGeom>
          <a:noFill/>
        </p:spPr>
        <p:txBody>
          <a:bodyPr wrap="square" rtlCol="0">
            <a:spAutoFit/>
          </a:bodyPr>
          <a:lstStyle/>
          <a:p>
            <a:pPr algn="ctr" fontAlgn="ctr"/>
            <a:r>
              <a:rPr lang="en-US" sz="1400" dirty="0">
                <a:solidFill>
                  <a:srgbClr val="000000"/>
                </a:solidFill>
                <a:latin typeface="Huawei Sans" panose="020C0503030203020204" pitchFamily="34" charset="0"/>
              </a:rPr>
              <a:t>CPE</a:t>
            </a:r>
            <a:endParaRPr lang="en-US" altLang="zh-CN" sz="1400" dirty="0">
              <a:solidFill>
                <a:srgbClr val="000000"/>
              </a:solidFill>
              <a:latin typeface="Huawei Sans" panose="020C0503030203020204" pitchFamily="34" charset="0"/>
            </a:endParaRPr>
          </a:p>
        </p:txBody>
      </p:sp>
      <p:sp>
        <p:nvSpPr>
          <p:cNvPr id="29" name="文本框 28"/>
          <p:cNvSpPr txBox="1"/>
          <p:nvPr/>
        </p:nvSpPr>
        <p:spPr bwMode="gray">
          <a:xfrm>
            <a:off x="991580" y="2874954"/>
            <a:ext cx="554580" cy="307777"/>
          </a:xfrm>
          <a:prstGeom prst="rect">
            <a:avLst/>
          </a:prstGeom>
          <a:noFill/>
        </p:spPr>
        <p:txBody>
          <a:bodyPr wrap="square" rtlCol="0">
            <a:spAutoFit/>
          </a:bodyPr>
          <a:lstStyle/>
          <a:p>
            <a:pPr algn="ctr" fontAlgn="ctr"/>
            <a:r>
              <a:rPr lang="en-US" sz="1400" dirty="0">
                <a:solidFill>
                  <a:srgbClr val="000000"/>
                </a:solidFill>
                <a:latin typeface="Huawei Sans" panose="020C0503030203020204" pitchFamily="34" charset="0"/>
              </a:rPr>
              <a:t>CPE</a:t>
            </a:r>
            <a:endParaRPr lang="en-US" altLang="zh-CN" sz="1400" dirty="0">
              <a:solidFill>
                <a:srgbClr val="000000"/>
              </a:solidFill>
              <a:latin typeface="Huawei Sans" panose="020C0503030203020204" pitchFamily="34" charset="0"/>
            </a:endParaRPr>
          </a:p>
        </p:txBody>
      </p:sp>
      <p:sp>
        <p:nvSpPr>
          <p:cNvPr id="30" name="圆角矩形 29"/>
          <p:cNvSpPr/>
          <p:nvPr/>
        </p:nvSpPr>
        <p:spPr bwMode="gray">
          <a:xfrm>
            <a:off x="905164" y="4309118"/>
            <a:ext cx="4953877" cy="930066"/>
          </a:xfrm>
          <a:prstGeom prst="roundRect">
            <a:avLst>
              <a:gd name="adj" fmla="val 4091"/>
            </a:avLst>
          </a:prstGeom>
          <a:solidFill>
            <a:srgbClr val="FFFFCC"/>
          </a:solidFill>
          <a:ln w="12700">
            <a:solidFill>
              <a:srgbClr val="FF9900"/>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marL="171450" indent="-171450" fontAlgn="ctr">
              <a:lnSpc>
                <a:spcPct val="140000"/>
              </a:lnSpc>
              <a:buFont typeface="Arial" panose="020B0604020202020204" pitchFamily="34" charset="0"/>
              <a:buChar char="•"/>
            </a:pPr>
            <a:r>
              <a:rPr lang="en-US" sz="1200" dirty="0">
                <a:solidFill>
                  <a:srgbClr val="C7000B"/>
                </a:solidFill>
                <a:latin typeface="Huawei Sans" panose="020C0503030203020204" pitchFamily="34" charset="0"/>
              </a:rPr>
              <a:t>Data between CPEs is carried over the overlay tunnel established between them. IPsec is used to ensure confidentiality and integrity of the data during transmission.</a:t>
            </a:r>
            <a:endParaRPr lang="en-US" altLang="zh-CN" sz="1200" dirty="0">
              <a:solidFill>
                <a:srgbClr val="C7000B"/>
              </a:solidFill>
              <a:latin typeface="Huawei Sans" panose="020C0503030203020204" pitchFamily="34" charset="0"/>
            </a:endParaRPr>
          </a:p>
        </p:txBody>
      </p:sp>
      <p:pic>
        <p:nvPicPr>
          <p:cNvPr id="33" name="图片 32"/>
          <p:cNvPicPr>
            <a:picLocks noChangeAspect="1"/>
          </p:cNvPicPr>
          <p:nvPr/>
        </p:nvPicPr>
        <p:blipFill>
          <a:blip r:embed="rId3"/>
          <a:stretch>
            <a:fillRect/>
          </a:stretch>
        </p:blipFill>
        <p:spPr bwMode="gray">
          <a:xfrm>
            <a:off x="1547738" y="2774736"/>
            <a:ext cx="621692" cy="518634"/>
          </a:xfrm>
          <a:prstGeom prst="rect">
            <a:avLst/>
          </a:prstGeom>
        </p:spPr>
      </p:pic>
      <p:pic>
        <p:nvPicPr>
          <p:cNvPr id="35" name="图片 34"/>
          <p:cNvPicPr>
            <a:picLocks noChangeAspect="1"/>
          </p:cNvPicPr>
          <p:nvPr/>
        </p:nvPicPr>
        <p:blipFill>
          <a:blip r:embed="rId3"/>
          <a:stretch>
            <a:fillRect/>
          </a:stretch>
        </p:blipFill>
        <p:spPr bwMode="gray">
          <a:xfrm>
            <a:off x="4402694" y="2769006"/>
            <a:ext cx="621692" cy="518634"/>
          </a:xfrm>
          <a:prstGeom prst="rect">
            <a:avLst/>
          </a:prstGeom>
        </p:spPr>
      </p:pic>
      <p:sp>
        <p:nvSpPr>
          <p:cNvPr id="31" name="圆柱形 30"/>
          <p:cNvSpPr/>
          <p:nvPr/>
        </p:nvSpPr>
        <p:spPr bwMode="gray">
          <a:xfrm rot="5400000">
            <a:off x="3166225" y="1834271"/>
            <a:ext cx="241160" cy="2070280"/>
          </a:xfrm>
          <a:prstGeom prst="can">
            <a:avLst>
              <a:gd name="adj" fmla="val 28670"/>
            </a:avLst>
          </a:prstGeom>
          <a:solidFill>
            <a:schemeClr val="bg1">
              <a:lumMod val="85000"/>
              <a:alpha val="60000"/>
            </a:schemeClr>
          </a:solidFill>
          <a:ln>
            <a:solidFill>
              <a:schemeClr val="tx1"/>
            </a:solidFill>
          </a:ln>
          <a:effectLst/>
        </p:spPr>
        <p:txBody>
          <a:bodyPr vert="vert270" wrap="square" lIns="68561" tIns="34280" rIns="68561" bIns="34280" numCol="1" rtlCol="0" anchor="ctr" anchorCtr="0" compatLnSpc="1">
            <a:prstTxWarp prst="textNoShape">
              <a:avLst/>
            </a:prstTxWarp>
          </a:bodyPr>
          <a:lstStyle/>
          <a:p>
            <a:pPr algn="ctr" fontAlgn="ctr">
              <a:buClr>
                <a:srgbClr val="CC9900"/>
              </a:buClr>
            </a:pPr>
            <a:r>
              <a:rPr lang="en-US" sz="1200" dirty="0">
                <a:solidFill>
                  <a:srgbClr val="000000"/>
                </a:solidFill>
                <a:latin typeface="Huawei Sans" panose="020C0503030203020204" pitchFamily="34" charset="0"/>
              </a:rPr>
              <a:t>GRE over IPsec</a:t>
            </a:r>
            <a:endParaRPr lang="en-US" altLang="zh-CN" sz="1200" dirty="0">
              <a:solidFill>
                <a:srgbClr val="000000"/>
              </a:solidFill>
              <a:latin typeface="Huawei Sans" panose="020C0503030203020204" pitchFamily="34" charset="0"/>
            </a:endParaRPr>
          </a:p>
        </p:txBody>
      </p:sp>
      <p:pic>
        <p:nvPicPr>
          <p:cNvPr id="38" name="图片 37"/>
          <p:cNvPicPr>
            <a:picLocks noChangeAspect="1"/>
          </p:cNvPicPr>
          <p:nvPr/>
        </p:nvPicPr>
        <p:blipFill>
          <a:blip r:embed="rId3"/>
          <a:stretch>
            <a:fillRect/>
          </a:stretch>
        </p:blipFill>
        <p:spPr bwMode="gray">
          <a:xfrm>
            <a:off x="8640234" y="3851811"/>
            <a:ext cx="621692" cy="518634"/>
          </a:xfrm>
          <a:prstGeom prst="rect">
            <a:avLst/>
          </a:prstGeom>
        </p:spPr>
      </p:pic>
      <p:pic>
        <p:nvPicPr>
          <p:cNvPr id="39" name="图片 38"/>
          <p:cNvPicPr>
            <a:picLocks noChangeAspect="1"/>
          </p:cNvPicPr>
          <p:nvPr/>
        </p:nvPicPr>
        <p:blipFill>
          <a:blip r:embed="rId3"/>
          <a:stretch>
            <a:fillRect/>
          </a:stretch>
        </p:blipFill>
        <p:spPr bwMode="gray">
          <a:xfrm>
            <a:off x="10239590" y="3851811"/>
            <a:ext cx="621692" cy="518634"/>
          </a:xfrm>
          <a:prstGeom prst="rect">
            <a:avLst/>
          </a:prstGeom>
        </p:spPr>
      </p:pic>
      <p:cxnSp>
        <p:nvCxnSpPr>
          <p:cNvPr id="41" name="直接连接符 40"/>
          <p:cNvCxnSpPr>
            <a:endCxn id="38" idx="0"/>
          </p:cNvCxnSpPr>
          <p:nvPr/>
        </p:nvCxnSpPr>
        <p:spPr bwMode="gray">
          <a:xfrm flipH="1">
            <a:off x="8951080" y="2875617"/>
            <a:ext cx="13548" cy="976194"/>
          </a:xfrm>
          <a:prstGeom prst="line">
            <a:avLst/>
          </a:prstGeom>
          <a:ln w="19050">
            <a:solidFill>
              <a:schemeClr val="tx1"/>
            </a:solidFill>
            <a:prstDash val="dash"/>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44" name="直接连接符 43"/>
          <p:cNvCxnSpPr/>
          <p:nvPr/>
        </p:nvCxnSpPr>
        <p:spPr bwMode="gray">
          <a:xfrm>
            <a:off x="9261926" y="2850342"/>
            <a:ext cx="1150196" cy="966177"/>
          </a:xfrm>
          <a:prstGeom prst="line">
            <a:avLst/>
          </a:prstGeom>
          <a:ln w="19050">
            <a:solidFill>
              <a:schemeClr val="tx1"/>
            </a:solidFill>
            <a:prstDash val="dash"/>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47" name="文本框 46"/>
          <p:cNvSpPr txBox="1"/>
          <p:nvPr/>
        </p:nvSpPr>
        <p:spPr bwMode="gray">
          <a:xfrm>
            <a:off x="8509406" y="4345011"/>
            <a:ext cx="883347" cy="307777"/>
          </a:xfrm>
          <a:prstGeom prst="rect">
            <a:avLst/>
          </a:prstGeom>
          <a:noFill/>
        </p:spPr>
        <p:txBody>
          <a:bodyPr wrap="square" rtlCol="0">
            <a:spAutoFit/>
          </a:bodyPr>
          <a:lstStyle/>
          <a:p>
            <a:pPr algn="ctr" fontAlgn="ctr"/>
            <a:r>
              <a:rPr lang="en-US" sz="1400" dirty="0">
                <a:solidFill>
                  <a:srgbClr val="000000"/>
                </a:solidFill>
                <a:latin typeface="Huawei Sans" panose="020C0503030203020204" pitchFamily="34" charset="0"/>
              </a:rPr>
              <a:t>CPE-2</a:t>
            </a:r>
            <a:endParaRPr lang="en-US" altLang="zh-CN" sz="1400" dirty="0">
              <a:solidFill>
                <a:srgbClr val="000000"/>
              </a:solidFill>
              <a:latin typeface="Huawei Sans" panose="020C0503030203020204" pitchFamily="34" charset="0"/>
            </a:endParaRPr>
          </a:p>
        </p:txBody>
      </p:sp>
      <p:sp>
        <p:nvSpPr>
          <p:cNvPr id="48" name="文本框 47"/>
          <p:cNvSpPr txBox="1"/>
          <p:nvPr/>
        </p:nvSpPr>
        <p:spPr bwMode="gray">
          <a:xfrm>
            <a:off x="10095121" y="4345011"/>
            <a:ext cx="883347" cy="307777"/>
          </a:xfrm>
          <a:prstGeom prst="rect">
            <a:avLst/>
          </a:prstGeom>
          <a:noFill/>
        </p:spPr>
        <p:txBody>
          <a:bodyPr wrap="square" rtlCol="0">
            <a:spAutoFit/>
          </a:bodyPr>
          <a:lstStyle/>
          <a:p>
            <a:pPr algn="ctr" fontAlgn="ctr"/>
            <a:r>
              <a:rPr lang="en-US" sz="1400" dirty="0">
                <a:solidFill>
                  <a:srgbClr val="000000"/>
                </a:solidFill>
                <a:latin typeface="Huawei Sans" panose="020C0503030203020204" pitchFamily="34" charset="0"/>
              </a:rPr>
              <a:t>CPE-3</a:t>
            </a:r>
            <a:endParaRPr lang="en-US" altLang="zh-CN" sz="1400" dirty="0">
              <a:solidFill>
                <a:srgbClr val="000000"/>
              </a:solidFill>
              <a:latin typeface="Huawei Sans" panose="020C0503030203020204" pitchFamily="34" charset="0"/>
            </a:endParaRPr>
          </a:p>
        </p:txBody>
      </p:sp>
      <p:sp>
        <p:nvSpPr>
          <p:cNvPr id="49" name="圆角矩形 48"/>
          <p:cNvSpPr/>
          <p:nvPr/>
        </p:nvSpPr>
        <p:spPr bwMode="gray">
          <a:xfrm>
            <a:off x="6424296" y="4761948"/>
            <a:ext cx="5059680" cy="1391162"/>
          </a:xfrm>
          <a:prstGeom prst="roundRect">
            <a:avLst>
              <a:gd name="adj" fmla="val 4091"/>
            </a:avLst>
          </a:prstGeom>
          <a:solidFill>
            <a:srgbClr val="FFFFCC"/>
          </a:solidFill>
          <a:ln w="12700">
            <a:solidFill>
              <a:srgbClr val="FF9900"/>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marL="171450" indent="-171450" fontAlgn="ctr">
              <a:lnSpc>
                <a:spcPct val="140000"/>
              </a:lnSpc>
              <a:buFont typeface="Arial" panose="020B0604020202020204" pitchFamily="34" charset="0"/>
              <a:buChar char="•"/>
            </a:pPr>
            <a:r>
              <a:rPr lang="en-US" sz="1000" dirty="0">
                <a:solidFill>
                  <a:srgbClr val="C7000B"/>
                </a:solidFill>
                <a:latin typeface="Huawei Sans" panose="020C0503030203020204" pitchFamily="34" charset="0"/>
              </a:rPr>
              <a:t>A Security Association (SA) defines elements for secure communication between two peers, such as security protocols as well as encryption and authentication algorithms.</a:t>
            </a:r>
            <a:endParaRPr lang="en-US" altLang="zh-CN" sz="1000" dirty="0">
              <a:solidFill>
                <a:srgbClr val="C7000B"/>
              </a:solidFill>
              <a:latin typeface="Huawei Sans" panose="020C0503030203020204" pitchFamily="34" charset="0"/>
            </a:endParaRPr>
          </a:p>
          <a:p>
            <a:pPr marL="171450" indent="-171450" fontAlgn="ctr">
              <a:lnSpc>
                <a:spcPct val="140000"/>
              </a:lnSpc>
              <a:buFont typeface="Arial" panose="020B0604020202020204" pitchFamily="34" charset="0"/>
              <a:buChar char="•"/>
            </a:pPr>
            <a:r>
              <a:rPr lang="en-US" sz="1000" dirty="0">
                <a:solidFill>
                  <a:srgbClr val="C7000B"/>
                </a:solidFill>
                <a:latin typeface="Huawei Sans" panose="020C0503030203020204" pitchFamily="34" charset="0"/>
              </a:rPr>
              <a:t>CPEs establish IPsec SAs based on IPsec SA information advertised by RRs through control channels, but not through Internet Key Exchange (IKE) negotiation. This improves the establishment flexibility and scalability of IPsec tunnels.</a:t>
            </a:r>
            <a:endParaRPr lang="en-US" altLang="zh-CN" sz="1000" dirty="0">
              <a:solidFill>
                <a:srgbClr val="C7000B"/>
              </a:solidFill>
              <a:latin typeface="Huawei Sans" panose="020C0503030203020204" pitchFamily="34" charset="0"/>
            </a:endParaRPr>
          </a:p>
        </p:txBody>
      </p:sp>
      <p:sp>
        <p:nvSpPr>
          <p:cNvPr id="50" name="文本框 49"/>
          <p:cNvSpPr txBox="1"/>
          <p:nvPr/>
        </p:nvSpPr>
        <p:spPr bwMode="gray">
          <a:xfrm>
            <a:off x="7014597" y="3069602"/>
            <a:ext cx="1023764" cy="461665"/>
          </a:xfrm>
          <a:prstGeom prst="rect">
            <a:avLst/>
          </a:prstGeom>
          <a:noFill/>
        </p:spPr>
        <p:txBody>
          <a:bodyPr wrap="square" rtlCol="0">
            <a:spAutoFit/>
          </a:bodyPr>
          <a:lstStyle/>
          <a:p>
            <a:pPr algn="ctr" fontAlgn="ctr"/>
            <a:r>
              <a:rPr lang="en-US" sz="1200" dirty="0">
                <a:solidFill>
                  <a:srgbClr val="000000"/>
                </a:solidFill>
                <a:latin typeface="Huawei Sans" panose="020C0503030203020204" pitchFamily="34" charset="0"/>
              </a:rPr>
              <a:t>IPsec SA information</a:t>
            </a:r>
          </a:p>
        </p:txBody>
      </p:sp>
      <p:sp>
        <p:nvSpPr>
          <p:cNvPr id="52" name="矩形 51"/>
          <p:cNvSpPr/>
          <p:nvPr/>
        </p:nvSpPr>
        <p:spPr bwMode="gray">
          <a:xfrm>
            <a:off x="7321110" y="2799080"/>
            <a:ext cx="410739" cy="284393"/>
          </a:xfrm>
          <a:prstGeom prst="rect">
            <a:avLst/>
          </a:prstGeom>
          <a:solidFill>
            <a:schemeClr val="accent2"/>
          </a:solidFill>
          <a:ln>
            <a:solidFill>
              <a:schemeClr val="accent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400" b="1" dirty="0">
                <a:solidFill>
                  <a:schemeClr val="bg1"/>
                </a:solidFill>
                <a:latin typeface="Huawei Sans" panose="020C0503030203020204" pitchFamily="34" charset="0"/>
              </a:rPr>
              <a:t>SA</a:t>
            </a:r>
            <a:endParaRPr lang="en-US" altLang="zh-CN" sz="1400" b="1" dirty="0">
              <a:solidFill>
                <a:schemeClr val="bg1"/>
              </a:solidFill>
              <a:latin typeface="Huawei Sans" panose="020C0503030203020204" pitchFamily="34" charset="0"/>
            </a:endParaRPr>
          </a:p>
        </p:txBody>
      </p:sp>
      <p:sp>
        <p:nvSpPr>
          <p:cNvPr id="53" name="矩形 52"/>
          <p:cNvSpPr/>
          <p:nvPr/>
        </p:nvSpPr>
        <p:spPr bwMode="gray">
          <a:xfrm>
            <a:off x="8994338" y="3294221"/>
            <a:ext cx="410739" cy="284393"/>
          </a:xfrm>
          <a:prstGeom prst="rect">
            <a:avLst/>
          </a:prstGeom>
          <a:solidFill>
            <a:schemeClr val="accent2"/>
          </a:solidFill>
          <a:ln>
            <a:solidFill>
              <a:schemeClr val="accent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400" b="1" dirty="0">
                <a:solidFill>
                  <a:schemeClr val="bg1"/>
                </a:solidFill>
                <a:latin typeface="Huawei Sans" panose="020C0503030203020204" pitchFamily="34" charset="0"/>
              </a:rPr>
              <a:t>SA</a:t>
            </a:r>
            <a:endParaRPr lang="en-US" altLang="zh-CN" sz="1400" b="1" dirty="0">
              <a:solidFill>
                <a:schemeClr val="bg1"/>
              </a:solidFill>
              <a:latin typeface="Huawei Sans" panose="020C0503030203020204" pitchFamily="34" charset="0"/>
            </a:endParaRPr>
          </a:p>
        </p:txBody>
      </p:sp>
      <p:sp>
        <p:nvSpPr>
          <p:cNvPr id="54" name="矩形 53"/>
          <p:cNvSpPr/>
          <p:nvPr/>
        </p:nvSpPr>
        <p:spPr bwMode="gray">
          <a:xfrm>
            <a:off x="10206752" y="3294221"/>
            <a:ext cx="410739" cy="284393"/>
          </a:xfrm>
          <a:prstGeom prst="rect">
            <a:avLst/>
          </a:prstGeom>
          <a:solidFill>
            <a:schemeClr val="accent2"/>
          </a:solidFill>
          <a:ln>
            <a:solidFill>
              <a:schemeClr val="accent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400" b="1" dirty="0">
                <a:solidFill>
                  <a:schemeClr val="bg1"/>
                </a:solidFill>
                <a:latin typeface="Huawei Sans" panose="020C0503030203020204" pitchFamily="34" charset="0"/>
              </a:rPr>
              <a:t>SA</a:t>
            </a:r>
            <a:endParaRPr lang="en-US" altLang="zh-CN" sz="1400" b="1" dirty="0">
              <a:solidFill>
                <a:schemeClr val="bg1"/>
              </a:solidFill>
              <a:latin typeface="Huawei Sans" panose="020C0503030203020204" pitchFamily="34" charset="0"/>
            </a:endParaRPr>
          </a:p>
        </p:txBody>
      </p:sp>
      <p:sp>
        <p:nvSpPr>
          <p:cNvPr id="55" name="下箭头 63"/>
          <p:cNvSpPr/>
          <p:nvPr/>
        </p:nvSpPr>
        <p:spPr bwMode="gray">
          <a:xfrm rot="10800000" flipV="1">
            <a:off x="2635774" y="3124654"/>
            <a:ext cx="1217540" cy="930066"/>
          </a:xfrm>
          <a:custGeom>
            <a:avLst/>
            <a:gdLst>
              <a:gd name="connsiteX0" fmla="*/ 0 w 1035535"/>
              <a:gd name="connsiteY0" fmla="*/ 468495 h 794114"/>
              <a:gd name="connsiteX1" fmla="*/ 258884 w 1035535"/>
              <a:gd name="connsiteY1" fmla="*/ 468495 h 794114"/>
              <a:gd name="connsiteX2" fmla="*/ 258884 w 1035535"/>
              <a:gd name="connsiteY2" fmla="*/ 0 h 794114"/>
              <a:gd name="connsiteX3" fmla="*/ 776651 w 1035535"/>
              <a:gd name="connsiteY3" fmla="*/ 0 h 794114"/>
              <a:gd name="connsiteX4" fmla="*/ 776651 w 1035535"/>
              <a:gd name="connsiteY4" fmla="*/ 468495 h 794114"/>
              <a:gd name="connsiteX5" fmla="*/ 1035535 w 1035535"/>
              <a:gd name="connsiteY5" fmla="*/ 468495 h 794114"/>
              <a:gd name="connsiteX6" fmla="*/ 517768 w 1035535"/>
              <a:gd name="connsiteY6" fmla="*/ 794114 h 794114"/>
              <a:gd name="connsiteX7" fmla="*/ 0 w 1035535"/>
              <a:gd name="connsiteY7" fmla="*/ 468495 h 794114"/>
              <a:gd name="connsiteX0" fmla="*/ 258884 w 1035535"/>
              <a:gd name="connsiteY0" fmla="*/ 0 h 794114"/>
              <a:gd name="connsiteX1" fmla="*/ 776651 w 1035535"/>
              <a:gd name="connsiteY1" fmla="*/ 0 h 794114"/>
              <a:gd name="connsiteX2" fmla="*/ 776651 w 1035535"/>
              <a:gd name="connsiteY2" fmla="*/ 468495 h 794114"/>
              <a:gd name="connsiteX3" fmla="*/ 1035535 w 1035535"/>
              <a:gd name="connsiteY3" fmla="*/ 468495 h 794114"/>
              <a:gd name="connsiteX4" fmla="*/ 517768 w 1035535"/>
              <a:gd name="connsiteY4" fmla="*/ 794114 h 794114"/>
              <a:gd name="connsiteX5" fmla="*/ 0 w 1035535"/>
              <a:gd name="connsiteY5" fmla="*/ 468495 h 794114"/>
              <a:gd name="connsiteX6" fmla="*/ 258884 w 1035535"/>
              <a:gd name="connsiteY6" fmla="*/ 468495 h 794114"/>
              <a:gd name="connsiteX7" fmla="*/ 350324 w 1035535"/>
              <a:gd name="connsiteY7" fmla="*/ 91440 h 794114"/>
              <a:gd name="connsiteX0" fmla="*/ 258884 w 1035535"/>
              <a:gd name="connsiteY0" fmla="*/ 0 h 794114"/>
              <a:gd name="connsiteX1" fmla="*/ 776651 w 1035535"/>
              <a:gd name="connsiteY1" fmla="*/ 468495 h 794114"/>
              <a:gd name="connsiteX2" fmla="*/ 1035535 w 1035535"/>
              <a:gd name="connsiteY2" fmla="*/ 468495 h 794114"/>
              <a:gd name="connsiteX3" fmla="*/ 517768 w 1035535"/>
              <a:gd name="connsiteY3" fmla="*/ 794114 h 794114"/>
              <a:gd name="connsiteX4" fmla="*/ 0 w 1035535"/>
              <a:gd name="connsiteY4" fmla="*/ 468495 h 794114"/>
              <a:gd name="connsiteX5" fmla="*/ 258884 w 1035535"/>
              <a:gd name="connsiteY5" fmla="*/ 468495 h 794114"/>
              <a:gd name="connsiteX6" fmla="*/ 350324 w 1035535"/>
              <a:gd name="connsiteY6" fmla="*/ 91440 h 794114"/>
              <a:gd name="connsiteX0" fmla="*/ 1016121 w 1035535"/>
              <a:gd name="connsiteY0" fmla="*/ 0 h 794114"/>
              <a:gd name="connsiteX1" fmla="*/ 776651 w 1035535"/>
              <a:gd name="connsiteY1" fmla="*/ 468495 h 794114"/>
              <a:gd name="connsiteX2" fmla="*/ 1035535 w 1035535"/>
              <a:gd name="connsiteY2" fmla="*/ 468495 h 794114"/>
              <a:gd name="connsiteX3" fmla="*/ 517768 w 1035535"/>
              <a:gd name="connsiteY3" fmla="*/ 794114 h 794114"/>
              <a:gd name="connsiteX4" fmla="*/ 0 w 1035535"/>
              <a:gd name="connsiteY4" fmla="*/ 468495 h 794114"/>
              <a:gd name="connsiteX5" fmla="*/ 258884 w 1035535"/>
              <a:gd name="connsiteY5" fmla="*/ 468495 h 794114"/>
              <a:gd name="connsiteX6" fmla="*/ 350324 w 1035535"/>
              <a:gd name="connsiteY6" fmla="*/ 91440 h 794114"/>
              <a:gd name="connsiteX0" fmla="*/ 1018222 w 1037636"/>
              <a:gd name="connsiteY0" fmla="*/ 0 h 794114"/>
              <a:gd name="connsiteX1" fmla="*/ 778752 w 1037636"/>
              <a:gd name="connsiteY1" fmla="*/ 468495 h 794114"/>
              <a:gd name="connsiteX2" fmla="*/ 1037636 w 1037636"/>
              <a:gd name="connsiteY2" fmla="*/ 468495 h 794114"/>
              <a:gd name="connsiteX3" fmla="*/ 519869 w 1037636"/>
              <a:gd name="connsiteY3" fmla="*/ 794114 h 794114"/>
              <a:gd name="connsiteX4" fmla="*/ 2101 w 1037636"/>
              <a:gd name="connsiteY4" fmla="*/ 468495 h 794114"/>
              <a:gd name="connsiteX5" fmla="*/ 260985 w 1037636"/>
              <a:gd name="connsiteY5" fmla="*/ 468495 h 794114"/>
              <a:gd name="connsiteX6" fmla="*/ 0 w 1037636"/>
              <a:gd name="connsiteY6" fmla="*/ 86678 h 794114"/>
              <a:gd name="connsiteX0" fmla="*/ 1027747 w 1047161"/>
              <a:gd name="connsiteY0" fmla="*/ 0 h 794114"/>
              <a:gd name="connsiteX1" fmla="*/ 788277 w 1047161"/>
              <a:gd name="connsiteY1" fmla="*/ 468495 h 794114"/>
              <a:gd name="connsiteX2" fmla="*/ 1047161 w 1047161"/>
              <a:gd name="connsiteY2" fmla="*/ 468495 h 794114"/>
              <a:gd name="connsiteX3" fmla="*/ 529394 w 1047161"/>
              <a:gd name="connsiteY3" fmla="*/ 794114 h 794114"/>
              <a:gd name="connsiteX4" fmla="*/ 11626 w 1047161"/>
              <a:gd name="connsiteY4" fmla="*/ 468495 h 794114"/>
              <a:gd name="connsiteX5" fmla="*/ 270510 w 1047161"/>
              <a:gd name="connsiteY5" fmla="*/ 468495 h 794114"/>
              <a:gd name="connsiteX6" fmla="*/ 0 w 1047161"/>
              <a:gd name="connsiteY6" fmla="*/ 10478 h 794114"/>
              <a:gd name="connsiteX0" fmla="*/ 1016121 w 1035535"/>
              <a:gd name="connsiteY0" fmla="*/ 13335 h 807449"/>
              <a:gd name="connsiteX1" fmla="*/ 776651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258884 w 1035535"/>
              <a:gd name="connsiteY5" fmla="*/ 481830 h 807449"/>
              <a:gd name="connsiteX6" fmla="*/ 12187 w 1035535"/>
              <a:gd name="connsiteY6" fmla="*/ 0 h 807449"/>
              <a:gd name="connsiteX0" fmla="*/ 1016121 w 1035535"/>
              <a:gd name="connsiteY0" fmla="*/ 13335 h 807449"/>
              <a:gd name="connsiteX1" fmla="*/ 776651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16121 w 1035535"/>
              <a:gd name="connsiteY0" fmla="*/ 13335 h 807449"/>
              <a:gd name="connsiteX1" fmla="*/ 619488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16121 w 1035535"/>
              <a:gd name="connsiteY0" fmla="*/ 13335 h 807449"/>
              <a:gd name="connsiteX1" fmla="*/ 619488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16121 w 1035535"/>
              <a:gd name="connsiteY0" fmla="*/ 13335 h 807449"/>
              <a:gd name="connsiteX1" fmla="*/ 619488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44696 w 1044696"/>
              <a:gd name="connsiteY0" fmla="*/ 0 h 832214"/>
              <a:gd name="connsiteX1" fmla="*/ 619488 w 1044696"/>
              <a:gd name="connsiteY1" fmla="*/ 506595 h 832214"/>
              <a:gd name="connsiteX2" fmla="*/ 1035535 w 1044696"/>
              <a:gd name="connsiteY2" fmla="*/ 506595 h 832214"/>
              <a:gd name="connsiteX3" fmla="*/ 517768 w 1044696"/>
              <a:gd name="connsiteY3" fmla="*/ 832214 h 832214"/>
              <a:gd name="connsiteX4" fmla="*/ 0 w 1044696"/>
              <a:gd name="connsiteY4" fmla="*/ 506595 h 832214"/>
              <a:gd name="connsiteX5" fmla="*/ 392234 w 1044696"/>
              <a:gd name="connsiteY5" fmla="*/ 511357 h 832214"/>
              <a:gd name="connsiteX6" fmla="*/ 12187 w 1044696"/>
              <a:gd name="connsiteY6" fmla="*/ 24765 h 832214"/>
              <a:gd name="connsiteX0" fmla="*/ 1032509 w 1032509"/>
              <a:gd name="connsiteY0" fmla="*/ 0 h 832214"/>
              <a:gd name="connsiteX1" fmla="*/ 607301 w 1032509"/>
              <a:gd name="connsiteY1" fmla="*/ 506595 h 832214"/>
              <a:gd name="connsiteX2" fmla="*/ 1023348 w 1032509"/>
              <a:gd name="connsiteY2" fmla="*/ 506595 h 832214"/>
              <a:gd name="connsiteX3" fmla="*/ 505581 w 1032509"/>
              <a:gd name="connsiteY3" fmla="*/ 832214 h 832214"/>
              <a:gd name="connsiteX4" fmla="*/ 237844 w 1032509"/>
              <a:gd name="connsiteY4" fmla="*/ 508976 h 832214"/>
              <a:gd name="connsiteX5" fmla="*/ 380047 w 1032509"/>
              <a:gd name="connsiteY5" fmla="*/ 511357 h 832214"/>
              <a:gd name="connsiteX6" fmla="*/ 0 w 1032509"/>
              <a:gd name="connsiteY6" fmla="*/ 24765 h 832214"/>
              <a:gd name="connsiteX0" fmla="*/ 1032509 w 1032509"/>
              <a:gd name="connsiteY0" fmla="*/ 0 h 832214"/>
              <a:gd name="connsiteX1" fmla="*/ 607301 w 1032509"/>
              <a:gd name="connsiteY1" fmla="*/ 506595 h 832214"/>
              <a:gd name="connsiteX2" fmla="*/ 804276 w 1032509"/>
              <a:gd name="connsiteY2" fmla="*/ 513741 h 832214"/>
              <a:gd name="connsiteX3" fmla="*/ 505581 w 1032509"/>
              <a:gd name="connsiteY3" fmla="*/ 832214 h 832214"/>
              <a:gd name="connsiteX4" fmla="*/ 237844 w 1032509"/>
              <a:gd name="connsiteY4" fmla="*/ 508976 h 832214"/>
              <a:gd name="connsiteX5" fmla="*/ 380047 w 1032509"/>
              <a:gd name="connsiteY5" fmla="*/ 511357 h 832214"/>
              <a:gd name="connsiteX6" fmla="*/ 0 w 1032509"/>
              <a:gd name="connsiteY6" fmla="*/ 24765 h 832214"/>
              <a:gd name="connsiteX0" fmla="*/ 1032509 w 1032509"/>
              <a:gd name="connsiteY0" fmla="*/ 0 h 722679"/>
              <a:gd name="connsiteX1" fmla="*/ 607301 w 1032509"/>
              <a:gd name="connsiteY1" fmla="*/ 506595 h 722679"/>
              <a:gd name="connsiteX2" fmla="*/ 804276 w 1032509"/>
              <a:gd name="connsiteY2" fmla="*/ 513741 h 722679"/>
              <a:gd name="connsiteX3" fmla="*/ 507965 w 1032509"/>
              <a:gd name="connsiteY3" fmla="*/ 722679 h 722679"/>
              <a:gd name="connsiteX4" fmla="*/ 237844 w 1032509"/>
              <a:gd name="connsiteY4" fmla="*/ 508976 h 722679"/>
              <a:gd name="connsiteX5" fmla="*/ 380047 w 1032509"/>
              <a:gd name="connsiteY5" fmla="*/ 511357 h 722679"/>
              <a:gd name="connsiteX6" fmla="*/ 0 w 1032509"/>
              <a:gd name="connsiteY6" fmla="*/ 24765 h 722679"/>
              <a:gd name="connsiteX0" fmla="*/ 1032509 w 1032509"/>
              <a:gd name="connsiteY0" fmla="*/ 0 h 722679"/>
              <a:gd name="connsiteX1" fmla="*/ 607301 w 1032509"/>
              <a:gd name="connsiteY1" fmla="*/ 506595 h 722679"/>
              <a:gd name="connsiteX2" fmla="*/ 804276 w 1032509"/>
              <a:gd name="connsiteY2" fmla="*/ 513741 h 722679"/>
              <a:gd name="connsiteX3" fmla="*/ 498440 w 1032509"/>
              <a:gd name="connsiteY3" fmla="*/ 722679 h 722679"/>
              <a:gd name="connsiteX4" fmla="*/ 237844 w 1032509"/>
              <a:gd name="connsiteY4" fmla="*/ 508976 h 722679"/>
              <a:gd name="connsiteX5" fmla="*/ 380047 w 1032509"/>
              <a:gd name="connsiteY5" fmla="*/ 511357 h 722679"/>
              <a:gd name="connsiteX6" fmla="*/ 0 w 1032509"/>
              <a:gd name="connsiteY6" fmla="*/ 24765 h 722679"/>
              <a:gd name="connsiteX0" fmla="*/ 1032509 w 1032509"/>
              <a:gd name="connsiteY0" fmla="*/ 0 h 722679"/>
              <a:gd name="connsiteX1" fmla="*/ 607301 w 1032509"/>
              <a:gd name="connsiteY1" fmla="*/ 506595 h 722679"/>
              <a:gd name="connsiteX2" fmla="*/ 792369 w 1032509"/>
              <a:gd name="connsiteY2" fmla="*/ 515732 h 722679"/>
              <a:gd name="connsiteX3" fmla="*/ 498440 w 1032509"/>
              <a:gd name="connsiteY3" fmla="*/ 722679 h 722679"/>
              <a:gd name="connsiteX4" fmla="*/ 237844 w 1032509"/>
              <a:gd name="connsiteY4" fmla="*/ 508976 h 722679"/>
              <a:gd name="connsiteX5" fmla="*/ 380047 w 1032509"/>
              <a:gd name="connsiteY5" fmla="*/ 511357 h 722679"/>
              <a:gd name="connsiteX6" fmla="*/ 0 w 1032509"/>
              <a:gd name="connsiteY6" fmla="*/ 24765 h 722679"/>
              <a:gd name="connsiteX0" fmla="*/ 1032509 w 1032509"/>
              <a:gd name="connsiteY0" fmla="*/ 0 h 720688"/>
              <a:gd name="connsiteX1" fmla="*/ 607301 w 1032509"/>
              <a:gd name="connsiteY1" fmla="*/ 506595 h 720688"/>
              <a:gd name="connsiteX2" fmla="*/ 792369 w 1032509"/>
              <a:gd name="connsiteY2" fmla="*/ 515732 h 720688"/>
              <a:gd name="connsiteX3" fmla="*/ 503202 w 1032509"/>
              <a:gd name="connsiteY3" fmla="*/ 720688 h 720688"/>
              <a:gd name="connsiteX4" fmla="*/ 237844 w 1032509"/>
              <a:gd name="connsiteY4" fmla="*/ 508976 h 720688"/>
              <a:gd name="connsiteX5" fmla="*/ 380047 w 1032509"/>
              <a:gd name="connsiteY5" fmla="*/ 511357 h 720688"/>
              <a:gd name="connsiteX6" fmla="*/ 0 w 1032509"/>
              <a:gd name="connsiteY6" fmla="*/ 24765 h 720688"/>
              <a:gd name="connsiteX0" fmla="*/ 1044414 w 1044414"/>
              <a:gd name="connsiteY0" fmla="*/ 0 h 720688"/>
              <a:gd name="connsiteX1" fmla="*/ 619206 w 1044414"/>
              <a:gd name="connsiteY1" fmla="*/ 506595 h 720688"/>
              <a:gd name="connsiteX2" fmla="*/ 804274 w 1044414"/>
              <a:gd name="connsiteY2" fmla="*/ 515732 h 720688"/>
              <a:gd name="connsiteX3" fmla="*/ 515107 w 1044414"/>
              <a:gd name="connsiteY3" fmla="*/ 720688 h 720688"/>
              <a:gd name="connsiteX4" fmla="*/ 249749 w 1044414"/>
              <a:gd name="connsiteY4" fmla="*/ 508976 h 720688"/>
              <a:gd name="connsiteX5" fmla="*/ 391952 w 1044414"/>
              <a:gd name="connsiteY5" fmla="*/ 511357 h 720688"/>
              <a:gd name="connsiteX6" fmla="*/ 0 w 1044414"/>
              <a:gd name="connsiteY6" fmla="*/ 4852 h 720688"/>
              <a:gd name="connsiteX0" fmla="*/ 1082514 w 1082514"/>
              <a:gd name="connsiteY0" fmla="*/ 0 h 722679"/>
              <a:gd name="connsiteX1" fmla="*/ 619206 w 1082514"/>
              <a:gd name="connsiteY1" fmla="*/ 508586 h 722679"/>
              <a:gd name="connsiteX2" fmla="*/ 804274 w 1082514"/>
              <a:gd name="connsiteY2" fmla="*/ 517723 h 722679"/>
              <a:gd name="connsiteX3" fmla="*/ 515107 w 1082514"/>
              <a:gd name="connsiteY3" fmla="*/ 722679 h 722679"/>
              <a:gd name="connsiteX4" fmla="*/ 249749 w 1082514"/>
              <a:gd name="connsiteY4" fmla="*/ 510967 h 722679"/>
              <a:gd name="connsiteX5" fmla="*/ 391952 w 1082514"/>
              <a:gd name="connsiteY5" fmla="*/ 513348 h 722679"/>
              <a:gd name="connsiteX6" fmla="*/ 0 w 1082514"/>
              <a:gd name="connsiteY6" fmla="*/ 6843 h 722679"/>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91952 w 1082514"/>
              <a:gd name="connsiteY5" fmla="*/ 513348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33080 w 1082514"/>
              <a:gd name="connsiteY4" fmla="*/ 526899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04274 w 1082514"/>
              <a:gd name="connsiteY2" fmla="*/ 517723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04274 w 1082514"/>
              <a:gd name="connsiteY2" fmla="*/ 517723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30468 w 1082514"/>
              <a:gd name="connsiteY2" fmla="*/ 531664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30468 w 1082514"/>
              <a:gd name="connsiteY2" fmla="*/ 531664 h 724672"/>
              <a:gd name="connsiteX3" fmla="*/ 534160 w 1082514"/>
              <a:gd name="connsiteY3" fmla="*/ 724672 h 724672"/>
              <a:gd name="connsiteX4" fmla="*/ 237842 w 1082514"/>
              <a:gd name="connsiteY4" fmla="*/ 532873 h 724672"/>
              <a:gd name="connsiteX5" fmla="*/ 434815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30468 w 1082514"/>
              <a:gd name="connsiteY2" fmla="*/ 531664 h 724672"/>
              <a:gd name="connsiteX3" fmla="*/ 534160 w 1082514"/>
              <a:gd name="connsiteY3" fmla="*/ 724672 h 724672"/>
              <a:gd name="connsiteX4" fmla="*/ 297373 w 1082514"/>
              <a:gd name="connsiteY4" fmla="*/ 532873 h 724672"/>
              <a:gd name="connsiteX5" fmla="*/ 434815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768555 w 1082514"/>
              <a:gd name="connsiteY2" fmla="*/ 531664 h 724672"/>
              <a:gd name="connsiteX3" fmla="*/ 534160 w 1082514"/>
              <a:gd name="connsiteY3" fmla="*/ 724672 h 724672"/>
              <a:gd name="connsiteX4" fmla="*/ 297373 w 1082514"/>
              <a:gd name="connsiteY4" fmla="*/ 532873 h 724672"/>
              <a:gd name="connsiteX5" fmla="*/ 434815 w 1082514"/>
              <a:gd name="connsiteY5" fmla="*/ 533263 h 724672"/>
              <a:gd name="connsiteX6" fmla="*/ 0 w 1082514"/>
              <a:gd name="connsiteY6" fmla="*/ 6843 h 724672"/>
              <a:gd name="connsiteX0" fmla="*/ 1082514 w 1082514"/>
              <a:gd name="connsiteY0" fmla="*/ 0 h 724672"/>
              <a:gd name="connsiteX1" fmla="*/ 638256 w 1082514"/>
              <a:gd name="connsiteY1" fmla="*/ 534476 h 724672"/>
              <a:gd name="connsiteX2" fmla="*/ 768555 w 1082514"/>
              <a:gd name="connsiteY2" fmla="*/ 531664 h 724672"/>
              <a:gd name="connsiteX3" fmla="*/ 534160 w 1082514"/>
              <a:gd name="connsiteY3" fmla="*/ 724672 h 724672"/>
              <a:gd name="connsiteX4" fmla="*/ 297373 w 1082514"/>
              <a:gd name="connsiteY4" fmla="*/ 532873 h 724672"/>
              <a:gd name="connsiteX5" fmla="*/ 434815 w 1082514"/>
              <a:gd name="connsiteY5" fmla="*/ 533263 h 724672"/>
              <a:gd name="connsiteX6" fmla="*/ 0 w 1082514"/>
              <a:gd name="connsiteY6" fmla="*/ 6843 h 724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82514" h="724672">
                <a:moveTo>
                  <a:pt x="1082514" y="0"/>
                </a:moveTo>
                <a:cubicBezTo>
                  <a:pt x="788378" y="227602"/>
                  <a:pt x="727605" y="349736"/>
                  <a:pt x="638256" y="534476"/>
                </a:cubicBezTo>
                <a:lnTo>
                  <a:pt x="768555" y="531664"/>
                </a:lnTo>
                <a:lnTo>
                  <a:pt x="534160" y="724672"/>
                </a:lnTo>
                <a:lnTo>
                  <a:pt x="297373" y="532873"/>
                </a:lnTo>
                <a:lnTo>
                  <a:pt x="434815" y="533263"/>
                </a:lnTo>
                <a:cubicBezTo>
                  <a:pt x="434815" y="377098"/>
                  <a:pt x="0" y="6843"/>
                  <a:pt x="0" y="6843"/>
                </a:cubicBezTo>
              </a:path>
            </a:pathLst>
          </a:custGeom>
          <a:gradFill flip="none" rotWithShape="1">
            <a:gsLst>
              <a:gs pos="15000">
                <a:srgbClr val="FFC000"/>
              </a:gs>
              <a:gs pos="100000">
                <a:schemeClr val="bg1">
                  <a:alpha val="0"/>
                </a:schemeClr>
              </a:gs>
            </a:gsLst>
            <a:lin ang="16200000" scaled="1"/>
            <a:tileRect/>
          </a:gradFill>
          <a:ln w="19050">
            <a:gradFill flip="none" rotWithShape="1">
              <a:gsLst>
                <a:gs pos="100000">
                  <a:schemeClr val="bg1">
                    <a:lumMod val="100000"/>
                    <a:alpha val="0"/>
                  </a:schemeClr>
                </a:gs>
                <a:gs pos="31000">
                  <a:srgbClr val="FF9933"/>
                </a:gs>
              </a:gsLst>
              <a:lin ang="162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32" name="圆柱形 31"/>
          <p:cNvSpPr/>
          <p:nvPr/>
        </p:nvSpPr>
        <p:spPr bwMode="gray">
          <a:xfrm rot="5400000">
            <a:off x="8041515" y="3629224"/>
            <a:ext cx="219774" cy="977664"/>
          </a:xfrm>
          <a:prstGeom prst="can">
            <a:avLst>
              <a:gd name="adj" fmla="val 28670"/>
            </a:avLst>
          </a:prstGeom>
          <a:solidFill>
            <a:schemeClr val="bg1">
              <a:lumMod val="85000"/>
              <a:alpha val="60000"/>
            </a:schemeClr>
          </a:solidFill>
          <a:ln>
            <a:solidFill>
              <a:schemeClr val="tx1"/>
            </a:solidFill>
          </a:ln>
          <a:effectLst/>
        </p:spPr>
        <p:txBody>
          <a:bodyPr vert="vert270" wrap="square" lIns="68561" tIns="34280" rIns="68561" bIns="34280" numCol="1" rtlCol="0" anchor="ctr" anchorCtr="0" compatLnSpc="1">
            <a:prstTxWarp prst="textNoShape">
              <a:avLst/>
            </a:prstTxWarp>
          </a:bodyPr>
          <a:lstStyle/>
          <a:p>
            <a:pPr algn="ctr" fontAlgn="ctr">
              <a:buClr>
                <a:srgbClr val="CC9900"/>
              </a:buClr>
            </a:pPr>
            <a:r>
              <a:rPr lang="en-US" sz="1100" dirty="0">
                <a:solidFill>
                  <a:srgbClr val="000000"/>
                </a:solidFill>
                <a:latin typeface="Huawei Sans" panose="020C0503030203020204" pitchFamily="34" charset="0"/>
              </a:rPr>
              <a:t>IPsec tunnel</a:t>
            </a:r>
          </a:p>
        </p:txBody>
      </p:sp>
      <p:sp>
        <p:nvSpPr>
          <p:cNvPr id="34" name="圆柱形 33"/>
          <p:cNvSpPr/>
          <p:nvPr/>
        </p:nvSpPr>
        <p:spPr bwMode="gray">
          <a:xfrm rot="5400000">
            <a:off x="9640871" y="3629224"/>
            <a:ext cx="219774" cy="977664"/>
          </a:xfrm>
          <a:prstGeom prst="can">
            <a:avLst>
              <a:gd name="adj" fmla="val 28670"/>
            </a:avLst>
          </a:prstGeom>
          <a:solidFill>
            <a:schemeClr val="bg1">
              <a:lumMod val="85000"/>
              <a:alpha val="60000"/>
            </a:schemeClr>
          </a:solidFill>
          <a:ln>
            <a:solidFill>
              <a:schemeClr val="tx1"/>
            </a:solidFill>
          </a:ln>
          <a:effectLst/>
        </p:spPr>
        <p:txBody>
          <a:bodyPr vert="vert270" wrap="square" lIns="68561" tIns="34280" rIns="68561" bIns="34280" numCol="1" rtlCol="0" anchor="ctr" anchorCtr="0" compatLnSpc="1">
            <a:prstTxWarp prst="textNoShape">
              <a:avLst/>
            </a:prstTxWarp>
          </a:bodyPr>
          <a:lstStyle/>
          <a:p>
            <a:pPr algn="ctr" fontAlgn="ctr">
              <a:buClr>
                <a:srgbClr val="CC9900"/>
              </a:buClr>
            </a:pPr>
            <a:r>
              <a:rPr lang="en-US" sz="1100" dirty="0">
                <a:solidFill>
                  <a:srgbClr val="000000"/>
                </a:solidFill>
                <a:latin typeface="Huawei Sans" panose="020C0503030203020204" pitchFamily="34" charset="0"/>
              </a:rPr>
              <a:t>IPsec tunnel</a:t>
            </a:r>
          </a:p>
        </p:txBody>
      </p:sp>
    </p:spTree>
    <p:extLst>
      <p:ext uri="{BB962C8B-B14F-4D97-AF65-F5344CB8AC3E}">
        <p14:creationId xmlns:p14="http://schemas.microsoft.com/office/powerpoint/2010/main" val="210915810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1"/>
          <p:cNvSpPr>
            <a:spLocks noGrp="1"/>
          </p:cNvSpPr>
          <p:nvPr>
            <p:ph type="body" sz="quarter" idx="10"/>
          </p:nvPr>
        </p:nvSpPr>
        <p:spPr bwMode="gray">
          <a:prstGeom prst="rect">
            <a:avLst/>
          </a:prstGeom>
        </p:spPr>
        <p:txBody>
          <a:bodyPr/>
          <a:lstStyle/>
          <a:p>
            <a:pPr marL="447675" indent="-447675"/>
            <a:r>
              <a:rPr lang="en-US" dirty="0">
                <a:solidFill>
                  <a:schemeClr val="bg1">
                    <a:lumMod val="50000"/>
                  </a:schemeClr>
                </a:solidFill>
                <a:latin typeface="Huawei Sans" panose="020C0503030203020204" pitchFamily="34" charset="0"/>
              </a:rPr>
              <a:t>SD-WAN Security Overview</a:t>
            </a:r>
            <a:endParaRPr lang="en-US" altLang="zh-CN" dirty="0">
              <a:solidFill>
                <a:schemeClr val="bg1">
                  <a:lumMod val="50000"/>
                </a:schemeClr>
              </a:solidFill>
              <a:latin typeface="Huawei Sans" panose="020C0503030203020204" pitchFamily="34" charset="0"/>
            </a:endParaRPr>
          </a:p>
          <a:p>
            <a:pPr marL="447675" indent="-447675"/>
            <a:r>
              <a:rPr lang="en-US" b="1" dirty="0">
                <a:latin typeface="Huawei Sans" panose="020C0503030203020204" pitchFamily="34" charset="0"/>
              </a:rPr>
              <a:t>System Security</a:t>
            </a:r>
            <a:endParaRPr lang="en-US" altLang="zh-CN" b="1" dirty="0">
              <a:latin typeface="Huawei Sans" panose="020C0503030203020204" pitchFamily="34" charset="0"/>
            </a:endParaRPr>
          </a:p>
          <a:p>
            <a:pPr marL="714375" lvl="1" indent="-266700"/>
            <a:r>
              <a:rPr lang="en-US" sz="2000" dirty="0">
                <a:solidFill>
                  <a:schemeClr val="bg1">
                    <a:lumMod val="50000"/>
                  </a:schemeClr>
                </a:solidFill>
                <a:latin typeface="Huawei Sans" panose="020C0503030203020204" pitchFamily="34" charset="0"/>
              </a:rPr>
              <a:t>Inter-Component Communication Security</a:t>
            </a:r>
          </a:p>
          <a:p>
            <a:pPr marL="713232" lvl="1" indent="-265176">
              <a:buSzPct val="60000"/>
              <a:buFont typeface="Wingdings" panose="05000000000000000000" pitchFamily="2" charset="2"/>
              <a:buChar char="n"/>
            </a:pPr>
            <a:r>
              <a:rPr lang="en-US" sz="2000" dirty="0"/>
              <a:t>Component Security</a:t>
            </a:r>
            <a:endParaRPr lang="en-US" altLang="zh-CN" sz="2000" dirty="0"/>
          </a:p>
          <a:p>
            <a:pPr marL="447675" indent="-447675"/>
            <a:r>
              <a:rPr lang="en-US" dirty="0">
                <a:solidFill>
                  <a:schemeClr val="bg1">
                    <a:lumMod val="50000"/>
                  </a:schemeClr>
                </a:solidFill>
                <a:latin typeface="Huawei Sans" panose="020C0503030203020204" pitchFamily="34" charset="0"/>
              </a:rPr>
              <a:t>Service Security</a:t>
            </a:r>
            <a:endParaRPr lang="en-US" altLang="zh-CN" dirty="0">
              <a:solidFill>
                <a:schemeClr val="bg1">
                  <a:lumMod val="50000"/>
                </a:schemeClr>
              </a:solidFill>
              <a:latin typeface="Huawei Sans" panose="020C0503030203020204" pitchFamily="34" charset="0"/>
            </a:endParaRPr>
          </a:p>
        </p:txBody>
      </p:sp>
    </p:spTree>
    <p:extLst>
      <p:ext uri="{BB962C8B-B14F-4D97-AF65-F5344CB8AC3E}">
        <p14:creationId xmlns:p14="http://schemas.microsoft.com/office/powerpoint/2010/main" val="28360102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bwMode="gray"/>
        <p:txBody>
          <a:bodyPr>
            <a:normAutofit/>
          </a:bodyPr>
          <a:lstStyle/>
          <a:p>
            <a:pPr fontAlgn="ctr"/>
            <a:r>
              <a:rPr lang="en-US" dirty="0">
                <a:latin typeface="Huawei Sans" panose="020C0503030203020204" pitchFamily="34" charset="0"/>
              </a:rPr>
              <a:t>Component Security (1)</a:t>
            </a:r>
            <a:endParaRPr lang="en-US" altLang="zh-CN" dirty="0">
              <a:latin typeface="Huawei Sans" panose="020C0503030203020204" pitchFamily="34" charset="0"/>
            </a:endParaRPr>
          </a:p>
        </p:txBody>
      </p:sp>
      <p:sp>
        <p:nvSpPr>
          <p:cNvPr id="2" name="文本占位符 1"/>
          <p:cNvSpPr>
            <a:spLocks noGrp="1"/>
          </p:cNvSpPr>
          <p:nvPr>
            <p:ph type="body" sz="quarter" idx="10"/>
          </p:nvPr>
        </p:nvSpPr>
        <p:spPr bwMode="gray"/>
        <p:txBody>
          <a:bodyPr/>
          <a:lstStyle/>
          <a:p>
            <a:pPr algn="l"/>
            <a:r>
              <a:rPr lang="en-US" sz="1400" dirty="0">
                <a:latin typeface="Huawei Sans" panose="020C0503030203020204" pitchFamily="34" charset="0"/>
              </a:rPr>
              <a:t>Security of </a:t>
            </a:r>
            <a:r>
              <a:rPr lang="en-US" sz="1400" dirty="0" err="1">
                <a:latin typeface="Huawei Sans" panose="020C0503030203020204" pitchFamily="34" charset="0"/>
              </a:rPr>
              <a:t>iMaster</a:t>
            </a:r>
            <a:r>
              <a:rPr lang="en-US" sz="1400" dirty="0">
                <a:latin typeface="Huawei Sans" panose="020C0503030203020204" pitchFamily="34" charset="0"/>
              </a:rPr>
              <a:t> NCE-WAN</a:t>
            </a:r>
          </a:p>
          <a:p>
            <a:pPr marL="542925" lvl="1" indent="-238125"/>
            <a:r>
              <a:rPr lang="en-US" sz="1200" dirty="0" err="1">
                <a:latin typeface="Huawei Sans" panose="020C0503030203020204" pitchFamily="34" charset="0"/>
              </a:rPr>
              <a:t>iMaster</a:t>
            </a:r>
            <a:r>
              <a:rPr lang="en-US" sz="1200" dirty="0">
                <a:latin typeface="Huawei Sans" panose="020C0503030203020204" pitchFamily="34" charset="0"/>
              </a:rPr>
              <a:t> NCE-WAN is a key component of the SD-WAN Solution, and its security directly determines the reliability and availability of the entire network. </a:t>
            </a:r>
            <a:r>
              <a:rPr lang="en-US" sz="1200" dirty="0" err="1">
                <a:latin typeface="Huawei Sans" panose="020C0503030203020204" pitchFamily="34" charset="0"/>
              </a:rPr>
              <a:t>iMaster</a:t>
            </a:r>
            <a:r>
              <a:rPr lang="en-US" sz="1200" dirty="0">
                <a:latin typeface="Huawei Sans" panose="020C0503030203020204" pitchFamily="34" charset="0"/>
              </a:rPr>
              <a:t> NCE-WAN must be deployed in a firewall-protected area and provide comprehensive security functions to mitigate security risks. The security functions include but are not limited to those in the following tables.</a:t>
            </a:r>
          </a:p>
          <a:p>
            <a:pPr lvl="1"/>
            <a:endParaRPr lang="en-US" altLang="zh-CN" sz="1800" dirty="0">
              <a:latin typeface="Huawei Sans" panose="020C0503030203020204" pitchFamily="34" charset="0"/>
            </a:endParaRPr>
          </a:p>
        </p:txBody>
      </p:sp>
      <p:graphicFrame>
        <p:nvGraphicFramePr>
          <p:cNvPr id="9" name="表格 8"/>
          <p:cNvGraphicFramePr>
            <a:graphicFrameLocks noGrp="1"/>
          </p:cNvGraphicFramePr>
          <p:nvPr>
            <p:extLst>
              <p:ext uri="{D42A27DB-BD31-4B8C-83A1-F6EECF244321}">
                <p14:modId xmlns:p14="http://schemas.microsoft.com/office/powerpoint/2010/main" val="2982363904"/>
              </p:ext>
            </p:extLst>
          </p:nvPr>
        </p:nvGraphicFramePr>
        <p:xfrm>
          <a:off x="809625" y="2413814"/>
          <a:ext cx="5868987" cy="3672840"/>
        </p:xfrm>
        <a:graphic>
          <a:graphicData uri="http://schemas.openxmlformats.org/drawingml/2006/table">
            <a:tbl>
              <a:tblPr/>
              <a:tblGrid>
                <a:gridCol w="1238282">
                  <a:extLst>
                    <a:ext uri="{9D8B030D-6E8A-4147-A177-3AD203B41FA5}">
                      <a16:colId xmlns:a16="http://schemas.microsoft.com/office/drawing/2014/main" val="20000"/>
                    </a:ext>
                  </a:extLst>
                </a:gridCol>
                <a:gridCol w="1220755">
                  <a:extLst>
                    <a:ext uri="{9D8B030D-6E8A-4147-A177-3AD203B41FA5}">
                      <a16:colId xmlns:a16="http://schemas.microsoft.com/office/drawing/2014/main" val="20001"/>
                    </a:ext>
                  </a:extLst>
                </a:gridCol>
                <a:gridCol w="3409950">
                  <a:extLst>
                    <a:ext uri="{9D8B030D-6E8A-4147-A177-3AD203B41FA5}">
                      <a16:colId xmlns:a16="http://schemas.microsoft.com/office/drawing/2014/main" val="20002"/>
                    </a:ext>
                  </a:extLst>
                </a:gridCol>
              </a:tblGrid>
              <a:tr h="193753">
                <a:tc gridSpan="2">
                  <a:txBody>
                    <a:bodyPr/>
                    <a:lstStyle/>
                    <a:p>
                      <a:pPr marL="0" marR="0" lvl="0" indent="0" algn="ctr" defTabSz="912092" rtl="0" eaLnBrk="1" fontAlgn="ctr" latinLnBrk="0" hangingPunct="1">
                        <a:lnSpc>
                          <a:spcPct val="100000"/>
                        </a:lnSpc>
                        <a:spcBef>
                          <a:spcPts val="0"/>
                        </a:spcBef>
                        <a:spcAft>
                          <a:spcPts val="0"/>
                        </a:spcAft>
                        <a:buClrTx/>
                        <a:buSzTx/>
                        <a:buFontTx/>
                        <a:buNone/>
                        <a:tabLst/>
                        <a:defRPr/>
                      </a:pPr>
                      <a:r>
                        <a:rPr lang="en-US" sz="1100" b="1" dirty="0">
                          <a:solidFill>
                            <a:schemeClr val="tx1"/>
                          </a:solidFill>
                          <a:latin typeface="Huawei Sans" panose="020C0503030203020204" pitchFamily="34" charset="0"/>
                        </a:rPr>
                        <a:t>Category</a:t>
                      </a:r>
                    </a:p>
                  </a:txBody>
                  <a:tcPr marL="72000" marR="7200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hMerge="1">
                  <a:txBody>
                    <a:bodyPr/>
                    <a:lstStyle/>
                    <a:p>
                      <a:pPr algn="ctr"/>
                      <a:endParaRPr lang="zh-CN" altLang="en-US" sz="2800" b="1" dirty="0">
                        <a:solidFill>
                          <a:schemeClr val="bg1"/>
                        </a:solidFill>
                        <a:effectLst/>
                      </a:endParaRPr>
                    </a:p>
                  </a:txBody>
                  <a:tcPr marL="72000" marR="72000" marT="72000" marB="72000" anchor="ctr">
                    <a:lnL w="12700" cap="flat" cmpd="sng" algn="ctr">
                      <a:solidFill>
                        <a:srgbClr val="66CCFF"/>
                      </a:solidFill>
                      <a:prstDash val="solid"/>
                      <a:round/>
                      <a:headEnd type="none" w="med" len="med"/>
                      <a:tailEnd type="none" w="med" len="med"/>
                    </a:lnL>
                    <a:lnR w="12700" cap="flat" cmpd="sng" algn="ctr">
                      <a:solidFill>
                        <a:srgbClr val="66CCFF"/>
                      </a:solidFill>
                      <a:prstDash val="solid"/>
                      <a:round/>
                      <a:headEnd type="none" w="med" len="med"/>
                      <a:tailEnd type="none" w="med" len="med"/>
                    </a:lnR>
                    <a:lnT w="12700" cap="flat" cmpd="sng" algn="ctr">
                      <a:solidFill>
                        <a:srgbClr val="66CCFF"/>
                      </a:solidFill>
                      <a:prstDash val="solid"/>
                      <a:round/>
                      <a:headEnd type="none" w="med" len="med"/>
                      <a:tailEnd type="none" w="med" len="med"/>
                    </a:lnT>
                    <a:lnB w="12700" cap="flat" cmpd="sng" algn="ctr">
                      <a:solidFill>
                        <a:srgbClr val="66CCFF"/>
                      </a:solidFill>
                      <a:prstDash val="solid"/>
                      <a:round/>
                      <a:headEnd type="none" w="med" len="med"/>
                      <a:tailEnd type="none" w="med" len="med"/>
                    </a:lnB>
                    <a:lnTlToBr w="12700" cmpd="sng">
                      <a:noFill/>
                      <a:prstDash val="solid"/>
                    </a:lnTlToBr>
                    <a:lnBlToTr w="12700" cmpd="sng">
                      <a:noFill/>
                      <a:prstDash val="solid"/>
                    </a:lnBlToTr>
                    <a:solidFill>
                      <a:srgbClr val="00B0F0"/>
                    </a:solidFill>
                  </a:tcPr>
                </a:tc>
                <a:tc>
                  <a:txBody>
                    <a:bodyPr/>
                    <a:lstStyle/>
                    <a:p>
                      <a:pPr marL="0" marR="0" lvl="0" indent="0" algn="ctr" defTabSz="912092" rtl="0" eaLnBrk="1" fontAlgn="ctr" latinLnBrk="0" hangingPunct="1">
                        <a:lnSpc>
                          <a:spcPct val="100000"/>
                        </a:lnSpc>
                        <a:spcBef>
                          <a:spcPts val="0"/>
                        </a:spcBef>
                        <a:spcAft>
                          <a:spcPts val="0"/>
                        </a:spcAft>
                        <a:buClrTx/>
                        <a:buSzTx/>
                        <a:buFontTx/>
                        <a:buNone/>
                        <a:tabLst/>
                        <a:defRPr/>
                      </a:pPr>
                      <a:r>
                        <a:rPr lang="en-US" sz="1100" b="1" dirty="0">
                          <a:solidFill>
                            <a:schemeClr val="tx1"/>
                          </a:solidFill>
                          <a:latin typeface="Huawei Sans" panose="020C0503030203020204" pitchFamily="34" charset="0"/>
                        </a:rPr>
                        <a:t>Measures</a:t>
                      </a:r>
                    </a:p>
                  </a:txBody>
                  <a:tcPr marL="72000" marR="7200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extLst>
                  <a:ext uri="{0D108BD9-81ED-4DB2-BD59-A6C34878D82A}">
                    <a16:rowId xmlns:a16="http://schemas.microsoft.com/office/drawing/2014/main" val="10000"/>
                  </a:ext>
                </a:extLst>
              </a:tr>
              <a:tr h="470906">
                <a:tc rowSpan="2">
                  <a:txBody>
                    <a:bodyPr/>
                    <a:lstStyle/>
                    <a:p>
                      <a:pPr marL="0" marR="0" lvl="0" indent="0" algn="l" defTabSz="912092" rtl="0" eaLnBrk="1" fontAlgn="ctr" latinLnBrk="0" hangingPunct="1">
                        <a:lnSpc>
                          <a:spcPct val="100000"/>
                        </a:lnSpc>
                        <a:spcBef>
                          <a:spcPts val="0"/>
                        </a:spcBef>
                        <a:spcAft>
                          <a:spcPts val="0"/>
                        </a:spcAft>
                        <a:buClrTx/>
                        <a:buSzTx/>
                        <a:buFontTx/>
                        <a:buNone/>
                        <a:tabLst/>
                        <a:defRPr/>
                      </a:pPr>
                      <a:r>
                        <a:rPr lang="en-US" sz="1100" dirty="0">
                          <a:solidFill>
                            <a:schemeClr val="tx1"/>
                          </a:solidFill>
                          <a:latin typeface="Huawei Sans" panose="020C0503030203020204" pitchFamily="34" charset="0"/>
                        </a:rPr>
                        <a:t>Authentication and permission control</a:t>
                      </a:r>
                      <a:endParaRPr lang="en-US" sz="1100" kern="1200" dirty="0">
                        <a:solidFill>
                          <a:schemeClr val="tx1"/>
                        </a:solidFill>
                        <a:latin typeface="Huawei Sans" panose="020C0503030203020204" pitchFamily="34" charset="0"/>
                        <a:ea typeface="+mn-ea"/>
                        <a:cs typeface="+mj-cs"/>
                      </a:endParaRPr>
                    </a:p>
                  </a:txBody>
                  <a:tcPr marL="72000" marR="7200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l" defTabSz="912092" rtl="0" eaLnBrk="1" fontAlgn="ctr" latinLnBrk="0" hangingPunct="1">
                        <a:lnSpc>
                          <a:spcPct val="100000"/>
                        </a:lnSpc>
                        <a:spcBef>
                          <a:spcPts val="0"/>
                        </a:spcBef>
                        <a:spcAft>
                          <a:spcPts val="0"/>
                        </a:spcAft>
                        <a:buClrTx/>
                        <a:buSzTx/>
                        <a:buFontTx/>
                        <a:buNone/>
                        <a:tabLst/>
                        <a:defRPr/>
                      </a:pPr>
                      <a:r>
                        <a:rPr lang="en-US" sz="1100" dirty="0">
                          <a:solidFill>
                            <a:schemeClr val="tx1"/>
                          </a:solidFill>
                          <a:latin typeface="Huawei Sans" panose="020C0503030203020204" pitchFamily="34" charset="0"/>
                        </a:rPr>
                        <a:t>Identity authentication </a:t>
                      </a:r>
                    </a:p>
                  </a:txBody>
                  <a:tcPr marL="72000" marR="72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171450" marR="0" lvl="0" indent="-171450" algn="l" defTabSz="912092" rtl="0" eaLnBrk="1" fontAlgn="ctr" latinLnBrk="0" hangingPunct="1">
                        <a:lnSpc>
                          <a:spcPct val="100000"/>
                        </a:lnSpc>
                        <a:spcBef>
                          <a:spcPts val="0"/>
                        </a:spcBef>
                        <a:spcAft>
                          <a:spcPts val="0"/>
                        </a:spcAft>
                        <a:buClrTx/>
                        <a:buSzTx/>
                        <a:buFont typeface="Arial" panose="020B0604020202020204" pitchFamily="34" charset="0"/>
                        <a:buChar char="•"/>
                        <a:tabLst/>
                        <a:defRPr/>
                      </a:pPr>
                      <a:r>
                        <a:rPr lang="en-US" sz="1100" dirty="0">
                          <a:solidFill>
                            <a:schemeClr val="tx1"/>
                          </a:solidFill>
                          <a:latin typeface="Huawei Sans" panose="020C0503030203020204" pitchFamily="34" charset="0"/>
                        </a:rPr>
                        <a:t>Local and remote authentication (LDAP)</a:t>
                      </a:r>
                      <a:endParaRPr lang="en-US" altLang="zh-CN" sz="1100" kern="1200" dirty="0">
                        <a:solidFill>
                          <a:schemeClr val="tx1"/>
                        </a:solidFill>
                        <a:latin typeface="Huawei Sans" panose="020C0503030203020204" pitchFamily="34" charset="0"/>
                        <a:ea typeface="+mn-ea"/>
                        <a:cs typeface="+mj-cs"/>
                      </a:endParaRPr>
                    </a:p>
                    <a:p>
                      <a:pPr marL="171450" marR="0" lvl="0" indent="-171450" algn="l" defTabSz="912092" rtl="0" eaLnBrk="1" fontAlgn="ctr" latinLnBrk="0" hangingPunct="1">
                        <a:lnSpc>
                          <a:spcPct val="100000"/>
                        </a:lnSpc>
                        <a:spcBef>
                          <a:spcPts val="0"/>
                        </a:spcBef>
                        <a:spcAft>
                          <a:spcPts val="0"/>
                        </a:spcAft>
                        <a:buClrTx/>
                        <a:buSzTx/>
                        <a:buFont typeface="Arial" panose="020B0604020202020204" pitchFamily="34" charset="0"/>
                        <a:buChar char="•"/>
                        <a:tabLst/>
                        <a:defRPr/>
                      </a:pPr>
                      <a:r>
                        <a:rPr lang="en-US" sz="1100" dirty="0">
                          <a:solidFill>
                            <a:schemeClr val="tx1"/>
                          </a:solidFill>
                          <a:latin typeface="Huawei Sans" panose="020C0503030203020204" pitchFamily="34" charset="0"/>
                        </a:rPr>
                        <a:t>Two-factor authentication (user name/password + SMS verification code)</a:t>
                      </a:r>
                      <a:endParaRPr lang="en-US" altLang="zh-CN" sz="1100" kern="1200" dirty="0">
                        <a:solidFill>
                          <a:schemeClr val="tx1"/>
                        </a:solidFill>
                        <a:latin typeface="Huawei Sans" panose="020C0503030203020204" pitchFamily="34" charset="0"/>
                        <a:ea typeface="+mn-ea"/>
                        <a:cs typeface="+mj-cs"/>
                      </a:endParaRPr>
                    </a:p>
                  </a:txBody>
                  <a:tcPr marL="72000" marR="7200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1"/>
                  </a:ext>
                </a:extLst>
              </a:tr>
              <a:tr h="263708">
                <a:tc vMerge="1">
                  <a:txBody>
                    <a:bodyPr/>
                    <a:lstStyle/>
                    <a:p>
                      <a:pPr algn="ctr">
                        <a:lnSpc>
                          <a:spcPts val="2400"/>
                        </a:lnSpc>
                      </a:pPr>
                      <a:endParaRPr lang="en-US" sz="1200" dirty="0">
                        <a:effectLst/>
                      </a:endParaRPr>
                    </a:p>
                  </a:txBody>
                  <a:tcPr marL="72000" marR="72000" marT="72000" marB="72000" anchor="ctr">
                    <a:lnL w="12700" cap="flat" cmpd="sng" algn="ctr">
                      <a:solidFill>
                        <a:srgbClr val="66CCFF"/>
                      </a:solidFill>
                      <a:prstDash val="solid"/>
                      <a:round/>
                      <a:headEnd type="none" w="med" len="med"/>
                      <a:tailEnd type="none" w="med" len="med"/>
                    </a:lnL>
                    <a:lnR w="12700" cap="flat" cmpd="sng" algn="ctr">
                      <a:solidFill>
                        <a:srgbClr val="66CCFF"/>
                      </a:solidFill>
                      <a:prstDash val="solid"/>
                      <a:round/>
                      <a:headEnd type="none" w="med" len="med"/>
                      <a:tailEnd type="none" w="med" len="med"/>
                    </a:lnR>
                    <a:lnT w="12700" cap="flat" cmpd="sng" algn="ctr">
                      <a:solidFill>
                        <a:srgbClr val="66CCFF"/>
                      </a:solidFill>
                      <a:prstDash val="solid"/>
                      <a:round/>
                      <a:headEnd type="none" w="med" len="med"/>
                      <a:tailEnd type="none" w="med" len="med"/>
                    </a:lnT>
                    <a:lnB w="12700" cap="flat" cmpd="sng" algn="ctr">
                      <a:solidFill>
                        <a:srgbClr val="66CCFF"/>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l" defTabSz="912092" rtl="0" eaLnBrk="1" fontAlgn="ctr" latinLnBrk="0" hangingPunct="1">
                        <a:lnSpc>
                          <a:spcPct val="100000"/>
                        </a:lnSpc>
                        <a:spcBef>
                          <a:spcPts val="0"/>
                        </a:spcBef>
                        <a:spcAft>
                          <a:spcPts val="0"/>
                        </a:spcAft>
                        <a:buClrTx/>
                        <a:buSzTx/>
                        <a:buFontTx/>
                        <a:buNone/>
                        <a:tabLst/>
                        <a:defRPr/>
                      </a:pPr>
                      <a:r>
                        <a:rPr lang="en-US" sz="1100" dirty="0">
                          <a:solidFill>
                            <a:schemeClr val="tx1"/>
                          </a:solidFill>
                          <a:latin typeface="Huawei Sans" panose="020C0503030203020204" pitchFamily="34" charset="0"/>
                        </a:rPr>
                        <a:t>Permission control</a:t>
                      </a:r>
                    </a:p>
                  </a:txBody>
                  <a:tcPr marL="72000" marR="72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171450" marR="0" lvl="0" indent="-171450" algn="l" defTabSz="912092" rtl="0" eaLnBrk="1" fontAlgn="ctr" latinLnBrk="0" hangingPunct="1">
                        <a:lnSpc>
                          <a:spcPct val="100000"/>
                        </a:lnSpc>
                        <a:spcBef>
                          <a:spcPts val="0"/>
                        </a:spcBef>
                        <a:spcAft>
                          <a:spcPts val="0"/>
                        </a:spcAft>
                        <a:buClrTx/>
                        <a:buSzTx/>
                        <a:buFont typeface="Arial" panose="020B0604020202020204" pitchFamily="34" charset="0"/>
                        <a:buChar char="•"/>
                        <a:tabLst/>
                        <a:defRPr/>
                      </a:pPr>
                      <a:r>
                        <a:rPr lang="en-US" sz="1100" dirty="0">
                          <a:solidFill>
                            <a:schemeClr val="tx1"/>
                          </a:solidFill>
                          <a:latin typeface="Huawei Sans" panose="020C0503030203020204" pitchFamily="34" charset="0"/>
                        </a:rPr>
                        <a:t>Role-based permission control</a:t>
                      </a:r>
                    </a:p>
                    <a:p>
                      <a:pPr marL="171450" marR="0" lvl="0" indent="-171450" algn="l" defTabSz="912092" rtl="0" eaLnBrk="1" fontAlgn="ctr" latinLnBrk="0" hangingPunct="1">
                        <a:lnSpc>
                          <a:spcPct val="100000"/>
                        </a:lnSpc>
                        <a:spcBef>
                          <a:spcPts val="0"/>
                        </a:spcBef>
                        <a:spcAft>
                          <a:spcPts val="0"/>
                        </a:spcAft>
                        <a:buClrTx/>
                        <a:buSzTx/>
                        <a:buFont typeface="Arial" panose="020B0604020202020204" pitchFamily="34" charset="0"/>
                        <a:buChar char="•"/>
                        <a:tabLst/>
                        <a:defRPr/>
                      </a:pPr>
                      <a:r>
                        <a:rPr lang="en-US" sz="1100" dirty="0">
                          <a:solidFill>
                            <a:schemeClr val="tx1"/>
                          </a:solidFill>
                          <a:latin typeface="Huawei Sans" panose="020C0503030203020204" pitchFamily="34" charset="0"/>
                        </a:rPr>
                        <a:t>Tenant- and domain-based permission control</a:t>
                      </a:r>
                    </a:p>
                  </a:txBody>
                  <a:tcPr marL="72000" marR="7200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2"/>
                  </a:ext>
                </a:extLst>
              </a:tr>
              <a:tr h="263708">
                <a:tc rowSpan="3">
                  <a:txBody>
                    <a:bodyPr/>
                    <a:lstStyle/>
                    <a:p>
                      <a:pPr marL="0" marR="0" lvl="0" indent="0" algn="l" defTabSz="912092" rtl="0" eaLnBrk="1" fontAlgn="ctr" latinLnBrk="0" hangingPunct="1">
                        <a:lnSpc>
                          <a:spcPct val="100000"/>
                        </a:lnSpc>
                        <a:spcBef>
                          <a:spcPts val="0"/>
                        </a:spcBef>
                        <a:spcAft>
                          <a:spcPts val="0"/>
                        </a:spcAft>
                        <a:buClrTx/>
                        <a:buSzTx/>
                        <a:buFontTx/>
                        <a:buNone/>
                        <a:tabLst/>
                        <a:defRPr/>
                      </a:pPr>
                      <a:r>
                        <a:rPr lang="en-US" sz="1100" dirty="0">
                          <a:solidFill>
                            <a:schemeClr val="tx1"/>
                          </a:solidFill>
                          <a:latin typeface="Huawei Sans" panose="020C0503030203020204" pitchFamily="34" charset="0"/>
                        </a:rPr>
                        <a:t>Data protection</a:t>
                      </a:r>
                      <a:endParaRPr lang="en-US" sz="1100" kern="1200" dirty="0">
                        <a:solidFill>
                          <a:schemeClr val="tx1"/>
                        </a:solidFill>
                        <a:latin typeface="Huawei Sans" panose="020C0503030203020204" pitchFamily="34" charset="0"/>
                        <a:ea typeface="+mn-ea"/>
                        <a:cs typeface="+mj-cs"/>
                      </a:endParaRPr>
                    </a:p>
                  </a:txBody>
                  <a:tcPr marL="72000" marR="7200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l" defTabSz="912092" rtl="0" eaLnBrk="1" fontAlgn="ctr" latinLnBrk="0" hangingPunct="1">
                        <a:lnSpc>
                          <a:spcPct val="100000"/>
                        </a:lnSpc>
                        <a:spcBef>
                          <a:spcPts val="0"/>
                        </a:spcBef>
                        <a:spcAft>
                          <a:spcPts val="0"/>
                        </a:spcAft>
                        <a:buClrTx/>
                        <a:buSzTx/>
                        <a:buFontTx/>
                        <a:buNone/>
                        <a:tabLst/>
                        <a:defRPr/>
                      </a:pPr>
                      <a:r>
                        <a:rPr lang="en-US" sz="1100" dirty="0">
                          <a:solidFill>
                            <a:schemeClr val="tx1"/>
                          </a:solidFill>
                          <a:latin typeface="Huawei Sans" panose="020C0503030203020204" pitchFamily="34" charset="0"/>
                        </a:rPr>
                        <a:t>Key management</a:t>
                      </a:r>
                    </a:p>
                  </a:txBody>
                  <a:tcPr marL="72000" marR="72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171450" marR="0" lvl="0" indent="-171450" algn="l" defTabSz="912092" rtl="0" eaLnBrk="1" fontAlgn="ctr" latinLnBrk="0" hangingPunct="1">
                        <a:lnSpc>
                          <a:spcPct val="100000"/>
                        </a:lnSpc>
                        <a:spcBef>
                          <a:spcPts val="0"/>
                        </a:spcBef>
                        <a:spcAft>
                          <a:spcPts val="0"/>
                        </a:spcAft>
                        <a:buClrTx/>
                        <a:buSzTx/>
                        <a:buFont typeface="Arial" panose="020B0604020202020204" pitchFamily="34" charset="0"/>
                        <a:buChar char="•"/>
                        <a:tabLst/>
                        <a:defRPr/>
                      </a:pPr>
                      <a:r>
                        <a:rPr lang="en-US" sz="1100" dirty="0">
                          <a:solidFill>
                            <a:schemeClr val="tx1"/>
                          </a:solidFill>
                          <a:latin typeface="Huawei Sans" panose="020C0503030203020204" pitchFamily="34" charset="0"/>
                        </a:rPr>
                        <a:t>Secure encryption algorithms</a:t>
                      </a:r>
                    </a:p>
                    <a:p>
                      <a:pPr marL="171450" marR="0" lvl="0" indent="-171450" algn="l" defTabSz="912092" rtl="0" eaLnBrk="1" fontAlgn="ctr" latinLnBrk="0" hangingPunct="1">
                        <a:lnSpc>
                          <a:spcPct val="100000"/>
                        </a:lnSpc>
                        <a:spcBef>
                          <a:spcPts val="0"/>
                        </a:spcBef>
                        <a:spcAft>
                          <a:spcPts val="0"/>
                        </a:spcAft>
                        <a:buClrTx/>
                        <a:buSzTx/>
                        <a:buFont typeface="Arial" panose="020B0604020202020204" pitchFamily="34" charset="0"/>
                        <a:buChar char="•"/>
                        <a:tabLst/>
                        <a:defRPr/>
                      </a:pPr>
                      <a:r>
                        <a:rPr lang="en-US" sz="1100" dirty="0">
                          <a:solidFill>
                            <a:schemeClr val="tx1"/>
                          </a:solidFill>
                          <a:latin typeface="Huawei Sans" panose="020C0503030203020204" pitchFamily="34" charset="0"/>
                        </a:rPr>
                        <a:t>Hierarchical key management</a:t>
                      </a:r>
                    </a:p>
                  </a:txBody>
                  <a:tcPr marL="72000" marR="7200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3"/>
                  </a:ext>
                </a:extLst>
              </a:tr>
              <a:tr h="263708">
                <a:tc vMerge="1">
                  <a:txBody>
                    <a:bodyPr/>
                    <a:lstStyle/>
                    <a:p>
                      <a:pPr algn="ctr">
                        <a:lnSpc>
                          <a:spcPts val="2400"/>
                        </a:lnSpc>
                      </a:pPr>
                      <a:endParaRPr lang="en-US" sz="1200" dirty="0">
                        <a:effectLst/>
                      </a:endParaRPr>
                    </a:p>
                  </a:txBody>
                  <a:tcPr marL="72000" marR="72000" marT="72000" marB="72000" anchor="ctr">
                    <a:lnL w="12700" cap="flat" cmpd="sng" algn="ctr">
                      <a:solidFill>
                        <a:srgbClr val="66CCFF"/>
                      </a:solidFill>
                      <a:prstDash val="solid"/>
                      <a:round/>
                      <a:headEnd type="none" w="med" len="med"/>
                      <a:tailEnd type="none" w="med" len="med"/>
                    </a:lnL>
                    <a:lnR w="12700" cap="flat" cmpd="sng" algn="ctr">
                      <a:solidFill>
                        <a:srgbClr val="66CCFF"/>
                      </a:solidFill>
                      <a:prstDash val="solid"/>
                      <a:round/>
                      <a:headEnd type="none" w="med" len="med"/>
                      <a:tailEnd type="none" w="med" len="med"/>
                    </a:lnR>
                    <a:lnT w="12700" cap="flat" cmpd="sng" algn="ctr">
                      <a:solidFill>
                        <a:srgbClr val="66CCFF"/>
                      </a:solidFill>
                      <a:prstDash val="solid"/>
                      <a:round/>
                      <a:headEnd type="none" w="med" len="med"/>
                      <a:tailEnd type="none" w="med" len="med"/>
                    </a:lnT>
                    <a:lnB w="12700" cap="flat" cmpd="sng" algn="ctr">
                      <a:solidFill>
                        <a:srgbClr val="66CCFF"/>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l" defTabSz="912092" rtl="0" eaLnBrk="1" fontAlgn="ctr" latinLnBrk="0" hangingPunct="1">
                        <a:lnSpc>
                          <a:spcPct val="100000"/>
                        </a:lnSpc>
                        <a:spcBef>
                          <a:spcPts val="0"/>
                        </a:spcBef>
                        <a:spcAft>
                          <a:spcPts val="0"/>
                        </a:spcAft>
                        <a:buClrTx/>
                        <a:buSzTx/>
                        <a:buFontTx/>
                        <a:buNone/>
                        <a:tabLst/>
                        <a:defRPr/>
                      </a:pPr>
                      <a:r>
                        <a:rPr lang="en-US" sz="1100" dirty="0">
                          <a:solidFill>
                            <a:schemeClr val="tx1"/>
                          </a:solidFill>
                          <a:latin typeface="Huawei Sans" panose="020C0503030203020204" pitchFamily="34" charset="0"/>
                        </a:rPr>
                        <a:t>Data storage</a:t>
                      </a:r>
                    </a:p>
                  </a:txBody>
                  <a:tcPr marL="72000" marR="72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171450" marR="0" lvl="0" indent="-171450" algn="l" defTabSz="912092" rtl="0" eaLnBrk="1" fontAlgn="ctr" latinLnBrk="0" hangingPunct="1">
                        <a:lnSpc>
                          <a:spcPct val="100000"/>
                        </a:lnSpc>
                        <a:spcBef>
                          <a:spcPts val="0"/>
                        </a:spcBef>
                        <a:spcAft>
                          <a:spcPts val="0"/>
                        </a:spcAft>
                        <a:buClrTx/>
                        <a:buSzTx/>
                        <a:buFont typeface="Arial" panose="020B0604020202020204" pitchFamily="34" charset="0"/>
                        <a:buChar char="•"/>
                        <a:tabLst/>
                        <a:defRPr/>
                      </a:pPr>
                      <a:r>
                        <a:rPr lang="en-US" sz="1100" dirty="0">
                          <a:solidFill>
                            <a:schemeClr val="tx1"/>
                          </a:solidFill>
                          <a:latin typeface="Huawei Sans" panose="020C0503030203020204" pitchFamily="34" charset="0"/>
                        </a:rPr>
                        <a:t>Data access control</a:t>
                      </a:r>
                    </a:p>
                    <a:p>
                      <a:pPr marL="171450" marR="0" lvl="0" indent="-171450" algn="l" defTabSz="912092" rtl="0" eaLnBrk="1" fontAlgn="ctr" latinLnBrk="0" hangingPunct="1">
                        <a:lnSpc>
                          <a:spcPct val="100000"/>
                        </a:lnSpc>
                        <a:spcBef>
                          <a:spcPts val="0"/>
                        </a:spcBef>
                        <a:spcAft>
                          <a:spcPts val="0"/>
                        </a:spcAft>
                        <a:buClrTx/>
                        <a:buSzTx/>
                        <a:buFont typeface="Arial" panose="020B0604020202020204" pitchFamily="34" charset="0"/>
                        <a:buChar char="•"/>
                        <a:tabLst/>
                        <a:defRPr/>
                      </a:pPr>
                      <a:r>
                        <a:rPr lang="en-US" sz="1100" dirty="0">
                          <a:solidFill>
                            <a:schemeClr val="tx1"/>
                          </a:solidFill>
                          <a:latin typeface="Huawei Sans" panose="020C0503030203020204" pitchFamily="34" charset="0"/>
                        </a:rPr>
                        <a:t>Encrypted data storage</a:t>
                      </a:r>
                    </a:p>
                  </a:txBody>
                  <a:tcPr marL="72000" marR="7200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4"/>
                  </a:ext>
                </a:extLst>
              </a:tr>
              <a:tr h="263708">
                <a:tc vMerge="1">
                  <a:txBody>
                    <a:bodyPr/>
                    <a:lstStyle/>
                    <a:p>
                      <a:pPr algn="ctr">
                        <a:lnSpc>
                          <a:spcPts val="2400"/>
                        </a:lnSpc>
                      </a:pPr>
                      <a:endParaRPr lang="en-US" sz="1200" dirty="0">
                        <a:effectLst/>
                      </a:endParaRPr>
                    </a:p>
                  </a:txBody>
                  <a:tcPr marL="72000" marR="72000" marT="72000" marB="72000" anchor="ctr">
                    <a:lnL w="12700" cap="flat" cmpd="sng" algn="ctr">
                      <a:solidFill>
                        <a:srgbClr val="66CCFF"/>
                      </a:solidFill>
                      <a:prstDash val="solid"/>
                      <a:round/>
                      <a:headEnd type="none" w="med" len="med"/>
                      <a:tailEnd type="none" w="med" len="med"/>
                    </a:lnL>
                    <a:lnR w="12700" cap="flat" cmpd="sng" algn="ctr">
                      <a:solidFill>
                        <a:srgbClr val="66CCFF"/>
                      </a:solidFill>
                      <a:prstDash val="solid"/>
                      <a:round/>
                      <a:headEnd type="none" w="med" len="med"/>
                      <a:tailEnd type="none" w="med" len="med"/>
                    </a:lnR>
                    <a:lnT w="12700" cap="flat" cmpd="sng" algn="ctr">
                      <a:solidFill>
                        <a:srgbClr val="66CCFF"/>
                      </a:solidFill>
                      <a:prstDash val="solid"/>
                      <a:round/>
                      <a:headEnd type="none" w="med" len="med"/>
                      <a:tailEnd type="none" w="med" len="med"/>
                    </a:lnT>
                    <a:lnB w="12700" cap="flat" cmpd="sng" algn="ctr">
                      <a:solidFill>
                        <a:srgbClr val="66CCFF"/>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l" defTabSz="912092" rtl="0" eaLnBrk="1" fontAlgn="ctr" latinLnBrk="0" hangingPunct="1">
                        <a:lnSpc>
                          <a:spcPct val="100000"/>
                        </a:lnSpc>
                        <a:spcBef>
                          <a:spcPts val="0"/>
                        </a:spcBef>
                        <a:spcAft>
                          <a:spcPts val="0"/>
                        </a:spcAft>
                        <a:buClrTx/>
                        <a:buSzTx/>
                        <a:buFontTx/>
                        <a:buNone/>
                        <a:tabLst/>
                        <a:defRPr/>
                      </a:pPr>
                      <a:r>
                        <a:rPr lang="en-US" sz="1100" dirty="0">
                          <a:solidFill>
                            <a:schemeClr val="tx1"/>
                          </a:solidFill>
                          <a:latin typeface="Huawei Sans" panose="020C0503030203020204" pitchFamily="34" charset="0"/>
                        </a:rPr>
                        <a:t>Data transmission</a:t>
                      </a:r>
                      <a:endParaRPr lang="en-US" altLang="zh-CN" sz="1100" kern="1200" dirty="0">
                        <a:solidFill>
                          <a:schemeClr val="tx1"/>
                        </a:solidFill>
                        <a:latin typeface="Huawei Sans" panose="020C0503030203020204" pitchFamily="34" charset="0"/>
                        <a:ea typeface="+mn-ea"/>
                        <a:cs typeface="+mj-cs"/>
                      </a:endParaRPr>
                    </a:p>
                  </a:txBody>
                  <a:tcPr marL="72000" marR="72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171450" marR="0" lvl="0" indent="-171450" algn="l" defTabSz="912092" rtl="0" eaLnBrk="1" fontAlgn="ctr" latinLnBrk="0" hangingPunct="1">
                        <a:lnSpc>
                          <a:spcPct val="100000"/>
                        </a:lnSpc>
                        <a:spcBef>
                          <a:spcPts val="0"/>
                        </a:spcBef>
                        <a:spcAft>
                          <a:spcPts val="0"/>
                        </a:spcAft>
                        <a:buClrTx/>
                        <a:buSzTx/>
                        <a:buFont typeface="Arial" panose="020B0604020202020204" pitchFamily="34" charset="0"/>
                        <a:buChar char="•"/>
                        <a:tabLst/>
                        <a:defRPr/>
                      </a:pPr>
                      <a:r>
                        <a:rPr lang="en-US" sz="1100" dirty="0">
                          <a:solidFill>
                            <a:schemeClr val="tx1"/>
                          </a:solidFill>
                          <a:latin typeface="Huawei Sans" panose="020C0503030203020204" pitchFamily="34" charset="0"/>
                        </a:rPr>
                        <a:t>Secure communication protocols</a:t>
                      </a:r>
                    </a:p>
                    <a:p>
                      <a:pPr marL="171450" marR="0" lvl="0" indent="-171450" algn="l" defTabSz="912092" rtl="0" eaLnBrk="1" fontAlgn="ctr" latinLnBrk="0" hangingPunct="1">
                        <a:lnSpc>
                          <a:spcPct val="100000"/>
                        </a:lnSpc>
                        <a:spcBef>
                          <a:spcPts val="0"/>
                        </a:spcBef>
                        <a:spcAft>
                          <a:spcPts val="0"/>
                        </a:spcAft>
                        <a:buClrTx/>
                        <a:buSzTx/>
                        <a:buFont typeface="Arial" panose="020B0604020202020204" pitchFamily="34" charset="0"/>
                        <a:buChar char="•"/>
                        <a:tabLst/>
                        <a:defRPr/>
                      </a:pPr>
                      <a:r>
                        <a:rPr lang="en-US" sz="1100" dirty="0">
                          <a:solidFill>
                            <a:schemeClr val="tx1"/>
                          </a:solidFill>
                          <a:latin typeface="Huawei Sans" panose="020C0503030203020204" pitchFamily="34" charset="0"/>
                        </a:rPr>
                        <a:t>Encrypted data transmission</a:t>
                      </a:r>
                    </a:p>
                  </a:txBody>
                  <a:tcPr marL="72000" marR="7200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5"/>
                  </a:ext>
                </a:extLst>
              </a:tr>
              <a:tr h="367307">
                <a:tc rowSpan="3">
                  <a:txBody>
                    <a:bodyPr/>
                    <a:lstStyle/>
                    <a:p>
                      <a:pPr marL="0" marR="0" lvl="0" indent="0" algn="l" defTabSz="912092" rtl="0" eaLnBrk="1" fontAlgn="ctr" latinLnBrk="0" hangingPunct="1">
                        <a:lnSpc>
                          <a:spcPct val="100000"/>
                        </a:lnSpc>
                        <a:spcBef>
                          <a:spcPts val="0"/>
                        </a:spcBef>
                        <a:spcAft>
                          <a:spcPts val="0"/>
                        </a:spcAft>
                        <a:buClrTx/>
                        <a:buSzTx/>
                        <a:buFontTx/>
                        <a:buNone/>
                        <a:tabLst/>
                        <a:defRPr/>
                      </a:pPr>
                      <a:r>
                        <a:rPr lang="en-US" sz="1100" dirty="0">
                          <a:solidFill>
                            <a:schemeClr val="tx1"/>
                          </a:solidFill>
                          <a:latin typeface="Huawei Sans" panose="020C0503030203020204" pitchFamily="34" charset="0"/>
                        </a:rPr>
                        <a:t>Security detection and response</a:t>
                      </a:r>
                      <a:endParaRPr lang="en-US" sz="1100" kern="1200" dirty="0">
                        <a:solidFill>
                          <a:schemeClr val="tx1"/>
                        </a:solidFill>
                        <a:latin typeface="Huawei Sans" panose="020C0503030203020204" pitchFamily="34" charset="0"/>
                        <a:ea typeface="+mn-ea"/>
                        <a:cs typeface="+mj-cs"/>
                      </a:endParaRPr>
                    </a:p>
                  </a:txBody>
                  <a:tcPr marL="72000" marR="7200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l" defTabSz="912092" rtl="0" eaLnBrk="1" fontAlgn="ctr" latinLnBrk="0" hangingPunct="1">
                        <a:lnSpc>
                          <a:spcPct val="100000"/>
                        </a:lnSpc>
                        <a:spcBef>
                          <a:spcPts val="0"/>
                        </a:spcBef>
                        <a:spcAft>
                          <a:spcPts val="0"/>
                        </a:spcAft>
                        <a:buClrTx/>
                        <a:buSzTx/>
                        <a:buFontTx/>
                        <a:buNone/>
                        <a:tabLst/>
                        <a:defRPr/>
                      </a:pPr>
                      <a:r>
                        <a:rPr lang="en-US" sz="1100" dirty="0">
                          <a:solidFill>
                            <a:schemeClr val="tx1"/>
                          </a:solidFill>
                          <a:latin typeface="Huawei Sans" panose="020C0503030203020204" pitchFamily="34" charset="0"/>
                        </a:rPr>
                        <a:t>Attack detection</a:t>
                      </a:r>
                      <a:endParaRPr lang="en-US" altLang="zh-CN" sz="1100" kern="1200" dirty="0">
                        <a:solidFill>
                          <a:schemeClr val="tx1"/>
                        </a:solidFill>
                        <a:latin typeface="Huawei Sans" panose="020C0503030203020204" pitchFamily="34" charset="0"/>
                        <a:ea typeface="+mn-ea"/>
                        <a:cs typeface="+mj-cs"/>
                      </a:endParaRPr>
                    </a:p>
                  </a:txBody>
                  <a:tcPr marL="72000" marR="72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l" defTabSz="912092" rtl="0" eaLnBrk="1" fontAlgn="ctr" latinLnBrk="0" hangingPunct="1">
                        <a:lnSpc>
                          <a:spcPct val="100000"/>
                        </a:lnSpc>
                        <a:spcBef>
                          <a:spcPts val="0"/>
                        </a:spcBef>
                        <a:spcAft>
                          <a:spcPts val="0"/>
                        </a:spcAft>
                        <a:buClrTx/>
                        <a:buSzTx/>
                        <a:buFont typeface="Arial" panose="020B0604020202020204" pitchFamily="34" charset="0"/>
                        <a:buNone/>
                        <a:tabLst/>
                        <a:defRPr/>
                      </a:pPr>
                      <a:r>
                        <a:rPr lang="en-US" sz="1100" dirty="0">
                          <a:solidFill>
                            <a:schemeClr val="tx1"/>
                          </a:solidFill>
                          <a:latin typeface="Huawei Sans" panose="020C0503030203020204" pitchFamily="34" charset="0"/>
                        </a:rPr>
                        <a:t>Attack detection from multiple dimensions, including ports, web pages, and operating systems</a:t>
                      </a:r>
                    </a:p>
                  </a:txBody>
                  <a:tcPr marL="72000" marR="7200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6"/>
                  </a:ext>
                </a:extLst>
              </a:tr>
              <a:tr h="263708">
                <a:tc vMerge="1">
                  <a:txBody>
                    <a:bodyPr/>
                    <a:lstStyle/>
                    <a:p>
                      <a:pPr algn="ctr">
                        <a:lnSpc>
                          <a:spcPts val="2400"/>
                        </a:lnSpc>
                      </a:pPr>
                      <a:endParaRPr lang="en-US" sz="1200" dirty="0">
                        <a:effectLst/>
                      </a:endParaRPr>
                    </a:p>
                  </a:txBody>
                  <a:tcPr marL="72000" marR="72000" marT="72000" marB="72000" anchor="ctr">
                    <a:lnL w="12700" cap="flat" cmpd="sng" algn="ctr">
                      <a:solidFill>
                        <a:srgbClr val="66CCFF"/>
                      </a:solidFill>
                      <a:prstDash val="solid"/>
                      <a:round/>
                      <a:headEnd type="none" w="med" len="med"/>
                      <a:tailEnd type="none" w="med" len="med"/>
                    </a:lnL>
                    <a:lnR w="12700" cap="flat" cmpd="sng" algn="ctr">
                      <a:solidFill>
                        <a:srgbClr val="66CCFF"/>
                      </a:solidFill>
                      <a:prstDash val="solid"/>
                      <a:round/>
                      <a:headEnd type="none" w="med" len="med"/>
                      <a:tailEnd type="none" w="med" len="med"/>
                    </a:lnR>
                    <a:lnT w="12700" cap="flat" cmpd="sng" algn="ctr">
                      <a:solidFill>
                        <a:srgbClr val="66CCFF"/>
                      </a:solidFill>
                      <a:prstDash val="solid"/>
                      <a:round/>
                      <a:headEnd type="none" w="med" len="med"/>
                      <a:tailEnd type="none" w="med" len="med"/>
                    </a:lnT>
                    <a:lnB w="12700" cap="flat" cmpd="sng" algn="ctr">
                      <a:solidFill>
                        <a:srgbClr val="66CCFF"/>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l" defTabSz="912092" rtl="0" eaLnBrk="1" fontAlgn="ctr" latinLnBrk="0" hangingPunct="1">
                        <a:lnSpc>
                          <a:spcPct val="100000"/>
                        </a:lnSpc>
                        <a:spcBef>
                          <a:spcPts val="0"/>
                        </a:spcBef>
                        <a:spcAft>
                          <a:spcPts val="0"/>
                        </a:spcAft>
                        <a:buClrTx/>
                        <a:buSzTx/>
                        <a:buFontTx/>
                        <a:buNone/>
                        <a:tabLst/>
                        <a:defRPr/>
                      </a:pPr>
                      <a:r>
                        <a:rPr lang="en-US" sz="1100" dirty="0">
                          <a:solidFill>
                            <a:schemeClr val="tx1"/>
                          </a:solidFill>
                          <a:latin typeface="Huawei Sans" panose="020C0503030203020204" pitchFamily="34" charset="0"/>
                        </a:rPr>
                        <a:t>Intrusion prevention</a:t>
                      </a:r>
                      <a:endParaRPr lang="en-US" altLang="zh-CN" sz="1100" kern="1200" dirty="0">
                        <a:solidFill>
                          <a:schemeClr val="tx1"/>
                        </a:solidFill>
                        <a:latin typeface="Huawei Sans" panose="020C0503030203020204" pitchFamily="34" charset="0"/>
                        <a:ea typeface="+mn-ea"/>
                        <a:cs typeface="+mj-cs"/>
                      </a:endParaRPr>
                    </a:p>
                  </a:txBody>
                  <a:tcPr marL="72000" marR="72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l" defTabSz="912092" rtl="0" eaLnBrk="1" fontAlgn="ctr" latinLnBrk="0" hangingPunct="1">
                        <a:lnSpc>
                          <a:spcPct val="100000"/>
                        </a:lnSpc>
                        <a:spcBef>
                          <a:spcPts val="0"/>
                        </a:spcBef>
                        <a:spcAft>
                          <a:spcPts val="0"/>
                        </a:spcAft>
                        <a:buClrTx/>
                        <a:buSzTx/>
                        <a:buFontTx/>
                        <a:buNone/>
                        <a:tabLst/>
                        <a:defRPr/>
                      </a:pPr>
                      <a:r>
                        <a:rPr lang="en-US" sz="1100" dirty="0">
                          <a:solidFill>
                            <a:schemeClr val="tx1"/>
                          </a:solidFill>
                          <a:latin typeface="Huawei Sans" panose="020C0503030203020204" pitchFamily="34" charset="0"/>
                        </a:rPr>
                        <a:t>Defense against various intrusion behaviors</a:t>
                      </a:r>
                    </a:p>
                  </a:txBody>
                  <a:tcPr marL="72000" marR="7200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7"/>
                  </a:ext>
                </a:extLst>
              </a:tr>
              <a:tr h="160108">
                <a:tc vMerge="1">
                  <a:txBody>
                    <a:bodyPr/>
                    <a:lstStyle/>
                    <a:p>
                      <a:pPr algn="ctr">
                        <a:lnSpc>
                          <a:spcPts val="2400"/>
                        </a:lnSpc>
                      </a:pPr>
                      <a:endParaRPr lang="en-US" sz="1200" dirty="0">
                        <a:effectLst/>
                      </a:endParaRPr>
                    </a:p>
                  </a:txBody>
                  <a:tcPr marL="72000" marR="72000" marT="72000" marB="72000" anchor="ctr">
                    <a:lnL w="12700" cap="flat" cmpd="sng" algn="ctr">
                      <a:solidFill>
                        <a:srgbClr val="66CCFF"/>
                      </a:solidFill>
                      <a:prstDash val="solid"/>
                      <a:round/>
                      <a:headEnd type="none" w="med" len="med"/>
                      <a:tailEnd type="none" w="med" len="med"/>
                    </a:lnL>
                    <a:lnR w="12700" cap="flat" cmpd="sng" algn="ctr">
                      <a:solidFill>
                        <a:srgbClr val="66CCFF"/>
                      </a:solidFill>
                      <a:prstDash val="solid"/>
                      <a:round/>
                      <a:headEnd type="none" w="med" len="med"/>
                      <a:tailEnd type="none" w="med" len="med"/>
                    </a:lnR>
                    <a:lnT w="12700" cap="flat" cmpd="sng" algn="ctr">
                      <a:solidFill>
                        <a:srgbClr val="66CCFF"/>
                      </a:solidFill>
                      <a:prstDash val="solid"/>
                      <a:round/>
                      <a:headEnd type="none" w="med" len="med"/>
                      <a:tailEnd type="none" w="med" len="med"/>
                    </a:lnT>
                    <a:lnB w="12700" cap="flat" cmpd="sng" algn="ctr">
                      <a:solidFill>
                        <a:srgbClr val="66CCFF"/>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l" defTabSz="912092" rtl="0" eaLnBrk="1" fontAlgn="ctr" latinLnBrk="0" hangingPunct="1">
                        <a:lnSpc>
                          <a:spcPct val="100000"/>
                        </a:lnSpc>
                        <a:spcBef>
                          <a:spcPts val="0"/>
                        </a:spcBef>
                        <a:spcAft>
                          <a:spcPts val="0"/>
                        </a:spcAft>
                        <a:buClrTx/>
                        <a:buSzTx/>
                        <a:buFontTx/>
                        <a:buNone/>
                        <a:tabLst/>
                        <a:defRPr/>
                      </a:pPr>
                      <a:r>
                        <a:rPr lang="en-US" sz="1100" dirty="0">
                          <a:solidFill>
                            <a:schemeClr val="tx1"/>
                          </a:solidFill>
                          <a:latin typeface="Huawei Sans" panose="020C0503030203020204" pitchFamily="34" charset="0"/>
                        </a:rPr>
                        <a:t>Anti-</a:t>
                      </a:r>
                      <a:r>
                        <a:rPr lang="en-US" sz="1100" dirty="0" err="1">
                          <a:solidFill>
                            <a:schemeClr val="tx1"/>
                          </a:solidFill>
                          <a:latin typeface="Huawei Sans" panose="020C0503030203020204" pitchFamily="34" charset="0"/>
                        </a:rPr>
                        <a:t>DoS</a:t>
                      </a:r>
                      <a:r>
                        <a:rPr lang="en-US" sz="1100" dirty="0">
                          <a:solidFill>
                            <a:schemeClr val="tx1"/>
                          </a:solidFill>
                          <a:latin typeface="Huawei Sans" panose="020C0503030203020204" pitchFamily="34" charset="0"/>
                        </a:rPr>
                        <a:t>/DDoS</a:t>
                      </a:r>
                      <a:endParaRPr lang="en-US" altLang="zh-CN" sz="1100" kern="1200" dirty="0">
                        <a:solidFill>
                          <a:schemeClr val="tx1"/>
                        </a:solidFill>
                        <a:latin typeface="Huawei Sans" panose="020C0503030203020204" pitchFamily="34" charset="0"/>
                        <a:ea typeface="+mn-ea"/>
                        <a:cs typeface="+mj-cs"/>
                      </a:endParaRPr>
                    </a:p>
                  </a:txBody>
                  <a:tcPr marL="72000" marR="72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l" defTabSz="912092" rtl="0" eaLnBrk="1" fontAlgn="ctr" latinLnBrk="0" hangingPunct="1">
                        <a:lnSpc>
                          <a:spcPct val="100000"/>
                        </a:lnSpc>
                        <a:spcBef>
                          <a:spcPts val="0"/>
                        </a:spcBef>
                        <a:spcAft>
                          <a:spcPts val="0"/>
                        </a:spcAft>
                        <a:buClrTx/>
                        <a:buSzTx/>
                        <a:buFontTx/>
                        <a:buNone/>
                        <a:tabLst/>
                        <a:defRPr/>
                      </a:pPr>
                      <a:r>
                        <a:rPr lang="en-US" sz="1100" dirty="0">
                          <a:solidFill>
                            <a:schemeClr val="tx1"/>
                          </a:solidFill>
                          <a:latin typeface="Huawei Sans" panose="020C0503030203020204" pitchFamily="34" charset="0"/>
                        </a:rPr>
                        <a:t>Defense against common traffic attacks</a:t>
                      </a:r>
                    </a:p>
                  </a:txBody>
                  <a:tcPr marL="72000" marR="7200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8"/>
                  </a:ext>
                </a:extLst>
              </a:tr>
            </a:tbl>
          </a:graphicData>
        </a:graphic>
      </p:graphicFrame>
      <p:graphicFrame>
        <p:nvGraphicFramePr>
          <p:cNvPr id="12" name="表格 11"/>
          <p:cNvGraphicFramePr>
            <a:graphicFrameLocks noGrp="1"/>
          </p:cNvGraphicFramePr>
          <p:nvPr>
            <p:extLst>
              <p:ext uri="{D42A27DB-BD31-4B8C-83A1-F6EECF244321}">
                <p14:modId xmlns:p14="http://schemas.microsoft.com/office/powerpoint/2010/main" val="41158709"/>
              </p:ext>
            </p:extLst>
          </p:nvPr>
        </p:nvGraphicFramePr>
        <p:xfrm>
          <a:off x="6858000" y="2413814"/>
          <a:ext cx="4605338" cy="2782080"/>
        </p:xfrm>
        <a:graphic>
          <a:graphicData uri="http://schemas.openxmlformats.org/drawingml/2006/table">
            <a:tbl>
              <a:tblPr/>
              <a:tblGrid>
                <a:gridCol w="1077343">
                  <a:extLst>
                    <a:ext uri="{9D8B030D-6E8A-4147-A177-3AD203B41FA5}">
                      <a16:colId xmlns:a16="http://schemas.microsoft.com/office/drawing/2014/main" val="20000"/>
                    </a:ext>
                  </a:extLst>
                </a:gridCol>
                <a:gridCol w="970532">
                  <a:extLst>
                    <a:ext uri="{9D8B030D-6E8A-4147-A177-3AD203B41FA5}">
                      <a16:colId xmlns:a16="http://schemas.microsoft.com/office/drawing/2014/main" val="20001"/>
                    </a:ext>
                  </a:extLst>
                </a:gridCol>
                <a:gridCol w="2557463">
                  <a:extLst>
                    <a:ext uri="{9D8B030D-6E8A-4147-A177-3AD203B41FA5}">
                      <a16:colId xmlns:a16="http://schemas.microsoft.com/office/drawing/2014/main" val="20002"/>
                    </a:ext>
                  </a:extLst>
                </a:gridCol>
              </a:tblGrid>
              <a:tr h="313200">
                <a:tc gridSpan="2">
                  <a:txBody>
                    <a:bodyPr/>
                    <a:lstStyle/>
                    <a:p>
                      <a:pPr marL="0" marR="0" lvl="0" indent="0" algn="ctr" defTabSz="912092" rtl="0" eaLnBrk="1" fontAlgn="ctr" latinLnBrk="0" hangingPunct="1">
                        <a:lnSpc>
                          <a:spcPct val="100000"/>
                        </a:lnSpc>
                        <a:spcBef>
                          <a:spcPts val="0"/>
                        </a:spcBef>
                        <a:spcAft>
                          <a:spcPts val="0"/>
                        </a:spcAft>
                        <a:buClrTx/>
                        <a:buSzTx/>
                        <a:buFontTx/>
                        <a:buNone/>
                        <a:tabLst/>
                        <a:defRPr/>
                      </a:pPr>
                      <a:r>
                        <a:rPr lang="en-US" sz="1100" b="1" dirty="0">
                          <a:solidFill>
                            <a:schemeClr val="tx1"/>
                          </a:solidFill>
                          <a:latin typeface="Huawei Sans" panose="020C0503030203020204" pitchFamily="34" charset="0"/>
                        </a:rPr>
                        <a:t>Category</a:t>
                      </a:r>
                    </a:p>
                  </a:txBody>
                  <a:tcPr marL="72000" marR="7200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hMerge="1">
                  <a:txBody>
                    <a:bodyPr/>
                    <a:lstStyle/>
                    <a:p>
                      <a:pPr algn="ctr"/>
                      <a:endParaRPr lang="zh-CN" altLang="en-US" sz="2800" b="1" dirty="0">
                        <a:solidFill>
                          <a:schemeClr val="bg1"/>
                        </a:solidFill>
                        <a:effectLst/>
                      </a:endParaRPr>
                    </a:p>
                  </a:txBody>
                  <a:tcPr marL="72000" marR="72000" marT="72000" marB="72000" anchor="ctr">
                    <a:lnL w="12700" cap="flat" cmpd="sng" algn="ctr">
                      <a:solidFill>
                        <a:srgbClr val="66CCFF"/>
                      </a:solidFill>
                      <a:prstDash val="solid"/>
                      <a:round/>
                      <a:headEnd type="none" w="med" len="med"/>
                      <a:tailEnd type="none" w="med" len="med"/>
                    </a:lnL>
                    <a:lnR w="12700" cap="flat" cmpd="sng" algn="ctr">
                      <a:solidFill>
                        <a:srgbClr val="66CCFF"/>
                      </a:solidFill>
                      <a:prstDash val="solid"/>
                      <a:round/>
                      <a:headEnd type="none" w="med" len="med"/>
                      <a:tailEnd type="none" w="med" len="med"/>
                    </a:lnR>
                    <a:lnT w="12700" cap="flat" cmpd="sng" algn="ctr">
                      <a:solidFill>
                        <a:srgbClr val="66CCFF"/>
                      </a:solidFill>
                      <a:prstDash val="solid"/>
                      <a:round/>
                      <a:headEnd type="none" w="med" len="med"/>
                      <a:tailEnd type="none" w="med" len="med"/>
                    </a:lnT>
                    <a:lnB w="12700" cap="flat" cmpd="sng" algn="ctr">
                      <a:solidFill>
                        <a:srgbClr val="66CCFF"/>
                      </a:solidFill>
                      <a:prstDash val="solid"/>
                      <a:round/>
                      <a:headEnd type="none" w="med" len="med"/>
                      <a:tailEnd type="none" w="med" len="med"/>
                    </a:lnB>
                    <a:lnTlToBr w="12700" cmpd="sng">
                      <a:noFill/>
                      <a:prstDash val="solid"/>
                    </a:lnTlToBr>
                    <a:lnBlToTr w="12700" cmpd="sng">
                      <a:noFill/>
                      <a:prstDash val="solid"/>
                    </a:lnBlToTr>
                    <a:solidFill>
                      <a:srgbClr val="00B0F0"/>
                    </a:solidFill>
                  </a:tcPr>
                </a:tc>
                <a:tc>
                  <a:txBody>
                    <a:bodyPr/>
                    <a:lstStyle/>
                    <a:p>
                      <a:pPr marL="0" marR="0" lvl="0" indent="0" algn="ctr" defTabSz="912092" rtl="0" eaLnBrk="1" fontAlgn="ctr" latinLnBrk="0" hangingPunct="1">
                        <a:lnSpc>
                          <a:spcPct val="100000"/>
                        </a:lnSpc>
                        <a:spcBef>
                          <a:spcPts val="0"/>
                        </a:spcBef>
                        <a:spcAft>
                          <a:spcPts val="0"/>
                        </a:spcAft>
                        <a:buClrTx/>
                        <a:buSzTx/>
                        <a:buFontTx/>
                        <a:buNone/>
                        <a:tabLst/>
                        <a:defRPr/>
                      </a:pPr>
                      <a:r>
                        <a:rPr lang="en-US" sz="1100" b="1" dirty="0">
                          <a:solidFill>
                            <a:schemeClr val="tx1"/>
                          </a:solidFill>
                          <a:latin typeface="Huawei Sans" panose="020C0503030203020204" pitchFamily="34" charset="0"/>
                        </a:rPr>
                        <a:t>Measures</a:t>
                      </a:r>
                    </a:p>
                  </a:txBody>
                  <a:tcPr marL="72000" marR="7200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extLst>
                  <a:ext uri="{0D108BD9-81ED-4DB2-BD59-A6C34878D82A}">
                    <a16:rowId xmlns:a16="http://schemas.microsoft.com/office/drawing/2014/main" val="10000"/>
                  </a:ext>
                </a:extLst>
              </a:tr>
              <a:tr h="0">
                <a:tc gridSpan="2">
                  <a:txBody>
                    <a:bodyPr/>
                    <a:lstStyle/>
                    <a:p>
                      <a:pPr algn="ctr" fontAlgn="ctr">
                        <a:lnSpc>
                          <a:spcPct val="100000"/>
                        </a:lnSpc>
                      </a:pPr>
                      <a:r>
                        <a:rPr lang="en-US" sz="1100" b="0" dirty="0">
                          <a:solidFill>
                            <a:srgbClr val="333333"/>
                          </a:solidFill>
                          <a:latin typeface="Huawei Sans" panose="020C0503030203020204" pitchFamily="34" charset="0"/>
                        </a:rPr>
                        <a:t>Privacy protection</a:t>
                      </a:r>
                      <a:endParaRPr lang="en-US" sz="1100" dirty="0">
                        <a:effectLst/>
                        <a:latin typeface="Huawei Sans" panose="020C0503030203020204" pitchFamily="34" charset="0"/>
                      </a:endParaRPr>
                    </a:p>
                  </a:txBody>
                  <a:tcPr marL="72000" marR="7200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pPr marL="0" indent="0">
                        <a:lnSpc>
                          <a:spcPts val="2400"/>
                        </a:lnSpc>
                        <a:buFont typeface="Arial" panose="020B0604020202020204" pitchFamily="34" charset="0"/>
                        <a:buNone/>
                      </a:pPr>
                      <a:endParaRPr lang="zh-CN" altLang="en-US" sz="1000" dirty="0">
                        <a:effectLst/>
                      </a:endParaRPr>
                    </a:p>
                  </a:txBody>
                  <a:tcPr marL="72000" marR="72000" marT="72000" marB="72000" anchor="ctr">
                    <a:lnL w="12700" cap="flat" cmpd="sng" algn="ctr">
                      <a:solidFill>
                        <a:srgbClr val="66CCFF"/>
                      </a:solidFill>
                      <a:prstDash val="solid"/>
                      <a:round/>
                      <a:headEnd type="none" w="med" len="med"/>
                      <a:tailEnd type="none" w="med" len="med"/>
                    </a:lnL>
                    <a:lnR w="12700" cap="flat" cmpd="sng" algn="ctr">
                      <a:solidFill>
                        <a:srgbClr val="66CCFF"/>
                      </a:solidFill>
                      <a:prstDash val="solid"/>
                      <a:round/>
                      <a:headEnd type="none" w="med" len="med"/>
                      <a:tailEnd type="none" w="med" len="med"/>
                    </a:lnR>
                    <a:lnT w="12700" cap="flat" cmpd="sng" algn="ctr">
                      <a:solidFill>
                        <a:srgbClr val="66CCFF"/>
                      </a:solidFill>
                      <a:prstDash val="solid"/>
                      <a:round/>
                      <a:headEnd type="none" w="med" len="med"/>
                      <a:tailEnd type="none" w="med" len="med"/>
                    </a:lnT>
                    <a:lnB w="12700" cap="flat" cmpd="sng" algn="ctr">
                      <a:solidFill>
                        <a:srgbClr val="66CCFF"/>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lang="en-US" sz="1100" b="0" dirty="0">
                          <a:solidFill>
                            <a:schemeClr val="tx1"/>
                          </a:solidFill>
                          <a:latin typeface="Huawei Sans" panose="020C0503030203020204" pitchFamily="34" charset="0"/>
                        </a:rPr>
                        <a:t>Strict access permission control</a:t>
                      </a:r>
                      <a:endParaRPr lang="en-US" altLang="zh-CN" sz="1100" b="0" dirty="0">
                        <a:solidFill>
                          <a:schemeClr val="tx1"/>
                        </a:solidFill>
                        <a:effectLst/>
                        <a:latin typeface="Huawei Sans" panose="020C0503030203020204" pitchFamily="34" charset="0"/>
                      </a:endParaRPr>
                    </a:p>
                  </a:txBody>
                  <a:tcPr marL="72000" marR="7200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1"/>
                  </a:ext>
                </a:extLst>
              </a:tr>
              <a:tr h="242291">
                <a:tc rowSpan="2">
                  <a:txBody>
                    <a:bodyPr/>
                    <a:lstStyle/>
                    <a:p>
                      <a:pPr algn="ctr" fontAlgn="ctr">
                        <a:lnSpc>
                          <a:spcPct val="100000"/>
                        </a:lnSpc>
                      </a:pPr>
                      <a:r>
                        <a:rPr lang="en-US" sz="1100" dirty="0">
                          <a:latin typeface="Huawei Sans" panose="020C0503030203020204" pitchFamily="34" charset="0"/>
                        </a:rPr>
                        <a:t>Security management</a:t>
                      </a:r>
                      <a:endParaRPr lang="en-US" sz="1100" dirty="0">
                        <a:effectLst/>
                        <a:latin typeface="Huawei Sans" panose="020C0503030203020204" pitchFamily="34" charset="0"/>
                      </a:endParaRPr>
                    </a:p>
                  </a:txBody>
                  <a:tcPr marL="72000" marR="7200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l" defTabSz="914034" rtl="0" eaLnBrk="1" fontAlgn="ctr" latinLnBrk="0" hangingPunct="1">
                        <a:lnSpc>
                          <a:spcPct val="100000"/>
                        </a:lnSpc>
                        <a:spcBef>
                          <a:spcPts val="0"/>
                        </a:spcBef>
                        <a:spcAft>
                          <a:spcPts val="0"/>
                        </a:spcAft>
                        <a:buClrTx/>
                        <a:buSzTx/>
                        <a:buFont typeface="Arial" panose="020B0604020202020204" pitchFamily="34" charset="0"/>
                        <a:buNone/>
                        <a:tabLst/>
                        <a:defRPr/>
                      </a:pPr>
                      <a:r>
                        <a:rPr lang="en-US" sz="1100" b="0" dirty="0">
                          <a:solidFill>
                            <a:schemeClr val="tx1"/>
                          </a:solidFill>
                          <a:latin typeface="Huawei Sans" panose="020C0503030203020204" pitchFamily="34" charset="0"/>
                        </a:rPr>
                        <a:t>Security audit</a:t>
                      </a:r>
                      <a:endParaRPr lang="en-US" altLang="zh-CN" sz="1100" b="0" dirty="0">
                        <a:solidFill>
                          <a:schemeClr val="tx1"/>
                        </a:solidFill>
                        <a:effectLst/>
                        <a:latin typeface="Huawei Sans" panose="020C0503030203020204" pitchFamily="34" charset="0"/>
                      </a:endParaRPr>
                    </a:p>
                  </a:txBody>
                  <a:tcPr marL="72000" marR="72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fontAlgn="ctr">
                        <a:lnSpc>
                          <a:spcPct val="100000"/>
                        </a:lnSpc>
                      </a:pPr>
                      <a:r>
                        <a:rPr lang="en-US" sz="1100" dirty="0">
                          <a:latin typeface="Huawei Sans" panose="020C0503030203020204" pitchFamily="34" charset="0"/>
                        </a:rPr>
                        <a:t>Comprehensive logging and event recording functions</a:t>
                      </a:r>
                    </a:p>
                  </a:txBody>
                  <a:tcPr marL="72000" marR="7200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2"/>
                  </a:ext>
                </a:extLst>
              </a:tr>
              <a:tr h="0">
                <a:tc vMerge="1">
                  <a:txBody>
                    <a:bodyPr/>
                    <a:lstStyle/>
                    <a:p>
                      <a:pPr algn="ctr">
                        <a:lnSpc>
                          <a:spcPts val="2400"/>
                        </a:lnSpc>
                      </a:pPr>
                      <a:endParaRPr lang="en-US" sz="1000" dirty="0">
                        <a:effectLst/>
                      </a:endParaRPr>
                    </a:p>
                  </a:txBody>
                  <a:tcPr marL="72000" marR="72000" marT="72000" marB="72000" anchor="ctr">
                    <a:lnL w="12700" cap="flat" cmpd="sng" algn="ctr">
                      <a:solidFill>
                        <a:srgbClr val="66CCFF"/>
                      </a:solidFill>
                      <a:prstDash val="solid"/>
                      <a:round/>
                      <a:headEnd type="none" w="med" len="med"/>
                      <a:tailEnd type="none" w="med" len="med"/>
                    </a:lnL>
                    <a:lnR w="12700" cap="flat" cmpd="sng" algn="ctr">
                      <a:solidFill>
                        <a:srgbClr val="66CCFF"/>
                      </a:solidFill>
                      <a:prstDash val="solid"/>
                      <a:round/>
                      <a:headEnd type="none" w="med" len="med"/>
                      <a:tailEnd type="none" w="med" len="med"/>
                    </a:lnR>
                    <a:lnT w="12700" cap="flat" cmpd="sng" algn="ctr">
                      <a:solidFill>
                        <a:srgbClr val="66CCFF"/>
                      </a:solidFill>
                      <a:prstDash val="solid"/>
                      <a:round/>
                      <a:headEnd type="none" w="med" len="med"/>
                      <a:tailEnd type="none" w="med" len="med"/>
                    </a:lnT>
                    <a:lnB w="12700" cap="flat" cmpd="sng" algn="ctr">
                      <a:solidFill>
                        <a:srgbClr val="66CCFF"/>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lang="en-US" sz="1100" b="0" dirty="0">
                          <a:solidFill>
                            <a:schemeClr val="tx1"/>
                          </a:solidFill>
                          <a:latin typeface="Huawei Sans" panose="020C0503030203020204" pitchFamily="34" charset="0"/>
                        </a:rPr>
                        <a:t>Secure upgrade and patch installation</a:t>
                      </a:r>
                      <a:endParaRPr lang="en-US" altLang="zh-CN" sz="1100" b="0" dirty="0">
                        <a:solidFill>
                          <a:schemeClr val="tx1"/>
                        </a:solidFill>
                        <a:effectLst/>
                        <a:latin typeface="Huawei Sans" panose="020C0503030203020204" pitchFamily="34" charset="0"/>
                      </a:endParaRPr>
                    </a:p>
                  </a:txBody>
                  <a:tcPr marL="72000" marR="72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fontAlgn="ctr">
                        <a:lnSpc>
                          <a:spcPct val="100000"/>
                        </a:lnSpc>
                      </a:pPr>
                      <a:r>
                        <a:rPr lang="en-US" sz="1100" dirty="0">
                          <a:latin typeface="Huawei Sans" panose="020C0503030203020204" pitchFamily="34" charset="0"/>
                        </a:rPr>
                        <a:t>Administrator authentication (Only authenticated administrators can perform upgrade and patch installation operations.)</a:t>
                      </a:r>
                    </a:p>
                  </a:txBody>
                  <a:tcPr marL="72000" marR="7200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3"/>
                  </a:ext>
                </a:extLst>
              </a:tr>
              <a:tr h="0">
                <a:tc gridSpan="2">
                  <a:txBody>
                    <a:bodyPr/>
                    <a:lstStyle/>
                    <a:p>
                      <a:pPr algn="ctr" fontAlgn="ctr">
                        <a:lnSpc>
                          <a:spcPct val="100000"/>
                        </a:lnSpc>
                      </a:pPr>
                      <a:r>
                        <a:rPr lang="en-US" sz="1100" dirty="0">
                          <a:latin typeface="Huawei Sans" panose="020C0503030203020204" pitchFamily="34" charset="0"/>
                        </a:rPr>
                        <a:t>System protection</a:t>
                      </a:r>
                      <a:endParaRPr lang="en-US" sz="1100" dirty="0">
                        <a:effectLst/>
                        <a:latin typeface="Huawei Sans" panose="020C0503030203020204" pitchFamily="34" charset="0"/>
                      </a:endParaRPr>
                    </a:p>
                  </a:txBody>
                  <a:tcPr marL="72000" marR="7200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pPr marL="0" marR="0" lvl="0" indent="0" algn="l" defTabSz="914034" rtl="0" eaLnBrk="1" fontAlgn="auto" latinLnBrk="0" hangingPunct="1">
                        <a:lnSpc>
                          <a:spcPts val="2400"/>
                        </a:lnSpc>
                        <a:spcBef>
                          <a:spcPts val="0"/>
                        </a:spcBef>
                        <a:spcAft>
                          <a:spcPts val="0"/>
                        </a:spcAft>
                        <a:buClrTx/>
                        <a:buSzTx/>
                        <a:buFontTx/>
                        <a:buNone/>
                        <a:tabLst/>
                        <a:defRPr/>
                      </a:pPr>
                      <a:endParaRPr lang="zh-CN" altLang="zh-CN" sz="1000" b="0" dirty="0">
                        <a:solidFill>
                          <a:schemeClr val="tx1"/>
                        </a:solidFill>
                        <a:effectLst/>
                      </a:endParaRPr>
                    </a:p>
                  </a:txBody>
                  <a:tcPr marL="72000" marR="72000" marT="72000" marB="72000" anchor="ctr">
                    <a:lnL w="12700" cap="flat" cmpd="sng" algn="ctr">
                      <a:solidFill>
                        <a:srgbClr val="66CCFF"/>
                      </a:solidFill>
                      <a:prstDash val="solid"/>
                      <a:round/>
                      <a:headEnd type="none" w="med" len="med"/>
                      <a:tailEnd type="none" w="med" len="med"/>
                    </a:lnL>
                    <a:lnR w="12700" cap="flat" cmpd="sng" algn="ctr">
                      <a:solidFill>
                        <a:srgbClr val="66CCFF"/>
                      </a:solidFill>
                      <a:prstDash val="solid"/>
                      <a:round/>
                      <a:headEnd type="none" w="med" len="med"/>
                      <a:tailEnd type="none" w="med" len="med"/>
                    </a:lnR>
                    <a:lnT w="12700" cap="flat" cmpd="sng" algn="ctr">
                      <a:solidFill>
                        <a:srgbClr val="66CCFF"/>
                      </a:solidFill>
                      <a:prstDash val="solid"/>
                      <a:round/>
                      <a:headEnd type="none" w="med" len="med"/>
                      <a:tailEnd type="none" w="med" len="med"/>
                    </a:lnT>
                    <a:lnB w="12700" cap="flat" cmpd="sng" algn="ctr">
                      <a:solidFill>
                        <a:srgbClr val="66CCFF"/>
                      </a:solidFill>
                      <a:prstDash val="solid"/>
                      <a:round/>
                      <a:headEnd type="none" w="med" len="med"/>
                      <a:tailEnd type="none" w="med" len="med"/>
                    </a:lnB>
                    <a:lnTlToBr w="12700" cmpd="sng">
                      <a:noFill/>
                      <a:prstDash val="solid"/>
                    </a:lnTlToBr>
                    <a:lnBlToTr w="12700" cmpd="sng">
                      <a:noFill/>
                      <a:prstDash val="solid"/>
                    </a:lnBlToTr>
                  </a:tcPr>
                </a:tc>
                <a:tc>
                  <a:txBody>
                    <a:bodyPr/>
                    <a:lstStyle/>
                    <a:p>
                      <a:pPr fontAlgn="ctr">
                        <a:lnSpc>
                          <a:spcPct val="100000"/>
                        </a:lnSpc>
                      </a:pPr>
                      <a:r>
                        <a:rPr lang="en-US" sz="1100" dirty="0">
                          <a:latin typeface="Huawei Sans" panose="020C0503030203020204" pitchFamily="34" charset="0"/>
                        </a:rPr>
                        <a:t>Integrity protection and signature verification for software and patches</a:t>
                      </a:r>
                    </a:p>
                  </a:txBody>
                  <a:tcPr marL="72000" marR="7200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4"/>
                  </a:ext>
                </a:extLst>
              </a:tr>
              <a:tr h="0">
                <a:tc gridSpan="2">
                  <a:txBody>
                    <a:bodyPr/>
                    <a:lstStyle/>
                    <a:p>
                      <a:pPr algn="ctr" fontAlgn="ctr">
                        <a:lnSpc>
                          <a:spcPct val="100000"/>
                        </a:lnSpc>
                      </a:pPr>
                      <a:r>
                        <a:rPr lang="en-US" sz="1100" dirty="0">
                          <a:latin typeface="Huawei Sans" panose="020C0503030203020204" pitchFamily="34" charset="0"/>
                        </a:rPr>
                        <a:t>Security deployment</a:t>
                      </a:r>
                      <a:endParaRPr lang="en-US" sz="1100" dirty="0">
                        <a:effectLst/>
                        <a:latin typeface="Huawei Sans" panose="020C0503030203020204" pitchFamily="34" charset="0"/>
                      </a:endParaRPr>
                    </a:p>
                  </a:txBody>
                  <a:tcPr marL="72000" marR="7200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pPr marL="0" marR="0" lvl="0" indent="0" algn="l" defTabSz="914034" rtl="0" eaLnBrk="1" fontAlgn="auto" latinLnBrk="0" hangingPunct="1">
                        <a:lnSpc>
                          <a:spcPts val="2400"/>
                        </a:lnSpc>
                        <a:spcBef>
                          <a:spcPts val="0"/>
                        </a:spcBef>
                        <a:spcAft>
                          <a:spcPts val="0"/>
                        </a:spcAft>
                        <a:buClrTx/>
                        <a:buSzTx/>
                        <a:buFontTx/>
                        <a:buNone/>
                        <a:tabLst/>
                        <a:defRPr/>
                      </a:pPr>
                      <a:endParaRPr lang="zh-CN" altLang="zh-CN" sz="1000" b="0" dirty="0">
                        <a:solidFill>
                          <a:schemeClr val="tx1"/>
                        </a:solidFill>
                        <a:effectLst/>
                      </a:endParaRPr>
                    </a:p>
                  </a:txBody>
                  <a:tcPr marL="72000" marR="72000" marT="72000" marB="72000" anchor="ctr">
                    <a:lnL w="12700" cap="flat" cmpd="sng" algn="ctr">
                      <a:solidFill>
                        <a:srgbClr val="66CCFF"/>
                      </a:solidFill>
                      <a:prstDash val="solid"/>
                      <a:round/>
                      <a:headEnd type="none" w="med" len="med"/>
                      <a:tailEnd type="none" w="med" len="med"/>
                    </a:lnL>
                    <a:lnR w="12700" cap="flat" cmpd="sng" algn="ctr">
                      <a:solidFill>
                        <a:srgbClr val="66CCFF"/>
                      </a:solidFill>
                      <a:prstDash val="solid"/>
                      <a:round/>
                      <a:headEnd type="none" w="med" len="med"/>
                      <a:tailEnd type="none" w="med" len="med"/>
                    </a:lnR>
                    <a:lnT w="12700" cap="flat" cmpd="sng" algn="ctr">
                      <a:solidFill>
                        <a:srgbClr val="66CCFF"/>
                      </a:solidFill>
                      <a:prstDash val="solid"/>
                      <a:round/>
                      <a:headEnd type="none" w="med" len="med"/>
                      <a:tailEnd type="none" w="med" len="med"/>
                    </a:lnT>
                    <a:lnB w="12700" cap="flat" cmpd="sng" algn="ctr">
                      <a:solidFill>
                        <a:srgbClr val="66CCFF"/>
                      </a:solidFill>
                      <a:prstDash val="solid"/>
                      <a:round/>
                      <a:headEnd type="none" w="med" len="med"/>
                      <a:tailEnd type="none" w="med" len="med"/>
                    </a:lnB>
                    <a:lnTlToBr w="12700" cmpd="sng">
                      <a:noFill/>
                      <a:prstDash val="solid"/>
                    </a:lnTlToBr>
                    <a:lnBlToTr w="12700" cmpd="sng">
                      <a:noFill/>
                      <a:prstDash val="solid"/>
                    </a:lnBlToTr>
                  </a:tcPr>
                </a:tc>
                <a:tc>
                  <a:txBody>
                    <a:bodyPr/>
                    <a:lstStyle/>
                    <a:p>
                      <a:pPr fontAlgn="ctr">
                        <a:lnSpc>
                          <a:spcPct val="100000"/>
                        </a:lnSpc>
                      </a:pPr>
                      <a:r>
                        <a:rPr lang="en-US" sz="1100" dirty="0">
                          <a:latin typeface="Huawei Sans" panose="020C0503030203020204" pitchFamily="34" charset="0"/>
                        </a:rPr>
                        <a:t>Zone planning, hierarchical deployment, and firewall deployment for isolation</a:t>
                      </a:r>
                    </a:p>
                  </a:txBody>
                  <a:tcPr marL="72000" marR="7200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5"/>
                  </a:ext>
                </a:extLst>
              </a:tr>
            </a:tbl>
          </a:graphicData>
        </a:graphic>
      </p:graphicFrame>
    </p:spTree>
    <p:extLst>
      <p:ext uri="{BB962C8B-B14F-4D97-AF65-F5344CB8AC3E}">
        <p14:creationId xmlns:p14="http://schemas.microsoft.com/office/powerpoint/2010/main" val="260436976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bwMode="gray"/>
        <p:txBody>
          <a:bodyPr>
            <a:normAutofit/>
          </a:bodyPr>
          <a:lstStyle/>
          <a:p>
            <a:pPr fontAlgn="ctr"/>
            <a:r>
              <a:rPr lang="en-US" dirty="0">
                <a:latin typeface="Huawei Sans" panose="020C0503030203020204" pitchFamily="34" charset="0"/>
              </a:rPr>
              <a:t>Component Security (2)</a:t>
            </a:r>
            <a:endParaRPr lang="en-US" altLang="zh-CN" dirty="0">
              <a:latin typeface="Huawei Sans" panose="020C0503030203020204" pitchFamily="34" charset="0"/>
            </a:endParaRPr>
          </a:p>
        </p:txBody>
      </p:sp>
      <p:sp>
        <p:nvSpPr>
          <p:cNvPr id="2" name="文本占位符 1"/>
          <p:cNvSpPr>
            <a:spLocks noGrp="1"/>
          </p:cNvSpPr>
          <p:nvPr>
            <p:ph type="body" sz="quarter" idx="10"/>
          </p:nvPr>
        </p:nvSpPr>
        <p:spPr bwMode="gray"/>
        <p:txBody>
          <a:bodyPr/>
          <a:lstStyle/>
          <a:p>
            <a:pPr algn="l"/>
            <a:r>
              <a:rPr lang="en-US" sz="1600" dirty="0">
                <a:latin typeface="Huawei Sans" panose="020C0503030203020204" pitchFamily="34" charset="0"/>
              </a:rPr>
              <a:t>Security of CPEs and RRs</a:t>
            </a:r>
          </a:p>
          <a:p>
            <a:pPr marL="542925" lvl="1" indent="-238125"/>
            <a:r>
              <a:rPr lang="en-US" sz="1400" dirty="0">
                <a:latin typeface="Huawei Sans" panose="020C0503030203020204" pitchFamily="34" charset="0"/>
              </a:rPr>
              <a:t>The security of the physical and network environments </a:t>
            </a:r>
            <a:r>
              <a:rPr lang="en-US" sz="1400" dirty="0"/>
              <a:t>where </a:t>
            </a:r>
            <a:r>
              <a:rPr lang="en-US" sz="1400" dirty="0">
                <a:latin typeface="Huawei Sans" panose="020C0503030203020204" pitchFamily="34" charset="0"/>
              </a:rPr>
              <a:t>CPEs and RRs reside must be ensured, so that the CPEs and RRs can run securely, reliably, and stably. The system architecture of CPEs and RRs complies with the three-layer and three-plane security isolation mechanism defined by ITU-T X.805, in which the management, control, and forwarding planes are isolated. This ensures that attacks on any of the planes do not affect other planes. In addition, CPEs and RRs themselves must have multiple security protection capabilities, including but not limited to those in the following table.</a:t>
            </a:r>
          </a:p>
          <a:p>
            <a:pPr algn="l"/>
            <a:endParaRPr lang="en-US" altLang="zh-CN" sz="1600" dirty="0">
              <a:latin typeface="Huawei Sans" panose="020C0503030203020204" pitchFamily="34" charset="0"/>
            </a:endParaRPr>
          </a:p>
        </p:txBody>
      </p:sp>
      <p:graphicFrame>
        <p:nvGraphicFramePr>
          <p:cNvPr id="9" name="表格 8"/>
          <p:cNvGraphicFramePr>
            <a:graphicFrameLocks noGrp="1"/>
          </p:cNvGraphicFramePr>
          <p:nvPr>
            <p:extLst>
              <p:ext uri="{D42A27DB-BD31-4B8C-83A1-F6EECF244321}">
                <p14:modId xmlns:p14="http://schemas.microsoft.com/office/powerpoint/2010/main" val="3704461145"/>
              </p:ext>
            </p:extLst>
          </p:nvPr>
        </p:nvGraphicFramePr>
        <p:xfrm>
          <a:off x="1095375" y="3188642"/>
          <a:ext cx="10407360" cy="2859732"/>
        </p:xfrm>
        <a:graphic>
          <a:graphicData uri="http://schemas.openxmlformats.org/drawingml/2006/table">
            <a:tbl>
              <a:tblPr/>
              <a:tblGrid>
                <a:gridCol w="1502051">
                  <a:extLst>
                    <a:ext uri="{9D8B030D-6E8A-4147-A177-3AD203B41FA5}">
                      <a16:colId xmlns:a16="http://schemas.microsoft.com/office/drawing/2014/main" val="20000"/>
                    </a:ext>
                  </a:extLst>
                </a:gridCol>
                <a:gridCol w="8905309">
                  <a:extLst>
                    <a:ext uri="{9D8B030D-6E8A-4147-A177-3AD203B41FA5}">
                      <a16:colId xmlns:a16="http://schemas.microsoft.com/office/drawing/2014/main" val="20001"/>
                    </a:ext>
                  </a:extLst>
                </a:gridCol>
              </a:tblGrid>
              <a:tr h="285973">
                <a:tc>
                  <a:txBody>
                    <a:bodyPr/>
                    <a:lstStyle/>
                    <a:p>
                      <a:pPr marL="0" marR="0" lvl="0" indent="0" algn="ctr" defTabSz="912092" rtl="0" eaLnBrk="1" fontAlgn="ctr" latinLnBrk="0" hangingPunct="1">
                        <a:lnSpc>
                          <a:spcPct val="100000"/>
                        </a:lnSpc>
                        <a:spcBef>
                          <a:spcPts val="0"/>
                        </a:spcBef>
                        <a:spcAft>
                          <a:spcPts val="0"/>
                        </a:spcAft>
                        <a:buClrTx/>
                        <a:buSzTx/>
                        <a:buFontTx/>
                        <a:buNone/>
                        <a:tabLst/>
                        <a:defRPr/>
                      </a:pPr>
                      <a:r>
                        <a:rPr lang="en-US" sz="1200" b="1" dirty="0">
                          <a:solidFill>
                            <a:schemeClr val="tx1"/>
                          </a:solidFill>
                          <a:latin typeface="Huawei Sans" panose="020C0503030203020204" pitchFamily="34" charset="0"/>
                        </a:rPr>
                        <a:t>Category</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marL="0" marR="0" lvl="0" indent="0" algn="ctr" defTabSz="912092" rtl="0" eaLnBrk="1" fontAlgn="ctr" latinLnBrk="0" hangingPunct="1">
                        <a:lnSpc>
                          <a:spcPct val="100000"/>
                        </a:lnSpc>
                        <a:spcBef>
                          <a:spcPts val="0"/>
                        </a:spcBef>
                        <a:spcAft>
                          <a:spcPts val="0"/>
                        </a:spcAft>
                        <a:buClrTx/>
                        <a:buSzTx/>
                        <a:buFontTx/>
                        <a:buNone/>
                        <a:tabLst/>
                        <a:defRPr/>
                      </a:pPr>
                      <a:r>
                        <a:rPr lang="en-US" sz="1200" b="1" dirty="0">
                          <a:solidFill>
                            <a:schemeClr val="tx1"/>
                          </a:solidFill>
                          <a:latin typeface="Huawei Sans" panose="020C0503030203020204" pitchFamily="34" charset="0"/>
                        </a:rPr>
                        <a:t>Measures</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extLst>
                  <a:ext uri="{0D108BD9-81ED-4DB2-BD59-A6C34878D82A}">
                    <a16:rowId xmlns:a16="http://schemas.microsoft.com/office/drawing/2014/main" val="10000"/>
                  </a:ext>
                </a:extLst>
              </a:tr>
              <a:tr h="285973">
                <a:tc>
                  <a:txBody>
                    <a:bodyPr/>
                    <a:lstStyle/>
                    <a:p>
                      <a:pPr marL="0" marR="0" lvl="0" indent="0" algn="l" defTabSz="912092" rtl="0" eaLnBrk="1" fontAlgn="ctr" latinLnBrk="0" hangingPunct="1">
                        <a:lnSpc>
                          <a:spcPct val="100000"/>
                        </a:lnSpc>
                        <a:spcBef>
                          <a:spcPts val="0"/>
                        </a:spcBef>
                        <a:spcAft>
                          <a:spcPts val="0"/>
                        </a:spcAft>
                        <a:buClrTx/>
                        <a:buSzTx/>
                        <a:buFontTx/>
                        <a:buNone/>
                        <a:tabLst/>
                        <a:defRPr/>
                      </a:pPr>
                      <a:r>
                        <a:rPr lang="en-US" sz="1200" dirty="0">
                          <a:solidFill>
                            <a:schemeClr val="tx1"/>
                          </a:solidFill>
                          <a:latin typeface="Huawei Sans" panose="020C0503030203020204" pitchFamily="34" charset="0"/>
                        </a:rPr>
                        <a:t>Physical security</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l" defTabSz="912092" rtl="0" eaLnBrk="1" fontAlgn="ctr" latinLnBrk="0" hangingPunct="1">
                        <a:lnSpc>
                          <a:spcPct val="100000"/>
                        </a:lnSpc>
                        <a:spcBef>
                          <a:spcPts val="0"/>
                        </a:spcBef>
                        <a:spcAft>
                          <a:spcPts val="0"/>
                        </a:spcAft>
                        <a:buClrTx/>
                        <a:buSzTx/>
                        <a:buFontTx/>
                        <a:buNone/>
                        <a:tabLst/>
                        <a:defRPr/>
                      </a:pPr>
                      <a:r>
                        <a:rPr lang="en-US" sz="1200" dirty="0">
                          <a:solidFill>
                            <a:schemeClr val="tx1"/>
                          </a:solidFill>
                          <a:latin typeface="Huawei Sans" panose="020C0503030203020204" pitchFamily="34" charset="0"/>
                        </a:rPr>
                        <a:t>The service ports, serial ports, and services that are not in use are disabled to prevent attacks to device</a:t>
                      </a:r>
                      <a:r>
                        <a:rPr lang="en-US" sz="1200" baseline="0" dirty="0">
                          <a:solidFill>
                            <a:schemeClr val="tx1"/>
                          </a:solidFill>
                          <a:latin typeface="Huawei Sans" panose="020C0503030203020204" pitchFamily="34" charset="0"/>
                        </a:rPr>
                        <a:t>s through </a:t>
                      </a:r>
                      <a:r>
                        <a:rPr lang="en-US" sz="1200" dirty="0">
                          <a:solidFill>
                            <a:schemeClr val="tx1"/>
                          </a:solidFill>
                          <a:latin typeface="Huawei Sans" panose="020C0503030203020204" pitchFamily="34" charset="0"/>
                        </a:rPr>
                        <a:t>them.</a:t>
                      </a:r>
                      <a:endParaRPr lang="en-US" altLang="zh-CN" sz="1200" kern="1200" dirty="0">
                        <a:solidFill>
                          <a:schemeClr val="tx1"/>
                        </a:solidFill>
                        <a:latin typeface="Huawei Sans" panose="020C0503030203020204" pitchFamily="34" charset="0"/>
                        <a:ea typeface="+mn-ea"/>
                        <a:cs typeface="+mj-cs"/>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1"/>
                  </a:ext>
                </a:extLst>
              </a:tr>
              <a:tr h="476622">
                <a:tc>
                  <a:txBody>
                    <a:bodyPr/>
                    <a:lstStyle/>
                    <a:p>
                      <a:pPr marL="0" marR="0" lvl="0" indent="0" algn="l" defTabSz="912092" rtl="0" eaLnBrk="1" fontAlgn="ctr" latinLnBrk="0" hangingPunct="1">
                        <a:lnSpc>
                          <a:spcPct val="100000"/>
                        </a:lnSpc>
                        <a:spcBef>
                          <a:spcPts val="0"/>
                        </a:spcBef>
                        <a:spcAft>
                          <a:spcPts val="0"/>
                        </a:spcAft>
                        <a:buClrTx/>
                        <a:buSzTx/>
                        <a:buFontTx/>
                        <a:buNone/>
                        <a:tabLst/>
                        <a:defRPr/>
                      </a:pPr>
                      <a:r>
                        <a:rPr lang="en-US" sz="1200" dirty="0">
                          <a:solidFill>
                            <a:schemeClr val="tx1"/>
                          </a:solidFill>
                          <a:latin typeface="Huawei Sans" panose="020C0503030203020204" pitchFamily="34" charset="0"/>
                        </a:rPr>
                        <a:t>Data security</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l" defTabSz="912092" rtl="0" eaLnBrk="1" fontAlgn="ctr" latinLnBrk="0" hangingPunct="1">
                        <a:lnSpc>
                          <a:spcPct val="100000"/>
                        </a:lnSpc>
                        <a:spcBef>
                          <a:spcPts val="0"/>
                        </a:spcBef>
                        <a:spcAft>
                          <a:spcPts val="0"/>
                        </a:spcAft>
                        <a:buClrTx/>
                        <a:buSzTx/>
                        <a:buFontTx/>
                        <a:buNone/>
                        <a:tabLst/>
                        <a:defRPr/>
                      </a:pPr>
                      <a:r>
                        <a:rPr lang="en-US" sz="1200" dirty="0">
                          <a:solidFill>
                            <a:schemeClr val="tx1"/>
                          </a:solidFill>
                          <a:latin typeface="Huawei Sans" panose="020C0503030203020204" pitchFamily="34" charset="0"/>
                        </a:rPr>
                        <a:t>Sensitive data, such as service data, user names, and passwords, are encrypted to prevent leakage.</a:t>
                      </a:r>
                      <a:endParaRPr lang="en-US" altLang="zh-CN" sz="1200" kern="1200" dirty="0">
                        <a:solidFill>
                          <a:schemeClr val="tx1"/>
                        </a:solidFill>
                        <a:latin typeface="Huawei Sans" panose="020C0503030203020204" pitchFamily="34" charset="0"/>
                        <a:ea typeface="+mn-ea"/>
                        <a:cs typeface="+mj-cs"/>
                      </a:endParaRPr>
                    </a:p>
                    <a:p>
                      <a:pPr marL="0" marR="0" lvl="0" indent="0" algn="l" defTabSz="912092" rtl="0" eaLnBrk="1" fontAlgn="ctr" latinLnBrk="0" hangingPunct="1">
                        <a:lnSpc>
                          <a:spcPct val="100000"/>
                        </a:lnSpc>
                        <a:spcBef>
                          <a:spcPts val="0"/>
                        </a:spcBef>
                        <a:spcAft>
                          <a:spcPts val="0"/>
                        </a:spcAft>
                        <a:buClrTx/>
                        <a:buSzTx/>
                        <a:buFontTx/>
                        <a:buNone/>
                        <a:tabLst/>
                        <a:defRPr/>
                      </a:pPr>
                      <a:r>
                        <a:rPr lang="en-US" sz="1200" dirty="0">
                          <a:solidFill>
                            <a:schemeClr val="tx1"/>
                          </a:solidFill>
                          <a:latin typeface="Huawei Sans" panose="020C0503030203020204" pitchFamily="34" charset="0"/>
                        </a:rPr>
                        <a:t>Data access permissions are controlled to prevent unauthorized access to data.</a:t>
                      </a:r>
                      <a:endParaRPr lang="en-US" altLang="zh-CN" sz="1200" kern="1200" dirty="0">
                        <a:solidFill>
                          <a:schemeClr val="tx1"/>
                        </a:solidFill>
                        <a:latin typeface="Huawei Sans" panose="020C0503030203020204" pitchFamily="34" charset="0"/>
                        <a:ea typeface="+mn-ea"/>
                        <a:cs typeface="+mj-cs"/>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2"/>
                  </a:ext>
                </a:extLst>
              </a:tr>
              <a:tr h="857920">
                <a:tc>
                  <a:txBody>
                    <a:bodyPr/>
                    <a:lstStyle/>
                    <a:p>
                      <a:pPr marL="0" marR="0" lvl="0" indent="0" algn="l" defTabSz="912092" rtl="0" eaLnBrk="1" fontAlgn="ctr" latinLnBrk="0" hangingPunct="1">
                        <a:lnSpc>
                          <a:spcPct val="100000"/>
                        </a:lnSpc>
                        <a:spcBef>
                          <a:spcPts val="0"/>
                        </a:spcBef>
                        <a:spcAft>
                          <a:spcPts val="0"/>
                        </a:spcAft>
                        <a:buClrTx/>
                        <a:buSzTx/>
                        <a:buFontTx/>
                        <a:buNone/>
                        <a:tabLst/>
                        <a:defRPr/>
                      </a:pPr>
                      <a:r>
                        <a:rPr lang="en-US" sz="1200" dirty="0">
                          <a:solidFill>
                            <a:schemeClr val="tx1"/>
                          </a:solidFill>
                          <a:latin typeface="Huawei Sans" panose="020C0503030203020204" pitchFamily="34" charset="0"/>
                        </a:rPr>
                        <a:t>Authentication</a:t>
                      </a:r>
                      <a:endParaRPr lang="en-US" altLang="zh-CN" sz="1200" kern="1200" dirty="0">
                        <a:solidFill>
                          <a:schemeClr val="tx1"/>
                        </a:solidFill>
                        <a:latin typeface="Huawei Sans" panose="020C0503030203020204" pitchFamily="34" charset="0"/>
                        <a:ea typeface="+mn-ea"/>
                        <a:cs typeface="+mj-cs"/>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l" defTabSz="912092" rtl="0" eaLnBrk="1" fontAlgn="ctr" latinLnBrk="0" hangingPunct="1">
                        <a:lnSpc>
                          <a:spcPct val="100000"/>
                        </a:lnSpc>
                        <a:spcBef>
                          <a:spcPts val="0"/>
                        </a:spcBef>
                        <a:spcAft>
                          <a:spcPts val="0"/>
                        </a:spcAft>
                        <a:buClrTx/>
                        <a:buSzTx/>
                        <a:buFontTx/>
                        <a:buNone/>
                        <a:tabLst/>
                        <a:defRPr/>
                      </a:pPr>
                      <a:r>
                        <a:rPr lang="en-US" sz="1200" dirty="0">
                          <a:solidFill>
                            <a:schemeClr val="tx1"/>
                          </a:solidFill>
                          <a:latin typeface="Huawei Sans" panose="020C0503030203020204" pitchFamily="34" charset="0"/>
                        </a:rPr>
                        <a:t>Identity authentication and permission control are performed on user login behaviors. Local authentication and remote authentication (HWTACACS) are supported.</a:t>
                      </a:r>
                      <a:endParaRPr lang="en-US" altLang="zh-CN" sz="1200" kern="1200" dirty="0">
                        <a:solidFill>
                          <a:schemeClr val="tx1"/>
                        </a:solidFill>
                        <a:latin typeface="Huawei Sans" panose="020C0503030203020204" pitchFamily="34" charset="0"/>
                        <a:ea typeface="+mn-ea"/>
                        <a:cs typeface="+mj-cs"/>
                      </a:endParaRPr>
                    </a:p>
                    <a:p>
                      <a:pPr marL="0" marR="0" lvl="0" indent="0" algn="l" defTabSz="912092" rtl="0" eaLnBrk="1" fontAlgn="ctr" latinLnBrk="0" hangingPunct="1">
                        <a:lnSpc>
                          <a:spcPct val="100000"/>
                        </a:lnSpc>
                        <a:spcBef>
                          <a:spcPts val="0"/>
                        </a:spcBef>
                        <a:spcAft>
                          <a:spcPts val="0"/>
                        </a:spcAft>
                        <a:buClrTx/>
                        <a:buSzTx/>
                        <a:buFontTx/>
                        <a:buNone/>
                        <a:tabLst/>
                        <a:defRPr/>
                      </a:pPr>
                      <a:r>
                        <a:rPr lang="en-US" sz="1200" dirty="0">
                          <a:solidFill>
                            <a:schemeClr val="tx1"/>
                          </a:solidFill>
                          <a:latin typeface="Huawei Sans" panose="020C0503030203020204" pitchFamily="34" charset="0"/>
                        </a:rPr>
                        <a:t>User names and passwords are strictly protected, password complexity check is performed, and the anti-brute force cracking mechanism is implemented.</a:t>
                      </a:r>
                      <a:endParaRPr lang="en-US" altLang="zh-CN" sz="1200" kern="1200" dirty="0">
                        <a:solidFill>
                          <a:schemeClr val="tx1"/>
                        </a:solidFill>
                        <a:latin typeface="Huawei Sans" panose="020C0503030203020204" pitchFamily="34" charset="0"/>
                        <a:ea typeface="+mn-ea"/>
                        <a:cs typeface="+mj-cs"/>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3"/>
                  </a:ext>
                </a:extLst>
              </a:tr>
              <a:tr h="476622">
                <a:tc>
                  <a:txBody>
                    <a:bodyPr/>
                    <a:lstStyle/>
                    <a:p>
                      <a:pPr marL="0" marR="0" lvl="0" indent="0" algn="l" defTabSz="912092" rtl="0" eaLnBrk="1" fontAlgn="ctr" latinLnBrk="0" hangingPunct="1">
                        <a:lnSpc>
                          <a:spcPct val="100000"/>
                        </a:lnSpc>
                        <a:spcBef>
                          <a:spcPts val="0"/>
                        </a:spcBef>
                        <a:spcAft>
                          <a:spcPts val="0"/>
                        </a:spcAft>
                        <a:buClrTx/>
                        <a:buSzTx/>
                        <a:buFontTx/>
                        <a:buNone/>
                        <a:tabLst/>
                        <a:defRPr/>
                      </a:pPr>
                      <a:r>
                        <a:rPr lang="en-US" sz="1200" dirty="0">
                          <a:solidFill>
                            <a:schemeClr val="tx1"/>
                          </a:solidFill>
                          <a:latin typeface="Huawei Sans" panose="020C0503030203020204" pitchFamily="34" charset="0"/>
                        </a:rPr>
                        <a:t>Attack defense</a:t>
                      </a:r>
                      <a:endParaRPr lang="en-US" altLang="zh-CN" sz="1200" kern="1200" dirty="0">
                        <a:solidFill>
                          <a:schemeClr val="tx1"/>
                        </a:solidFill>
                        <a:latin typeface="Huawei Sans" panose="020C0503030203020204" pitchFamily="34" charset="0"/>
                        <a:ea typeface="+mn-ea"/>
                        <a:cs typeface="+mj-cs"/>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l" defTabSz="912092" rtl="0" eaLnBrk="1" fontAlgn="ctr" latinLnBrk="0" hangingPunct="1">
                        <a:lnSpc>
                          <a:spcPct val="100000"/>
                        </a:lnSpc>
                        <a:spcBef>
                          <a:spcPts val="0"/>
                        </a:spcBef>
                        <a:spcAft>
                          <a:spcPts val="0"/>
                        </a:spcAft>
                        <a:buClrTx/>
                        <a:buSzTx/>
                        <a:buFontTx/>
                        <a:buNone/>
                        <a:tabLst/>
                        <a:defRPr/>
                      </a:pPr>
                      <a:r>
                        <a:rPr lang="en-US" sz="1200" dirty="0">
                          <a:solidFill>
                            <a:schemeClr val="tx1"/>
                          </a:solidFill>
                          <a:latin typeface="Huawei Sans" panose="020C0503030203020204" pitchFamily="34" charset="0"/>
                        </a:rPr>
                        <a:t>CPEs and RRs can defend against various network attacks, such as IP flood attacks, ICMP flood attacks, malformed packet attacks, and packet fragment attacks.</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4"/>
                  </a:ext>
                </a:extLst>
              </a:tr>
              <a:tr h="476622">
                <a:tc>
                  <a:txBody>
                    <a:bodyPr/>
                    <a:lstStyle/>
                    <a:p>
                      <a:pPr marL="0" marR="0" lvl="0" indent="0" algn="l" defTabSz="912092" rtl="0" eaLnBrk="1" fontAlgn="ctr" latinLnBrk="0" hangingPunct="1">
                        <a:lnSpc>
                          <a:spcPct val="100000"/>
                        </a:lnSpc>
                        <a:spcBef>
                          <a:spcPts val="0"/>
                        </a:spcBef>
                        <a:spcAft>
                          <a:spcPts val="0"/>
                        </a:spcAft>
                        <a:buClrTx/>
                        <a:buSzTx/>
                        <a:buFontTx/>
                        <a:buNone/>
                        <a:tabLst/>
                        <a:defRPr/>
                      </a:pPr>
                      <a:r>
                        <a:rPr lang="en-US" sz="1200" dirty="0">
                          <a:solidFill>
                            <a:schemeClr val="tx1"/>
                          </a:solidFill>
                          <a:latin typeface="Huawei Sans" panose="020C0503030203020204" pitchFamily="34" charset="0"/>
                        </a:rPr>
                        <a:t>Security audit</a:t>
                      </a:r>
                      <a:endParaRPr lang="en-US" altLang="zh-CN" sz="1200" kern="1200" dirty="0">
                        <a:solidFill>
                          <a:schemeClr val="tx1"/>
                        </a:solidFill>
                        <a:latin typeface="Huawei Sans" panose="020C0503030203020204" pitchFamily="34" charset="0"/>
                        <a:ea typeface="+mn-ea"/>
                        <a:cs typeface="+mj-cs"/>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l" defTabSz="912092" rtl="0" eaLnBrk="1" fontAlgn="ctr" latinLnBrk="0" hangingPunct="1">
                        <a:lnSpc>
                          <a:spcPct val="100000"/>
                        </a:lnSpc>
                        <a:spcBef>
                          <a:spcPts val="0"/>
                        </a:spcBef>
                        <a:spcAft>
                          <a:spcPts val="0"/>
                        </a:spcAft>
                        <a:buClrTx/>
                        <a:buSzTx/>
                        <a:buFontTx/>
                        <a:buNone/>
                        <a:tabLst/>
                        <a:defRPr/>
                      </a:pPr>
                      <a:r>
                        <a:rPr lang="en-US" sz="1200" dirty="0">
                          <a:solidFill>
                            <a:schemeClr val="tx1"/>
                          </a:solidFill>
                          <a:latin typeface="Huawei Sans" panose="020C0503030203020204" pitchFamily="34" charset="0"/>
                        </a:rPr>
                        <a:t>A log system records all the system configuration operations and the exceptions that occur during running of the system, facilitating post-event auditing.</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5"/>
                  </a:ext>
                </a:extLst>
              </a:tr>
            </a:tbl>
          </a:graphicData>
        </a:graphic>
      </p:graphicFrame>
    </p:spTree>
    <p:extLst>
      <p:ext uri="{BB962C8B-B14F-4D97-AF65-F5344CB8AC3E}">
        <p14:creationId xmlns:p14="http://schemas.microsoft.com/office/powerpoint/2010/main" val="93458962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1"/>
          <p:cNvSpPr>
            <a:spLocks noGrp="1"/>
          </p:cNvSpPr>
          <p:nvPr>
            <p:ph type="body" sz="quarter" idx="10"/>
          </p:nvPr>
        </p:nvSpPr>
        <p:spPr bwMode="gray">
          <a:prstGeom prst="rect">
            <a:avLst/>
          </a:prstGeom>
        </p:spPr>
        <p:txBody>
          <a:bodyPr/>
          <a:lstStyle/>
          <a:p>
            <a:pPr marL="447675" indent="-447675"/>
            <a:r>
              <a:rPr lang="en-US" dirty="0">
                <a:solidFill>
                  <a:schemeClr val="bg1">
                    <a:lumMod val="50000"/>
                  </a:schemeClr>
                </a:solidFill>
                <a:latin typeface="Huawei Sans" panose="020C0503030203020204" pitchFamily="34" charset="0"/>
              </a:rPr>
              <a:t>SD-WAN Security Overview</a:t>
            </a:r>
            <a:endParaRPr lang="en-US" altLang="zh-CN" dirty="0">
              <a:solidFill>
                <a:schemeClr val="bg1">
                  <a:lumMod val="50000"/>
                </a:schemeClr>
              </a:solidFill>
              <a:latin typeface="Huawei Sans" panose="020C0503030203020204" pitchFamily="34" charset="0"/>
            </a:endParaRPr>
          </a:p>
          <a:p>
            <a:pPr marL="447675" indent="-447675"/>
            <a:r>
              <a:rPr lang="en-US" dirty="0">
                <a:solidFill>
                  <a:schemeClr val="bg1">
                    <a:lumMod val="50000"/>
                  </a:schemeClr>
                </a:solidFill>
                <a:latin typeface="Huawei Sans" panose="020C0503030203020204" pitchFamily="34" charset="0"/>
              </a:rPr>
              <a:t>System Security</a:t>
            </a:r>
            <a:endParaRPr lang="en-US" altLang="zh-CN" dirty="0">
              <a:solidFill>
                <a:schemeClr val="bg1">
                  <a:lumMod val="50000"/>
                </a:schemeClr>
              </a:solidFill>
              <a:latin typeface="Huawei Sans" panose="020C0503030203020204" pitchFamily="34" charset="0"/>
            </a:endParaRPr>
          </a:p>
          <a:p>
            <a:pPr marL="447675" indent="-447675"/>
            <a:r>
              <a:rPr lang="en-US" b="1" dirty="0">
                <a:latin typeface="Huawei Sans" panose="020C0503030203020204" pitchFamily="34" charset="0"/>
              </a:rPr>
              <a:t>Service Security</a:t>
            </a:r>
            <a:endParaRPr lang="en-US" altLang="zh-CN" b="1" dirty="0">
              <a:latin typeface="Huawei Sans" panose="020C0503030203020204" pitchFamily="34" charset="0"/>
            </a:endParaRPr>
          </a:p>
          <a:p>
            <a:pPr marL="713232" lvl="1" indent="-265176">
              <a:buSzPct val="60000"/>
              <a:buFont typeface="Wingdings" panose="05000000000000000000" pitchFamily="2" charset="2"/>
              <a:buChar char="n"/>
            </a:pPr>
            <a:r>
              <a:rPr lang="en-US" sz="2000" dirty="0"/>
              <a:t>Site-to-Site Access Security</a:t>
            </a:r>
            <a:endParaRPr lang="en-US" altLang="zh-CN" sz="2000" dirty="0"/>
          </a:p>
          <a:p>
            <a:pPr marL="714375" lvl="1" indent="-266700"/>
            <a:r>
              <a:rPr lang="en-US" sz="2000" dirty="0">
                <a:solidFill>
                  <a:schemeClr val="bg1">
                    <a:lumMod val="50000"/>
                  </a:schemeClr>
                </a:solidFill>
                <a:latin typeface="Huawei Sans" panose="020C0503030203020204" pitchFamily="34" charset="0"/>
              </a:rPr>
              <a:t>Site-to-Internet Access Security</a:t>
            </a:r>
            <a:endParaRPr lang="en-US" altLang="zh-CN" sz="2000" dirty="0">
              <a:solidFill>
                <a:schemeClr val="bg1">
                  <a:lumMod val="50000"/>
                </a:schemeClr>
              </a:solidFill>
              <a:latin typeface="Huawei Sans" panose="020C0503030203020204" pitchFamily="34" charset="0"/>
            </a:endParaRPr>
          </a:p>
          <a:p>
            <a:pPr marL="714375" lvl="1" indent="-266700"/>
            <a:r>
              <a:rPr lang="en-US" sz="2000" dirty="0">
                <a:solidFill>
                  <a:schemeClr val="bg1">
                    <a:lumMod val="50000"/>
                  </a:schemeClr>
                </a:solidFill>
                <a:latin typeface="Huawei Sans" panose="020C0503030203020204" pitchFamily="34" charset="0"/>
              </a:rPr>
              <a:t>Site-to-SaaS Application Access Security</a:t>
            </a:r>
            <a:endParaRPr lang="en-US" altLang="zh-CN" sz="2000" dirty="0">
              <a:solidFill>
                <a:schemeClr val="bg1">
                  <a:lumMod val="50000"/>
                </a:schemeClr>
              </a:solidFill>
              <a:latin typeface="Huawei Sans" panose="020C0503030203020204" pitchFamily="34" charset="0"/>
            </a:endParaRPr>
          </a:p>
        </p:txBody>
      </p:sp>
    </p:spTree>
    <p:extLst>
      <p:ext uri="{BB962C8B-B14F-4D97-AF65-F5344CB8AC3E}">
        <p14:creationId xmlns:p14="http://schemas.microsoft.com/office/powerpoint/2010/main" val="178937047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3" name="直接连接符 62"/>
          <p:cNvCxnSpPr>
            <a:endCxn id="11" idx="3"/>
          </p:cNvCxnSpPr>
          <p:nvPr/>
        </p:nvCxnSpPr>
        <p:spPr bwMode="gray">
          <a:xfrm>
            <a:off x="3233526" y="4610125"/>
            <a:ext cx="546572" cy="549906"/>
          </a:xfrm>
          <a:prstGeom prst="line">
            <a:avLst/>
          </a:prstGeom>
          <a:noFill/>
          <a:ln w="127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1" name="直接连接符 60"/>
          <p:cNvCxnSpPr/>
          <p:nvPr/>
        </p:nvCxnSpPr>
        <p:spPr bwMode="gray">
          <a:xfrm flipV="1">
            <a:off x="1705090" y="4508565"/>
            <a:ext cx="936826" cy="471425"/>
          </a:xfrm>
          <a:prstGeom prst="line">
            <a:avLst/>
          </a:prstGeom>
          <a:noFill/>
          <a:ln w="127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50" name="图片 49" descr="网络云1-蓝.png"/>
          <p:cNvPicPr>
            <a:picLocks noChangeAspect="1"/>
          </p:cNvPicPr>
          <p:nvPr/>
        </p:nvPicPr>
        <p:blipFill>
          <a:blip r:embed="rId3" cstate="print"/>
          <a:stretch>
            <a:fillRect/>
          </a:stretch>
        </p:blipFill>
        <p:spPr bwMode="gray">
          <a:xfrm>
            <a:off x="2244433" y="3766413"/>
            <a:ext cx="1490640" cy="1021623"/>
          </a:xfrm>
          <a:prstGeom prst="rect">
            <a:avLst/>
          </a:prstGeom>
        </p:spPr>
      </p:pic>
      <p:sp>
        <p:nvSpPr>
          <p:cNvPr id="4" name="标题 3"/>
          <p:cNvSpPr>
            <a:spLocks noGrp="1"/>
          </p:cNvSpPr>
          <p:nvPr>
            <p:ph type="title"/>
          </p:nvPr>
        </p:nvSpPr>
        <p:spPr bwMode="gray"/>
        <p:txBody>
          <a:bodyPr>
            <a:normAutofit/>
          </a:bodyPr>
          <a:lstStyle/>
          <a:p>
            <a:pPr fontAlgn="ctr"/>
            <a:r>
              <a:rPr lang="en-US" dirty="0">
                <a:latin typeface="Huawei Sans" panose="020C0503030203020204" pitchFamily="34" charset="0"/>
              </a:rPr>
              <a:t>Site-to-Site Access Security</a:t>
            </a:r>
          </a:p>
        </p:txBody>
      </p:sp>
      <p:sp>
        <p:nvSpPr>
          <p:cNvPr id="2" name="文本占位符 1"/>
          <p:cNvSpPr>
            <a:spLocks noGrp="1"/>
          </p:cNvSpPr>
          <p:nvPr>
            <p:ph type="body" sz="quarter" idx="10"/>
          </p:nvPr>
        </p:nvSpPr>
        <p:spPr bwMode="gray">
          <a:xfrm>
            <a:off x="6096000" y="1052514"/>
            <a:ext cx="5653088" cy="4875042"/>
          </a:xfrm>
        </p:spPr>
        <p:txBody>
          <a:bodyPr/>
          <a:lstStyle/>
          <a:p>
            <a:pPr marL="0" lvl="1" indent="0">
              <a:spcAft>
                <a:spcPts val="600"/>
              </a:spcAft>
              <a:buNone/>
            </a:pPr>
            <a:r>
              <a:rPr lang="en-US" sz="1600" dirty="0">
                <a:latin typeface="Huawei Sans" panose="020C0503030203020204" pitchFamily="34" charset="0"/>
              </a:rPr>
              <a:t>Service traffic between sites is transmitted over a public network (such as the Internet), and may be leaked or tampered with during transmission. In this case, </a:t>
            </a:r>
            <a:r>
              <a:rPr lang="en-US" sz="1600" dirty="0">
                <a:solidFill>
                  <a:srgbClr val="C00000"/>
                </a:solidFill>
                <a:latin typeface="Huawei Sans" panose="020C0503030203020204" pitchFamily="34" charset="0"/>
              </a:rPr>
              <a:t>IPsec is required to protect data.</a:t>
            </a:r>
            <a:r>
              <a:rPr lang="en-US" sz="1600" dirty="0">
                <a:latin typeface="Huawei Sans" panose="020C0503030203020204" pitchFamily="34" charset="0"/>
              </a:rPr>
              <a:t> Site-to-site access security is also a type of data channel security.</a:t>
            </a:r>
            <a:endParaRPr lang="en-US" altLang="zh-CN" sz="1600" dirty="0">
              <a:solidFill>
                <a:srgbClr val="000000"/>
              </a:solidFill>
              <a:latin typeface="Huawei Sans" panose="020C0503030203020204" pitchFamily="34" charset="0"/>
            </a:endParaRPr>
          </a:p>
          <a:p>
            <a:pPr algn="l"/>
            <a:endParaRPr lang="en-US" altLang="zh-CN" sz="2400" dirty="0">
              <a:latin typeface="Huawei Sans" panose="020C0503030203020204" pitchFamily="34" charset="0"/>
            </a:endParaRPr>
          </a:p>
        </p:txBody>
      </p:sp>
      <p:cxnSp>
        <p:nvCxnSpPr>
          <p:cNvPr id="3" name="直接连接符 2"/>
          <p:cNvCxnSpPr/>
          <p:nvPr/>
        </p:nvCxnSpPr>
        <p:spPr bwMode="gray">
          <a:xfrm flipV="1">
            <a:off x="1521789" y="3060286"/>
            <a:ext cx="989093" cy="1810997"/>
          </a:xfrm>
          <a:prstGeom prst="line">
            <a:avLst/>
          </a:prstGeom>
          <a:noFill/>
          <a:ln w="127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 name="直接连接符 4"/>
          <p:cNvCxnSpPr>
            <a:stCxn id="13" idx="3"/>
          </p:cNvCxnSpPr>
          <p:nvPr/>
        </p:nvCxnSpPr>
        <p:spPr bwMode="gray">
          <a:xfrm>
            <a:off x="1836141" y="2426159"/>
            <a:ext cx="713859" cy="240263"/>
          </a:xfrm>
          <a:prstGeom prst="line">
            <a:avLst/>
          </a:prstGeom>
          <a:noFill/>
          <a:ln w="127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 name="直接连接符 5"/>
          <p:cNvCxnSpPr>
            <a:endCxn id="16" idx="1"/>
          </p:cNvCxnSpPr>
          <p:nvPr/>
        </p:nvCxnSpPr>
        <p:spPr bwMode="gray">
          <a:xfrm flipV="1">
            <a:off x="3592597" y="2243077"/>
            <a:ext cx="902079" cy="400941"/>
          </a:xfrm>
          <a:prstGeom prst="line">
            <a:avLst/>
          </a:prstGeom>
          <a:noFill/>
          <a:ln w="127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7" name="直接连接符 6"/>
          <p:cNvCxnSpPr/>
          <p:nvPr/>
        </p:nvCxnSpPr>
        <p:spPr bwMode="gray">
          <a:xfrm>
            <a:off x="3607574" y="4508565"/>
            <a:ext cx="1152285" cy="235679"/>
          </a:xfrm>
          <a:prstGeom prst="line">
            <a:avLst/>
          </a:prstGeom>
          <a:noFill/>
          <a:ln w="127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8" name="图片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4849206" y="4442288"/>
            <a:ext cx="906872" cy="569431"/>
          </a:xfrm>
          <a:prstGeom prst="rect">
            <a:avLst/>
          </a:prstGeom>
        </p:spPr>
      </p:pic>
      <p:pic>
        <p:nvPicPr>
          <p:cNvPr id="9" name="图片 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643495" y="4851661"/>
            <a:ext cx="906872" cy="569431"/>
          </a:xfrm>
          <a:prstGeom prst="rect">
            <a:avLst/>
          </a:prstGeom>
        </p:spPr>
      </p:pic>
      <p:sp>
        <p:nvSpPr>
          <p:cNvPr id="11" name="Freeform 6"/>
          <p:cNvSpPr>
            <a:spLocks/>
          </p:cNvSpPr>
          <p:nvPr/>
        </p:nvSpPr>
        <p:spPr bwMode="gray">
          <a:xfrm>
            <a:off x="3595910" y="4868597"/>
            <a:ext cx="1124470" cy="672127"/>
          </a:xfrm>
          <a:custGeom>
            <a:avLst/>
            <a:gdLst>
              <a:gd name="T0" fmla="*/ 637 w 754"/>
              <a:gd name="T1" fmla="*/ 407 h 415"/>
              <a:gd name="T2" fmla="*/ 92 w 754"/>
              <a:gd name="T3" fmla="*/ 403 h 415"/>
              <a:gd name="T4" fmla="*/ 15 w 754"/>
              <a:gd name="T5" fmla="*/ 290 h 415"/>
              <a:gd name="T6" fmla="*/ 139 w 754"/>
              <a:gd name="T7" fmla="*/ 204 h 415"/>
              <a:gd name="T8" fmla="*/ 287 w 754"/>
              <a:gd name="T9" fmla="*/ 26 h 415"/>
              <a:gd name="T10" fmla="*/ 504 w 754"/>
              <a:gd name="T11" fmla="*/ 122 h 415"/>
              <a:gd name="T12" fmla="*/ 650 w 754"/>
              <a:gd name="T13" fmla="*/ 119 h 415"/>
              <a:gd name="T14" fmla="*/ 678 w 754"/>
              <a:gd name="T15" fmla="*/ 244 h 415"/>
              <a:gd name="T16" fmla="*/ 742 w 754"/>
              <a:gd name="T17" fmla="*/ 336 h 415"/>
              <a:gd name="T18" fmla="*/ 637 w 754"/>
              <a:gd name="T19" fmla="*/ 407 h 415"/>
              <a:gd name="connsiteX0" fmla="*/ 8448 w 10000"/>
              <a:gd name="connsiteY0" fmla="*/ 9807 h 10000"/>
              <a:gd name="connsiteX1" fmla="*/ 1220 w 10000"/>
              <a:gd name="connsiteY1" fmla="*/ 9711 h 10000"/>
              <a:gd name="connsiteX2" fmla="*/ 199 w 10000"/>
              <a:gd name="connsiteY2" fmla="*/ 6988 h 10000"/>
              <a:gd name="connsiteX3" fmla="*/ 1470 w 10000"/>
              <a:gd name="connsiteY3" fmla="*/ 4211 h 10000"/>
              <a:gd name="connsiteX4" fmla="*/ 3806 w 10000"/>
              <a:gd name="connsiteY4" fmla="*/ 627 h 10000"/>
              <a:gd name="connsiteX5" fmla="*/ 6684 w 10000"/>
              <a:gd name="connsiteY5" fmla="*/ 2940 h 10000"/>
              <a:gd name="connsiteX6" fmla="*/ 8621 w 10000"/>
              <a:gd name="connsiteY6" fmla="*/ 2867 h 10000"/>
              <a:gd name="connsiteX7" fmla="*/ 8992 w 10000"/>
              <a:gd name="connsiteY7" fmla="*/ 5880 h 10000"/>
              <a:gd name="connsiteX8" fmla="*/ 9841 w 10000"/>
              <a:gd name="connsiteY8" fmla="*/ 8096 h 10000"/>
              <a:gd name="connsiteX9" fmla="*/ 8448 w 10000"/>
              <a:gd name="connsiteY9" fmla="*/ 9807 h 10000"/>
              <a:gd name="connsiteX0" fmla="*/ 8448 w 10000"/>
              <a:gd name="connsiteY0" fmla="*/ 9807 h 10000"/>
              <a:gd name="connsiteX1" fmla="*/ 1220 w 10000"/>
              <a:gd name="connsiteY1" fmla="*/ 9711 h 10000"/>
              <a:gd name="connsiteX2" fmla="*/ 199 w 10000"/>
              <a:gd name="connsiteY2" fmla="*/ 6988 h 10000"/>
              <a:gd name="connsiteX3" fmla="*/ 1470 w 10000"/>
              <a:gd name="connsiteY3" fmla="*/ 4211 h 10000"/>
              <a:gd name="connsiteX4" fmla="*/ 3806 w 10000"/>
              <a:gd name="connsiteY4" fmla="*/ 627 h 10000"/>
              <a:gd name="connsiteX5" fmla="*/ 6684 w 10000"/>
              <a:gd name="connsiteY5" fmla="*/ 2940 h 10000"/>
              <a:gd name="connsiteX6" fmla="*/ 8621 w 10000"/>
              <a:gd name="connsiteY6" fmla="*/ 2867 h 10000"/>
              <a:gd name="connsiteX7" fmla="*/ 9353 w 10000"/>
              <a:gd name="connsiteY7" fmla="*/ 5815 h 10000"/>
              <a:gd name="connsiteX8" fmla="*/ 9841 w 10000"/>
              <a:gd name="connsiteY8" fmla="*/ 8096 h 10000"/>
              <a:gd name="connsiteX9" fmla="*/ 8448 w 10000"/>
              <a:gd name="connsiteY9" fmla="*/ 9807 h 10000"/>
              <a:gd name="connsiteX0" fmla="*/ 8448 w 10000"/>
              <a:gd name="connsiteY0" fmla="*/ 9807 h 10000"/>
              <a:gd name="connsiteX1" fmla="*/ 1220 w 10000"/>
              <a:gd name="connsiteY1" fmla="*/ 9711 h 10000"/>
              <a:gd name="connsiteX2" fmla="*/ 199 w 10000"/>
              <a:gd name="connsiteY2" fmla="*/ 6988 h 10000"/>
              <a:gd name="connsiteX3" fmla="*/ 1638 w 10000"/>
              <a:gd name="connsiteY3" fmla="*/ 4336 h 10000"/>
              <a:gd name="connsiteX4" fmla="*/ 3806 w 10000"/>
              <a:gd name="connsiteY4" fmla="*/ 627 h 10000"/>
              <a:gd name="connsiteX5" fmla="*/ 6684 w 10000"/>
              <a:gd name="connsiteY5" fmla="*/ 2940 h 10000"/>
              <a:gd name="connsiteX6" fmla="*/ 8621 w 10000"/>
              <a:gd name="connsiteY6" fmla="*/ 2867 h 10000"/>
              <a:gd name="connsiteX7" fmla="*/ 9353 w 10000"/>
              <a:gd name="connsiteY7" fmla="*/ 5815 h 10000"/>
              <a:gd name="connsiteX8" fmla="*/ 9841 w 10000"/>
              <a:gd name="connsiteY8" fmla="*/ 8096 h 10000"/>
              <a:gd name="connsiteX9" fmla="*/ 8448 w 10000"/>
              <a:gd name="connsiteY9" fmla="*/ 9807 h 10000"/>
              <a:gd name="connsiteX0" fmla="*/ 8448 w 10000"/>
              <a:gd name="connsiteY0" fmla="*/ 9807 h 10000"/>
              <a:gd name="connsiteX1" fmla="*/ 1220 w 10000"/>
              <a:gd name="connsiteY1" fmla="*/ 9711 h 10000"/>
              <a:gd name="connsiteX2" fmla="*/ 199 w 10000"/>
              <a:gd name="connsiteY2" fmla="*/ 6988 h 10000"/>
              <a:gd name="connsiteX3" fmla="*/ 1638 w 10000"/>
              <a:gd name="connsiteY3" fmla="*/ 4336 h 10000"/>
              <a:gd name="connsiteX4" fmla="*/ 3806 w 10000"/>
              <a:gd name="connsiteY4" fmla="*/ 627 h 10000"/>
              <a:gd name="connsiteX5" fmla="*/ 6684 w 10000"/>
              <a:gd name="connsiteY5" fmla="*/ 2940 h 10000"/>
              <a:gd name="connsiteX6" fmla="*/ 8621 w 10000"/>
              <a:gd name="connsiteY6" fmla="*/ 2867 h 10000"/>
              <a:gd name="connsiteX7" fmla="*/ 9054 w 10000"/>
              <a:gd name="connsiteY7" fmla="*/ 5692 h 10000"/>
              <a:gd name="connsiteX8" fmla="*/ 9841 w 10000"/>
              <a:gd name="connsiteY8" fmla="*/ 8096 h 10000"/>
              <a:gd name="connsiteX9" fmla="*/ 8448 w 10000"/>
              <a:gd name="connsiteY9" fmla="*/ 9807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000" h="10000">
                <a:moveTo>
                  <a:pt x="8448" y="9807"/>
                </a:moveTo>
                <a:lnTo>
                  <a:pt x="1220" y="9711"/>
                </a:lnTo>
                <a:cubicBezTo>
                  <a:pt x="1220" y="9711"/>
                  <a:pt x="0" y="9253"/>
                  <a:pt x="199" y="6988"/>
                </a:cubicBezTo>
                <a:cubicBezTo>
                  <a:pt x="424" y="4530"/>
                  <a:pt x="1638" y="4336"/>
                  <a:pt x="1638" y="4336"/>
                </a:cubicBezTo>
                <a:cubicBezTo>
                  <a:pt x="1638" y="4336"/>
                  <a:pt x="1711" y="1277"/>
                  <a:pt x="3806" y="627"/>
                </a:cubicBezTo>
                <a:cubicBezTo>
                  <a:pt x="5849" y="0"/>
                  <a:pt x="6684" y="2940"/>
                  <a:pt x="6684" y="2940"/>
                </a:cubicBezTo>
                <a:cubicBezTo>
                  <a:pt x="6684" y="2940"/>
                  <a:pt x="7732" y="1542"/>
                  <a:pt x="8621" y="2867"/>
                </a:cubicBezTo>
                <a:cubicBezTo>
                  <a:pt x="9363" y="3952"/>
                  <a:pt x="9054" y="5692"/>
                  <a:pt x="9054" y="5692"/>
                </a:cubicBezTo>
                <a:cubicBezTo>
                  <a:pt x="9054" y="5692"/>
                  <a:pt x="10000" y="6361"/>
                  <a:pt x="9841" y="8096"/>
                </a:cubicBezTo>
                <a:cubicBezTo>
                  <a:pt x="9668" y="10000"/>
                  <a:pt x="8448" y="9807"/>
                  <a:pt x="8448" y="9807"/>
                </a:cubicBezTo>
                <a:close/>
              </a:path>
            </a:pathLst>
          </a:custGeom>
          <a:solidFill>
            <a:schemeClr val="bg1">
              <a:lumMod val="5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688" fontAlgn="ctr"/>
            <a:endParaRPr lang="en-US" altLang="zh-CN" sz="1200" dirty="0">
              <a:solidFill>
                <a:srgbClr val="000000"/>
              </a:solidFill>
              <a:latin typeface="Huawei Sans" panose="020C0503030203020204" pitchFamily="34" charset="0"/>
            </a:endParaRPr>
          </a:p>
        </p:txBody>
      </p:sp>
      <p:pic>
        <p:nvPicPr>
          <p:cNvPr id="12" name="图片 1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585510" y="2096991"/>
            <a:ext cx="906872" cy="569431"/>
          </a:xfrm>
          <a:prstGeom prst="rect">
            <a:avLst/>
          </a:prstGeom>
        </p:spPr>
      </p:pic>
      <p:pic>
        <p:nvPicPr>
          <p:cNvPr id="13" name="图片 12"/>
          <p:cNvPicPr>
            <a:picLocks noChangeAspect="1"/>
          </p:cNvPicPr>
          <p:nvPr/>
        </p:nvPicPr>
        <p:blipFill>
          <a:blip r:embed="rId5"/>
          <a:stretch>
            <a:fillRect/>
          </a:stretch>
        </p:blipFill>
        <p:spPr bwMode="gray">
          <a:xfrm>
            <a:off x="1377487" y="2234848"/>
            <a:ext cx="458654" cy="382622"/>
          </a:xfrm>
          <a:prstGeom prst="rect">
            <a:avLst/>
          </a:prstGeom>
        </p:spPr>
      </p:pic>
      <p:pic>
        <p:nvPicPr>
          <p:cNvPr id="14" name="图片 13"/>
          <p:cNvPicPr>
            <a:picLocks noChangeAspect="1"/>
          </p:cNvPicPr>
          <p:nvPr/>
        </p:nvPicPr>
        <p:blipFill>
          <a:blip r:embed="rId5"/>
          <a:stretch>
            <a:fillRect/>
          </a:stretch>
        </p:blipFill>
        <p:spPr bwMode="gray">
          <a:xfrm>
            <a:off x="4573952" y="4550933"/>
            <a:ext cx="458654" cy="382622"/>
          </a:xfrm>
          <a:prstGeom prst="rect">
            <a:avLst/>
          </a:prstGeom>
        </p:spPr>
      </p:pic>
      <p:pic>
        <p:nvPicPr>
          <p:cNvPr id="15" name="图片 1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4769930" y="1958361"/>
            <a:ext cx="906872" cy="569431"/>
          </a:xfrm>
          <a:prstGeom prst="rect">
            <a:avLst/>
          </a:prstGeom>
        </p:spPr>
      </p:pic>
      <p:pic>
        <p:nvPicPr>
          <p:cNvPr id="16" name="图片 15"/>
          <p:cNvPicPr>
            <a:picLocks noChangeAspect="1"/>
          </p:cNvPicPr>
          <p:nvPr/>
        </p:nvPicPr>
        <p:blipFill>
          <a:blip r:embed="rId5"/>
          <a:stretch>
            <a:fillRect/>
          </a:stretch>
        </p:blipFill>
        <p:spPr bwMode="gray">
          <a:xfrm>
            <a:off x="4494676" y="2051766"/>
            <a:ext cx="458654" cy="382622"/>
          </a:xfrm>
          <a:prstGeom prst="rect">
            <a:avLst/>
          </a:prstGeom>
        </p:spPr>
      </p:pic>
      <p:sp>
        <p:nvSpPr>
          <p:cNvPr id="18" name="文本框 17"/>
          <p:cNvSpPr txBox="1"/>
          <p:nvPr/>
        </p:nvSpPr>
        <p:spPr bwMode="gray">
          <a:xfrm>
            <a:off x="1145392" y="2615727"/>
            <a:ext cx="693518" cy="276999"/>
          </a:xfrm>
          <a:prstGeom prst="rect">
            <a:avLst/>
          </a:prstGeom>
          <a:noFill/>
        </p:spPr>
        <p:txBody>
          <a:bodyPr wrap="square" rtlCol="0">
            <a:spAutoFit/>
          </a:bodyPr>
          <a:lstStyle/>
          <a:p>
            <a:pPr algn="ctr" fontAlgn="ctr"/>
            <a:r>
              <a:rPr lang="en-US" sz="1200" dirty="0">
                <a:solidFill>
                  <a:srgbClr val="000000"/>
                </a:solidFill>
                <a:latin typeface="Huawei Sans" panose="020C0503030203020204" pitchFamily="34" charset="0"/>
              </a:rPr>
              <a:t>CPE</a:t>
            </a:r>
            <a:endParaRPr lang="en-US" altLang="zh-CN" sz="1200" dirty="0">
              <a:solidFill>
                <a:srgbClr val="000000"/>
              </a:solidFill>
              <a:latin typeface="Huawei Sans" panose="020C0503030203020204" pitchFamily="34" charset="0"/>
            </a:endParaRPr>
          </a:p>
        </p:txBody>
      </p:sp>
      <p:sp>
        <p:nvSpPr>
          <p:cNvPr id="19" name="文本框 18"/>
          <p:cNvSpPr txBox="1"/>
          <p:nvPr/>
        </p:nvSpPr>
        <p:spPr bwMode="gray">
          <a:xfrm>
            <a:off x="1326549" y="5304177"/>
            <a:ext cx="693518" cy="276999"/>
          </a:xfrm>
          <a:prstGeom prst="rect">
            <a:avLst/>
          </a:prstGeom>
          <a:noFill/>
        </p:spPr>
        <p:txBody>
          <a:bodyPr wrap="square" rtlCol="0">
            <a:spAutoFit/>
          </a:bodyPr>
          <a:lstStyle/>
          <a:p>
            <a:pPr algn="ctr" fontAlgn="ctr"/>
            <a:r>
              <a:rPr lang="en-US" sz="1200" dirty="0">
                <a:solidFill>
                  <a:srgbClr val="000000"/>
                </a:solidFill>
                <a:latin typeface="Huawei Sans" panose="020C0503030203020204" pitchFamily="34" charset="0"/>
              </a:rPr>
              <a:t>CPE</a:t>
            </a:r>
            <a:endParaRPr lang="en-US" altLang="zh-CN" sz="1200" dirty="0">
              <a:solidFill>
                <a:srgbClr val="000000"/>
              </a:solidFill>
              <a:latin typeface="Huawei Sans" panose="020C0503030203020204" pitchFamily="34" charset="0"/>
            </a:endParaRPr>
          </a:p>
        </p:txBody>
      </p:sp>
      <p:sp>
        <p:nvSpPr>
          <p:cNvPr id="20" name="文本框 19"/>
          <p:cNvSpPr txBox="1"/>
          <p:nvPr/>
        </p:nvSpPr>
        <p:spPr bwMode="gray">
          <a:xfrm>
            <a:off x="4377243" y="2392999"/>
            <a:ext cx="693518" cy="276999"/>
          </a:xfrm>
          <a:prstGeom prst="rect">
            <a:avLst/>
          </a:prstGeom>
          <a:noFill/>
        </p:spPr>
        <p:txBody>
          <a:bodyPr wrap="square" rtlCol="0">
            <a:spAutoFit/>
          </a:bodyPr>
          <a:lstStyle/>
          <a:p>
            <a:pPr algn="ctr" fontAlgn="ctr"/>
            <a:r>
              <a:rPr lang="en-US" sz="1200" dirty="0">
                <a:solidFill>
                  <a:srgbClr val="000000"/>
                </a:solidFill>
                <a:latin typeface="Huawei Sans" panose="020C0503030203020204" pitchFamily="34" charset="0"/>
              </a:rPr>
              <a:t>CPE</a:t>
            </a:r>
            <a:endParaRPr lang="en-US" altLang="zh-CN" sz="1200" dirty="0">
              <a:solidFill>
                <a:srgbClr val="000000"/>
              </a:solidFill>
              <a:latin typeface="Huawei Sans" panose="020C0503030203020204" pitchFamily="34" charset="0"/>
            </a:endParaRPr>
          </a:p>
        </p:txBody>
      </p:sp>
      <p:sp>
        <p:nvSpPr>
          <p:cNvPr id="21" name="文本框 20"/>
          <p:cNvSpPr txBox="1"/>
          <p:nvPr/>
        </p:nvSpPr>
        <p:spPr bwMode="gray">
          <a:xfrm>
            <a:off x="4457782" y="4892166"/>
            <a:ext cx="693518" cy="276999"/>
          </a:xfrm>
          <a:prstGeom prst="rect">
            <a:avLst/>
          </a:prstGeom>
          <a:noFill/>
        </p:spPr>
        <p:txBody>
          <a:bodyPr wrap="square" rtlCol="0">
            <a:spAutoFit/>
          </a:bodyPr>
          <a:lstStyle/>
          <a:p>
            <a:pPr algn="ctr" fontAlgn="ctr"/>
            <a:r>
              <a:rPr lang="en-US" sz="1200" dirty="0">
                <a:solidFill>
                  <a:srgbClr val="000000"/>
                </a:solidFill>
                <a:latin typeface="Huawei Sans" panose="020C0503030203020204" pitchFamily="34" charset="0"/>
              </a:rPr>
              <a:t>CPE</a:t>
            </a:r>
            <a:endParaRPr lang="en-US" altLang="zh-CN" sz="1200" dirty="0">
              <a:solidFill>
                <a:srgbClr val="000000"/>
              </a:solidFill>
              <a:latin typeface="Huawei Sans" panose="020C0503030203020204" pitchFamily="34" charset="0"/>
            </a:endParaRPr>
          </a:p>
        </p:txBody>
      </p:sp>
      <p:sp>
        <p:nvSpPr>
          <p:cNvPr id="22" name="文本框 21"/>
          <p:cNvSpPr txBox="1"/>
          <p:nvPr/>
        </p:nvSpPr>
        <p:spPr bwMode="gray">
          <a:xfrm>
            <a:off x="594463" y="2234848"/>
            <a:ext cx="693518" cy="276999"/>
          </a:xfrm>
          <a:prstGeom prst="rect">
            <a:avLst/>
          </a:prstGeom>
          <a:noFill/>
        </p:spPr>
        <p:txBody>
          <a:bodyPr wrap="square" rtlCol="0">
            <a:spAutoFit/>
          </a:bodyPr>
          <a:lstStyle/>
          <a:p>
            <a:pPr algn="ctr" fontAlgn="ctr"/>
            <a:r>
              <a:rPr lang="en-US" sz="1200" dirty="0">
                <a:solidFill>
                  <a:srgbClr val="000000"/>
                </a:solidFill>
                <a:latin typeface="Huawei Sans" panose="020C0503030203020204" pitchFamily="34" charset="0"/>
              </a:rPr>
              <a:t>Branch</a:t>
            </a:r>
          </a:p>
        </p:txBody>
      </p:sp>
      <p:sp>
        <p:nvSpPr>
          <p:cNvPr id="23" name="文本框 22"/>
          <p:cNvSpPr txBox="1"/>
          <p:nvPr/>
        </p:nvSpPr>
        <p:spPr bwMode="gray">
          <a:xfrm>
            <a:off x="718979" y="4992231"/>
            <a:ext cx="693518" cy="276999"/>
          </a:xfrm>
          <a:prstGeom prst="rect">
            <a:avLst/>
          </a:prstGeom>
          <a:noFill/>
        </p:spPr>
        <p:txBody>
          <a:bodyPr wrap="square" rtlCol="0">
            <a:spAutoFit/>
          </a:bodyPr>
          <a:lstStyle/>
          <a:p>
            <a:pPr algn="ctr" fontAlgn="ctr"/>
            <a:r>
              <a:rPr lang="en-US" sz="1200" dirty="0">
                <a:solidFill>
                  <a:srgbClr val="000000"/>
                </a:solidFill>
                <a:latin typeface="Huawei Sans" panose="020C0503030203020204" pitchFamily="34" charset="0"/>
              </a:rPr>
              <a:t>Branch</a:t>
            </a:r>
          </a:p>
        </p:txBody>
      </p:sp>
      <p:sp>
        <p:nvSpPr>
          <p:cNvPr id="24" name="文本框 23"/>
          <p:cNvSpPr txBox="1"/>
          <p:nvPr/>
        </p:nvSpPr>
        <p:spPr bwMode="gray">
          <a:xfrm>
            <a:off x="4725882" y="2018987"/>
            <a:ext cx="1105943" cy="461665"/>
          </a:xfrm>
          <a:prstGeom prst="rect">
            <a:avLst/>
          </a:prstGeom>
          <a:noFill/>
        </p:spPr>
        <p:txBody>
          <a:bodyPr wrap="square" rtlCol="0">
            <a:spAutoFit/>
          </a:bodyPr>
          <a:lstStyle/>
          <a:p>
            <a:pPr algn="ctr" fontAlgn="ctr"/>
            <a:r>
              <a:rPr lang="en-US" sz="1200" dirty="0">
                <a:solidFill>
                  <a:srgbClr val="000000"/>
                </a:solidFill>
                <a:latin typeface="Huawei Sans" panose="020C0503030203020204" pitchFamily="34" charset="0"/>
              </a:rPr>
              <a:t>HQ/</a:t>
            </a:r>
          </a:p>
          <a:p>
            <a:pPr algn="ctr" fontAlgn="ctr"/>
            <a:r>
              <a:rPr lang="en-US" sz="1200" dirty="0">
                <a:solidFill>
                  <a:srgbClr val="000000"/>
                </a:solidFill>
                <a:latin typeface="Huawei Sans" panose="020C0503030203020204" pitchFamily="34" charset="0"/>
              </a:rPr>
              <a:t>DC</a:t>
            </a:r>
          </a:p>
        </p:txBody>
      </p:sp>
      <p:sp>
        <p:nvSpPr>
          <p:cNvPr id="25" name="文本框 24"/>
          <p:cNvSpPr txBox="1"/>
          <p:nvPr/>
        </p:nvSpPr>
        <p:spPr bwMode="gray">
          <a:xfrm>
            <a:off x="4870559" y="4585092"/>
            <a:ext cx="841040" cy="276999"/>
          </a:xfrm>
          <a:prstGeom prst="rect">
            <a:avLst/>
          </a:prstGeom>
          <a:noFill/>
        </p:spPr>
        <p:txBody>
          <a:bodyPr wrap="square" rtlCol="0">
            <a:spAutoFit/>
          </a:bodyPr>
          <a:lstStyle/>
          <a:p>
            <a:pPr algn="ctr" fontAlgn="ctr"/>
            <a:r>
              <a:rPr lang="en-US" sz="1200" dirty="0">
                <a:solidFill>
                  <a:srgbClr val="000000"/>
                </a:solidFill>
                <a:latin typeface="Huawei Sans" panose="020C0503030203020204" pitchFamily="34" charset="0"/>
              </a:rPr>
              <a:t>Branch</a:t>
            </a:r>
          </a:p>
        </p:txBody>
      </p:sp>
      <p:sp>
        <p:nvSpPr>
          <p:cNvPr id="26" name="文本框 25"/>
          <p:cNvSpPr txBox="1"/>
          <p:nvPr/>
        </p:nvSpPr>
        <p:spPr bwMode="gray">
          <a:xfrm>
            <a:off x="3386423" y="5544864"/>
            <a:ext cx="1544222" cy="276999"/>
          </a:xfrm>
          <a:prstGeom prst="rect">
            <a:avLst/>
          </a:prstGeom>
          <a:noFill/>
        </p:spPr>
        <p:txBody>
          <a:bodyPr wrap="square" rtlCol="0">
            <a:spAutoFit/>
          </a:bodyPr>
          <a:lstStyle/>
          <a:p>
            <a:pPr algn="ctr" fontAlgn="ctr"/>
            <a:r>
              <a:rPr lang="en-US" sz="1200" dirty="0">
                <a:solidFill>
                  <a:srgbClr val="000000"/>
                </a:solidFill>
                <a:latin typeface="Huawei Sans" panose="020C0503030203020204" pitchFamily="34" charset="0"/>
              </a:rPr>
              <a:t>SaaS applications</a:t>
            </a:r>
          </a:p>
        </p:txBody>
      </p:sp>
      <p:pic>
        <p:nvPicPr>
          <p:cNvPr id="33" name="Picture 6" descr="C:\Users\x00209133.CHINA\Desktop\u=556534803,1709611341&amp;fm=21&amp;gp=0.jpg"/>
          <p:cNvPicPr>
            <a:picLocks noChangeAspect="1" noChangeArrowheads="1"/>
          </p:cNvPicPr>
          <p:nvPr/>
        </p:nvPicPr>
        <p:blipFill>
          <a:blip r:embed="rId6" cstate="print"/>
          <a:srcRect/>
          <a:stretch>
            <a:fillRect/>
          </a:stretch>
        </p:blipFill>
        <p:spPr bwMode="gray">
          <a:xfrm>
            <a:off x="2605806" y="2147033"/>
            <a:ext cx="321513" cy="311599"/>
          </a:xfrm>
          <a:prstGeom prst="rect">
            <a:avLst/>
          </a:prstGeom>
          <a:noFill/>
        </p:spPr>
      </p:pic>
      <p:sp>
        <p:nvSpPr>
          <p:cNvPr id="34" name="Freeform 22"/>
          <p:cNvSpPr>
            <a:spLocks noEditPoints="1"/>
          </p:cNvSpPr>
          <p:nvPr/>
        </p:nvSpPr>
        <p:spPr bwMode="gray">
          <a:xfrm>
            <a:off x="3044752" y="2148523"/>
            <a:ext cx="308069" cy="253473"/>
          </a:xfrm>
          <a:custGeom>
            <a:avLst/>
            <a:gdLst/>
            <a:ahLst/>
            <a:cxnLst>
              <a:cxn ang="0">
                <a:pos x="748" y="478"/>
              </a:cxn>
              <a:cxn ang="0">
                <a:pos x="760" y="438"/>
              </a:cxn>
              <a:cxn ang="0">
                <a:pos x="594" y="416"/>
              </a:cxn>
              <a:cxn ang="0">
                <a:pos x="696" y="346"/>
              </a:cxn>
              <a:cxn ang="0">
                <a:pos x="752" y="246"/>
              </a:cxn>
              <a:cxn ang="0">
                <a:pos x="740" y="180"/>
              </a:cxn>
              <a:cxn ang="0">
                <a:pos x="698" y="184"/>
              </a:cxn>
              <a:cxn ang="0">
                <a:pos x="674" y="272"/>
              </a:cxn>
              <a:cxn ang="0">
                <a:pos x="578" y="310"/>
              </a:cxn>
              <a:cxn ang="0">
                <a:pos x="536" y="218"/>
              </a:cxn>
              <a:cxn ang="0">
                <a:pos x="518" y="192"/>
              </a:cxn>
              <a:cxn ang="0">
                <a:pos x="474" y="150"/>
              </a:cxn>
              <a:cxn ang="0">
                <a:pos x="422" y="126"/>
              </a:cxn>
              <a:cxn ang="0">
                <a:pos x="464" y="36"/>
              </a:cxn>
              <a:cxn ang="0">
                <a:pos x="496" y="16"/>
              </a:cxn>
              <a:cxn ang="0">
                <a:pos x="448" y="6"/>
              </a:cxn>
              <a:cxn ang="0">
                <a:pos x="388" y="122"/>
              </a:cxn>
              <a:cxn ang="0">
                <a:pos x="362" y="66"/>
              </a:cxn>
              <a:cxn ang="0">
                <a:pos x="304" y="2"/>
              </a:cxn>
              <a:cxn ang="0">
                <a:pos x="266" y="16"/>
              </a:cxn>
              <a:cxn ang="0">
                <a:pos x="316" y="52"/>
              </a:cxn>
              <a:cxn ang="0">
                <a:pos x="322" y="132"/>
              </a:cxn>
              <a:cxn ang="0">
                <a:pos x="216" y="232"/>
              </a:cxn>
              <a:cxn ang="0">
                <a:pos x="164" y="310"/>
              </a:cxn>
              <a:cxn ang="0">
                <a:pos x="80" y="254"/>
              </a:cxn>
              <a:cxn ang="0">
                <a:pos x="60" y="180"/>
              </a:cxn>
              <a:cxn ang="0">
                <a:pos x="16" y="184"/>
              </a:cxn>
              <a:cxn ang="0">
                <a:pos x="12" y="264"/>
              </a:cxn>
              <a:cxn ang="0">
                <a:pos x="80" y="356"/>
              </a:cxn>
              <a:cxn ang="0">
                <a:pos x="34" y="416"/>
              </a:cxn>
              <a:cxn ang="0">
                <a:pos x="0" y="444"/>
              </a:cxn>
              <a:cxn ang="0">
                <a:pos x="20" y="482"/>
              </a:cxn>
              <a:cxn ang="0">
                <a:pos x="134" y="526"/>
              </a:cxn>
              <a:cxn ang="0">
                <a:pos x="32" y="592"/>
              </a:cxn>
              <a:cxn ang="0">
                <a:pos x="6" y="700"/>
              </a:cxn>
              <a:cxn ang="0">
                <a:pos x="40" y="728"/>
              </a:cxn>
              <a:cxn ang="0">
                <a:pos x="74" y="694"/>
              </a:cxn>
              <a:cxn ang="0">
                <a:pos x="122" y="602"/>
              </a:cxn>
              <a:cxn ang="0">
                <a:pos x="200" y="592"/>
              </a:cxn>
              <a:cxn ang="0">
                <a:pos x="352" y="728"/>
              </a:cxn>
              <a:cxn ang="0">
                <a:pos x="462" y="708"/>
              </a:cxn>
              <a:cxn ang="0">
                <a:pos x="570" y="592"/>
              </a:cxn>
              <a:cxn ang="0">
                <a:pos x="662" y="616"/>
              </a:cxn>
              <a:cxn ang="0">
                <a:pos x="694" y="712"/>
              </a:cxn>
              <a:cxn ang="0">
                <a:pos x="734" y="724"/>
              </a:cxn>
              <a:cxn ang="0">
                <a:pos x="754" y="674"/>
              </a:cxn>
              <a:cxn ang="0">
                <a:pos x="710" y="568"/>
              </a:cxn>
              <a:cxn ang="0">
                <a:pos x="582" y="524"/>
              </a:cxn>
              <a:cxn ang="0">
                <a:pos x="286" y="310"/>
              </a:cxn>
              <a:cxn ang="0">
                <a:pos x="364" y="660"/>
              </a:cxn>
              <a:cxn ang="0">
                <a:pos x="274" y="582"/>
              </a:cxn>
              <a:cxn ang="0">
                <a:pos x="236" y="426"/>
              </a:cxn>
              <a:cxn ang="0">
                <a:pos x="424" y="334"/>
              </a:cxn>
              <a:cxn ang="0">
                <a:pos x="526" y="426"/>
              </a:cxn>
              <a:cxn ang="0">
                <a:pos x="496" y="566"/>
              </a:cxn>
              <a:cxn ang="0">
                <a:pos x="410" y="658"/>
              </a:cxn>
            </a:cxnLst>
            <a:rect l="0" t="0" r="r" b="b"/>
            <a:pathLst>
              <a:path w="762" h="730">
                <a:moveTo>
                  <a:pt x="582" y="524"/>
                </a:moveTo>
                <a:lnTo>
                  <a:pt x="582" y="524"/>
                </a:lnTo>
                <a:lnTo>
                  <a:pt x="590" y="484"/>
                </a:lnTo>
                <a:lnTo>
                  <a:pt x="728" y="484"/>
                </a:lnTo>
                <a:lnTo>
                  <a:pt x="728" y="484"/>
                </a:lnTo>
                <a:lnTo>
                  <a:pt x="736" y="484"/>
                </a:lnTo>
                <a:lnTo>
                  <a:pt x="742" y="482"/>
                </a:lnTo>
                <a:lnTo>
                  <a:pt x="748" y="478"/>
                </a:lnTo>
                <a:lnTo>
                  <a:pt x="752" y="474"/>
                </a:lnTo>
                <a:lnTo>
                  <a:pt x="756" y="470"/>
                </a:lnTo>
                <a:lnTo>
                  <a:pt x="760" y="464"/>
                </a:lnTo>
                <a:lnTo>
                  <a:pt x="762" y="458"/>
                </a:lnTo>
                <a:lnTo>
                  <a:pt x="762" y="450"/>
                </a:lnTo>
                <a:lnTo>
                  <a:pt x="762" y="450"/>
                </a:lnTo>
                <a:lnTo>
                  <a:pt x="762" y="444"/>
                </a:lnTo>
                <a:lnTo>
                  <a:pt x="760" y="438"/>
                </a:lnTo>
                <a:lnTo>
                  <a:pt x="756" y="432"/>
                </a:lnTo>
                <a:lnTo>
                  <a:pt x="752" y="426"/>
                </a:lnTo>
                <a:lnTo>
                  <a:pt x="748" y="422"/>
                </a:lnTo>
                <a:lnTo>
                  <a:pt x="742" y="420"/>
                </a:lnTo>
                <a:lnTo>
                  <a:pt x="736" y="418"/>
                </a:lnTo>
                <a:lnTo>
                  <a:pt x="728" y="416"/>
                </a:lnTo>
                <a:lnTo>
                  <a:pt x="594" y="416"/>
                </a:lnTo>
                <a:lnTo>
                  <a:pt x="594" y="416"/>
                </a:lnTo>
                <a:lnTo>
                  <a:pt x="590" y="378"/>
                </a:lnTo>
                <a:lnTo>
                  <a:pt x="590" y="378"/>
                </a:lnTo>
                <a:lnTo>
                  <a:pt x="618" y="376"/>
                </a:lnTo>
                <a:lnTo>
                  <a:pt x="634" y="374"/>
                </a:lnTo>
                <a:lnTo>
                  <a:pt x="650" y="370"/>
                </a:lnTo>
                <a:lnTo>
                  <a:pt x="664" y="364"/>
                </a:lnTo>
                <a:lnTo>
                  <a:pt x="680" y="356"/>
                </a:lnTo>
                <a:lnTo>
                  <a:pt x="696" y="346"/>
                </a:lnTo>
                <a:lnTo>
                  <a:pt x="710" y="334"/>
                </a:lnTo>
                <a:lnTo>
                  <a:pt x="710" y="334"/>
                </a:lnTo>
                <a:lnTo>
                  <a:pt x="720" y="322"/>
                </a:lnTo>
                <a:lnTo>
                  <a:pt x="730" y="310"/>
                </a:lnTo>
                <a:lnTo>
                  <a:pt x="738" y="296"/>
                </a:lnTo>
                <a:lnTo>
                  <a:pt x="744" y="280"/>
                </a:lnTo>
                <a:lnTo>
                  <a:pt x="748" y="264"/>
                </a:lnTo>
                <a:lnTo>
                  <a:pt x="752" y="246"/>
                </a:lnTo>
                <a:lnTo>
                  <a:pt x="754" y="228"/>
                </a:lnTo>
                <a:lnTo>
                  <a:pt x="756" y="208"/>
                </a:lnTo>
                <a:lnTo>
                  <a:pt x="756" y="208"/>
                </a:lnTo>
                <a:lnTo>
                  <a:pt x="754" y="202"/>
                </a:lnTo>
                <a:lnTo>
                  <a:pt x="752" y="194"/>
                </a:lnTo>
                <a:lnTo>
                  <a:pt x="750" y="188"/>
                </a:lnTo>
                <a:lnTo>
                  <a:pt x="746" y="184"/>
                </a:lnTo>
                <a:lnTo>
                  <a:pt x="740" y="180"/>
                </a:lnTo>
                <a:lnTo>
                  <a:pt x="734" y="176"/>
                </a:lnTo>
                <a:lnTo>
                  <a:pt x="728" y="174"/>
                </a:lnTo>
                <a:lnTo>
                  <a:pt x="722" y="174"/>
                </a:lnTo>
                <a:lnTo>
                  <a:pt x="722" y="174"/>
                </a:lnTo>
                <a:lnTo>
                  <a:pt x="714" y="174"/>
                </a:lnTo>
                <a:lnTo>
                  <a:pt x="708" y="176"/>
                </a:lnTo>
                <a:lnTo>
                  <a:pt x="702" y="180"/>
                </a:lnTo>
                <a:lnTo>
                  <a:pt x="698" y="184"/>
                </a:lnTo>
                <a:lnTo>
                  <a:pt x="694" y="188"/>
                </a:lnTo>
                <a:lnTo>
                  <a:pt x="690" y="194"/>
                </a:lnTo>
                <a:lnTo>
                  <a:pt x="688" y="202"/>
                </a:lnTo>
                <a:lnTo>
                  <a:pt x="688" y="208"/>
                </a:lnTo>
                <a:lnTo>
                  <a:pt x="688" y="208"/>
                </a:lnTo>
                <a:lnTo>
                  <a:pt x="686" y="232"/>
                </a:lnTo>
                <a:lnTo>
                  <a:pt x="680" y="254"/>
                </a:lnTo>
                <a:lnTo>
                  <a:pt x="674" y="272"/>
                </a:lnTo>
                <a:lnTo>
                  <a:pt x="662" y="286"/>
                </a:lnTo>
                <a:lnTo>
                  <a:pt x="662" y="286"/>
                </a:lnTo>
                <a:lnTo>
                  <a:pt x="654" y="294"/>
                </a:lnTo>
                <a:lnTo>
                  <a:pt x="642" y="300"/>
                </a:lnTo>
                <a:lnTo>
                  <a:pt x="632" y="304"/>
                </a:lnTo>
                <a:lnTo>
                  <a:pt x="620" y="306"/>
                </a:lnTo>
                <a:lnTo>
                  <a:pt x="598" y="310"/>
                </a:lnTo>
                <a:lnTo>
                  <a:pt x="578" y="310"/>
                </a:lnTo>
                <a:lnTo>
                  <a:pt x="578" y="310"/>
                </a:lnTo>
                <a:lnTo>
                  <a:pt x="572" y="290"/>
                </a:lnTo>
                <a:lnTo>
                  <a:pt x="564" y="270"/>
                </a:lnTo>
                <a:lnTo>
                  <a:pt x="556" y="250"/>
                </a:lnTo>
                <a:lnTo>
                  <a:pt x="546" y="232"/>
                </a:lnTo>
                <a:lnTo>
                  <a:pt x="546" y="232"/>
                </a:lnTo>
                <a:lnTo>
                  <a:pt x="536" y="218"/>
                </a:lnTo>
                <a:lnTo>
                  <a:pt x="536" y="218"/>
                </a:lnTo>
                <a:lnTo>
                  <a:pt x="536" y="216"/>
                </a:lnTo>
                <a:lnTo>
                  <a:pt x="536" y="216"/>
                </a:lnTo>
                <a:lnTo>
                  <a:pt x="534" y="214"/>
                </a:lnTo>
                <a:lnTo>
                  <a:pt x="532" y="212"/>
                </a:lnTo>
                <a:lnTo>
                  <a:pt x="532" y="212"/>
                </a:lnTo>
                <a:lnTo>
                  <a:pt x="532" y="210"/>
                </a:lnTo>
                <a:lnTo>
                  <a:pt x="532" y="210"/>
                </a:lnTo>
                <a:lnTo>
                  <a:pt x="518" y="192"/>
                </a:lnTo>
                <a:lnTo>
                  <a:pt x="518" y="192"/>
                </a:lnTo>
                <a:lnTo>
                  <a:pt x="516" y="190"/>
                </a:lnTo>
                <a:lnTo>
                  <a:pt x="516" y="190"/>
                </a:lnTo>
                <a:lnTo>
                  <a:pt x="500" y="174"/>
                </a:lnTo>
                <a:lnTo>
                  <a:pt x="500" y="174"/>
                </a:lnTo>
                <a:lnTo>
                  <a:pt x="500" y="174"/>
                </a:lnTo>
                <a:lnTo>
                  <a:pt x="488" y="162"/>
                </a:lnTo>
                <a:lnTo>
                  <a:pt x="474" y="150"/>
                </a:lnTo>
                <a:lnTo>
                  <a:pt x="458" y="142"/>
                </a:lnTo>
                <a:lnTo>
                  <a:pt x="444" y="134"/>
                </a:lnTo>
                <a:lnTo>
                  <a:pt x="444" y="134"/>
                </a:lnTo>
                <a:lnTo>
                  <a:pt x="442" y="134"/>
                </a:lnTo>
                <a:lnTo>
                  <a:pt x="442" y="134"/>
                </a:lnTo>
                <a:lnTo>
                  <a:pt x="424" y="128"/>
                </a:lnTo>
                <a:lnTo>
                  <a:pt x="424" y="128"/>
                </a:lnTo>
                <a:lnTo>
                  <a:pt x="422" y="126"/>
                </a:lnTo>
                <a:lnTo>
                  <a:pt x="422" y="126"/>
                </a:lnTo>
                <a:lnTo>
                  <a:pt x="422" y="112"/>
                </a:lnTo>
                <a:lnTo>
                  <a:pt x="426" y="96"/>
                </a:lnTo>
                <a:lnTo>
                  <a:pt x="430" y="82"/>
                </a:lnTo>
                <a:lnTo>
                  <a:pt x="436" y="66"/>
                </a:lnTo>
                <a:lnTo>
                  <a:pt x="444" y="54"/>
                </a:lnTo>
                <a:lnTo>
                  <a:pt x="452" y="42"/>
                </a:lnTo>
                <a:lnTo>
                  <a:pt x="464" y="36"/>
                </a:lnTo>
                <a:lnTo>
                  <a:pt x="472" y="34"/>
                </a:lnTo>
                <a:lnTo>
                  <a:pt x="480" y="34"/>
                </a:lnTo>
                <a:lnTo>
                  <a:pt x="480" y="34"/>
                </a:lnTo>
                <a:lnTo>
                  <a:pt x="486" y="32"/>
                </a:lnTo>
                <a:lnTo>
                  <a:pt x="492" y="28"/>
                </a:lnTo>
                <a:lnTo>
                  <a:pt x="494" y="24"/>
                </a:lnTo>
                <a:lnTo>
                  <a:pt x="496" y="16"/>
                </a:lnTo>
                <a:lnTo>
                  <a:pt x="496" y="16"/>
                </a:lnTo>
                <a:lnTo>
                  <a:pt x="494" y="10"/>
                </a:lnTo>
                <a:lnTo>
                  <a:pt x="492" y="4"/>
                </a:lnTo>
                <a:lnTo>
                  <a:pt x="486" y="0"/>
                </a:lnTo>
                <a:lnTo>
                  <a:pt x="480" y="0"/>
                </a:lnTo>
                <a:lnTo>
                  <a:pt x="480" y="0"/>
                </a:lnTo>
                <a:lnTo>
                  <a:pt x="468" y="0"/>
                </a:lnTo>
                <a:lnTo>
                  <a:pt x="456" y="2"/>
                </a:lnTo>
                <a:lnTo>
                  <a:pt x="448" y="6"/>
                </a:lnTo>
                <a:lnTo>
                  <a:pt x="438" y="12"/>
                </a:lnTo>
                <a:lnTo>
                  <a:pt x="430" y="18"/>
                </a:lnTo>
                <a:lnTo>
                  <a:pt x="422" y="24"/>
                </a:lnTo>
                <a:lnTo>
                  <a:pt x="410" y="42"/>
                </a:lnTo>
                <a:lnTo>
                  <a:pt x="400" y="60"/>
                </a:lnTo>
                <a:lnTo>
                  <a:pt x="394" y="80"/>
                </a:lnTo>
                <a:lnTo>
                  <a:pt x="390" y="102"/>
                </a:lnTo>
                <a:lnTo>
                  <a:pt x="388" y="122"/>
                </a:lnTo>
                <a:lnTo>
                  <a:pt x="388" y="122"/>
                </a:lnTo>
                <a:lnTo>
                  <a:pt x="380" y="122"/>
                </a:lnTo>
                <a:lnTo>
                  <a:pt x="380" y="122"/>
                </a:lnTo>
                <a:lnTo>
                  <a:pt x="374" y="122"/>
                </a:lnTo>
                <a:lnTo>
                  <a:pt x="374" y="122"/>
                </a:lnTo>
                <a:lnTo>
                  <a:pt x="372" y="102"/>
                </a:lnTo>
                <a:lnTo>
                  <a:pt x="368" y="84"/>
                </a:lnTo>
                <a:lnTo>
                  <a:pt x="362" y="66"/>
                </a:lnTo>
                <a:lnTo>
                  <a:pt x="356" y="50"/>
                </a:lnTo>
                <a:lnTo>
                  <a:pt x="356" y="50"/>
                </a:lnTo>
                <a:lnTo>
                  <a:pt x="348" y="38"/>
                </a:lnTo>
                <a:lnTo>
                  <a:pt x="342" y="28"/>
                </a:lnTo>
                <a:lnTo>
                  <a:pt x="334" y="20"/>
                </a:lnTo>
                <a:lnTo>
                  <a:pt x="324" y="12"/>
                </a:lnTo>
                <a:lnTo>
                  <a:pt x="314" y="6"/>
                </a:lnTo>
                <a:lnTo>
                  <a:pt x="304" y="2"/>
                </a:lnTo>
                <a:lnTo>
                  <a:pt x="294" y="0"/>
                </a:lnTo>
                <a:lnTo>
                  <a:pt x="282" y="0"/>
                </a:lnTo>
                <a:lnTo>
                  <a:pt x="282" y="0"/>
                </a:lnTo>
                <a:lnTo>
                  <a:pt x="276" y="0"/>
                </a:lnTo>
                <a:lnTo>
                  <a:pt x="270" y="4"/>
                </a:lnTo>
                <a:lnTo>
                  <a:pt x="266" y="10"/>
                </a:lnTo>
                <a:lnTo>
                  <a:pt x="266" y="16"/>
                </a:lnTo>
                <a:lnTo>
                  <a:pt x="266" y="16"/>
                </a:lnTo>
                <a:lnTo>
                  <a:pt x="266" y="24"/>
                </a:lnTo>
                <a:lnTo>
                  <a:pt x="270" y="28"/>
                </a:lnTo>
                <a:lnTo>
                  <a:pt x="276" y="32"/>
                </a:lnTo>
                <a:lnTo>
                  <a:pt x="282" y="34"/>
                </a:lnTo>
                <a:lnTo>
                  <a:pt x="282" y="34"/>
                </a:lnTo>
                <a:lnTo>
                  <a:pt x="296" y="36"/>
                </a:lnTo>
                <a:lnTo>
                  <a:pt x="306" y="42"/>
                </a:lnTo>
                <a:lnTo>
                  <a:pt x="316" y="52"/>
                </a:lnTo>
                <a:lnTo>
                  <a:pt x="326" y="64"/>
                </a:lnTo>
                <a:lnTo>
                  <a:pt x="326" y="64"/>
                </a:lnTo>
                <a:lnTo>
                  <a:pt x="332" y="80"/>
                </a:lnTo>
                <a:lnTo>
                  <a:pt x="336" y="96"/>
                </a:lnTo>
                <a:lnTo>
                  <a:pt x="338" y="112"/>
                </a:lnTo>
                <a:lnTo>
                  <a:pt x="340" y="126"/>
                </a:lnTo>
                <a:lnTo>
                  <a:pt x="340" y="126"/>
                </a:lnTo>
                <a:lnTo>
                  <a:pt x="322" y="132"/>
                </a:lnTo>
                <a:lnTo>
                  <a:pt x="306" y="140"/>
                </a:lnTo>
                <a:lnTo>
                  <a:pt x="288" y="150"/>
                </a:lnTo>
                <a:lnTo>
                  <a:pt x="274" y="162"/>
                </a:lnTo>
                <a:lnTo>
                  <a:pt x="258" y="176"/>
                </a:lnTo>
                <a:lnTo>
                  <a:pt x="244" y="190"/>
                </a:lnTo>
                <a:lnTo>
                  <a:pt x="232" y="206"/>
                </a:lnTo>
                <a:lnTo>
                  <a:pt x="220" y="224"/>
                </a:lnTo>
                <a:lnTo>
                  <a:pt x="216" y="232"/>
                </a:lnTo>
                <a:lnTo>
                  <a:pt x="216" y="232"/>
                </a:lnTo>
                <a:lnTo>
                  <a:pt x="216" y="232"/>
                </a:lnTo>
                <a:lnTo>
                  <a:pt x="206" y="250"/>
                </a:lnTo>
                <a:lnTo>
                  <a:pt x="198" y="268"/>
                </a:lnTo>
                <a:lnTo>
                  <a:pt x="190" y="290"/>
                </a:lnTo>
                <a:lnTo>
                  <a:pt x="184" y="310"/>
                </a:lnTo>
                <a:lnTo>
                  <a:pt x="184" y="310"/>
                </a:lnTo>
                <a:lnTo>
                  <a:pt x="164" y="310"/>
                </a:lnTo>
                <a:lnTo>
                  <a:pt x="142" y="306"/>
                </a:lnTo>
                <a:lnTo>
                  <a:pt x="130" y="304"/>
                </a:lnTo>
                <a:lnTo>
                  <a:pt x="118" y="300"/>
                </a:lnTo>
                <a:lnTo>
                  <a:pt x="108" y="294"/>
                </a:lnTo>
                <a:lnTo>
                  <a:pt x="100" y="286"/>
                </a:lnTo>
                <a:lnTo>
                  <a:pt x="100" y="286"/>
                </a:lnTo>
                <a:lnTo>
                  <a:pt x="88" y="272"/>
                </a:lnTo>
                <a:lnTo>
                  <a:pt x="80" y="254"/>
                </a:lnTo>
                <a:lnTo>
                  <a:pt x="76" y="232"/>
                </a:lnTo>
                <a:lnTo>
                  <a:pt x="74" y="208"/>
                </a:lnTo>
                <a:lnTo>
                  <a:pt x="74" y="208"/>
                </a:lnTo>
                <a:lnTo>
                  <a:pt x="74" y="202"/>
                </a:lnTo>
                <a:lnTo>
                  <a:pt x="72" y="194"/>
                </a:lnTo>
                <a:lnTo>
                  <a:pt x="68" y="188"/>
                </a:lnTo>
                <a:lnTo>
                  <a:pt x="64" y="184"/>
                </a:lnTo>
                <a:lnTo>
                  <a:pt x="60" y="180"/>
                </a:lnTo>
                <a:lnTo>
                  <a:pt x="54" y="176"/>
                </a:lnTo>
                <a:lnTo>
                  <a:pt x="48" y="174"/>
                </a:lnTo>
                <a:lnTo>
                  <a:pt x="40" y="174"/>
                </a:lnTo>
                <a:lnTo>
                  <a:pt x="40" y="174"/>
                </a:lnTo>
                <a:lnTo>
                  <a:pt x="34" y="174"/>
                </a:lnTo>
                <a:lnTo>
                  <a:pt x="26" y="176"/>
                </a:lnTo>
                <a:lnTo>
                  <a:pt x="22" y="180"/>
                </a:lnTo>
                <a:lnTo>
                  <a:pt x="16" y="184"/>
                </a:lnTo>
                <a:lnTo>
                  <a:pt x="12" y="188"/>
                </a:lnTo>
                <a:lnTo>
                  <a:pt x="8" y="194"/>
                </a:lnTo>
                <a:lnTo>
                  <a:pt x="6" y="202"/>
                </a:lnTo>
                <a:lnTo>
                  <a:pt x="6" y="208"/>
                </a:lnTo>
                <a:lnTo>
                  <a:pt x="6" y="208"/>
                </a:lnTo>
                <a:lnTo>
                  <a:pt x="6" y="228"/>
                </a:lnTo>
                <a:lnTo>
                  <a:pt x="10" y="246"/>
                </a:lnTo>
                <a:lnTo>
                  <a:pt x="12" y="264"/>
                </a:lnTo>
                <a:lnTo>
                  <a:pt x="18" y="280"/>
                </a:lnTo>
                <a:lnTo>
                  <a:pt x="24" y="296"/>
                </a:lnTo>
                <a:lnTo>
                  <a:pt x="32" y="310"/>
                </a:lnTo>
                <a:lnTo>
                  <a:pt x="40" y="322"/>
                </a:lnTo>
                <a:lnTo>
                  <a:pt x="52" y="334"/>
                </a:lnTo>
                <a:lnTo>
                  <a:pt x="52" y="334"/>
                </a:lnTo>
                <a:lnTo>
                  <a:pt x="66" y="346"/>
                </a:lnTo>
                <a:lnTo>
                  <a:pt x="80" y="356"/>
                </a:lnTo>
                <a:lnTo>
                  <a:pt x="96" y="364"/>
                </a:lnTo>
                <a:lnTo>
                  <a:pt x="112" y="370"/>
                </a:lnTo>
                <a:lnTo>
                  <a:pt x="128" y="374"/>
                </a:lnTo>
                <a:lnTo>
                  <a:pt x="144" y="376"/>
                </a:lnTo>
                <a:lnTo>
                  <a:pt x="170" y="378"/>
                </a:lnTo>
                <a:lnTo>
                  <a:pt x="170" y="378"/>
                </a:lnTo>
                <a:lnTo>
                  <a:pt x="168" y="416"/>
                </a:lnTo>
                <a:lnTo>
                  <a:pt x="34" y="416"/>
                </a:lnTo>
                <a:lnTo>
                  <a:pt x="34" y="416"/>
                </a:lnTo>
                <a:lnTo>
                  <a:pt x="26" y="418"/>
                </a:lnTo>
                <a:lnTo>
                  <a:pt x="20" y="420"/>
                </a:lnTo>
                <a:lnTo>
                  <a:pt x="14" y="422"/>
                </a:lnTo>
                <a:lnTo>
                  <a:pt x="10" y="426"/>
                </a:lnTo>
                <a:lnTo>
                  <a:pt x="6" y="432"/>
                </a:lnTo>
                <a:lnTo>
                  <a:pt x="2" y="438"/>
                </a:lnTo>
                <a:lnTo>
                  <a:pt x="0" y="444"/>
                </a:lnTo>
                <a:lnTo>
                  <a:pt x="0" y="450"/>
                </a:lnTo>
                <a:lnTo>
                  <a:pt x="0" y="450"/>
                </a:lnTo>
                <a:lnTo>
                  <a:pt x="0" y="458"/>
                </a:lnTo>
                <a:lnTo>
                  <a:pt x="2" y="464"/>
                </a:lnTo>
                <a:lnTo>
                  <a:pt x="6" y="470"/>
                </a:lnTo>
                <a:lnTo>
                  <a:pt x="10" y="474"/>
                </a:lnTo>
                <a:lnTo>
                  <a:pt x="14" y="478"/>
                </a:lnTo>
                <a:lnTo>
                  <a:pt x="20" y="482"/>
                </a:lnTo>
                <a:lnTo>
                  <a:pt x="26" y="484"/>
                </a:lnTo>
                <a:lnTo>
                  <a:pt x="34" y="484"/>
                </a:lnTo>
                <a:lnTo>
                  <a:pt x="172" y="484"/>
                </a:lnTo>
                <a:lnTo>
                  <a:pt x="172" y="484"/>
                </a:lnTo>
                <a:lnTo>
                  <a:pt x="178" y="524"/>
                </a:lnTo>
                <a:lnTo>
                  <a:pt x="178" y="524"/>
                </a:lnTo>
                <a:lnTo>
                  <a:pt x="150" y="524"/>
                </a:lnTo>
                <a:lnTo>
                  <a:pt x="134" y="526"/>
                </a:lnTo>
                <a:lnTo>
                  <a:pt x="118" y="530"/>
                </a:lnTo>
                <a:lnTo>
                  <a:pt x="100" y="536"/>
                </a:lnTo>
                <a:lnTo>
                  <a:pt x="84" y="544"/>
                </a:lnTo>
                <a:lnTo>
                  <a:pt x="66" y="554"/>
                </a:lnTo>
                <a:lnTo>
                  <a:pt x="52" y="568"/>
                </a:lnTo>
                <a:lnTo>
                  <a:pt x="52" y="568"/>
                </a:lnTo>
                <a:lnTo>
                  <a:pt x="40" y="578"/>
                </a:lnTo>
                <a:lnTo>
                  <a:pt x="32" y="592"/>
                </a:lnTo>
                <a:lnTo>
                  <a:pt x="24" y="606"/>
                </a:lnTo>
                <a:lnTo>
                  <a:pt x="18" y="622"/>
                </a:lnTo>
                <a:lnTo>
                  <a:pt x="12" y="638"/>
                </a:lnTo>
                <a:lnTo>
                  <a:pt x="10" y="656"/>
                </a:lnTo>
                <a:lnTo>
                  <a:pt x="6" y="674"/>
                </a:lnTo>
                <a:lnTo>
                  <a:pt x="6" y="694"/>
                </a:lnTo>
                <a:lnTo>
                  <a:pt x="6" y="694"/>
                </a:lnTo>
                <a:lnTo>
                  <a:pt x="6" y="700"/>
                </a:lnTo>
                <a:lnTo>
                  <a:pt x="8" y="706"/>
                </a:lnTo>
                <a:lnTo>
                  <a:pt x="12" y="712"/>
                </a:lnTo>
                <a:lnTo>
                  <a:pt x="16" y="718"/>
                </a:lnTo>
                <a:lnTo>
                  <a:pt x="22" y="722"/>
                </a:lnTo>
                <a:lnTo>
                  <a:pt x="26" y="724"/>
                </a:lnTo>
                <a:lnTo>
                  <a:pt x="34" y="726"/>
                </a:lnTo>
                <a:lnTo>
                  <a:pt x="40" y="728"/>
                </a:lnTo>
                <a:lnTo>
                  <a:pt x="40" y="728"/>
                </a:lnTo>
                <a:lnTo>
                  <a:pt x="48" y="726"/>
                </a:lnTo>
                <a:lnTo>
                  <a:pt x="54" y="724"/>
                </a:lnTo>
                <a:lnTo>
                  <a:pt x="60" y="722"/>
                </a:lnTo>
                <a:lnTo>
                  <a:pt x="64" y="718"/>
                </a:lnTo>
                <a:lnTo>
                  <a:pt x="68" y="712"/>
                </a:lnTo>
                <a:lnTo>
                  <a:pt x="72" y="706"/>
                </a:lnTo>
                <a:lnTo>
                  <a:pt x="74" y="700"/>
                </a:lnTo>
                <a:lnTo>
                  <a:pt x="74" y="694"/>
                </a:lnTo>
                <a:lnTo>
                  <a:pt x="74" y="694"/>
                </a:lnTo>
                <a:lnTo>
                  <a:pt x="76" y="668"/>
                </a:lnTo>
                <a:lnTo>
                  <a:pt x="80" y="648"/>
                </a:lnTo>
                <a:lnTo>
                  <a:pt x="88" y="630"/>
                </a:lnTo>
                <a:lnTo>
                  <a:pt x="100" y="616"/>
                </a:lnTo>
                <a:lnTo>
                  <a:pt x="100" y="616"/>
                </a:lnTo>
                <a:lnTo>
                  <a:pt x="110" y="608"/>
                </a:lnTo>
                <a:lnTo>
                  <a:pt x="122" y="602"/>
                </a:lnTo>
                <a:lnTo>
                  <a:pt x="134" y="596"/>
                </a:lnTo>
                <a:lnTo>
                  <a:pt x="146" y="594"/>
                </a:lnTo>
                <a:lnTo>
                  <a:pt x="170" y="592"/>
                </a:lnTo>
                <a:lnTo>
                  <a:pt x="190" y="592"/>
                </a:lnTo>
                <a:lnTo>
                  <a:pt x="198" y="592"/>
                </a:lnTo>
                <a:lnTo>
                  <a:pt x="198" y="592"/>
                </a:lnTo>
                <a:lnTo>
                  <a:pt x="200" y="592"/>
                </a:lnTo>
                <a:lnTo>
                  <a:pt x="200" y="592"/>
                </a:lnTo>
                <a:lnTo>
                  <a:pt x="216" y="622"/>
                </a:lnTo>
                <a:lnTo>
                  <a:pt x="234" y="648"/>
                </a:lnTo>
                <a:lnTo>
                  <a:pt x="254" y="672"/>
                </a:lnTo>
                <a:lnTo>
                  <a:pt x="276" y="692"/>
                </a:lnTo>
                <a:lnTo>
                  <a:pt x="300" y="708"/>
                </a:lnTo>
                <a:lnTo>
                  <a:pt x="326" y="720"/>
                </a:lnTo>
                <a:lnTo>
                  <a:pt x="338" y="726"/>
                </a:lnTo>
                <a:lnTo>
                  <a:pt x="352" y="728"/>
                </a:lnTo>
                <a:lnTo>
                  <a:pt x="366" y="730"/>
                </a:lnTo>
                <a:lnTo>
                  <a:pt x="380" y="730"/>
                </a:lnTo>
                <a:lnTo>
                  <a:pt x="380" y="730"/>
                </a:lnTo>
                <a:lnTo>
                  <a:pt x="394" y="730"/>
                </a:lnTo>
                <a:lnTo>
                  <a:pt x="408" y="728"/>
                </a:lnTo>
                <a:lnTo>
                  <a:pt x="422" y="726"/>
                </a:lnTo>
                <a:lnTo>
                  <a:pt x="436" y="720"/>
                </a:lnTo>
                <a:lnTo>
                  <a:pt x="462" y="708"/>
                </a:lnTo>
                <a:lnTo>
                  <a:pt x="486" y="692"/>
                </a:lnTo>
                <a:lnTo>
                  <a:pt x="508" y="672"/>
                </a:lnTo>
                <a:lnTo>
                  <a:pt x="528" y="648"/>
                </a:lnTo>
                <a:lnTo>
                  <a:pt x="546" y="622"/>
                </a:lnTo>
                <a:lnTo>
                  <a:pt x="560" y="592"/>
                </a:lnTo>
                <a:lnTo>
                  <a:pt x="560" y="592"/>
                </a:lnTo>
                <a:lnTo>
                  <a:pt x="564" y="592"/>
                </a:lnTo>
                <a:lnTo>
                  <a:pt x="570" y="592"/>
                </a:lnTo>
                <a:lnTo>
                  <a:pt x="570" y="592"/>
                </a:lnTo>
                <a:lnTo>
                  <a:pt x="592" y="592"/>
                </a:lnTo>
                <a:lnTo>
                  <a:pt x="616" y="594"/>
                </a:lnTo>
                <a:lnTo>
                  <a:pt x="628" y="596"/>
                </a:lnTo>
                <a:lnTo>
                  <a:pt x="640" y="602"/>
                </a:lnTo>
                <a:lnTo>
                  <a:pt x="652" y="608"/>
                </a:lnTo>
                <a:lnTo>
                  <a:pt x="662" y="616"/>
                </a:lnTo>
                <a:lnTo>
                  <a:pt x="662" y="616"/>
                </a:lnTo>
                <a:lnTo>
                  <a:pt x="674" y="630"/>
                </a:lnTo>
                <a:lnTo>
                  <a:pt x="680" y="648"/>
                </a:lnTo>
                <a:lnTo>
                  <a:pt x="686" y="668"/>
                </a:lnTo>
                <a:lnTo>
                  <a:pt x="688" y="694"/>
                </a:lnTo>
                <a:lnTo>
                  <a:pt x="688" y="694"/>
                </a:lnTo>
                <a:lnTo>
                  <a:pt x="688" y="700"/>
                </a:lnTo>
                <a:lnTo>
                  <a:pt x="690" y="706"/>
                </a:lnTo>
                <a:lnTo>
                  <a:pt x="694" y="712"/>
                </a:lnTo>
                <a:lnTo>
                  <a:pt x="698" y="718"/>
                </a:lnTo>
                <a:lnTo>
                  <a:pt x="702" y="722"/>
                </a:lnTo>
                <a:lnTo>
                  <a:pt x="708" y="724"/>
                </a:lnTo>
                <a:lnTo>
                  <a:pt x="714" y="726"/>
                </a:lnTo>
                <a:lnTo>
                  <a:pt x="722" y="728"/>
                </a:lnTo>
                <a:lnTo>
                  <a:pt x="722" y="728"/>
                </a:lnTo>
                <a:lnTo>
                  <a:pt x="728" y="726"/>
                </a:lnTo>
                <a:lnTo>
                  <a:pt x="734" y="724"/>
                </a:lnTo>
                <a:lnTo>
                  <a:pt x="740" y="722"/>
                </a:lnTo>
                <a:lnTo>
                  <a:pt x="746" y="718"/>
                </a:lnTo>
                <a:lnTo>
                  <a:pt x="750" y="712"/>
                </a:lnTo>
                <a:lnTo>
                  <a:pt x="752" y="706"/>
                </a:lnTo>
                <a:lnTo>
                  <a:pt x="754" y="700"/>
                </a:lnTo>
                <a:lnTo>
                  <a:pt x="756" y="694"/>
                </a:lnTo>
                <a:lnTo>
                  <a:pt x="756" y="694"/>
                </a:lnTo>
                <a:lnTo>
                  <a:pt x="754" y="674"/>
                </a:lnTo>
                <a:lnTo>
                  <a:pt x="752" y="656"/>
                </a:lnTo>
                <a:lnTo>
                  <a:pt x="748" y="638"/>
                </a:lnTo>
                <a:lnTo>
                  <a:pt x="744" y="622"/>
                </a:lnTo>
                <a:lnTo>
                  <a:pt x="738" y="606"/>
                </a:lnTo>
                <a:lnTo>
                  <a:pt x="730" y="592"/>
                </a:lnTo>
                <a:lnTo>
                  <a:pt x="720" y="578"/>
                </a:lnTo>
                <a:lnTo>
                  <a:pt x="710" y="568"/>
                </a:lnTo>
                <a:lnTo>
                  <a:pt x="710" y="568"/>
                </a:lnTo>
                <a:lnTo>
                  <a:pt x="694" y="554"/>
                </a:lnTo>
                <a:lnTo>
                  <a:pt x="678" y="544"/>
                </a:lnTo>
                <a:lnTo>
                  <a:pt x="660" y="536"/>
                </a:lnTo>
                <a:lnTo>
                  <a:pt x="644" y="530"/>
                </a:lnTo>
                <a:lnTo>
                  <a:pt x="626" y="526"/>
                </a:lnTo>
                <a:lnTo>
                  <a:pt x="610" y="524"/>
                </a:lnTo>
                <a:lnTo>
                  <a:pt x="582" y="524"/>
                </a:lnTo>
                <a:lnTo>
                  <a:pt x="582" y="524"/>
                </a:lnTo>
                <a:close/>
                <a:moveTo>
                  <a:pt x="236" y="426"/>
                </a:moveTo>
                <a:lnTo>
                  <a:pt x="236" y="426"/>
                </a:lnTo>
                <a:lnTo>
                  <a:pt x="238" y="390"/>
                </a:lnTo>
                <a:lnTo>
                  <a:pt x="242" y="354"/>
                </a:lnTo>
                <a:lnTo>
                  <a:pt x="252" y="322"/>
                </a:lnTo>
                <a:lnTo>
                  <a:pt x="262" y="290"/>
                </a:lnTo>
                <a:lnTo>
                  <a:pt x="262" y="290"/>
                </a:lnTo>
                <a:lnTo>
                  <a:pt x="286" y="310"/>
                </a:lnTo>
                <a:lnTo>
                  <a:pt x="310" y="324"/>
                </a:lnTo>
                <a:lnTo>
                  <a:pt x="336" y="334"/>
                </a:lnTo>
                <a:lnTo>
                  <a:pt x="350" y="338"/>
                </a:lnTo>
                <a:lnTo>
                  <a:pt x="364" y="340"/>
                </a:lnTo>
                <a:lnTo>
                  <a:pt x="364" y="660"/>
                </a:lnTo>
                <a:lnTo>
                  <a:pt x="364" y="660"/>
                </a:lnTo>
                <a:lnTo>
                  <a:pt x="364" y="660"/>
                </a:lnTo>
                <a:lnTo>
                  <a:pt x="364" y="660"/>
                </a:lnTo>
                <a:lnTo>
                  <a:pt x="350" y="658"/>
                </a:lnTo>
                <a:lnTo>
                  <a:pt x="338" y="652"/>
                </a:lnTo>
                <a:lnTo>
                  <a:pt x="326" y="644"/>
                </a:lnTo>
                <a:lnTo>
                  <a:pt x="314" y="636"/>
                </a:lnTo>
                <a:lnTo>
                  <a:pt x="302" y="624"/>
                </a:lnTo>
                <a:lnTo>
                  <a:pt x="292" y="612"/>
                </a:lnTo>
                <a:lnTo>
                  <a:pt x="282" y="598"/>
                </a:lnTo>
                <a:lnTo>
                  <a:pt x="274" y="582"/>
                </a:lnTo>
                <a:lnTo>
                  <a:pt x="264" y="566"/>
                </a:lnTo>
                <a:lnTo>
                  <a:pt x="258" y="548"/>
                </a:lnTo>
                <a:lnTo>
                  <a:pt x="252" y="530"/>
                </a:lnTo>
                <a:lnTo>
                  <a:pt x="246" y="510"/>
                </a:lnTo>
                <a:lnTo>
                  <a:pt x="242" y="490"/>
                </a:lnTo>
                <a:lnTo>
                  <a:pt x="238" y="470"/>
                </a:lnTo>
                <a:lnTo>
                  <a:pt x="236" y="448"/>
                </a:lnTo>
                <a:lnTo>
                  <a:pt x="236" y="426"/>
                </a:lnTo>
                <a:lnTo>
                  <a:pt x="236" y="426"/>
                </a:lnTo>
                <a:close/>
                <a:moveTo>
                  <a:pt x="398" y="660"/>
                </a:moveTo>
                <a:lnTo>
                  <a:pt x="398" y="660"/>
                </a:lnTo>
                <a:lnTo>
                  <a:pt x="398" y="660"/>
                </a:lnTo>
                <a:lnTo>
                  <a:pt x="398" y="340"/>
                </a:lnTo>
                <a:lnTo>
                  <a:pt x="398" y="340"/>
                </a:lnTo>
                <a:lnTo>
                  <a:pt x="412" y="338"/>
                </a:lnTo>
                <a:lnTo>
                  <a:pt x="424" y="334"/>
                </a:lnTo>
                <a:lnTo>
                  <a:pt x="450" y="324"/>
                </a:lnTo>
                <a:lnTo>
                  <a:pt x="476" y="310"/>
                </a:lnTo>
                <a:lnTo>
                  <a:pt x="500" y="290"/>
                </a:lnTo>
                <a:lnTo>
                  <a:pt x="500" y="290"/>
                </a:lnTo>
                <a:lnTo>
                  <a:pt x="510" y="322"/>
                </a:lnTo>
                <a:lnTo>
                  <a:pt x="518" y="354"/>
                </a:lnTo>
                <a:lnTo>
                  <a:pt x="524" y="390"/>
                </a:lnTo>
                <a:lnTo>
                  <a:pt x="526" y="426"/>
                </a:lnTo>
                <a:lnTo>
                  <a:pt x="526" y="426"/>
                </a:lnTo>
                <a:lnTo>
                  <a:pt x="526" y="448"/>
                </a:lnTo>
                <a:lnTo>
                  <a:pt x="524" y="470"/>
                </a:lnTo>
                <a:lnTo>
                  <a:pt x="520" y="490"/>
                </a:lnTo>
                <a:lnTo>
                  <a:pt x="516" y="510"/>
                </a:lnTo>
                <a:lnTo>
                  <a:pt x="510" y="530"/>
                </a:lnTo>
                <a:lnTo>
                  <a:pt x="504" y="548"/>
                </a:lnTo>
                <a:lnTo>
                  <a:pt x="496" y="566"/>
                </a:lnTo>
                <a:lnTo>
                  <a:pt x="488" y="582"/>
                </a:lnTo>
                <a:lnTo>
                  <a:pt x="480" y="598"/>
                </a:lnTo>
                <a:lnTo>
                  <a:pt x="470" y="612"/>
                </a:lnTo>
                <a:lnTo>
                  <a:pt x="458" y="624"/>
                </a:lnTo>
                <a:lnTo>
                  <a:pt x="448" y="634"/>
                </a:lnTo>
                <a:lnTo>
                  <a:pt x="436" y="644"/>
                </a:lnTo>
                <a:lnTo>
                  <a:pt x="424" y="652"/>
                </a:lnTo>
                <a:lnTo>
                  <a:pt x="410" y="658"/>
                </a:lnTo>
                <a:lnTo>
                  <a:pt x="398" y="660"/>
                </a:lnTo>
                <a:lnTo>
                  <a:pt x="398" y="660"/>
                </a:lnTo>
                <a:close/>
              </a:path>
            </a:pathLst>
          </a:custGeom>
          <a:solidFill>
            <a:srgbClr val="FF0000"/>
          </a:solidFill>
          <a:ln w="9525">
            <a:noFill/>
            <a:round/>
            <a:headEnd/>
            <a:tailEnd/>
          </a:ln>
        </p:spPr>
        <p:txBody>
          <a:bodyPr vert="horz" wrap="square" lIns="68580" tIns="34290" rIns="68580" bIns="34290" numCol="1" anchor="t" anchorCtr="0" compatLnSpc="1">
            <a:prstTxWarp prst="textNoShape">
              <a:avLst/>
            </a:prstTxWarp>
          </a:bodyPr>
          <a:lstStyle/>
          <a:p>
            <a:pPr fontAlgn="ctr"/>
            <a:endParaRPr lang="en-US" altLang="zh-CN" sz="1200" dirty="0">
              <a:solidFill>
                <a:srgbClr val="000000"/>
              </a:solidFill>
              <a:latin typeface="Huawei Sans" panose="020C0503030203020204" pitchFamily="34" charset="0"/>
            </a:endParaRPr>
          </a:p>
        </p:txBody>
      </p:sp>
      <p:sp>
        <p:nvSpPr>
          <p:cNvPr id="36" name="文本框 35"/>
          <p:cNvSpPr txBox="1"/>
          <p:nvPr/>
        </p:nvSpPr>
        <p:spPr bwMode="gray">
          <a:xfrm>
            <a:off x="1321773" y="1820933"/>
            <a:ext cx="1488166" cy="461665"/>
          </a:xfrm>
          <a:prstGeom prst="rect">
            <a:avLst/>
          </a:prstGeom>
          <a:noFill/>
        </p:spPr>
        <p:txBody>
          <a:bodyPr wrap="square" rtlCol="0">
            <a:spAutoFit/>
          </a:bodyPr>
          <a:lstStyle/>
          <a:p>
            <a:pPr algn="ctr" fontAlgn="ctr"/>
            <a:r>
              <a:rPr lang="en-US" sz="1200" b="1" dirty="0">
                <a:solidFill>
                  <a:srgbClr val="C7000B"/>
                </a:solidFill>
                <a:latin typeface="Huawei Sans" panose="020C0503030203020204" pitchFamily="34" charset="0"/>
              </a:rPr>
              <a:t>Site-to-site access traffic</a:t>
            </a:r>
          </a:p>
        </p:txBody>
      </p:sp>
      <p:pic>
        <p:nvPicPr>
          <p:cNvPr id="41" name="图片 40"/>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bwMode="gray">
          <a:xfrm>
            <a:off x="3828946" y="5248138"/>
            <a:ext cx="234000" cy="234000"/>
          </a:xfrm>
          <a:prstGeom prst="rect">
            <a:avLst/>
          </a:prstGeom>
        </p:spPr>
      </p:pic>
      <p:pic>
        <p:nvPicPr>
          <p:cNvPr id="42" name="图片 41"/>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bwMode="gray">
          <a:xfrm>
            <a:off x="3979493" y="4965664"/>
            <a:ext cx="234000" cy="234000"/>
          </a:xfrm>
          <a:prstGeom prst="rect">
            <a:avLst/>
          </a:prstGeom>
        </p:spPr>
      </p:pic>
      <p:pic>
        <p:nvPicPr>
          <p:cNvPr id="43" name="图片 42"/>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bwMode="gray">
          <a:xfrm>
            <a:off x="4249305" y="5173339"/>
            <a:ext cx="234000" cy="234000"/>
          </a:xfrm>
          <a:prstGeom prst="rect">
            <a:avLst/>
          </a:prstGeom>
        </p:spPr>
      </p:pic>
      <p:sp>
        <p:nvSpPr>
          <p:cNvPr id="51" name="文本框 50"/>
          <p:cNvSpPr txBox="1"/>
          <p:nvPr/>
        </p:nvSpPr>
        <p:spPr bwMode="gray">
          <a:xfrm>
            <a:off x="2324164" y="4074491"/>
            <a:ext cx="1348624" cy="338554"/>
          </a:xfrm>
          <a:prstGeom prst="rect">
            <a:avLst/>
          </a:prstGeom>
          <a:noFill/>
        </p:spPr>
        <p:txBody>
          <a:bodyPr wrap="square" rtlCol="0">
            <a:spAutoFit/>
          </a:bodyPr>
          <a:lstStyle/>
          <a:p>
            <a:pPr algn="ctr" fontAlgn="ctr"/>
            <a:r>
              <a:rPr lang="en-US" sz="1600" dirty="0">
                <a:solidFill>
                  <a:schemeClr val="bg1"/>
                </a:solidFill>
                <a:latin typeface="Huawei Sans" panose="020C0503030203020204" pitchFamily="34" charset="0"/>
              </a:rPr>
              <a:t>Internet</a:t>
            </a:r>
            <a:endParaRPr lang="en-US" altLang="zh-CN" sz="1600" dirty="0">
              <a:solidFill>
                <a:schemeClr val="bg1"/>
              </a:solidFill>
              <a:latin typeface="Huawei Sans" panose="020C0503030203020204" pitchFamily="34" charset="0"/>
            </a:endParaRPr>
          </a:p>
        </p:txBody>
      </p:sp>
      <p:pic>
        <p:nvPicPr>
          <p:cNvPr id="53" name="图片 52" descr="网络云2-蓝.png"/>
          <p:cNvPicPr>
            <a:picLocks noChangeAspect="1"/>
          </p:cNvPicPr>
          <p:nvPr/>
        </p:nvPicPr>
        <p:blipFill>
          <a:blip r:embed="rId10" cstate="print"/>
          <a:stretch>
            <a:fillRect/>
          </a:stretch>
        </p:blipFill>
        <p:spPr bwMode="gray">
          <a:xfrm>
            <a:off x="2366956" y="2467219"/>
            <a:ext cx="1397680" cy="812445"/>
          </a:xfrm>
          <a:prstGeom prst="rect">
            <a:avLst/>
          </a:prstGeom>
        </p:spPr>
      </p:pic>
      <p:sp>
        <p:nvSpPr>
          <p:cNvPr id="54" name="文本框 53"/>
          <p:cNvSpPr txBox="1"/>
          <p:nvPr/>
        </p:nvSpPr>
        <p:spPr bwMode="gray">
          <a:xfrm>
            <a:off x="2694183" y="2733993"/>
            <a:ext cx="857682" cy="338554"/>
          </a:xfrm>
          <a:prstGeom prst="rect">
            <a:avLst/>
          </a:prstGeom>
          <a:noFill/>
        </p:spPr>
        <p:txBody>
          <a:bodyPr wrap="square" rtlCol="0">
            <a:spAutoFit/>
          </a:bodyPr>
          <a:lstStyle/>
          <a:p>
            <a:pPr fontAlgn="ctr"/>
            <a:r>
              <a:rPr lang="en-US" sz="1600" dirty="0">
                <a:solidFill>
                  <a:schemeClr val="bg1"/>
                </a:solidFill>
                <a:latin typeface="Huawei Sans" panose="020C0503030203020204" pitchFamily="34" charset="0"/>
              </a:rPr>
              <a:t>MPLS</a:t>
            </a:r>
            <a:endParaRPr lang="en-US" altLang="zh-CN" sz="1600" dirty="0">
              <a:solidFill>
                <a:schemeClr val="bg1"/>
              </a:solidFill>
              <a:latin typeface="Huawei Sans" panose="020C0503030203020204" pitchFamily="34" charset="0"/>
            </a:endParaRPr>
          </a:p>
        </p:txBody>
      </p:sp>
      <p:cxnSp>
        <p:nvCxnSpPr>
          <p:cNvPr id="57" name="直接连接符 56"/>
          <p:cNvCxnSpPr>
            <a:endCxn id="20" idx="0"/>
          </p:cNvCxnSpPr>
          <p:nvPr/>
        </p:nvCxnSpPr>
        <p:spPr bwMode="gray">
          <a:xfrm flipV="1">
            <a:off x="3509828" y="2392999"/>
            <a:ext cx="1214174" cy="1567742"/>
          </a:xfrm>
          <a:prstGeom prst="line">
            <a:avLst/>
          </a:prstGeom>
          <a:noFill/>
          <a:ln w="127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0" name="直接连接符 59"/>
          <p:cNvCxnSpPr>
            <a:stCxn id="13" idx="2"/>
          </p:cNvCxnSpPr>
          <p:nvPr/>
        </p:nvCxnSpPr>
        <p:spPr bwMode="gray">
          <a:xfrm>
            <a:off x="1606814" y="2617470"/>
            <a:ext cx="790813" cy="1424194"/>
          </a:xfrm>
          <a:prstGeom prst="line">
            <a:avLst/>
          </a:prstGeom>
          <a:noFill/>
          <a:ln w="127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71" name="直接连接符 70"/>
          <p:cNvCxnSpPr>
            <a:endCxn id="14" idx="0"/>
          </p:cNvCxnSpPr>
          <p:nvPr/>
        </p:nvCxnSpPr>
        <p:spPr bwMode="gray">
          <a:xfrm>
            <a:off x="3735073" y="3022889"/>
            <a:ext cx="1068206" cy="1528044"/>
          </a:xfrm>
          <a:prstGeom prst="line">
            <a:avLst/>
          </a:prstGeom>
          <a:noFill/>
          <a:ln w="127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31" name="任意多边形 30"/>
          <p:cNvSpPr/>
          <p:nvPr/>
        </p:nvSpPr>
        <p:spPr bwMode="gray">
          <a:xfrm>
            <a:off x="1192096" y="2147033"/>
            <a:ext cx="3928215" cy="676296"/>
          </a:xfrm>
          <a:custGeom>
            <a:avLst/>
            <a:gdLst>
              <a:gd name="connsiteX0" fmla="*/ 0 w 2997642"/>
              <a:gd name="connsiteY0" fmla="*/ 197137 h 516085"/>
              <a:gd name="connsiteX1" fmla="*/ 405517 w 2997642"/>
              <a:gd name="connsiteY1" fmla="*/ 205088 h 516085"/>
              <a:gd name="connsiteX2" fmla="*/ 890546 w 2997642"/>
              <a:gd name="connsiteY2" fmla="*/ 491335 h 516085"/>
              <a:gd name="connsiteX3" fmla="*/ 1995777 w 2997642"/>
              <a:gd name="connsiteY3" fmla="*/ 451578 h 516085"/>
              <a:gd name="connsiteX4" fmla="*/ 2759103 w 2997642"/>
              <a:gd name="connsiteY4" fmla="*/ 54013 h 516085"/>
              <a:gd name="connsiteX5" fmla="*/ 2997642 w 2997642"/>
              <a:gd name="connsiteY5" fmla="*/ 14257 h 5160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997642" h="516085">
                <a:moveTo>
                  <a:pt x="0" y="197137"/>
                </a:moveTo>
                <a:cubicBezTo>
                  <a:pt x="128546" y="176596"/>
                  <a:pt x="257093" y="156055"/>
                  <a:pt x="405517" y="205088"/>
                </a:cubicBezTo>
                <a:cubicBezTo>
                  <a:pt x="553941" y="254121"/>
                  <a:pt x="625503" y="450253"/>
                  <a:pt x="890546" y="491335"/>
                </a:cubicBezTo>
                <a:cubicBezTo>
                  <a:pt x="1155589" y="532417"/>
                  <a:pt x="1684351" y="524465"/>
                  <a:pt x="1995777" y="451578"/>
                </a:cubicBezTo>
                <a:cubicBezTo>
                  <a:pt x="2307203" y="378691"/>
                  <a:pt x="2592126" y="126900"/>
                  <a:pt x="2759103" y="54013"/>
                </a:cubicBezTo>
                <a:cubicBezTo>
                  <a:pt x="2926080" y="-18874"/>
                  <a:pt x="2961861" y="-2309"/>
                  <a:pt x="2997642" y="14257"/>
                </a:cubicBezTo>
              </a:path>
            </a:pathLst>
          </a:custGeom>
          <a:noFill/>
          <a:ln w="28575" cap="flat" cmpd="sng" algn="ctr">
            <a:solidFill>
              <a:srgbClr val="C7000B"/>
            </a:solidFill>
            <a:prstDash val="solid"/>
            <a:round/>
            <a:headEnd type="triangl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fontAlgn="ctr">
              <a:buClr>
                <a:srgbClr val="CC9900"/>
              </a:buClr>
              <a:buFont typeface="Wingdings" pitchFamily="2" charset="2"/>
              <a:buChar char="n"/>
            </a:pPr>
            <a:endParaRPr lang="en-US" altLang="zh-CN" sz="1200" dirty="0">
              <a:solidFill>
                <a:srgbClr val="000000"/>
              </a:solidFill>
              <a:latin typeface="Huawei Sans" panose="020C0503030203020204" pitchFamily="34" charset="0"/>
            </a:endParaRPr>
          </a:p>
        </p:txBody>
      </p:sp>
      <p:pic>
        <p:nvPicPr>
          <p:cNvPr id="10" name="图片 9"/>
          <p:cNvPicPr>
            <a:picLocks noChangeAspect="1"/>
          </p:cNvPicPr>
          <p:nvPr/>
        </p:nvPicPr>
        <p:blipFill>
          <a:blip r:embed="rId5"/>
          <a:stretch>
            <a:fillRect/>
          </a:stretch>
        </p:blipFill>
        <p:spPr bwMode="gray">
          <a:xfrm>
            <a:off x="1385893" y="4851661"/>
            <a:ext cx="458654" cy="382622"/>
          </a:xfrm>
          <a:prstGeom prst="rect">
            <a:avLst/>
          </a:prstGeom>
        </p:spPr>
      </p:pic>
      <p:pic>
        <p:nvPicPr>
          <p:cNvPr id="35" name="图片 34"/>
          <p:cNvPicPr>
            <a:picLocks/>
          </p:cNvPicPr>
          <p:nvPr/>
        </p:nvPicPr>
        <p:blipFill>
          <a:blip r:embed="rId11" cstate="print">
            <a:extLst>
              <a:ext uri="{28A0092B-C50C-407E-A947-70E740481C1C}">
                <a14:useLocalDpi xmlns:a14="http://schemas.microsoft.com/office/drawing/2010/main" val="0"/>
              </a:ext>
            </a:extLst>
          </a:blip>
          <a:stretch>
            <a:fillRect/>
          </a:stretch>
        </p:blipFill>
        <p:spPr bwMode="gray">
          <a:xfrm>
            <a:off x="2127952" y="4041664"/>
            <a:ext cx="441780" cy="339078"/>
          </a:xfrm>
          <a:prstGeom prst="rect">
            <a:avLst/>
          </a:prstGeom>
        </p:spPr>
      </p:pic>
      <p:cxnSp>
        <p:nvCxnSpPr>
          <p:cNvPr id="66" name="直接连接符 65"/>
          <p:cNvCxnSpPr/>
          <p:nvPr/>
        </p:nvCxnSpPr>
        <p:spPr bwMode="gray">
          <a:xfrm flipH="1">
            <a:off x="4803279" y="1850233"/>
            <a:ext cx="0" cy="225421"/>
          </a:xfrm>
          <a:prstGeom prst="line">
            <a:avLst/>
          </a:prstGeom>
          <a:noFill/>
          <a:ln w="127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7" name="直接连接符 66"/>
          <p:cNvCxnSpPr/>
          <p:nvPr/>
        </p:nvCxnSpPr>
        <p:spPr bwMode="gray">
          <a:xfrm flipH="1">
            <a:off x="4627804" y="1850233"/>
            <a:ext cx="0" cy="225421"/>
          </a:xfrm>
          <a:prstGeom prst="line">
            <a:avLst/>
          </a:prstGeom>
          <a:noFill/>
          <a:ln w="127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68" name="图片 67"/>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bwMode="gray">
          <a:xfrm>
            <a:off x="4517359" y="1529496"/>
            <a:ext cx="413286" cy="338415"/>
          </a:xfrm>
          <a:prstGeom prst="rect">
            <a:avLst/>
          </a:prstGeom>
        </p:spPr>
      </p:pic>
      <p:pic>
        <p:nvPicPr>
          <p:cNvPr id="69" name="图片 68"/>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bwMode="gray">
          <a:xfrm>
            <a:off x="1630096" y="4763966"/>
            <a:ext cx="263788" cy="216000"/>
          </a:xfrm>
          <a:prstGeom prst="rect">
            <a:avLst/>
          </a:prstGeom>
        </p:spPr>
      </p:pic>
      <p:pic>
        <p:nvPicPr>
          <p:cNvPr id="70" name="图片 69"/>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bwMode="gray">
          <a:xfrm>
            <a:off x="1630470" y="5057366"/>
            <a:ext cx="263414" cy="216000"/>
          </a:xfrm>
          <a:prstGeom prst="rect">
            <a:avLst/>
          </a:prstGeom>
        </p:spPr>
      </p:pic>
      <p:pic>
        <p:nvPicPr>
          <p:cNvPr id="72" name="图片 71"/>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bwMode="gray">
          <a:xfrm>
            <a:off x="3641923" y="4797752"/>
            <a:ext cx="282841" cy="252000"/>
          </a:xfrm>
          <a:prstGeom prst="rect">
            <a:avLst/>
          </a:prstGeom>
        </p:spPr>
      </p:pic>
      <p:sp>
        <p:nvSpPr>
          <p:cNvPr id="40" name="任意多边形 39"/>
          <p:cNvSpPr/>
          <p:nvPr/>
        </p:nvSpPr>
        <p:spPr bwMode="gray">
          <a:xfrm>
            <a:off x="1828799" y="2389631"/>
            <a:ext cx="2654505" cy="433697"/>
          </a:xfrm>
          <a:custGeom>
            <a:avLst/>
            <a:gdLst>
              <a:gd name="connsiteX0" fmla="*/ 0 w 2657856"/>
              <a:gd name="connsiteY0" fmla="*/ 73152 h 437388"/>
              <a:gd name="connsiteX1" fmla="*/ 316992 w 2657856"/>
              <a:gd name="connsiteY1" fmla="*/ 353568 h 437388"/>
              <a:gd name="connsiteX2" fmla="*/ 792480 w 2657856"/>
              <a:gd name="connsiteY2" fmla="*/ 426720 h 437388"/>
              <a:gd name="connsiteX3" fmla="*/ 1536192 w 2657856"/>
              <a:gd name="connsiteY3" fmla="*/ 414528 h 437388"/>
              <a:gd name="connsiteX4" fmla="*/ 2365248 w 2657856"/>
              <a:gd name="connsiteY4" fmla="*/ 219456 h 437388"/>
              <a:gd name="connsiteX5" fmla="*/ 2657856 w 2657856"/>
              <a:gd name="connsiteY5" fmla="*/ 0 h 4373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657856" h="437388">
                <a:moveTo>
                  <a:pt x="0" y="73152"/>
                </a:moveTo>
                <a:cubicBezTo>
                  <a:pt x="92456" y="183896"/>
                  <a:pt x="184912" y="294640"/>
                  <a:pt x="316992" y="353568"/>
                </a:cubicBezTo>
                <a:cubicBezTo>
                  <a:pt x="449072" y="412496"/>
                  <a:pt x="589280" y="416560"/>
                  <a:pt x="792480" y="426720"/>
                </a:cubicBezTo>
                <a:cubicBezTo>
                  <a:pt x="995680" y="436880"/>
                  <a:pt x="1274064" y="449072"/>
                  <a:pt x="1536192" y="414528"/>
                </a:cubicBezTo>
                <a:cubicBezTo>
                  <a:pt x="1798320" y="379984"/>
                  <a:pt x="2178304" y="288544"/>
                  <a:pt x="2365248" y="219456"/>
                </a:cubicBezTo>
                <a:cubicBezTo>
                  <a:pt x="2552192" y="150368"/>
                  <a:pt x="2613152" y="42672"/>
                  <a:pt x="2657856" y="0"/>
                </a:cubicBezTo>
              </a:path>
            </a:pathLst>
          </a:custGeom>
          <a:noFill/>
          <a:ln w="114300">
            <a:solidFill>
              <a:srgbClr val="FDE397">
                <a:alpha val="72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3200" dirty="0">
              <a:latin typeface="Huawei Sans" panose="020C0503030203020204" pitchFamily="34" charset="0"/>
            </a:endParaRPr>
          </a:p>
        </p:txBody>
      </p:sp>
      <p:sp>
        <p:nvSpPr>
          <p:cNvPr id="52" name="Rectangular Callout 26">
            <a:extLst>
              <a:ext uri="{FF2B5EF4-FFF2-40B4-BE49-F238E27FC236}">
                <a16:creationId xmlns:a16="http://schemas.microsoft.com/office/drawing/2014/main" id="{BC066AFF-F73C-4ADB-958A-9B01AB6C2467}"/>
              </a:ext>
            </a:extLst>
          </p:cNvPr>
          <p:cNvSpPr/>
          <p:nvPr/>
        </p:nvSpPr>
        <p:spPr bwMode="gray">
          <a:xfrm>
            <a:off x="3513320" y="2137023"/>
            <a:ext cx="585047" cy="264973"/>
          </a:xfrm>
          <a:prstGeom prst="wedgeRectCallout">
            <a:avLst>
              <a:gd name="adj1" fmla="val 12079"/>
              <a:gd name="adj2" fmla="val 133037"/>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schemeClr val="bg1">
                    <a:lumMod val="50000"/>
                  </a:schemeClr>
                </a:solidFill>
                <a:latin typeface="Huawei Sans" panose="020C0503030203020204" pitchFamily="34" charset="0"/>
              </a:rPr>
              <a:t>IPsec</a:t>
            </a:r>
            <a:endParaRPr lang="en-US" altLang="zh-CN" sz="1200" dirty="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Tree>
    <p:extLst>
      <p:ext uri="{BB962C8B-B14F-4D97-AF65-F5344CB8AC3E}">
        <p14:creationId xmlns:p14="http://schemas.microsoft.com/office/powerpoint/2010/main" val="272677823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bwMode="gray"/>
        <p:txBody>
          <a:bodyPr>
            <a:normAutofit/>
          </a:bodyPr>
          <a:lstStyle/>
          <a:p>
            <a:pPr fontAlgn="ctr"/>
            <a:r>
              <a:rPr lang="en-US" dirty="0">
                <a:latin typeface="Huawei Sans" panose="020C0503030203020204" pitchFamily="34" charset="0"/>
              </a:rPr>
              <a:t>GRE over IPsec for Secure Data Transmission</a:t>
            </a:r>
          </a:p>
        </p:txBody>
      </p:sp>
      <p:sp>
        <p:nvSpPr>
          <p:cNvPr id="58" name="Text Placeholder 3">
            <a:extLst>
              <a:ext uri="{FF2B5EF4-FFF2-40B4-BE49-F238E27FC236}">
                <a16:creationId xmlns:a16="http://schemas.microsoft.com/office/drawing/2014/main" id="{A2936B8D-5391-4B75-AB0B-2AAE0DD84A9E}"/>
              </a:ext>
            </a:extLst>
          </p:cNvPr>
          <p:cNvSpPr>
            <a:spLocks noGrp="1"/>
          </p:cNvSpPr>
          <p:nvPr>
            <p:ph type="body" sz="quarter" idx="10"/>
          </p:nvPr>
        </p:nvSpPr>
        <p:spPr bwMode="gray"/>
        <p:txBody>
          <a:bodyPr/>
          <a:lstStyle/>
          <a:p>
            <a:pPr algn="l"/>
            <a:r>
              <a:rPr lang="en-US" sz="1600" dirty="0">
                <a:latin typeface="Huawei Sans" panose="020C0503030203020204" pitchFamily="34" charset="0"/>
              </a:rPr>
              <a:t>Site-to-site access traffic is first encapsulated by GRE. GRE is simple. However, data is transmitted over GRE tunnels in clear text and prone to interception.</a:t>
            </a:r>
            <a:endParaRPr lang="en-US" altLang="zh-CN" sz="1600" dirty="0">
              <a:latin typeface="Huawei Sans" panose="020C0503030203020204" pitchFamily="34" charset="0"/>
              <a:cs typeface="+mn-ea"/>
              <a:sym typeface="Huawei Sans" panose="020C0503030203020204" pitchFamily="34" charset="0"/>
            </a:endParaRPr>
          </a:p>
          <a:p>
            <a:pPr algn="l"/>
            <a:r>
              <a:rPr lang="en-US" sz="1600" dirty="0">
                <a:latin typeface="Huawei Sans" panose="020C0503030203020204" pitchFamily="34" charset="0"/>
              </a:rPr>
              <a:t>Typically, GRE is used together with IPsec on the live network. GRE is used to establish interconnection channels between sites, and IPsec is used to encrypt GRE tunnel packets.</a:t>
            </a:r>
            <a:endParaRPr lang="en-US" sz="1600" dirty="0">
              <a:latin typeface="Huawei Sans" panose="020C0503030203020204" pitchFamily="34" charset="0"/>
              <a:cs typeface="+mn-ea"/>
              <a:sym typeface="Huawei Sans" panose="020C0503030203020204" pitchFamily="34" charset="0"/>
            </a:endParaRPr>
          </a:p>
        </p:txBody>
      </p:sp>
      <p:cxnSp>
        <p:nvCxnSpPr>
          <p:cNvPr id="59" name="Straight Connector 84">
            <a:extLst>
              <a:ext uri="{FF2B5EF4-FFF2-40B4-BE49-F238E27FC236}">
                <a16:creationId xmlns:a16="http://schemas.microsoft.com/office/drawing/2014/main" id="{98DA1BBD-35BB-4FF5-A857-ABBEF5B009BA}"/>
              </a:ext>
            </a:extLst>
          </p:cNvPr>
          <p:cNvCxnSpPr>
            <a:cxnSpLocks/>
            <a:stCxn id="79" idx="3"/>
          </p:cNvCxnSpPr>
          <p:nvPr/>
        </p:nvCxnSpPr>
        <p:spPr bwMode="gray">
          <a:xfrm>
            <a:off x="2981633" y="4244009"/>
            <a:ext cx="290083" cy="0"/>
          </a:xfrm>
          <a:prstGeom prst="line">
            <a:avLst/>
          </a:prstGeom>
          <a:solidFill>
            <a:srgbClr val="56C4D2"/>
          </a:solidFill>
          <a:ln w="19050">
            <a:solidFill>
              <a:srgbClr val="56C4D2"/>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61" name="圆角矩形 75">
            <a:extLst>
              <a:ext uri="{FF2B5EF4-FFF2-40B4-BE49-F238E27FC236}">
                <a16:creationId xmlns:a16="http://schemas.microsoft.com/office/drawing/2014/main" id="{DB17F1AB-18D1-4DA6-8CA4-B6E16B2A99CF}"/>
              </a:ext>
            </a:extLst>
          </p:cNvPr>
          <p:cNvSpPr/>
          <p:nvPr/>
        </p:nvSpPr>
        <p:spPr bwMode="gray">
          <a:xfrm>
            <a:off x="1246784" y="2552772"/>
            <a:ext cx="9718528" cy="396000"/>
          </a:xfrm>
          <a:prstGeom prst="roundRect">
            <a:avLst>
              <a:gd name="adj" fmla="val 10604"/>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600" dirty="0">
                <a:solidFill>
                  <a:srgbClr val="30B5C5"/>
                </a:solidFill>
                <a:latin typeface="Huawei Sans" panose="020C0503030203020204" pitchFamily="34" charset="0"/>
              </a:rPr>
              <a:t>GRE over IPsec data encapsulation</a:t>
            </a:r>
          </a:p>
        </p:txBody>
      </p:sp>
      <p:sp>
        <p:nvSpPr>
          <p:cNvPr id="62" name="圆角矩形 75">
            <a:extLst>
              <a:ext uri="{FF2B5EF4-FFF2-40B4-BE49-F238E27FC236}">
                <a16:creationId xmlns:a16="http://schemas.microsoft.com/office/drawing/2014/main" id="{CC77A3EF-784B-4BBC-B892-93194FBCA3E2}"/>
              </a:ext>
            </a:extLst>
          </p:cNvPr>
          <p:cNvSpPr/>
          <p:nvPr/>
        </p:nvSpPr>
        <p:spPr bwMode="gray">
          <a:xfrm>
            <a:off x="1246784" y="2987058"/>
            <a:ext cx="9718528" cy="3213717"/>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1972" tIns="35986" rIns="71972" bIns="35986" rtlCol="0" anchor="t" anchorCtr="0">
            <a:noAutofit/>
          </a:bodyPr>
          <a:lstStyle/>
          <a:p>
            <a:pPr marL="177800" indent="-177800" algn="just" fontAlgn="ctr">
              <a:lnSpc>
                <a:spcPts val="2600"/>
              </a:lnSpc>
              <a:spcBef>
                <a:spcPts val="0"/>
              </a:spcBef>
              <a:spcAft>
                <a:spcPts val="600"/>
              </a:spcAft>
              <a:buFont typeface="Arial" panose="020B0604020202020204" pitchFamily="34" charset="0"/>
              <a:buChar char="•"/>
            </a:pPr>
            <a:endParaRPr lang="en-US" altLang="zh-CN" sz="14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p>
            <a:pPr marL="177800" indent="-177800" algn="just" fontAlgn="ctr">
              <a:lnSpc>
                <a:spcPts val="2600"/>
              </a:lnSpc>
              <a:spcBef>
                <a:spcPts val="0"/>
              </a:spcBef>
              <a:spcAft>
                <a:spcPts val="600"/>
              </a:spcAft>
              <a:buFont typeface="Arial" panose="020B0604020202020204" pitchFamily="34" charset="0"/>
              <a:buChar char="•"/>
            </a:pPr>
            <a:endParaRPr lang="en-US" altLang="zh-CN" sz="14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p>
            <a:pPr marL="177800" indent="-177800" algn="just" fontAlgn="ctr">
              <a:lnSpc>
                <a:spcPts val="2600"/>
              </a:lnSpc>
              <a:spcBef>
                <a:spcPts val="0"/>
              </a:spcBef>
              <a:spcAft>
                <a:spcPts val="600"/>
              </a:spcAft>
              <a:buFont typeface="Arial" panose="020B0604020202020204" pitchFamily="34" charset="0"/>
              <a:buChar char="•"/>
            </a:pPr>
            <a:endParaRPr lang="en-US" altLang="zh-CN" sz="14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p>
            <a:pPr marL="177800" indent="-177800" algn="just" fontAlgn="ctr">
              <a:lnSpc>
                <a:spcPts val="2600"/>
              </a:lnSpc>
              <a:spcBef>
                <a:spcPts val="0"/>
              </a:spcBef>
              <a:spcAft>
                <a:spcPts val="600"/>
              </a:spcAft>
              <a:buFont typeface="Arial" panose="020B0604020202020204" pitchFamily="34" charset="0"/>
              <a:buChar char="•"/>
            </a:pPr>
            <a:endParaRPr lang="en-US" altLang="zh-CN" sz="14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p>
            <a:pPr marL="177800" indent="-177800" algn="just" fontAlgn="ctr">
              <a:lnSpc>
                <a:spcPts val="2600"/>
              </a:lnSpc>
              <a:spcBef>
                <a:spcPts val="0"/>
              </a:spcBef>
              <a:spcAft>
                <a:spcPts val="600"/>
              </a:spcAft>
              <a:buFont typeface="Arial" panose="020B0604020202020204" pitchFamily="34" charset="0"/>
              <a:buChar char="•"/>
            </a:pPr>
            <a:endParaRPr lang="en-US" altLang="zh-CN" sz="14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63" name="右大括号 62"/>
          <p:cNvSpPr/>
          <p:nvPr/>
        </p:nvSpPr>
        <p:spPr bwMode="gray">
          <a:xfrm rot="5400000">
            <a:off x="6693811" y="4035830"/>
            <a:ext cx="183817" cy="2140510"/>
          </a:xfrm>
          <a:prstGeom prst="rightBrac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4" name="TextBox 44"/>
          <p:cNvSpPr txBox="1"/>
          <p:nvPr/>
        </p:nvSpPr>
        <p:spPr bwMode="gray">
          <a:xfrm>
            <a:off x="6301280" y="5236948"/>
            <a:ext cx="923651" cy="276999"/>
          </a:xfrm>
          <a:prstGeom prst="rect">
            <a:avLst/>
          </a:prstGeom>
          <a:noFill/>
        </p:spPr>
        <p:txBody>
          <a:bodyPr wrap="none" rtlCol="0">
            <a:spAutoFit/>
          </a:bodyPr>
          <a:lstStyle/>
          <a:p>
            <a:pPr algn="ctr" fontAlgn="ctr"/>
            <a:r>
              <a:rPr lang="en-US" sz="1200" dirty="0">
                <a:latin typeface="Huawei Sans" panose="020C0503030203020204" pitchFamily="34" charset="0"/>
              </a:rPr>
              <a:t>Encryption</a:t>
            </a:r>
          </a:p>
        </p:txBody>
      </p:sp>
      <p:sp>
        <p:nvSpPr>
          <p:cNvPr id="65" name="TextBox 44"/>
          <p:cNvSpPr txBox="1"/>
          <p:nvPr/>
        </p:nvSpPr>
        <p:spPr bwMode="gray">
          <a:xfrm>
            <a:off x="6775819" y="5949553"/>
            <a:ext cx="4028668" cy="276999"/>
          </a:xfrm>
          <a:prstGeom prst="rect">
            <a:avLst/>
          </a:prstGeom>
          <a:noFill/>
        </p:spPr>
        <p:txBody>
          <a:bodyPr wrap="none" rtlCol="0">
            <a:spAutoFit/>
          </a:bodyPr>
          <a:lstStyle/>
          <a:p>
            <a:pPr algn="r" fontAlgn="ctr"/>
            <a:r>
              <a:rPr lang="en-US" sz="1200" dirty="0">
                <a:solidFill>
                  <a:schemeClr val="bg1">
                    <a:lumMod val="50000"/>
                  </a:schemeClr>
                </a:solidFill>
                <a:latin typeface="Huawei Sans" panose="020C0503030203020204" pitchFamily="34" charset="0"/>
              </a:rPr>
              <a:t>Note: The IPsec transport mode is used as an example.</a:t>
            </a:r>
          </a:p>
        </p:txBody>
      </p:sp>
      <p:sp>
        <p:nvSpPr>
          <p:cNvPr id="66" name="Freeform 159">
            <a:extLst>
              <a:ext uri="{FF2B5EF4-FFF2-40B4-BE49-F238E27FC236}">
                <a16:creationId xmlns:a16="http://schemas.microsoft.com/office/drawing/2014/main" id="{4F0E63D6-B1A3-4C3B-AE93-2B7139EFF486}"/>
              </a:ext>
            </a:extLst>
          </p:cNvPr>
          <p:cNvSpPr/>
          <p:nvPr/>
        </p:nvSpPr>
        <p:spPr bwMode="gray">
          <a:xfrm flipH="1">
            <a:off x="2161226" y="3429669"/>
            <a:ext cx="1052281" cy="550058"/>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dirty="0">
                <a:solidFill>
                  <a:schemeClr val="tx1"/>
                </a:solidFill>
                <a:latin typeface="Huawei Sans" panose="020C0503030203020204" pitchFamily="34" charset="0"/>
              </a:rPr>
              <a:t>Branch</a:t>
            </a:r>
          </a:p>
        </p:txBody>
      </p:sp>
      <p:sp>
        <p:nvSpPr>
          <p:cNvPr id="67" name="Freeform 159">
            <a:extLst>
              <a:ext uri="{FF2B5EF4-FFF2-40B4-BE49-F238E27FC236}">
                <a16:creationId xmlns:a16="http://schemas.microsoft.com/office/drawing/2014/main" id="{B676E49F-E544-49FD-BDA7-296B1049A101}"/>
              </a:ext>
            </a:extLst>
          </p:cNvPr>
          <p:cNvSpPr/>
          <p:nvPr/>
        </p:nvSpPr>
        <p:spPr bwMode="gray">
          <a:xfrm flipH="1">
            <a:off x="8722460" y="3427013"/>
            <a:ext cx="1052281" cy="550058"/>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dirty="0">
                <a:solidFill>
                  <a:schemeClr val="tx1"/>
                </a:solidFill>
                <a:latin typeface="Huawei Sans" panose="020C0503030203020204" pitchFamily="34" charset="0"/>
              </a:rPr>
              <a:t>HQ</a:t>
            </a:r>
          </a:p>
        </p:txBody>
      </p:sp>
      <p:pic>
        <p:nvPicPr>
          <p:cNvPr id="68" name="图片 31">
            <a:extLst>
              <a:ext uri="{FF2B5EF4-FFF2-40B4-BE49-F238E27FC236}">
                <a16:creationId xmlns:a16="http://schemas.microsoft.com/office/drawing/2014/main" id="{A891EBFC-EAD4-4780-810F-A8C42C81DE26}"/>
              </a:ext>
            </a:extLst>
          </p:cNvPr>
          <p:cNvPicPr>
            <a:picLocks noChangeAspect="1"/>
          </p:cNvPicPr>
          <p:nvPr/>
        </p:nvPicPr>
        <p:blipFill>
          <a:blip r:embed="rId3"/>
          <a:stretch>
            <a:fillRect/>
          </a:stretch>
        </p:blipFill>
        <p:spPr bwMode="gray">
          <a:xfrm>
            <a:off x="3143224" y="3560459"/>
            <a:ext cx="466668" cy="389308"/>
          </a:xfrm>
          <a:prstGeom prst="rect">
            <a:avLst/>
          </a:prstGeom>
        </p:spPr>
      </p:pic>
      <p:sp>
        <p:nvSpPr>
          <p:cNvPr id="69" name="Freeform 159">
            <a:extLst>
              <a:ext uri="{FF2B5EF4-FFF2-40B4-BE49-F238E27FC236}">
                <a16:creationId xmlns:a16="http://schemas.microsoft.com/office/drawing/2014/main" id="{27573275-EB2B-4055-AD7B-F4CA30668CCB}"/>
              </a:ext>
            </a:extLst>
          </p:cNvPr>
          <p:cNvSpPr/>
          <p:nvPr/>
        </p:nvSpPr>
        <p:spPr bwMode="gray">
          <a:xfrm flipH="1">
            <a:off x="5496019" y="3378808"/>
            <a:ext cx="1052281" cy="550058"/>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400" dirty="0">
              <a:solidFill>
                <a:schemeClr val="tx1"/>
              </a:solidFill>
              <a:latin typeface="Huawei Sans" panose="020C0503030203020204" pitchFamily="34" charset="0"/>
            </a:endParaRPr>
          </a:p>
        </p:txBody>
      </p:sp>
      <p:pic>
        <p:nvPicPr>
          <p:cNvPr id="70" name="图片 31">
            <a:extLst>
              <a:ext uri="{FF2B5EF4-FFF2-40B4-BE49-F238E27FC236}">
                <a16:creationId xmlns:a16="http://schemas.microsoft.com/office/drawing/2014/main" id="{7079B2D0-DD50-4A29-ADDF-6A8837205614}"/>
              </a:ext>
            </a:extLst>
          </p:cNvPr>
          <p:cNvPicPr>
            <a:picLocks noChangeAspect="1"/>
          </p:cNvPicPr>
          <p:nvPr/>
        </p:nvPicPr>
        <p:blipFill>
          <a:blip r:embed="rId3"/>
          <a:stretch>
            <a:fillRect/>
          </a:stretch>
        </p:blipFill>
        <p:spPr bwMode="gray">
          <a:xfrm>
            <a:off x="8434427" y="3560459"/>
            <a:ext cx="466668" cy="389308"/>
          </a:xfrm>
          <a:prstGeom prst="rect">
            <a:avLst/>
          </a:prstGeom>
        </p:spPr>
      </p:pic>
      <p:cxnSp>
        <p:nvCxnSpPr>
          <p:cNvPr id="72" name="Straight Connector 63">
            <a:extLst>
              <a:ext uri="{FF2B5EF4-FFF2-40B4-BE49-F238E27FC236}">
                <a16:creationId xmlns:a16="http://schemas.microsoft.com/office/drawing/2014/main" id="{C0C422A0-C23F-45E9-8C19-F916297F5C97}"/>
              </a:ext>
            </a:extLst>
          </p:cNvPr>
          <p:cNvCxnSpPr>
            <a:cxnSpLocks/>
            <a:stCxn id="68" idx="3"/>
            <a:endCxn id="69" idx="21"/>
          </p:cNvCxnSpPr>
          <p:nvPr/>
        </p:nvCxnSpPr>
        <p:spPr bwMode="gray">
          <a:xfrm>
            <a:off x="3609892" y="3755113"/>
            <a:ext cx="1886127" cy="9339"/>
          </a:xfrm>
          <a:prstGeom prst="line">
            <a:avLst/>
          </a:prstGeom>
          <a:solidFill>
            <a:srgbClr val="56C4D2"/>
          </a:solidFill>
          <a:ln w="19050">
            <a:solidFill>
              <a:srgbClr val="56C4D2"/>
            </a:solidFill>
          </a:ln>
        </p:spPr>
        <p:style>
          <a:lnRef idx="1">
            <a:schemeClr val="accent1"/>
          </a:lnRef>
          <a:fillRef idx="0">
            <a:schemeClr val="accent1"/>
          </a:fillRef>
          <a:effectRef idx="0">
            <a:schemeClr val="accent1"/>
          </a:effectRef>
          <a:fontRef idx="minor">
            <a:schemeClr val="tx1"/>
          </a:fontRef>
        </p:style>
      </p:cxnSp>
      <p:cxnSp>
        <p:nvCxnSpPr>
          <p:cNvPr id="73" name="Straight Connector 64">
            <a:extLst>
              <a:ext uri="{FF2B5EF4-FFF2-40B4-BE49-F238E27FC236}">
                <a16:creationId xmlns:a16="http://schemas.microsoft.com/office/drawing/2014/main" id="{E9E0E83A-177F-42EC-9BE6-35E33BEFE5E1}"/>
              </a:ext>
            </a:extLst>
          </p:cNvPr>
          <p:cNvCxnSpPr>
            <a:cxnSpLocks/>
            <a:stCxn id="70" idx="1"/>
            <a:endCxn id="69" idx="8"/>
          </p:cNvCxnSpPr>
          <p:nvPr/>
        </p:nvCxnSpPr>
        <p:spPr bwMode="gray">
          <a:xfrm flipH="1" flipV="1">
            <a:off x="6548300" y="3754440"/>
            <a:ext cx="1886127" cy="673"/>
          </a:xfrm>
          <a:prstGeom prst="line">
            <a:avLst/>
          </a:prstGeom>
          <a:solidFill>
            <a:srgbClr val="56C4D2"/>
          </a:solidFill>
          <a:ln w="19050">
            <a:solidFill>
              <a:srgbClr val="56C4D2"/>
            </a:solidFill>
          </a:ln>
        </p:spPr>
        <p:style>
          <a:lnRef idx="1">
            <a:schemeClr val="accent1"/>
          </a:lnRef>
          <a:fillRef idx="0">
            <a:schemeClr val="accent1"/>
          </a:fillRef>
          <a:effectRef idx="0">
            <a:schemeClr val="accent1"/>
          </a:effectRef>
          <a:fontRef idx="minor">
            <a:schemeClr val="tx1"/>
          </a:fontRef>
        </p:style>
      </p:cxnSp>
      <p:cxnSp>
        <p:nvCxnSpPr>
          <p:cNvPr id="74" name="直接连接符 133">
            <a:extLst>
              <a:ext uri="{FF2B5EF4-FFF2-40B4-BE49-F238E27FC236}">
                <a16:creationId xmlns:a16="http://schemas.microsoft.com/office/drawing/2014/main" id="{90B9D9D9-1DAB-4373-9FF7-76C79875F8E2}"/>
              </a:ext>
            </a:extLst>
          </p:cNvPr>
          <p:cNvCxnSpPr>
            <a:cxnSpLocks/>
            <a:endCxn id="68" idx="2"/>
          </p:cNvCxnSpPr>
          <p:nvPr/>
        </p:nvCxnSpPr>
        <p:spPr bwMode="gray">
          <a:xfrm flipV="1">
            <a:off x="3376558" y="3949767"/>
            <a:ext cx="0" cy="1885306"/>
          </a:xfrm>
          <a:prstGeom prst="line">
            <a:avLst/>
          </a:prstGeom>
          <a:ln w="19050">
            <a:prstDash val="dash"/>
          </a:ln>
        </p:spPr>
        <p:style>
          <a:lnRef idx="3">
            <a:schemeClr val="dk1"/>
          </a:lnRef>
          <a:fillRef idx="0">
            <a:schemeClr val="dk1"/>
          </a:fillRef>
          <a:effectRef idx="2">
            <a:schemeClr val="dk1"/>
          </a:effectRef>
          <a:fontRef idx="minor">
            <a:schemeClr val="tx1"/>
          </a:fontRef>
        </p:style>
      </p:cxnSp>
      <p:cxnSp>
        <p:nvCxnSpPr>
          <p:cNvPr id="75" name="直接连接符 133">
            <a:extLst>
              <a:ext uri="{FF2B5EF4-FFF2-40B4-BE49-F238E27FC236}">
                <a16:creationId xmlns:a16="http://schemas.microsoft.com/office/drawing/2014/main" id="{6A5EAF10-94E4-4E34-A565-4BE3319EAEB9}"/>
              </a:ext>
            </a:extLst>
          </p:cNvPr>
          <p:cNvCxnSpPr>
            <a:cxnSpLocks/>
            <a:endCxn id="70" idx="2"/>
          </p:cNvCxnSpPr>
          <p:nvPr/>
        </p:nvCxnSpPr>
        <p:spPr bwMode="gray">
          <a:xfrm flipV="1">
            <a:off x="8667761" y="3949767"/>
            <a:ext cx="0" cy="1985789"/>
          </a:xfrm>
          <a:prstGeom prst="line">
            <a:avLst/>
          </a:prstGeom>
          <a:ln w="19050">
            <a:prstDash val="dash"/>
          </a:ln>
        </p:spPr>
        <p:style>
          <a:lnRef idx="3">
            <a:schemeClr val="dk1"/>
          </a:lnRef>
          <a:fillRef idx="0">
            <a:schemeClr val="dk1"/>
          </a:fillRef>
          <a:effectRef idx="2">
            <a:schemeClr val="dk1"/>
          </a:effectRef>
          <a:fontRef idx="minor">
            <a:schemeClr val="tx1"/>
          </a:fontRef>
        </p:style>
      </p:cxnSp>
      <p:sp>
        <p:nvSpPr>
          <p:cNvPr id="76" name="Rectangular Callout 75">
            <a:extLst>
              <a:ext uri="{FF2B5EF4-FFF2-40B4-BE49-F238E27FC236}">
                <a16:creationId xmlns:a16="http://schemas.microsoft.com/office/drawing/2014/main" id="{01C0BD36-9C8E-4789-A985-E17314BE15FE}"/>
              </a:ext>
            </a:extLst>
          </p:cNvPr>
          <p:cNvSpPr/>
          <p:nvPr/>
        </p:nvSpPr>
        <p:spPr bwMode="gray">
          <a:xfrm>
            <a:off x="3999520" y="4206597"/>
            <a:ext cx="1153482" cy="370800"/>
          </a:xfrm>
          <a:prstGeom prst="wedgeRectCallout">
            <a:avLst>
              <a:gd name="adj1" fmla="val -64533"/>
              <a:gd name="adj2" fmla="val 21654"/>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100" dirty="0">
                <a:solidFill>
                  <a:schemeClr val="tx1"/>
                </a:solidFill>
                <a:latin typeface="Huawei Sans" panose="020C0503030203020204" pitchFamily="34" charset="0"/>
              </a:rPr>
              <a:t>Encapsulate the header</a:t>
            </a:r>
          </a:p>
        </p:txBody>
      </p:sp>
      <p:sp>
        <p:nvSpPr>
          <p:cNvPr id="77" name="TextBox 73">
            <a:extLst>
              <a:ext uri="{FF2B5EF4-FFF2-40B4-BE49-F238E27FC236}">
                <a16:creationId xmlns:a16="http://schemas.microsoft.com/office/drawing/2014/main" id="{7C9AA433-10C6-49C1-B115-927089B7CCD4}"/>
              </a:ext>
            </a:extLst>
          </p:cNvPr>
          <p:cNvSpPr txBox="1"/>
          <p:nvPr/>
        </p:nvSpPr>
        <p:spPr bwMode="gray">
          <a:xfrm flipH="1">
            <a:off x="5550574" y="3616497"/>
            <a:ext cx="997725" cy="276999"/>
          </a:xfrm>
          <a:prstGeom prst="rect">
            <a:avLst/>
          </a:prstGeom>
          <a:noFill/>
        </p:spPr>
        <p:txBody>
          <a:bodyPr wrap="square" rtlCol="0">
            <a:spAutoFit/>
          </a:bodyPr>
          <a:lstStyle/>
          <a:p>
            <a:pPr algn="ctr" fontAlgn="ctr"/>
            <a:r>
              <a:rPr lang="en-US" sz="1200" dirty="0">
                <a:latin typeface="Huawei Sans" panose="020C0503030203020204" pitchFamily="34" charset="0"/>
              </a:rPr>
              <a:t>GRE tunnel</a:t>
            </a:r>
          </a:p>
        </p:txBody>
      </p:sp>
      <p:sp>
        <p:nvSpPr>
          <p:cNvPr id="78" name="TextBox 120">
            <a:extLst>
              <a:ext uri="{FF2B5EF4-FFF2-40B4-BE49-F238E27FC236}">
                <a16:creationId xmlns:a16="http://schemas.microsoft.com/office/drawing/2014/main" id="{0C963D78-EF91-4C76-82DE-D90483C72C8C}"/>
              </a:ext>
            </a:extLst>
          </p:cNvPr>
          <p:cNvSpPr txBox="1"/>
          <p:nvPr/>
        </p:nvSpPr>
        <p:spPr bwMode="gray">
          <a:xfrm>
            <a:off x="1358375" y="4100151"/>
            <a:ext cx="1057875" cy="287715"/>
          </a:xfrm>
          <a:prstGeom prst="roundRect">
            <a:avLst>
              <a:gd name="adj" fmla="val 6721"/>
            </a:avLst>
          </a:prstGeom>
          <a:solidFill>
            <a:srgbClr val="56C4D2"/>
          </a:solidFill>
          <a:ln w="12700">
            <a:solidFill>
              <a:srgbClr val="56C4D2"/>
            </a:solidFill>
          </a:ln>
        </p:spPr>
        <p:txBody>
          <a:bodyPr wrap="square" rtlCol="0" anchor="ctr">
            <a:spAutoFit/>
          </a:bodyPr>
          <a:lstStyle/>
          <a:p>
            <a:pPr fontAlgn="ctr"/>
            <a:r>
              <a:rPr lang="en-US" sz="1200" dirty="0">
                <a:solidFill>
                  <a:schemeClr val="bg1"/>
                </a:solidFill>
                <a:latin typeface="Huawei Sans" panose="020C0503030203020204" pitchFamily="34" charset="0"/>
              </a:rPr>
              <a:t>S:IP1, D:IP2</a:t>
            </a:r>
          </a:p>
        </p:txBody>
      </p:sp>
      <p:sp>
        <p:nvSpPr>
          <p:cNvPr id="79" name="TextBox 120">
            <a:extLst>
              <a:ext uri="{FF2B5EF4-FFF2-40B4-BE49-F238E27FC236}">
                <a16:creationId xmlns:a16="http://schemas.microsoft.com/office/drawing/2014/main" id="{EDA1FDA5-306B-48E2-8170-6B22D214DF9A}"/>
              </a:ext>
            </a:extLst>
          </p:cNvPr>
          <p:cNvSpPr txBox="1"/>
          <p:nvPr/>
        </p:nvSpPr>
        <p:spPr bwMode="gray">
          <a:xfrm>
            <a:off x="2416809" y="4100151"/>
            <a:ext cx="564824" cy="287715"/>
          </a:xfrm>
          <a:prstGeom prst="roundRect">
            <a:avLst>
              <a:gd name="adj" fmla="val 6721"/>
            </a:avLst>
          </a:prstGeom>
          <a:solidFill>
            <a:srgbClr val="FDE397"/>
          </a:solidFill>
          <a:ln w="12700">
            <a:solidFill>
              <a:srgbClr val="FDE397"/>
            </a:solidFill>
          </a:ln>
        </p:spPr>
        <p:txBody>
          <a:bodyPr wrap="square" rtlCol="0" anchor="ctr">
            <a:spAutoFit/>
          </a:bodyPr>
          <a:lstStyle/>
          <a:p>
            <a:pPr fontAlgn="ctr"/>
            <a:r>
              <a:rPr lang="en-US" sz="1200" dirty="0">
                <a:solidFill>
                  <a:schemeClr val="bg1">
                    <a:lumMod val="50000"/>
                  </a:schemeClr>
                </a:solidFill>
                <a:latin typeface="Huawei Sans" panose="020C0503030203020204" pitchFamily="34" charset="0"/>
              </a:rPr>
              <a:t>Data</a:t>
            </a:r>
          </a:p>
        </p:txBody>
      </p:sp>
      <p:sp>
        <p:nvSpPr>
          <p:cNvPr id="80" name="TextBox 120">
            <a:extLst>
              <a:ext uri="{FF2B5EF4-FFF2-40B4-BE49-F238E27FC236}">
                <a16:creationId xmlns:a16="http://schemas.microsoft.com/office/drawing/2014/main" id="{D814942B-4DD6-4D8B-9192-7F4ABB58BE96}"/>
              </a:ext>
            </a:extLst>
          </p:cNvPr>
          <p:cNvSpPr txBox="1"/>
          <p:nvPr/>
        </p:nvSpPr>
        <p:spPr bwMode="gray">
          <a:xfrm>
            <a:off x="6238629" y="4675286"/>
            <a:ext cx="1052280" cy="287715"/>
          </a:xfrm>
          <a:prstGeom prst="roundRect">
            <a:avLst>
              <a:gd name="adj" fmla="val 6721"/>
            </a:avLst>
          </a:prstGeom>
          <a:solidFill>
            <a:srgbClr val="56C4D2"/>
          </a:solidFill>
          <a:ln w="12700">
            <a:solidFill>
              <a:srgbClr val="56C4D2"/>
            </a:solidFill>
          </a:ln>
        </p:spPr>
        <p:txBody>
          <a:bodyPr wrap="square" rtlCol="0" anchor="ctr">
            <a:spAutoFit/>
          </a:bodyPr>
          <a:lstStyle/>
          <a:p>
            <a:pPr fontAlgn="ctr"/>
            <a:r>
              <a:rPr lang="en-US" sz="1200" dirty="0">
                <a:solidFill>
                  <a:schemeClr val="bg1"/>
                </a:solidFill>
                <a:latin typeface="Huawei Sans" panose="020C0503030203020204" pitchFamily="34" charset="0"/>
              </a:rPr>
              <a:t>S:IP1, D:IP2</a:t>
            </a:r>
          </a:p>
        </p:txBody>
      </p:sp>
      <p:sp>
        <p:nvSpPr>
          <p:cNvPr id="81" name="TextBox 120">
            <a:extLst>
              <a:ext uri="{FF2B5EF4-FFF2-40B4-BE49-F238E27FC236}">
                <a16:creationId xmlns:a16="http://schemas.microsoft.com/office/drawing/2014/main" id="{90A5B144-1E70-40AF-8215-6B1B8504215B}"/>
              </a:ext>
            </a:extLst>
          </p:cNvPr>
          <p:cNvSpPr txBox="1"/>
          <p:nvPr/>
        </p:nvSpPr>
        <p:spPr bwMode="gray">
          <a:xfrm>
            <a:off x="7291151" y="4675286"/>
            <a:ext cx="564824" cy="287715"/>
          </a:xfrm>
          <a:prstGeom prst="roundRect">
            <a:avLst>
              <a:gd name="adj" fmla="val 6721"/>
            </a:avLst>
          </a:prstGeom>
          <a:solidFill>
            <a:srgbClr val="FDE397"/>
          </a:solidFill>
          <a:ln w="12700">
            <a:solidFill>
              <a:srgbClr val="FDE397"/>
            </a:solidFill>
          </a:ln>
        </p:spPr>
        <p:txBody>
          <a:bodyPr wrap="square" rtlCol="0" anchor="ctr">
            <a:spAutoFit/>
          </a:bodyPr>
          <a:lstStyle/>
          <a:p>
            <a:pPr fontAlgn="ctr"/>
            <a:r>
              <a:rPr lang="en-US" sz="1200" dirty="0">
                <a:solidFill>
                  <a:schemeClr val="bg1">
                    <a:lumMod val="50000"/>
                  </a:schemeClr>
                </a:solidFill>
                <a:latin typeface="Huawei Sans" panose="020C0503030203020204" pitchFamily="34" charset="0"/>
              </a:rPr>
              <a:t>Data</a:t>
            </a:r>
          </a:p>
        </p:txBody>
      </p:sp>
      <p:sp>
        <p:nvSpPr>
          <p:cNvPr id="83" name="TextBox 120">
            <a:extLst>
              <a:ext uri="{FF2B5EF4-FFF2-40B4-BE49-F238E27FC236}">
                <a16:creationId xmlns:a16="http://schemas.microsoft.com/office/drawing/2014/main" id="{F97C193C-8EB6-4247-988C-24C0CA65ECF9}"/>
              </a:ext>
            </a:extLst>
          </p:cNvPr>
          <p:cNvSpPr txBox="1"/>
          <p:nvPr/>
        </p:nvSpPr>
        <p:spPr bwMode="gray">
          <a:xfrm>
            <a:off x="5715464" y="4675286"/>
            <a:ext cx="522607" cy="287715"/>
          </a:xfrm>
          <a:prstGeom prst="roundRect">
            <a:avLst>
              <a:gd name="adj" fmla="val 6721"/>
            </a:avLst>
          </a:prstGeom>
          <a:solidFill>
            <a:srgbClr val="E28189"/>
          </a:solidFill>
          <a:ln w="12700">
            <a:solidFill>
              <a:srgbClr val="E28189"/>
            </a:solidFill>
          </a:ln>
        </p:spPr>
        <p:txBody>
          <a:bodyPr wrap="square" rtlCol="0" anchor="ctr">
            <a:spAutoFit/>
          </a:bodyPr>
          <a:lstStyle/>
          <a:p>
            <a:pPr fontAlgn="ctr"/>
            <a:r>
              <a:rPr lang="en-US" sz="1200" dirty="0">
                <a:solidFill>
                  <a:schemeClr val="bg1"/>
                </a:solidFill>
                <a:latin typeface="Huawei Sans" panose="020C0503030203020204" pitchFamily="34" charset="0"/>
              </a:rPr>
              <a:t>GRE</a:t>
            </a:r>
          </a:p>
        </p:txBody>
      </p:sp>
      <p:sp>
        <p:nvSpPr>
          <p:cNvPr id="85" name="TextBox 120">
            <a:extLst>
              <a:ext uri="{FF2B5EF4-FFF2-40B4-BE49-F238E27FC236}">
                <a16:creationId xmlns:a16="http://schemas.microsoft.com/office/drawing/2014/main" id="{0B4938A9-F692-4014-9B01-8A1ECD7474E4}"/>
              </a:ext>
            </a:extLst>
          </p:cNvPr>
          <p:cNvSpPr txBox="1"/>
          <p:nvPr/>
        </p:nvSpPr>
        <p:spPr bwMode="gray">
          <a:xfrm>
            <a:off x="4075079" y="4675286"/>
            <a:ext cx="1096048" cy="287715"/>
          </a:xfrm>
          <a:prstGeom prst="roundRect">
            <a:avLst>
              <a:gd name="adj" fmla="val 6721"/>
            </a:avLst>
          </a:prstGeom>
          <a:solidFill>
            <a:srgbClr val="56C4D2"/>
          </a:solidFill>
          <a:ln w="12700">
            <a:solidFill>
              <a:srgbClr val="56C4D2"/>
            </a:solidFill>
          </a:ln>
        </p:spPr>
        <p:txBody>
          <a:bodyPr wrap="square" rtlCol="0" anchor="ctr">
            <a:spAutoFit/>
          </a:bodyPr>
          <a:lstStyle/>
          <a:p>
            <a:pPr fontAlgn="ctr"/>
            <a:r>
              <a:rPr lang="en-US" sz="1200" dirty="0">
                <a:solidFill>
                  <a:schemeClr val="bg1"/>
                </a:solidFill>
                <a:latin typeface="Huawei Sans" panose="020C0503030203020204" pitchFamily="34" charset="0"/>
              </a:rPr>
              <a:t>S:IPA, D:IPB</a:t>
            </a:r>
          </a:p>
        </p:txBody>
      </p:sp>
      <p:sp>
        <p:nvSpPr>
          <p:cNvPr id="90" name="Oval 41">
            <a:extLst>
              <a:ext uri="{FF2B5EF4-FFF2-40B4-BE49-F238E27FC236}">
                <a16:creationId xmlns:a16="http://schemas.microsoft.com/office/drawing/2014/main" id="{47760E67-36D4-460E-B54F-DABB4A97D6AC}"/>
              </a:ext>
            </a:extLst>
          </p:cNvPr>
          <p:cNvSpPr>
            <a:spLocks noChangeAspect="1"/>
          </p:cNvSpPr>
          <p:nvPr/>
        </p:nvSpPr>
        <p:spPr bwMode="gray">
          <a:xfrm>
            <a:off x="3494123" y="3671678"/>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400" b="1" dirty="0">
              <a:solidFill>
                <a:prstClr val="black"/>
              </a:solidFill>
              <a:latin typeface="Huawei Sans" panose="020C0503030203020204" pitchFamily="34" charset="0"/>
            </a:endParaRPr>
          </a:p>
        </p:txBody>
      </p:sp>
      <p:sp>
        <p:nvSpPr>
          <p:cNvPr id="91" name="Oval 41">
            <a:extLst>
              <a:ext uri="{FF2B5EF4-FFF2-40B4-BE49-F238E27FC236}">
                <a16:creationId xmlns:a16="http://schemas.microsoft.com/office/drawing/2014/main" id="{85B04E3E-46F1-4036-BF5E-9C5C6C8259EB}"/>
              </a:ext>
            </a:extLst>
          </p:cNvPr>
          <p:cNvSpPr>
            <a:spLocks noChangeAspect="1"/>
          </p:cNvSpPr>
          <p:nvPr/>
        </p:nvSpPr>
        <p:spPr bwMode="gray">
          <a:xfrm>
            <a:off x="8376099" y="3672807"/>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400" b="1" dirty="0">
              <a:solidFill>
                <a:prstClr val="black"/>
              </a:solidFill>
              <a:latin typeface="Huawei Sans" panose="020C0503030203020204" pitchFamily="34" charset="0"/>
            </a:endParaRPr>
          </a:p>
        </p:txBody>
      </p:sp>
      <p:sp>
        <p:nvSpPr>
          <p:cNvPr id="92" name="Can 41">
            <a:extLst>
              <a:ext uri="{FF2B5EF4-FFF2-40B4-BE49-F238E27FC236}">
                <a16:creationId xmlns:a16="http://schemas.microsoft.com/office/drawing/2014/main" id="{BE1C181E-E2D3-41D1-A622-50B56AB9B336}"/>
              </a:ext>
            </a:extLst>
          </p:cNvPr>
          <p:cNvSpPr/>
          <p:nvPr/>
        </p:nvSpPr>
        <p:spPr bwMode="gray">
          <a:xfrm rot="5400000">
            <a:off x="3273918" y="4090106"/>
            <a:ext cx="236717" cy="307804"/>
          </a:xfrm>
          <a:prstGeom prst="can">
            <a:avLst>
              <a:gd name="adj" fmla="val 55435"/>
            </a:avLst>
          </a:prstGeom>
          <a:solidFill>
            <a:srgbClr val="FFF2CC"/>
          </a:solidFill>
          <a:ln w="12700">
            <a:solidFill>
              <a:srgbClr val="FFD17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schemeClr val="lt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93" name="Connector: Elbow 83">
            <a:extLst>
              <a:ext uri="{FF2B5EF4-FFF2-40B4-BE49-F238E27FC236}">
                <a16:creationId xmlns:a16="http://schemas.microsoft.com/office/drawing/2014/main" id="{26D4C157-9937-4DF0-97EF-A95323C110C6}"/>
              </a:ext>
            </a:extLst>
          </p:cNvPr>
          <p:cNvCxnSpPr>
            <a:cxnSpLocks/>
            <a:endCxn id="85" idx="1"/>
          </p:cNvCxnSpPr>
          <p:nvPr/>
        </p:nvCxnSpPr>
        <p:spPr bwMode="gray">
          <a:xfrm>
            <a:off x="3496175" y="4244009"/>
            <a:ext cx="578904" cy="575135"/>
          </a:xfrm>
          <a:prstGeom prst="bentConnector3">
            <a:avLst>
              <a:gd name="adj1" fmla="val 50000"/>
            </a:avLst>
          </a:prstGeom>
          <a:solidFill>
            <a:srgbClr val="56C4D2"/>
          </a:solidFill>
          <a:ln w="19050">
            <a:solidFill>
              <a:srgbClr val="56C4D2"/>
            </a:solidFill>
            <a:tailEnd type="triangle"/>
          </a:ln>
        </p:spPr>
        <p:style>
          <a:lnRef idx="1">
            <a:schemeClr val="accent1"/>
          </a:lnRef>
          <a:fillRef idx="0">
            <a:schemeClr val="accent1"/>
          </a:fillRef>
          <a:effectRef idx="0">
            <a:schemeClr val="accent1"/>
          </a:effectRef>
          <a:fontRef idx="minor">
            <a:schemeClr val="tx1"/>
          </a:fontRef>
        </p:style>
      </p:cxnSp>
      <p:sp>
        <p:nvSpPr>
          <p:cNvPr id="94" name="Rectangular Callout 75">
            <a:extLst>
              <a:ext uri="{FF2B5EF4-FFF2-40B4-BE49-F238E27FC236}">
                <a16:creationId xmlns:a16="http://schemas.microsoft.com/office/drawing/2014/main" id="{7572E477-5DE3-450D-8A36-AF8A45394ED0}"/>
              </a:ext>
            </a:extLst>
          </p:cNvPr>
          <p:cNvSpPr/>
          <p:nvPr/>
        </p:nvSpPr>
        <p:spPr bwMode="gray">
          <a:xfrm>
            <a:off x="2206558" y="4555382"/>
            <a:ext cx="1006949" cy="370800"/>
          </a:xfrm>
          <a:prstGeom prst="wedgeRectCallout">
            <a:avLst>
              <a:gd name="adj1" fmla="val 53959"/>
              <a:gd name="adj2" fmla="val -93382"/>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100" dirty="0">
                <a:solidFill>
                  <a:schemeClr val="tx1"/>
                </a:solidFill>
                <a:latin typeface="Huawei Sans" panose="020C0503030203020204" pitchFamily="34" charset="0"/>
              </a:rPr>
              <a:t>GRE tunnel interface</a:t>
            </a:r>
          </a:p>
        </p:txBody>
      </p:sp>
      <p:sp>
        <p:nvSpPr>
          <p:cNvPr id="95" name="Can 41">
            <a:extLst>
              <a:ext uri="{FF2B5EF4-FFF2-40B4-BE49-F238E27FC236}">
                <a16:creationId xmlns:a16="http://schemas.microsoft.com/office/drawing/2014/main" id="{EAC50378-B227-465D-93B6-798533B58089}"/>
              </a:ext>
            </a:extLst>
          </p:cNvPr>
          <p:cNvSpPr/>
          <p:nvPr/>
        </p:nvSpPr>
        <p:spPr bwMode="gray">
          <a:xfrm rot="5400000">
            <a:off x="8570904" y="5439077"/>
            <a:ext cx="236717" cy="307804"/>
          </a:xfrm>
          <a:prstGeom prst="can">
            <a:avLst>
              <a:gd name="adj" fmla="val 55435"/>
            </a:avLst>
          </a:prstGeom>
          <a:solidFill>
            <a:srgbClr val="FFF2CC"/>
          </a:solidFill>
          <a:ln w="12700">
            <a:solidFill>
              <a:srgbClr val="FFD17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schemeClr val="lt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96" name="Straight Arrow Connector 87">
            <a:extLst>
              <a:ext uri="{FF2B5EF4-FFF2-40B4-BE49-F238E27FC236}">
                <a16:creationId xmlns:a16="http://schemas.microsoft.com/office/drawing/2014/main" id="{A5481434-D1A7-42DC-BC5F-7C041FD88168}"/>
              </a:ext>
            </a:extLst>
          </p:cNvPr>
          <p:cNvCxnSpPr>
            <a:cxnSpLocks/>
            <a:endCxn id="106" idx="1"/>
          </p:cNvCxnSpPr>
          <p:nvPr/>
        </p:nvCxnSpPr>
        <p:spPr bwMode="gray">
          <a:xfrm>
            <a:off x="8788616" y="5592979"/>
            <a:ext cx="340545" cy="0"/>
          </a:xfrm>
          <a:prstGeom prst="straightConnector1">
            <a:avLst/>
          </a:prstGeom>
          <a:ln w="19050">
            <a:solidFill>
              <a:srgbClr val="56C4D2"/>
            </a:solidFill>
            <a:tailEnd type="triangle"/>
          </a:ln>
        </p:spPr>
        <p:style>
          <a:lnRef idx="1">
            <a:schemeClr val="accent1"/>
          </a:lnRef>
          <a:fillRef idx="0">
            <a:schemeClr val="accent1"/>
          </a:fillRef>
          <a:effectRef idx="0">
            <a:schemeClr val="accent1"/>
          </a:effectRef>
          <a:fontRef idx="minor">
            <a:schemeClr val="tx1"/>
          </a:fontRef>
        </p:style>
      </p:cxnSp>
      <p:sp>
        <p:nvSpPr>
          <p:cNvPr id="97" name="Rectangular Callout 75">
            <a:extLst>
              <a:ext uri="{FF2B5EF4-FFF2-40B4-BE49-F238E27FC236}">
                <a16:creationId xmlns:a16="http://schemas.microsoft.com/office/drawing/2014/main" id="{4B550315-7010-4EF6-9E10-E25AB9FF3999}"/>
              </a:ext>
            </a:extLst>
          </p:cNvPr>
          <p:cNvSpPr/>
          <p:nvPr/>
        </p:nvSpPr>
        <p:spPr bwMode="gray">
          <a:xfrm>
            <a:off x="8735036" y="4963000"/>
            <a:ext cx="1039706" cy="370800"/>
          </a:xfrm>
          <a:prstGeom prst="wedgeRectCallout">
            <a:avLst>
              <a:gd name="adj1" fmla="val -40927"/>
              <a:gd name="adj2" fmla="val 81174"/>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100" dirty="0">
                <a:solidFill>
                  <a:schemeClr val="tx1"/>
                </a:solidFill>
                <a:latin typeface="Huawei Sans" panose="020C0503030203020204" pitchFamily="34" charset="0"/>
              </a:rPr>
              <a:t>GRE tunnel interface</a:t>
            </a:r>
          </a:p>
        </p:txBody>
      </p:sp>
      <p:pic>
        <p:nvPicPr>
          <p:cNvPr id="98" name="图片 79" descr="PC.png">
            <a:extLst>
              <a:ext uri="{FF2B5EF4-FFF2-40B4-BE49-F238E27FC236}">
                <a16:creationId xmlns:a16="http://schemas.microsoft.com/office/drawing/2014/main" id="{29924CE0-50B6-4E17-8FAE-C7FE7EEDD44A}"/>
              </a:ext>
            </a:extLst>
          </p:cNvPr>
          <p:cNvPicPr>
            <a:picLocks noChangeAspect="1"/>
          </p:cNvPicPr>
          <p:nvPr/>
        </p:nvPicPr>
        <p:blipFill>
          <a:blip r:embed="rId4" cstate="print"/>
          <a:stretch>
            <a:fillRect/>
          </a:stretch>
        </p:blipFill>
        <p:spPr bwMode="gray">
          <a:xfrm>
            <a:off x="9612457" y="3514866"/>
            <a:ext cx="539063" cy="414000"/>
          </a:xfrm>
          <a:prstGeom prst="rect">
            <a:avLst/>
          </a:prstGeom>
        </p:spPr>
      </p:pic>
      <p:pic>
        <p:nvPicPr>
          <p:cNvPr id="99" name="图片 79" descr="PC.png">
            <a:extLst>
              <a:ext uri="{FF2B5EF4-FFF2-40B4-BE49-F238E27FC236}">
                <a16:creationId xmlns:a16="http://schemas.microsoft.com/office/drawing/2014/main" id="{5392BD0F-54BA-4976-8678-B9D7356130D8}"/>
              </a:ext>
            </a:extLst>
          </p:cNvPr>
          <p:cNvPicPr>
            <a:picLocks noChangeAspect="1"/>
          </p:cNvPicPr>
          <p:nvPr/>
        </p:nvPicPr>
        <p:blipFill>
          <a:blip r:embed="rId4" cstate="print"/>
          <a:stretch>
            <a:fillRect/>
          </a:stretch>
        </p:blipFill>
        <p:spPr bwMode="gray">
          <a:xfrm>
            <a:off x="1822603" y="3544308"/>
            <a:ext cx="539063" cy="414000"/>
          </a:xfrm>
          <a:prstGeom prst="rect">
            <a:avLst/>
          </a:prstGeom>
        </p:spPr>
      </p:pic>
      <p:sp>
        <p:nvSpPr>
          <p:cNvPr id="100" name="TextBox 91">
            <a:extLst>
              <a:ext uri="{FF2B5EF4-FFF2-40B4-BE49-F238E27FC236}">
                <a16:creationId xmlns:a16="http://schemas.microsoft.com/office/drawing/2014/main" id="{87E73EB9-0868-45DB-B7F9-94DF3B471478}"/>
              </a:ext>
            </a:extLst>
          </p:cNvPr>
          <p:cNvSpPr txBox="1"/>
          <p:nvPr/>
        </p:nvSpPr>
        <p:spPr bwMode="gray">
          <a:xfrm flipH="1">
            <a:off x="1425659" y="3589114"/>
            <a:ext cx="468779" cy="276999"/>
          </a:xfrm>
          <a:prstGeom prst="rect">
            <a:avLst/>
          </a:prstGeom>
          <a:noFill/>
        </p:spPr>
        <p:txBody>
          <a:bodyPr wrap="square" rtlCol="0">
            <a:spAutoFit/>
          </a:bodyPr>
          <a:lstStyle/>
          <a:p>
            <a:pPr algn="ctr" fontAlgn="ctr"/>
            <a:r>
              <a:rPr lang="en-US" sz="1200" dirty="0">
                <a:latin typeface="Huawei Sans" panose="020C0503030203020204" pitchFamily="34" charset="0"/>
              </a:rPr>
              <a:t>IP1</a:t>
            </a:r>
            <a:endParaRPr lang="en-US" altLang="zh-CN" sz="1200" dirty="0">
              <a:latin typeface="Huawei Sans" panose="020C0503030203020204" pitchFamily="34" charset="0"/>
              <a:ea typeface="方正兰亭黑简体" panose="02000000000000000000" pitchFamily="2" charset="-122"/>
            </a:endParaRPr>
          </a:p>
        </p:txBody>
      </p:sp>
      <p:sp>
        <p:nvSpPr>
          <p:cNvPr id="101" name="TextBox 92">
            <a:extLst>
              <a:ext uri="{FF2B5EF4-FFF2-40B4-BE49-F238E27FC236}">
                <a16:creationId xmlns:a16="http://schemas.microsoft.com/office/drawing/2014/main" id="{36F1A8F4-62A5-4CD0-BA58-B01B0875F397}"/>
              </a:ext>
            </a:extLst>
          </p:cNvPr>
          <p:cNvSpPr txBox="1"/>
          <p:nvPr/>
        </p:nvSpPr>
        <p:spPr bwMode="gray">
          <a:xfrm flipH="1">
            <a:off x="10129057" y="3563545"/>
            <a:ext cx="468779" cy="276999"/>
          </a:xfrm>
          <a:prstGeom prst="rect">
            <a:avLst/>
          </a:prstGeom>
          <a:noFill/>
        </p:spPr>
        <p:txBody>
          <a:bodyPr wrap="square" rtlCol="0">
            <a:spAutoFit/>
          </a:bodyPr>
          <a:lstStyle/>
          <a:p>
            <a:pPr algn="ctr" fontAlgn="ctr"/>
            <a:r>
              <a:rPr lang="en-US" sz="1200" dirty="0">
                <a:latin typeface="Huawei Sans" panose="020C0503030203020204" pitchFamily="34" charset="0"/>
              </a:rPr>
              <a:t>IP2</a:t>
            </a:r>
            <a:endParaRPr lang="en-US" altLang="zh-CN" sz="1200" dirty="0">
              <a:latin typeface="Huawei Sans" panose="020C0503030203020204" pitchFamily="34" charset="0"/>
              <a:ea typeface="方正兰亭黑简体" panose="02000000000000000000" pitchFamily="2" charset="-122"/>
            </a:endParaRPr>
          </a:p>
        </p:txBody>
      </p:sp>
      <p:sp>
        <p:nvSpPr>
          <p:cNvPr id="103" name="TextBox 93">
            <a:extLst>
              <a:ext uri="{FF2B5EF4-FFF2-40B4-BE49-F238E27FC236}">
                <a16:creationId xmlns:a16="http://schemas.microsoft.com/office/drawing/2014/main" id="{AF2B2372-B878-4406-9CE6-EE88DB101C89}"/>
              </a:ext>
            </a:extLst>
          </p:cNvPr>
          <p:cNvSpPr txBox="1"/>
          <p:nvPr/>
        </p:nvSpPr>
        <p:spPr bwMode="gray">
          <a:xfrm flipH="1">
            <a:off x="3494123" y="3458643"/>
            <a:ext cx="468779" cy="276999"/>
          </a:xfrm>
          <a:prstGeom prst="rect">
            <a:avLst/>
          </a:prstGeom>
          <a:noFill/>
        </p:spPr>
        <p:txBody>
          <a:bodyPr wrap="square" rtlCol="0">
            <a:spAutoFit/>
          </a:bodyPr>
          <a:lstStyle/>
          <a:p>
            <a:pPr algn="ctr" fontAlgn="ctr"/>
            <a:r>
              <a:rPr lang="en-US" sz="1200" dirty="0">
                <a:latin typeface="Huawei Sans" panose="020C0503030203020204" pitchFamily="34" charset="0"/>
              </a:rPr>
              <a:t>IPA</a:t>
            </a:r>
            <a:endParaRPr lang="en-US" altLang="zh-CN" sz="1200" dirty="0">
              <a:latin typeface="Huawei Sans" panose="020C0503030203020204" pitchFamily="34" charset="0"/>
              <a:ea typeface="方正兰亭黑简体" panose="02000000000000000000" pitchFamily="2" charset="-122"/>
            </a:endParaRPr>
          </a:p>
        </p:txBody>
      </p:sp>
      <p:sp>
        <p:nvSpPr>
          <p:cNvPr id="105" name="TextBox 94">
            <a:extLst>
              <a:ext uri="{FF2B5EF4-FFF2-40B4-BE49-F238E27FC236}">
                <a16:creationId xmlns:a16="http://schemas.microsoft.com/office/drawing/2014/main" id="{3870B716-C480-4DDE-B5C5-3DAF81003E20}"/>
              </a:ext>
            </a:extLst>
          </p:cNvPr>
          <p:cNvSpPr txBox="1"/>
          <p:nvPr/>
        </p:nvSpPr>
        <p:spPr bwMode="gray">
          <a:xfrm flipH="1">
            <a:off x="8093935" y="3454272"/>
            <a:ext cx="468779" cy="276999"/>
          </a:xfrm>
          <a:prstGeom prst="rect">
            <a:avLst/>
          </a:prstGeom>
          <a:noFill/>
        </p:spPr>
        <p:txBody>
          <a:bodyPr wrap="square" rtlCol="0">
            <a:spAutoFit/>
          </a:bodyPr>
          <a:lstStyle/>
          <a:p>
            <a:pPr algn="ctr" fontAlgn="ctr"/>
            <a:r>
              <a:rPr lang="en-US" sz="1200" dirty="0">
                <a:latin typeface="Huawei Sans" panose="020C0503030203020204" pitchFamily="34" charset="0"/>
              </a:rPr>
              <a:t>IPB</a:t>
            </a:r>
            <a:endParaRPr lang="en-US" altLang="zh-CN" sz="1200" dirty="0">
              <a:latin typeface="Huawei Sans" panose="020C0503030203020204" pitchFamily="34" charset="0"/>
              <a:ea typeface="方正兰亭黑简体" panose="02000000000000000000" pitchFamily="2" charset="-122"/>
            </a:endParaRPr>
          </a:p>
        </p:txBody>
      </p:sp>
      <p:sp>
        <p:nvSpPr>
          <p:cNvPr id="106" name="TextBox 120">
            <a:extLst>
              <a:ext uri="{FF2B5EF4-FFF2-40B4-BE49-F238E27FC236}">
                <a16:creationId xmlns:a16="http://schemas.microsoft.com/office/drawing/2014/main" id="{1DCAFD7D-54F4-4447-8D91-B9B0EA70330E}"/>
              </a:ext>
            </a:extLst>
          </p:cNvPr>
          <p:cNvSpPr txBox="1"/>
          <p:nvPr/>
        </p:nvSpPr>
        <p:spPr bwMode="gray">
          <a:xfrm>
            <a:off x="9129161" y="5449121"/>
            <a:ext cx="1057875" cy="287715"/>
          </a:xfrm>
          <a:prstGeom prst="roundRect">
            <a:avLst>
              <a:gd name="adj" fmla="val 6721"/>
            </a:avLst>
          </a:prstGeom>
          <a:solidFill>
            <a:srgbClr val="56C4D2"/>
          </a:solidFill>
          <a:ln w="12700">
            <a:solidFill>
              <a:srgbClr val="56C4D2"/>
            </a:solidFill>
          </a:ln>
        </p:spPr>
        <p:txBody>
          <a:bodyPr wrap="square" rtlCol="0" anchor="ctr">
            <a:spAutoFit/>
          </a:bodyPr>
          <a:lstStyle/>
          <a:p>
            <a:pPr fontAlgn="ctr"/>
            <a:r>
              <a:rPr lang="en-US" sz="1200" dirty="0">
                <a:solidFill>
                  <a:schemeClr val="bg1"/>
                </a:solidFill>
                <a:latin typeface="Huawei Sans" panose="020C0503030203020204" pitchFamily="34" charset="0"/>
              </a:rPr>
              <a:t>S:IP1, D:IP2</a:t>
            </a:r>
          </a:p>
        </p:txBody>
      </p:sp>
      <p:sp>
        <p:nvSpPr>
          <p:cNvPr id="107" name="TextBox 120">
            <a:extLst>
              <a:ext uri="{FF2B5EF4-FFF2-40B4-BE49-F238E27FC236}">
                <a16:creationId xmlns:a16="http://schemas.microsoft.com/office/drawing/2014/main" id="{017D237A-8EF9-4EA9-AB30-0D7D30F08F81}"/>
              </a:ext>
            </a:extLst>
          </p:cNvPr>
          <p:cNvSpPr txBox="1"/>
          <p:nvPr/>
        </p:nvSpPr>
        <p:spPr bwMode="gray">
          <a:xfrm>
            <a:off x="10187595" y="5449121"/>
            <a:ext cx="564824" cy="287715"/>
          </a:xfrm>
          <a:prstGeom prst="roundRect">
            <a:avLst>
              <a:gd name="adj" fmla="val 6721"/>
            </a:avLst>
          </a:prstGeom>
          <a:solidFill>
            <a:srgbClr val="FDE397"/>
          </a:solidFill>
          <a:ln w="12700">
            <a:solidFill>
              <a:srgbClr val="FDE397"/>
            </a:solidFill>
          </a:ln>
        </p:spPr>
        <p:txBody>
          <a:bodyPr wrap="square" rtlCol="0" anchor="ctr">
            <a:spAutoFit/>
          </a:bodyPr>
          <a:lstStyle/>
          <a:p>
            <a:pPr fontAlgn="ctr"/>
            <a:r>
              <a:rPr lang="en-US" sz="1200" dirty="0">
                <a:solidFill>
                  <a:schemeClr val="bg1">
                    <a:lumMod val="50000"/>
                  </a:schemeClr>
                </a:solidFill>
                <a:latin typeface="Huawei Sans" panose="020C0503030203020204" pitchFamily="34" charset="0"/>
              </a:rPr>
              <a:t>Data</a:t>
            </a:r>
          </a:p>
        </p:txBody>
      </p:sp>
      <p:sp>
        <p:nvSpPr>
          <p:cNvPr id="108" name="Can 225">
            <a:extLst>
              <a:ext uri="{FF2B5EF4-FFF2-40B4-BE49-F238E27FC236}">
                <a16:creationId xmlns:a16="http://schemas.microsoft.com/office/drawing/2014/main" id="{0E176B85-99E4-4C38-9A37-90E3B1946381}"/>
              </a:ext>
            </a:extLst>
          </p:cNvPr>
          <p:cNvSpPr/>
          <p:nvPr/>
        </p:nvSpPr>
        <p:spPr bwMode="gray">
          <a:xfrm rot="5400000" flipH="1">
            <a:off x="3773038" y="3586461"/>
            <a:ext cx="182222" cy="318748"/>
          </a:xfrm>
          <a:prstGeom prst="can">
            <a:avLst>
              <a:gd name="adj" fmla="val 40000"/>
            </a:avLst>
          </a:prstGeom>
          <a:solidFill>
            <a:srgbClr val="56C4D2"/>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9" name="Can 41">
            <a:extLst>
              <a:ext uri="{FF2B5EF4-FFF2-40B4-BE49-F238E27FC236}">
                <a16:creationId xmlns:a16="http://schemas.microsoft.com/office/drawing/2014/main" id="{D05686A8-5B44-4179-ACF8-CC2A8CA31DA5}"/>
              </a:ext>
            </a:extLst>
          </p:cNvPr>
          <p:cNvSpPr/>
          <p:nvPr/>
        </p:nvSpPr>
        <p:spPr bwMode="gray">
          <a:xfrm rot="5400000">
            <a:off x="5908367" y="1660036"/>
            <a:ext cx="236717" cy="4166505"/>
          </a:xfrm>
          <a:prstGeom prst="can">
            <a:avLst>
              <a:gd name="adj" fmla="val 55435"/>
            </a:avLst>
          </a:prstGeom>
          <a:solidFill>
            <a:srgbClr val="FFF2CC"/>
          </a:solidFill>
          <a:ln w="12700">
            <a:solidFill>
              <a:srgbClr val="FFD17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schemeClr val="lt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0" name="Can 225">
            <a:extLst>
              <a:ext uri="{FF2B5EF4-FFF2-40B4-BE49-F238E27FC236}">
                <a16:creationId xmlns:a16="http://schemas.microsoft.com/office/drawing/2014/main" id="{5949652C-FD71-4B19-87B2-3EE2D40F09B4}"/>
              </a:ext>
            </a:extLst>
          </p:cNvPr>
          <p:cNvSpPr/>
          <p:nvPr/>
        </p:nvSpPr>
        <p:spPr bwMode="gray">
          <a:xfrm rot="5400000" flipH="1">
            <a:off x="8057380" y="3590059"/>
            <a:ext cx="182222" cy="318748"/>
          </a:xfrm>
          <a:prstGeom prst="can">
            <a:avLst>
              <a:gd name="adj" fmla="val 40000"/>
            </a:avLst>
          </a:prstGeom>
          <a:solidFill>
            <a:srgbClr val="56C4D2"/>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1" name="Rectangular Callout 26">
            <a:extLst>
              <a:ext uri="{FF2B5EF4-FFF2-40B4-BE49-F238E27FC236}">
                <a16:creationId xmlns:a16="http://schemas.microsoft.com/office/drawing/2014/main" id="{EFADDFCA-2DDC-418F-B629-9ADC76765A08}"/>
              </a:ext>
            </a:extLst>
          </p:cNvPr>
          <p:cNvSpPr/>
          <p:nvPr/>
        </p:nvSpPr>
        <p:spPr bwMode="gray">
          <a:xfrm>
            <a:off x="4075079" y="3178765"/>
            <a:ext cx="1106442" cy="370800"/>
          </a:xfrm>
          <a:prstGeom prst="wedgeRectCallout">
            <a:avLst>
              <a:gd name="adj1" fmla="val 22628"/>
              <a:gd name="adj2" fmla="val 90565"/>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01688" fontAlgn="ctr">
              <a:spcBef>
                <a:spcPct val="50000"/>
              </a:spcBef>
            </a:pPr>
            <a:r>
              <a:rPr lang="en-US" sz="1100" dirty="0">
                <a:solidFill>
                  <a:schemeClr val="tx1"/>
                </a:solidFill>
                <a:latin typeface="Huawei Sans" panose="020C0503030203020204" pitchFamily="34" charset="0"/>
              </a:rPr>
              <a:t>IPsec tunnel (external)</a:t>
            </a:r>
          </a:p>
        </p:txBody>
      </p:sp>
      <p:sp>
        <p:nvSpPr>
          <p:cNvPr id="112" name="Rectangular Callout 28">
            <a:extLst>
              <a:ext uri="{FF2B5EF4-FFF2-40B4-BE49-F238E27FC236}">
                <a16:creationId xmlns:a16="http://schemas.microsoft.com/office/drawing/2014/main" id="{F8570137-4916-4D30-AFA8-00827C1E5867}"/>
              </a:ext>
            </a:extLst>
          </p:cNvPr>
          <p:cNvSpPr/>
          <p:nvPr/>
        </p:nvSpPr>
        <p:spPr bwMode="gray">
          <a:xfrm>
            <a:off x="7044611" y="3142347"/>
            <a:ext cx="1143424" cy="370800"/>
          </a:xfrm>
          <a:prstGeom prst="wedgeRectCallout">
            <a:avLst>
              <a:gd name="adj1" fmla="val 47223"/>
              <a:gd name="adj2" fmla="val 94011"/>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01688" fontAlgn="ctr">
              <a:spcBef>
                <a:spcPct val="50000"/>
              </a:spcBef>
            </a:pPr>
            <a:r>
              <a:rPr lang="en-US" sz="1100" dirty="0">
                <a:solidFill>
                  <a:schemeClr val="tx1"/>
                </a:solidFill>
                <a:latin typeface="Huawei Sans" panose="020C0503030203020204" pitchFamily="34" charset="0"/>
              </a:rPr>
              <a:t>GRE tunnel (internal)</a:t>
            </a:r>
          </a:p>
        </p:txBody>
      </p:sp>
      <p:sp>
        <p:nvSpPr>
          <p:cNvPr id="113" name="TextBox 20">
            <a:extLst>
              <a:ext uri="{FF2B5EF4-FFF2-40B4-BE49-F238E27FC236}">
                <a16:creationId xmlns:a16="http://schemas.microsoft.com/office/drawing/2014/main" id="{59912DC8-D7A5-4528-AA2A-B2A85EFE1ABD}"/>
              </a:ext>
            </a:extLst>
          </p:cNvPr>
          <p:cNvSpPr txBox="1"/>
          <p:nvPr/>
        </p:nvSpPr>
        <p:spPr bwMode="gray">
          <a:xfrm flipH="1">
            <a:off x="5338991" y="3597567"/>
            <a:ext cx="1375468" cy="276999"/>
          </a:xfrm>
          <a:prstGeom prst="rect">
            <a:avLst/>
          </a:prstGeom>
          <a:noFill/>
        </p:spPr>
        <p:txBody>
          <a:bodyPr wrap="square" rtlCol="0">
            <a:spAutoFit/>
          </a:bodyPr>
          <a:lstStyle/>
          <a:p>
            <a:pPr algn="ctr" fontAlgn="ctr"/>
            <a:r>
              <a:rPr lang="en-US" sz="1200" dirty="0">
                <a:latin typeface="Huawei Sans" panose="020C0503030203020204" pitchFamily="34" charset="0"/>
              </a:rPr>
              <a:t>IPsec tunnel</a:t>
            </a:r>
          </a:p>
        </p:txBody>
      </p:sp>
      <p:sp>
        <p:nvSpPr>
          <p:cNvPr id="114" name="TextBox 120">
            <a:extLst>
              <a:ext uri="{FF2B5EF4-FFF2-40B4-BE49-F238E27FC236}">
                <a16:creationId xmlns:a16="http://schemas.microsoft.com/office/drawing/2014/main" id="{8952BAB4-EEF5-48E1-BA90-C23DCF31AF8B}"/>
              </a:ext>
            </a:extLst>
          </p:cNvPr>
          <p:cNvSpPr txBox="1"/>
          <p:nvPr/>
        </p:nvSpPr>
        <p:spPr bwMode="gray">
          <a:xfrm>
            <a:off x="5181521" y="4675286"/>
            <a:ext cx="522607" cy="287715"/>
          </a:xfrm>
          <a:prstGeom prst="roundRect">
            <a:avLst>
              <a:gd name="adj" fmla="val 6721"/>
            </a:avLst>
          </a:prstGeom>
          <a:solidFill>
            <a:srgbClr val="AFD89C"/>
          </a:solidFill>
          <a:ln w="12700">
            <a:solidFill>
              <a:srgbClr val="AFD89C"/>
            </a:solidFill>
          </a:ln>
        </p:spPr>
        <p:txBody>
          <a:bodyPr wrap="square" rtlCol="0" anchor="ctr">
            <a:spAutoFit/>
          </a:bodyPr>
          <a:lstStyle/>
          <a:p>
            <a:pPr algn="ctr" fontAlgn="ctr"/>
            <a:r>
              <a:rPr lang="en-US" sz="1200" dirty="0">
                <a:solidFill>
                  <a:schemeClr val="bg1"/>
                </a:solidFill>
                <a:latin typeface="Huawei Sans" panose="020C0503030203020204" pitchFamily="34" charset="0"/>
              </a:rPr>
              <a:t>ESP</a:t>
            </a:r>
          </a:p>
        </p:txBody>
      </p:sp>
      <p:cxnSp>
        <p:nvCxnSpPr>
          <p:cNvPr id="115" name="Connector: Elbow 107">
            <a:extLst>
              <a:ext uri="{FF2B5EF4-FFF2-40B4-BE49-F238E27FC236}">
                <a16:creationId xmlns:a16="http://schemas.microsoft.com/office/drawing/2014/main" id="{05FF80D8-764A-4243-90B7-E471ECC62245}"/>
              </a:ext>
            </a:extLst>
          </p:cNvPr>
          <p:cNvCxnSpPr>
            <a:cxnSpLocks/>
            <a:stCxn id="81" idx="3"/>
            <a:endCxn id="95" idx="3"/>
          </p:cNvCxnSpPr>
          <p:nvPr/>
        </p:nvCxnSpPr>
        <p:spPr bwMode="gray">
          <a:xfrm>
            <a:off x="7855975" y="4819144"/>
            <a:ext cx="679386" cy="773836"/>
          </a:xfrm>
          <a:prstGeom prst="bentConnector3">
            <a:avLst>
              <a:gd name="adj1" fmla="val 50000"/>
            </a:avLst>
          </a:prstGeom>
          <a:solidFill>
            <a:srgbClr val="56C4D2"/>
          </a:solidFill>
          <a:ln w="19050">
            <a:solidFill>
              <a:srgbClr val="56C4D2"/>
            </a:solidFill>
            <a:tailEnd type="triangle"/>
          </a:ln>
        </p:spPr>
        <p:style>
          <a:lnRef idx="1">
            <a:schemeClr val="accent1"/>
          </a:lnRef>
          <a:fillRef idx="0">
            <a:schemeClr val="accent1"/>
          </a:fillRef>
          <a:effectRef idx="0">
            <a:schemeClr val="accent1"/>
          </a:effectRef>
          <a:fontRef idx="minor">
            <a:schemeClr val="tx1"/>
          </a:fontRef>
        </p:style>
      </p:cxnSp>
      <p:sp>
        <p:nvSpPr>
          <p:cNvPr id="116" name="Rectangular Callout 75">
            <a:extLst>
              <a:ext uri="{FF2B5EF4-FFF2-40B4-BE49-F238E27FC236}">
                <a16:creationId xmlns:a16="http://schemas.microsoft.com/office/drawing/2014/main" id="{5CD950D1-28A8-4ED3-A0D4-C30814838A32}"/>
              </a:ext>
            </a:extLst>
          </p:cNvPr>
          <p:cNvSpPr/>
          <p:nvPr/>
        </p:nvSpPr>
        <p:spPr bwMode="gray">
          <a:xfrm>
            <a:off x="7239220" y="4169171"/>
            <a:ext cx="1136880" cy="370800"/>
          </a:xfrm>
          <a:prstGeom prst="wedgeRectCallout">
            <a:avLst>
              <a:gd name="adj1" fmla="val 20272"/>
              <a:gd name="adj2" fmla="val 110925"/>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100" dirty="0" err="1">
                <a:solidFill>
                  <a:schemeClr val="tx1"/>
                </a:solidFill>
                <a:latin typeface="Huawei Sans" panose="020C0503030203020204" pitchFamily="34" charset="0"/>
              </a:rPr>
              <a:t>Decapsulate</a:t>
            </a:r>
            <a:r>
              <a:rPr lang="en-US" sz="1100" dirty="0">
                <a:solidFill>
                  <a:schemeClr val="tx1"/>
                </a:solidFill>
                <a:latin typeface="Huawei Sans" panose="020C0503030203020204" pitchFamily="34" charset="0"/>
              </a:rPr>
              <a:t> the header</a:t>
            </a:r>
          </a:p>
        </p:txBody>
      </p:sp>
    </p:spTree>
    <p:extLst>
      <p:ext uri="{BB962C8B-B14F-4D97-AF65-F5344CB8AC3E}">
        <p14:creationId xmlns:p14="http://schemas.microsoft.com/office/powerpoint/2010/main" val="37417235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ctrTitle"/>
          </p:nvPr>
        </p:nvSpPr>
        <p:spPr bwMode="gray">
          <a:prstGeom prst="rect">
            <a:avLst/>
          </a:prstGeom>
        </p:spPr>
        <p:txBody>
          <a:bodyPr/>
          <a:lstStyle/>
          <a:p>
            <a:pPr fontAlgn="ctr"/>
            <a:r>
              <a:rPr lang="en-US" dirty="0">
                <a:latin typeface="Huawei Sans" panose="020C0503030203020204" pitchFamily="34" charset="0"/>
              </a:rPr>
              <a:t>SD-WAN Security</a:t>
            </a:r>
          </a:p>
        </p:txBody>
      </p:sp>
      <p:sp>
        <p:nvSpPr>
          <p:cNvPr id="3" name="文本占位符 2"/>
          <p:cNvSpPr>
            <a:spLocks noGrp="1"/>
          </p:cNvSpPr>
          <p:nvPr>
            <p:ph type="body" sz="quarter" idx="10"/>
          </p:nvPr>
        </p:nvSpPr>
        <p:spPr bwMode="gray"/>
        <p:txBody>
          <a:bodyPr/>
          <a:lstStyle/>
          <a:p>
            <a:endParaRPr lang="zh-CN" altLang="en-US"/>
          </a:p>
        </p:txBody>
      </p:sp>
    </p:spTree>
    <p:extLst>
      <p:ext uri="{BB962C8B-B14F-4D97-AF65-F5344CB8AC3E}">
        <p14:creationId xmlns:p14="http://schemas.microsoft.com/office/powerpoint/2010/main" val="156815759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1"/>
          <p:cNvSpPr>
            <a:spLocks noGrp="1"/>
          </p:cNvSpPr>
          <p:nvPr>
            <p:ph type="body" sz="quarter" idx="10"/>
          </p:nvPr>
        </p:nvSpPr>
        <p:spPr bwMode="gray">
          <a:prstGeom prst="rect">
            <a:avLst/>
          </a:prstGeom>
        </p:spPr>
        <p:txBody>
          <a:bodyPr/>
          <a:lstStyle/>
          <a:p>
            <a:pPr marL="447675" indent="-447675"/>
            <a:r>
              <a:rPr lang="en-US" dirty="0">
                <a:solidFill>
                  <a:schemeClr val="bg1">
                    <a:lumMod val="50000"/>
                  </a:schemeClr>
                </a:solidFill>
                <a:latin typeface="Huawei Sans" panose="020C0503030203020204" pitchFamily="34" charset="0"/>
              </a:rPr>
              <a:t>SD-WAN Security Overview</a:t>
            </a:r>
            <a:endParaRPr lang="en-US" altLang="zh-CN" dirty="0">
              <a:solidFill>
                <a:schemeClr val="bg1">
                  <a:lumMod val="50000"/>
                </a:schemeClr>
              </a:solidFill>
              <a:latin typeface="Huawei Sans" panose="020C0503030203020204" pitchFamily="34" charset="0"/>
            </a:endParaRPr>
          </a:p>
          <a:p>
            <a:pPr marL="447675" indent="-447675"/>
            <a:r>
              <a:rPr lang="en-US" dirty="0">
                <a:solidFill>
                  <a:schemeClr val="bg1">
                    <a:lumMod val="50000"/>
                  </a:schemeClr>
                </a:solidFill>
                <a:latin typeface="Huawei Sans" panose="020C0503030203020204" pitchFamily="34" charset="0"/>
              </a:rPr>
              <a:t>System Security</a:t>
            </a:r>
            <a:endParaRPr lang="en-US" altLang="zh-CN" dirty="0">
              <a:solidFill>
                <a:schemeClr val="bg1">
                  <a:lumMod val="50000"/>
                </a:schemeClr>
              </a:solidFill>
              <a:latin typeface="Huawei Sans" panose="020C0503030203020204" pitchFamily="34" charset="0"/>
            </a:endParaRPr>
          </a:p>
          <a:p>
            <a:pPr marL="447675" indent="-447675"/>
            <a:r>
              <a:rPr lang="en-US" b="1" dirty="0">
                <a:latin typeface="Huawei Sans" panose="020C0503030203020204" pitchFamily="34" charset="0"/>
              </a:rPr>
              <a:t>Service Security</a:t>
            </a:r>
            <a:endParaRPr lang="en-US" altLang="zh-CN" b="1" dirty="0">
              <a:latin typeface="Huawei Sans" panose="020C0503030203020204" pitchFamily="34" charset="0"/>
            </a:endParaRPr>
          </a:p>
          <a:p>
            <a:pPr marL="714375" lvl="1" indent="-266700"/>
            <a:r>
              <a:rPr lang="en-US" sz="2000" dirty="0">
                <a:solidFill>
                  <a:schemeClr val="bg1">
                    <a:lumMod val="50000"/>
                  </a:schemeClr>
                </a:solidFill>
                <a:latin typeface="Huawei Sans" panose="020C0503030203020204" pitchFamily="34" charset="0"/>
              </a:rPr>
              <a:t>Site-to-Site Access Security</a:t>
            </a:r>
            <a:endParaRPr lang="en-US" altLang="zh-CN" sz="2000" dirty="0">
              <a:solidFill>
                <a:schemeClr val="bg1">
                  <a:lumMod val="50000"/>
                </a:schemeClr>
              </a:solidFill>
              <a:latin typeface="Huawei Sans" panose="020C0503030203020204" pitchFamily="34" charset="0"/>
            </a:endParaRPr>
          </a:p>
          <a:p>
            <a:pPr marL="714375" lvl="1" indent="-266700">
              <a:buSzPct val="60000"/>
              <a:buFont typeface="Wingdings" panose="05000000000000000000" pitchFamily="2" charset="2"/>
              <a:buChar char="n"/>
            </a:pPr>
            <a:r>
              <a:rPr lang="en-US" sz="2000" dirty="0">
                <a:latin typeface="Huawei Sans" panose="020C0503030203020204" pitchFamily="34" charset="0"/>
              </a:rPr>
              <a:t>Site-to-Internet Access Security</a:t>
            </a:r>
            <a:endParaRPr lang="en-US" altLang="zh-CN" sz="2000" dirty="0">
              <a:latin typeface="Huawei Sans" panose="020C0503030203020204" pitchFamily="34" charset="0"/>
            </a:endParaRPr>
          </a:p>
          <a:p>
            <a:pPr marL="714375" lvl="1" indent="-266700"/>
            <a:r>
              <a:rPr lang="en-US" sz="2000" dirty="0">
                <a:solidFill>
                  <a:schemeClr val="bg1">
                    <a:lumMod val="50000"/>
                  </a:schemeClr>
                </a:solidFill>
                <a:latin typeface="Huawei Sans" panose="020C0503030203020204" pitchFamily="34" charset="0"/>
              </a:rPr>
              <a:t>Site-to-SaaS Application Access Security</a:t>
            </a:r>
            <a:endParaRPr lang="en-US" altLang="zh-CN" sz="2000" dirty="0">
              <a:solidFill>
                <a:schemeClr val="bg1">
                  <a:lumMod val="50000"/>
                </a:schemeClr>
              </a:solidFill>
              <a:latin typeface="Huawei Sans" panose="020C0503030203020204" pitchFamily="34" charset="0"/>
            </a:endParaRPr>
          </a:p>
        </p:txBody>
      </p:sp>
    </p:spTree>
    <p:extLst>
      <p:ext uri="{BB962C8B-B14F-4D97-AF65-F5344CB8AC3E}">
        <p14:creationId xmlns:p14="http://schemas.microsoft.com/office/powerpoint/2010/main" val="69633194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8" name="直接连接符 57"/>
          <p:cNvCxnSpPr/>
          <p:nvPr/>
        </p:nvCxnSpPr>
        <p:spPr bwMode="gray">
          <a:xfrm>
            <a:off x="3233526" y="4610125"/>
            <a:ext cx="546572" cy="549906"/>
          </a:xfrm>
          <a:prstGeom prst="line">
            <a:avLst/>
          </a:prstGeom>
          <a:noFill/>
          <a:ln w="127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50" name="图片 49" descr="网络云1-蓝.png"/>
          <p:cNvPicPr>
            <a:picLocks noChangeAspect="1"/>
          </p:cNvPicPr>
          <p:nvPr/>
        </p:nvPicPr>
        <p:blipFill>
          <a:blip r:embed="rId3" cstate="print"/>
          <a:stretch>
            <a:fillRect/>
          </a:stretch>
        </p:blipFill>
        <p:spPr bwMode="gray">
          <a:xfrm>
            <a:off x="2244433" y="3766413"/>
            <a:ext cx="1490640" cy="1021623"/>
          </a:xfrm>
          <a:prstGeom prst="rect">
            <a:avLst/>
          </a:prstGeom>
        </p:spPr>
      </p:pic>
      <p:cxnSp>
        <p:nvCxnSpPr>
          <p:cNvPr id="49" name="直接连接符 48"/>
          <p:cNvCxnSpPr/>
          <p:nvPr/>
        </p:nvCxnSpPr>
        <p:spPr bwMode="gray">
          <a:xfrm flipH="1">
            <a:off x="4803279" y="1850233"/>
            <a:ext cx="0" cy="225421"/>
          </a:xfrm>
          <a:prstGeom prst="line">
            <a:avLst/>
          </a:prstGeom>
          <a:noFill/>
          <a:ln w="127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6" name="直接连接符 45"/>
          <p:cNvCxnSpPr/>
          <p:nvPr/>
        </p:nvCxnSpPr>
        <p:spPr bwMode="gray">
          <a:xfrm flipH="1">
            <a:off x="4627804" y="1850233"/>
            <a:ext cx="0" cy="225421"/>
          </a:xfrm>
          <a:prstGeom prst="line">
            <a:avLst/>
          </a:prstGeom>
          <a:noFill/>
          <a:ln w="127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4" name="标题 3"/>
          <p:cNvSpPr>
            <a:spLocks noGrp="1"/>
          </p:cNvSpPr>
          <p:nvPr>
            <p:ph type="title"/>
          </p:nvPr>
        </p:nvSpPr>
        <p:spPr bwMode="gray"/>
        <p:txBody>
          <a:bodyPr>
            <a:normAutofit/>
          </a:bodyPr>
          <a:lstStyle/>
          <a:p>
            <a:pPr fontAlgn="ctr"/>
            <a:r>
              <a:rPr lang="en-US" dirty="0">
                <a:latin typeface="Huawei Sans" panose="020C0503030203020204" pitchFamily="34" charset="0"/>
              </a:rPr>
              <a:t>Site-to-Internet Access Security</a:t>
            </a:r>
          </a:p>
        </p:txBody>
      </p:sp>
      <p:sp>
        <p:nvSpPr>
          <p:cNvPr id="2" name="文本占位符 1"/>
          <p:cNvSpPr>
            <a:spLocks noGrp="1"/>
          </p:cNvSpPr>
          <p:nvPr>
            <p:ph type="body" sz="quarter" idx="10"/>
          </p:nvPr>
        </p:nvSpPr>
        <p:spPr bwMode="gray">
          <a:xfrm>
            <a:off x="6096000" y="1052514"/>
            <a:ext cx="5653088" cy="4875042"/>
          </a:xfrm>
        </p:spPr>
        <p:txBody>
          <a:bodyPr/>
          <a:lstStyle/>
          <a:p>
            <a:pPr marL="0" lvl="1" indent="0">
              <a:spcAft>
                <a:spcPts val="600"/>
              </a:spcAft>
              <a:buNone/>
            </a:pPr>
            <a:r>
              <a:rPr lang="en-US" sz="1600" dirty="0">
                <a:latin typeface="Huawei Sans" panose="020C0503030203020204" pitchFamily="34" charset="0"/>
              </a:rPr>
              <a:t>Direct site-to-Internet access faces various security risks. In such access scenario, CPEs need to provide certain service security protection capabilities, such as</a:t>
            </a:r>
            <a:r>
              <a:rPr lang="en-US" sz="1600" dirty="0">
                <a:solidFill>
                  <a:srgbClr val="C00000"/>
                </a:solidFill>
                <a:latin typeface="Huawei Sans" panose="020C0503030203020204" pitchFamily="34" charset="0"/>
              </a:rPr>
              <a:t> firewall, intrusion prevention system (IPS), and URL filtering</a:t>
            </a:r>
            <a:r>
              <a:rPr lang="en-US" sz="1600" dirty="0">
                <a:latin typeface="Huawei Sans" panose="020C0503030203020204" pitchFamily="34" charset="0"/>
              </a:rPr>
              <a:t>. In addition, </a:t>
            </a:r>
            <a:r>
              <a:rPr lang="en-US" sz="1600" dirty="0">
                <a:solidFill>
                  <a:srgbClr val="C00000"/>
                </a:solidFill>
                <a:latin typeface="Huawei Sans" panose="020C0503030203020204" pitchFamily="34" charset="0"/>
              </a:rPr>
              <a:t>Value-Added Service (VAS) functions</a:t>
            </a:r>
            <a:r>
              <a:rPr lang="en-US" sz="1600" dirty="0">
                <a:latin typeface="Huawei Sans" panose="020C0503030203020204" pitchFamily="34" charset="0"/>
              </a:rPr>
              <a:t> can be deployed on SD-WAN networks to provide advanced security protection through physical firewalls deployed in off-path mode.</a:t>
            </a:r>
            <a:endParaRPr lang="en-US" altLang="zh-CN" sz="1600" dirty="0">
              <a:solidFill>
                <a:srgbClr val="000000"/>
              </a:solidFill>
              <a:latin typeface="Huawei Sans" panose="020C0503030203020204" pitchFamily="34" charset="0"/>
            </a:endParaRPr>
          </a:p>
        </p:txBody>
      </p:sp>
      <p:cxnSp>
        <p:nvCxnSpPr>
          <p:cNvPr id="3" name="直接连接符 2"/>
          <p:cNvCxnSpPr/>
          <p:nvPr/>
        </p:nvCxnSpPr>
        <p:spPr bwMode="gray">
          <a:xfrm flipV="1">
            <a:off x="1521789" y="3060286"/>
            <a:ext cx="989093" cy="1810997"/>
          </a:xfrm>
          <a:prstGeom prst="line">
            <a:avLst/>
          </a:prstGeom>
          <a:noFill/>
          <a:ln w="127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 name="直接连接符 4"/>
          <p:cNvCxnSpPr>
            <a:stCxn id="13" idx="3"/>
          </p:cNvCxnSpPr>
          <p:nvPr/>
        </p:nvCxnSpPr>
        <p:spPr bwMode="gray">
          <a:xfrm>
            <a:off x="1836141" y="2426159"/>
            <a:ext cx="713859" cy="240263"/>
          </a:xfrm>
          <a:prstGeom prst="line">
            <a:avLst/>
          </a:prstGeom>
          <a:noFill/>
          <a:ln w="127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 name="直接连接符 5"/>
          <p:cNvCxnSpPr>
            <a:endCxn id="16" idx="1"/>
          </p:cNvCxnSpPr>
          <p:nvPr/>
        </p:nvCxnSpPr>
        <p:spPr bwMode="gray">
          <a:xfrm flipV="1">
            <a:off x="3592597" y="2243077"/>
            <a:ext cx="902079" cy="400941"/>
          </a:xfrm>
          <a:prstGeom prst="line">
            <a:avLst/>
          </a:prstGeom>
          <a:noFill/>
          <a:ln w="127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7" name="直接连接符 6"/>
          <p:cNvCxnSpPr/>
          <p:nvPr/>
        </p:nvCxnSpPr>
        <p:spPr bwMode="gray">
          <a:xfrm>
            <a:off x="3607574" y="4508565"/>
            <a:ext cx="1152285" cy="235679"/>
          </a:xfrm>
          <a:prstGeom prst="line">
            <a:avLst/>
          </a:prstGeom>
          <a:noFill/>
          <a:ln w="127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8" name="图片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4849206" y="4442288"/>
            <a:ext cx="906872" cy="569431"/>
          </a:xfrm>
          <a:prstGeom prst="rect">
            <a:avLst/>
          </a:prstGeom>
        </p:spPr>
      </p:pic>
      <p:pic>
        <p:nvPicPr>
          <p:cNvPr id="9" name="图片 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643495" y="4851661"/>
            <a:ext cx="906872" cy="569431"/>
          </a:xfrm>
          <a:prstGeom prst="rect">
            <a:avLst/>
          </a:prstGeom>
        </p:spPr>
      </p:pic>
      <p:pic>
        <p:nvPicPr>
          <p:cNvPr id="10" name="图片 9"/>
          <p:cNvPicPr>
            <a:picLocks noChangeAspect="1"/>
          </p:cNvPicPr>
          <p:nvPr/>
        </p:nvPicPr>
        <p:blipFill>
          <a:blip r:embed="rId5"/>
          <a:stretch>
            <a:fillRect/>
          </a:stretch>
        </p:blipFill>
        <p:spPr bwMode="gray">
          <a:xfrm>
            <a:off x="1385893" y="4851661"/>
            <a:ext cx="458654" cy="382622"/>
          </a:xfrm>
          <a:prstGeom prst="rect">
            <a:avLst/>
          </a:prstGeom>
        </p:spPr>
      </p:pic>
      <p:sp>
        <p:nvSpPr>
          <p:cNvPr id="11" name="Freeform 6"/>
          <p:cNvSpPr>
            <a:spLocks/>
          </p:cNvSpPr>
          <p:nvPr/>
        </p:nvSpPr>
        <p:spPr bwMode="gray">
          <a:xfrm>
            <a:off x="3595910" y="4868597"/>
            <a:ext cx="1124470" cy="672127"/>
          </a:xfrm>
          <a:custGeom>
            <a:avLst/>
            <a:gdLst>
              <a:gd name="T0" fmla="*/ 637 w 754"/>
              <a:gd name="T1" fmla="*/ 407 h 415"/>
              <a:gd name="T2" fmla="*/ 92 w 754"/>
              <a:gd name="T3" fmla="*/ 403 h 415"/>
              <a:gd name="T4" fmla="*/ 15 w 754"/>
              <a:gd name="T5" fmla="*/ 290 h 415"/>
              <a:gd name="T6" fmla="*/ 139 w 754"/>
              <a:gd name="T7" fmla="*/ 204 h 415"/>
              <a:gd name="T8" fmla="*/ 287 w 754"/>
              <a:gd name="T9" fmla="*/ 26 h 415"/>
              <a:gd name="T10" fmla="*/ 504 w 754"/>
              <a:gd name="T11" fmla="*/ 122 h 415"/>
              <a:gd name="T12" fmla="*/ 650 w 754"/>
              <a:gd name="T13" fmla="*/ 119 h 415"/>
              <a:gd name="T14" fmla="*/ 678 w 754"/>
              <a:gd name="T15" fmla="*/ 244 h 415"/>
              <a:gd name="T16" fmla="*/ 742 w 754"/>
              <a:gd name="T17" fmla="*/ 336 h 415"/>
              <a:gd name="T18" fmla="*/ 637 w 754"/>
              <a:gd name="T19" fmla="*/ 407 h 415"/>
              <a:gd name="connsiteX0" fmla="*/ 8448 w 10000"/>
              <a:gd name="connsiteY0" fmla="*/ 9807 h 10000"/>
              <a:gd name="connsiteX1" fmla="*/ 1220 w 10000"/>
              <a:gd name="connsiteY1" fmla="*/ 9711 h 10000"/>
              <a:gd name="connsiteX2" fmla="*/ 199 w 10000"/>
              <a:gd name="connsiteY2" fmla="*/ 6988 h 10000"/>
              <a:gd name="connsiteX3" fmla="*/ 1470 w 10000"/>
              <a:gd name="connsiteY3" fmla="*/ 4211 h 10000"/>
              <a:gd name="connsiteX4" fmla="*/ 3806 w 10000"/>
              <a:gd name="connsiteY4" fmla="*/ 627 h 10000"/>
              <a:gd name="connsiteX5" fmla="*/ 6684 w 10000"/>
              <a:gd name="connsiteY5" fmla="*/ 2940 h 10000"/>
              <a:gd name="connsiteX6" fmla="*/ 8621 w 10000"/>
              <a:gd name="connsiteY6" fmla="*/ 2867 h 10000"/>
              <a:gd name="connsiteX7" fmla="*/ 8992 w 10000"/>
              <a:gd name="connsiteY7" fmla="*/ 5880 h 10000"/>
              <a:gd name="connsiteX8" fmla="*/ 9841 w 10000"/>
              <a:gd name="connsiteY8" fmla="*/ 8096 h 10000"/>
              <a:gd name="connsiteX9" fmla="*/ 8448 w 10000"/>
              <a:gd name="connsiteY9" fmla="*/ 9807 h 10000"/>
              <a:gd name="connsiteX0" fmla="*/ 8448 w 10000"/>
              <a:gd name="connsiteY0" fmla="*/ 9807 h 10000"/>
              <a:gd name="connsiteX1" fmla="*/ 1220 w 10000"/>
              <a:gd name="connsiteY1" fmla="*/ 9711 h 10000"/>
              <a:gd name="connsiteX2" fmla="*/ 199 w 10000"/>
              <a:gd name="connsiteY2" fmla="*/ 6988 h 10000"/>
              <a:gd name="connsiteX3" fmla="*/ 1470 w 10000"/>
              <a:gd name="connsiteY3" fmla="*/ 4211 h 10000"/>
              <a:gd name="connsiteX4" fmla="*/ 3806 w 10000"/>
              <a:gd name="connsiteY4" fmla="*/ 627 h 10000"/>
              <a:gd name="connsiteX5" fmla="*/ 6684 w 10000"/>
              <a:gd name="connsiteY5" fmla="*/ 2940 h 10000"/>
              <a:gd name="connsiteX6" fmla="*/ 8621 w 10000"/>
              <a:gd name="connsiteY6" fmla="*/ 2867 h 10000"/>
              <a:gd name="connsiteX7" fmla="*/ 9353 w 10000"/>
              <a:gd name="connsiteY7" fmla="*/ 5815 h 10000"/>
              <a:gd name="connsiteX8" fmla="*/ 9841 w 10000"/>
              <a:gd name="connsiteY8" fmla="*/ 8096 h 10000"/>
              <a:gd name="connsiteX9" fmla="*/ 8448 w 10000"/>
              <a:gd name="connsiteY9" fmla="*/ 9807 h 10000"/>
              <a:gd name="connsiteX0" fmla="*/ 8448 w 10000"/>
              <a:gd name="connsiteY0" fmla="*/ 9807 h 10000"/>
              <a:gd name="connsiteX1" fmla="*/ 1220 w 10000"/>
              <a:gd name="connsiteY1" fmla="*/ 9711 h 10000"/>
              <a:gd name="connsiteX2" fmla="*/ 199 w 10000"/>
              <a:gd name="connsiteY2" fmla="*/ 6988 h 10000"/>
              <a:gd name="connsiteX3" fmla="*/ 1638 w 10000"/>
              <a:gd name="connsiteY3" fmla="*/ 4336 h 10000"/>
              <a:gd name="connsiteX4" fmla="*/ 3806 w 10000"/>
              <a:gd name="connsiteY4" fmla="*/ 627 h 10000"/>
              <a:gd name="connsiteX5" fmla="*/ 6684 w 10000"/>
              <a:gd name="connsiteY5" fmla="*/ 2940 h 10000"/>
              <a:gd name="connsiteX6" fmla="*/ 8621 w 10000"/>
              <a:gd name="connsiteY6" fmla="*/ 2867 h 10000"/>
              <a:gd name="connsiteX7" fmla="*/ 9353 w 10000"/>
              <a:gd name="connsiteY7" fmla="*/ 5815 h 10000"/>
              <a:gd name="connsiteX8" fmla="*/ 9841 w 10000"/>
              <a:gd name="connsiteY8" fmla="*/ 8096 h 10000"/>
              <a:gd name="connsiteX9" fmla="*/ 8448 w 10000"/>
              <a:gd name="connsiteY9" fmla="*/ 9807 h 10000"/>
              <a:gd name="connsiteX0" fmla="*/ 8448 w 10000"/>
              <a:gd name="connsiteY0" fmla="*/ 9807 h 10000"/>
              <a:gd name="connsiteX1" fmla="*/ 1220 w 10000"/>
              <a:gd name="connsiteY1" fmla="*/ 9711 h 10000"/>
              <a:gd name="connsiteX2" fmla="*/ 199 w 10000"/>
              <a:gd name="connsiteY2" fmla="*/ 6988 h 10000"/>
              <a:gd name="connsiteX3" fmla="*/ 1638 w 10000"/>
              <a:gd name="connsiteY3" fmla="*/ 4336 h 10000"/>
              <a:gd name="connsiteX4" fmla="*/ 3806 w 10000"/>
              <a:gd name="connsiteY4" fmla="*/ 627 h 10000"/>
              <a:gd name="connsiteX5" fmla="*/ 6684 w 10000"/>
              <a:gd name="connsiteY5" fmla="*/ 2940 h 10000"/>
              <a:gd name="connsiteX6" fmla="*/ 8621 w 10000"/>
              <a:gd name="connsiteY6" fmla="*/ 2867 h 10000"/>
              <a:gd name="connsiteX7" fmla="*/ 9054 w 10000"/>
              <a:gd name="connsiteY7" fmla="*/ 5692 h 10000"/>
              <a:gd name="connsiteX8" fmla="*/ 9841 w 10000"/>
              <a:gd name="connsiteY8" fmla="*/ 8096 h 10000"/>
              <a:gd name="connsiteX9" fmla="*/ 8448 w 10000"/>
              <a:gd name="connsiteY9" fmla="*/ 9807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000" h="10000">
                <a:moveTo>
                  <a:pt x="8448" y="9807"/>
                </a:moveTo>
                <a:lnTo>
                  <a:pt x="1220" y="9711"/>
                </a:lnTo>
                <a:cubicBezTo>
                  <a:pt x="1220" y="9711"/>
                  <a:pt x="0" y="9253"/>
                  <a:pt x="199" y="6988"/>
                </a:cubicBezTo>
                <a:cubicBezTo>
                  <a:pt x="424" y="4530"/>
                  <a:pt x="1638" y="4336"/>
                  <a:pt x="1638" y="4336"/>
                </a:cubicBezTo>
                <a:cubicBezTo>
                  <a:pt x="1638" y="4336"/>
                  <a:pt x="1711" y="1277"/>
                  <a:pt x="3806" y="627"/>
                </a:cubicBezTo>
                <a:cubicBezTo>
                  <a:pt x="5849" y="0"/>
                  <a:pt x="6684" y="2940"/>
                  <a:pt x="6684" y="2940"/>
                </a:cubicBezTo>
                <a:cubicBezTo>
                  <a:pt x="6684" y="2940"/>
                  <a:pt x="7732" y="1542"/>
                  <a:pt x="8621" y="2867"/>
                </a:cubicBezTo>
                <a:cubicBezTo>
                  <a:pt x="9363" y="3952"/>
                  <a:pt x="9054" y="5692"/>
                  <a:pt x="9054" y="5692"/>
                </a:cubicBezTo>
                <a:cubicBezTo>
                  <a:pt x="9054" y="5692"/>
                  <a:pt x="10000" y="6361"/>
                  <a:pt x="9841" y="8096"/>
                </a:cubicBezTo>
                <a:cubicBezTo>
                  <a:pt x="9668" y="10000"/>
                  <a:pt x="8448" y="9807"/>
                  <a:pt x="8448" y="9807"/>
                </a:cubicBezTo>
                <a:close/>
              </a:path>
            </a:pathLst>
          </a:custGeom>
          <a:solidFill>
            <a:schemeClr val="bg1">
              <a:lumMod val="5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688" fontAlgn="ctr"/>
            <a:endParaRPr lang="en-US" altLang="zh-CN" sz="1200" dirty="0">
              <a:solidFill>
                <a:srgbClr val="000000"/>
              </a:solidFill>
              <a:latin typeface="Huawei Sans" panose="020C0503030203020204" pitchFamily="34" charset="0"/>
            </a:endParaRPr>
          </a:p>
        </p:txBody>
      </p:sp>
      <p:pic>
        <p:nvPicPr>
          <p:cNvPr id="12" name="图片 1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585510" y="2096991"/>
            <a:ext cx="906872" cy="569431"/>
          </a:xfrm>
          <a:prstGeom prst="rect">
            <a:avLst/>
          </a:prstGeom>
        </p:spPr>
      </p:pic>
      <p:pic>
        <p:nvPicPr>
          <p:cNvPr id="13" name="图片 12"/>
          <p:cNvPicPr>
            <a:picLocks noChangeAspect="1"/>
          </p:cNvPicPr>
          <p:nvPr/>
        </p:nvPicPr>
        <p:blipFill>
          <a:blip r:embed="rId5"/>
          <a:stretch>
            <a:fillRect/>
          </a:stretch>
        </p:blipFill>
        <p:spPr bwMode="gray">
          <a:xfrm>
            <a:off x="1377487" y="2234848"/>
            <a:ext cx="458654" cy="382622"/>
          </a:xfrm>
          <a:prstGeom prst="rect">
            <a:avLst/>
          </a:prstGeom>
        </p:spPr>
      </p:pic>
      <p:pic>
        <p:nvPicPr>
          <p:cNvPr id="14" name="图片 13"/>
          <p:cNvPicPr>
            <a:picLocks noChangeAspect="1"/>
          </p:cNvPicPr>
          <p:nvPr/>
        </p:nvPicPr>
        <p:blipFill>
          <a:blip r:embed="rId5"/>
          <a:stretch>
            <a:fillRect/>
          </a:stretch>
        </p:blipFill>
        <p:spPr bwMode="gray">
          <a:xfrm>
            <a:off x="4573952" y="4550933"/>
            <a:ext cx="458654" cy="382622"/>
          </a:xfrm>
          <a:prstGeom prst="rect">
            <a:avLst/>
          </a:prstGeom>
        </p:spPr>
      </p:pic>
      <p:pic>
        <p:nvPicPr>
          <p:cNvPr id="15" name="图片 1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4769930" y="1958361"/>
            <a:ext cx="906872" cy="569431"/>
          </a:xfrm>
          <a:prstGeom prst="rect">
            <a:avLst/>
          </a:prstGeom>
        </p:spPr>
      </p:pic>
      <p:pic>
        <p:nvPicPr>
          <p:cNvPr id="16" name="图片 15"/>
          <p:cNvPicPr>
            <a:picLocks noChangeAspect="1"/>
          </p:cNvPicPr>
          <p:nvPr/>
        </p:nvPicPr>
        <p:blipFill>
          <a:blip r:embed="rId5"/>
          <a:stretch>
            <a:fillRect/>
          </a:stretch>
        </p:blipFill>
        <p:spPr bwMode="gray">
          <a:xfrm>
            <a:off x="4494676" y="2051766"/>
            <a:ext cx="458654" cy="382622"/>
          </a:xfrm>
          <a:prstGeom prst="rect">
            <a:avLst/>
          </a:prstGeom>
        </p:spPr>
      </p:pic>
      <p:sp>
        <p:nvSpPr>
          <p:cNvPr id="18" name="文本框 17"/>
          <p:cNvSpPr txBox="1"/>
          <p:nvPr/>
        </p:nvSpPr>
        <p:spPr bwMode="gray">
          <a:xfrm>
            <a:off x="1145392" y="2615727"/>
            <a:ext cx="693518" cy="276999"/>
          </a:xfrm>
          <a:prstGeom prst="rect">
            <a:avLst/>
          </a:prstGeom>
          <a:noFill/>
        </p:spPr>
        <p:txBody>
          <a:bodyPr wrap="square" rtlCol="0">
            <a:spAutoFit/>
          </a:bodyPr>
          <a:lstStyle/>
          <a:p>
            <a:pPr algn="ctr" fontAlgn="ctr"/>
            <a:r>
              <a:rPr lang="en-US" sz="1200" dirty="0">
                <a:solidFill>
                  <a:srgbClr val="000000"/>
                </a:solidFill>
                <a:latin typeface="Huawei Sans" panose="020C0503030203020204" pitchFamily="34" charset="0"/>
              </a:rPr>
              <a:t>CPE</a:t>
            </a:r>
            <a:endParaRPr lang="en-US" altLang="zh-CN" sz="1200" dirty="0">
              <a:solidFill>
                <a:srgbClr val="000000"/>
              </a:solidFill>
              <a:latin typeface="Huawei Sans" panose="020C0503030203020204" pitchFamily="34" charset="0"/>
            </a:endParaRPr>
          </a:p>
        </p:txBody>
      </p:sp>
      <p:sp>
        <p:nvSpPr>
          <p:cNvPr id="19" name="文本框 18"/>
          <p:cNvSpPr txBox="1"/>
          <p:nvPr/>
        </p:nvSpPr>
        <p:spPr bwMode="gray">
          <a:xfrm>
            <a:off x="1326549" y="5304177"/>
            <a:ext cx="693518" cy="276999"/>
          </a:xfrm>
          <a:prstGeom prst="rect">
            <a:avLst/>
          </a:prstGeom>
          <a:noFill/>
        </p:spPr>
        <p:txBody>
          <a:bodyPr wrap="square" rtlCol="0">
            <a:spAutoFit/>
          </a:bodyPr>
          <a:lstStyle/>
          <a:p>
            <a:pPr algn="ctr" fontAlgn="ctr"/>
            <a:r>
              <a:rPr lang="en-US" sz="1200" dirty="0">
                <a:solidFill>
                  <a:srgbClr val="000000"/>
                </a:solidFill>
                <a:latin typeface="Huawei Sans" panose="020C0503030203020204" pitchFamily="34" charset="0"/>
              </a:rPr>
              <a:t>CPE</a:t>
            </a:r>
            <a:endParaRPr lang="en-US" altLang="zh-CN" sz="1200" dirty="0">
              <a:solidFill>
                <a:srgbClr val="000000"/>
              </a:solidFill>
              <a:latin typeface="Huawei Sans" panose="020C0503030203020204" pitchFamily="34" charset="0"/>
            </a:endParaRPr>
          </a:p>
        </p:txBody>
      </p:sp>
      <p:sp>
        <p:nvSpPr>
          <p:cNvPr id="20" name="文本框 19"/>
          <p:cNvSpPr txBox="1"/>
          <p:nvPr/>
        </p:nvSpPr>
        <p:spPr bwMode="gray">
          <a:xfrm>
            <a:off x="4377243" y="2392999"/>
            <a:ext cx="693518" cy="276999"/>
          </a:xfrm>
          <a:prstGeom prst="rect">
            <a:avLst/>
          </a:prstGeom>
          <a:noFill/>
        </p:spPr>
        <p:txBody>
          <a:bodyPr wrap="square" rtlCol="0">
            <a:spAutoFit/>
          </a:bodyPr>
          <a:lstStyle/>
          <a:p>
            <a:pPr algn="ctr" fontAlgn="ctr"/>
            <a:r>
              <a:rPr lang="en-US" sz="1200" dirty="0">
                <a:solidFill>
                  <a:srgbClr val="000000"/>
                </a:solidFill>
                <a:latin typeface="Huawei Sans" panose="020C0503030203020204" pitchFamily="34" charset="0"/>
              </a:rPr>
              <a:t>CPE</a:t>
            </a:r>
            <a:endParaRPr lang="en-US" altLang="zh-CN" sz="1200" dirty="0">
              <a:solidFill>
                <a:srgbClr val="000000"/>
              </a:solidFill>
              <a:latin typeface="Huawei Sans" panose="020C0503030203020204" pitchFamily="34" charset="0"/>
            </a:endParaRPr>
          </a:p>
        </p:txBody>
      </p:sp>
      <p:sp>
        <p:nvSpPr>
          <p:cNvPr id="21" name="文本框 20"/>
          <p:cNvSpPr txBox="1"/>
          <p:nvPr/>
        </p:nvSpPr>
        <p:spPr bwMode="gray">
          <a:xfrm>
            <a:off x="4457782" y="4892166"/>
            <a:ext cx="693518" cy="276999"/>
          </a:xfrm>
          <a:prstGeom prst="rect">
            <a:avLst/>
          </a:prstGeom>
          <a:noFill/>
        </p:spPr>
        <p:txBody>
          <a:bodyPr wrap="square" rtlCol="0">
            <a:spAutoFit/>
          </a:bodyPr>
          <a:lstStyle/>
          <a:p>
            <a:pPr algn="ctr" fontAlgn="ctr"/>
            <a:r>
              <a:rPr lang="en-US" sz="1200" dirty="0">
                <a:solidFill>
                  <a:srgbClr val="000000"/>
                </a:solidFill>
                <a:latin typeface="Huawei Sans" panose="020C0503030203020204" pitchFamily="34" charset="0"/>
              </a:rPr>
              <a:t>CPE</a:t>
            </a:r>
            <a:endParaRPr lang="en-US" altLang="zh-CN" sz="1200" dirty="0">
              <a:solidFill>
                <a:srgbClr val="000000"/>
              </a:solidFill>
              <a:latin typeface="Huawei Sans" panose="020C0503030203020204" pitchFamily="34" charset="0"/>
            </a:endParaRPr>
          </a:p>
        </p:txBody>
      </p:sp>
      <p:sp>
        <p:nvSpPr>
          <p:cNvPr id="22" name="文本框 21"/>
          <p:cNvSpPr txBox="1"/>
          <p:nvPr/>
        </p:nvSpPr>
        <p:spPr bwMode="gray">
          <a:xfrm>
            <a:off x="670663" y="2253898"/>
            <a:ext cx="693518" cy="276999"/>
          </a:xfrm>
          <a:prstGeom prst="rect">
            <a:avLst/>
          </a:prstGeom>
          <a:noFill/>
        </p:spPr>
        <p:txBody>
          <a:bodyPr wrap="square" rtlCol="0">
            <a:spAutoFit/>
          </a:bodyPr>
          <a:lstStyle/>
          <a:p>
            <a:pPr algn="ctr" fontAlgn="ctr"/>
            <a:r>
              <a:rPr lang="en-US" sz="1200" dirty="0">
                <a:solidFill>
                  <a:srgbClr val="000000"/>
                </a:solidFill>
                <a:latin typeface="Huawei Sans" panose="020C0503030203020204" pitchFamily="34" charset="0"/>
              </a:rPr>
              <a:t>Branch</a:t>
            </a:r>
          </a:p>
        </p:txBody>
      </p:sp>
      <p:sp>
        <p:nvSpPr>
          <p:cNvPr id="23" name="文本框 22"/>
          <p:cNvSpPr txBox="1"/>
          <p:nvPr/>
        </p:nvSpPr>
        <p:spPr bwMode="gray">
          <a:xfrm>
            <a:off x="718979" y="4992231"/>
            <a:ext cx="693518" cy="276999"/>
          </a:xfrm>
          <a:prstGeom prst="rect">
            <a:avLst/>
          </a:prstGeom>
          <a:noFill/>
        </p:spPr>
        <p:txBody>
          <a:bodyPr wrap="square" rtlCol="0">
            <a:spAutoFit/>
          </a:bodyPr>
          <a:lstStyle/>
          <a:p>
            <a:pPr algn="ctr" fontAlgn="ctr"/>
            <a:r>
              <a:rPr lang="en-US" sz="1200" dirty="0">
                <a:solidFill>
                  <a:srgbClr val="000000"/>
                </a:solidFill>
                <a:latin typeface="Huawei Sans" panose="020C0503030203020204" pitchFamily="34" charset="0"/>
              </a:rPr>
              <a:t>Branch</a:t>
            </a:r>
          </a:p>
        </p:txBody>
      </p:sp>
      <p:sp>
        <p:nvSpPr>
          <p:cNvPr id="24" name="文本框 23"/>
          <p:cNvSpPr txBox="1"/>
          <p:nvPr/>
        </p:nvSpPr>
        <p:spPr bwMode="gray">
          <a:xfrm>
            <a:off x="4725882" y="2108195"/>
            <a:ext cx="1105943" cy="276999"/>
          </a:xfrm>
          <a:prstGeom prst="rect">
            <a:avLst/>
          </a:prstGeom>
          <a:noFill/>
        </p:spPr>
        <p:txBody>
          <a:bodyPr wrap="square" rtlCol="0">
            <a:spAutoFit/>
          </a:bodyPr>
          <a:lstStyle/>
          <a:p>
            <a:pPr algn="ctr" fontAlgn="ctr"/>
            <a:r>
              <a:rPr lang="en-US" sz="1200" dirty="0">
                <a:solidFill>
                  <a:srgbClr val="000000"/>
                </a:solidFill>
                <a:latin typeface="Huawei Sans" panose="020C0503030203020204" pitchFamily="34" charset="0"/>
              </a:rPr>
              <a:t>HQ/DC</a:t>
            </a:r>
          </a:p>
        </p:txBody>
      </p:sp>
      <p:sp>
        <p:nvSpPr>
          <p:cNvPr id="25" name="文本框 24"/>
          <p:cNvSpPr txBox="1"/>
          <p:nvPr/>
        </p:nvSpPr>
        <p:spPr bwMode="gray">
          <a:xfrm>
            <a:off x="4899134" y="4585092"/>
            <a:ext cx="841040" cy="276999"/>
          </a:xfrm>
          <a:prstGeom prst="rect">
            <a:avLst/>
          </a:prstGeom>
          <a:noFill/>
        </p:spPr>
        <p:txBody>
          <a:bodyPr wrap="square" rtlCol="0">
            <a:spAutoFit/>
          </a:bodyPr>
          <a:lstStyle/>
          <a:p>
            <a:pPr algn="ctr" fontAlgn="ctr"/>
            <a:r>
              <a:rPr lang="en-US" sz="1200" dirty="0">
                <a:solidFill>
                  <a:srgbClr val="000000"/>
                </a:solidFill>
                <a:latin typeface="Huawei Sans" panose="020C0503030203020204" pitchFamily="34" charset="0"/>
              </a:rPr>
              <a:t>Branch</a:t>
            </a:r>
          </a:p>
        </p:txBody>
      </p:sp>
      <p:sp>
        <p:nvSpPr>
          <p:cNvPr id="26" name="文本框 25"/>
          <p:cNvSpPr txBox="1"/>
          <p:nvPr/>
        </p:nvSpPr>
        <p:spPr bwMode="gray">
          <a:xfrm>
            <a:off x="3386423" y="5544864"/>
            <a:ext cx="1544222" cy="276999"/>
          </a:xfrm>
          <a:prstGeom prst="rect">
            <a:avLst/>
          </a:prstGeom>
          <a:noFill/>
        </p:spPr>
        <p:txBody>
          <a:bodyPr wrap="square" rtlCol="0">
            <a:spAutoFit/>
          </a:bodyPr>
          <a:lstStyle/>
          <a:p>
            <a:pPr algn="ctr" fontAlgn="ctr"/>
            <a:r>
              <a:rPr lang="en-US" sz="1200" dirty="0">
                <a:solidFill>
                  <a:srgbClr val="000000"/>
                </a:solidFill>
                <a:latin typeface="Huawei Sans" panose="020C0503030203020204" pitchFamily="34" charset="0"/>
              </a:rPr>
              <a:t>SaaS applications</a:t>
            </a:r>
          </a:p>
        </p:txBody>
      </p:sp>
      <p:pic>
        <p:nvPicPr>
          <p:cNvPr id="35" name="图片 34"/>
          <p:cNvPicPr>
            <a:picLocks/>
          </p:cNvPicPr>
          <p:nvPr/>
        </p:nvPicPr>
        <p:blipFill>
          <a:blip r:embed="rId6" cstate="print">
            <a:extLst>
              <a:ext uri="{28A0092B-C50C-407E-A947-70E740481C1C}">
                <a14:useLocalDpi xmlns:a14="http://schemas.microsoft.com/office/drawing/2010/main" val="0"/>
              </a:ext>
            </a:extLst>
          </a:blip>
          <a:stretch>
            <a:fillRect/>
          </a:stretch>
        </p:blipFill>
        <p:spPr bwMode="gray">
          <a:xfrm>
            <a:off x="2127952" y="4041664"/>
            <a:ext cx="441780" cy="339078"/>
          </a:xfrm>
          <a:prstGeom prst="rect">
            <a:avLst/>
          </a:prstGeom>
        </p:spPr>
      </p:pic>
      <p:sp>
        <p:nvSpPr>
          <p:cNvPr id="37" name="文本框 36"/>
          <p:cNvSpPr txBox="1"/>
          <p:nvPr/>
        </p:nvSpPr>
        <p:spPr bwMode="gray">
          <a:xfrm>
            <a:off x="516047" y="4320100"/>
            <a:ext cx="1401634" cy="461665"/>
          </a:xfrm>
          <a:prstGeom prst="rect">
            <a:avLst/>
          </a:prstGeom>
          <a:noFill/>
        </p:spPr>
        <p:txBody>
          <a:bodyPr wrap="square" rtlCol="0">
            <a:spAutoFit/>
          </a:bodyPr>
          <a:lstStyle/>
          <a:p>
            <a:pPr algn="ctr" fontAlgn="ctr"/>
            <a:r>
              <a:rPr lang="en-US" sz="1200" b="1" dirty="0">
                <a:solidFill>
                  <a:srgbClr val="C00000"/>
                </a:solidFill>
                <a:latin typeface="Huawei Sans" panose="020C0503030203020204" pitchFamily="34" charset="0"/>
              </a:rPr>
              <a:t>Access to the Internet</a:t>
            </a:r>
            <a:endParaRPr lang="en-US" altLang="zh-CN" sz="1200" b="1" dirty="0">
              <a:solidFill>
                <a:srgbClr val="C00000"/>
              </a:solidFill>
              <a:latin typeface="Huawei Sans" panose="020C0503030203020204" pitchFamily="34" charset="0"/>
            </a:endParaRPr>
          </a:p>
        </p:txBody>
      </p:sp>
      <p:sp>
        <p:nvSpPr>
          <p:cNvPr id="38" name="文本框 37"/>
          <p:cNvSpPr txBox="1"/>
          <p:nvPr/>
        </p:nvSpPr>
        <p:spPr bwMode="gray">
          <a:xfrm>
            <a:off x="1926229" y="4734831"/>
            <a:ext cx="1314122" cy="461665"/>
          </a:xfrm>
          <a:prstGeom prst="rect">
            <a:avLst/>
          </a:prstGeom>
          <a:noFill/>
        </p:spPr>
        <p:txBody>
          <a:bodyPr wrap="square" rtlCol="0">
            <a:spAutoFit/>
          </a:bodyPr>
          <a:lstStyle/>
          <a:p>
            <a:pPr algn="ctr" fontAlgn="ctr"/>
            <a:r>
              <a:rPr lang="en-US" sz="1200" dirty="0">
                <a:solidFill>
                  <a:srgbClr val="000000"/>
                </a:solidFill>
                <a:latin typeface="Huawei Sans" panose="020C0503030203020204" pitchFamily="34" charset="0"/>
              </a:rPr>
              <a:t>Access to SaaS applications</a:t>
            </a:r>
          </a:p>
        </p:txBody>
      </p:sp>
      <p:pic>
        <p:nvPicPr>
          <p:cNvPr id="41" name="图片 40"/>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bwMode="gray">
          <a:xfrm>
            <a:off x="3828946" y="5248138"/>
            <a:ext cx="234000" cy="234000"/>
          </a:xfrm>
          <a:prstGeom prst="rect">
            <a:avLst/>
          </a:prstGeom>
        </p:spPr>
      </p:pic>
      <p:pic>
        <p:nvPicPr>
          <p:cNvPr id="42" name="图片 41"/>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bwMode="gray">
          <a:xfrm>
            <a:off x="3979493" y="4965664"/>
            <a:ext cx="234000" cy="234000"/>
          </a:xfrm>
          <a:prstGeom prst="rect">
            <a:avLst/>
          </a:prstGeom>
        </p:spPr>
      </p:pic>
      <p:pic>
        <p:nvPicPr>
          <p:cNvPr id="43" name="图片 42"/>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bwMode="gray">
          <a:xfrm>
            <a:off x="4249305" y="5173339"/>
            <a:ext cx="234000" cy="234000"/>
          </a:xfrm>
          <a:prstGeom prst="rect">
            <a:avLst/>
          </a:prstGeom>
        </p:spPr>
      </p:pic>
      <p:pic>
        <p:nvPicPr>
          <p:cNvPr id="44" name="图片 43"/>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bwMode="gray">
          <a:xfrm>
            <a:off x="1630096" y="4763966"/>
            <a:ext cx="263788" cy="216000"/>
          </a:xfrm>
          <a:prstGeom prst="rect">
            <a:avLst/>
          </a:prstGeom>
        </p:spPr>
      </p:pic>
      <p:pic>
        <p:nvPicPr>
          <p:cNvPr id="45" name="图片 44"/>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bwMode="gray">
          <a:xfrm>
            <a:off x="4517359" y="1529496"/>
            <a:ext cx="413286" cy="338415"/>
          </a:xfrm>
          <a:prstGeom prst="rect">
            <a:avLst/>
          </a:prstGeom>
        </p:spPr>
      </p:pic>
      <p:sp>
        <p:nvSpPr>
          <p:cNvPr id="51" name="文本框 50"/>
          <p:cNvSpPr txBox="1"/>
          <p:nvPr/>
        </p:nvSpPr>
        <p:spPr bwMode="gray">
          <a:xfrm>
            <a:off x="2447989" y="4074491"/>
            <a:ext cx="1348624" cy="338554"/>
          </a:xfrm>
          <a:prstGeom prst="rect">
            <a:avLst/>
          </a:prstGeom>
          <a:noFill/>
        </p:spPr>
        <p:txBody>
          <a:bodyPr wrap="square" rtlCol="0">
            <a:spAutoFit/>
          </a:bodyPr>
          <a:lstStyle/>
          <a:p>
            <a:pPr fontAlgn="ctr"/>
            <a:r>
              <a:rPr lang="en-US" sz="1600" dirty="0">
                <a:solidFill>
                  <a:schemeClr val="bg1"/>
                </a:solidFill>
                <a:latin typeface="Huawei Sans" panose="020C0503030203020204" pitchFamily="34" charset="0"/>
              </a:rPr>
              <a:t>Internet</a:t>
            </a:r>
            <a:endParaRPr lang="en-US" altLang="zh-CN" sz="1600" dirty="0">
              <a:solidFill>
                <a:schemeClr val="bg1"/>
              </a:solidFill>
              <a:latin typeface="Huawei Sans" panose="020C0503030203020204" pitchFamily="34" charset="0"/>
            </a:endParaRPr>
          </a:p>
        </p:txBody>
      </p:sp>
      <p:pic>
        <p:nvPicPr>
          <p:cNvPr id="53" name="图片 52" descr="网络云2-蓝.png"/>
          <p:cNvPicPr>
            <a:picLocks noChangeAspect="1"/>
          </p:cNvPicPr>
          <p:nvPr/>
        </p:nvPicPr>
        <p:blipFill>
          <a:blip r:embed="rId12" cstate="print"/>
          <a:stretch>
            <a:fillRect/>
          </a:stretch>
        </p:blipFill>
        <p:spPr bwMode="gray">
          <a:xfrm>
            <a:off x="2366956" y="2467219"/>
            <a:ext cx="1397680" cy="812445"/>
          </a:xfrm>
          <a:prstGeom prst="rect">
            <a:avLst/>
          </a:prstGeom>
        </p:spPr>
      </p:pic>
      <p:sp>
        <p:nvSpPr>
          <p:cNvPr id="54" name="文本框 53"/>
          <p:cNvSpPr txBox="1"/>
          <p:nvPr/>
        </p:nvSpPr>
        <p:spPr bwMode="gray">
          <a:xfrm>
            <a:off x="2694183" y="2733993"/>
            <a:ext cx="857682" cy="338554"/>
          </a:xfrm>
          <a:prstGeom prst="rect">
            <a:avLst/>
          </a:prstGeom>
          <a:noFill/>
        </p:spPr>
        <p:txBody>
          <a:bodyPr wrap="square" rtlCol="0">
            <a:spAutoFit/>
          </a:bodyPr>
          <a:lstStyle/>
          <a:p>
            <a:pPr fontAlgn="ctr"/>
            <a:r>
              <a:rPr lang="en-US" sz="1600" dirty="0">
                <a:solidFill>
                  <a:schemeClr val="bg1"/>
                </a:solidFill>
                <a:latin typeface="Huawei Sans" panose="020C0503030203020204" pitchFamily="34" charset="0"/>
              </a:rPr>
              <a:t>MPLS</a:t>
            </a:r>
            <a:endParaRPr lang="en-US" altLang="zh-CN" sz="1600" dirty="0">
              <a:solidFill>
                <a:schemeClr val="bg1"/>
              </a:solidFill>
              <a:latin typeface="Huawei Sans" panose="020C0503030203020204" pitchFamily="34" charset="0"/>
            </a:endParaRPr>
          </a:p>
        </p:txBody>
      </p:sp>
      <p:cxnSp>
        <p:nvCxnSpPr>
          <p:cNvPr id="57" name="直接连接符 56"/>
          <p:cNvCxnSpPr>
            <a:endCxn id="20" idx="0"/>
          </p:cNvCxnSpPr>
          <p:nvPr/>
        </p:nvCxnSpPr>
        <p:spPr bwMode="gray">
          <a:xfrm flipV="1">
            <a:off x="3509828" y="2392999"/>
            <a:ext cx="1214174" cy="1567742"/>
          </a:xfrm>
          <a:prstGeom prst="line">
            <a:avLst/>
          </a:prstGeom>
          <a:noFill/>
          <a:ln w="127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0" name="直接连接符 59"/>
          <p:cNvCxnSpPr>
            <a:stCxn id="13" idx="2"/>
          </p:cNvCxnSpPr>
          <p:nvPr/>
        </p:nvCxnSpPr>
        <p:spPr bwMode="gray">
          <a:xfrm>
            <a:off x="1606814" y="2617470"/>
            <a:ext cx="790813" cy="1424194"/>
          </a:xfrm>
          <a:prstGeom prst="line">
            <a:avLst/>
          </a:prstGeom>
          <a:noFill/>
          <a:ln w="127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71" name="直接连接符 70"/>
          <p:cNvCxnSpPr>
            <a:endCxn id="14" idx="0"/>
          </p:cNvCxnSpPr>
          <p:nvPr/>
        </p:nvCxnSpPr>
        <p:spPr bwMode="gray">
          <a:xfrm>
            <a:off x="3735073" y="3022889"/>
            <a:ext cx="1068206" cy="1528044"/>
          </a:xfrm>
          <a:prstGeom prst="line">
            <a:avLst/>
          </a:prstGeom>
          <a:noFill/>
          <a:ln w="127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82" name="任意多边形 81"/>
          <p:cNvSpPr/>
          <p:nvPr/>
        </p:nvSpPr>
        <p:spPr bwMode="gray">
          <a:xfrm>
            <a:off x="1216864" y="1203631"/>
            <a:ext cx="3653695" cy="3086429"/>
          </a:xfrm>
          <a:custGeom>
            <a:avLst/>
            <a:gdLst>
              <a:gd name="connsiteX0" fmla="*/ 0 w 3700997"/>
              <a:gd name="connsiteY0" fmla="*/ 1059509 h 3086429"/>
              <a:gd name="connsiteX1" fmla="*/ 769620 w 3700997"/>
              <a:gd name="connsiteY1" fmla="*/ 1143329 h 3086429"/>
              <a:gd name="connsiteX2" fmla="*/ 1767840 w 3700997"/>
              <a:gd name="connsiteY2" fmla="*/ 1478609 h 3086429"/>
              <a:gd name="connsiteX3" fmla="*/ 3246120 w 3700997"/>
              <a:gd name="connsiteY3" fmla="*/ 1120469 h 3086429"/>
              <a:gd name="connsiteX4" fmla="*/ 3383280 w 3700997"/>
              <a:gd name="connsiteY4" fmla="*/ 190829 h 3086429"/>
              <a:gd name="connsiteX5" fmla="*/ 3596640 w 3700997"/>
              <a:gd name="connsiteY5" fmla="*/ 129869 h 3086429"/>
              <a:gd name="connsiteX6" fmla="*/ 3596640 w 3700997"/>
              <a:gd name="connsiteY6" fmla="*/ 1631009 h 3086429"/>
              <a:gd name="connsiteX7" fmla="*/ 2301240 w 3700997"/>
              <a:gd name="connsiteY7" fmla="*/ 3086429 h 30864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700997" h="3086429">
                <a:moveTo>
                  <a:pt x="0" y="1059509"/>
                </a:moveTo>
                <a:cubicBezTo>
                  <a:pt x="237490" y="1066494"/>
                  <a:pt x="474980" y="1073479"/>
                  <a:pt x="769620" y="1143329"/>
                </a:cubicBezTo>
                <a:cubicBezTo>
                  <a:pt x="1064260" y="1213179"/>
                  <a:pt x="1355090" y="1482419"/>
                  <a:pt x="1767840" y="1478609"/>
                </a:cubicBezTo>
                <a:cubicBezTo>
                  <a:pt x="2180590" y="1474799"/>
                  <a:pt x="2976880" y="1335099"/>
                  <a:pt x="3246120" y="1120469"/>
                </a:cubicBezTo>
                <a:cubicBezTo>
                  <a:pt x="3515360" y="905839"/>
                  <a:pt x="3324860" y="355929"/>
                  <a:pt x="3383280" y="190829"/>
                </a:cubicBezTo>
                <a:cubicBezTo>
                  <a:pt x="3441700" y="25729"/>
                  <a:pt x="3561080" y="-110161"/>
                  <a:pt x="3596640" y="129869"/>
                </a:cubicBezTo>
                <a:cubicBezTo>
                  <a:pt x="3632200" y="369899"/>
                  <a:pt x="3812540" y="1138249"/>
                  <a:pt x="3596640" y="1631009"/>
                </a:cubicBezTo>
                <a:cubicBezTo>
                  <a:pt x="3380740" y="2123769"/>
                  <a:pt x="2840990" y="2605099"/>
                  <a:pt x="2301240" y="3086429"/>
                </a:cubicBezTo>
              </a:path>
            </a:pathLst>
          </a:custGeom>
          <a:noFill/>
          <a:ln w="28575" cap="flat" cmpd="sng" algn="ctr">
            <a:solidFill>
              <a:srgbClr val="C7000B"/>
            </a:solidFill>
            <a:prstDash val="solid"/>
            <a:round/>
            <a:headEnd type="triangl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fontAlgn="ctr">
              <a:buClr>
                <a:srgbClr val="CC9900"/>
              </a:buClr>
              <a:buFont typeface="Wingdings" pitchFamily="2" charset="2"/>
              <a:buChar char="n"/>
            </a:pPr>
            <a:endParaRPr lang="en-US" altLang="zh-CN" sz="1200" dirty="0">
              <a:solidFill>
                <a:srgbClr val="000000"/>
              </a:solidFill>
              <a:latin typeface="Huawei Sans" panose="020C0503030203020204" pitchFamily="34" charset="0"/>
            </a:endParaRPr>
          </a:p>
        </p:txBody>
      </p:sp>
      <p:pic>
        <p:nvPicPr>
          <p:cNvPr id="84" name="图片 83"/>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bwMode="gray">
          <a:xfrm>
            <a:off x="1630470" y="5057366"/>
            <a:ext cx="263414" cy="216000"/>
          </a:xfrm>
          <a:prstGeom prst="rect">
            <a:avLst/>
          </a:prstGeom>
        </p:spPr>
      </p:pic>
      <p:sp>
        <p:nvSpPr>
          <p:cNvPr id="87" name="Rectangular Callout 26">
            <a:extLst>
              <a:ext uri="{FF2B5EF4-FFF2-40B4-BE49-F238E27FC236}">
                <a16:creationId xmlns:a16="http://schemas.microsoft.com/office/drawing/2014/main" id="{BC066AFF-F73C-4ADB-958A-9B01AB6C2467}"/>
              </a:ext>
            </a:extLst>
          </p:cNvPr>
          <p:cNvSpPr/>
          <p:nvPr/>
        </p:nvSpPr>
        <p:spPr bwMode="gray">
          <a:xfrm>
            <a:off x="4803280" y="1053208"/>
            <a:ext cx="1204612" cy="402249"/>
          </a:xfrm>
          <a:prstGeom prst="wedgeRectCallout">
            <a:avLst>
              <a:gd name="adj1" fmla="val -38672"/>
              <a:gd name="adj2" fmla="val 84963"/>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schemeClr val="bg1">
                    <a:lumMod val="50000"/>
                  </a:schemeClr>
                </a:solidFill>
                <a:latin typeface="Huawei Sans" panose="020C0503030203020204" pitchFamily="34" charset="0"/>
              </a:rPr>
              <a:t>Advanced security VAS</a:t>
            </a:r>
            <a:endParaRPr lang="en-US" altLang="zh-CN" sz="1200" dirty="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89" name="Rectangular Callout 26">
            <a:extLst>
              <a:ext uri="{FF2B5EF4-FFF2-40B4-BE49-F238E27FC236}">
                <a16:creationId xmlns:a16="http://schemas.microsoft.com/office/drawing/2014/main" id="{BC066AFF-F73C-4ADB-958A-9B01AB6C2467}"/>
              </a:ext>
            </a:extLst>
          </p:cNvPr>
          <p:cNvSpPr/>
          <p:nvPr/>
        </p:nvSpPr>
        <p:spPr bwMode="gray">
          <a:xfrm>
            <a:off x="1910382" y="5319287"/>
            <a:ext cx="1447787" cy="391048"/>
          </a:xfrm>
          <a:prstGeom prst="rect">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schemeClr val="bg1">
                    <a:lumMod val="50000"/>
                  </a:schemeClr>
                </a:solidFill>
                <a:latin typeface="Huawei Sans" panose="020C0503030203020204" pitchFamily="34" charset="0"/>
              </a:rPr>
              <a:t>Firewall/IPS/URL filtering</a:t>
            </a:r>
            <a:endParaRPr lang="en-US" altLang="zh-CN" sz="1200" dirty="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2" name="任意多边形 31"/>
          <p:cNvSpPr/>
          <p:nvPr/>
        </p:nvSpPr>
        <p:spPr bwMode="gray">
          <a:xfrm>
            <a:off x="1327553" y="4385204"/>
            <a:ext cx="1156583" cy="718957"/>
          </a:xfrm>
          <a:custGeom>
            <a:avLst/>
            <a:gdLst>
              <a:gd name="connsiteX0" fmla="*/ 0 w 882595"/>
              <a:gd name="connsiteY0" fmla="*/ 548640 h 548640"/>
              <a:gd name="connsiteX1" fmla="*/ 882595 w 882595"/>
              <a:gd name="connsiteY1" fmla="*/ 0 h 548640"/>
              <a:gd name="connsiteX2" fmla="*/ 882595 w 882595"/>
              <a:gd name="connsiteY2" fmla="*/ 0 h 548640"/>
              <a:gd name="connsiteX3" fmla="*/ 882595 w 882595"/>
              <a:gd name="connsiteY3" fmla="*/ 0 h 548640"/>
            </a:gdLst>
            <a:ahLst/>
            <a:cxnLst>
              <a:cxn ang="0">
                <a:pos x="connsiteX0" y="connsiteY0"/>
              </a:cxn>
              <a:cxn ang="0">
                <a:pos x="connsiteX1" y="connsiteY1"/>
              </a:cxn>
              <a:cxn ang="0">
                <a:pos x="connsiteX2" y="connsiteY2"/>
              </a:cxn>
              <a:cxn ang="0">
                <a:pos x="connsiteX3" y="connsiteY3"/>
              </a:cxn>
            </a:cxnLst>
            <a:rect l="l" t="t" r="r" b="b"/>
            <a:pathLst>
              <a:path w="882595" h="548640">
                <a:moveTo>
                  <a:pt x="0" y="548640"/>
                </a:moveTo>
                <a:lnTo>
                  <a:pt x="882595" y="0"/>
                </a:lnTo>
                <a:lnTo>
                  <a:pt x="882595" y="0"/>
                </a:lnTo>
                <a:lnTo>
                  <a:pt x="882595" y="0"/>
                </a:lnTo>
              </a:path>
            </a:pathLst>
          </a:custGeom>
          <a:noFill/>
          <a:ln w="28575" cap="flat" cmpd="sng" algn="ctr">
            <a:solidFill>
              <a:srgbClr val="C7000B"/>
            </a:solidFill>
            <a:prstDash val="solid"/>
            <a:round/>
            <a:headEnd type="non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fontAlgn="ctr">
              <a:buClr>
                <a:srgbClr val="CC9900"/>
              </a:buClr>
              <a:buFont typeface="Wingdings" pitchFamily="2" charset="2"/>
              <a:buChar char="n"/>
            </a:pPr>
            <a:endParaRPr lang="en-US" altLang="zh-CN" sz="1200" dirty="0">
              <a:solidFill>
                <a:srgbClr val="000000"/>
              </a:solidFill>
              <a:latin typeface="Huawei Sans" panose="020C0503030203020204" pitchFamily="34" charset="0"/>
            </a:endParaRPr>
          </a:p>
        </p:txBody>
      </p:sp>
      <p:cxnSp>
        <p:nvCxnSpPr>
          <p:cNvPr id="102" name="直接连接符 101"/>
          <p:cNvCxnSpPr>
            <a:stCxn id="84" idx="3"/>
          </p:cNvCxnSpPr>
          <p:nvPr/>
        </p:nvCxnSpPr>
        <p:spPr bwMode="gray">
          <a:xfrm>
            <a:off x="1893884" y="5165366"/>
            <a:ext cx="234068" cy="153921"/>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04" name="直接连接符 103"/>
          <p:cNvCxnSpPr/>
          <p:nvPr/>
        </p:nvCxnSpPr>
        <p:spPr bwMode="gray">
          <a:xfrm>
            <a:off x="1900030" y="4922665"/>
            <a:ext cx="282902" cy="396622"/>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pic>
        <p:nvPicPr>
          <p:cNvPr id="59" name="图片 58"/>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bwMode="gray">
          <a:xfrm>
            <a:off x="3641923" y="4797752"/>
            <a:ext cx="282841" cy="252000"/>
          </a:xfrm>
          <a:prstGeom prst="rect">
            <a:avLst/>
          </a:prstGeom>
        </p:spPr>
      </p:pic>
    </p:spTree>
    <p:extLst>
      <p:ext uri="{BB962C8B-B14F-4D97-AF65-F5344CB8AC3E}">
        <p14:creationId xmlns:p14="http://schemas.microsoft.com/office/powerpoint/2010/main" val="134048972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bwMode="gray"/>
        <p:txBody>
          <a:bodyPr>
            <a:normAutofit/>
          </a:bodyPr>
          <a:lstStyle/>
          <a:p>
            <a:pPr fontAlgn="ctr"/>
            <a:r>
              <a:rPr lang="en-US" dirty="0">
                <a:latin typeface="Huawei Sans" panose="020C0503030203020204" pitchFamily="34" charset="0"/>
              </a:rPr>
              <a:t>Basic Firewall Concepts: Zone</a:t>
            </a:r>
          </a:p>
        </p:txBody>
      </p:sp>
      <p:sp>
        <p:nvSpPr>
          <p:cNvPr id="3" name="Text Placeholder 2"/>
          <p:cNvSpPr>
            <a:spLocks noGrp="1"/>
          </p:cNvSpPr>
          <p:nvPr>
            <p:ph type="body" sz="quarter" idx="10"/>
          </p:nvPr>
        </p:nvSpPr>
        <p:spPr bwMode="gray"/>
        <p:txBody>
          <a:bodyPr/>
          <a:lstStyle/>
          <a:p>
            <a:pPr algn="l"/>
            <a:r>
              <a:rPr lang="en-US" sz="1800" dirty="0">
                <a:latin typeface="Huawei Sans" panose="020C0503030203020204" pitchFamily="34" charset="0"/>
              </a:rPr>
              <a:t>Security zones (or zones) are defined on a firewall. A security zone is a collection of networks connected through one or more interfaces. </a:t>
            </a:r>
            <a:r>
              <a:rPr lang="en-US" sz="1800" dirty="0"/>
              <a:t>The</a:t>
            </a:r>
            <a:r>
              <a:rPr lang="en-US" sz="1800" dirty="0">
                <a:latin typeface="Huawei Sans" panose="020C0503030203020204" pitchFamily="34" charset="0"/>
              </a:rPr>
              <a:t> firewall considers that data flows within a single security zone are trustful and no security policy is required. The firewall checks data and carries out security policies only when the data flows from one zone to another.</a:t>
            </a:r>
            <a:endParaRPr lang="en-US" altLang="zh-CN" sz="1800" dirty="0">
              <a:latin typeface="Huawei Sans" panose="020C0503030203020204" pitchFamily="34" charset="0"/>
            </a:endParaRPr>
          </a:p>
          <a:p>
            <a:pPr algn="l"/>
            <a:endParaRPr lang="en-US" altLang="zh-CN" sz="1800" dirty="0">
              <a:latin typeface="Huawei Sans" panose="020C0503030203020204" pitchFamily="34" charset="0"/>
            </a:endParaRPr>
          </a:p>
        </p:txBody>
      </p:sp>
      <p:graphicFrame>
        <p:nvGraphicFramePr>
          <p:cNvPr id="39" name="表格 37">
            <a:extLst>
              <a:ext uri="{FF2B5EF4-FFF2-40B4-BE49-F238E27FC236}">
                <a16:creationId xmlns:a16="http://schemas.microsoft.com/office/drawing/2014/main" id="{547B7705-74F0-48DC-86E3-E3FB4DED0F22}"/>
              </a:ext>
            </a:extLst>
          </p:cNvPr>
          <p:cNvGraphicFramePr>
            <a:graphicFrameLocks noGrp="1"/>
          </p:cNvGraphicFramePr>
          <p:nvPr>
            <p:extLst>
              <p:ext uri="{D42A27DB-BD31-4B8C-83A1-F6EECF244321}">
                <p14:modId xmlns:p14="http://schemas.microsoft.com/office/powerpoint/2010/main" val="569586888"/>
              </p:ext>
            </p:extLst>
          </p:nvPr>
        </p:nvGraphicFramePr>
        <p:xfrm>
          <a:off x="6459300" y="2777792"/>
          <a:ext cx="5135680" cy="2896748"/>
        </p:xfrm>
        <a:graphic>
          <a:graphicData uri="http://schemas.openxmlformats.org/drawingml/2006/table">
            <a:tbl>
              <a:tblPr/>
              <a:tblGrid>
                <a:gridCol w="1516377">
                  <a:extLst>
                    <a:ext uri="{9D8B030D-6E8A-4147-A177-3AD203B41FA5}">
                      <a16:colId xmlns:a16="http://schemas.microsoft.com/office/drawing/2014/main" val="20000"/>
                    </a:ext>
                  </a:extLst>
                </a:gridCol>
                <a:gridCol w="3619303">
                  <a:extLst>
                    <a:ext uri="{9D8B030D-6E8A-4147-A177-3AD203B41FA5}">
                      <a16:colId xmlns:a16="http://schemas.microsoft.com/office/drawing/2014/main" val="20001"/>
                    </a:ext>
                  </a:extLst>
                </a:gridCol>
              </a:tblGrid>
              <a:tr h="470675">
                <a:tc>
                  <a:txBody>
                    <a:bodyPr/>
                    <a:lstStyle/>
                    <a:p>
                      <a:pPr marL="0" algn="ctr" defTabSz="914034" rtl="0" eaLnBrk="1" fontAlgn="ctr" latinLnBrk="0" hangingPunct="1"/>
                      <a:r>
                        <a:rPr lang="en-US" sz="1600" b="1" dirty="0">
                          <a:solidFill>
                            <a:schemeClr val="tx1"/>
                          </a:solidFill>
                          <a:latin typeface="Huawei Sans" panose="020C0503030203020204" pitchFamily="34" charset="0"/>
                        </a:rPr>
                        <a:t>Zone</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marL="0" algn="ctr" defTabSz="914034" rtl="0" eaLnBrk="1" fontAlgn="ctr" latinLnBrk="0" hangingPunct="1"/>
                      <a:r>
                        <a:rPr lang="en-US" sz="1600" b="1" dirty="0">
                          <a:solidFill>
                            <a:schemeClr val="tx1"/>
                          </a:solidFill>
                          <a:latin typeface="Huawei Sans" panose="020C0503030203020204" pitchFamily="34" charset="0"/>
                        </a:rPr>
                        <a:t>Default Security Priority</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10000"/>
                  </a:ext>
                </a:extLst>
              </a:tr>
              <a:tr h="430380">
                <a:tc>
                  <a:txBody>
                    <a:bodyPr/>
                    <a:lstStyle/>
                    <a:p>
                      <a:pPr fontAlgn="ctr"/>
                      <a:r>
                        <a:rPr lang="en-US" sz="1400" dirty="0" err="1">
                          <a:latin typeface="Huawei Sans" panose="020C0503030203020204" pitchFamily="34" charset="0"/>
                        </a:rPr>
                        <a:t>Untrust</a:t>
                      </a:r>
                      <a:r>
                        <a:rPr lang="en-US" sz="1400" dirty="0">
                          <a:latin typeface="Huawei Sans" panose="020C0503030203020204" pitchFamily="34" charset="0"/>
                        </a:rPr>
                        <a:t> zone</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l" defTabSz="914034" rtl="0" eaLnBrk="1" fontAlgn="ctr" latinLnBrk="0" hangingPunct="1"/>
                      <a:r>
                        <a:rPr lang="en-US" sz="1400" dirty="0">
                          <a:solidFill>
                            <a:schemeClr val="tx1"/>
                          </a:solidFill>
                          <a:latin typeface="Huawei Sans" panose="020C0503030203020204" pitchFamily="34" charset="0"/>
                        </a:rPr>
                        <a:t>5 (low security level)</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706950963"/>
                  </a:ext>
                </a:extLst>
              </a:tr>
              <a:tr h="430380">
                <a:tc>
                  <a:txBody>
                    <a:bodyPr/>
                    <a:lstStyle/>
                    <a:p>
                      <a:pPr fontAlgn="ctr"/>
                      <a:r>
                        <a:rPr lang="en-US" altLang="zh-CN" sz="1400" dirty="0"/>
                        <a:t>Demilitarized zone (</a:t>
                      </a:r>
                      <a:r>
                        <a:rPr lang="en-US" sz="1400" dirty="0">
                          <a:latin typeface="Huawei Sans" panose="020C0503030203020204" pitchFamily="34" charset="0"/>
                        </a:rPr>
                        <a:t>DMZ)</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l" defTabSz="914034" rtl="0" eaLnBrk="1" fontAlgn="ctr" latinLnBrk="0" hangingPunct="1"/>
                      <a:r>
                        <a:rPr lang="en-US" sz="1400" dirty="0">
                          <a:solidFill>
                            <a:schemeClr val="tx1"/>
                          </a:solidFill>
                          <a:latin typeface="Huawei Sans" panose="020C0503030203020204" pitchFamily="34" charset="0"/>
                        </a:rPr>
                        <a:t>50 (medium security level)</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r h="430380">
                <a:tc>
                  <a:txBody>
                    <a:bodyPr/>
                    <a:lstStyle/>
                    <a:p>
                      <a:pPr fontAlgn="ctr"/>
                      <a:r>
                        <a:rPr lang="en-US" sz="1400" dirty="0">
                          <a:latin typeface="Huawei Sans" panose="020C0503030203020204" pitchFamily="34" charset="0"/>
                        </a:rPr>
                        <a:t>Trust zone</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l" defTabSz="914034" rtl="0" eaLnBrk="1" fontAlgn="ctr" latinLnBrk="0" hangingPunct="1"/>
                      <a:r>
                        <a:rPr lang="en-US" sz="1400" dirty="0">
                          <a:solidFill>
                            <a:schemeClr val="tx1"/>
                          </a:solidFill>
                          <a:latin typeface="Huawei Sans" panose="020C0503030203020204" pitchFamily="34" charset="0"/>
                        </a:rPr>
                        <a:t>85 (high security level)</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2"/>
                  </a:ext>
                </a:extLst>
              </a:tr>
              <a:tr h="1047153">
                <a:tc>
                  <a:txBody>
                    <a:bodyPr/>
                    <a:lstStyle/>
                    <a:p>
                      <a:pPr fontAlgn="ctr"/>
                      <a:r>
                        <a:rPr lang="en-US" sz="1400" dirty="0">
                          <a:latin typeface="Huawei Sans" panose="020C0503030203020204" pitchFamily="34" charset="0"/>
                        </a:rPr>
                        <a:t>Local zone</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marL="0" algn="l" defTabSz="914034" rtl="0" eaLnBrk="1" fontAlgn="ctr" latinLnBrk="0" hangingPunct="1"/>
                      <a:r>
                        <a:rPr lang="en-US" sz="1400" dirty="0">
                          <a:solidFill>
                            <a:schemeClr val="tx1"/>
                          </a:solidFill>
                          <a:latin typeface="Huawei Sans" panose="020C0503030203020204" pitchFamily="34" charset="0"/>
                        </a:rPr>
                        <a:t>A local zone is a device itself, including interfaces on the device. The local zone of a device is the highest-level security zone with a security priority of 100.</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3"/>
                  </a:ext>
                </a:extLst>
              </a:tr>
            </a:tbl>
          </a:graphicData>
        </a:graphic>
      </p:graphicFrame>
      <p:grpSp>
        <p:nvGrpSpPr>
          <p:cNvPr id="6" name="组合 5"/>
          <p:cNvGrpSpPr/>
          <p:nvPr/>
        </p:nvGrpSpPr>
        <p:grpSpPr bwMode="gray">
          <a:xfrm>
            <a:off x="700927" y="3010341"/>
            <a:ext cx="5503982" cy="2965077"/>
            <a:chOff x="700927" y="2755001"/>
            <a:chExt cx="5503982" cy="2965077"/>
          </a:xfrm>
        </p:grpSpPr>
        <p:pic>
          <p:nvPicPr>
            <p:cNvPr id="10" name="图片 16" descr="通用交换机.png"/>
            <p:cNvPicPr>
              <a:picLocks noChangeAspect="1"/>
            </p:cNvPicPr>
            <p:nvPr/>
          </p:nvPicPr>
          <p:blipFill>
            <a:blip r:embed="rId3" cstate="print"/>
            <a:stretch>
              <a:fillRect/>
            </a:stretch>
          </p:blipFill>
          <p:spPr bwMode="gray">
            <a:xfrm>
              <a:off x="1898001" y="4464198"/>
              <a:ext cx="540000" cy="441817"/>
            </a:xfrm>
            <a:prstGeom prst="rect">
              <a:avLst/>
            </a:prstGeom>
          </p:spPr>
        </p:pic>
        <p:pic>
          <p:nvPicPr>
            <p:cNvPr id="12" name="图片 63" descr="笔记本电脑.png"/>
            <p:cNvPicPr>
              <a:picLocks noChangeAspect="1"/>
            </p:cNvPicPr>
            <p:nvPr/>
          </p:nvPicPr>
          <p:blipFill>
            <a:blip r:embed="rId4" cstate="print"/>
            <a:stretch>
              <a:fillRect/>
            </a:stretch>
          </p:blipFill>
          <p:spPr bwMode="gray">
            <a:xfrm>
              <a:off x="774691" y="4515415"/>
              <a:ext cx="539779" cy="338400"/>
            </a:xfrm>
            <a:prstGeom prst="rect">
              <a:avLst/>
            </a:prstGeom>
          </p:spPr>
        </p:pic>
        <p:pic>
          <p:nvPicPr>
            <p:cNvPr id="13" name="图片 66" descr="交换机.png"/>
            <p:cNvPicPr>
              <a:picLocks noChangeAspect="1"/>
            </p:cNvPicPr>
            <p:nvPr/>
          </p:nvPicPr>
          <p:blipFill>
            <a:blip r:embed="rId5" cstate="print"/>
            <a:stretch>
              <a:fillRect/>
            </a:stretch>
          </p:blipFill>
          <p:spPr bwMode="gray">
            <a:xfrm>
              <a:off x="3199086" y="3212809"/>
              <a:ext cx="540000" cy="441817"/>
            </a:xfrm>
            <a:prstGeom prst="rect">
              <a:avLst/>
            </a:prstGeom>
          </p:spPr>
        </p:pic>
        <p:cxnSp>
          <p:nvCxnSpPr>
            <p:cNvPr id="16" name="Straight Connector 15"/>
            <p:cNvCxnSpPr>
              <a:stCxn id="12" idx="3"/>
              <a:endCxn id="10" idx="1"/>
            </p:cNvCxnSpPr>
            <p:nvPr/>
          </p:nvCxnSpPr>
          <p:spPr bwMode="gray">
            <a:xfrm>
              <a:off x="1314470" y="4684615"/>
              <a:ext cx="583531" cy="492"/>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18" name="Straight Connector 17"/>
            <p:cNvCxnSpPr>
              <a:stCxn id="10" idx="3"/>
              <a:endCxn id="22" idx="1"/>
            </p:cNvCxnSpPr>
            <p:nvPr/>
          </p:nvCxnSpPr>
          <p:spPr bwMode="gray">
            <a:xfrm flipV="1">
              <a:off x="2438001" y="4684124"/>
              <a:ext cx="756084" cy="983"/>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21" name="Straight Connector 20"/>
            <p:cNvCxnSpPr>
              <a:stCxn id="13" idx="2"/>
              <a:endCxn id="22" idx="0"/>
            </p:cNvCxnSpPr>
            <p:nvPr/>
          </p:nvCxnSpPr>
          <p:spPr bwMode="gray">
            <a:xfrm flipH="1">
              <a:off x="3464085" y="3654626"/>
              <a:ext cx="5001" cy="808589"/>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24" name="Straight Connector 23"/>
            <p:cNvCxnSpPr>
              <a:endCxn id="22" idx="3"/>
            </p:cNvCxnSpPr>
            <p:nvPr/>
          </p:nvCxnSpPr>
          <p:spPr bwMode="gray">
            <a:xfrm flipH="1" flipV="1">
              <a:off x="3734085" y="4684124"/>
              <a:ext cx="1206776" cy="982"/>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27" name="Freeform 26"/>
            <p:cNvSpPr/>
            <p:nvPr/>
          </p:nvSpPr>
          <p:spPr bwMode="gray">
            <a:xfrm>
              <a:off x="989350" y="3650512"/>
              <a:ext cx="2248076" cy="1914265"/>
            </a:xfrm>
            <a:custGeom>
              <a:avLst/>
              <a:gdLst>
                <a:gd name="connsiteX0" fmla="*/ 57150 w 1390750"/>
                <a:gd name="connsiteY0" fmla="*/ 0 h 1371600"/>
                <a:gd name="connsiteX1" fmla="*/ 1390650 w 1390750"/>
                <a:gd name="connsiteY1" fmla="*/ 771525 h 1371600"/>
                <a:gd name="connsiteX2" fmla="*/ 0 w 1390750"/>
                <a:gd name="connsiteY2" fmla="*/ 1371600 h 1371600"/>
              </a:gdLst>
              <a:ahLst/>
              <a:cxnLst>
                <a:cxn ang="0">
                  <a:pos x="connsiteX0" y="connsiteY0"/>
                </a:cxn>
                <a:cxn ang="0">
                  <a:pos x="connsiteX1" y="connsiteY1"/>
                </a:cxn>
                <a:cxn ang="0">
                  <a:pos x="connsiteX2" y="connsiteY2"/>
                </a:cxn>
              </a:cxnLst>
              <a:rect l="l" t="t" r="r" b="b"/>
              <a:pathLst>
                <a:path w="1390750" h="1371600">
                  <a:moveTo>
                    <a:pt x="57150" y="0"/>
                  </a:moveTo>
                  <a:cubicBezTo>
                    <a:pt x="728662" y="271462"/>
                    <a:pt x="1400175" y="542925"/>
                    <a:pt x="1390650" y="771525"/>
                  </a:cubicBezTo>
                  <a:cubicBezTo>
                    <a:pt x="1381125" y="1000125"/>
                    <a:pt x="690562" y="1185862"/>
                    <a:pt x="0" y="1371600"/>
                  </a:cubicBezTo>
                </a:path>
              </a:pathLst>
            </a:custGeom>
            <a:noFill/>
            <a:ln w="19050">
              <a:solidFill>
                <a:srgbClr val="00B0F0"/>
              </a:solidFill>
              <a:prstDash val="dash"/>
            </a:ln>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1400" b="0" i="0" u="none" strike="noStrike" cap="none" normalizeH="0" baseline="0" dirty="0">
                <a:ln>
                  <a:noFill/>
                </a:ln>
                <a:solidFill>
                  <a:schemeClr val="tx1"/>
                </a:solidFill>
                <a:effectLst/>
                <a:latin typeface="Huawei Sans" panose="020C0503030203020204" pitchFamily="34" charset="0"/>
                <a:ea typeface="宋体" pitchFamily="2" charset="-122"/>
              </a:endParaRPr>
            </a:p>
          </p:txBody>
        </p:sp>
        <p:sp>
          <p:nvSpPr>
            <p:cNvPr id="28" name="TextBox 27"/>
            <p:cNvSpPr txBox="1"/>
            <p:nvPr/>
          </p:nvSpPr>
          <p:spPr bwMode="gray">
            <a:xfrm>
              <a:off x="700927" y="3930912"/>
              <a:ext cx="1034926" cy="304103"/>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r>
                <a:rPr lang="en-US" sz="1400" dirty="0">
                  <a:latin typeface="Huawei Sans" panose="020C0503030203020204" pitchFamily="34" charset="0"/>
                </a:rPr>
                <a:t>Trust zone</a:t>
              </a:r>
              <a:endParaRPr lang="en-US" altLang="zh-CN" sz="1400" dirty="0">
                <a:latin typeface="Huawei Sans" panose="020C0503030203020204" pitchFamily="34" charset="0"/>
              </a:endParaRPr>
            </a:p>
          </p:txBody>
        </p:sp>
        <p:sp>
          <p:nvSpPr>
            <p:cNvPr id="29" name="Freeform 28"/>
            <p:cNvSpPr/>
            <p:nvPr/>
          </p:nvSpPr>
          <p:spPr bwMode="gray">
            <a:xfrm rot="5400000">
              <a:off x="2635468" y="2651779"/>
              <a:ext cx="1787865" cy="1994310"/>
            </a:xfrm>
            <a:custGeom>
              <a:avLst/>
              <a:gdLst>
                <a:gd name="connsiteX0" fmla="*/ 57150 w 1390750"/>
                <a:gd name="connsiteY0" fmla="*/ 0 h 1371600"/>
                <a:gd name="connsiteX1" fmla="*/ 1390650 w 1390750"/>
                <a:gd name="connsiteY1" fmla="*/ 771525 h 1371600"/>
                <a:gd name="connsiteX2" fmla="*/ 0 w 1390750"/>
                <a:gd name="connsiteY2" fmla="*/ 1371600 h 1371600"/>
              </a:gdLst>
              <a:ahLst/>
              <a:cxnLst>
                <a:cxn ang="0">
                  <a:pos x="connsiteX0" y="connsiteY0"/>
                </a:cxn>
                <a:cxn ang="0">
                  <a:pos x="connsiteX1" y="connsiteY1"/>
                </a:cxn>
                <a:cxn ang="0">
                  <a:pos x="connsiteX2" y="connsiteY2"/>
                </a:cxn>
              </a:cxnLst>
              <a:rect l="l" t="t" r="r" b="b"/>
              <a:pathLst>
                <a:path w="1390750" h="1371600">
                  <a:moveTo>
                    <a:pt x="57150" y="0"/>
                  </a:moveTo>
                  <a:cubicBezTo>
                    <a:pt x="728662" y="271462"/>
                    <a:pt x="1400175" y="542925"/>
                    <a:pt x="1390650" y="771525"/>
                  </a:cubicBezTo>
                  <a:cubicBezTo>
                    <a:pt x="1381125" y="1000125"/>
                    <a:pt x="690562" y="1185862"/>
                    <a:pt x="0" y="1371600"/>
                  </a:cubicBezTo>
                </a:path>
              </a:pathLst>
            </a:custGeom>
            <a:noFill/>
            <a:ln w="19050">
              <a:solidFill>
                <a:srgbClr val="00B0F0"/>
              </a:solidFill>
              <a:prstDash val="dash"/>
            </a:ln>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1400" b="0" i="0" u="none" strike="noStrike" cap="none" normalizeH="0" baseline="0" dirty="0">
                <a:ln>
                  <a:noFill/>
                </a:ln>
                <a:solidFill>
                  <a:schemeClr val="tx1"/>
                </a:solidFill>
                <a:effectLst/>
                <a:latin typeface="Huawei Sans" panose="020C0503030203020204" pitchFamily="34" charset="0"/>
                <a:ea typeface="宋体" pitchFamily="2" charset="-122"/>
              </a:endParaRPr>
            </a:p>
          </p:txBody>
        </p:sp>
        <p:sp>
          <p:nvSpPr>
            <p:cNvPr id="30" name="TextBox 29"/>
            <p:cNvSpPr txBox="1"/>
            <p:nvPr/>
          </p:nvSpPr>
          <p:spPr bwMode="gray">
            <a:xfrm>
              <a:off x="2622632" y="2755002"/>
              <a:ext cx="576467" cy="304103"/>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r>
                <a:rPr lang="en-US" altLang="zh-CN" sz="1400" dirty="0">
                  <a:latin typeface="Huawei Sans" panose="020C0503030203020204" pitchFamily="34" charset="0"/>
                </a:rPr>
                <a:t>DMZ</a:t>
              </a:r>
            </a:p>
          </p:txBody>
        </p:sp>
        <p:sp>
          <p:nvSpPr>
            <p:cNvPr id="31" name="Freeform 30"/>
            <p:cNvSpPr/>
            <p:nvPr/>
          </p:nvSpPr>
          <p:spPr bwMode="gray">
            <a:xfrm rot="10800000">
              <a:off x="3636724" y="3866325"/>
              <a:ext cx="2407068" cy="1853753"/>
            </a:xfrm>
            <a:custGeom>
              <a:avLst/>
              <a:gdLst>
                <a:gd name="connsiteX0" fmla="*/ 57150 w 1390750"/>
                <a:gd name="connsiteY0" fmla="*/ 0 h 1371600"/>
                <a:gd name="connsiteX1" fmla="*/ 1390650 w 1390750"/>
                <a:gd name="connsiteY1" fmla="*/ 771525 h 1371600"/>
                <a:gd name="connsiteX2" fmla="*/ 0 w 1390750"/>
                <a:gd name="connsiteY2" fmla="*/ 1371600 h 1371600"/>
              </a:gdLst>
              <a:ahLst/>
              <a:cxnLst>
                <a:cxn ang="0">
                  <a:pos x="connsiteX0" y="connsiteY0"/>
                </a:cxn>
                <a:cxn ang="0">
                  <a:pos x="connsiteX1" y="connsiteY1"/>
                </a:cxn>
                <a:cxn ang="0">
                  <a:pos x="connsiteX2" y="connsiteY2"/>
                </a:cxn>
              </a:cxnLst>
              <a:rect l="l" t="t" r="r" b="b"/>
              <a:pathLst>
                <a:path w="1390750" h="1371600">
                  <a:moveTo>
                    <a:pt x="57150" y="0"/>
                  </a:moveTo>
                  <a:cubicBezTo>
                    <a:pt x="728662" y="271462"/>
                    <a:pt x="1400175" y="542925"/>
                    <a:pt x="1390650" y="771525"/>
                  </a:cubicBezTo>
                  <a:cubicBezTo>
                    <a:pt x="1381125" y="1000125"/>
                    <a:pt x="690562" y="1185862"/>
                    <a:pt x="0" y="1371600"/>
                  </a:cubicBezTo>
                </a:path>
              </a:pathLst>
            </a:custGeom>
            <a:noFill/>
            <a:ln w="19050">
              <a:solidFill>
                <a:srgbClr val="00B0F0"/>
              </a:solidFill>
              <a:prstDash val="dash"/>
            </a:ln>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1400" b="0" i="0" u="none" strike="noStrike" cap="none" normalizeH="0" baseline="0" dirty="0">
                <a:ln>
                  <a:noFill/>
                </a:ln>
                <a:solidFill>
                  <a:schemeClr val="tx1"/>
                </a:solidFill>
                <a:effectLst/>
                <a:latin typeface="Huawei Sans" panose="020C0503030203020204" pitchFamily="34" charset="0"/>
                <a:ea typeface="宋体" pitchFamily="2" charset="-122"/>
              </a:endParaRPr>
            </a:p>
          </p:txBody>
        </p:sp>
        <p:sp>
          <p:nvSpPr>
            <p:cNvPr id="32" name="TextBox 31"/>
            <p:cNvSpPr txBox="1"/>
            <p:nvPr/>
          </p:nvSpPr>
          <p:spPr bwMode="gray">
            <a:xfrm>
              <a:off x="4969608" y="4066666"/>
              <a:ext cx="1235301" cy="304103"/>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r>
                <a:rPr lang="en-US" sz="1400" dirty="0" err="1">
                  <a:latin typeface="Huawei Sans" panose="020C0503030203020204" pitchFamily="34" charset="0"/>
                </a:rPr>
                <a:t>Untrust</a:t>
              </a:r>
              <a:r>
                <a:rPr lang="en-US" sz="1400" dirty="0">
                  <a:latin typeface="Huawei Sans" panose="020C0503030203020204" pitchFamily="34" charset="0"/>
                </a:rPr>
                <a:t> zone</a:t>
              </a:r>
              <a:endParaRPr lang="en-US" altLang="zh-CN" sz="1400" dirty="0">
                <a:latin typeface="Huawei Sans" panose="020C0503030203020204" pitchFamily="34" charset="0"/>
              </a:endParaRPr>
            </a:p>
          </p:txBody>
        </p:sp>
        <p:sp>
          <p:nvSpPr>
            <p:cNvPr id="33" name="Freeform 32"/>
            <p:cNvSpPr/>
            <p:nvPr/>
          </p:nvSpPr>
          <p:spPr bwMode="gray">
            <a:xfrm>
              <a:off x="2189316" y="3448908"/>
              <a:ext cx="753283" cy="883936"/>
            </a:xfrm>
            <a:custGeom>
              <a:avLst/>
              <a:gdLst>
                <a:gd name="connsiteX0" fmla="*/ 19661 w 638786"/>
                <a:gd name="connsiteY0" fmla="*/ 704850 h 704850"/>
                <a:gd name="connsiteX1" fmla="*/ 76811 w 638786"/>
                <a:gd name="connsiteY1" fmla="*/ 238125 h 704850"/>
                <a:gd name="connsiteX2" fmla="*/ 638786 w 638786"/>
                <a:gd name="connsiteY2" fmla="*/ 0 h 704850"/>
              </a:gdLst>
              <a:ahLst/>
              <a:cxnLst>
                <a:cxn ang="0">
                  <a:pos x="connsiteX0" y="connsiteY0"/>
                </a:cxn>
                <a:cxn ang="0">
                  <a:pos x="connsiteX1" y="connsiteY1"/>
                </a:cxn>
                <a:cxn ang="0">
                  <a:pos x="connsiteX2" y="connsiteY2"/>
                </a:cxn>
              </a:cxnLst>
              <a:rect l="l" t="t" r="r" b="b"/>
              <a:pathLst>
                <a:path w="638786" h="704850">
                  <a:moveTo>
                    <a:pt x="19661" y="704850"/>
                  </a:moveTo>
                  <a:cubicBezTo>
                    <a:pt x="-3358" y="530225"/>
                    <a:pt x="-26376" y="355600"/>
                    <a:pt x="76811" y="238125"/>
                  </a:cubicBezTo>
                  <a:cubicBezTo>
                    <a:pt x="179998" y="120650"/>
                    <a:pt x="560999" y="28575"/>
                    <a:pt x="638786" y="0"/>
                  </a:cubicBezTo>
                </a:path>
              </a:pathLst>
            </a:custGeom>
            <a:noFill/>
            <a:ln w="19050">
              <a:solidFill>
                <a:srgbClr val="EC7061"/>
              </a:solidFill>
              <a:headEnd type="triangle" w="med" len="med"/>
              <a:tailEnd type="triangle" w="med" len="med"/>
            </a:ln>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1400" b="0" i="0" u="none" strike="noStrike" cap="none" normalizeH="0" baseline="0" dirty="0">
                <a:ln>
                  <a:noFill/>
                </a:ln>
                <a:solidFill>
                  <a:schemeClr val="tx1"/>
                </a:solidFill>
                <a:effectLst/>
                <a:latin typeface="Huawei Sans" panose="020C0503030203020204" pitchFamily="34" charset="0"/>
                <a:ea typeface="宋体" pitchFamily="2" charset="-122"/>
              </a:endParaRPr>
            </a:p>
          </p:txBody>
        </p:sp>
        <p:sp>
          <p:nvSpPr>
            <p:cNvPr id="34" name="TextBox 33"/>
            <p:cNvSpPr txBox="1"/>
            <p:nvPr/>
          </p:nvSpPr>
          <p:spPr bwMode="gray">
            <a:xfrm rot="18892249">
              <a:off x="1490259" y="3081413"/>
              <a:ext cx="1197704" cy="734990"/>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algn="ctr" fontAlgn="ctr"/>
              <a:r>
                <a:rPr lang="en-US" sz="1400" dirty="0" err="1">
                  <a:latin typeface="Huawei Sans" panose="020C0503030203020204" pitchFamily="34" charset="0"/>
                </a:rPr>
                <a:t>Interzone</a:t>
              </a:r>
              <a:r>
                <a:rPr lang="en-US" sz="1400" dirty="0">
                  <a:latin typeface="Huawei Sans" panose="020C0503030203020204" pitchFamily="34" charset="0"/>
                </a:rPr>
                <a:t> security policies</a:t>
              </a:r>
            </a:p>
          </p:txBody>
        </p:sp>
        <p:pic>
          <p:nvPicPr>
            <p:cNvPr id="22" name="Picture 12" descr="E:\2016.01\1.12 扁平化图标\蓝色\AR-蓝色最新-40.png"/>
            <p:cNvPicPr>
              <a:picLocks noChangeAspect="1" noChangeArrowheads="1"/>
            </p:cNvPicPr>
            <p:nvPr/>
          </p:nvPicPr>
          <p:blipFill>
            <a:blip r:embed="rId6" cstate="print"/>
            <a:srcRect/>
            <a:stretch>
              <a:fillRect/>
            </a:stretch>
          </p:blipFill>
          <p:spPr bwMode="gray">
            <a:xfrm>
              <a:off x="3194085" y="4463215"/>
              <a:ext cx="540000" cy="441818"/>
            </a:xfrm>
            <a:prstGeom prst="rect">
              <a:avLst/>
            </a:prstGeom>
            <a:noFill/>
          </p:spPr>
        </p:pic>
        <p:sp>
          <p:nvSpPr>
            <p:cNvPr id="26" name="Freeform 159"/>
            <p:cNvSpPr/>
            <p:nvPr/>
          </p:nvSpPr>
          <p:spPr bwMode="gray">
            <a:xfrm flipH="1">
              <a:off x="4351737" y="4332844"/>
              <a:ext cx="998452" cy="56183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90000" tIns="180000" rtlCol="0" anchor="ctr">
              <a:noAutofit/>
            </a:bodyPr>
            <a:lstStyle/>
            <a:p>
              <a:pPr algn="ctr" fontAlgn="ctr"/>
              <a:r>
                <a:rPr lang="en-US" sz="1400" dirty="0">
                  <a:solidFill>
                    <a:schemeClr val="tx1"/>
                  </a:solidFill>
                  <a:latin typeface="Huawei Sans" panose="020C0503030203020204" pitchFamily="34" charset="0"/>
                </a:rPr>
                <a:t>Internet</a:t>
              </a:r>
            </a:p>
          </p:txBody>
        </p:sp>
        <p:sp>
          <p:nvSpPr>
            <p:cNvPr id="35" name="TextBox 34"/>
            <p:cNvSpPr txBox="1"/>
            <p:nvPr/>
          </p:nvSpPr>
          <p:spPr bwMode="gray">
            <a:xfrm>
              <a:off x="2777697" y="4985623"/>
              <a:ext cx="1404010" cy="457991"/>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algn="ctr" fontAlgn="ctr"/>
              <a:r>
                <a:rPr lang="en-US" sz="1200" dirty="0">
                  <a:latin typeface="Huawei Sans" panose="020C0503030203020204" pitchFamily="34" charset="0"/>
                </a:rPr>
                <a:t>Egress (built-in firewall)</a:t>
              </a:r>
            </a:p>
          </p:txBody>
        </p:sp>
        <p:pic>
          <p:nvPicPr>
            <p:cNvPr id="41" name="图片 40"/>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bwMode="gray">
            <a:xfrm>
              <a:off x="3038400" y="4334400"/>
              <a:ext cx="360510" cy="295200"/>
            </a:xfrm>
            <a:prstGeom prst="rect">
              <a:avLst/>
            </a:prstGeom>
          </p:spPr>
        </p:pic>
      </p:grpSp>
      <p:grpSp>
        <p:nvGrpSpPr>
          <p:cNvPr id="5" name="组合 4"/>
          <p:cNvGrpSpPr/>
          <p:nvPr/>
        </p:nvGrpSpPr>
        <p:grpSpPr bwMode="gray">
          <a:xfrm>
            <a:off x="8315727" y="30422"/>
            <a:ext cx="3484959" cy="359996"/>
            <a:chOff x="6572634" y="137497"/>
            <a:chExt cx="3484959" cy="204347"/>
          </a:xfrm>
        </p:grpSpPr>
        <p:sp>
          <p:nvSpPr>
            <p:cNvPr id="36" name="五边形 35"/>
            <p:cNvSpPr/>
            <p:nvPr/>
          </p:nvSpPr>
          <p:spPr bwMode="gray">
            <a:xfrm>
              <a:off x="6572634" y="137498"/>
              <a:ext cx="828000" cy="204346"/>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000" b="1" dirty="0">
                  <a:solidFill>
                    <a:schemeClr val="bg1"/>
                  </a:solidFill>
                  <a:latin typeface="Huawei Sans" panose="020C0503030203020204" pitchFamily="34" charset="0"/>
                </a:rPr>
                <a:t>Firewall</a:t>
              </a:r>
            </a:p>
          </p:txBody>
        </p:sp>
        <p:sp>
          <p:nvSpPr>
            <p:cNvPr id="37" name="燕尾形 36"/>
            <p:cNvSpPr/>
            <p:nvPr/>
          </p:nvSpPr>
          <p:spPr bwMode="gray">
            <a:xfrm>
              <a:off x="7256297" y="137498"/>
              <a:ext cx="893971" cy="204346"/>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000" dirty="0">
                  <a:latin typeface="Huawei Sans" panose="020C0503030203020204" pitchFamily="34" charset="0"/>
                </a:rPr>
                <a:t>IPS</a:t>
              </a:r>
              <a:endParaRPr lang="en-US" altLang="zh-CN" sz="10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8" name="燕尾形 37"/>
            <p:cNvSpPr/>
            <p:nvPr/>
          </p:nvSpPr>
          <p:spPr bwMode="gray">
            <a:xfrm>
              <a:off x="8005931" y="137498"/>
              <a:ext cx="1008000" cy="204346"/>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000" dirty="0">
                  <a:latin typeface="Huawei Sans" panose="020C0503030203020204" pitchFamily="34" charset="0"/>
                </a:rPr>
                <a:t>URL Filtering</a:t>
              </a:r>
              <a:endParaRPr lang="en-US" altLang="zh-CN" sz="10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0" name="燕尾形 39"/>
            <p:cNvSpPr/>
            <p:nvPr/>
          </p:nvSpPr>
          <p:spPr bwMode="gray">
            <a:xfrm>
              <a:off x="8869593" y="137497"/>
              <a:ext cx="1188000" cy="204346"/>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000" dirty="0">
                  <a:latin typeface="Huawei Sans" panose="020C0503030203020204" pitchFamily="34" charset="0"/>
                </a:rPr>
                <a:t>Advanced Security VAS</a:t>
              </a:r>
              <a:endParaRPr lang="en-US" altLang="zh-CN" sz="10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Tree>
    <p:extLst>
      <p:ext uri="{BB962C8B-B14F-4D97-AF65-F5344CB8AC3E}">
        <p14:creationId xmlns:p14="http://schemas.microsoft.com/office/powerpoint/2010/main" val="311508653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61716572-AABE-45E4-B92A-AD1E062CF103}"/>
              </a:ext>
            </a:extLst>
          </p:cNvPr>
          <p:cNvSpPr>
            <a:spLocks noGrp="1"/>
          </p:cNvSpPr>
          <p:nvPr>
            <p:ph type="title"/>
          </p:nvPr>
        </p:nvSpPr>
        <p:spPr/>
        <p:txBody>
          <a:bodyPr/>
          <a:lstStyle/>
          <a:p>
            <a:endParaRPr lang="en-US"/>
          </a:p>
        </p:txBody>
      </p:sp>
      <p:sp>
        <p:nvSpPr>
          <p:cNvPr id="9" name="Text Placeholder 8">
            <a:extLst>
              <a:ext uri="{FF2B5EF4-FFF2-40B4-BE49-F238E27FC236}">
                <a16:creationId xmlns:a16="http://schemas.microsoft.com/office/drawing/2014/main" id="{54168709-9344-4507-833B-98B189EE59CC}"/>
              </a:ext>
            </a:extLst>
          </p:cNvPr>
          <p:cNvSpPr>
            <a:spLocks noGrp="1"/>
          </p:cNvSpPr>
          <p:nvPr>
            <p:ph type="body" sz="quarter" idx="10"/>
          </p:nvPr>
        </p:nvSpPr>
        <p:spPr/>
        <p:txBody>
          <a:bodyPr/>
          <a:lstStyle/>
          <a:p>
            <a:endParaRPr lang="en-US"/>
          </a:p>
        </p:txBody>
      </p:sp>
    </p:spTree>
    <p:extLst>
      <p:ext uri="{BB962C8B-B14F-4D97-AF65-F5344CB8AC3E}">
        <p14:creationId xmlns:p14="http://schemas.microsoft.com/office/powerpoint/2010/main" val="168131160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bwMode="gray"/>
        <p:txBody>
          <a:bodyPr>
            <a:normAutofit/>
          </a:bodyPr>
          <a:lstStyle/>
          <a:p>
            <a:pPr fontAlgn="ctr"/>
            <a:r>
              <a:rPr lang="en-US" dirty="0">
                <a:latin typeface="Huawei Sans" panose="020C0503030203020204" pitchFamily="34" charset="0"/>
              </a:rPr>
              <a:t>Basic Firewall Concepts: </a:t>
            </a:r>
            <a:r>
              <a:rPr lang="en-US" dirty="0" err="1">
                <a:latin typeface="Huawei Sans" panose="020C0503030203020204" pitchFamily="34" charset="0"/>
              </a:rPr>
              <a:t>Interzone</a:t>
            </a:r>
            <a:r>
              <a:rPr lang="en-US" dirty="0">
                <a:latin typeface="Huawei Sans" panose="020C0503030203020204" pitchFamily="34" charset="0"/>
              </a:rPr>
              <a:t> Direction</a:t>
            </a:r>
          </a:p>
        </p:txBody>
      </p:sp>
      <p:sp>
        <p:nvSpPr>
          <p:cNvPr id="3" name="Text Placeholder 2"/>
          <p:cNvSpPr>
            <a:spLocks noGrp="1"/>
          </p:cNvSpPr>
          <p:nvPr>
            <p:ph type="body" sz="quarter" idx="10"/>
          </p:nvPr>
        </p:nvSpPr>
        <p:spPr bwMode="gray"/>
        <p:txBody>
          <a:bodyPr/>
          <a:lstStyle/>
          <a:p>
            <a:pPr algn="l"/>
            <a:r>
              <a:rPr lang="en-US" sz="1800" dirty="0">
                <a:latin typeface="Huawei Sans" panose="020C0503030203020204" pitchFamily="34" charset="0"/>
              </a:rPr>
              <a:t>The traffic passing through a firewall is directional. An </a:t>
            </a:r>
            <a:r>
              <a:rPr lang="en-US" sz="1800" dirty="0" err="1">
                <a:latin typeface="Huawei Sans" panose="020C0503030203020204" pitchFamily="34" charset="0"/>
              </a:rPr>
              <a:t>interzone</a:t>
            </a:r>
            <a:r>
              <a:rPr lang="en-US" sz="1800" dirty="0">
                <a:latin typeface="Huawei Sans" panose="020C0503030203020204" pitchFamily="34" charset="0"/>
              </a:rPr>
              <a:t> security policy takes effect only when it is applied to the correct direction.</a:t>
            </a:r>
            <a:endParaRPr lang="en-US" altLang="zh-CN" sz="1800" dirty="0">
              <a:latin typeface="Huawei Sans" panose="020C0503030203020204" pitchFamily="34" charset="0"/>
            </a:endParaRPr>
          </a:p>
          <a:p>
            <a:pPr algn="l"/>
            <a:r>
              <a:rPr lang="en-US" sz="1800" dirty="0">
                <a:latin typeface="Huawei Sans" panose="020C0503030203020204" pitchFamily="34" charset="0"/>
              </a:rPr>
              <a:t>The direction of traffic on a firewall is determined by zone priorities.</a:t>
            </a:r>
            <a:endParaRPr lang="en-US" altLang="zh-CN" sz="1800" dirty="0">
              <a:latin typeface="Huawei Sans" panose="020C0503030203020204" pitchFamily="34" charset="0"/>
            </a:endParaRPr>
          </a:p>
          <a:p>
            <a:pPr marL="542925" lvl="1" indent="-238125"/>
            <a:r>
              <a:rPr lang="en-US" sz="1600" dirty="0">
                <a:latin typeface="Huawei Sans" panose="020C0503030203020204" pitchFamily="34" charset="0"/>
              </a:rPr>
              <a:t>Inbound direction: refers to the direction of traffic flowing from a low-priority zone to a high-priority zone.</a:t>
            </a:r>
            <a:endParaRPr lang="en-US" altLang="zh-CN" sz="1600" dirty="0">
              <a:latin typeface="Huawei Sans" panose="020C0503030203020204" pitchFamily="34" charset="0"/>
            </a:endParaRPr>
          </a:p>
          <a:p>
            <a:pPr marL="542925" lvl="1" indent="-238125"/>
            <a:r>
              <a:rPr lang="en-US" sz="1600" dirty="0">
                <a:latin typeface="Huawei Sans" panose="020C0503030203020204" pitchFamily="34" charset="0"/>
              </a:rPr>
              <a:t>Outbound direction: refers to the direction of traffic flowing from a high-priority zone to a low-priority zone.</a:t>
            </a:r>
          </a:p>
        </p:txBody>
      </p:sp>
      <p:grpSp>
        <p:nvGrpSpPr>
          <p:cNvPr id="7" name="组合 6"/>
          <p:cNvGrpSpPr/>
          <p:nvPr/>
        </p:nvGrpSpPr>
        <p:grpSpPr bwMode="gray">
          <a:xfrm>
            <a:off x="2544853" y="3290342"/>
            <a:ext cx="7271088" cy="2809776"/>
            <a:chOff x="2521788" y="3137460"/>
            <a:chExt cx="7271088" cy="2809776"/>
          </a:xfrm>
        </p:grpSpPr>
        <p:pic>
          <p:nvPicPr>
            <p:cNvPr id="39" name="图片 16" descr="通用交换机.png">
              <a:extLst>
                <a:ext uri="{FF2B5EF4-FFF2-40B4-BE49-F238E27FC236}">
                  <a16:creationId xmlns:a16="http://schemas.microsoft.com/office/drawing/2014/main" id="{35C976E4-EBD6-436A-BB73-A17D7CF87382}"/>
                </a:ext>
              </a:extLst>
            </p:cNvPr>
            <p:cNvPicPr>
              <a:picLocks noChangeAspect="1"/>
            </p:cNvPicPr>
            <p:nvPr/>
          </p:nvPicPr>
          <p:blipFill>
            <a:blip r:embed="rId3" cstate="print"/>
            <a:stretch>
              <a:fillRect/>
            </a:stretch>
          </p:blipFill>
          <p:spPr bwMode="gray">
            <a:xfrm>
              <a:off x="4403872" y="4846657"/>
              <a:ext cx="540000" cy="441817"/>
            </a:xfrm>
            <a:prstGeom prst="rect">
              <a:avLst/>
            </a:prstGeom>
          </p:spPr>
        </p:pic>
        <p:pic>
          <p:nvPicPr>
            <p:cNvPr id="40" name="图片 63" descr="笔记本电脑.png">
              <a:extLst>
                <a:ext uri="{FF2B5EF4-FFF2-40B4-BE49-F238E27FC236}">
                  <a16:creationId xmlns:a16="http://schemas.microsoft.com/office/drawing/2014/main" id="{79022AEF-E064-4FCF-B381-325E965E892D}"/>
                </a:ext>
              </a:extLst>
            </p:cNvPr>
            <p:cNvPicPr>
              <a:picLocks noChangeAspect="1"/>
            </p:cNvPicPr>
            <p:nvPr/>
          </p:nvPicPr>
          <p:blipFill>
            <a:blip r:embed="rId4" cstate="print"/>
            <a:stretch>
              <a:fillRect/>
            </a:stretch>
          </p:blipFill>
          <p:spPr bwMode="gray">
            <a:xfrm>
              <a:off x="2955442" y="4897874"/>
              <a:ext cx="539779" cy="338400"/>
            </a:xfrm>
            <a:prstGeom prst="rect">
              <a:avLst/>
            </a:prstGeom>
          </p:spPr>
        </p:pic>
        <p:pic>
          <p:nvPicPr>
            <p:cNvPr id="41" name="图片 66" descr="交换机.png">
              <a:extLst>
                <a:ext uri="{FF2B5EF4-FFF2-40B4-BE49-F238E27FC236}">
                  <a16:creationId xmlns:a16="http://schemas.microsoft.com/office/drawing/2014/main" id="{2116AD5C-5445-4C59-AD4F-798FD4A114DD}"/>
                </a:ext>
              </a:extLst>
            </p:cNvPr>
            <p:cNvPicPr>
              <a:picLocks noChangeAspect="1"/>
            </p:cNvPicPr>
            <p:nvPr/>
          </p:nvPicPr>
          <p:blipFill>
            <a:blip r:embed="rId5" cstate="print"/>
            <a:stretch>
              <a:fillRect/>
            </a:stretch>
          </p:blipFill>
          <p:spPr bwMode="gray">
            <a:xfrm>
              <a:off x="5704957" y="3595268"/>
              <a:ext cx="540000" cy="441817"/>
            </a:xfrm>
            <a:prstGeom prst="rect">
              <a:avLst/>
            </a:prstGeom>
          </p:spPr>
        </p:pic>
        <p:cxnSp>
          <p:nvCxnSpPr>
            <p:cNvPr id="42" name="Straight Connector 41">
              <a:extLst>
                <a:ext uri="{FF2B5EF4-FFF2-40B4-BE49-F238E27FC236}">
                  <a16:creationId xmlns:a16="http://schemas.microsoft.com/office/drawing/2014/main" id="{7CECD516-1192-4701-97C1-88997E651C00}"/>
                </a:ext>
              </a:extLst>
            </p:cNvPr>
            <p:cNvCxnSpPr>
              <a:stCxn id="40" idx="3"/>
              <a:endCxn id="39" idx="1"/>
            </p:cNvCxnSpPr>
            <p:nvPr/>
          </p:nvCxnSpPr>
          <p:spPr bwMode="gray">
            <a:xfrm>
              <a:off x="3495221" y="5067074"/>
              <a:ext cx="908651" cy="492"/>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43" name="Straight Connector 42">
              <a:extLst>
                <a:ext uri="{FF2B5EF4-FFF2-40B4-BE49-F238E27FC236}">
                  <a16:creationId xmlns:a16="http://schemas.microsoft.com/office/drawing/2014/main" id="{79398106-C546-4712-9955-87F2749626EC}"/>
                </a:ext>
              </a:extLst>
            </p:cNvPr>
            <p:cNvCxnSpPr>
              <a:stCxn id="39" idx="3"/>
              <a:endCxn id="54" idx="1"/>
            </p:cNvCxnSpPr>
            <p:nvPr/>
          </p:nvCxnSpPr>
          <p:spPr bwMode="gray">
            <a:xfrm flipV="1">
              <a:off x="4943872" y="5066583"/>
              <a:ext cx="756084" cy="983"/>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44" name="Straight Connector 43">
              <a:extLst>
                <a:ext uri="{FF2B5EF4-FFF2-40B4-BE49-F238E27FC236}">
                  <a16:creationId xmlns:a16="http://schemas.microsoft.com/office/drawing/2014/main" id="{248E287A-F45A-428C-936E-B9A273BE9AB0}"/>
                </a:ext>
              </a:extLst>
            </p:cNvPr>
            <p:cNvCxnSpPr>
              <a:stCxn id="41" idx="2"/>
              <a:endCxn id="54" idx="0"/>
            </p:cNvCxnSpPr>
            <p:nvPr/>
          </p:nvCxnSpPr>
          <p:spPr bwMode="gray">
            <a:xfrm flipH="1">
              <a:off x="5969956" y="4037085"/>
              <a:ext cx="5001" cy="808589"/>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45" name="Straight Connector 44">
              <a:extLst>
                <a:ext uri="{FF2B5EF4-FFF2-40B4-BE49-F238E27FC236}">
                  <a16:creationId xmlns:a16="http://schemas.microsoft.com/office/drawing/2014/main" id="{5DADC59E-B81A-4C18-AFA8-B94527DE27E1}"/>
                </a:ext>
              </a:extLst>
            </p:cNvPr>
            <p:cNvCxnSpPr>
              <a:endCxn id="54" idx="3"/>
            </p:cNvCxnSpPr>
            <p:nvPr/>
          </p:nvCxnSpPr>
          <p:spPr bwMode="gray">
            <a:xfrm flipH="1" flipV="1">
              <a:off x="6239956" y="5066583"/>
              <a:ext cx="1206776" cy="982"/>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46" name="Freeform 26">
              <a:extLst>
                <a:ext uri="{FF2B5EF4-FFF2-40B4-BE49-F238E27FC236}">
                  <a16:creationId xmlns:a16="http://schemas.microsoft.com/office/drawing/2014/main" id="{7224B60A-7596-438E-8BAF-E4325D72A08F}"/>
                </a:ext>
              </a:extLst>
            </p:cNvPr>
            <p:cNvSpPr/>
            <p:nvPr/>
          </p:nvSpPr>
          <p:spPr bwMode="gray">
            <a:xfrm>
              <a:off x="3495221" y="4032971"/>
              <a:ext cx="2248076" cy="1914265"/>
            </a:xfrm>
            <a:custGeom>
              <a:avLst/>
              <a:gdLst>
                <a:gd name="connsiteX0" fmla="*/ 57150 w 1390750"/>
                <a:gd name="connsiteY0" fmla="*/ 0 h 1371600"/>
                <a:gd name="connsiteX1" fmla="*/ 1390650 w 1390750"/>
                <a:gd name="connsiteY1" fmla="*/ 771525 h 1371600"/>
                <a:gd name="connsiteX2" fmla="*/ 0 w 1390750"/>
                <a:gd name="connsiteY2" fmla="*/ 1371600 h 1371600"/>
              </a:gdLst>
              <a:ahLst/>
              <a:cxnLst>
                <a:cxn ang="0">
                  <a:pos x="connsiteX0" y="connsiteY0"/>
                </a:cxn>
                <a:cxn ang="0">
                  <a:pos x="connsiteX1" y="connsiteY1"/>
                </a:cxn>
                <a:cxn ang="0">
                  <a:pos x="connsiteX2" y="connsiteY2"/>
                </a:cxn>
              </a:cxnLst>
              <a:rect l="l" t="t" r="r" b="b"/>
              <a:pathLst>
                <a:path w="1390750" h="1371600">
                  <a:moveTo>
                    <a:pt x="57150" y="0"/>
                  </a:moveTo>
                  <a:cubicBezTo>
                    <a:pt x="728662" y="271462"/>
                    <a:pt x="1400175" y="542925"/>
                    <a:pt x="1390650" y="771525"/>
                  </a:cubicBezTo>
                  <a:cubicBezTo>
                    <a:pt x="1381125" y="1000125"/>
                    <a:pt x="690562" y="1185862"/>
                    <a:pt x="0" y="1371600"/>
                  </a:cubicBezTo>
                </a:path>
              </a:pathLst>
            </a:custGeom>
            <a:noFill/>
            <a:ln w="19050">
              <a:solidFill>
                <a:srgbClr val="00B0F0"/>
              </a:solidFill>
              <a:prstDash val="dash"/>
            </a:ln>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1400" b="0" i="0" u="none" strike="noStrike" cap="none" normalizeH="0" baseline="0" dirty="0">
                <a:ln>
                  <a:noFill/>
                </a:ln>
                <a:solidFill>
                  <a:schemeClr val="tx1"/>
                </a:solidFill>
                <a:effectLst/>
                <a:latin typeface="Huawei Sans" panose="020C0503030203020204" pitchFamily="34" charset="0"/>
                <a:ea typeface="宋体" pitchFamily="2" charset="-122"/>
              </a:endParaRPr>
            </a:p>
          </p:txBody>
        </p:sp>
        <p:sp>
          <p:nvSpPr>
            <p:cNvPr id="47" name="TextBox 46">
              <a:extLst>
                <a:ext uri="{FF2B5EF4-FFF2-40B4-BE49-F238E27FC236}">
                  <a16:creationId xmlns:a16="http://schemas.microsoft.com/office/drawing/2014/main" id="{59A5E3E9-4B63-4186-9DDC-DFCB4A178D18}"/>
                </a:ext>
              </a:extLst>
            </p:cNvPr>
            <p:cNvSpPr txBox="1"/>
            <p:nvPr/>
          </p:nvSpPr>
          <p:spPr bwMode="gray">
            <a:xfrm>
              <a:off x="2521788" y="4457266"/>
              <a:ext cx="2126570" cy="304103"/>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r>
                <a:rPr lang="en-US" sz="1400" dirty="0">
                  <a:latin typeface="Huawei Sans" panose="020C0503030203020204" pitchFamily="34" charset="0"/>
                </a:rPr>
                <a:t>Trust zone (priority: 85)</a:t>
              </a:r>
            </a:p>
          </p:txBody>
        </p:sp>
        <p:sp>
          <p:nvSpPr>
            <p:cNvPr id="48" name="Freeform 28">
              <a:extLst>
                <a:ext uri="{FF2B5EF4-FFF2-40B4-BE49-F238E27FC236}">
                  <a16:creationId xmlns:a16="http://schemas.microsoft.com/office/drawing/2014/main" id="{A98BF5A4-24AF-45AD-8812-241636953FA0}"/>
                </a:ext>
              </a:extLst>
            </p:cNvPr>
            <p:cNvSpPr/>
            <p:nvPr/>
          </p:nvSpPr>
          <p:spPr bwMode="gray">
            <a:xfrm rot="5400000">
              <a:off x="5141339" y="3034238"/>
              <a:ext cx="1787865" cy="1994310"/>
            </a:xfrm>
            <a:custGeom>
              <a:avLst/>
              <a:gdLst>
                <a:gd name="connsiteX0" fmla="*/ 57150 w 1390750"/>
                <a:gd name="connsiteY0" fmla="*/ 0 h 1371600"/>
                <a:gd name="connsiteX1" fmla="*/ 1390650 w 1390750"/>
                <a:gd name="connsiteY1" fmla="*/ 771525 h 1371600"/>
                <a:gd name="connsiteX2" fmla="*/ 0 w 1390750"/>
                <a:gd name="connsiteY2" fmla="*/ 1371600 h 1371600"/>
              </a:gdLst>
              <a:ahLst/>
              <a:cxnLst>
                <a:cxn ang="0">
                  <a:pos x="connsiteX0" y="connsiteY0"/>
                </a:cxn>
                <a:cxn ang="0">
                  <a:pos x="connsiteX1" y="connsiteY1"/>
                </a:cxn>
                <a:cxn ang="0">
                  <a:pos x="connsiteX2" y="connsiteY2"/>
                </a:cxn>
              </a:cxnLst>
              <a:rect l="l" t="t" r="r" b="b"/>
              <a:pathLst>
                <a:path w="1390750" h="1371600">
                  <a:moveTo>
                    <a:pt x="57150" y="0"/>
                  </a:moveTo>
                  <a:cubicBezTo>
                    <a:pt x="728662" y="271462"/>
                    <a:pt x="1400175" y="542925"/>
                    <a:pt x="1390650" y="771525"/>
                  </a:cubicBezTo>
                  <a:cubicBezTo>
                    <a:pt x="1381125" y="1000125"/>
                    <a:pt x="690562" y="1185862"/>
                    <a:pt x="0" y="1371600"/>
                  </a:cubicBezTo>
                </a:path>
              </a:pathLst>
            </a:custGeom>
            <a:noFill/>
            <a:ln w="19050">
              <a:solidFill>
                <a:srgbClr val="00B0F0"/>
              </a:solidFill>
              <a:prstDash val="dash"/>
            </a:ln>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1400" b="0" i="0" u="none" strike="noStrike" cap="none" normalizeH="0" baseline="0" dirty="0">
                <a:ln>
                  <a:noFill/>
                </a:ln>
                <a:solidFill>
                  <a:schemeClr val="tx1"/>
                </a:solidFill>
                <a:effectLst/>
                <a:latin typeface="Huawei Sans" panose="020C0503030203020204" pitchFamily="34" charset="0"/>
                <a:ea typeface="宋体" pitchFamily="2" charset="-122"/>
              </a:endParaRPr>
            </a:p>
          </p:txBody>
        </p:sp>
        <p:sp>
          <p:nvSpPr>
            <p:cNvPr id="49" name="TextBox 48">
              <a:extLst>
                <a:ext uri="{FF2B5EF4-FFF2-40B4-BE49-F238E27FC236}">
                  <a16:creationId xmlns:a16="http://schemas.microsoft.com/office/drawing/2014/main" id="{7E977ACA-6327-400D-AC99-F13D65FEA754}"/>
                </a:ext>
              </a:extLst>
            </p:cNvPr>
            <p:cNvSpPr txBox="1"/>
            <p:nvPr/>
          </p:nvSpPr>
          <p:spPr bwMode="gray">
            <a:xfrm>
              <a:off x="5129116" y="3137462"/>
              <a:ext cx="1724217" cy="304103"/>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r>
                <a:rPr lang="en-US" sz="1400" dirty="0">
                  <a:latin typeface="Huawei Sans" panose="020C0503030203020204" pitchFamily="34" charset="0"/>
                </a:rPr>
                <a:t>DMZ (priority: 50)</a:t>
              </a:r>
            </a:p>
          </p:txBody>
        </p:sp>
        <p:sp>
          <p:nvSpPr>
            <p:cNvPr id="50" name="Freeform 30">
              <a:extLst>
                <a:ext uri="{FF2B5EF4-FFF2-40B4-BE49-F238E27FC236}">
                  <a16:creationId xmlns:a16="http://schemas.microsoft.com/office/drawing/2014/main" id="{946CB344-8194-40BF-B4DE-CE0D5886DEF6}"/>
                </a:ext>
              </a:extLst>
            </p:cNvPr>
            <p:cNvSpPr/>
            <p:nvPr/>
          </p:nvSpPr>
          <p:spPr bwMode="gray">
            <a:xfrm rot="10800000">
              <a:off x="6142595" y="4248786"/>
              <a:ext cx="2571326" cy="1647636"/>
            </a:xfrm>
            <a:custGeom>
              <a:avLst/>
              <a:gdLst>
                <a:gd name="connsiteX0" fmla="*/ 57150 w 1390750"/>
                <a:gd name="connsiteY0" fmla="*/ 0 h 1371600"/>
                <a:gd name="connsiteX1" fmla="*/ 1390650 w 1390750"/>
                <a:gd name="connsiteY1" fmla="*/ 771525 h 1371600"/>
                <a:gd name="connsiteX2" fmla="*/ 0 w 1390750"/>
                <a:gd name="connsiteY2" fmla="*/ 1371600 h 1371600"/>
              </a:gdLst>
              <a:ahLst/>
              <a:cxnLst>
                <a:cxn ang="0">
                  <a:pos x="connsiteX0" y="connsiteY0"/>
                </a:cxn>
                <a:cxn ang="0">
                  <a:pos x="connsiteX1" y="connsiteY1"/>
                </a:cxn>
                <a:cxn ang="0">
                  <a:pos x="connsiteX2" y="connsiteY2"/>
                </a:cxn>
              </a:cxnLst>
              <a:rect l="l" t="t" r="r" b="b"/>
              <a:pathLst>
                <a:path w="1390750" h="1371600">
                  <a:moveTo>
                    <a:pt x="57150" y="0"/>
                  </a:moveTo>
                  <a:cubicBezTo>
                    <a:pt x="728662" y="271462"/>
                    <a:pt x="1400175" y="542925"/>
                    <a:pt x="1390650" y="771525"/>
                  </a:cubicBezTo>
                  <a:cubicBezTo>
                    <a:pt x="1381125" y="1000125"/>
                    <a:pt x="690562" y="1185862"/>
                    <a:pt x="0" y="1371600"/>
                  </a:cubicBezTo>
                </a:path>
              </a:pathLst>
            </a:custGeom>
            <a:noFill/>
            <a:ln w="19050">
              <a:solidFill>
                <a:srgbClr val="00B0F0"/>
              </a:solidFill>
              <a:prstDash val="dash"/>
            </a:ln>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1400" b="0" i="0" u="none" strike="noStrike" cap="none" normalizeH="0" baseline="0" dirty="0">
                <a:ln>
                  <a:noFill/>
                </a:ln>
                <a:solidFill>
                  <a:schemeClr val="tx1"/>
                </a:solidFill>
                <a:effectLst/>
                <a:latin typeface="Huawei Sans" panose="020C0503030203020204" pitchFamily="34" charset="0"/>
                <a:ea typeface="宋体" pitchFamily="2" charset="-122"/>
              </a:endParaRPr>
            </a:p>
          </p:txBody>
        </p:sp>
        <p:sp>
          <p:nvSpPr>
            <p:cNvPr id="51" name="TextBox 50">
              <a:extLst>
                <a:ext uri="{FF2B5EF4-FFF2-40B4-BE49-F238E27FC236}">
                  <a16:creationId xmlns:a16="http://schemas.microsoft.com/office/drawing/2014/main" id="{16507940-8FBF-41B8-AE5B-7A61453CA075}"/>
                </a:ext>
              </a:extLst>
            </p:cNvPr>
            <p:cNvSpPr txBox="1"/>
            <p:nvPr/>
          </p:nvSpPr>
          <p:spPr bwMode="gray">
            <a:xfrm>
              <a:off x="7566919" y="4418645"/>
              <a:ext cx="2225957" cy="304103"/>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r>
                <a:rPr lang="en-US" sz="1400" dirty="0" err="1">
                  <a:latin typeface="Huawei Sans" panose="020C0503030203020204" pitchFamily="34" charset="0"/>
                </a:rPr>
                <a:t>Untrust</a:t>
              </a:r>
              <a:r>
                <a:rPr lang="en-US" sz="1400" dirty="0">
                  <a:latin typeface="Huawei Sans" panose="020C0503030203020204" pitchFamily="34" charset="0"/>
                </a:rPr>
                <a:t> zone (priority: 5)</a:t>
              </a:r>
            </a:p>
          </p:txBody>
        </p:sp>
        <p:pic>
          <p:nvPicPr>
            <p:cNvPr id="54" name="Picture 12" descr="E:\2016.01\1.12 扁平化图标\蓝色\AR-蓝色最新-40.png">
              <a:extLst>
                <a:ext uri="{FF2B5EF4-FFF2-40B4-BE49-F238E27FC236}">
                  <a16:creationId xmlns:a16="http://schemas.microsoft.com/office/drawing/2014/main" id="{404EEF7D-6AB1-4B82-BEC9-87FA18E7D269}"/>
                </a:ext>
              </a:extLst>
            </p:cNvPr>
            <p:cNvPicPr>
              <a:picLocks noChangeAspect="1" noChangeArrowheads="1"/>
            </p:cNvPicPr>
            <p:nvPr/>
          </p:nvPicPr>
          <p:blipFill>
            <a:blip r:embed="rId6" cstate="print"/>
            <a:srcRect/>
            <a:stretch>
              <a:fillRect/>
            </a:stretch>
          </p:blipFill>
          <p:spPr bwMode="gray">
            <a:xfrm>
              <a:off x="5699956" y="4845674"/>
              <a:ext cx="540000" cy="441818"/>
            </a:xfrm>
            <a:prstGeom prst="rect">
              <a:avLst/>
            </a:prstGeom>
            <a:noFill/>
          </p:spPr>
        </p:pic>
        <p:sp>
          <p:nvSpPr>
            <p:cNvPr id="56" name="Freeform 159">
              <a:extLst>
                <a:ext uri="{FF2B5EF4-FFF2-40B4-BE49-F238E27FC236}">
                  <a16:creationId xmlns:a16="http://schemas.microsoft.com/office/drawing/2014/main" id="{13320F09-2056-496B-9732-A3F433459F41}"/>
                </a:ext>
              </a:extLst>
            </p:cNvPr>
            <p:cNvSpPr/>
            <p:nvPr/>
          </p:nvSpPr>
          <p:spPr bwMode="gray">
            <a:xfrm flipH="1">
              <a:off x="6888088" y="4715303"/>
              <a:ext cx="998452" cy="56183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r>
                <a:rPr lang="en-US" sz="1400" dirty="0">
                  <a:solidFill>
                    <a:schemeClr val="tx1"/>
                  </a:solidFill>
                  <a:latin typeface="Huawei Sans" panose="020C0503030203020204" pitchFamily="34" charset="0"/>
                </a:rPr>
                <a:t>Internet</a:t>
              </a:r>
            </a:p>
          </p:txBody>
        </p:sp>
        <p:sp>
          <p:nvSpPr>
            <p:cNvPr id="57" name="TextBox 56">
              <a:extLst>
                <a:ext uri="{FF2B5EF4-FFF2-40B4-BE49-F238E27FC236}">
                  <a16:creationId xmlns:a16="http://schemas.microsoft.com/office/drawing/2014/main" id="{C9DB6F96-D662-427B-8C86-E3F6377FC291}"/>
                </a:ext>
              </a:extLst>
            </p:cNvPr>
            <p:cNvSpPr txBox="1"/>
            <p:nvPr/>
          </p:nvSpPr>
          <p:spPr bwMode="gray">
            <a:xfrm>
              <a:off x="5146707" y="5463332"/>
              <a:ext cx="1748859" cy="457991"/>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algn="ctr" fontAlgn="ctr"/>
              <a:r>
                <a:rPr lang="en-US" sz="1200" dirty="0">
                  <a:latin typeface="Huawei Sans" panose="020C0503030203020204" pitchFamily="34" charset="0"/>
                </a:rPr>
                <a:t>Egress (built-in firewall)</a:t>
              </a:r>
            </a:p>
          </p:txBody>
        </p:sp>
        <p:sp>
          <p:nvSpPr>
            <p:cNvPr id="5" name="Freeform: Shape 4">
              <a:extLst>
                <a:ext uri="{FF2B5EF4-FFF2-40B4-BE49-F238E27FC236}">
                  <a16:creationId xmlns:a16="http://schemas.microsoft.com/office/drawing/2014/main" id="{E345181A-C002-4AB5-A7EE-795905988860}"/>
                </a:ext>
              </a:extLst>
            </p:cNvPr>
            <p:cNvSpPr/>
            <p:nvPr/>
          </p:nvSpPr>
          <p:spPr bwMode="gray">
            <a:xfrm>
              <a:off x="4535386" y="3754882"/>
              <a:ext cx="1000125" cy="895350"/>
            </a:xfrm>
            <a:custGeom>
              <a:avLst/>
              <a:gdLst>
                <a:gd name="connsiteX0" fmla="*/ 0 w 1000125"/>
                <a:gd name="connsiteY0" fmla="*/ 895350 h 895350"/>
                <a:gd name="connsiteX1" fmla="*/ 314325 w 1000125"/>
                <a:gd name="connsiteY1" fmla="*/ 361950 h 895350"/>
                <a:gd name="connsiteX2" fmla="*/ 1000125 w 1000125"/>
                <a:gd name="connsiteY2" fmla="*/ 0 h 895350"/>
              </a:gdLst>
              <a:ahLst/>
              <a:cxnLst>
                <a:cxn ang="0">
                  <a:pos x="connsiteX0" y="connsiteY0"/>
                </a:cxn>
                <a:cxn ang="0">
                  <a:pos x="connsiteX1" y="connsiteY1"/>
                </a:cxn>
                <a:cxn ang="0">
                  <a:pos x="connsiteX2" y="connsiteY2"/>
                </a:cxn>
              </a:cxnLst>
              <a:rect l="l" t="t" r="r" b="b"/>
              <a:pathLst>
                <a:path w="1000125" h="895350">
                  <a:moveTo>
                    <a:pt x="0" y="895350"/>
                  </a:moveTo>
                  <a:cubicBezTo>
                    <a:pt x="73819" y="703262"/>
                    <a:pt x="147638" y="511175"/>
                    <a:pt x="314325" y="361950"/>
                  </a:cubicBezTo>
                  <a:cubicBezTo>
                    <a:pt x="481012" y="212725"/>
                    <a:pt x="740568" y="106362"/>
                    <a:pt x="1000125" y="0"/>
                  </a:cubicBezTo>
                </a:path>
              </a:pathLst>
            </a:custGeom>
            <a:noFill/>
            <a:ln w="19050">
              <a:solidFill>
                <a:srgbClr val="EC7061"/>
              </a:solidFill>
              <a:headEnd type="none" w="med" len="med"/>
              <a:tailEnd type="triangl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sz="1400" dirty="0">
                <a:latin typeface="Huawei Sans" panose="020C0503030203020204" pitchFamily="34" charset="0"/>
              </a:endParaRPr>
            </a:p>
          </p:txBody>
        </p:sp>
        <p:sp>
          <p:nvSpPr>
            <p:cNvPr id="58" name="Freeform: Shape 57">
              <a:extLst>
                <a:ext uri="{FF2B5EF4-FFF2-40B4-BE49-F238E27FC236}">
                  <a16:creationId xmlns:a16="http://schemas.microsoft.com/office/drawing/2014/main" id="{A6069004-9EF7-4E63-9742-5685B5774E73}"/>
                </a:ext>
              </a:extLst>
            </p:cNvPr>
            <p:cNvSpPr/>
            <p:nvPr/>
          </p:nvSpPr>
          <p:spPr bwMode="gray">
            <a:xfrm rot="10800000">
              <a:off x="4629630" y="3896139"/>
              <a:ext cx="1000125" cy="895350"/>
            </a:xfrm>
            <a:custGeom>
              <a:avLst/>
              <a:gdLst>
                <a:gd name="connsiteX0" fmla="*/ 0 w 1000125"/>
                <a:gd name="connsiteY0" fmla="*/ 895350 h 895350"/>
                <a:gd name="connsiteX1" fmla="*/ 314325 w 1000125"/>
                <a:gd name="connsiteY1" fmla="*/ 361950 h 895350"/>
                <a:gd name="connsiteX2" fmla="*/ 1000125 w 1000125"/>
                <a:gd name="connsiteY2" fmla="*/ 0 h 895350"/>
              </a:gdLst>
              <a:ahLst/>
              <a:cxnLst>
                <a:cxn ang="0">
                  <a:pos x="connsiteX0" y="connsiteY0"/>
                </a:cxn>
                <a:cxn ang="0">
                  <a:pos x="connsiteX1" y="connsiteY1"/>
                </a:cxn>
                <a:cxn ang="0">
                  <a:pos x="connsiteX2" y="connsiteY2"/>
                </a:cxn>
              </a:cxnLst>
              <a:rect l="l" t="t" r="r" b="b"/>
              <a:pathLst>
                <a:path w="1000125" h="895350">
                  <a:moveTo>
                    <a:pt x="0" y="895350"/>
                  </a:moveTo>
                  <a:cubicBezTo>
                    <a:pt x="73819" y="703262"/>
                    <a:pt x="147638" y="511175"/>
                    <a:pt x="314325" y="361950"/>
                  </a:cubicBezTo>
                  <a:cubicBezTo>
                    <a:pt x="481012" y="212725"/>
                    <a:pt x="740568" y="106362"/>
                    <a:pt x="1000125" y="0"/>
                  </a:cubicBezTo>
                </a:path>
              </a:pathLst>
            </a:custGeom>
            <a:noFill/>
            <a:ln w="19050">
              <a:solidFill>
                <a:srgbClr val="8BC9A0"/>
              </a:solidFill>
              <a:headEnd type="none" w="med" len="med"/>
              <a:tailEnd type="triangl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sz="1400" dirty="0">
                <a:latin typeface="Huawei Sans" panose="020C0503030203020204" pitchFamily="34" charset="0"/>
              </a:endParaRPr>
            </a:p>
          </p:txBody>
        </p:sp>
        <p:sp>
          <p:nvSpPr>
            <p:cNvPr id="59" name="Freeform: Shape 58">
              <a:extLst>
                <a:ext uri="{FF2B5EF4-FFF2-40B4-BE49-F238E27FC236}">
                  <a16:creationId xmlns:a16="http://schemas.microsoft.com/office/drawing/2014/main" id="{31A7CAAD-7B20-4C66-A3FF-493EF768D72F}"/>
                </a:ext>
              </a:extLst>
            </p:cNvPr>
            <p:cNvSpPr/>
            <p:nvPr/>
          </p:nvSpPr>
          <p:spPr bwMode="gray">
            <a:xfrm rot="4598319">
              <a:off x="6490386" y="3741636"/>
              <a:ext cx="1000125" cy="895350"/>
            </a:xfrm>
            <a:custGeom>
              <a:avLst/>
              <a:gdLst>
                <a:gd name="connsiteX0" fmla="*/ 0 w 1000125"/>
                <a:gd name="connsiteY0" fmla="*/ 895350 h 895350"/>
                <a:gd name="connsiteX1" fmla="*/ 314325 w 1000125"/>
                <a:gd name="connsiteY1" fmla="*/ 361950 h 895350"/>
                <a:gd name="connsiteX2" fmla="*/ 1000125 w 1000125"/>
                <a:gd name="connsiteY2" fmla="*/ 0 h 895350"/>
              </a:gdLst>
              <a:ahLst/>
              <a:cxnLst>
                <a:cxn ang="0">
                  <a:pos x="connsiteX0" y="connsiteY0"/>
                </a:cxn>
                <a:cxn ang="0">
                  <a:pos x="connsiteX1" y="connsiteY1"/>
                </a:cxn>
                <a:cxn ang="0">
                  <a:pos x="connsiteX2" y="connsiteY2"/>
                </a:cxn>
              </a:cxnLst>
              <a:rect l="l" t="t" r="r" b="b"/>
              <a:pathLst>
                <a:path w="1000125" h="895350">
                  <a:moveTo>
                    <a:pt x="0" y="895350"/>
                  </a:moveTo>
                  <a:cubicBezTo>
                    <a:pt x="73819" y="703262"/>
                    <a:pt x="147638" y="511175"/>
                    <a:pt x="314325" y="361950"/>
                  </a:cubicBezTo>
                  <a:cubicBezTo>
                    <a:pt x="481012" y="212725"/>
                    <a:pt x="740568" y="106362"/>
                    <a:pt x="1000125" y="0"/>
                  </a:cubicBezTo>
                </a:path>
              </a:pathLst>
            </a:custGeom>
            <a:noFill/>
            <a:ln w="19050">
              <a:solidFill>
                <a:srgbClr val="EC7061"/>
              </a:solidFill>
              <a:headEnd type="none" w="med" len="med"/>
              <a:tailEnd type="triangl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sz="1400" dirty="0">
                <a:latin typeface="Huawei Sans" panose="020C0503030203020204" pitchFamily="34" charset="0"/>
              </a:endParaRPr>
            </a:p>
          </p:txBody>
        </p:sp>
        <p:sp>
          <p:nvSpPr>
            <p:cNvPr id="60" name="Freeform: Shape 59">
              <a:extLst>
                <a:ext uri="{FF2B5EF4-FFF2-40B4-BE49-F238E27FC236}">
                  <a16:creationId xmlns:a16="http://schemas.microsoft.com/office/drawing/2014/main" id="{0FC0409A-21E6-497D-BD91-272B70FA3A0C}"/>
                </a:ext>
              </a:extLst>
            </p:cNvPr>
            <p:cNvSpPr/>
            <p:nvPr/>
          </p:nvSpPr>
          <p:spPr bwMode="gray">
            <a:xfrm rot="15320257">
              <a:off x="6329085" y="3943402"/>
              <a:ext cx="1056991" cy="947865"/>
            </a:xfrm>
            <a:custGeom>
              <a:avLst/>
              <a:gdLst>
                <a:gd name="connsiteX0" fmla="*/ 0 w 1000125"/>
                <a:gd name="connsiteY0" fmla="*/ 895350 h 895350"/>
                <a:gd name="connsiteX1" fmla="*/ 314325 w 1000125"/>
                <a:gd name="connsiteY1" fmla="*/ 361950 h 895350"/>
                <a:gd name="connsiteX2" fmla="*/ 1000125 w 1000125"/>
                <a:gd name="connsiteY2" fmla="*/ 0 h 895350"/>
              </a:gdLst>
              <a:ahLst/>
              <a:cxnLst>
                <a:cxn ang="0">
                  <a:pos x="connsiteX0" y="connsiteY0"/>
                </a:cxn>
                <a:cxn ang="0">
                  <a:pos x="connsiteX1" y="connsiteY1"/>
                </a:cxn>
                <a:cxn ang="0">
                  <a:pos x="connsiteX2" y="connsiteY2"/>
                </a:cxn>
              </a:cxnLst>
              <a:rect l="l" t="t" r="r" b="b"/>
              <a:pathLst>
                <a:path w="1000125" h="895350">
                  <a:moveTo>
                    <a:pt x="0" y="895350"/>
                  </a:moveTo>
                  <a:cubicBezTo>
                    <a:pt x="73819" y="703262"/>
                    <a:pt x="147638" y="511175"/>
                    <a:pt x="314325" y="361950"/>
                  </a:cubicBezTo>
                  <a:cubicBezTo>
                    <a:pt x="481012" y="212725"/>
                    <a:pt x="740568" y="106362"/>
                    <a:pt x="1000125" y="0"/>
                  </a:cubicBezTo>
                </a:path>
              </a:pathLst>
            </a:custGeom>
            <a:noFill/>
            <a:ln w="19050">
              <a:solidFill>
                <a:srgbClr val="8BC9A0"/>
              </a:solidFill>
              <a:headEnd type="none" w="med" len="med"/>
              <a:tailEnd type="triangl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sz="1400" dirty="0">
                <a:latin typeface="Huawei Sans" panose="020C0503030203020204" pitchFamily="34" charset="0"/>
              </a:endParaRPr>
            </a:p>
          </p:txBody>
        </p:sp>
        <p:sp>
          <p:nvSpPr>
            <p:cNvPr id="6" name="TextBox 5">
              <a:extLst>
                <a:ext uri="{FF2B5EF4-FFF2-40B4-BE49-F238E27FC236}">
                  <a16:creationId xmlns:a16="http://schemas.microsoft.com/office/drawing/2014/main" id="{B0A4FB2B-3DF2-48D3-B2CB-C8FC422F0A5A}"/>
                </a:ext>
              </a:extLst>
            </p:cNvPr>
            <p:cNvSpPr txBox="1"/>
            <p:nvPr/>
          </p:nvSpPr>
          <p:spPr bwMode="gray">
            <a:xfrm rot="18864396">
              <a:off x="4459882" y="3929458"/>
              <a:ext cx="894797" cy="276999"/>
            </a:xfrm>
            <a:prstGeom prst="rect">
              <a:avLst/>
            </a:prstGeom>
            <a:solidFill>
              <a:schemeClr val="bg1"/>
            </a:solidFill>
          </p:spPr>
          <p:txBody>
            <a:bodyPr wrap="none" rtlCol="0">
              <a:spAutoFit/>
            </a:bodyPr>
            <a:lstStyle/>
            <a:p>
              <a:pPr fontAlgn="ctr"/>
              <a:r>
                <a:rPr lang="en-US" sz="1200" dirty="0">
                  <a:latin typeface="Huawei Sans" panose="020C0503030203020204" pitchFamily="34" charset="0"/>
                </a:rPr>
                <a:t>Outbound</a:t>
              </a:r>
            </a:p>
          </p:txBody>
        </p:sp>
        <p:sp>
          <p:nvSpPr>
            <p:cNvPr id="63" name="TextBox 62">
              <a:extLst>
                <a:ext uri="{FF2B5EF4-FFF2-40B4-BE49-F238E27FC236}">
                  <a16:creationId xmlns:a16="http://schemas.microsoft.com/office/drawing/2014/main" id="{D293ACD4-2B32-4B40-9E7E-9DD27E5B517A}"/>
                </a:ext>
              </a:extLst>
            </p:cNvPr>
            <p:cNvSpPr txBox="1"/>
            <p:nvPr/>
          </p:nvSpPr>
          <p:spPr bwMode="gray">
            <a:xfrm rot="2518076">
              <a:off x="6660993" y="3927998"/>
              <a:ext cx="894797" cy="276999"/>
            </a:xfrm>
            <a:prstGeom prst="rect">
              <a:avLst/>
            </a:prstGeom>
            <a:solidFill>
              <a:schemeClr val="bg1"/>
            </a:solidFill>
          </p:spPr>
          <p:txBody>
            <a:bodyPr wrap="none" rtlCol="0">
              <a:spAutoFit/>
            </a:bodyPr>
            <a:lstStyle/>
            <a:p>
              <a:pPr fontAlgn="ctr"/>
              <a:r>
                <a:rPr lang="en-US" sz="1200" dirty="0">
                  <a:latin typeface="Huawei Sans" panose="020C0503030203020204" pitchFamily="34" charset="0"/>
                </a:rPr>
                <a:t>Outbound</a:t>
              </a:r>
            </a:p>
          </p:txBody>
        </p:sp>
        <p:sp>
          <p:nvSpPr>
            <p:cNvPr id="64" name="TextBox 63">
              <a:extLst>
                <a:ext uri="{FF2B5EF4-FFF2-40B4-BE49-F238E27FC236}">
                  <a16:creationId xmlns:a16="http://schemas.microsoft.com/office/drawing/2014/main" id="{01DC0AC6-0408-41C9-B7F5-D87CB7706E06}"/>
                </a:ext>
              </a:extLst>
            </p:cNvPr>
            <p:cNvSpPr txBox="1"/>
            <p:nvPr/>
          </p:nvSpPr>
          <p:spPr bwMode="gray">
            <a:xfrm rot="2518076">
              <a:off x="6321328" y="4318767"/>
              <a:ext cx="761747" cy="276999"/>
            </a:xfrm>
            <a:prstGeom prst="rect">
              <a:avLst/>
            </a:prstGeom>
            <a:solidFill>
              <a:schemeClr val="bg1"/>
            </a:solidFill>
          </p:spPr>
          <p:txBody>
            <a:bodyPr wrap="none" rtlCol="0">
              <a:spAutoFit/>
            </a:bodyPr>
            <a:lstStyle/>
            <a:p>
              <a:pPr fontAlgn="ctr"/>
              <a:r>
                <a:rPr lang="en-US" sz="1200" dirty="0">
                  <a:latin typeface="Huawei Sans" panose="020C0503030203020204" pitchFamily="34" charset="0"/>
                </a:rPr>
                <a:t>Inbound</a:t>
              </a:r>
            </a:p>
          </p:txBody>
        </p:sp>
        <p:sp>
          <p:nvSpPr>
            <p:cNvPr id="65" name="TextBox 64">
              <a:extLst>
                <a:ext uri="{FF2B5EF4-FFF2-40B4-BE49-F238E27FC236}">
                  <a16:creationId xmlns:a16="http://schemas.microsoft.com/office/drawing/2014/main" id="{290F5797-BEDE-4A32-A506-AD83A1494221}"/>
                </a:ext>
              </a:extLst>
            </p:cNvPr>
            <p:cNvSpPr txBox="1"/>
            <p:nvPr/>
          </p:nvSpPr>
          <p:spPr bwMode="gray">
            <a:xfrm rot="18864396">
              <a:off x="4887804" y="4273998"/>
              <a:ext cx="761747" cy="276999"/>
            </a:xfrm>
            <a:prstGeom prst="rect">
              <a:avLst/>
            </a:prstGeom>
            <a:solidFill>
              <a:schemeClr val="bg1"/>
            </a:solidFill>
          </p:spPr>
          <p:txBody>
            <a:bodyPr wrap="none" rtlCol="0">
              <a:spAutoFit/>
            </a:bodyPr>
            <a:lstStyle/>
            <a:p>
              <a:pPr fontAlgn="ctr"/>
              <a:r>
                <a:rPr lang="en-US" sz="1200" dirty="0">
                  <a:latin typeface="Huawei Sans" panose="020C0503030203020204" pitchFamily="34" charset="0"/>
                </a:rPr>
                <a:t>Inbound</a:t>
              </a:r>
            </a:p>
          </p:txBody>
        </p:sp>
        <p:pic>
          <p:nvPicPr>
            <p:cNvPr id="34" name="图片 33"/>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bwMode="gray">
            <a:xfrm>
              <a:off x="5544000" y="4716000"/>
              <a:ext cx="360510" cy="295200"/>
            </a:xfrm>
            <a:prstGeom prst="rect">
              <a:avLst/>
            </a:prstGeom>
          </p:spPr>
        </p:pic>
      </p:grpSp>
      <p:grpSp>
        <p:nvGrpSpPr>
          <p:cNvPr id="67" name="组合 66"/>
          <p:cNvGrpSpPr/>
          <p:nvPr/>
        </p:nvGrpSpPr>
        <p:grpSpPr bwMode="gray">
          <a:xfrm>
            <a:off x="8315727" y="30422"/>
            <a:ext cx="3484959" cy="359996"/>
            <a:chOff x="6572634" y="137497"/>
            <a:chExt cx="3484959" cy="204347"/>
          </a:xfrm>
        </p:grpSpPr>
        <p:sp>
          <p:nvSpPr>
            <p:cNvPr id="68" name="五边形 67"/>
            <p:cNvSpPr/>
            <p:nvPr/>
          </p:nvSpPr>
          <p:spPr bwMode="gray">
            <a:xfrm>
              <a:off x="6572634" y="137498"/>
              <a:ext cx="828000" cy="204346"/>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000" b="1" dirty="0">
                  <a:solidFill>
                    <a:schemeClr val="bg1"/>
                  </a:solidFill>
                  <a:latin typeface="Huawei Sans" panose="020C0503030203020204" pitchFamily="34" charset="0"/>
                </a:rPr>
                <a:t>Firewall</a:t>
              </a:r>
            </a:p>
          </p:txBody>
        </p:sp>
        <p:sp>
          <p:nvSpPr>
            <p:cNvPr id="69" name="燕尾形 68"/>
            <p:cNvSpPr/>
            <p:nvPr/>
          </p:nvSpPr>
          <p:spPr bwMode="gray">
            <a:xfrm>
              <a:off x="7256297" y="137498"/>
              <a:ext cx="893971" cy="204346"/>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000" dirty="0">
                  <a:latin typeface="Huawei Sans" panose="020C0503030203020204" pitchFamily="34" charset="0"/>
                </a:rPr>
                <a:t>IPS</a:t>
              </a:r>
              <a:endParaRPr lang="en-US" altLang="zh-CN" sz="10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0" name="燕尾形 69"/>
            <p:cNvSpPr/>
            <p:nvPr/>
          </p:nvSpPr>
          <p:spPr bwMode="gray">
            <a:xfrm>
              <a:off x="8005931" y="137498"/>
              <a:ext cx="1008000" cy="204346"/>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000" dirty="0">
                  <a:latin typeface="Huawei Sans" panose="020C0503030203020204" pitchFamily="34" charset="0"/>
                </a:rPr>
                <a:t>URL Filtering</a:t>
              </a:r>
              <a:endParaRPr lang="en-US" altLang="zh-CN" sz="10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1" name="燕尾形 70"/>
            <p:cNvSpPr/>
            <p:nvPr/>
          </p:nvSpPr>
          <p:spPr bwMode="gray">
            <a:xfrm>
              <a:off x="8869593" y="137497"/>
              <a:ext cx="1188000" cy="204346"/>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000" dirty="0">
                  <a:latin typeface="Huawei Sans" panose="020C0503030203020204" pitchFamily="34" charset="0"/>
                </a:rPr>
                <a:t>Advanced Security VAS</a:t>
              </a:r>
              <a:endParaRPr lang="en-US" altLang="zh-CN" sz="10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Tree>
    <p:extLst>
      <p:ext uri="{BB962C8B-B14F-4D97-AF65-F5344CB8AC3E}">
        <p14:creationId xmlns:p14="http://schemas.microsoft.com/office/powerpoint/2010/main" val="91755238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2" name="Rectangle 2"/>
          <p:cNvSpPr>
            <a:spLocks noGrp="1" noChangeArrowheads="1"/>
          </p:cNvSpPr>
          <p:nvPr>
            <p:ph type="title"/>
          </p:nvPr>
        </p:nvSpPr>
        <p:spPr bwMode="gray"/>
        <p:txBody>
          <a:bodyPr>
            <a:normAutofit/>
          </a:bodyPr>
          <a:lstStyle/>
          <a:p>
            <a:pPr fontAlgn="ctr"/>
            <a:r>
              <a:rPr lang="en-US" dirty="0">
                <a:latin typeface="Huawei Sans" panose="020C0503030203020204" pitchFamily="34" charset="0"/>
              </a:rPr>
              <a:t>Basic Firewall Concepts: Security Policy</a:t>
            </a:r>
          </a:p>
        </p:txBody>
      </p:sp>
      <p:sp>
        <p:nvSpPr>
          <p:cNvPr id="2051" name="Rectangle 3"/>
          <p:cNvSpPr>
            <a:spLocks noGrp="1" noChangeArrowheads="1"/>
          </p:cNvSpPr>
          <p:nvPr>
            <p:ph type="body" sz="quarter" idx="10"/>
          </p:nvPr>
        </p:nvSpPr>
        <p:spPr bwMode="gray"/>
        <p:txBody>
          <a:bodyPr/>
          <a:lstStyle/>
          <a:p>
            <a:pPr algn="l"/>
            <a:r>
              <a:rPr lang="en-US" sz="1800" dirty="0">
                <a:latin typeface="Huawei Sans" panose="020C0503030203020204" pitchFamily="34" charset="0"/>
              </a:rPr>
              <a:t>Security policies can be used to control traffic between security zones on a firewall.</a:t>
            </a:r>
          </a:p>
        </p:txBody>
      </p:sp>
      <p:pic>
        <p:nvPicPr>
          <p:cNvPr id="4" name="图片 16" descr="通用交换机.png"/>
          <p:cNvPicPr>
            <a:picLocks noChangeAspect="1"/>
          </p:cNvPicPr>
          <p:nvPr/>
        </p:nvPicPr>
        <p:blipFill>
          <a:blip r:embed="rId3" cstate="print"/>
          <a:stretch>
            <a:fillRect/>
          </a:stretch>
        </p:blipFill>
        <p:spPr bwMode="gray">
          <a:xfrm>
            <a:off x="4546072" y="4878013"/>
            <a:ext cx="540000" cy="441817"/>
          </a:xfrm>
          <a:prstGeom prst="rect">
            <a:avLst/>
          </a:prstGeom>
        </p:spPr>
      </p:pic>
      <p:pic>
        <p:nvPicPr>
          <p:cNvPr id="5" name="图片 63" descr="笔记本电脑.png"/>
          <p:cNvPicPr>
            <a:picLocks noChangeAspect="1"/>
          </p:cNvPicPr>
          <p:nvPr/>
        </p:nvPicPr>
        <p:blipFill>
          <a:blip r:embed="rId4" cstate="print"/>
          <a:stretch>
            <a:fillRect/>
          </a:stretch>
        </p:blipFill>
        <p:spPr bwMode="gray">
          <a:xfrm>
            <a:off x="2629110" y="4929230"/>
            <a:ext cx="539779" cy="338400"/>
          </a:xfrm>
          <a:prstGeom prst="rect">
            <a:avLst/>
          </a:prstGeom>
        </p:spPr>
      </p:pic>
      <p:cxnSp>
        <p:nvCxnSpPr>
          <p:cNvPr id="6" name="Straight Connector 5"/>
          <p:cNvCxnSpPr>
            <a:stCxn id="5" idx="3"/>
            <a:endCxn id="4" idx="1"/>
          </p:cNvCxnSpPr>
          <p:nvPr/>
        </p:nvCxnSpPr>
        <p:spPr bwMode="gray">
          <a:xfrm>
            <a:off x="3168889" y="5098430"/>
            <a:ext cx="1377183" cy="492"/>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7" name="Straight Connector 6"/>
          <p:cNvCxnSpPr>
            <a:stCxn id="4" idx="3"/>
            <a:endCxn id="13" idx="1"/>
          </p:cNvCxnSpPr>
          <p:nvPr/>
        </p:nvCxnSpPr>
        <p:spPr bwMode="gray">
          <a:xfrm flipV="1">
            <a:off x="5086072" y="5097939"/>
            <a:ext cx="1531584" cy="983"/>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8" name="Straight Connector 7"/>
          <p:cNvCxnSpPr>
            <a:endCxn id="13" idx="3"/>
          </p:cNvCxnSpPr>
          <p:nvPr/>
        </p:nvCxnSpPr>
        <p:spPr bwMode="gray">
          <a:xfrm flipH="1" flipV="1">
            <a:off x="7157656" y="5097939"/>
            <a:ext cx="1440000" cy="982"/>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10" name="TextBox 9"/>
          <p:cNvSpPr txBox="1"/>
          <p:nvPr/>
        </p:nvSpPr>
        <p:spPr bwMode="gray">
          <a:xfrm>
            <a:off x="5592798" y="5146058"/>
            <a:ext cx="1034926" cy="304103"/>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r>
              <a:rPr lang="en-US" sz="1400" dirty="0">
                <a:latin typeface="Huawei Sans" panose="020C0503030203020204" pitchFamily="34" charset="0"/>
              </a:rPr>
              <a:t>Trust zone</a:t>
            </a:r>
            <a:endParaRPr lang="en-US" altLang="zh-CN" sz="1400" dirty="0">
              <a:latin typeface="Huawei Sans" panose="020C0503030203020204" pitchFamily="34" charset="0"/>
            </a:endParaRPr>
          </a:p>
        </p:txBody>
      </p:sp>
      <p:sp>
        <p:nvSpPr>
          <p:cNvPr id="12" name="TextBox 11"/>
          <p:cNvSpPr txBox="1"/>
          <p:nvPr/>
        </p:nvSpPr>
        <p:spPr bwMode="gray">
          <a:xfrm>
            <a:off x="7159660" y="5146058"/>
            <a:ext cx="1235301" cy="304103"/>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r>
              <a:rPr lang="en-US" sz="1400" dirty="0" err="1">
                <a:latin typeface="Huawei Sans" panose="020C0503030203020204" pitchFamily="34" charset="0"/>
              </a:rPr>
              <a:t>Untrust</a:t>
            </a:r>
            <a:r>
              <a:rPr lang="en-US" sz="1400" dirty="0">
                <a:latin typeface="Huawei Sans" panose="020C0503030203020204" pitchFamily="34" charset="0"/>
              </a:rPr>
              <a:t> zone</a:t>
            </a:r>
            <a:endParaRPr lang="en-US" altLang="zh-CN" sz="1400" dirty="0">
              <a:latin typeface="Huawei Sans" panose="020C0503030203020204" pitchFamily="34" charset="0"/>
            </a:endParaRPr>
          </a:p>
        </p:txBody>
      </p:sp>
      <p:pic>
        <p:nvPicPr>
          <p:cNvPr id="13" name="Picture 12" descr="E:\2016.01\1.12 扁平化图标\蓝色\AR-蓝色最新-40.png"/>
          <p:cNvPicPr>
            <a:picLocks noChangeAspect="1" noChangeArrowheads="1"/>
          </p:cNvPicPr>
          <p:nvPr/>
        </p:nvPicPr>
        <p:blipFill>
          <a:blip r:embed="rId5" cstate="print"/>
          <a:srcRect/>
          <a:stretch>
            <a:fillRect/>
          </a:stretch>
        </p:blipFill>
        <p:spPr bwMode="gray">
          <a:xfrm>
            <a:off x="6617656" y="4877030"/>
            <a:ext cx="540000" cy="441818"/>
          </a:xfrm>
          <a:prstGeom prst="rect">
            <a:avLst/>
          </a:prstGeom>
          <a:noFill/>
        </p:spPr>
      </p:pic>
      <p:sp>
        <p:nvSpPr>
          <p:cNvPr id="15" name="Freeform 159"/>
          <p:cNvSpPr/>
          <p:nvPr/>
        </p:nvSpPr>
        <p:spPr bwMode="gray">
          <a:xfrm flipH="1">
            <a:off x="8534839" y="4746659"/>
            <a:ext cx="998452" cy="56183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r>
              <a:rPr lang="en-US" sz="1400" dirty="0">
                <a:solidFill>
                  <a:schemeClr val="tx1"/>
                </a:solidFill>
                <a:latin typeface="Huawei Sans" panose="020C0503030203020204" pitchFamily="34" charset="0"/>
              </a:rPr>
              <a:t>Internet</a:t>
            </a:r>
          </a:p>
        </p:txBody>
      </p:sp>
      <p:sp>
        <p:nvSpPr>
          <p:cNvPr id="16" name="TextBox 15"/>
          <p:cNvSpPr txBox="1"/>
          <p:nvPr/>
        </p:nvSpPr>
        <p:spPr bwMode="gray">
          <a:xfrm>
            <a:off x="6086475" y="5427994"/>
            <a:ext cx="1537349" cy="457991"/>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algn="ctr" fontAlgn="ctr"/>
            <a:r>
              <a:rPr lang="en-US" sz="1200" dirty="0">
                <a:latin typeface="Huawei Sans" panose="020C0503030203020204" pitchFamily="34" charset="0"/>
              </a:rPr>
              <a:t>Egress (built-in firewall)</a:t>
            </a:r>
          </a:p>
        </p:txBody>
      </p:sp>
      <p:sp>
        <p:nvSpPr>
          <p:cNvPr id="17" name="TextBox 120">
            <a:extLst>
              <a:ext uri="{FF2B5EF4-FFF2-40B4-BE49-F238E27FC236}">
                <a16:creationId xmlns:a16="http://schemas.microsoft.com/office/drawing/2014/main" id="{31930744-3D36-4F81-8426-6F129C1A6804}"/>
              </a:ext>
            </a:extLst>
          </p:cNvPr>
          <p:cNvSpPr txBox="1"/>
          <p:nvPr/>
        </p:nvSpPr>
        <p:spPr bwMode="gray">
          <a:xfrm>
            <a:off x="2650078" y="2924357"/>
            <a:ext cx="797988" cy="287715"/>
          </a:xfrm>
          <a:prstGeom prst="roundRect">
            <a:avLst>
              <a:gd name="adj" fmla="val 6721"/>
            </a:avLst>
          </a:prstGeom>
          <a:solidFill>
            <a:schemeClr val="accent1"/>
          </a:solidFill>
          <a:ln w="12700">
            <a:solidFill>
              <a:srgbClr val="00B0F0"/>
            </a:solidFill>
          </a:ln>
        </p:spPr>
        <p:txBody>
          <a:bodyPr wrap="square" rtlCol="0" anchor="ctr">
            <a:spAutoFit/>
          </a:bodyPr>
          <a:lstStyle/>
          <a:p>
            <a:pPr fontAlgn="ctr"/>
            <a:r>
              <a:rPr lang="en-US" sz="1200" dirty="0">
                <a:solidFill>
                  <a:schemeClr val="bg1"/>
                </a:solidFill>
                <a:latin typeface="Huawei Sans" panose="020C0503030203020204" pitchFamily="34" charset="0"/>
              </a:rPr>
              <a:t>Traffic A</a:t>
            </a:r>
          </a:p>
        </p:txBody>
      </p:sp>
      <p:sp>
        <p:nvSpPr>
          <p:cNvPr id="18" name="TextBox 120">
            <a:extLst>
              <a:ext uri="{FF2B5EF4-FFF2-40B4-BE49-F238E27FC236}">
                <a16:creationId xmlns:a16="http://schemas.microsoft.com/office/drawing/2014/main" id="{31930744-3D36-4F81-8426-6F129C1A6804}"/>
              </a:ext>
            </a:extLst>
          </p:cNvPr>
          <p:cNvSpPr txBox="1"/>
          <p:nvPr/>
        </p:nvSpPr>
        <p:spPr bwMode="gray">
          <a:xfrm>
            <a:off x="2650078" y="3297323"/>
            <a:ext cx="797988" cy="287715"/>
          </a:xfrm>
          <a:prstGeom prst="roundRect">
            <a:avLst>
              <a:gd name="adj" fmla="val 6721"/>
            </a:avLst>
          </a:prstGeom>
          <a:solidFill>
            <a:srgbClr val="FFC000"/>
          </a:solidFill>
          <a:ln w="12700">
            <a:solidFill>
              <a:srgbClr val="FFC000"/>
            </a:solidFill>
          </a:ln>
        </p:spPr>
        <p:txBody>
          <a:bodyPr wrap="square" rtlCol="0" anchor="ctr">
            <a:spAutoFit/>
          </a:bodyPr>
          <a:lstStyle/>
          <a:p>
            <a:pPr fontAlgn="ctr"/>
            <a:r>
              <a:rPr lang="en-US" sz="1200" dirty="0">
                <a:solidFill>
                  <a:schemeClr val="bg1"/>
                </a:solidFill>
                <a:latin typeface="Huawei Sans" panose="020C0503030203020204" pitchFamily="34" charset="0"/>
              </a:rPr>
              <a:t>Traffic B</a:t>
            </a:r>
          </a:p>
        </p:txBody>
      </p:sp>
      <p:graphicFrame>
        <p:nvGraphicFramePr>
          <p:cNvPr id="20" name="Table 19"/>
          <p:cNvGraphicFramePr>
            <a:graphicFrameLocks noGrp="1"/>
          </p:cNvGraphicFramePr>
          <p:nvPr>
            <p:extLst>
              <p:ext uri="{D42A27DB-BD31-4B8C-83A1-F6EECF244321}">
                <p14:modId xmlns:p14="http://schemas.microsoft.com/office/powerpoint/2010/main" val="3660260064"/>
              </p:ext>
            </p:extLst>
          </p:nvPr>
        </p:nvGraphicFramePr>
        <p:xfrm>
          <a:off x="4333979" y="2546660"/>
          <a:ext cx="3454477" cy="1453860"/>
        </p:xfrm>
        <a:graphic>
          <a:graphicData uri="http://schemas.openxmlformats.org/drawingml/2006/table">
            <a:tbl>
              <a:tblPr firstRow="1" bandRow="1">
                <a:tableStyleId>{5C22544A-7EE6-4342-B048-85BDC9FD1C3A}</a:tableStyleId>
              </a:tblPr>
              <a:tblGrid>
                <a:gridCol w="773313">
                  <a:extLst>
                    <a:ext uri="{9D8B030D-6E8A-4147-A177-3AD203B41FA5}">
                      <a16:colId xmlns:a16="http://schemas.microsoft.com/office/drawing/2014/main" val="20000"/>
                    </a:ext>
                  </a:extLst>
                </a:gridCol>
                <a:gridCol w="1338919">
                  <a:extLst>
                    <a:ext uri="{9D8B030D-6E8A-4147-A177-3AD203B41FA5}">
                      <a16:colId xmlns:a16="http://schemas.microsoft.com/office/drawing/2014/main" val="20001"/>
                    </a:ext>
                  </a:extLst>
                </a:gridCol>
                <a:gridCol w="628476">
                  <a:extLst>
                    <a:ext uri="{9D8B030D-6E8A-4147-A177-3AD203B41FA5}">
                      <a16:colId xmlns:a16="http://schemas.microsoft.com/office/drawing/2014/main" val="20002"/>
                    </a:ext>
                  </a:extLst>
                </a:gridCol>
                <a:gridCol w="713769">
                  <a:extLst>
                    <a:ext uri="{9D8B030D-6E8A-4147-A177-3AD203B41FA5}">
                      <a16:colId xmlns:a16="http://schemas.microsoft.com/office/drawing/2014/main" val="1711506177"/>
                    </a:ext>
                  </a:extLst>
                </a:gridCol>
              </a:tblGrid>
              <a:tr h="214416">
                <a:tc>
                  <a:txBody>
                    <a:bodyPr/>
                    <a:lstStyle/>
                    <a:p>
                      <a:pPr algn="ctr" fontAlgn="ctr"/>
                      <a:r>
                        <a:rPr lang="en-US" sz="1200" b="1" dirty="0">
                          <a:solidFill>
                            <a:schemeClr val="tx1"/>
                          </a:solidFill>
                          <a:latin typeface="Huawei Sans" panose="020C0503030203020204" pitchFamily="34" charset="0"/>
                        </a:rPr>
                        <a:t>Security policy</a:t>
                      </a:r>
                    </a:p>
                  </a:txBody>
                  <a:tcPr marT="36000" marB="36000"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gridSpan="3">
                  <a:txBody>
                    <a:bodyPr/>
                    <a:lstStyle/>
                    <a:p>
                      <a:pPr fontAlgn="ctr"/>
                      <a:r>
                        <a:rPr lang="en-US" sz="1200" dirty="0">
                          <a:solidFill>
                            <a:schemeClr val="tx1"/>
                          </a:solidFill>
                          <a:latin typeface="Huawei Sans" panose="020C0503030203020204" pitchFamily="34" charset="0"/>
                        </a:rPr>
                        <a:t>Trust -&gt; </a:t>
                      </a:r>
                      <a:r>
                        <a:rPr lang="en-US" sz="1200" dirty="0" err="1">
                          <a:solidFill>
                            <a:schemeClr val="tx1"/>
                          </a:solidFill>
                          <a:latin typeface="Huawei Sans" panose="020C0503030203020204" pitchFamily="34" charset="0"/>
                        </a:rPr>
                        <a:t>Untrust</a:t>
                      </a:r>
                      <a:r>
                        <a:rPr lang="en-US" sz="1200" dirty="0">
                          <a:solidFill>
                            <a:schemeClr val="tx1"/>
                          </a:solidFill>
                          <a:latin typeface="Huawei Sans" panose="020C0503030203020204" pitchFamily="34" charset="0"/>
                        </a:rPr>
                        <a:t> (Outbound) </a:t>
                      </a:r>
                    </a:p>
                  </a:txBody>
                  <a:tcPr marT="36000" marB="36000" anchor="ctr">
                    <a:lnL w="28575" cap="flat" cmpd="sng" algn="ctr">
                      <a:solidFill>
                        <a:schemeClr val="tx1"/>
                      </a:solidFill>
                      <a:prstDash val="solid"/>
                      <a:round/>
                      <a:headEnd type="none" w="med" len="med"/>
                      <a:tailEnd type="none" w="med" len="med"/>
                    </a:lnL>
                    <a:lnR w="28575" cap="flat" cmpd="sng" algn="ctr">
                      <a:noFill/>
                      <a:prstDash val="solid"/>
                      <a:round/>
                      <a:headEnd type="none" w="med" len="med"/>
                      <a:tailEnd type="none" w="med" len="med"/>
                    </a:lnR>
                    <a:lnT w="28575" cap="flat" cmpd="sng" algn="ctr">
                      <a:no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zh-CN" altLang="en-US" sz="1200" dirty="0"/>
                    </a:p>
                  </a:txBody>
                  <a:tcPr>
                    <a:lnL w="12700" cmpd="sng">
                      <a:noFill/>
                    </a:lnL>
                    <a:lnR w="12700" cmpd="sng">
                      <a:noFill/>
                    </a:lnR>
                    <a:lnT w="12700" cmpd="sng">
                      <a:noFill/>
                    </a:lnT>
                    <a:lnB w="12700" cap="flat" cmpd="sng" algn="ctr">
                      <a:solidFill>
                        <a:srgbClr val="00B0F0"/>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zh-CN" altLang="en-US" sz="1200" dirty="0">
                        <a:solidFill>
                          <a:schemeClr val="tx1"/>
                        </a:solidFill>
                      </a:endParaRPr>
                    </a:p>
                  </a:txBody>
                  <a:tcPr>
                    <a:lnL w="12700" cap="flat" cmpd="sng" algn="ctr">
                      <a:solidFill>
                        <a:srgbClr val="00B0F0"/>
                      </a:solidFill>
                      <a:prstDash val="solid"/>
                      <a:round/>
                      <a:headEnd type="none" w="med" len="med"/>
                      <a:tailEnd type="none" w="med" len="med"/>
                    </a:lnL>
                    <a:lnR w="12700" cmpd="sng">
                      <a:noFill/>
                    </a:lnR>
                    <a:lnT w="12700" cmpd="sng">
                      <a:noFill/>
                    </a:lnT>
                    <a:lnB w="12700" cap="flat" cmpd="sng" algn="ctr">
                      <a:solidFill>
                        <a:srgbClr val="00B0F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r h="214416">
                <a:tc>
                  <a:txBody>
                    <a:bodyPr/>
                    <a:lstStyle/>
                    <a:p>
                      <a:pPr algn="ctr" fontAlgn="ctr"/>
                      <a:r>
                        <a:rPr lang="en-US" sz="1050" dirty="0">
                          <a:latin typeface="Huawei Sans" panose="020C0503030203020204" pitchFamily="34" charset="0"/>
                        </a:rPr>
                        <a:t>Policy 10</a:t>
                      </a:r>
                      <a:endParaRPr lang="en-US" altLang="zh-CN" sz="1050" dirty="0">
                        <a:latin typeface="Huawei Sans" panose="020C0503030203020204" pitchFamily="34" charset="0"/>
                      </a:endParaRPr>
                    </a:p>
                  </a:txBody>
                  <a:tcPr marT="36000" marB="3600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n-US" sz="1050" dirty="0">
                          <a:latin typeface="Huawei Sans" panose="020C0503030203020204" pitchFamily="34" charset="0"/>
                        </a:rPr>
                        <a:t>Matching traffic A</a:t>
                      </a:r>
                      <a:endParaRPr lang="en-US" altLang="zh-CN" sz="1050" dirty="0">
                        <a:latin typeface="Huawei Sans" panose="020C0503030203020204" pitchFamily="34" charset="0"/>
                      </a:endParaRPr>
                    </a:p>
                  </a:txBody>
                  <a:tcPr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n-US" sz="1050" dirty="0">
                          <a:latin typeface="Huawei Sans" panose="020C0503030203020204" pitchFamily="34" charset="0"/>
                        </a:rPr>
                        <a:t>Permit</a:t>
                      </a:r>
                    </a:p>
                  </a:txBody>
                  <a:tcPr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n-US" sz="1050" dirty="0">
                          <a:latin typeface="Huawei Sans" panose="020C0503030203020204" pitchFamily="34" charset="0"/>
                        </a:rPr>
                        <a:t>IPS</a:t>
                      </a:r>
                      <a:endParaRPr lang="en-US" altLang="zh-CN" sz="1050" dirty="0">
                        <a:latin typeface="Huawei Sans" panose="020C0503030203020204" pitchFamily="34" charset="0"/>
                      </a:endParaRPr>
                    </a:p>
                  </a:txBody>
                  <a:tcPr marT="36000" marB="3600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1"/>
                  </a:ext>
                </a:extLst>
              </a:tr>
              <a:tr h="214416">
                <a:tc>
                  <a:txBody>
                    <a:bodyPr/>
                    <a:lstStyle/>
                    <a:p>
                      <a:pPr algn="ctr" fontAlgn="ctr"/>
                      <a:r>
                        <a:rPr lang="en-US" sz="1050" dirty="0">
                          <a:latin typeface="Huawei Sans" panose="020C0503030203020204" pitchFamily="34" charset="0"/>
                        </a:rPr>
                        <a:t>Policy 20</a:t>
                      </a:r>
                      <a:endParaRPr lang="en-US" altLang="zh-CN" sz="1050" dirty="0">
                        <a:latin typeface="Huawei Sans" panose="020C0503030203020204" pitchFamily="34" charset="0"/>
                      </a:endParaRPr>
                    </a:p>
                  </a:txBody>
                  <a:tcPr marT="36000" marB="3600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n-US" sz="1050" dirty="0">
                          <a:latin typeface="Huawei Sans" panose="020C0503030203020204" pitchFamily="34" charset="0"/>
                        </a:rPr>
                        <a:t>Matching traffic B</a:t>
                      </a:r>
                      <a:endParaRPr lang="en-US" altLang="zh-CN" sz="1050" dirty="0">
                        <a:latin typeface="Huawei Sans" panose="020C0503030203020204" pitchFamily="34" charset="0"/>
                      </a:endParaRPr>
                    </a:p>
                  </a:txBody>
                  <a:tcPr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n-US" sz="1050" dirty="0">
                          <a:latin typeface="Huawei Sans" panose="020C0503030203020204" pitchFamily="34" charset="0"/>
                        </a:rPr>
                        <a:t>Deny</a:t>
                      </a:r>
                    </a:p>
                  </a:txBody>
                  <a:tcPr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n-US" sz="1050" dirty="0">
                          <a:latin typeface="Huawei Sans" panose="020C0503030203020204" pitchFamily="34" charset="0"/>
                        </a:rPr>
                        <a:t>URL filtering</a:t>
                      </a:r>
                    </a:p>
                  </a:txBody>
                  <a:tcPr marT="36000" marB="3600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2"/>
                  </a:ext>
                </a:extLst>
              </a:tr>
              <a:tr h="214416">
                <a:tc>
                  <a:txBody>
                    <a:bodyPr/>
                    <a:lstStyle/>
                    <a:p>
                      <a:pPr marL="0" marR="0" lvl="0" indent="0" algn="ctr" defTabSz="914034" rtl="0" eaLnBrk="1" fontAlgn="ctr" latinLnBrk="0" hangingPunct="1">
                        <a:lnSpc>
                          <a:spcPct val="100000"/>
                        </a:lnSpc>
                        <a:spcBef>
                          <a:spcPts val="0"/>
                        </a:spcBef>
                        <a:spcAft>
                          <a:spcPts val="0"/>
                        </a:spcAft>
                        <a:buClrTx/>
                        <a:buSzTx/>
                        <a:buFontTx/>
                        <a:buNone/>
                        <a:tabLst/>
                        <a:defRPr/>
                      </a:pPr>
                      <a:r>
                        <a:rPr lang="en-US" sz="1050" b="0" dirty="0">
                          <a:solidFill>
                            <a:schemeClr val="tx1"/>
                          </a:solidFill>
                          <a:latin typeface="Huawei Sans" panose="020C0503030203020204" pitchFamily="34" charset="0"/>
                        </a:rPr>
                        <a:t>Default policy</a:t>
                      </a:r>
                    </a:p>
                  </a:txBody>
                  <a:tcPr marT="36000" marB="3600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034" rtl="0" eaLnBrk="1" fontAlgn="ctr" latinLnBrk="0" hangingPunct="1">
                        <a:lnSpc>
                          <a:spcPct val="100000"/>
                        </a:lnSpc>
                        <a:spcBef>
                          <a:spcPts val="0"/>
                        </a:spcBef>
                        <a:spcAft>
                          <a:spcPts val="0"/>
                        </a:spcAft>
                        <a:buClrTx/>
                        <a:buSzTx/>
                        <a:buFontTx/>
                        <a:buNone/>
                        <a:tabLst/>
                        <a:defRPr/>
                      </a:pPr>
                      <a:r>
                        <a:rPr lang="en-US" sz="1050" b="0" dirty="0">
                          <a:solidFill>
                            <a:schemeClr val="tx1"/>
                          </a:solidFill>
                          <a:latin typeface="Huawei Sans" panose="020C0503030203020204" pitchFamily="34" charset="0"/>
                        </a:rPr>
                        <a:t>Matching all traffic</a:t>
                      </a:r>
                    </a:p>
                  </a:txBody>
                  <a:tcPr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034" rtl="0" eaLnBrk="1" fontAlgn="ctr" latinLnBrk="0" hangingPunct="1">
                        <a:lnSpc>
                          <a:spcPct val="100000"/>
                        </a:lnSpc>
                        <a:spcBef>
                          <a:spcPts val="0"/>
                        </a:spcBef>
                        <a:spcAft>
                          <a:spcPts val="0"/>
                        </a:spcAft>
                        <a:buClrTx/>
                        <a:buSzTx/>
                        <a:buFontTx/>
                        <a:buNone/>
                        <a:tabLst/>
                        <a:defRPr/>
                      </a:pPr>
                      <a:r>
                        <a:rPr lang="en-US" sz="1050" b="0" dirty="0">
                          <a:solidFill>
                            <a:schemeClr val="tx1"/>
                          </a:solidFill>
                          <a:latin typeface="Huawei Sans" panose="020C0503030203020204" pitchFamily="34" charset="0"/>
                        </a:rPr>
                        <a:t>Deny</a:t>
                      </a:r>
                    </a:p>
                  </a:txBody>
                  <a:tcPr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endParaRPr lang="en-US" altLang="zh-CN" sz="1050" dirty="0">
                        <a:latin typeface="Huawei Sans" panose="020C0503030203020204" pitchFamily="34" charset="0"/>
                      </a:endParaRPr>
                    </a:p>
                  </a:txBody>
                  <a:tcPr marT="36000" marB="3600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200648387"/>
                  </a:ext>
                </a:extLst>
              </a:tr>
            </a:tbl>
          </a:graphicData>
        </a:graphic>
      </p:graphicFrame>
      <p:cxnSp>
        <p:nvCxnSpPr>
          <p:cNvPr id="22" name="Straight Arrow Connector 21"/>
          <p:cNvCxnSpPr/>
          <p:nvPr/>
        </p:nvCxnSpPr>
        <p:spPr bwMode="gray">
          <a:xfrm>
            <a:off x="3609641" y="3442164"/>
            <a:ext cx="695443" cy="0"/>
          </a:xfrm>
          <a:prstGeom prst="straightConnector1">
            <a:avLst/>
          </a:prstGeom>
          <a:ln w="19050">
            <a:tailEnd type="triangle"/>
          </a:ln>
        </p:spPr>
        <p:style>
          <a:lnRef idx="1">
            <a:schemeClr val="accent1"/>
          </a:lnRef>
          <a:fillRef idx="0">
            <a:schemeClr val="accent1"/>
          </a:fillRef>
          <a:effectRef idx="0">
            <a:schemeClr val="accent1"/>
          </a:effectRef>
          <a:fontRef idx="minor">
            <a:schemeClr val="tx1"/>
          </a:fontRef>
        </p:style>
      </p:cxnSp>
      <p:cxnSp>
        <p:nvCxnSpPr>
          <p:cNvPr id="26" name="Straight Arrow Connector 25"/>
          <p:cNvCxnSpPr/>
          <p:nvPr/>
        </p:nvCxnSpPr>
        <p:spPr bwMode="gray">
          <a:xfrm>
            <a:off x="7858022" y="3442164"/>
            <a:ext cx="695443" cy="0"/>
          </a:xfrm>
          <a:prstGeom prst="straightConnector1">
            <a:avLst/>
          </a:prstGeom>
          <a:ln w="19050">
            <a:tailEnd type="triangle"/>
          </a:ln>
        </p:spPr>
        <p:style>
          <a:lnRef idx="1">
            <a:schemeClr val="accent1"/>
          </a:lnRef>
          <a:fillRef idx="0">
            <a:schemeClr val="accent1"/>
          </a:fillRef>
          <a:effectRef idx="0">
            <a:schemeClr val="accent1"/>
          </a:effectRef>
          <a:fontRef idx="minor">
            <a:schemeClr val="tx1"/>
          </a:fontRef>
        </p:style>
      </p:cxnSp>
      <p:sp>
        <p:nvSpPr>
          <p:cNvPr id="27" name="TextBox 120">
            <a:extLst>
              <a:ext uri="{FF2B5EF4-FFF2-40B4-BE49-F238E27FC236}">
                <a16:creationId xmlns:a16="http://schemas.microsoft.com/office/drawing/2014/main" id="{31930744-3D36-4F81-8426-6F129C1A6804}"/>
              </a:ext>
            </a:extLst>
          </p:cNvPr>
          <p:cNvSpPr txBox="1"/>
          <p:nvPr/>
        </p:nvSpPr>
        <p:spPr bwMode="gray">
          <a:xfrm>
            <a:off x="8645474" y="3297323"/>
            <a:ext cx="797988" cy="287715"/>
          </a:xfrm>
          <a:prstGeom prst="roundRect">
            <a:avLst>
              <a:gd name="adj" fmla="val 6721"/>
            </a:avLst>
          </a:prstGeom>
          <a:solidFill>
            <a:schemeClr val="accent1"/>
          </a:solidFill>
          <a:ln w="12700">
            <a:solidFill>
              <a:srgbClr val="00B0F0"/>
            </a:solidFill>
          </a:ln>
        </p:spPr>
        <p:txBody>
          <a:bodyPr wrap="square" rtlCol="0" anchor="ctr">
            <a:spAutoFit/>
          </a:bodyPr>
          <a:lstStyle/>
          <a:p>
            <a:pPr fontAlgn="ctr"/>
            <a:r>
              <a:rPr lang="en-US" sz="1200" dirty="0">
                <a:solidFill>
                  <a:schemeClr val="bg1"/>
                </a:solidFill>
                <a:latin typeface="Huawei Sans" panose="020C0503030203020204" pitchFamily="34" charset="0"/>
              </a:rPr>
              <a:t>Traffic A</a:t>
            </a:r>
          </a:p>
        </p:txBody>
      </p:sp>
      <p:sp>
        <p:nvSpPr>
          <p:cNvPr id="29" name="TextBox 120">
            <a:extLst>
              <a:ext uri="{FF2B5EF4-FFF2-40B4-BE49-F238E27FC236}">
                <a16:creationId xmlns:a16="http://schemas.microsoft.com/office/drawing/2014/main" id="{31930744-3D36-4F81-8426-6F129C1A6804}"/>
              </a:ext>
            </a:extLst>
          </p:cNvPr>
          <p:cNvSpPr txBox="1"/>
          <p:nvPr/>
        </p:nvSpPr>
        <p:spPr bwMode="gray">
          <a:xfrm>
            <a:off x="2650078" y="3678615"/>
            <a:ext cx="797988" cy="287715"/>
          </a:xfrm>
          <a:prstGeom prst="roundRect">
            <a:avLst>
              <a:gd name="adj" fmla="val 6721"/>
            </a:avLst>
          </a:prstGeom>
          <a:solidFill>
            <a:srgbClr val="8BC9A0"/>
          </a:solidFill>
          <a:ln w="12700">
            <a:solidFill>
              <a:srgbClr val="8BC9A0"/>
            </a:solidFill>
          </a:ln>
        </p:spPr>
        <p:txBody>
          <a:bodyPr wrap="square" rtlCol="0" anchor="ctr">
            <a:spAutoFit/>
          </a:bodyPr>
          <a:lstStyle/>
          <a:p>
            <a:pPr fontAlgn="ctr"/>
            <a:r>
              <a:rPr lang="en-US" sz="1200" dirty="0">
                <a:solidFill>
                  <a:schemeClr val="bg1"/>
                </a:solidFill>
                <a:latin typeface="Huawei Sans" panose="020C0503030203020204" pitchFamily="34" charset="0"/>
              </a:rPr>
              <a:t>Traffic C</a:t>
            </a:r>
          </a:p>
        </p:txBody>
      </p:sp>
      <p:sp>
        <p:nvSpPr>
          <p:cNvPr id="30" name="Rectangular Callout 29"/>
          <p:cNvSpPr/>
          <p:nvPr/>
        </p:nvSpPr>
        <p:spPr bwMode="gray">
          <a:xfrm>
            <a:off x="5448300" y="1968391"/>
            <a:ext cx="1962150" cy="491200"/>
          </a:xfrm>
          <a:prstGeom prst="wedgeRectCallout">
            <a:avLst>
              <a:gd name="adj1" fmla="val -21038"/>
              <a:gd name="adj2" fmla="val 79641"/>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schemeClr val="tx1"/>
                </a:solidFill>
                <a:latin typeface="Huawei Sans" panose="020C0503030203020204" pitchFamily="34" charset="0"/>
              </a:rPr>
              <a:t>A security policy must be applied to a direction.</a:t>
            </a:r>
          </a:p>
        </p:txBody>
      </p:sp>
      <p:sp>
        <p:nvSpPr>
          <p:cNvPr id="31" name="Rectangular Callout 30"/>
          <p:cNvSpPr/>
          <p:nvPr/>
        </p:nvSpPr>
        <p:spPr bwMode="gray">
          <a:xfrm>
            <a:off x="7399103" y="3720696"/>
            <a:ext cx="2730204" cy="835951"/>
          </a:xfrm>
          <a:prstGeom prst="wedgeRectCallout">
            <a:avLst>
              <a:gd name="adj1" fmla="val -66317"/>
              <a:gd name="adj2" fmla="val -34057"/>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schemeClr val="tx1"/>
                </a:solidFill>
                <a:latin typeface="Huawei Sans" panose="020C0503030203020204" pitchFamily="34" charset="0"/>
              </a:rPr>
              <a:t>The security policies are enforced in sequence. The traffic that does not match any security policy is denied based on the default policy.</a:t>
            </a:r>
          </a:p>
        </p:txBody>
      </p:sp>
      <p:sp>
        <p:nvSpPr>
          <p:cNvPr id="35" name="Rectangular Callout 30">
            <a:extLst>
              <a:ext uri="{FF2B5EF4-FFF2-40B4-BE49-F238E27FC236}">
                <a16:creationId xmlns:a16="http://schemas.microsoft.com/office/drawing/2014/main" id="{1310316A-9067-41AB-B5AF-1BB580752441}"/>
              </a:ext>
            </a:extLst>
          </p:cNvPr>
          <p:cNvSpPr/>
          <p:nvPr/>
        </p:nvSpPr>
        <p:spPr bwMode="gray">
          <a:xfrm>
            <a:off x="7785749" y="1876927"/>
            <a:ext cx="2767951" cy="1011658"/>
          </a:xfrm>
          <a:prstGeom prst="wedgeRectCallout">
            <a:avLst>
              <a:gd name="adj1" fmla="val -55399"/>
              <a:gd name="adj2" fmla="val 71331"/>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schemeClr val="tx1"/>
                </a:solidFill>
                <a:latin typeface="Huawei Sans" panose="020C0503030203020204" pitchFamily="34" charset="0"/>
              </a:rPr>
              <a:t>When traffic matches a security policy, the firewall determines whether to permit the traffic or perform in-depth security protection based on the security policy.</a:t>
            </a:r>
          </a:p>
        </p:txBody>
      </p:sp>
      <p:pic>
        <p:nvPicPr>
          <p:cNvPr id="36" name="图片 35"/>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bwMode="gray">
          <a:xfrm>
            <a:off x="6462000" y="4747761"/>
            <a:ext cx="360510" cy="295200"/>
          </a:xfrm>
          <a:prstGeom prst="rect">
            <a:avLst/>
          </a:prstGeom>
        </p:spPr>
      </p:pic>
      <p:grpSp>
        <p:nvGrpSpPr>
          <p:cNvPr id="44" name="组合 43"/>
          <p:cNvGrpSpPr/>
          <p:nvPr/>
        </p:nvGrpSpPr>
        <p:grpSpPr bwMode="gray">
          <a:xfrm>
            <a:off x="8315727" y="30422"/>
            <a:ext cx="3484959" cy="359996"/>
            <a:chOff x="6572634" y="137497"/>
            <a:chExt cx="3484959" cy="204347"/>
          </a:xfrm>
        </p:grpSpPr>
        <p:sp>
          <p:nvSpPr>
            <p:cNvPr id="45" name="五边形 44"/>
            <p:cNvSpPr/>
            <p:nvPr/>
          </p:nvSpPr>
          <p:spPr bwMode="gray">
            <a:xfrm>
              <a:off x="6572634" y="137498"/>
              <a:ext cx="828000" cy="204346"/>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000" b="1" dirty="0">
                  <a:solidFill>
                    <a:schemeClr val="bg1"/>
                  </a:solidFill>
                  <a:latin typeface="Huawei Sans" panose="020C0503030203020204" pitchFamily="34" charset="0"/>
                </a:rPr>
                <a:t>Firewall</a:t>
              </a:r>
            </a:p>
          </p:txBody>
        </p:sp>
        <p:sp>
          <p:nvSpPr>
            <p:cNvPr id="46" name="燕尾形 45"/>
            <p:cNvSpPr/>
            <p:nvPr/>
          </p:nvSpPr>
          <p:spPr bwMode="gray">
            <a:xfrm>
              <a:off x="7256297" y="137498"/>
              <a:ext cx="893971" cy="204346"/>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000" dirty="0">
                  <a:latin typeface="Huawei Sans" panose="020C0503030203020204" pitchFamily="34" charset="0"/>
                </a:rPr>
                <a:t>IPS</a:t>
              </a:r>
              <a:endParaRPr lang="en-US" altLang="zh-CN" sz="10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7" name="燕尾形 46"/>
            <p:cNvSpPr/>
            <p:nvPr/>
          </p:nvSpPr>
          <p:spPr bwMode="gray">
            <a:xfrm>
              <a:off x="8005931" y="137498"/>
              <a:ext cx="1008000" cy="204346"/>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000" dirty="0">
                  <a:latin typeface="Huawei Sans" panose="020C0503030203020204" pitchFamily="34" charset="0"/>
                </a:rPr>
                <a:t>URL Filtering</a:t>
              </a:r>
              <a:endParaRPr lang="en-US" altLang="zh-CN" sz="10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8" name="燕尾形 47"/>
            <p:cNvSpPr/>
            <p:nvPr/>
          </p:nvSpPr>
          <p:spPr bwMode="gray">
            <a:xfrm>
              <a:off x="8869593" y="137497"/>
              <a:ext cx="1188000" cy="204346"/>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000" dirty="0">
                  <a:latin typeface="Huawei Sans" panose="020C0503030203020204" pitchFamily="34" charset="0"/>
                </a:rPr>
                <a:t>Advanced Security VAS</a:t>
              </a:r>
              <a:endParaRPr lang="en-US" altLang="zh-CN" sz="10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Tree>
    <p:extLst>
      <p:ext uri="{BB962C8B-B14F-4D97-AF65-F5344CB8AC3E}">
        <p14:creationId xmlns:p14="http://schemas.microsoft.com/office/powerpoint/2010/main" val="272606083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7" name="直接连接符 46"/>
          <p:cNvCxnSpPr/>
          <p:nvPr/>
        </p:nvCxnSpPr>
        <p:spPr bwMode="gray">
          <a:xfrm>
            <a:off x="1710304" y="2573047"/>
            <a:ext cx="0" cy="1208697"/>
          </a:xfrm>
          <a:prstGeom prst="line">
            <a:avLst/>
          </a:prstGeom>
          <a:noFill/>
          <a:ln w="127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0" name="直接连接符 49"/>
          <p:cNvCxnSpPr>
            <a:endCxn id="8" idx="0"/>
          </p:cNvCxnSpPr>
          <p:nvPr/>
        </p:nvCxnSpPr>
        <p:spPr bwMode="gray">
          <a:xfrm flipH="1">
            <a:off x="1710304" y="2504574"/>
            <a:ext cx="2058603" cy="1047505"/>
          </a:xfrm>
          <a:prstGeom prst="line">
            <a:avLst/>
          </a:prstGeom>
          <a:noFill/>
          <a:ln w="127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2" name="直接连接符 51"/>
          <p:cNvCxnSpPr>
            <a:stCxn id="45" idx="0"/>
          </p:cNvCxnSpPr>
          <p:nvPr/>
        </p:nvCxnSpPr>
        <p:spPr bwMode="gray">
          <a:xfrm flipH="1" flipV="1">
            <a:off x="1720082" y="2629167"/>
            <a:ext cx="2011407" cy="922449"/>
          </a:xfrm>
          <a:prstGeom prst="line">
            <a:avLst/>
          </a:prstGeom>
          <a:noFill/>
          <a:ln w="127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4" name="直接连接符 53"/>
          <p:cNvCxnSpPr>
            <a:stCxn id="45" idx="0"/>
          </p:cNvCxnSpPr>
          <p:nvPr/>
        </p:nvCxnSpPr>
        <p:spPr bwMode="gray">
          <a:xfrm flipV="1">
            <a:off x="3731489" y="2474913"/>
            <a:ext cx="9777" cy="1076703"/>
          </a:xfrm>
          <a:prstGeom prst="line">
            <a:avLst/>
          </a:prstGeom>
          <a:noFill/>
          <a:ln w="127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4" name="标题 3"/>
          <p:cNvSpPr>
            <a:spLocks noGrp="1"/>
          </p:cNvSpPr>
          <p:nvPr>
            <p:ph type="title"/>
          </p:nvPr>
        </p:nvSpPr>
        <p:spPr bwMode="gray"/>
        <p:txBody>
          <a:bodyPr>
            <a:normAutofit/>
          </a:bodyPr>
          <a:lstStyle/>
          <a:p>
            <a:pPr fontAlgn="ctr"/>
            <a:r>
              <a:rPr lang="en-US" dirty="0">
                <a:latin typeface="Huawei Sans" panose="020C0503030203020204" pitchFamily="34" charset="0"/>
              </a:rPr>
              <a:t>Application Scenarios of the Firewall Function</a:t>
            </a:r>
          </a:p>
        </p:txBody>
      </p:sp>
      <p:pic>
        <p:nvPicPr>
          <p:cNvPr id="7" name="图片 6"/>
          <p:cNvPicPr>
            <a:picLocks noChangeAspect="1"/>
          </p:cNvPicPr>
          <p:nvPr/>
        </p:nvPicPr>
        <p:blipFill>
          <a:blip r:embed="rId3"/>
          <a:stretch>
            <a:fillRect/>
          </a:stretch>
        </p:blipFill>
        <p:spPr bwMode="gray">
          <a:xfrm>
            <a:off x="1109297" y="1996052"/>
            <a:ext cx="1202014" cy="728139"/>
          </a:xfrm>
          <a:prstGeom prst="rect">
            <a:avLst/>
          </a:prstGeom>
        </p:spPr>
      </p:pic>
      <p:pic>
        <p:nvPicPr>
          <p:cNvPr id="9" name="图片 8"/>
          <p:cNvPicPr>
            <a:picLocks noChangeAspect="1"/>
          </p:cNvPicPr>
          <p:nvPr/>
        </p:nvPicPr>
        <p:blipFill>
          <a:blip r:embed="rId4"/>
          <a:stretch>
            <a:fillRect/>
          </a:stretch>
        </p:blipFill>
        <p:spPr bwMode="gray">
          <a:xfrm>
            <a:off x="3163784" y="1996052"/>
            <a:ext cx="1210246" cy="628323"/>
          </a:xfrm>
          <a:prstGeom prst="rect">
            <a:avLst/>
          </a:prstGeom>
        </p:spPr>
      </p:pic>
      <p:pic>
        <p:nvPicPr>
          <p:cNvPr id="10" name="图片 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bwMode="gray">
          <a:xfrm>
            <a:off x="1256868" y="3782207"/>
            <a:ext cx="906872" cy="569431"/>
          </a:xfrm>
          <a:prstGeom prst="rect">
            <a:avLst/>
          </a:prstGeom>
        </p:spPr>
      </p:pic>
      <p:sp>
        <p:nvSpPr>
          <p:cNvPr id="11" name="文本框 10"/>
          <p:cNvSpPr txBox="1"/>
          <p:nvPr/>
        </p:nvSpPr>
        <p:spPr bwMode="gray">
          <a:xfrm>
            <a:off x="1289399" y="3989116"/>
            <a:ext cx="847695" cy="307777"/>
          </a:xfrm>
          <a:prstGeom prst="rect">
            <a:avLst/>
          </a:prstGeom>
          <a:noFill/>
        </p:spPr>
        <p:txBody>
          <a:bodyPr wrap="square" rtlCol="0">
            <a:spAutoFit/>
          </a:bodyPr>
          <a:lstStyle/>
          <a:p>
            <a:pPr algn="ctr" fontAlgn="ctr"/>
            <a:r>
              <a:rPr lang="en-US" sz="1400" dirty="0">
                <a:solidFill>
                  <a:srgbClr val="000000"/>
                </a:solidFill>
                <a:latin typeface="Huawei Sans" panose="020C0503030203020204" pitchFamily="34" charset="0"/>
              </a:rPr>
              <a:t>Branch</a:t>
            </a:r>
          </a:p>
        </p:txBody>
      </p:sp>
      <p:pic>
        <p:nvPicPr>
          <p:cNvPr id="8" name="图片 7"/>
          <p:cNvPicPr>
            <a:picLocks noChangeAspect="1"/>
          </p:cNvPicPr>
          <p:nvPr/>
        </p:nvPicPr>
        <p:blipFill>
          <a:blip r:embed="rId6"/>
          <a:stretch>
            <a:fillRect/>
          </a:stretch>
        </p:blipFill>
        <p:spPr bwMode="gray">
          <a:xfrm>
            <a:off x="1429748" y="3552079"/>
            <a:ext cx="561112" cy="461918"/>
          </a:xfrm>
          <a:prstGeom prst="rect">
            <a:avLst/>
          </a:prstGeom>
        </p:spPr>
      </p:pic>
      <p:sp>
        <p:nvSpPr>
          <p:cNvPr id="15" name="圆角矩形 14"/>
          <p:cNvSpPr/>
          <p:nvPr/>
        </p:nvSpPr>
        <p:spPr bwMode="gray">
          <a:xfrm>
            <a:off x="6109364" y="1275045"/>
            <a:ext cx="5242970" cy="400674"/>
          </a:xfrm>
          <a:prstGeom prst="roundRect">
            <a:avLst>
              <a:gd name="adj" fmla="val 14624"/>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600" dirty="0">
                <a:solidFill>
                  <a:srgbClr val="30B5C5"/>
                </a:solidFill>
                <a:latin typeface="Huawei Sans" panose="020C0503030203020204" pitchFamily="34" charset="0"/>
              </a:rPr>
              <a:t>Local Internet access scenario</a:t>
            </a:r>
          </a:p>
        </p:txBody>
      </p:sp>
      <p:sp>
        <p:nvSpPr>
          <p:cNvPr id="16" name="圆角矩形 15"/>
          <p:cNvSpPr/>
          <p:nvPr/>
        </p:nvSpPr>
        <p:spPr bwMode="gray">
          <a:xfrm>
            <a:off x="6109363" y="1711011"/>
            <a:ext cx="5242972" cy="4150912"/>
          </a:xfrm>
          <a:prstGeom prst="roundRect">
            <a:avLst>
              <a:gd name="adj" fmla="val 2222"/>
            </a:avLst>
          </a:prstGeom>
          <a:noFill/>
          <a:ln w="9525">
            <a:solidFill>
              <a:schemeClr val="bg1">
                <a:lumMod val="6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85725" fontAlgn="ctr">
              <a:lnSpc>
                <a:spcPts val="2400"/>
              </a:lnSpc>
              <a:spcAft>
                <a:spcPts val="600"/>
              </a:spcAft>
            </a:pPr>
            <a:endParaRPr lang="en-US" altLang="zh-CN" sz="1600" dirty="0">
              <a:solidFill>
                <a:schemeClr val="tx1">
                  <a:lumMod val="75000"/>
                  <a:lumOff val="25000"/>
                </a:schemeClr>
              </a:solidFill>
              <a:latin typeface="Huawei Sans" panose="020C0503030203020204" pitchFamily="34" charset="0"/>
            </a:endParaRPr>
          </a:p>
        </p:txBody>
      </p:sp>
      <p:sp>
        <p:nvSpPr>
          <p:cNvPr id="23" name="圆角矩形 22"/>
          <p:cNvSpPr/>
          <p:nvPr/>
        </p:nvSpPr>
        <p:spPr bwMode="gray">
          <a:xfrm>
            <a:off x="737898" y="1275045"/>
            <a:ext cx="5242970" cy="400674"/>
          </a:xfrm>
          <a:prstGeom prst="roundRect">
            <a:avLst>
              <a:gd name="adj" fmla="val 14624"/>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600" dirty="0">
                <a:solidFill>
                  <a:srgbClr val="30B5C5"/>
                </a:solidFill>
                <a:latin typeface="Huawei Sans" panose="020C0503030203020204" pitchFamily="34" charset="0"/>
              </a:rPr>
              <a:t>Centralized Internet access scenario</a:t>
            </a:r>
          </a:p>
        </p:txBody>
      </p:sp>
      <p:sp>
        <p:nvSpPr>
          <p:cNvPr id="24" name="圆角矩形 23"/>
          <p:cNvSpPr/>
          <p:nvPr/>
        </p:nvSpPr>
        <p:spPr bwMode="gray">
          <a:xfrm>
            <a:off x="737897" y="1711011"/>
            <a:ext cx="5242972" cy="4150912"/>
          </a:xfrm>
          <a:prstGeom prst="roundRect">
            <a:avLst>
              <a:gd name="adj" fmla="val 2222"/>
            </a:avLst>
          </a:prstGeom>
          <a:noFill/>
          <a:ln w="9525">
            <a:solidFill>
              <a:schemeClr val="bg1">
                <a:lumMod val="6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85725" fontAlgn="ctr">
              <a:lnSpc>
                <a:spcPts val="2400"/>
              </a:lnSpc>
              <a:spcAft>
                <a:spcPts val="600"/>
              </a:spcAft>
            </a:pPr>
            <a:endParaRPr lang="en-US" altLang="zh-CN" sz="1600" dirty="0">
              <a:solidFill>
                <a:schemeClr val="tx1">
                  <a:lumMod val="75000"/>
                  <a:lumOff val="25000"/>
                </a:schemeClr>
              </a:solidFill>
              <a:latin typeface="Huawei Sans" panose="020C0503030203020204" pitchFamily="34" charset="0"/>
            </a:endParaRPr>
          </a:p>
        </p:txBody>
      </p:sp>
      <p:pic>
        <p:nvPicPr>
          <p:cNvPr id="43" name="图片 4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bwMode="gray">
          <a:xfrm>
            <a:off x="3278053" y="3781744"/>
            <a:ext cx="906872" cy="569431"/>
          </a:xfrm>
          <a:prstGeom prst="rect">
            <a:avLst/>
          </a:prstGeom>
        </p:spPr>
      </p:pic>
      <p:sp>
        <p:nvSpPr>
          <p:cNvPr id="44" name="文本框 43"/>
          <p:cNvSpPr txBox="1"/>
          <p:nvPr/>
        </p:nvSpPr>
        <p:spPr bwMode="gray">
          <a:xfrm>
            <a:off x="3384730" y="3980557"/>
            <a:ext cx="693518" cy="307777"/>
          </a:xfrm>
          <a:prstGeom prst="rect">
            <a:avLst/>
          </a:prstGeom>
          <a:noFill/>
        </p:spPr>
        <p:txBody>
          <a:bodyPr wrap="square" rtlCol="0">
            <a:spAutoFit/>
          </a:bodyPr>
          <a:lstStyle/>
          <a:p>
            <a:pPr algn="ctr" fontAlgn="ctr"/>
            <a:r>
              <a:rPr lang="en-US" sz="1400" dirty="0">
                <a:solidFill>
                  <a:srgbClr val="000000"/>
                </a:solidFill>
                <a:latin typeface="Huawei Sans" panose="020C0503030203020204" pitchFamily="34" charset="0"/>
              </a:rPr>
              <a:t>HQ</a:t>
            </a:r>
          </a:p>
        </p:txBody>
      </p:sp>
      <p:pic>
        <p:nvPicPr>
          <p:cNvPr id="45" name="图片 44"/>
          <p:cNvPicPr>
            <a:picLocks noChangeAspect="1"/>
          </p:cNvPicPr>
          <p:nvPr/>
        </p:nvPicPr>
        <p:blipFill>
          <a:blip r:embed="rId6"/>
          <a:stretch>
            <a:fillRect/>
          </a:stretch>
        </p:blipFill>
        <p:spPr bwMode="gray">
          <a:xfrm>
            <a:off x="3450933" y="3551616"/>
            <a:ext cx="561112" cy="461918"/>
          </a:xfrm>
          <a:prstGeom prst="rect">
            <a:avLst/>
          </a:prstGeom>
        </p:spPr>
      </p:pic>
      <p:cxnSp>
        <p:nvCxnSpPr>
          <p:cNvPr id="59" name="直接连接符 58"/>
          <p:cNvCxnSpPr/>
          <p:nvPr/>
        </p:nvCxnSpPr>
        <p:spPr bwMode="gray">
          <a:xfrm>
            <a:off x="7122907" y="2573047"/>
            <a:ext cx="0" cy="1208697"/>
          </a:xfrm>
          <a:prstGeom prst="line">
            <a:avLst/>
          </a:prstGeom>
          <a:noFill/>
          <a:ln w="127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0" name="直接连接符 59"/>
          <p:cNvCxnSpPr>
            <a:endCxn id="67" idx="0"/>
          </p:cNvCxnSpPr>
          <p:nvPr/>
        </p:nvCxnSpPr>
        <p:spPr bwMode="gray">
          <a:xfrm flipH="1">
            <a:off x="7122907" y="2504574"/>
            <a:ext cx="2058603" cy="1047505"/>
          </a:xfrm>
          <a:prstGeom prst="line">
            <a:avLst/>
          </a:prstGeom>
          <a:noFill/>
          <a:ln w="127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1" name="直接连接符 60"/>
          <p:cNvCxnSpPr>
            <a:stCxn id="70" idx="0"/>
          </p:cNvCxnSpPr>
          <p:nvPr/>
        </p:nvCxnSpPr>
        <p:spPr bwMode="gray">
          <a:xfrm flipH="1" flipV="1">
            <a:off x="7132685" y="2629167"/>
            <a:ext cx="2011407" cy="922449"/>
          </a:xfrm>
          <a:prstGeom prst="line">
            <a:avLst/>
          </a:prstGeom>
          <a:noFill/>
          <a:ln w="127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2" name="直接连接符 61"/>
          <p:cNvCxnSpPr>
            <a:stCxn id="70" idx="0"/>
          </p:cNvCxnSpPr>
          <p:nvPr/>
        </p:nvCxnSpPr>
        <p:spPr bwMode="gray">
          <a:xfrm flipV="1">
            <a:off x="9144092" y="2474913"/>
            <a:ext cx="9777" cy="1076703"/>
          </a:xfrm>
          <a:prstGeom prst="line">
            <a:avLst/>
          </a:prstGeom>
          <a:noFill/>
          <a:ln w="127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63" name="图片 62"/>
          <p:cNvPicPr>
            <a:picLocks noChangeAspect="1"/>
          </p:cNvPicPr>
          <p:nvPr/>
        </p:nvPicPr>
        <p:blipFill>
          <a:blip r:embed="rId3"/>
          <a:stretch>
            <a:fillRect/>
          </a:stretch>
        </p:blipFill>
        <p:spPr bwMode="gray">
          <a:xfrm>
            <a:off x="6521900" y="1996052"/>
            <a:ext cx="1202014" cy="728139"/>
          </a:xfrm>
          <a:prstGeom prst="rect">
            <a:avLst/>
          </a:prstGeom>
        </p:spPr>
      </p:pic>
      <p:pic>
        <p:nvPicPr>
          <p:cNvPr id="64" name="图片 63"/>
          <p:cNvPicPr>
            <a:picLocks noChangeAspect="1"/>
          </p:cNvPicPr>
          <p:nvPr/>
        </p:nvPicPr>
        <p:blipFill>
          <a:blip r:embed="rId4"/>
          <a:stretch>
            <a:fillRect/>
          </a:stretch>
        </p:blipFill>
        <p:spPr bwMode="gray">
          <a:xfrm>
            <a:off x="8576387" y="1996052"/>
            <a:ext cx="1210246" cy="628323"/>
          </a:xfrm>
          <a:prstGeom prst="rect">
            <a:avLst/>
          </a:prstGeom>
        </p:spPr>
      </p:pic>
      <p:pic>
        <p:nvPicPr>
          <p:cNvPr id="65" name="图片 6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bwMode="gray">
          <a:xfrm>
            <a:off x="6669471" y="3782207"/>
            <a:ext cx="906872" cy="569431"/>
          </a:xfrm>
          <a:prstGeom prst="rect">
            <a:avLst/>
          </a:prstGeom>
        </p:spPr>
      </p:pic>
      <p:sp>
        <p:nvSpPr>
          <p:cNvPr id="66" name="文本框 65"/>
          <p:cNvSpPr txBox="1"/>
          <p:nvPr/>
        </p:nvSpPr>
        <p:spPr bwMode="gray">
          <a:xfrm>
            <a:off x="6699947" y="3981020"/>
            <a:ext cx="865623" cy="307777"/>
          </a:xfrm>
          <a:prstGeom prst="rect">
            <a:avLst/>
          </a:prstGeom>
          <a:noFill/>
        </p:spPr>
        <p:txBody>
          <a:bodyPr wrap="square" rtlCol="0">
            <a:spAutoFit/>
          </a:bodyPr>
          <a:lstStyle/>
          <a:p>
            <a:pPr algn="ctr" fontAlgn="ctr"/>
            <a:r>
              <a:rPr lang="en-US" sz="1400" dirty="0">
                <a:solidFill>
                  <a:srgbClr val="000000"/>
                </a:solidFill>
                <a:latin typeface="Huawei Sans" panose="020C0503030203020204" pitchFamily="34" charset="0"/>
              </a:rPr>
              <a:t>Branch</a:t>
            </a:r>
          </a:p>
        </p:txBody>
      </p:sp>
      <p:pic>
        <p:nvPicPr>
          <p:cNvPr id="67" name="图片 66"/>
          <p:cNvPicPr>
            <a:picLocks noChangeAspect="1"/>
          </p:cNvPicPr>
          <p:nvPr/>
        </p:nvPicPr>
        <p:blipFill>
          <a:blip r:embed="rId6"/>
          <a:stretch>
            <a:fillRect/>
          </a:stretch>
        </p:blipFill>
        <p:spPr bwMode="gray">
          <a:xfrm>
            <a:off x="6842351" y="3552079"/>
            <a:ext cx="561112" cy="461918"/>
          </a:xfrm>
          <a:prstGeom prst="rect">
            <a:avLst/>
          </a:prstGeom>
        </p:spPr>
      </p:pic>
      <p:pic>
        <p:nvPicPr>
          <p:cNvPr id="68" name="图片 6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bwMode="gray">
          <a:xfrm>
            <a:off x="8690656" y="3781744"/>
            <a:ext cx="906872" cy="569431"/>
          </a:xfrm>
          <a:prstGeom prst="rect">
            <a:avLst/>
          </a:prstGeom>
        </p:spPr>
      </p:pic>
      <p:sp>
        <p:nvSpPr>
          <p:cNvPr id="69" name="文本框 68"/>
          <p:cNvSpPr txBox="1"/>
          <p:nvPr/>
        </p:nvSpPr>
        <p:spPr bwMode="gray">
          <a:xfrm>
            <a:off x="8797333" y="3980557"/>
            <a:ext cx="693518" cy="307777"/>
          </a:xfrm>
          <a:prstGeom prst="rect">
            <a:avLst/>
          </a:prstGeom>
          <a:noFill/>
        </p:spPr>
        <p:txBody>
          <a:bodyPr wrap="square" rtlCol="0">
            <a:spAutoFit/>
          </a:bodyPr>
          <a:lstStyle/>
          <a:p>
            <a:pPr algn="ctr" fontAlgn="ctr"/>
            <a:r>
              <a:rPr lang="en-US" sz="1400" dirty="0">
                <a:solidFill>
                  <a:srgbClr val="000000"/>
                </a:solidFill>
                <a:latin typeface="Huawei Sans" panose="020C0503030203020204" pitchFamily="34" charset="0"/>
              </a:rPr>
              <a:t>HQ</a:t>
            </a:r>
          </a:p>
        </p:txBody>
      </p:sp>
      <p:pic>
        <p:nvPicPr>
          <p:cNvPr id="70" name="图片 69"/>
          <p:cNvPicPr>
            <a:picLocks noChangeAspect="1"/>
          </p:cNvPicPr>
          <p:nvPr/>
        </p:nvPicPr>
        <p:blipFill>
          <a:blip r:embed="rId6"/>
          <a:stretch>
            <a:fillRect/>
          </a:stretch>
        </p:blipFill>
        <p:spPr bwMode="gray">
          <a:xfrm>
            <a:off x="8863536" y="3551616"/>
            <a:ext cx="561112" cy="461918"/>
          </a:xfrm>
          <a:prstGeom prst="rect">
            <a:avLst/>
          </a:prstGeom>
        </p:spPr>
      </p:pic>
      <p:sp>
        <p:nvSpPr>
          <p:cNvPr id="73" name="任意多边形 72"/>
          <p:cNvSpPr/>
          <p:nvPr/>
        </p:nvSpPr>
        <p:spPr bwMode="gray">
          <a:xfrm>
            <a:off x="1570266" y="2552193"/>
            <a:ext cx="2103120" cy="1513950"/>
          </a:xfrm>
          <a:custGeom>
            <a:avLst/>
            <a:gdLst>
              <a:gd name="connsiteX0" fmla="*/ 37099 w 2094499"/>
              <a:gd name="connsiteY0" fmla="*/ 1010050 h 1010050"/>
              <a:gd name="connsiteX1" fmla="*/ 8524 w 2094499"/>
              <a:gd name="connsiteY1" fmla="*/ 152800 h 1010050"/>
              <a:gd name="connsiteX2" fmla="*/ 170449 w 2094499"/>
              <a:gd name="connsiteY2" fmla="*/ 400 h 1010050"/>
              <a:gd name="connsiteX3" fmla="*/ 360949 w 2094499"/>
              <a:gd name="connsiteY3" fmla="*/ 105175 h 1010050"/>
              <a:gd name="connsiteX4" fmla="*/ 2094499 w 2094499"/>
              <a:gd name="connsiteY4" fmla="*/ 962425 h 1010050"/>
              <a:gd name="connsiteX0" fmla="*/ 13607 w 2116727"/>
              <a:gd name="connsiteY0" fmla="*/ 1475179 h 1475179"/>
              <a:gd name="connsiteX1" fmla="*/ 30752 w 2116727"/>
              <a:gd name="connsiteY1" fmla="*/ 165809 h 1475179"/>
              <a:gd name="connsiteX2" fmla="*/ 192677 w 2116727"/>
              <a:gd name="connsiteY2" fmla="*/ 13409 h 1475179"/>
              <a:gd name="connsiteX3" fmla="*/ 383177 w 2116727"/>
              <a:gd name="connsiteY3" fmla="*/ 118184 h 1475179"/>
              <a:gd name="connsiteX4" fmla="*/ 2116727 w 2116727"/>
              <a:gd name="connsiteY4" fmla="*/ 975434 h 1475179"/>
              <a:gd name="connsiteX0" fmla="*/ 10945 w 2114065"/>
              <a:gd name="connsiteY0" fmla="*/ 1472823 h 1472823"/>
              <a:gd name="connsiteX1" fmla="*/ 38250 w 2114065"/>
              <a:gd name="connsiteY1" fmla="*/ 168533 h 1472823"/>
              <a:gd name="connsiteX2" fmla="*/ 190015 w 2114065"/>
              <a:gd name="connsiteY2" fmla="*/ 11053 h 1472823"/>
              <a:gd name="connsiteX3" fmla="*/ 380515 w 2114065"/>
              <a:gd name="connsiteY3" fmla="*/ 115828 h 1472823"/>
              <a:gd name="connsiteX4" fmla="*/ 2114065 w 2114065"/>
              <a:gd name="connsiteY4" fmla="*/ 973078 h 1472823"/>
              <a:gd name="connsiteX0" fmla="*/ 10945 w 2114065"/>
              <a:gd name="connsiteY0" fmla="*/ 1472823 h 1472823"/>
              <a:gd name="connsiteX1" fmla="*/ 38250 w 2114065"/>
              <a:gd name="connsiteY1" fmla="*/ 168533 h 1472823"/>
              <a:gd name="connsiteX2" fmla="*/ 190015 w 2114065"/>
              <a:gd name="connsiteY2" fmla="*/ 11053 h 1472823"/>
              <a:gd name="connsiteX3" fmla="*/ 380515 w 2114065"/>
              <a:gd name="connsiteY3" fmla="*/ 115828 h 1472823"/>
              <a:gd name="connsiteX4" fmla="*/ 2114065 w 2114065"/>
              <a:gd name="connsiteY4" fmla="*/ 973078 h 1472823"/>
              <a:gd name="connsiteX0" fmla="*/ 54 w 2103174"/>
              <a:gd name="connsiteY0" fmla="*/ 1472823 h 1472823"/>
              <a:gd name="connsiteX1" fmla="*/ 27359 w 2103174"/>
              <a:gd name="connsiteY1" fmla="*/ 168533 h 1472823"/>
              <a:gd name="connsiteX2" fmla="*/ 179124 w 2103174"/>
              <a:gd name="connsiteY2" fmla="*/ 11053 h 1472823"/>
              <a:gd name="connsiteX3" fmla="*/ 369624 w 2103174"/>
              <a:gd name="connsiteY3" fmla="*/ 115828 h 1472823"/>
              <a:gd name="connsiteX4" fmla="*/ 2103174 w 2103174"/>
              <a:gd name="connsiteY4" fmla="*/ 973078 h 1472823"/>
              <a:gd name="connsiteX0" fmla="*/ 54 w 2103174"/>
              <a:gd name="connsiteY0" fmla="*/ 1474860 h 1474860"/>
              <a:gd name="connsiteX1" fmla="*/ 27359 w 2103174"/>
              <a:gd name="connsiteY1" fmla="*/ 170570 h 1474860"/>
              <a:gd name="connsiteX2" fmla="*/ 179124 w 2103174"/>
              <a:gd name="connsiteY2" fmla="*/ 13090 h 1474860"/>
              <a:gd name="connsiteX3" fmla="*/ 369624 w 2103174"/>
              <a:gd name="connsiteY3" fmla="*/ 117865 h 1474860"/>
              <a:gd name="connsiteX4" fmla="*/ 2103174 w 2103174"/>
              <a:gd name="connsiteY4" fmla="*/ 975115 h 1474860"/>
              <a:gd name="connsiteX0" fmla="*/ 54 w 2103174"/>
              <a:gd name="connsiteY0" fmla="*/ 1474860 h 1474860"/>
              <a:gd name="connsiteX1" fmla="*/ 27359 w 2103174"/>
              <a:gd name="connsiteY1" fmla="*/ 170570 h 1474860"/>
              <a:gd name="connsiteX2" fmla="*/ 179124 w 2103174"/>
              <a:gd name="connsiteY2" fmla="*/ 13090 h 1474860"/>
              <a:gd name="connsiteX3" fmla="*/ 369624 w 2103174"/>
              <a:gd name="connsiteY3" fmla="*/ 117865 h 1474860"/>
              <a:gd name="connsiteX4" fmla="*/ 2103174 w 2103174"/>
              <a:gd name="connsiteY4" fmla="*/ 975115 h 1474860"/>
              <a:gd name="connsiteX0" fmla="*/ 54 w 2103174"/>
              <a:gd name="connsiteY0" fmla="*/ 1490278 h 1490278"/>
              <a:gd name="connsiteX1" fmla="*/ 27359 w 2103174"/>
              <a:gd name="connsiteY1" fmla="*/ 185988 h 1490278"/>
              <a:gd name="connsiteX2" fmla="*/ 179124 w 2103174"/>
              <a:gd name="connsiteY2" fmla="*/ 28508 h 1490278"/>
              <a:gd name="connsiteX3" fmla="*/ 369624 w 2103174"/>
              <a:gd name="connsiteY3" fmla="*/ 133283 h 1490278"/>
              <a:gd name="connsiteX4" fmla="*/ 2103174 w 2103174"/>
              <a:gd name="connsiteY4" fmla="*/ 990533 h 1490278"/>
              <a:gd name="connsiteX0" fmla="*/ 54 w 2103174"/>
              <a:gd name="connsiteY0" fmla="*/ 1481482 h 1481482"/>
              <a:gd name="connsiteX1" fmla="*/ 27359 w 2103174"/>
              <a:gd name="connsiteY1" fmla="*/ 177192 h 1481482"/>
              <a:gd name="connsiteX2" fmla="*/ 179124 w 2103174"/>
              <a:gd name="connsiteY2" fmla="*/ 19712 h 1481482"/>
              <a:gd name="connsiteX3" fmla="*/ 369624 w 2103174"/>
              <a:gd name="connsiteY3" fmla="*/ 124487 h 1481482"/>
              <a:gd name="connsiteX4" fmla="*/ 2103174 w 2103174"/>
              <a:gd name="connsiteY4" fmla="*/ 981737 h 1481482"/>
              <a:gd name="connsiteX0" fmla="*/ 54 w 2103174"/>
              <a:gd name="connsiteY0" fmla="*/ 1496916 h 1496916"/>
              <a:gd name="connsiteX1" fmla="*/ 27359 w 2103174"/>
              <a:gd name="connsiteY1" fmla="*/ 192626 h 1496916"/>
              <a:gd name="connsiteX2" fmla="*/ 179124 w 2103174"/>
              <a:gd name="connsiteY2" fmla="*/ 35146 h 1496916"/>
              <a:gd name="connsiteX3" fmla="*/ 369624 w 2103174"/>
              <a:gd name="connsiteY3" fmla="*/ 139921 h 1496916"/>
              <a:gd name="connsiteX4" fmla="*/ 2103174 w 2103174"/>
              <a:gd name="connsiteY4" fmla="*/ 997171 h 1496916"/>
              <a:gd name="connsiteX0" fmla="*/ 54 w 2103174"/>
              <a:gd name="connsiteY0" fmla="*/ 1494701 h 1494701"/>
              <a:gd name="connsiteX1" fmla="*/ 27359 w 2103174"/>
              <a:gd name="connsiteY1" fmla="*/ 190411 h 1494701"/>
              <a:gd name="connsiteX2" fmla="*/ 179124 w 2103174"/>
              <a:gd name="connsiteY2" fmla="*/ 32931 h 1494701"/>
              <a:gd name="connsiteX3" fmla="*/ 369624 w 2103174"/>
              <a:gd name="connsiteY3" fmla="*/ 137706 h 1494701"/>
              <a:gd name="connsiteX4" fmla="*/ 2103174 w 2103174"/>
              <a:gd name="connsiteY4" fmla="*/ 994956 h 1494701"/>
              <a:gd name="connsiteX0" fmla="*/ 54 w 2103174"/>
              <a:gd name="connsiteY0" fmla="*/ 1474861 h 1474861"/>
              <a:gd name="connsiteX1" fmla="*/ 27359 w 2103174"/>
              <a:gd name="connsiteY1" fmla="*/ 170571 h 1474861"/>
              <a:gd name="connsiteX2" fmla="*/ 179124 w 2103174"/>
              <a:gd name="connsiteY2" fmla="*/ 13091 h 1474861"/>
              <a:gd name="connsiteX3" fmla="*/ 369624 w 2103174"/>
              <a:gd name="connsiteY3" fmla="*/ 117866 h 1474861"/>
              <a:gd name="connsiteX4" fmla="*/ 2103174 w 2103174"/>
              <a:gd name="connsiteY4" fmla="*/ 975116 h 1474861"/>
              <a:gd name="connsiteX0" fmla="*/ 54 w 2103174"/>
              <a:gd name="connsiteY0" fmla="*/ 1518717 h 1518717"/>
              <a:gd name="connsiteX1" fmla="*/ 27359 w 2103174"/>
              <a:gd name="connsiteY1" fmla="*/ 214427 h 1518717"/>
              <a:gd name="connsiteX2" fmla="*/ 179124 w 2103174"/>
              <a:gd name="connsiteY2" fmla="*/ 56947 h 1518717"/>
              <a:gd name="connsiteX3" fmla="*/ 537264 w 2103174"/>
              <a:gd name="connsiteY3" fmla="*/ 85522 h 1518717"/>
              <a:gd name="connsiteX4" fmla="*/ 2103174 w 2103174"/>
              <a:gd name="connsiteY4" fmla="*/ 1018972 h 1518717"/>
              <a:gd name="connsiteX0" fmla="*/ 0 w 2103120"/>
              <a:gd name="connsiteY0" fmla="*/ 1544305 h 1544305"/>
              <a:gd name="connsiteX1" fmla="*/ 27305 w 2103120"/>
              <a:gd name="connsiteY1" fmla="*/ 240015 h 1544305"/>
              <a:gd name="connsiteX2" fmla="*/ 163830 w 2103120"/>
              <a:gd name="connsiteY2" fmla="*/ 31735 h 1544305"/>
              <a:gd name="connsiteX3" fmla="*/ 537210 w 2103120"/>
              <a:gd name="connsiteY3" fmla="*/ 111110 h 1544305"/>
              <a:gd name="connsiteX4" fmla="*/ 2103120 w 2103120"/>
              <a:gd name="connsiteY4" fmla="*/ 1044560 h 1544305"/>
              <a:gd name="connsiteX0" fmla="*/ 0 w 2103120"/>
              <a:gd name="connsiteY0" fmla="*/ 1534824 h 1534824"/>
              <a:gd name="connsiteX1" fmla="*/ 27305 w 2103120"/>
              <a:gd name="connsiteY1" fmla="*/ 230534 h 1534824"/>
              <a:gd name="connsiteX2" fmla="*/ 163830 w 2103120"/>
              <a:gd name="connsiteY2" fmla="*/ 22254 h 1534824"/>
              <a:gd name="connsiteX3" fmla="*/ 537210 w 2103120"/>
              <a:gd name="connsiteY3" fmla="*/ 101629 h 1534824"/>
              <a:gd name="connsiteX4" fmla="*/ 2103120 w 2103120"/>
              <a:gd name="connsiteY4" fmla="*/ 1035079 h 1534824"/>
              <a:gd name="connsiteX0" fmla="*/ 0 w 2103120"/>
              <a:gd name="connsiteY0" fmla="*/ 1523818 h 1523818"/>
              <a:gd name="connsiteX1" fmla="*/ 27305 w 2103120"/>
              <a:gd name="connsiteY1" fmla="*/ 219528 h 1523818"/>
              <a:gd name="connsiteX2" fmla="*/ 163830 w 2103120"/>
              <a:gd name="connsiteY2" fmla="*/ 11248 h 1523818"/>
              <a:gd name="connsiteX3" fmla="*/ 511810 w 2103120"/>
              <a:gd name="connsiteY3" fmla="*/ 136343 h 1523818"/>
              <a:gd name="connsiteX4" fmla="*/ 2103120 w 2103120"/>
              <a:gd name="connsiteY4" fmla="*/ 1024073 h 1523818"/>
              <a:gd name="connsiteX0" fmla="*/ 0 w 2103120"/>
              <a:gd name="connsiteY0" fmla="*/ 1532847 h 1532847"/>
              <a:gd name="connsiteX1" fmla="*/ 27305 w 2103120"/>
              <a:gd name="connsiteY1" fmla="*/ 228557 h 1532847"/>
              <a:gd name="connsiteX2" fmla="*/ 163830 w 2103120"/>
              <a:gd name="connsiteY2" fmla="*/ 20277 h 1532847"/>
              <a:gd name="connsiteX3" fmla="*/ 511810 w 2103120"/>
              <a:gd name="connsiteY3" fmla="*/ 145372 h 1532847"/>
              <a:gd name="connsiteX4" fmla="*/ 2103120 w 2103120"/>
              <a:gd name="connsiteY4" fmla="*/ 1033102 h 1532847"/>
              <a:gd name="connsiteX0" fmla="*/ 0 w 2103120"/>
              <a:gd name="connsiteY0" fmla="*/ 1529311 h 1529311"/>
              <a:gd name="connsiteX1" fmla="*/ 27305 w 2103120"/>
              <a:gd name="connsiteY1" fmla="*/ 225021 h 1529311"/>
              <a:gd name="connsiteX2" fmla="*/ 163830 w 2103120"/>
              <a:gd name="connsiteY2" fmla="*/ 16741 h 1529311"/>
              <a:gd name="connsiteX3" fmla="*/ 511810 w 2103120"/>
              <a:gd name="connsiteY3" fmla="*/ 141836 h 1529311"/>
              <a:gd name="connsiteX4" fmla="*/ 2103120 w 2103120"/>
              <a:gd name="connsiteY4" fmla="*/ 1029566 h 1529311"/>
              <a:gd name="connsiteX0" fmla="*/ 0 w 2103120"/>
              <a:gd name="connsiteY0" fmla="*/ 1523818 h 1523818"/>
              <a:gd name="connsiteX1" fmla="*/ 27305 w 2103120"/>
              <a:gd name="connsiteY1" fmla="*/ 219528 h 1523818"/>
              <a:gd name="connsiteX2" fmla="*/ 163830 w 2103120"/>
              <a:gd name="connsiteY2" fmla="*/ 11248 h 1523818"/>
              <a:gd name="connsiteX3" fmla="*/ 511810 w 2103120"/>
              <a:gd name="connsiteY3" fmla="*/ 136343 h 1523818"/>
              <a:gd name="connsiteX4" fmla="*/ 2103120 w 2103120"/>
              <a:gd name="connsiteY4" fmla="*/ 1024073 h 1523818"/>
              <a:gd name="connsiteX0" fmla="*/ 0 w 2103120"/>
              <a:gd name="connsiteY0" fmla="*/ 1513950 h 1513950"/>
              <a:gd name="connsiteX1" fmla="*/ 27305 w 2103120"/>
              <a:gd name="connsiteY1" fmla="*/ 209660 h 1513950"/>
              <a:gd name="connsiteX2" fmla="*/ 163830 w 2103120"/>
              <a:gd name="connsiteY2" fmla="*/ 1380 h 1513950"/>
              <a:gd name="connsiteX3" fmla="*/ 496570 w 2103120"/>
              <a:gd name="connsiteY3" fmla="*/ 172195 h 1513950"/>
              <a:gd name="connsiteX4" fmla="*/ 2103120 w 2103120"/>
              <a:gd name="connsiteY4" fmla="*/ 1014205 h 15139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03120" h="1513950">
                <a:moveTo>
                  <a:pt x="0" y="1513950"/>
                </a:moveTo>
                <a:cubicBezTo>
                  <a:pt x="0" y="1169462"/>
                  <a:pt x="0" y="461755"/>
                  <a:pt x="27305" y="209660"/>
                </a:cubicBezTo>
                <a:cubicBezTo>
                  <a:pt x="54610" y="-42435"/>
                  <a:pt x="85619" y="7624"/>
                  <a:pt x="163830" y="1380"/>
                </a:cubicBezTo>
                <a:cubicBezTo>
                  <a:pt x="242041" y="-4864"/>
                  <a:pt x="173355" y="3391"/>
                  <a:pt x="496570" y="172195"/>
                </a:cubicBezTo>
                <a:cubicBezTo>
                  <a:pt x="819785" y="340999"/>
                  <a:pt x="1581150" y="703055"/>
                  <a:pt x="2103120" y="1014205"/>
                </a:cubicBezTo>
              </a:path>
            </a:pathLst>
          </a:custGeom>
          <a:noFill/>
          <a:ln w="28575">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74" name="任意多边形 73"/>
          <p:cNvSpPr/>
          <p:nvPr/>
        </p:nvSpPr>
        <p:spPr bwMode="gray">
          <a:xfrm>
            <a:off x="1707000" y="2413463"/>
            <a:ext cx="2061906" cy="1651697"/>
          </a:xfrm>
          <a:custGeom>
            <a:avLst/>
            <a:gdLst>
              <a:gd name="connsiteX0" fmla="*/ 0 w 2064013"/>
              <a:gd name="connsiteY0" fmla="*/ 1117959 h 1117959"/>
              <a:gd name="connsiteX1" fmla="*/ 1771650 w 2064013"/>
              <a:gd name="connsiteY1" fmla="*/ 79734 h 1117959"/>
              <a:gd name="connsiteX2" fmla="*/ 2038350 w 2064013"/>
              <a:gd name="connsiteY2" fmla="*/ 184509 h 1117959"/>
              <a:gd name="connsiteX3" fmla="*/ 2038350 w 2064013"/>
              <a:gd name="connsiteY3" fmla="*/ 1089384 h 1117959"/>
              <a:gd name="connsiteX0" fmla="*/ 0 w 2055544"/>
              <a:gd name="connsiteY0" fmla="*/ 1117959 h 1117959"/>
              <a:gd name="connsiteX1" fmla="*/ 1771650 w 2055544"/>
              <a:gd name="connsiteY1" fmla="*/ 79734 h 1117959"/>
              <a:gd name="connsiteX2" fmla="*/ 2022475 w 2055544"/>
              <a:gd name="connsiteY2" fmla="*/ 184509 h 1117959"/>
              <a:gd name="connsiteX3" fmla="*/ 2038350 w 2055544"/>
              <a:gd name="connsiteY3" fmla="*/ 1089384 h 1117959"/>
              <a:gd name="connsiteX0" fmla="*/ 0 w 2047143"/>
              <a:gd name="connsiteY0" fmla="*/ 1117959 h 1117959"/>
              <a:gd name="connsiteX1" fmla="*/ 1771650 w 2047143"/>
              <a:gd name="connsiteY1" fmla="*/ 79734 h 1117959"/>
              <a:gd name="connsiteX2" fmla="*/ 2022475 w 2047143"/>
              <a:gd name="connsiteY2" fmla="*/ 184509 h 1117959"/>
              <a:gd name="connsiteX3" fmla="*/ 2038350 w 2047143"/>
              <a:gd name="connsiteY3" fmla="*/ 1089384 h 1117959"/>
              <a:gd name="connsiteX0" fmla="*/ 0 w 2055544"/>
              <a:gd name="connsiteY0" fmla="*/ 1118750 h 1118750"/>
              <a:gd name="connsiteX1" fmla="*/ 1771650 w 2055544"/>
              <a:gd name="connsiteY1" fmla="*/ 80525 h 1118750"/>
              <a:gd name="connsiteX2" fmla="*/ 2022475 w 2055544"/>
              <a:gd name="connsiteY2" fmla="*/ 185300 h 1118750"/>
              <a:gd name="connsiteX3" fmla="*/ 2038350 w 2055544"/>
              <a:gd name="connsiteY3" fmla="*/ 1109225 h 1118750"/>
              <a:gd name="connsiteX0" fmla="*/ 0 w 2044536"/>
              <a:gd name="connsiteY0" fmla="*/ 1118750 h 1118750"/>
              <a:gd name="connsiteX1" fmla="*/ 1771650 w 2044536"/>
              <a:gd name="connsiteY1" fmla="*/ 80525 h 1118750"/>
              <a:gd name="connsiteX2" fmla="*/ 2022475 w 2044536"/>
              <a:gd name="connsiteY2" fmla="*/ 185300 h 1118750"/>
              <a:gd name="connsiteX3" fmla="*/ 2038350 w 2044536"/>
              <a:gd name="connsiteY3" fmla="*/ 1109225 h 1118750"/>
              <a:gd name="connsiteX0" fmla="*/ 0 w 2061232"/>
              <a:gd name="connsiteY0" fmla="*/ 1128724 h 1128724"/>
              <a:gd name="connsiteX1" fmla="*/ 1771650 w 2061232"/>
              <a:gd name="connsiteY1" fmla="*/ 90499 h 1128724"/>
              <a:gd name="connsiteX2" fmla="*/ 2044700 w 2061232"/>
              <a:gd name="connsiteY2" fmla="*/ 169874 h 1128724"/>
              <a:gd name="connsiteX3" fmla="*/ 2038350 w 2061232"/>
              <a:gd name="connsiteY3" fmla="*/ 1119199 h 1128724"/>
              <a:gd name="connsiteX0" fmla="*/ 0 w 2038350"/>
              <a:gd name="connsiteY0" fmla="*/ 1122362 h 1122362"/>
              <a:gd name="connsiteX1" fmla="*/ 1771650 w 2038350"/>
              <a:gd name="connsiteY1" fmla="*/ 84137 h 1122362"/>
              <a:gd name="connsiteX2" fmla="*/ 2009775 w 2038350"/>
              <a:gd name="connsiteY2" fmla="*/ 179387 h 1122362"/>
              <a:gd name="connsiteX3" fmla="*/ 2038350 w 2038350"/>
              <a:gd name="connsiteY3" fmla="*/ 1112837 h 1122362"/>
              <a:gd name="connsiteX0" fmla="*/ 0 w 2043380"/>
              <a:gd name="connsiteY0" fmla="*/ 1111603 h 1111603"/>
              <a:gd name="connsiteX1" fmla="*/ 1771650 w 2043380"/>
              <a:gd name="connsiteY1" fmla="*/ 73378 h 1111603"/>
              <a:gd name="connsiteX2" fmla="*/ 2009775 w 2043380"/>
              <a:gd name="connsiteY2" fmla="*/ 168628 h 1111603"/>
              <a:gd name="connsiteX3" fmla="*/ 2038350 w 2043380"/>
              <a:gd name="connsiteY3" fmla="*/ 1102078 h 1111603"/>
              <a:gd name="connsiteX0" fmla="*/ 0 w 2038350"/>
              <a:gd name="connsiteY0" fmla="*/ 1105608 h 1105608"/>
              <a:gd name="connsiteX1" fmla="*/ 1771650 w 2038350"/>
              <a:gd name="connsiteY1" fmla="*/ 67383 h 1105608"/>
              <a:gd name="connsiteX2" fmla="*/ 2009775 w 2038350"/>
              <a:gd name="connsiteY2" fmla="*/ 162633 h 1105608"/>
              <a:gd name="connsiteX3" fmla="*/ 2038350 w 2038350"/>
              <a:gd name="connsiteY3" fmla="*/ 1096083 h 1105608"/>
              <a:gd name="connsiteX0" fmla="*/ 0 w 2038350"/>
              <a:gd name="connsiteY0" fmla="*/ 1106879 h 1106879"/>
              <a:gd name="connsiteX1" fmla="*/ 1771650 w 2038350"/>
              <a:gd name="connsiteY1" fmla="*/ 68654 h 1106879"/>
              <a:gd name="connsiteX2" fmla="*/ 2009775 w 2038350"/>
              <a:gd name="connsiteY2" fmla="*/ 163904 h 1106879"/>
              <a:gd name="connsiteX3" fmla="*/ 2038350 w 2038350"/>
              <a:gd name="connsiteY3" fmla="*/ 1097354 h 1106879"/>
              <a:gd name="connsiteX0" fmla="*/ 0 w 2038350"/>
              <a:gd name="connsiteY0" fmla="*/ 1122361 h 1122361"/>
              <a:gd name="connsiteX1" fmla="*/ 1771650 w 2038350"/>
              <a:gd name="connsiteY1" fmla="*/ 84136 h 1122361"/>
              <a:gd name="connsiteX2" fmla="*/ 2009775 w 2038350"/>
              <a:gd name="connsiteY2" fmla="*/ 179386 h 1122361"/>
              <a:gd name="connsiteX3" fmla="*/ 2038350 w 2038350"/>
              <a:gd name="connsiteY3" fmla="*/ 1112836 h 1122361"/>
              <a:gd name="connsiteX0" fmla="*/ 0 w 2038350"/>
              <a:gd name="connsiteY0" fmla="*/ 1122361 h 1122361"/>
              <a:gd name="connsiteX1" fmla="*/ 1771650 w 2038350"/>
              <a:gd name="connsiteY1" fmla="*/ 84136 h 1122361"/>
              <a:gd name="connsiteX2" fmla="*/ 2009775 w 2038350"/>
              <a:gd name="connsiteY2" fmla="*/ 179386 h 1122361"/>
              <a:gd name="connsiteX3" fmla="*/ 2038350 w 2038350"/>
              <a:gd name="connsiteY3" fmla="*/ 1112836 h 1122361"/>
              <a:gd name="connsiteX0" fmla="*/ 0 w 2038350"/>
              <a:gd name="connsiteY0" fmla="*/ 1123599 h 1123599"/>
              <a:gd name="connsiteX1" fmla="*/ 1771650 w 2038350"/>
              <a:gd name="connsiteY1" fmla="*/ 85374 h 1123599"/>
              <a:gd name="connsiteX2" fmla="*/ 1990725 w 2038350"/>
              <a:gd name="connsiteY2" fmla="*/ 177449 h 1123599"/>
              <a:gd name="connsiteX3" fmla="*/ 2038350 w 2038350"/>
              <a:gd name="connsiteY3" fmla="*/ 1114074 h 1123599"/>
              <a:gd name="connsiteX0" fmla="*/ 0 w 2038350"/>
              <a:gd name="connsiteY0" fmla="*/ 1126126 h 1126126"/>
              <a:gd name="connsiteX1" fmla="*/ 1771650 w 2038350"/>
              <a:gd name="connsiteY1" fmla="*/ 87901 h 1126126"/>
              <a:gd name="connsiteX2" fmla="*/ 2012950 w 2038350"/>
              <a:gd name="connsiteY2" fmla="*/ 173626 h 1126126"/>
              <a:gd name="connsiteX3" fmla="*/ 2038350 w 2038350"/>
              <a:gd name="connsiteY3" fmla="*/ 1116601 h 1126126"/>
              <a:gd name="connsiteX0" fmla="*/ 0 w 2045165"/>
              <a:gd name="connsiteY0" fmla="*/ 1135532 h 1135532"/>
              <a:gd name="connsiteX1" fmla="*/ 1771650 w 2045165"/>
              <a:gd name="connsiteY1" fmla="*/ 97307 h 1135532"/>
              <a:gd name="connsiteX2" fmla="*/ 2028825 w 2045165"/>
              <a:gd name="connsiteY2" fmla="*/ 160807 h 1135532"/>
              <a:gd name="connsiteX3" fmla="*/ 2038350 w 2045165"/>
              <a:gd name="connsiteY3" fmla="*/ 1126007 h 1135532"/>
              <a:gd name="connsiteX0" fmla="*/ 0 w 2040107"/>
              <a:gd name="connsiteY0" fmla="*/ 1160433 h 1160433"/>
              <a:gd name="connsiteX1" fmla="*/ 1771650 w 2040107"/>
              <a:gd name="connsiteY1" fmla="*/ 122208 h 1160433"/>
              <a:gd name="connsiteX2" fmla="*/ 2022475 w 2040107"/>
              <a:gd name="connsiteY2" fmla="*/ 134908 h 1160433"/>
              <a:gd name="connsiteX3" fmla="*/ 2038350 w 2040107"/>
              <a:gd name="connsiteY3" fmla="*/ 1150908 h 1160433"/>
              <a:gd name="connsiteX0" fmla="*/ 0 w 2042610"/>
              <a:gd name="connsiteY0" fmla="*/ 1122362 h 1122362"/>
              <a:gd name="connsiteX1" fmla="*/ 1771650 w 2042610"/>
              <a:gd name="connsiteY1" fmla="*/ 84137 h 1122362"/>
              <a:gd name="connsiteX2" fmla="*/ 2025650 w 2042610"/>
              <a:gd name="connsiteY2" fmla="*/ 179387 h 1122362"/>
              <a:gd name="connsiteX3" fmla="*/ 2038350 w 2042610"/>
              <a:gd name="connsiteY3" fmla="*/ 1112837 h 1122362"/>
              <a:gd name="connsiteX0" fmla="*/ 0 w 2038350"/>
              <a:gd name="connsiteY0" fmla="*/ 1122362 h 1122362"/>
              <a:gd name="connsiteX1" fmla="*/ 1771650 w 2038350"/>
              <a:gd name="connsiteY1" fmla="*/ 84137 h 1122362"/>
              <a:gd name="connsiteX2" fmla="*/ 2025650 w 2038350"/>
              <a:gd name="connsiteY2" fmla="*/ 179387 h 1122362"/>
              <a:gd name="connsiteX3" fmla="*/ 2038350 w 2038350"/>
              <a:gd name="connsiteY3" fmla="*/ 1112837 h 1122362"/>
              <a:gd name="connsiteX0" fmla="*/ 0 w 2076450"/>
              <a:gd name="connsiteY0" fmla="*/ 1122453 h 1122453"/>
              <a:gd name="connsiteX1" fmla="*/ 1771650 w 2076450"/>
              <a:gd name="connsiteY1" fmla="*/ 84228 h 1122453"/>
              <a:gd name="connsiteX2" fmla="*/ 2025650 w 2076450"/>
              <a:gd name="connsiteY2" fmla="*/ 179478 h 1122453"/>
              <a:gd name="connsiteX3" fmla="*/ 2076450 w 2076450"/>
              <a:gd name="connsiteY3" fmla="*/ 1115045 h 1122453"/>
              <a:gd name="connsiteX0" fmla="*/ 0 w 2076450"/>
              <a:gd name="connsiteY0" fmla="*/ 1122453 h 1122453"/>
              <a:gd name="connsiteX1" fmla="*/ 1771650 w 2076450"/>
              <a:gd name="connsiteY1" fmla="*/ 84228 h 1122453"/>
              <a:gd name="connsiteX2" fmla="*/ 2025650 w 2076450"/>
              <a:gd name="connsiteY2" fmla="*/ 179478 h 1122453"/>
              <a:gd name="connsiteX3" fmla="*/ 2076450 w 2076450"/>
              <a:gd name="connsiteY3" fmla="*/ 1115045 h 1122453"/>
              <a:gd name="connsiteX0" fmla="*/ 0 w 2076450"/>
              <a:gd name="connsiteY0" fmla="*/ 1122453 h 1122453"/>
              <a:gd name="connsiteX1" fmla="*/ 1771650 w 2076450"/>
              <a:gd name="connsiteY1" fmla="*/ 84228 h 1122453"/>
              <a:gd name="connsiteX2" fmla="*/ 1996017 w 2076450"/>
              <a:gd name="connsiteY2" fmla="*/ 179478 h 1122453"/>
              <a:gd name="connsiteX3" fmla="*/ 2076450 w 2076450"/>
              <a:gd name="connsiteY3" fmla="*/ 1115045 h 1122453"/>
              <a:gd name="connsiteX0" fmla="*/ 0 w 2076450"/>
              <a:gd name="connsiteY0" fmla="*/ 1123277 h 1123277"/>
              <a:gd name="connsiteX1" fmla="*/ 1771650 w 2076450"/>
              <a:gd name="connsiteY1" fmla="*/ 85052 h 1123277"/>
              <a:gd name="connsiteX2" fmla="*/ 2008717 w 2076450"/>
              <a:gd name="connsiteY2" fmla="*/ 178185 h 1123277"/>
              <a:gd name="connsiteX3" fmla="*/ 2076450 w 2076450"/>
              <a:gd name="connsiteY3" fmla="*/ 1115869 h 1123277"/>
              <a:gd name="connsiteX0" fmla="*/ 0 w 2076450"/>
              <a:gd name="connsiteY0" fmla="*/ 1129679 h 1129679"/>
              <a:gd name="connsiteX1" fmla="*/ 1771650 w 2076450"/>
              <a:gd name="connsiteY1" fmla="*/ 91454 h 1129679"/>
              <a:gd name="connsiteX2" fmla="*/ 2008717 w 2076450"/>
              <a:gd name="connsiteY2" fmla="*/ 184587 h 1129679"/>
              <a:gd name="connsiteX3" fmla="*/ 2076450 w 2076450"/>
              <a:gd name="connsiteY3" fmla="*/ 1122271 h 1129679"/>
              <a:gd name="connsiteX0" fmla="*/ 0 w 2076450"/>
              <a:gd name="connsiteY0" fmla="*/ 1129679 h 1129679"/>
              <a:gd name="connsiteX1" fmla="*/ 1771650 w 2076450"/>
              <a:gd name="connsiteY1" fmla="*/ 91454 h 1129679"/>
              <a:gd name="connsiteX2" fmla="*/ 2008717 w 2076450"/>
              <a:gd name="connsiteY2" fmla="*/ 184587 h 1129679"/>
              <a:gd name="connsiteX3" fmla="*/ 2076450 w 2076450"/>
              <a:gd name="connsiteY3" fmla="*/ 1122271 h 1129679"/>
              <a:gd name="connsiteX0" fmla="*/ 0 w 2076450"/>
              <a:gd name="connsiteY0" fmla="*/ 1115515 h 1115515"/>
              <a:gd name="connsiteX1" fmla="*/ 1696799 w 2076450"/>
              <a:gd name="connsiteY1" fmla="*/ 88098 h 1115515"/>
              <a:gd name="connsiteX2" fmla="*/ 2008717 w 2076450"/>
              <a:gd name="connsiteY2" fmla="*/ 170423 h 1115515"/>
              <a:gd name="connsiteX3" fmla="*/ 2076450 w 2076450"/>
              <a:gd name="connsiteY3" fmla="*/ 1108107 h 1115515"/>
              <a:gd name="connsiteX0" fmla="*/ 0 w 2076450"/>
              <a:gd name="connsiteY0" fmla="*/ 1115515 h 1115515"/>
              <a:gd name="connsiteX1" fmla="*/ 1696799 w 2076450"/>
              <a:gd name="connsiteY1" fmla="*/ 88098 h 1115515"/>
              <a:gd name="connsiteX2" fmla="*/ 1987926 w 2076450"/>
              <a:gd name="connsiteY2" fmla="*/ 170423 h 1115515"/>
              <a:gd name="connsiteX3" fmla="*/ 2076450 w 2076450"/>
              <a:gd name="connsiteY3" fmla="*/ 1108107 h 1115515"/>
              <a:gd name="connsiteX0" fmla="*/ 0 w 2076450"/>
              <a:gd name="connsiteY0" fmla="*/ 1115515 h 1115515"/>
              <a:gd name="connsiteX1" fmla="*/ 1696799 w 2076450"/>
              <a:gd name="connsiteY1" fmla="*/ 88098 h 1115515"/>
              <a:gd name="connsiteX2" fmla="*/ 1987926 w 2076450"/>
              <a:gd name="connsiteY2" fmla="*/ 170423 h 1115515"/>
              <a:gd name="connsiteX3" fmla="*/ 2076450 w 2076450"/>
              <a:gd name="connsiteY3" fmla="*/ 1108107 h 1115515"/>
              <a:gd name="connsiteX0" fmla="*/ 0 w 2076450"/>
              <a:gd name="connsiteY0" fmla="*/ 1116114 h 1116114"/>
              <a:gd name="connsiteX1" fmla="*/ 1696799 w 2076450"/>
              <a:gd name="connsiteY1" fmla="*/ 88697 h 1116114"/>
              <a:gd name="connsiteX2" fmla="*/ 1987926 w 2076450"/>
              <a:gd name="connsiteY2" fmla="*/ 171022 h 1116114"/>
              <a:gd name="connsiteX3" fmla="*/ 2076450 w 2076450"/>
              <a:gd name="connsiteY3" fmla="*/ 1108706 h 1116114"/>
              <a:gd name="connsiteX0" fmla="*/ 0 w 2086430"/>
              <a:gd name="connsiteY0" fmla="*/ 1182887 h 1182887"/>
              <a:gd name="connsiteX1" fmla="*/ 1706779 w 2086430"/>
              <a:gd name="connsiteY1" fmla="*/ 93217 h 1182887"/>
              <a:gd name="connsiteX2" fmla="*/ 1997906 w 2086430"/>
              <a:gd name="connsiteY2" fmla="*/ 175542 h 1182887"/>
              <a:gd name="connsiteX3" fmla="*/ 2086430 w 2086430"/>
              <a:gd name="connsiteY3" fmla="*/ 1113226 h 1182887"/>
              <a:gd name="connsiteX0" fmla="*/ 0 w 2086430"/>
              <a:gd name="connsiteY0" fmla="*/ 1182887 h 1182887"/>
              <a:gd name="connsiteX1" fmla="*/ 1706779 w 2086430"/>
              <a:gd name="connsiteY1" fmla="*/ 93217 h 1182887"/>
              <a:gd name="connsiteX2" fmla="*/ 1997906 w 2086430"/>
              <a:gd name="connsiteY2" fmla="*/ 175542 h 1182887"/>
              <a:gd name="connsiteX3" fmla="*/ 2086430 w 2086430"/>
              <a:gd name="connsiteY3" fmla="*/ 1113226 h 1182887"/>
              <a:gd name="connsiteX0" fmla="*/ 0 w 2071460"/>
              <a:gd name="connsiteY0" fmla="*/ 1194017 h 1194016"/>
              <a:gd name="connsiteX1" fmla="*/ 1691809 w 2071460"/>
              <a:gd name="connsiteY1" fmla="*/ 93971 h 1194016"/>
              <a:gd name="connsiteX2" fmla="*/ 1982936 w 2071460"/>
              <a:gd name="connsiteY2" fmla="*/ 176296 h 1194016"/>
              <a:gd name="connsiteX3" fmla="*/ 2071460 w 2071460"/>
              <a:gd name="connsiteY3" fmla="*/ 1113980 h 1194016"/>
              <a:gd name="connsiteX0" fmla="*/ 0 w 2071460"/>
              <a:gd name="connsiteY0" fmla="*/ 1171897 h 1171897"/>
              <a:gd name="connsiteX1" fmla="*/ 1661869 w 2071460"/>
              <a:gd name="connsiteY1" fmla="*/ 102978 h 1171897"/>
              <a:gd name="connsiteX2" fmla="*/ 1982936 w 2071460"/>
              <a:gd name="connsiteY2" fmla="*/ 154176 h 1171897"/>
              <a:gd name="connsiteX3" fmla="*/ 2071460 w 2071460"/>
              <a:gd name="connsiteY3" fmla="*/ 1091860 h 1171897"/>
              <a:gd name="connsiteX0" fmla="*/ 0 w 2016569"/>
              <a:gd name="connsiteY0" fmla="*/ 1655477 h 1655477"/>
              <a:gd name="connsiteX1" fmla="*/ 1606978 w 2016569"/>
              <a:gd name="connsiteY1" fmla="*/ 135221 h 1655477"/>
              <a:gd name="connsiteX2" fmla="*/ 1928045 w 2016569"/>
              <a:gd name="connsiteY2" fmla="*/ 186419 h 1655477"/>
              <a:gd name="connsiteX3" fmla="*/ 2016569 w 2016569"/>
              <a:gd name="connsiteY3" fmla="*/ 1124103 h 1655477"/>
              <a:gd name="connsiteX0" fmla="*/ 8692 w 2025261"/>
              <a:gd name="connsiteY0" fmla="*/ 1655477 h 1655477"/>
              <a:gd name="connsiteX1" fmla="*/ 1615670 w 2025261"/>
              <a:gd name="connsiteY1" fmla="*/ 135221 h 1655477"/>
              <a:gd name="connsiteX2" fmla="*/ 1936737 w 2025261"/>
              <a:gd name="connsiteY2" fmla="*/ 186419 h 1655477"/>
              <a:gd name="connsiteX3" fmla="*/ 2025261 w 2025261"/>
              <a:gd name="connsiteY3" fmla="*/ 1124103 h 1655477"/>
              <a:gd name="connsiteX0" fmla="*/ 8837 w 2025406"/>
              <a:gd name="connsiteY0" fmla="*/ 1689279 h 1689279"/>
              <a:gd name="connsiteX1" fmla="*/ 1590865 w 2025406"/>
              <a:gd name="connsiteY1" fmla="*/ 122333 h 1689279"/>
              <a:gd name="connsiteX2" fmla="*/ 1936882 w 2025406"/>
              <a:gd name="connsiteY2" fmla="*/ 220221 h 1689279"/>
              <a:gd name="connsiteX3" fmla="*/ 2025406 w 2025406"/>
              <a:gd name="connsiteY3" fmla="*/ 1157905 h 1689279"/>
              <a:gd name="connsiteX0" fmla="*/ 8985 w 2025554"/>
              <a:gd name="connsiteY0" fmla="*/ 1648048 h 1648048"/>
              <a:gd name="connsiteX1" fmla="*/ 1591013 w 2025554"/>
              <a:gd name="connsiteY1" fmla="*/ 81102 h 1648048"/>
              <a:gd name="connsiteX2" fmla="*/ 1937030 w 2025554"/>
              <a:gd name="connsiteY2" fmla="*/ 178990 h 1648048"/>
              <a:gd name="connsiteX3" fmla="*/ 2025554 w 2025554"/>
              <a:gd name="connsiteY3" fmla="*/ 1116674 h 1648048"/>
              <a:gd name="connsiteX0" fmla="*/ 8838 w 2025407"/>
              <a:gd name="connsiteY0" fmla="*/ 1689279 h 1689279"/>
              <a:gd name="connsiteX1" fmla="*/ 1590866 w 2025407"/>
              <a:gd name="connsiteY1" fmla="*/ 122333 h 1689279"/>
              <a:gd name="connsiteX2" fmla="*/ 1936883 w 2025407"/>
              <a:gd name="connsiteY2" fmla="*/ 220221 h 1689279"/>
              <a:gd name="connsiteX3" fmla="*/ 2025407 w 2025407"/>
              <a:gd name="connsiteY3" fmla="*/ 1157905 h 1689279"/>
              <a:gd name="connsiteX0" fmla="*/ 8838 w 2025407"/>
              <a:gd name="connsiteY0" fmla="*/ 1688002 h 1688002"/>
              <a:gd name="connsiteX1" fmla="*/ 1590866 w 2025407"/>
              <a:gd name="connsiteY1" fmla="*/ 121056 h 1688002"/>
              <a:gd name="connsiteX2" fmla="*/ 1936883 w 2025407"/>
              <a:gd name="connsiteY2" fmla="*/ 218944 h 1688002"/>
              <a:gd name="connsiteX3" fmla="*/ 2025407 w 2025407"/>
              <a:gd name="connsiteY3" fmla="*/ 1156628 h 1688002"/>
              <a:gd name="connsiteX0" fmla="*/ 8838 w 2025407"/>
              <a:gd name="connsiteY0" fmla="*/ 1686741 h 1686741"/>
              <a:gd name="connsiteX1" fmla="*/ 1590866 w 2025407"/>
              <a:gd name="connsiteY1" fmla="*/ 119795 h 1686741"/>
              <a:gd name="connsiteX2" fmla="*/ 1936883 w 2025407"/>
              <a:gd name="connsiteY2" fmla="*/ 217683 h 1686741"/>
              <a:gd name="connsiteX3" fmla="*/ 2025407 w 2025407"/>
              <a:gd name="connsiteY3" fmla="*/ 1155367 h 1686741"/>
            </a:gdLst>
            <a:ahLst/>
            <a:cxnLst>
              <a:cxn ang="0">
                <a:pos x="connsiteX0" y="connsiteY0"/>
              </a:cxn>
              <a:cxn ang="0">
                <a:pos x="connsiteX1" y="connsiteY1"/>
              </a:cxn>
              <a:cxn ang="0">
                <a:pos x="connsiteX2" y="connsiteY2"/>
              </a:cxn>
              <a:cxn ang="0">
                <a:pos x="connsiteX3" y="connsiteY3"/>
              </a:cxn>
            </a:cxnLst>
            <a:rect l="l" t="t" r="r" b="b"/>
            <a:pathLst>
              <a:path w="2025407" h="1686741">
                <a:moveTo>
                  <a:pt x="8838" y="1686741"/>
                </a:moveTo>
                <a:cubicBezTo>
                  <a:pt x="-123513" y="762951"/>
                  <a:pt x="1269525" y="364638"/>
                  <a:pt x="1590866" y="119795"/>
                </a:cubicBezTo>
                <a:cubicBezTo>
                  <a:pt x="1912207" y="-125048"/>
                  <a:pt x="1924340" y="55464"/>
                  <a:pt x="1936883" y="217683"/>
                </a:cubicBezTo>
                <a:cubicBezTo>
                  <a:pt x="1949426" y="379902"/>
                  <a:pt x="1977782" y="787067"/>
                  <a:pt x="2025407" y="1155367"/>
                </a:cubicBezTo>
              </a:path>
            </a:pathLst>
          </a:custGeom>
          <a:noFill/>
          <a:ln w="28575">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78" name="圆角矩形 77"/>
          <p:cNvSpPr/>
          <p:nvPr/>
        </p:nvSpPr>
        <p:spPr bwMode="gray">
          <a:xfrm>
            <a:off x="991360" y="4629844"/>
            <a:ext cx="4788946" cy="1142306"/>
          </a:xfrm>
          <a:prstGeom prst="roundRect">
            <a:avLst>
              <a:gd name="adj" fmla="val 4091"/>
            </a:avLst>
          </a:prstGeom>
          <a:solidFill>
            <a:srgbClr val="FFFFCC"/>
          </a:solidFill>
          <a:ln w="12700">
            <a:solidFill>
              <a:srgbClr val="FF99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71450" indent="-171450" fontAlgn="ctr">
              <a:lnSpc>
                <a:spcPct val="140000"/>
              </a:lnSpc>
              <a:buFont typeface="Arial" panose="020B0604020202020204" pitchFamily="34" charset="0"/>
              <a:buChar char="•"/>
            </a:pPr>
            <a:r>
              <a:rPr lang="en-US" sz="1200" dirty="0">
                <a:solidFill>
                  <a:srgbClr val="C7000B"/>
                </a:solidFill>
                <a:latin typeface="Huawei Sans" panose="020C0503030203020204" pitchFamily="34" charset="0"/>
              </a:rPr>
              <a:t>Internet access traffic of all branch sites is diverted to the HQ site and then to the Internet. The firewall function needs to be enabled on the CPE at the HQ site to isolate the intranet and extranet.</a:t>
            </a:r>
          </a:p>
        </p:txBody>
      </p:sp>
      <p:cxnSp>
        <p:nvCxnSpPr>
          <p:cNvPr id="80" name="直接连接符 79"/>
          <p:cNvCxnSpPr/>
          <p:nvPr/>
        </p:nvCxnSpPr>
        <p:spPr bwMode="gray">
          <a:xfrm>
            <a:off x="4202580" y="2724191"/>
            <a:ext cx="481517" cy="0"/>
          </a:xfrm>
          <a:prstGeom prst="line">
            <a:avLst/>
          </a:prstGeom>
          <a:ln w="28575">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cxnSp>
        <p:nvCxnSpPr>
          <p:cNvPr id="82" name="直接连接符 81"/>
          <p:cNvCxnSpPr/>
          <p:nvPr/>
        </p:nvCxnSpPr>
        <p:spPr bwMode="gray">
          <a:xfrm>
            <a:off x="4219513" y="2943764"/>
            <a:ext cx="481517" cy="0"/>
          </a:xfrm>
          <a:prstGeom prst="line">
            <a:avLst/>
          </a:prstGeom>
          <a:ln w="28575">
            <a:solidFill>
              <a:schemeClr val="bg2">
                <a:lumMod val="7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83" name="文本框 82"/>
          <p:cNvSpPr txBox="1"/>
          <p:nvPr/>
        </p:nvSpPr>
        <p:spPr bwMode="gray">
          <a:xfrm>
            <a:off x="4692355" y="2581113"/>
            <a:ext cx="1412054" cy="276999"/>
          </a:xfrm>
          <a:prstGeom prst="rect">
            <a:avLst/>
          </a:prstGeom>
          <a:noFill/>
        </p:spPr>
        <p:txBody>
          <a:bodyPr wrap="square" rtlCol="0">
            <a:spAutoFit/>
          </a:bodyPr>
          <a:lstStyle/>
          <a:p>
            <a:pPr defTabSz="914400" fontAlgn="ctr">
              <a:spcBef>
                <a:spcPct val="0"/>
              </a:spcBef>
              <a:spcAft>
                <a:spcPct val="0"/>
              </a:spcAft>
            </a:pPr>
            <a:r>
              <a:rPr lang="en-US" sz="1200" dirty="0">
                <a:solidFill>
                  <a:srgbClr val="000000"/>
                </a:solidFill>
                <a:latin typeface="Huawei Sans" panose="020C0503030203020204" pitchFamily="34" charset="0"/>
              </a:rPr>
              <a:t>Overlay traffic</a:t>
            </a:r>
            <a:endParaRPr lang="en-US" altLang="zh-CN" sz="1200" dirty="0">
              <a:solidFill>
                <a:srgbClr val="000000"/>
              </a:solidFill>
              <a:latin typeface="Huawei Sans" panose="020C0503030203020204" pitchFamily="34" charset="0"/>
            </a:endParaRPr>
          </a:p>
        </p:txBody>
      </p:sp>
      <p:sp>
        <p:nvSpPr>
          <p:cNvPr id="84" name="文本框 83"/>
          <p:cNvSpPr txBox="1"/>
          <p:nvPr/>
        </p:nvSpPr>
        <p:spPr bwMode="gray">
          <a:xfrm>
            <a:off x="4692355" y="2811514"/>
            <a:ext cx="1568585" cy="276999"/>
          </a:xfrm>
          <a:prstGeom prst="rect">
            <a:avLst/>
          </a:prstGeom>
          <a:noFill/>
        </p:spPr>
        <p:txBody>
          <a:bodyPr wrap="square" rtlCol="0">
            <a:spAutoFit/>
          </a:bodyPr>
          <a:lstStyle/>
          <a:p>
            <a:pPr defTabSz="914400" fontAlgn="ctr">
              <a:spcBef>
                <a:spcPct val="0"/>
              </a:spcBef>
              <a:spcAft>
                <a:spcPct val="0"/>
              </a:spcAft>
            </a:pPr>
            <a:r>
              <a:rPr lang="en-US" sz="1200" dirty="0">
                <a:solidFill>
                  <a:srgbClr val="000000"/>
                </a:solidFill>
                <a:latin typeface="Huawei Sans" panose="020C0503030203020204" pitchFamily="34" charset="0"/>
              </a:rPr>
              <a:t>Underlay traffic</a:t>
            </a:r>
          </a:p>
        </p:txBody>
      </p:sp>
      <p:sp>
        <p:nvSpPr>
          <p:cNvPr id="85" name="圆角矩形 84"/>
          <p:cNvSpPr/>
          <p:nvPr/>
        </p:nvSpPr>
        <p:spPr bwMode="gray">
          <a:xfrm>
            <a:off x="6297149" y="4629843"/>
            <a:ext cx="4916899" cy="1142307"/>
          </a:xfrm>
          <a:prstGeom prst="roundRect">
            <a:avLst>
              <a:gd name="adj" fmla="val 4091"/>
            </a:avLst>
          </a:prstGeom>
          <a:solidFill>
            <a:srgbClr val="FFFFCC"/>
          </a:solidFill>
          <a:ln w="12700">
            <a:solidFill>
              <a:srgbClr val="FF99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71450" indent="-171450" fontAlgn="ctr">
              <a:lnSpc>
                <a:spcPct val="140000"/>
              </a:lnSpc>
              <a:buFont typeface="Arial" panose="020B0604020202020204" pitchFamily="34" charset="0"/>
              <a:buChar char="•"/>
            </a:pPr>
            <a:r>
              <a:rPr lang="en-US" sz="1200" dirty="0">
                <a:solidFill>
                  <a:srgbClr val="C7000B"/>
                </a:solidFill>
                <a:latin typeface="Huawei Sans" panose="020C0503030203020204" pitchFamily="34" charset="0"/>
              </a:rPr>
              <a:t>Internet access traffic of the branch site and HQ site is directly transmitted to the Internet from the local CPEs. The firewall function needs to be enabled on the CPEs at the branch site and HQ site to isolate the intranet and extranet.</a:t>
            </a:r>
          </a:p>
        </p:txBody>
      </p:sp>
      <p:sp>
        <p:nvSpPr>
          <p:cNvPr id="87" name="文本框 86"/>
          <p:cNvSpPr txBox="1"/>
          <p:nvPr/>
        </p:nvSpPr>
        <p:spPr bwMode="gray">
          <a:xfrm>
            <a:off x="835641" y="3573836"/>
            <a:ext cx="693518" cy="307777"/>
          </a:xfrm>
          <a:prstGeom prst="rect">
            <a:avLst/>
          </a:prstGeom>
          <a:noFill/>
        </p:spPr>
        <p:txBody>
          <a:bodyPr wrap="square" rtlCol="0">
            <a:spAutoFit/>
          </a:bodyPr>
          <a:lstStyle/>
          <a:p>
            <a:pPr algn="ctr" fontAlgn="ctr"/>
            <a:r>
              <a:rPr lang="en-US" sz="1400" dirty="0">
                <a:solidFill>
                  <a:srgbClr val="000000"/>
                </a:solidFill>
                <a:latin typeface="Huawei Sans" panose="020C0503030203020204" pitchFamily="34" charset="0"/>
              </a:rPr>
              <a:t>CPE</a:t>
            </a:r>
            <a:endParaRPr lang="en-US" altLang="zh-CN" sz="1400" dirty="0">
              <a:solidFill>
                <a:srgbClr val="000000"/>
              </a:solidFill>
              <a:latin typeface="Huawei Sans" panose="020C0503030203020204" pitchFamily="34" charset="0"/>
            </a:endParaRPr>
          </a:p>
        </p:txBody>
      </p:sp>
      <p:sp>
        <p:nvSpPr>
          <p:cNvPr id="88" name="文本框 87"/>
          <p:cNvSpPr txBox="1"/>
          <p:nvPr/>
        </p:nvSpPr>
        <p:spPr bwMode="gray">
          <a:xfrm>
            <a:off x="2868556" y="3597887"/>
            <a:ext cx="693518" cy="307777"/>
          </a:xfrm>
          <a:prstGeom prst="rect">
            <a:avLst/>
          </a:prstGeom>
          <a:noFill/>
        </p:spPr>
        <p:txBody>
          <a:bodyPr wrap="square" rtlCol="0">
            <a:spAutoFit/>
          </a:bodyPr>
          <a:lstStyle/>
          <a:p>
            <a:pPr algn="ctr" fontAlgn="ctr"/>
            <a:r>
              <a:rPr lang="en-US" sz="1400" dirty="0">
                <a:solidFill>
                  <a:srgbClr val="000000"/>
                </a:solidFill>
                <a:latin typeface="Huawei Sans" panose="020C0503030203020204" pitchFamily="34" charset="0"/>
              </a:rPr>
              <a:t>CPE</a:t>
            </a:r>
            <a:endParaRPr lang="en-US" altLang="zh-CN" sz="1400" dirty="0">
              <a:solidFill>
                <a:srgbClr val="000000"/>
              </a:solidFill>
              <a:latin typeface="Huawei Sans" panose="020C0503030203020204" pitchFamily="34" charset="0"/>
            </a:endParaRPr>
          </a:p>
        </p:txBody>
      </p:sp>
      <p:sp>
        <p:nvSpPr>
          <p:cNvPr id="89" name="文本框 88"/>
          <p:cNvSpPr txBox="1"/>
          <p:nvPr/>
        </p:nvSpPr>
        <p:spPr bwMode="gray">
          <a:xfrm>
            <a:off x="6256509" y="3609939"/>
            <a:ext cx="693518" cy="307777"/>
          </a:xfrm>
          <a:prstGeom prst="rect">
            <a:avLst/>
          </a:prstGeom>
          <a:noFill/>
        </p:spPr>
        <p:txBody>
          <a:bodyPr wrap="square" rtlCol="0">
            <a:spAutoFit/>
          </a:bodyPr>
          <a:lstStyle/>
          <a:p>
            <a:pPr algn="ctr" fontAlgn="ctr"/>
            <a:r>
              <a:rPr lang="en-US" sz="1400" dirty="0">
                <a:solidFill>
                  <a:srgbClr val="000000"/>
                </a:solidFill>
                <a:latin typeface="Huawei Sans" panose="020C0503030203020204" pitchFamily="34" charset="0"/>
              </a:rPr>
              <a:t>CPE</a:t>
            </a:r>
            <a:endParaRPr lang="en-US" altLang="zh-CN" sz="1400" dirty="0">
              <a:solidFill>
                <a:srgbClr val="000000"/>
              </a:solidFill>
              <a:latin typeface="Huawei Sans" panose="020C0503030203020204" pitchFamily="34" charset="0"/>
            </a:endParaRPr>
          </a:p>
        </p:txBody>
      </p:sp>
      <p:sp>
        <p:nvSpPr>
          <p:cNvPr id="90" name="文本框 89"/>
          <p:cNvSpPr txBox="1"/>
          <p:nvPr/>
        </p:nvSpPr>
        <p:spPr bwMode="gray">
          <a:xfrm>
            <a:off x="9396444" y="3591777"/>
            <a:ext cx="693518" cy="307777"/>
          </a:xfrm>
          <a:prstGeom prst="rect">
            <a:avLst/>
          </a:prstGeom>
          <a:noFill/>
        </p:spPr>
        <p:txBody>
          <a:bodyPr wrap="square" rtlCol="0">
            <a:spAutoFit/>
          </a:bodyPr>
          <a:lstStyle/>
          <a:p>
            <a:pPr algn="ctr" fontAlgn="ctr"/>
            <a:r>
              <a:rPr lang="en-US" sz="1400" dirty="0">
                <a:solidFill>
                  <a:srgbClr val="000000"/>
                </a:solidFill>
                <a:latin typeface="Huawei Sans" panose="020C0503030203020204" pitchFamily="34" charset="0"/>
              </a:rPr>
              <a:t>CPE</a:t>
            </a:r>
            <a:endParaRPr lang="en-US" altLang="zh-CN" sz="1400" dirty="0">
              <a:solidFill>
                <a:srgbClr val="000000"/>
              </a:solidFill>
              <a:latin typeface="Huawei Sans" panose="020C0503030203020204" pitchFamily="34" charset="0"/>
            </a:endParaRPr>
          </a:p>
        </p:txBody>
      </p:sp>
      <p:cxnSp>
        <p:nvCxnSpPr>
          <p:cNvPr id="101" name="直接连接符 100"/>
          <p:cNvCxnSpPr/>
          <p:nvPr/>
        </p:nvCxnSpPr>
        <p:spPr bwMode="gray">
          <a:xfrm>
            <a:off x="9588384" y="2746662"/>
            <a:ext cx="481517" cy="0"/>
          </a:xfrm>
          <a:prstGeom prst="line">
            <a:avLst/>
          </a:prstGeom>
          <a:ln w="28575">
            <a:solidFill>
              <a:schemeClr val="bg2">
                <a:lumMod val="7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102" name="文本框 101"/>
          <p:cNvSpPr txBox="1"/>
          <p:nvPr/>
        </p:nvSpPr>
        <p:spPr bwMode="gray">
          <a:xfrm>
            <a:off x="10056795" y="2595362"/>
            <a:ext cx="1295539" cy="276999"/>
          </a:xfrm>
          <a:prstGeom prst="rect">
            <a:avLst/>
          </a:prstGeom>
          <a:noFill/>
        </p:spPr>
        <p:txBody>
          <a:bodyPr wrap="square" rtlCol="0">
            <a:spAutoFit/>
          </a:bodyPr>
          <a:lstStyle/>
          <a:p>
            <a:pPr defTabSz="914400" fontAlgn="ctr">
              <a:spcBef>
                <a:spcPct val="0"/>
              </a:spcBef>
              <a:spcAft>
                <a:spcPct val="0"/>
              </a:spcAft>
            </a:pPr>
            <a:r>
              <a:rPr lang="en-US" sz="1200" dirty="0">
                <a:solidFill>
                  <a:srgbClr val="000000"/>
                </a:solidFill>
                <a:latin typeface="Huawei Sans" panose="020C0503030203020204" pitchFamily="34" charset="0"/>
              </a:rPr>
              <a:t>Underlay traffic</a:t>
            </a:r>
          </a:p>
        </p:txBody>
      </p:sp>
      <p:pic>
        <p:nvPicPr>
          <p:cNvPr id="75" name="图片 74"/>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bwMode="gray">
          <a:xfrm>
            <a:off x="3753737" y="3437590"/>
            <a:ext cx="360510" cy="295200"/>
          </a:xfrm>
          <a:prstGeom prst="rect">
            <a:avLst/>
          </a:prstGeom>
        </p:spPr>
      </p:pic>
      <p:pic>
        <p:nvPicPr>
          <p:cNvPr id="79" name="图片 78"/>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bwMode="gray">
          <a:xfrm>
            <a:off x="7105044" y="3427252"/>
            <a:ext cx="360510" cy="295200"/>
          </a:xfrm>
          <a:prstGeom prst="rect">
            <a:avLst/>
          </a:prstGeom>
        </p:spPr>
      </p:pic>
      <p:pic>
        <p:nvPicPr>
          <p:cNvPr id="81" name="图片 80"/>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bwMode="gray">
          <a:xfrm>
            <a:off x="9144092" y="3444177"/>
            <a:ext cx="360510" cy="295200"/>
          </a:xfrm>
          <a:prstGeom prst="rect">
            <a:avLst/>
          </a:prstGeom>
        </p:spPr>
      </p:pic>
      <p:sp>
        <p:nvSpPr>
          <p:cNvPr id="77" name="任意多边形 76"/>
          <p:cNvSpPr/>
          <p:nvPr/>
        </p:nvSpPr>
        <p:spPr bwMode="gray">
          <a:xfrm>
            <a:off x="3656381" y="2482859"/>
            <a:ext cx="198966" cy="1138732"/>
          </a:xfrm>
          <a:custGeom>
            <a:avLst/>
            <a:gdLst>
              <a:gd name="connsiteX0" fmla="*/ 0 w 198966"/>
              <a:gd name="connsiteY0" fmla="*/ 1075267 h 1164753"/>
              <a:gd name="connsiteX1" fmla="*/ 78316 w 198966"/>
              <a:gd name="connsiteY1" fmla="*/ 1102783 h 1164753"/>
              <a:gd name="connsiteX2" fmla="*/ 114300 w 198966"/>
              <a:gd name="connsiteY2" fmla="*/ 1075267 h 1164753"/>
              <a:gd name="connsiteX3" fmla="*/ 198966 w 198966"/>
              <a:gd name="connsiteY3" fmla="*/ 0 h 1164753"/>
              <a:gd name="connsiteX0" fmla="*/ 0 w 198966"/>
              <a:gd name="connsiteY0" fmla="*/ 1075267 h 1171538"/>
              <a:gd name="connsiteX1" fmla="*/ 61383 w 198966"/>
              <a:gd name="connsiteY1" fmla="*/ 1119716 h 1171538"/>
              <a:gd name="connsiteX2" fmla="*/ 114300 w 198966"/>
              <a:gd name="connsiteY2" fmla="*/ 1075267 h 1171538"/>
              <a:gd name="connsiteX3" fmla="*/ 198966 w 198966"/>
              <a:gd name="connsiteY3" fmla="*/ 0 h 1171538"/>
              <a:gd name="connsiteX0" fmla="*/ 0 w 198966"/>
              <a:gd name="connsiteY0" fmla="*/ 1075267 h 1177042"/>
              <a:gd name="connsiteX1" fmla="*/ 46567 w 198966"/>
              <a:gd name="connsiteY1" fmla="*/ 1132416 h 1177042"/>
              <a:gd name="connsiteX2" fmla="*/ 114300 w 198966"/>
              <a:gd name="connsiteY2" fmla="*/ 1075267 h 1177042"/>
              <a:gd name="connsiteX3" fmla="*/ 198966 w 198966"/>
              <a:gd name="connsiteY3" fmla="*/ 0 h 1177042"/>
              <a:gd name="connsiteX0" fmla="*/ 0 w 198966"/>
              <a:gd name="connsiteY0" fmla="*/ 1075267 h 1165971"/>
              <a:gd name="connsiteX1" fmla="*/ 46567 w 198966"/>
              <a:gd name="connsiteY1" fmla="*/ 1132416 h 1165971"/>
              <a:gd name="connsiteX2" fmla="*/ 133350 w 198966"/>
              <a:gd name="connsiteY2" fmla="*/ 1058334 h 1165971"/>
              <a:gd name="connsiteX3" fmla="*/ 198966 w 198966"/>
              <a:gd name="connsiteY3" fmla="*/ 0 h 1165971"/>
              <a:gd name="connsiteX0" fmla="*/ 0 w 198966"/>
              <a:gd name="connsiteY0" fmla="*/ 1075267 h 1149640"/>
              <a:gd name="connsiteX1" fmla="*/ 46567 w 198966"/>
              <a:gd name="connsiteY1" fmla="*/ 1132416 h 1149640"/>
              <a:gd name="connsiteX2" fmla="*/ 152400 w 198966"/>
              <a:gd name="connsiteY2" fmla="*/ 1030817 h 1149640"/>
              <a:gd name="connsiteX3" fmla="*/ 198966 w 198966"/>
              <a:gd name="connsiteY3" fmla="*/ 0 h 1149640"/>
              <a:gd name="connsiteX0" fmla="*/ 0 w 198966"/>
              <a:gd name="connsiteY0" fmla="*/ 1075267 h 1150868"/>
              <a:gd name="connsiteX1" fmla="*/ 80433 w 198966"/>
              <a:gd name="connsiteY1" fmla="*/ 1134533 h 1150868"/>
              <a:gd name="connsiteX2" fmla="*/ 152400 w 198966"/>
              <a:gd name="connsiteY2" fmla="*/ 1030817 h 1150868"/>
              <a:gd name="connsiteX3" fmla="*/ 198966 w 198966"/>
              <a:gd name="connsiteY3" fmla="*/ 0 h 1150868"/>
              <a:gd name="connsiteX0" fmla="*/ 0 w 198966"/>
              <a:gd name="connsiteY0" fmla="*/ 1075267 h 1155847"/>
              <a:gd name="connsiteX1" fmla="*/ 80433 w 198966"/>
              <a:gd name="connsiteY1" fmla="*/ 1134533 h 1155847"/>
              <a:gd name="connsiteX2" fmla="*/ 152400 w 198966"/>
              <a:gd name="connsiteY2" fmla="*/ 1030817 h 1155847"/>
              <a:gd name="connsiteX3" fmla="*/ 198966 w 198966"/>
              <a:gd name="connsiteY3" fmla="*/ 0 h 1155847"/>
              <a:gd name="connsiteX0" fmla="*/ 0 w 198966"/>
              <a:gd name="connsiteY0" fmla="*/ 1075267 h 1136677"/>
              <a:gd name="connsiteX1" fmla="*/ 80433 w 198966"/>
              <a:gd name="connsiteY1" fmla="*/ 1134533 h 1136677"/>
              <a:gd name="connsiteX2" fmla="*/ 160867 w 198966"/>
              <a:gd name="connsiteY2" fmla="*/ 990601 h 1136677"/>
              <a:gd name="connsiteX3" fmla="*/ 198966 w 198966"/>
              <a:gd name="connsiteY3" fmla="*/ 0 h 1136677"/>
              <a:gd name="connsiteX0" fmla="*/ 0 w 198966"/>
              <a:gd name="connsiteY0" fmla="*/ 1075267 h 1138732"/>
              <a:gd name="connsiteX1" fmla="*/ 103716 w 198966"/>
              <a:gd name="connsiteY1" fmla="*/ 1136650 h 1138732"/>
              <a:gd name="connsiteX2" fmla="*/ 160867 w 198966"/>
              <a:gd name="connsiteY2" fmla="*/ 990601 h 1138732"/>
              <a:gd name="connsiteX3" fmla="*/ 198966 w 198966"/>
              <a:gd name="connsiteY3" fmla="*/ 0 h 1138732"/>
            </a:gdLst>
            <a:ahLst/>
            <a:cxnLst>
              <a:cxn ang="0">
                <a:pos x="connsiteX0" y="connsiteY0"/>
              </a:cxn>
              <a:cxn ang="0">
                <a:pos x="connsiteX1" y="connsiteY1"/>
              </a:cxn>
              <a:cxn ang="0">
                <a:pos x="connsiteX2" y="connsiteY2"/>
              </a:cxn>
              <a:cxn ang="0">
                <a:pos x="connsiteX3" y="connsiteY3"/>
              </a:cxn>
            </a:cxnLst>
            <a:rect l="l" t="t" r="r" b="b"/>
            <a:pathLst>
              <a:path w="198966" h="1138732">
                <a:moveTo>
                  <a:pt x="0" y="1075267"/>
                </a:moveTo>
                <a:cubicBezTo>
                  <a:pt x="29633" y="1089025"/>
                  <a:pt x="76905" y="1150761"/>
                  <a:pt x="103716" y="1136650"/>
                </a:cubicBezTo>
                <a:cubicBezTo>
                  <a:pt x="130527" y="1122539"/>
                  <a:pt x="144992" y="1180043"/>
                  <a:pt x="160867" y="990601"/>
                </a:cubicBezTo>
                <a:cubicBezTo>
                  <a:pt x="176742" y="801159"/>
                  <a:pt x="166687" y="445735"/>
                  <a:pt x="198966" y="0"/>
                </a:cubicBezTo>
              </a:path>
            </a:pathLst>
          </a:custGeom>
          <a:noFill/>
          <a:ln w="28575">
            <a:solidFill>
              <a:schemeClr val="bg2">
                <a:lumMod val="75000"/>
              </a:schemeClr>
            </a:solidFill>
            <a:prstDash val="sysDash"/>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76" name="任意多边形 75"/>
          <p:cNvSpPr/>
          <p:nvPr/>
        </p:nvSpPr>
        <p:spPr bwMode="gray">
          <a:xfrm>
            <a:off x="3763352" y="2459155"/>
            <a:ext cx="198966" cy="1138732"/>
          </a:xfrm>
          <a:custGeom>
            <a:avLst/>
            <a:gdLst>
              <a:gd name="connsiteX0" fmla="*/ 0 w 198966"/>
              <a:gd name="connsiteY0" fmla="*/ 1075267 h 1164753"/>
              <a:gd name="connsiteX1" fmla="*/ 78316 w 198966"/>
              <a:gd name="connsiteY1" fmla="*/ 1102783 h 1164753"/>
              <a:gd name="connsiteX2" fmla="*/ 114300 w 198966"/>
              <a:gd name="connsiteY2" fmla="*/ 1075267 h 1164753"/>
              <a:gd name="connsiteX3" fmla="*/ 198966 w 198966"/>
              <a:gd name="connsiteY3" fmla="*/ 0 h 1164753"/>
              <a:gd name="connsiteX0" fmla="*/ 0 w 198966"/>
              <a:gd name="connsiteY0" fmla="*/ 1075267 h 1171538"/>
              <a:gd name="connsiteX1" fmla="*/ 61383 w 198966"/>
              <a:gd name="connsiteY1" fmla="*/ 1119716 h 1171538"/>
              <a:gd name="connsiteX2" fmla="*/ 114300 w 198966"/>
              <a:gd name="connsiteY2" fmla="*/ 1075267 h 1171538"/>
              <a:gd name="connsiteX3" fmla="*/ 198966 w 198966"/>
              <a:gd name="connsiteY3" fmla="*/ 0 h 1171538"/>
              <a:gd name="connsiteX0" fmla="*/ 0 w 198966"/>
              <a:gd name="connsiteY0" fmla="*/ 1075267 h 1177042"/>
              <a:gd name="connsiteX1" fmla="*/ 46567 w 198966"/>
              <a:gd name="connsiteY1" fmla="*/ 1132416 h 1177042"/>
              <a:gd name="connsiteX2" fmla="*/ 114300 w 198966"/>
              <a:gd name="connsiteY2" fmla="*/ 1075267 h 1177042"/>
              <a:gd name="connsiteX3" fmla="*/ 198966 w 198966"/>
              <a:gd name="connsiteY3" fmla="*/ 0 h 1177042"/>
              <a:gd name="connsiteX0" fmla="*/ 0 w 198966"/>
              <a:gd name="connsiteY0" fmla="*/ 1075267 h 1165971"/>
              <a:gd name="connsiteX1" fmla="*/ 46567 w 198966"/>
              <a:gd name="connsiteY1" fmla="*/ 1132416 h 1165971"/>
              <a:gd name="connsiteX2" fmla="*/ 133350 w 198966"/>
              <a:gd name="connsiteY2" fmla="*/ 1058334 h 1165971"/>
              <a:gd name="connsiteX3" fmla="*/ 198966 w 198966"/>
              <a:gd name="connsiteY3" fmla="*/ 0 h 1165971"/>
              <a:gd name="connsiteX0" fmla="*/ 0 w 198966"/>
              <a:gd name="connsiteY0" fmla="*/ 1075267 h 1149640"/>
              <a:gd name="connsiteX1" fmla="*/ 46567 w 198966"/>
              <a:gd name="connsiteY1" fmla="*/ 1132416 h 1149640"/>
              <a:gd name="connsiteX2" fmla="*/ 152400 w 198966"/>
              <a:gd name="connsiteY2" fmla="*/ 1030817 h 1149640"/>
              <a:gd name="connsiteX3" fmla="*/ 198966 w 198966"/>
              <a:gd name="connsiteY3" fmla="*/ 0 h 1149640"/>
              <a:gd name="connsiteX0" fmla="*/ 0 w 198966"/>
              <a:gd name="connsiteY0" fmla="*/ 1075267 h 1150868"/>
              <a:gd name="connsiteX1" fmla="*/ 80433 w 198966"/>
              <a:gd name="connsiteY1" fmla="*/ 1134533 h 1150868"/>
              <a:gd name="connsiteX2" fmla="*/ 152400 w 198966"/>
              <a:gd name="connsiteY2" fmla="*/ 1030817 h 1150868"/>
              <a:gd name="connsiteX3" fmla="*/ 198966 w 198966"/>
              <a:gd name="connsiteY3" fmla="*/ 0 h 1150868"/>
              <a:gd name="connsiteX0" fmla="*/ 0 w 198966"/>
              <a:gd name="connsiteY0" fmla="*/ 1075267 h 1155847"/>
              <a:gd name="connsiteX1" fmla="*/ 80433 w 198966"/>
              <a:gd name="connsiteY1" fmla="*/ 1134533 h 1155847"/>
              <a:gd name="connsiteX2" fmla="*/ 152400 w 198966"/>
              <a:gd name="connsiteY2" fmla="*/ 1030817 h 1155847"/>
              <a:gd name="connsiteX3" fmla="*/ 198966 w 198966"/>
              <a:gd name="connsiteY3" fmla="*/ 0 h 1155847"/>
              <a:gd name="connsiteX0" fmla="*/ 0 w 198966"/>
              <a:gd name="connsiteY0" fmla="*/ 1075267 h 1136677"/>
              <a:gd name="connsiteX1" fmla="*/ 80433 w 198966"/>
              <a:gd name="connsiteY1" fmla="*/ 1134533 h 1136677"/>
              <a:gd name="connsiteX2" fmla="*/ 160867 w 198966"/>
              <a:gd name="connsiteY2" fmla="*/ 990601 h 1136677"/>
              <a:gd name="connsiteX3" fmla="*/ 198966 w 198966"/>
              <a:gd name="connsiteY3" fmla="*/ 0 h 1136677"/>
              <a:gd name="connsiteX0" fmla="*/ 0 w 198966"/>
              <a:gd name="connsiteY0" fmla="*/ 1075267 h 1138732"/>
              <a:gd name="connsiteX1" fmla="*/ 103716 w 198966"/>
              <a:gd name="connsiteY1" fmla="*/ 1136650 h 1138732"/>
              <a:gd name="connsiteX2" fmla="*/ 160867 w 198966"/>
              <a:gd name="connsiteY2" fmla="*/ 990601 h 1138732"/>
              <a:gd name="connsiteX3" fmla="*/ 198966 w 198966"/>
              <a:gd name="connsiteY3" fmla="*/ 0 h 1138732"/>
            </a:gdLst>
            <a:ahLst/>
            <a:cxnLst>
              <a:cxn ang="0">
                <a:pos x="connsiteX0" y="connsiteY0"/>
              </a:cxn>
              <a:cxn ang="0">
                <a:pos x="connsiteX1" y="connsiteY1"/>
              </a:cxn>
              <a:cxn ang="0">
                <a:pos x="connsiteX2" y="connsiteY2"/>
              </a:cxn>
              <a:cxn ang="0">
                <a:pos x="connsiteX3" y="connsiteY3"/>
              </a:cxn>
            </a:cxnLst>
            <a:rect l="l" t="t" r="r" b="b"/>
            <a:pathLst>
              <a:path w="198966" h="1138732">
                <a:moveTo>
                  <a:pt x="0" y="1075267"/>
                </a:moveTo>
                <a:cubicBezTo>
                  <a:pt x="29633" y="1089025"/>
                  <a:pt x="76905" y="1150761"/>
                  <a:pt x="103716" y="1136650"/>
                </a:cubicBezTo>
                <a:cubicBezTo>
                  <a:pt x="130527" y="1122539"/>
                  <a:pt x="144992" y="1180043"/>
                  <a:pt x="160867" y="990601"/>
                </a:cubicBezTo>
                <a:cubicBezTo>
                  <a:pt x="176742" y="801159"/>
                  <a:pt x="166687" y="445735"/>
                  <a:pt x="198966" y="0"/>
                </a:cubicBezTo>
              </a:path>
            </a:pathLst>
          </a:custGeom>
          <a:noFill/>
          <a:ln w="28575">
            <a:solidFill>
              <a:schemeClr val="bg2">
                <a:lumMod val="75000"/>
              </a:schemeClr>
            </a:solidFill>
            <a:prstDash val="sysDash"/>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94" name="任意多边形 93"/>
          <p:cNvSpPr/>
          <p:nvPr/>
        </p:nvSpPr>
        <p:spPr bwMode="gray">
          <a:xfrm>
            <a:off x="9153121" y="2448131"/>
            <a:ext cx="114829" cy="1399116"/>
          </a:xfrm>
          <a:custGeom>
            <a:avLst/>
            <a:gdLst>
              <a:gd name="connsiteX0" fmla="*/ 0 w 198966"/>
              <a:gd name="connsiteY0" fmla="*/ 1075267 h 1164753"/>
              <a:gd name="connsiteX1" fmla="*/ 78316 w 198966"/>
              <a:gd name="connsiteY1" fmla="*/ 1102783 h 1164753"/>
              <a:gd name="connsiteX2" fmla="*/ 114300 w 198966"/>
              <a:gd name="connsiteY2" fmla="*/ 1075267 h 1164753"/>
              <a:gd name="connsiteX3" fmla="*/ 198966 w 198966"/>
              <a:gd name="connsiteY3" fmla="*/ 0 h 1164753"/>
              <a:gd name="connsiteX0" fmla="*/ 0 w 198966"/>
              <a:gd name="connsiteY0" fmla="*/ 1075267 h 1171538"/>
              <a:gd name="connsiteX1" fmla="*/ 61383 w 198966"/>
              <a:gd name="connsiteY1" fmla="*/ 1119716 h 1171538"/>
              <a:gd name="connsiteX2" fmla="*/ 114300 w 198966"/>
              <a:gd name="connsiteY2" fmla="*/ 1075267 h 1171538"/>
              <a:gd name="connsiteX3" fmla="*/ 198966 w 198966"/>
              <a:gd name="connsiteY3" fmla="*/ 0 h 1171538"/>
              <a:gd name="connsiteX0" fmla="*/ 0 w 198966"/>
              <a:gd name="connsiteY0" fmla="*/ 1075267 h 1177042"/>
              <a:gd name="connsiteX1" fmla="*/ 46567 w 198966"/>
              <a:gd name="connsiteY1" fmla="*/ 1132416 h 1177042"/>
              <a:gd name="connsiteX2" fmla="*/ 114300 w 198966"/>
              <a:gd name="connsiteY2" fmla="*/ 1075267 h 1177042"/>
              <a:gd name="connsiteX3" fmla="*/ 198966 w 198966"/>
              <a:gd name="connsiteY3" fmla="*/ 0 h 1177042"/>
              <a:gd name="connsiteX0" fmla="*/ 0 w 198966"/>
              <a:gd name="connsiteY0" fmla="*/ 1075267 h 1165971"/>
              <a:gd name="connsiteX1" fmla="*/ 46567 w 198966"/>
              <a:gd name="connsiteY1" fmla="*/ 1132416 h 1165971"/>
              <a:gd name="connsiteX2" fmla="*/ 133350 w 198966"/>
              <a:gd name="connsiteY2" fmla="*/ 1058334 h 1165971"/>
              <a:gd name="connsiteX3" fmla="*/ 198966 w 198966"/>
              <a:gd name="connsiteY3" fmla="*/ 0 h 1165971"/>
              <a:gd name="connsiteX0" fmla="*/ 0 w 198966"/>
              <a:gd name="connsiteY0" fmla="*/ 1075267 h 1149640"/>
              <a:gd name="connsiteX1" fmla="*/ 46567 w 198966"/>
              <a:gd name="connsiteY1" fmla="*/ 1132416 h 1149640"/>
              <a:gd name="connsiteX2" fmla="*/ 152400 w 198966"/>
              <a:gd name="connsiteY2" fmla="*/ 1030817 h 1149640"/>
              <a:gd name="connsiteX3" fmla="*/ 198966 w 198966"/>
              <a:gd name="connsiteY3" fmla="*/ 0 h 1149640"/>
              <a:gd name="connsiteX0" fmla="*/ 0 w 198966"/>
              <a:gd name="connsiteY0" fmla="*/ 1075267 h 1150868"/>
              <a:gd name="connsiteX1" fmla="*/ 80433 w 198966"/>
              <a:gd name="connsiteY1" fmla="*/ 1134533 h 1150868"/>
              <a:gd name="connsiteX2" fmla="*/ 152400 w 198966"/>
              <a:gd name="connsiteY2" fmla="*/ 1030817 h 1150868"/>
              <a:gd name="connsiteX3" fmla="*/ 198966 w 198966"/>
              <a:gd name="connsiteY3" fmla="*/ 0 h 1150868"/>
              <a:gd name="connsiteX0" fmla="*/ 0 w 198966"/>
              <a:gd name="connsiteY0" fmla="*/ 1075267 h 1155847"/>
              <a:gd name="connsiteX1" fmla="*/ 80433 w 198966"/>
              <a:gd name="connsiteY1" fmla="*/ 1134533 h 1155847"/>
              <a:gd name="connsiteX2" fmla="*/ 152400 w 198966"/>
              <a:gd name="connsiteY2" fmla="*/ 1030817 h 1155847"/>
              <a:gd name="connsiteX3" fmla="*/ 198966 w 198966"/>
              <a:gd name="connsiteY3" fmla="*/ 0 h 1155847"/>
              <a:gd name="connsiteX0" fmla="*/ 0 w 198966"/>
              <a:gd name="connsiteY0" fmla="*/ 1075267 h 1136677"/>
              <a:gd name="connsiteX1" fmla="*/ 80433 w 198966"/>
              <a:gd name="connsiteY1" fmla="*/ 1134533 h 1136677"/>
              <a:gd name="connsiteX2" fmla="*/ 160867 w 198966"/>
              <a:gd name="connsiteY2" fmla="*/ 990601 h 1136677"/>
              <a:gd name="connsiteX3" fmla="*/ 198966 w 198966"/>
              <a:gd name="connsiteY3" fmla="*/ 0 h 1136677"/>
              <a:gd name="connsiteX0" fmla="*/ 0 w 198966"/>
              <a:gd name="connsiteY0" fmla="*/ 1075267 h 1138732"/>
              <a:gd name="connsiteX1" fmla="*/ 103716 w 198966"/>
              <a:gd name="connsiteY1" fmla="*/ 1136650 h 1138732"/>
              <a:gd name="connsiteX2" fmla="*/ 160867 w 198966"/>
              <a:gd name="connsiteY2" fmla="*/ 990601 h 1138732"/>
              <a:gd name="connsiteX3" fmla="*/ 198966 w 198966"/>
              <a:gd name="connsiteY3" fmla="*/ 0 h 1138732"/>
              <a:gd name="connsiteX0" fmla="*/ 0 w 198966"/>
              <a:gd name="connsiteY0" fmla="*/ 1075267 h 1080072"/>
              <a:gd name="connsiteX1" fmla="*/ 65616 w 198966"/>
              <a:gd name="connsiteY1" fmla="*/ 1042988 h 1080072"/>
              <a:gd name="connsiteX2" fmla="*/ 160867 w 198966"/>
              <a:gd name="connsiteY2" fmla="*/ 990601 h 1080072"/>
              <a:gd name="connsiteX3" fmla="*/ 198966 w 198966"/>
              <a:gd name="connsiteY3" fmla="*/ 0 h 1080072"/>
              <a:gd name="connsiteX0" fmla="*/ 0 w 198966"/>
              <a:gd name="connsiteY0" fmla="*/ 1075267 h 1080356"/>
              <a:gd name="connsiteX1" fmla="*/ 65616 w 198966"/>
              <a:gd name="connsiteY1" fmla="*/ 1042988 h 1080356"/>
              <a:gd name="connsiteX2" fmla="*/ 129117 w 198966"/>
              <a:gd name="connsiteY2" fmla="*/ 890588 h 1080356"/>
              <a:gd name="connsiteX3" fmla="*/ 198966 w 198966"/>
              <a:gd name="connsiteY3" fmla="*/ 0 h 1080356"/>
              <a:gd name="connsiteX0" fmla="*/ 0 w 162454"/>
              <a:gd name="connsiteY0" fmla="*/ 1132417 h 1134348"/>
              <a:gd name="connsiteX1" fmla="*/ 29104 w 162454"/>
              <a:gd name="connsiteY1" fmla="*/ 1042988 h 1134348"/>
              <a:gd name="connsiteX2" fmla="*/ 92605 w 162454"/>
              <a:gd name="connsiteY2" fmla="*/ 890588 h 1134348"/>
              <a:gd name="connsiteX3" fmla="*/ 162454 w 162454"/>
              <a:gd name="connsiteY3" fmla="*/ 0 h 1134348"/>
              <a:gd name="connsiteX0" fmla="*/ 0 w 162454"/>
              <a:gd name="connsiteY0" fmla="*/ 1132417 h 1134627"/>
              <a:gd name="connsiteX1" fmla="*/ 70379 w 162454"/>
              <a:gd name="connsiteY1" fmla="*/ 1052513 h 1134627"/>
              <a:gd name="connsiteX2" fmla="*/ 92605 w 162454"/>
              <a:gd name="connsiteY2" fmla="*/ 890588 h 1134627"/>
              <a:gd name="connsiteX3" fmla="*/ 162454 w 162454"/>
              <a:gd name="connsiteY3" fmla="*/ 0 h 1134627"/>
              <a:gd name="connsiteX0" fmla="*/ 0 w 124354"/>
              <a:gd name="connsiteY0" fmla="*/ 1192742 h 1193988"/>
              <a:gd name="connsiteX1" fmla="*/ 32279 w 124354"/>
              <a:gd name="connsiteY1" fmla="*/ 1052513 h 1193988"/>
              <a:gd name="connsiteX2" fmla="*/ 54505 w 124354"/>
              <a:gd name="connsiteY2" fmla="*/ 890588 h 1193988"/>
              <a:gd name="connsiteX3" fmla="*/ 124354 w 124354"/>
              <a:gd name="connsiteY3" fmla="*/ 0 h 1193988"/>
              <a:gd name="connsiteX0" fmla="*/ 0 w 124354"/>
              <a:gd name="connsiteY0" fmla="*/ 1192742 h 1192742"/>
              <a:gd name="connsiteX1" fmla="*/ 32279 w 124354"/>
              <a:gd name="connsiteY1" fmla="*/ 1052513 h 1192742"/>
              <a:gd name="connsiteX2" fmla="*/ 54505 w 124354"/>
              <a:gd name="connsiteY2" fmla="*/ 890588 h 1192742"/>
              <a:gd name="connsiteX3" fmla="*/ 124354 w 124354"/>
              <a:gd name="connsiteY3" fmla="*/ 0 h 1192742"/>
              <a:gd name="connsiteX0" fmla="*/ 0 w 108479"/>
              <a:gd name="connsiteY0" fmla="*/ 1229254 h 1229254"/>
              <a:gd name="connsiteX1" fmla="*/ 16404 w 108479"/>
              <a:gd name="connsiteY1" fmla="*/ 1052513 h 1229254"/>
              <a:gd name="connsiteX2" fmla="*/ 38630 w 108479"/>
              <a:gd name="connsiteY2" fmla="*/ 890588 h 1229254"/>
              <a:gd name="connsiteX3" fmla="*/ 108479 w 108479"/>
              <a:gd name="connsiteY3" fmla="*/ 0 h 1229254"/>
              <a:gd name="connsiteX0" fmla="*/ 0 w 108479"/>
              <a:gd name="connsiteY0" fmla="*/ 1229254 h 1229254"/>
              <a:gd name="connsiteX1" fmla="*/ 25929 w 108479"/>
              <a:gd name="connsiteY1" fmla="*/ 1065213 h 1229254"/>
              <a:gd name="connsiteX2" fmla="*/ 38630 w 108479"/>
              <a:gd name="connsiteY2" fmla="*/ 890588 h 1229254"/>
              <a:gd name="connsiteX3" fmla="*/ 108479 w 108479"/>
              <a:gd name="connsiteY3" fmla="*/ 0 h 1229254"/>
              <a:gd name="connsiteX0" fmla="*/ 0 w 125941"/>
              <a:gd name="connsiteY0" fmla="*/ 1357841 h 1357841"/>
              <a:gd name="connsiteX1" fmla="*/ 43391 w 125941"/>
              <a:gd name="connsiteY1" fmla="*/ 1065213 h 1357841"/>
              <a:gd name="connsiteX2" fmla="*/ 56092 w 125941"/>
              <a:gd name="connsiteY2" fmla="*/ 890588 h 1357841"/>
              <a:gd name="connsiteX3" fmla="*/ 125941 w 125941"/>
              <a:gd name="connsiteY3" fmla="*/ 0 h 1357841"/>
              <a:gd name="connsiteX0" fmla="*/ 0 w 114829"/>
              <a:gd name="connsiteY0" fmla="*/ 1399116 h 1399116"/>
              <a:gd name="connsiteX1" fmla="*/ 32279 w 114829"/>
              <a:gd name="connsiteY1" fmla="*/ 1065213 h 1399116"/>
              <a:gd name="connsiteX2" fmla="*/ 44980 w 114829"/>
              <a:gd name="connsiteY2" fmla="*/ 890588 h 1399116"/>
              <a:gd name="connsiteX3" fmla="*/ 114829 w 114829"/>
              <a:gd name="connsiteY3" fmla="*/ 0 h 1399116"/>
            </a:gdLst>
            <a:ahLst/>
            <a:cxnLst>
              <a:cxn ang="0">
                <a:pos x="connsiteX0" y="connsiteY0"/>
              </a:cxn>
              <a:cxn ang="0">
                <a:pos x="connsiteX1" y="connsiteY1"/>
              </a:cxn>
              <a:cxn ang="0">
                <a:pos x="connsiteX2" y="connsiteY2"/>
              </a:cxn>
              <a:cxn ang="0">
                <a:pos x="connsiteX3" y="connsiteY3"/>
              </a:cxn>
            </a:cxnLst>
            <a:rect l="l" t="t" r="r" b="b"/>
            <a:pathLst>
              <a:path w="114829" h="1399116">
                <a:moveTo>
                  <a:pt x="0" y="1399116"/>
                </a:moveTo>
                <a:cubicBezTo>
                  <a:pt x="10583" y="1365249"/>
                  <a:pt x="24782" y="1149968"/>
                  <a:pt x="32279" y="1065213"/>
                </a:cubicBezTo>
                <a:cubicBezTo>
                  <a:pt x="39776" y="980458"/>
                  <a:pt x="31222" y="1068124"/>
                  <a:pt x="44980" y="890588"/>
                </a:cubicBezTo>
                <a:cubicBezTo>
                  <a:pt x="58738" y="713052"/>
                  <a:pt x="82550" y="445735"/>
                  <a:pt x="114829" y="0"/>
                </a:cubicBezTo>
              </a:path>
            </a:pathLst>
          </a:custGeom>
          <a:noFill/>
          <a:ln w="28575">
            <a:solidFill>
              <a:schemeClr val="bg2">
                <a:lumMod val="75000"/>
              </a:schemeClr>
            </a:solidFill>
            <a:prstDash val="sysDash"/>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92" name="任意多边形 91"/>
          <p:cNvSpPr/>
          <p:nvPr/>
        </p:nvSpPr>
        <p:spPr bwMode="gray">
          <a:xfrm>
            <a:off x="7051080" y="2466475"/>
            <a:ext cx="1877620" cy="1375839"/>
          </a:xfrm>
          <a:custGeom>
            <a:avLst/>
            <a:gdLst>
              <a:gd name="connsiteX0" fmla="*/ 0 w 198966"/>
              <a:gd name="connsiteY0" fmla="*/ 1075267 h 1164753"/>
              <a:gd name="connsiteX1" fmla="*/ 78316 w 198966"/>
              <a:gd name="connsiteY1" fmla="*/ 1102783 h 1164753"/>
              <a:gd name="connsiteX2" fmla="*/ 114300 w 198966"/>
              <a:gd name="connsiteY2" fmla="*/ 1075267 h 1164753"/>
              <a:gd name="connsiteX3" fmla="*/ 198966 w 198966"/>
              <a:gd name="connsiteY3" fmla="*/ 0 h 1164753"/>
              <a:gd name="connsiteX0" fmla="*/ 0 w 198966"/>
              <a:gd name="connsiteY0" fmla="*/ 1075267 h 1171538"/>
              <a:gd name="connsiteX1" fmla="*/ 61383 w 198966"/>
              <a:gd name="connsiteY1" fmla="*/ 1119716 h 1171538"/>
              <a:gd name="connsiteX2" fmla="*/ 114300 w 198966"/>
              <a:gd name="connsiteY2" fmla="*/ 1075267 h 1171538"/>
              <a:gd name="connsiteX3" fmla="*/ 198966 w 198966"/>
              <a:gd name="connsiteY3" fmla="*/ 0 h 1171538"/>
              <a:gd name="connsiteX0" fmla="*/ 0 w 198966"/>
              <a:gd name="connsiteY0" fmla="*/ 1075267 h 1177042"/>
              <a:gd name="connsiteX1" fmla="*/ 46567 w 198966"/>
              <a:gd name="connsiteY1" fmla="*/ 1132416 h 1177042"/>
              <a:gd name="connsiteX2" fmla="*/ 114300 w 198966"/>
              <a:gd name="connsiteY2" fmla="*/ 1075267 h 1177042"/>
              <a:gd name="connsiteX3" fmla="*/ 198966 w 198966"/>
              <a:gd name="connsiteY3" fmla="*/ 0 h 1177042"/>
              <a:gd name="connsiteX0" fmla="*/ 0 w 198966"/>
              <a:gd name="connsiteY0" fmla="*/ 1075267 h 1165971"/>
              <a:gd name="connsiteX1" fmla="*/ 46567 w 198966"/>
              <a:gd name="connsiteY1" fmla="*/ 1132416 h 1165971"/>
              <a:gd name="connsiteX2" fmla="*/ 133350 w 198966"/>
              <a:gd name="connsiteY2" fmla="*/ 1058334 h 1165971"/>
              <a:gd name="connsiteX3" fmla="*/ 198966 w 198966"/>
              <a:gd name="connsiteY3" fmla="*/ 0 h 1165971"/>
              <a:gd name="connsiteX0" fmla="*/ 0 w 198966"/>
              <a:gd name="connsiteY0" fmla="*/ 1075267 h 1149640"/>
              <a:gd name="connsiteX1" fmla="*/ 46567 w 198966"/>
              <a:gd name="connsiteY1" fmla="*/ 1132416 h 1149640"/>
              <a:gd name="connsiteX2" fmla="*/ 152400 w 198966"/>
              <a:gd name="connsiteY2" fmla="*/ 1030817 h 1149640"/>
              <a:gd name="connsiteX3" fmla="*/ 198966 w 198966"/>
              <a:gd name="connsiteY3" fmla="*/ 0 h 1149640"/>
              <a:gd name="connsiteX0" fmla="*/ 0 w 198966"/>
              <a:gd name="connsiteY0" fmla="*/ 1075267 h 1150868"/>
              <a:gd name="connsiteX1" fmla="*/ 80433 w 198966"/>
              <a:gd name="connsiteY1" fmla="*/ 1134533 h 1150868"/>
              <a:gd name="connsiteX2" fmla="*/ 152400 w 198966"/>
              <a:gd name="connsiteY2" fmla="*/ 1030817 h 1150868"/>
              <a:gd name="connsiteX3" fmla="*/ 198966 w 198966"/>
              <a:gd name="connsiteY3" fmla="*/ 0 h 1150868"/>
              <a:gd name="connsiteX0" fmla="*/ 0 w 198966"/>
              <a:gd name="connsiteY0" fmla="*/ 1075267 h 1155847"/>
              <a:gd name="connsiteX1" fmla="*/ 80433 w 198966"/>
              <a:gd name="connsiteY1" fmla="*/ 1134533 h 1155847"/>
              <a:gd name="connsiteX2" fmla="*/ 152400 w 198966"/>
              <a:gd name="connsiteY2" fmla="*/ 1030817 h 1155847"/>
              <a:gd name="connsiteX3" fmla="*/ 198966 w 198966"/>
              <a:gd name="connsiteY3" fmla="*/ 0 h 1155847"/>
              <a:gd name="connsiteX0" fmla="*/ 0 w 198966"/>
              <a:gd name="connsiteY0" fmla="*/ 1075267 h 1136677"/>
              <a:gd name="connsiteX1" fmla="*/ 80433 w 198966"/>
              <a:gd name="connsiteY1" fmla="*/ 1134533 h 1136677"/>
              <a:gd name="connsiteX2" fmla="*/ 160867 w 198966"/>
              <a:gd name="connsiteY2" fmla="*/ 990601 h 1136677"/>
              <a:gd name="connsiteX3" fmla="*/ 198966 w 198966"/>
              <a:gd name="connsiteY3" fmla="*/ 0 h 1136677"/>
              <a:gd name="connsiteX0" fmla="*/ 0 w 198966"/>
              <a:gd name="connsiteY0" fmla="*/ 1075267 h 1138732"/>
              <a:gd name="connsiteX1" fmla="*/ 103716 w 198966"/>
              <a:gd name="connsiteY1" fmla="*/ 1136650 h 1138732"/>
              <a:gd name="connsiteX2" fmla="*/ 160867 w 198966"/>
              <a:gd name="connsiteY2" fmla="*/ 990601 h 1138732"/>
              <a:gd name="connsiteX3" fmla="*/ 198966 w 198966"/>
              <a:gd name="connsiteY3" fmla="*/ 0 h 1138732"/>
              <a:gd name="connsiteX0" fmla="*/ 0 w 218855"/>
              <a:gd name="connsiteY0" fmla="*/ 2575242 h 2575361"/>
              <a:gd name="connsiteX1" fmla="*/ 123605 w 218855"/>
              <a:gd name="connsiteY1" fmla="*/ 1136650 h 2575361"/>
              <a:gd name="connsiteX2" fmla="*/ 180756 w 218855"/>
              <a:gd name="connsiteY2" fmla="*/ 990601 h 2575361"/>
              <a:gd name="connsiteX3" fmla="*/ 218855 w 218855"/>
              <a:gd name="connsiteY3" fmla="*/ 0 h 2575361"/>
              <a:gd name="connsiteX0" fmla="*/ 0 w 218855"/>
              <a:gd name="connsiteY0" fmla="*/ 2575242 h 2575384"/>
              <a:gd name="connsiteX1" fmla="*/ 113661 w 218855"/>
              <a:gd name="connsiteY1" fmla="*/ 1330194 h 2575384"/>
              <a:gd name="connsiteX2" fmla="*/ 180756 w 218855"/>
              <a:gd name="connsiteY2" fmla="*/ 990601 h 2575384"/>
              <a:gd name="connsiteX3" fmla="*/ 218855 w 218855"/>
              <a:gd name="connsiteY3" fmla="*/ 0 h 2575384"/>
              <a:gd name="connsiteX0" fmla="*/ 0 w 218855"/>
              <a:gd name="connsiteY0" fmla="*/ 2575242 h 2575389"/>
              <a:gd name="connsiteX1" fmla="*/ 113661 w 218855"/>
              <a:gd name="connsiteY1" fmla="*/ 1330194 h 2575389"/>
              <a:gd name="connsiteX2" fmla="*/ 169569 w 218855"/>
              <a:gd name="connsiteY2" fmla="*/ 772863 h 2575389"/>
              <a:gd name="connsiteX3" fmla="*/ 218855 w 218855"/>
              <a:gd name="connsiteY3" fmla="*/ 0 h 2575389"/>
              <a:gd name="connsiteX0" fmla="*/ 0 w 232529"/>
              <a:gd name="connsiteY0" fmla="*/ 2599435 h 2599582"/>
              <a:gd name="connsiteX1" fmla="*/ 113661 w 232529"/>
              <a:gd name="connsiteY1" fmla="*/ 1354387 h 2599582"/>
              <a:gd name="connsiteX2" fmla="*/ 169569 w 232529"/>
              <a:gd name="connsiteY2" fmla="*/ 797056 h 2599582"/>
              <a:gd name="connsiteX3" fmla="*/ 232529 w 232529"/>
              <a:gd name="connsiteY3" fmla="*/ 0 h 2599582"/>
              <a:gd name="connsiteX0" fmla="*/ 0 w 232529"/>
              <a:gd name="connsiteY0" fmla="*/ 2599435 h 2599572"/>
              <a:gd name="connsiteX1" fmla="*/ 108689 w 232529"/>
              <a:gd name="connsiteY1" fmla="*/ 1281808 h 2599572"/>
              <a:gd name="connsiteX2" fmla="*/ 169569 w 232529"/>
              <a:gd name="connsiteY2" fmla="*/ 797056 h 2599572"/>
              <a:gd name="connsiteX3" fmla="*/ 232529 w 232529"/>
              <a:gd name="connsiteY3" fmla="*/ 0 h 2599572"/>
              <a:gd name="connsiteX0" fmla="*/ 0 w 232529"/>
              <a:gd name="connsiteY0" fmla="*/ 2599435 h 2599575"/>
              <a:gd name="connsiteX1" fmla="*/ 108689 w 232529"/>
              <a:gd name="connsiteY1" fmla="*/ 1281808 h 2599575"/>
              <a:gd name="connsiteX2" fmla="*/ 172055 w 232529"/>
              <a:gd name="connsiteY2" fmla="*/ 627704 h 2599575"/>
              <a:gd name="connsiteX3" fmla="*/ 232529 w 232529"/>
              <a:gd name="connsiteY3" fmla="*/ 0 h 2599575"/>
              <a:gd name="connsiteX0" fmla="*/ 0 w 232529"/>
              <a:gd name="connsiteY0" fmla="*/ 2599435 h 2599598"/>
              <a:gd name="connsiteX1" fmla="*/ 95016 w 232529"/>
              <a:gd name="connsiteY1" fmla="*/ 1426967 h 2599598"/>
              <a:gd name="connsiteX2" fmla="*/ 172055 w 232529"/>
              <a:gd name="connsiteY2" fmla="*/ 627704 h 2599598"/>
              <a:gd name="connsiteX3" fmla="*/ 232529 w 232529"/>
              <a:gd name="connsiteY3" fmla="*/ 0 h 2599598"/>
              <a:gd name="connsiteX0" fmla="*/ 0 w 232529"/>
              <a:gd name="connsiteY0" fmla="*/ 2696208 h 2696358"/>
              <a:gd name="connsiteX1" fmla="*/ 95016 w 232529"/>
              <a:gd name="connsiteY1" fmla="*/ 1426967 h 2696358"/>
              <a:gd name="connsiteX2" fmla="*/ 172055 w 232529"/>
              <a:gd name="connsiteY2" fmla="*/ 627704 h 2696358"/>
              <a:gd name="connsiteX3" fmla="*/ 232529 w 232529"/>
              <a:gd name="connsiteY3" fmla="*/ 0 h 2696358"/>
              <a:gd name="connsiteX0" fmla="*/ 0 w 232529"/>
              <a:gd name="connsiteY0" fmla="*/ 2696208 h 2696208"/>
              <a:gd name="connsiteX1" fmla="*/ 95016 w 232529"/>
              <a:gd name="connsiteY1" fmla="*/ 1426967 h 2696208"/>
              <a:gd name="connsiteX2" fmla="*/ 172055 w 232529"/>
              <a:gd name="connsiteY2" fmla="*/ 627704 h 2696208"/>
              <a:gd name="connsiteX3" fmla="*/ 232529 w 232529"/>
              <a:gd name="connsiteY3" fmla="*/ 0 h 2696208"/>
              <a:gd name="connsiteX0" fmla="*/ 0 w 237501"/>
              <a:gd name="connsiteY0" fmla="*/ 2696208 h 2696208"/>
              <a:gd name="connsiteX1" fmla="*/ 95016 w 237501"/>
              <a:gd name="connsiteY1" fmla="*/ 1426967 h 2696208"/>
              <a:gd name="connsiteX2" fmla="*/ 172055 w 237501"/>
              <a:gd name="connsiteY2" fmla="*/ 627704 h 2696208"/>
              <a:gd name="connsiteX3" fmla="*/ 237501 w 237501"/>
              <a:gd name="connsiteY3" fmla="*/ 0 h 2696208"/>
              <a:gd name="connsiteX0" fmla="*/ 0 w 237501"/>
              <a:gd name="connsiteY0" fmla="*/ 2696208 h 2696208"/>
              <a:gd name="connsiteX1" fmla="*/ 95016 w 237501"/>
              <a:gd name="connsiteY1" fmla="*/ 1426967 h 2696208"/>
              <a:gd name="connsiteX2" fmla="*/ 172055 w 237501"/>
              <a:gd name="connsiteY2" fmla="*/ 627704 h 2696208"/>
              <a:gd name="connsiteX3" fmla="*/ 237501 w 237501"/>
              <a:gd name="connsiteY3" fmla="*/ 0 h 2696208"/>
              <a:gd name="connsiteX0" fmla="*/ 0 w 236258"/>
              <a:gd name="connsiteY0" fmla="*/ 2817174 h 2817174"/>
              <a:gd name="connsiteX1" fmla="*/ 93773 w 236258"/>
              <a:gd name="connsiteY1" fmla="*/ 1426967 h 2817174"/>
              <a:gd name="connsiteX2" fmla="*/ 170812 w 236258"/>
              <a:gd name="connsiteY2" fmla="*/ 627704 h 2817174"/>
              <a:gd name="connsiteX3" fmla="*/ 236258 w 236258"/>
              <a:gd name="connsiteY3" fmla="*/ 0 h 2817174"/>
              <a:gd name="connsiteX0" fmla="*/ 0 w 236258"/>
              <a:gd name="connsiteY0" fmla="*/ 2817174 h 2817174"/>
              <a:gd name="connsiteX1" fmla="*/ 93773 w 236258"/>
              <a:gd name="connsiteY1" fmla="*/ 1426967 h 2817174"/>
              <a:gd name="connsiteX2" fmla="*/ 170812 w 236258"/>
              <a:gd name="connsiteY2" fmla="*/ 627704 h 2817174"/>
              <a:gd name="connsiteX3" fmla="*/ 236258 w 236258"/>
              <a:gd name="connsiteY3" fmla="*/ 0 h 2817174"/>
              <a:gd name="connsiteX0" fmla="*/ 0 w 242473"/>
              <a:gd name="connsiteY0" fmla="*/ 3422003 h 3422003"/>
              <a:gd name="connsiteX1" fmla="*/ 99988 w 242473"/>
              <a:gd name="connsiteY1" fmla="*/ 1426967 h 3422003"/>
              <a:gd name="connsiteX2" fmla="*/ 177027 w 242473"/>
              <a:gd name="connsiteY2" fmla="*/ 627704 h 3422003"/>
              <a:gd name="connsiteX3" fmla="*/ 242473 w 242473"/>
              <a:gd name="connsiteY3" fmla="*/ 0 h 3422003"/>
              <a:gd name="connsiteX0" fmla="*/ 71 w 242544"/>
              <a:gd name="connsiteY0" fmla="*/ 3422003 h 3422003"/>
              <a:gd name="connsiteX1" fmla="*/ 100059 w 242544"/>
              <a:gd name="connsiteY1" fmla="*/ 1426967 h 3422003"/>
              <a:gd name="connsiteX2" fmla="*/ 177098 w 242544"/>
              <a:gd name="connsiteY2" fmla="*/ 627704 h 3422003"/>
              <a:gd name="connsiteX3" fmla="*/ 242544 w 242544"/>
              <a:gd name="connsiteY3" fmla="*/ 0 h 3422003"/>
              <a:gd name="connsiteX0" fmla="*/ 72 w 242545"/>
              <a:gd name="connsiteY0" fmla="*/ 3422003 h 3422003"/>
              <a:gd name="connsiteX1" fmla="*/ 100060 w 242545"/>
              <a:gd name="connsiteY1" fmla="*/ 1426967 h 3422003"/>
              <a:gd name="connsiteX2" fmla="*/ 179585 w 242545"/>
              <a:gd name="connsiteY2" fmla="*/ 651897 h 3422003"/>
              <a:gd name="connsiteX3" fmla="*/ 242545 w 242545"/>
              <a:gd name="connsiteY3" fmla="*/ 0 h 3422003"/>
              <a:gd name="connsiteX0" fmla="*/ 72 w 242545"/>
              <a:gd name="connsiteY0" fmla="*/ 3422003 h 3422003"/>
              <a:gd name="connsiteX1" fmla="*/ 100060 w 242545"/>
              <a:gd name="connsiteY1" fmla="*/ 1426967 h 3422003"/>
              <a:gd name="connsiteX2" fmla="*/ 179585 w 242545"/>
              <a:gd name="connsiteY2" fmla="*/ 651897 h 3422003"/>
              <a:gd name="connsiteX3" fmla="*/ 242545 w 242545"/>
              <a:gd name="connsiteY3" fmla="*/ 0 h 3422003"/>
              <a:gd name="connsiteX0" fmla="*/ 72 w 245031"/>
              <a:gd name="connsiteY0" fmla="*/ 3494582 h 3494582"/>
              <a:gd name="connsiteX1" fmla="*/ 100060 w 245031"/>
              <a:gd name="connsiteY1" fmla="*/ 1499546 h 3494582"/>
              <a:gd name="connsiteX2" fmla="*/ 179585 w 245031"/>
              <a:gd name="connsiteY2" fmla="*/ 724476 h 3494582"/>
              <a:gd name="connsiteX3" fmla="*/ 245031 w 245031"/>
              <a:gd name="connsiteY3" fmla="*/ 0 h 3494582"/>
              <a:gd name="connsiteX0" fmla="*/ 72 w 245031"/>
              <a:gd name="connsiteY0" fmla="*/ 3494582 h 3494582"/>
              <a:gd name="connsiteX1" fmla="*/ 100060 w 245031"/>
              <a:gd name="connsiteY1" fmla="*/ 1499546 h 3494582"/>
              <a:gd name="connsiteX2" fmla="*/ 179585 w 245031"/>
              <a:gd name="connsiteY2" fmla="*/ 724477 h 3494582"/>
              <a:gd name="connsiteX3" fmla="*/ 245031 w 245031"/>
              <a:gd name="connsiteY3" fmla="*/ 0 h 3494582"/>
              <a:gd name="connsiteX0" fmla="*/ 72 w 245031"/>
              <a:gd name="connsiteY0" fmla="*/ 3494582 h 3494582"/>
              <a:gd name="connsiteX1" fmla="*/ 100060 w 245031"/>
              <a:gd name="connsiteY1" fmla="*/ 1499546 h 3494582"/>
              <a:gd name="connsiteX2" fmla="*/ 179585 w 245031"/>
              <a:gd name="connsiteY2" fmla="*/ 724477 h 3494582"/>
              <a:gd name="connsiteX3" fmla="*/ 245031 w 245031"/>
              <a:gd name="connsiteY3" fmla="*/ 0 h 3494582"/>
              <a:gd name="connsiteX0" fmla="*/ 72 w 245031"/>
              <a:gd name="connsiteY0" fmla="*/ 3494582 h 3494582"/>
              <a:gd name="connsiteX1" fmla="*/ 100060 w 245031"/>
              <a:gd name="connsiteY1" fmla="*/ 1499546 h 3494582"/>
              <a:gd name="connsiteX2" fmla="*/ 179585 w 245031"/>
              <a:gd name="connsiteY2" fmla="*/ 724477 h 3494582"/>
              <a:gd name="connsiteX3" fmla="*/ 245031 w 245031"/>
              <a:gd name="connsiteY3" fmla="*/ 0 h 3494582"/>
              <a:gd name="connsiteX0" fmla="*/ 72 w 245031"/>
              <a:gd name="connsiteY0" fmla="*/ 3494582 h 3494582"/>
              <a:gd name="connsiteX1" fmla="*/ 101165 w 245031"/>
              <a:gd name="connsiteY1" fmla="*/ 1488792 h 3494582"/>
              <a:gd name="connsiteX2" fmla="*/ 179585 w 245031"/>
              <a:gd name="connsiteY2" fmla="*/ 724477 h 3494582"/>
              <a:gd name="connsiteX3" fmla="*/ 245031 w 245031"/>
              <a:gd name="connsiteY3" fmla="*/ 0 h 3494582"/>
              <a:gd name="connsiteX0" fmla="*/ 77 w 245036"/>
              <a:gd name="connsiteY0" fmla="*/ 3494582 h 3494582"/>
              <a:gd name="connsiteX1" fmla="*/ 101170 w 245036"/>
              <a:gd name="connsiteY1" fmla="*/ 1488792 h 3494582"/>
              <a:gd name="connsiteX2" fmla="*/ 179590 w 245036"/>
              <a:gd name="connsiteY2" fmla="*/ 724477 h 3494582"/>
              <a:gd name="connsiteX3" fmla="*/ 245036 w 245036"/>
              <a:gd name="connsiteY3" fmla="*/ 0 h 3494582"/>
            </a:gdLst>
            <a:ahLst/>
            <a:cxnLst>
              <a:cxn ang="0">
                <a:pos x="connsiteX0" y="connsiteY0"/>
              </a:cxn>
              <a:cxn ang="0">
                <a:pos x="connsiteX1" y="connsiteY1"/>
              </a:cxn>
              <a:cxn ang="0">
                <a:pos x="connsiteX2" y="connsiteY2"/>
              </a:cxn>
              <a:cxn ang="0">
                <a:pos x="connsiteX3" y="connsiteY3"/>
              </a:cxn>
            </a:cxnLst>
            <a:rect l="l" t="t" r="r" b="b"/>
            <a:pathLst>
              <a:path w="245036" h="3494582">
                <a:moveTo>
                  <a:pt x="77" y="3494582"/>
                </a:moveTo>
                <a:cubicBezTo>
                  <a:pt x="-2608" y="2540614"/>
                  <a:pt x="65174" y="1885961"/>
                  <a:pt x="101170" y="1488792"/>
                </a:cubicBezTo>
                <a:cubicBezTo>
                  <a:pt x="137166" y="1091623"/>
                  <a:pt x="155612" y="972609"/>
                  <a:pt x="179590" y="724477"/>
                </a:cubicBezTo>
                <a:cubicBezTo>
                  <a:pt x="203568" y="476345"/>
                  <a:pt x="212757" y="348963"/>
                  <a:pt x="245036" y="0"/>
                </a:cubicBezTo>
              </a:path>
            </a:pathLst>
          </a:custGeom>
          <a:noFill/>
          <a:ln w="28575">
            <a:solidFill>
              <a:schemeClr val="bg2">
                <a:lumMod val="75000"/>
              </a:schemeClr>
            </a:solidFill>
            <a:prstDash val="sysDash"/>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grpSp>
        <p:nvGrpSpPr>
          <p:cNvPr id="99" name="组合 98"/>
          <p:cNvGrpSpPr/>
          <p:nvPr/>
        </p:nvGrpSpPr>
        <p:grpSpPr bwMode="gray">
          <a:xfrm>
            <a:off x="8315727" y="30422"/>
            <a:ext cx="3484959" cy="359996"/>
            <a:chOff x="6572634" y="137497"/>
            <a:chExt cx="3484959" cy="204347"/>
          </a:xfrm>
        </p:grpSpPr>
        <p:sp>
          <p:nvSpPr>
            <p:cNvPr id="100" name="五边形 99"/>
            <p:cNvSpPr/>
            <p:nvPr/>
          </p:nvSpPr>
          <p:spPr bwMode="gray">
            <a:xfrm>
              <a:off x="6572634" y="137498"/>
              <a:ext cx="828000" cy="204346"/>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000" b="1" dirty="0">
                  <a:solidFill>
                    <a:schemeClr val="bg1"/>
                  </a:solidFill>
                  <a:latin typeface="Huawei Sans" panose="020C0503030203020204" pitchFamily="34" charset="0"/>
                </a:rPr>
                <a:t>Firewall</a:t>
              </a:r>
            </a:p>
          </p:txBody>
        </p:sp>
        <p:sp>
          <p:nvSpPr>
            <p:cNvPr id="103" name="燕尾形 102"/>
            <p:cNvSpPr/>
            <p:nvPr/>
          </p:nvSpPr>
          <p:spPr bwMode="gray">
            <a:xfrm>
              <a:off x="7256297" y="137498"/>
              <a:ext cx="893971" cy="204346"/>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000" dirty="0">
                  <a:latin typeface="Huawei Sans" panose="020C0503030203020204" pitchFamily="34" charset="0"/>
                </a:rPr>
                <a:t>IPS</a:t>
              </a:r>
              <a:endParaRPr lang="en-US" altLang="zh-CN" sz="10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4" name="燕尾形 103"/>
            <p:cNvSpPr/>
            <p:nvPr/>
          </p:nvSpPr>
          <p:spPr bwMode="gray">
            <a:xfrm>
              <a:off x="8005931" y="137498"/>
              <a:ext cx="1008000" cy="204346"/>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000" dirty="0">
                  <a:latin typeface="Huawei Sans" panose="020C0503030203020204" pitchFamily="34" charset="0"/>
                </a:rPr>
                <a:t>URL Filtering</a:t>
              </a:r>
              <a:endParaRPr lang="en-US" altLang="zh-CN" sz="10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5" name="燕尾形 104"/>
            <p:cNvSpPr/>
            <p:nvPr/>
          </p:nvSpPr>
          <p:spPr bwMode="gray">
            <a:xfrm>
              <a:off x="8869593" y="137497"/>
              <a:ext cx="1188000" cy="204346"/>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000" dirty="0">
                  <a:latin typeface="Huawei Sans" panose="020C0503030203020204" pitchFamily="34" charset="0"/>
                </a:rPr>
                <a:t>Advanced Security VAS</a:t>
              </a:r>
              <a:endParaRPr lang="en-US" altLang="zh-CN" sz="10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Tree>
    <p:extLst>
      <p:ext uri="{BB962C8B-B14F-4D97-AF65-F5344CB8AC3E}">
        <p14:creationId xmlns:p14="http://schemas.microsoft.com/office/powerpoint/2010/main" val="305654540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bwMode="gray"/>
        <p:txBody>
          <a:bodyPr>
            <a:normAutofit/>
          </a:bodyPr>
          <a:lstStyle/>
          <a:p>
            <a:pPr fontAlgn="ctr"/>
            <a:r>
              <a:rPr lang="en-US" dirty="0">
                <a:latin typeface="Huawei Sans" panose="020C0503030203020204" pitchFamily="34" charset="0"/>
              </a:rPr>
              <a:t>IPS Overview</a:t>
            </a:r>
          </a:p>
        </p:txBody>
      </p:sp>
      <p:sp>
        <p:nvSpPr>
          <p:cNvPr id="3" name="Text Placeholder 2"/>
          <p:cNvSpPr>
            <a:spLocks noGrp="1"/>
          </p:cNvSpPr>
          <p:nvPr>
            <p:ph type="body" sz="quarter" idx="10"/>
          </p:nvPr>
        </p:nvSpPr>
        <p:spPr bwMode="gray">
          <a:xfrm>
            <a:off x="455612" y="1052514"/>
            <a:ext cx="6732797" cy="4875042"/>
          </a:xfrm>
        </p:spPr>
        <p:txBody>
          <a:bodyPr/>
          <a:lstStyle/>
          <a:p>
            <a:pPr algn="l"/>
            <a:r>
              <a:rPr lang="en-US" sz="1800" dirty="0">
                <a:latin typeface="Huawei Sans" panose="020C0503030203020204" pitchFamily="34" charset="0"/>
              </a:rPr>
              <a:t>The IPS is a network security mechanism.</a:t>
            </a:r>
            <a:endParaRPr lang="en-US" altLang="zh-CN" sz="1800" dirty="0">
              <a:latin typeface="Huawei Sans" panose="020C0503030203020204" pitchFamily="34" charset="0"/>
            </a:endParaRPr>
          </a:p>
          <a:p>
            <a:pPr algn="l"/>
            <a:r>
              <a:rPr lang="en-US" sz="1800" dirty="0">
                <a:latin typeface="Huawei Sans" panose="020C0503030203020204" pitchFamily="34" charset="0"/>
              </a:rPr>
              <a:t>It is used to detect intrusion behaviors (such as buffer overflow attacks, Trojan horses, and worms) by analyzing network traffic, and then block the intrusion behaviors in real time through certain response methods. The IPS helps to protect enterprise information systems and network architectures against intrusions.</a:t>
            </a:r>
            <a:endParaRPr lang="en-US" altLang="zh-CN" sz="1800" dirty="0">
              <a:latin typeface="Huawei Sans" panose="020C0503030203020204" pitchFamily="34" charset="0"/>
            </a:endParaRPr>
          </a:p>
          <a:p>
            <a:pPr algn="l"/>
            <a:r>
              <a:rPr lang="en-US" sz="1800" dirty="0">
                <a:latin typeface="Huawei Sans" panose="020C0503030203020204" pitchFamily="34" charset="0"/>
              </a:rPr>
              <a:t>The IPS has the following advantages:</a:t>
            </a:r>
            <a:endParaRPr lang="en-US" altLang="zh-CN" sz="1800" dirty="0">
              <a:latin typeface="Huawei Sans" panose="020C0503030203020204" pitchFamily="34" charset="0"/>
            </a:endParaRPr>
          </a:p>
          <a:p>
            <a:pPr marL="542925" lvl="1" indent="-238125">
              <a:lnSpc>
                <a:spcPct val="100000"/>
              </a:lnSpc>
            </a:pPr>
            <a:r>
              <a:rPr lang="en-US" sz="1600" dirty="0">
                <a:latin typeface="Huawei Sans" panose="020C0503030203020204" pitchFamily="34" charset="0"/>
              </a:rPr>
              <a:t>Real-time attack blocking</a:t>
            </a:r>
            <a:endParaRPr lang="en-US" altLang="zh-CN" sz="1600" dirty="0">
              <a:latin typeface="Huawei Sans" panose="020C0503030203020204" pitchFamily="34" charset="0"/>
            </a:endParaRPr>
          </a:p>
          <a:p>
            <a:pPr marL="542925" lvl="1" indent="-238125">
              <a:lnSpc>
                <a:spcPct val="100000"/>
              </a:lnSpc>
            </a:pPr>
            <a:r>
              <a:rPr lang="en-US" sz="1600" dirty="0">
                <a:latin typeface="Huawei Sans" panose="020C0503030203020204" pitchFamily="34" charset="0"/>
              </a:rPr>
              <a:t>In-depth protection</a:t>
            </a:r>
            <a:endParaRPr lang="en-US" altLang="zh-CN" sz="1600" dirty="0">
              <a:latin typeface="Huawei Sans" panose="020C0503030203020204" pitchFamily="34" charset="0"/>
            </a:endParaRPr>
          </a:p>
          <a:p>
            <a:pPr marL="542925" lvl="1" indent="-238125">
              <a:lnSpc>
                <a:spcPct val="100000"/>
              </a:lnSpc>
            </a:pPr>
            <a:r>
              <a:rPr lang="en-US" sz="1600" dirty="0">
                <a:latin typeface="Huawei Sans" panose="020C0503030203020204" pitchFamily="34" charset="0"/>
              </a:rPr>
              <a:t>All-round protection</a:t>
            </a:r>
            <a:endParaRPr lang="en-US" altLang="zh-CN" sz="1600" dirty="0">
              <a:latin typeface="Huawei Sans" panose="020C0503030203020204" pitchFamily="34" charset="0"/>
            </a:endParaRPr>
          </a:p>
          <a:p>
            <a:pPr marL="542925" lvl="1" indent="-238125">
              <a:lnSpc>
                <a:spcPct val="100000"/>
              </a:lnSpc>
            </a:pPr>
            <a:r>
              <a:rPr lang="en-US" sz="1600" dirty="0">
                <a:latin typeface="Huawei Sans" panose="020C0503030203020204" pitchFamily="34" charset="0"/>
              </a:rPr>
              <a:t>Internal and external prevention</a:t>
            </a:r>
          </a:p>
          <a:p>
            <a:pPr marL="542925" lvl="1" indent="-238125">
              <a:lnSpc>
                <a:spcPct val="100000"/>
              </a:lnSpc>
            </a:pPr>
            <a:r>
              <a:rPr lang="en-US" sz="1600" dirty="0">
                <a:latin typeface="Huawei Sans" panose="020C0503030203020204" pitchFamily="34" charset="0"/>
              </a:rPr>
              <a:t>Constant update for up-to-date protection</a:t>
            </a:r>
          </a:p>
        </p:txBody>
      </p:sp>
      <p:grpSp>
        <p:nvGrpSpPr>
          <p:cNvPr id="11" name="组合 10"/>
          <p:cNvGrpSpPr/>
          <p:nvPr/>
        </p:nvGrpSpPr>
        <p:grpSpPr bwMode="gray">
          <a:xfrm>
            <a:off x="6518773" y="867968"/>
            <a:ext cx="4952780" cy="5386581"/>
            <a:chOff x="6518773" y="867968"/>
            <a:chExt cx="4952780" cy="5386581"/>
          </a:xfrm>
        </p:grpSpPr>
        <p:pic>
          <p:nvPicPr>
            <p:cNvPr id="4" name="Picture 257" descr="png-1439"/>
            <p:cNvPicPr>
              <a:picLocks noChangeAspect="1" noChangeArrowheads="1"/>
            </p:cNvPicPr>
            <p:nvPr/>
          </p:nvPicPr>
          <p:blipFill>
            <a:blip r:embed="rId3" cstate="print"/>
            <a:srcRect/>
            <a:stretch>
              <a:fillRect/>
            </a:stretch>
          </p:blipFill>
          <p:spPr bwMode="gray">
            <a:xfrm>
              <a:off x="8989149" y="1151181"/>
              <a:ext cx="468313" cy="468313"/>
            </a:xfrm>
            <a:prstGeom prst="rect">
              <a:avLst/>
            </a:prstGeom>
            <a:noFill/>
            <a:ln w="9525">
              <a:noFill/>
              <a:miter lim="800000"/>
              <a:headEnd/>
              <a:tailEnd/>
            </a:ln>
          </p:spPr>
        </p:pic>
        <p:sp>
          <p:nvSpPr>
            <p:cNvPr id="5" name="Text Box 128"/>
            <p:cNvSpPr txBox="1">
              <a:spLocks noChangeArrowheads="1"/>
            </p:cNvSpPr>
            <p:nvPr/>
          </p:nvSpPr>
          <p:spPr bwMode="gray">
            <a:xfrm>
              <a:off x="8845704" y="1584569"/>
              <a:ext cx="863600" cy="273050"/>
            </a:xfrm>
            <a:prstGeom prst="rect">
              <a:avLst/>
            </a:prstGeom>
            <a:noFill/>
            <a:ln w="9525" algn="ctr">
              <a:noFill/>
              <a:miter lim="800000"/>
              <a:headEnd/>
              <a:tailEnd/>
            </a:ln>
          </p:spPr>
          <p:txBody>
            <a:bodyPr lIns="86882" tIns="43440" rIns="86882" bIns="43440">
              <a:spAutoFit/>
            </a:bodyPr>
            <a:lstStyle/>
            <a:p>
              <a:pPr defTabSz="869950" eaLnBrk="0" fontAlgn="ctr" hangingPunct="0">
                <a:lnSpc>
                  <a:spcPct val="100000"/>
                </a:lnSpc>
                <a:buClrTx/>
                <a:buSzTx/>
                <a:buFontTx/>
                <a:buNone/>
                <a:defRPr/>
              </a:pPr>
              <a:r>
                <a:rPr lang="en-US" sz="1200" dirty="0">
                  <a:latin typeface="Huawei Sans" panose="020C0503030203020204" pitchFamily="34" charset="0"/>
                </a:rPr>
                <a:t>Spyware</a:t>
              </a:r>
            </a:p>
          </p:txBody>
        </p:sp>
        <p:pic>
          <p:nvPicPr>
            <p:cNvPr id="6" name="Picture 129"/>
            <p:cNvPicPr>
              <a:picLocks noChangeAspect="1" noChangeArrowheads="1"/>
            </p:cNvPicPr>
            <p:nvPr/>
          </p:nvPicPr>
          <p:blipFill>
            <a:blip r:embed="rId4" cstate="print">
              <a:clrChange>
                <a:clrFrom>
                  <a:srgbClr val="FFFFFF"/>
                </a:clrFrom>
                <a:clrTo>
                  <a:srgbClr val="FFFFFF">
                    <a:alpha val="0"/>
                  </a:srgbClr>
                </a:clrTo>
              </a:clrChange>
            </a:blip>
            <a:srcRect/>
            <a:stretch>
              <a:fillRect/>
            </a:stretch>
          </p:blipFill>
          <p:spPr bwMode="gray">
            <a:xfrm>
              <a:off x="8089355" y="867968"/>
              <a:ext cx="935038" cy="935038"/>
            </a:xfrm>
            <a:prstGeom prst="rect">
              <a:avLst/>
            </a:prstGeom>
            <a:noFill/>
            <a:ln w="9525">
              <a:noFill/>
              <a:miter lim="800000"/>
              <a:headEnd/>
              <a:tailEnd/>
            </a:ln>
          </p:spPr>
        </p:pic>
        <p:sp>
          <p:nvSpPr>
            <p:cNvPr id="7" name="Text Box 130"/>
            <p:cNvSpPr txBox="1">
              <a:spLocks noChangeArrowheads="1"/>
            </p:cNvSpPr>
            <p:nvPr/>
          </p:nvSpPr>
          <p:spPr bwMode="gray">
            <a:xfrm>
              <a:off x="8257993" y="1466492"/>
              <a:ext cx="647700" cy="457060"/>
            </a:xfrm>
            <a:prstGeom prst="rect">
              <a:avLst/>
            </a:prstGeom>
            <a:noFill/>
            <a:ln w="9525" algn="ctr">
              <a:noFill/>
              <a:miter lim="800000"/>
              <a:headEnd/>
              <a:tailEnd/>
            </a:ln>
          </p:spPr>
          <p:txBody>
            <a:bodyPr lIns="86882" tIns="43440" rIns="86882" bIns="43440">
              <a:spAutoFit/>
            </a:bodyPr>
            <a:lstStyle/>
            <a:p>
              <a:pPr defTabSz="869950" eaLnBrk="0" fontAlgn="ctr" hangingPunct="0">
                <a:lnSpc>
                  <a:spcPct val="100000"/>
                </a:lnSpc>
                <a:buClrTx/>
                <a:buSzTx/>
                <a:buFontTx/>
                <a:buNone/>
                <a:defRPr/>
              </a:pPr>
              <a:r>
                <a:rPr lang="en-US" sz="1200" dirty="0">
                  <a:latin typeface="Huawei Sans" panose="020C0503030203020204" pitchFamily="34" charset="0"/>
                </a:rPr>
                <a:t>Trojan horses</a:t>
              </a:r>
            </a:p>
          </p:txBody>
        </p:sp>
        <p:pic>
          <p:nvPicPr>
            <p:cNvPr id="8" name="Picture 131"/>
            <p:cNvPicPr>
              <a:picLocks noChangeAspect="1" noChangeArrowheads="1"/>
            </p:cNvPicPr>
            <p:nvPr/>
          </p:nvPicPr>
          <p:blipFill>
            <a:blip r:embed="rId5" cstate="print"/>
            <a:srcRect/>
            <a:stretch>
              <a:fillRect/>
            </a:stretch>
          </p:blipFill>
          <p:spPr bwMode="gray">
            <a:xfrm>
              <a:off x="7748766" y="1301193"/>
              <a:ext cx="417513" cy="433388"/>
            </a:xfrm>
            <a:prstGeom prst="rect">
              <a:avLst/>
            </a:prstGeom>
            <a:noFill/>
            <a:ln w="9525">
              <a:noFill/>
              <a:miter lim="800000"/>
              <a:headEnd/>
              <a:tailEnd/>
            </a:ln>
          </p:spPr>
        </p:pic>
        <p:pic>
          <p:nvPicPr>
            <p:cNvPr id="35" name="Picture 256" descr="png-0734"/>
            <p:cNvPicPr>
              <a:picLocks noChangeAspect="1" noChangeArrowheads="1"/>
            </p:cNvPicPr>
            <p:nvPr/>
          </p:nvPicPr>
          <p:blipFill>
            <a:blip r:embed="rId6" cstate="print"/>
            <a:srcRect/>
            <a:stretch>
              <a:fillRect/>
            </a:stretch>
          </p:blipFill>
          <p:spPr bwMode="gray">
            <a:xfrm>
              <a:off x="9446641" y="1768648"/>
              <a:ext cx="396875" cy="396875"/>
            </a:xfrm>
            <a:prstGeom prst="rect">
              <a:avLst/>
            </a:prstGeom>
            <a:noFill/>
            <a:ln w="9525">
              <a:noFill/>
              <a:miter lim="800000"/>
              <a:headEnd/>
              <a:tailEnd/>
            </a:ln>
          </p:spPr>
        </p:pic>
        <p:sp>
          <p:nvSpPr>
            <p:cNvPr id="36" name="Text Box 131"/>
            <p:cNvSpPr txBox="1">
              <a:spLocks noChangeArrowheads="1"/>
            </p:cNvSpPr>
            <p:nvPr/>
          </p:nvSpPr>
          <p:spPr bwMode="gray">
            <a:xfrm>
              <a:off x="9375203" y="2113135"/>
              <a:ext cx="795163" cy="273050"/>
            </a:xfrm>
            <a:prstGeom prst="rect">
              <a:avLst/>
            </a:prstGeom>
            <a:noFill/>
            <a:ln w="9525" algn="ctr">
              <a:noFill/>
              <a:miter lim="800000"/>
              <a:headEnd/>
              <a:tailEnd/>
            </a:ln>
          </p:spPr>
          <p:txBody>
            <a:bodyPr wrap="square" lIns="86882" tIns="43440" rIns="86882" bIns="43440">
              <a:spAutoFit/>
            </a:bodyPr>
            <a:lstStyle/>
            <a:p>
              <a:pPr defTabSz="869950" eaLnBrk="0" fontAlgn="ctr" hangingPunct="0">
                <a:lnSpc>
                  <a:spcPct val="100000"/>
                </a:lnSpc>
                <a:buClrTx/>
                <a:buSzTx/>
                <a:buFontTx/>
                <a:buNone/>
                <a:defRPr/>
              </a:pPr>
              <a:r>
                <a:rPr lang="en-US" sz="1200" dirty="0">
                  <a:latin typeface="Huawei Sans" panose="020C0503030203020204" pitchFamily="34" charset="0"/>
                </a:rPr>
                <a:t>Worms</a:t>
              </a:r>
            </a:p>
          </p:txBody>
        </p:sp>
        <p:sp>
          <p:nvSpPr>
            <p:cNvPr id="37" name="Text Box 133"/>
            <p:cNvSpPr txBox="1">
              <a:spLocks noChangeArrowheads="1"/>
            </p:cNvSpPr>
            <p:nvPr/>
          </p:nvSpPr>
          <p:spPr bwMode="gray">
            <a:xfrm>
              <a:off x="7595119" y="1694692"/>
              <a:ext cx="709638" cy="272394"/>
            </a:xfrm>
            <a:prstGeom prst="rect">
              <a:avLst/>
            </a:prstGeom>
            <a:noFill/>
            <a:ln w="9525" algn="ctr">
              <a:noFill/>
              <a:miter lim="800000"/>
              <a:headEnd/>
              <a:tailEnd/>
            </a:ln>
          </p:spPr>
          <p:txBody>
            <a:bodyPr wrap="square" lIns="86882" tIns="43440" rIns="86882" bIns="43440">
              <a:spAutoFit/>
            </a:bodyPr>
            <a:lstStyle/>
            <a:p>
              <a:pPr defTabSz="869950" eaLnBrk="0" fontAlgn="ctr" hangingPunct="0">
                <a:lnSpc>
                  <a:spcPct val="100000"/>
                </a:lnSpc>
                <a:buClrTx/>
                <a:buSzTx/>
                <a:buFontTx/>
                <a:buNone/>
                <a:defRPr/>
              </a:pPr>
              <a:r>
                <a:rPr lang="en-US" sz="1200" dirty="0">
                  <a:latin typeface="Huawei Sans" panose="020C0503030203020204" pitchFamily="34" charset="0"/>
                </a:rPr>
                <a:t>Viruses</a:t>
              </a:r>
            </a:p>
          </p:txBody>
        </p:sp>
        <p:pic>
          <p:nvPicPr>
            <p:cNvPr id="55" name="Picture 12" descr="E:\2016.01\1.12 扁平化图标\蓝色\AR-蓝色最新-40.png"/>
            <p:cNvPicPr>
              <a:picLocks noChangeAspect="1" noChangeArrowheads="1"/>
            </p:cNvPicPr>
            <p:nvPr/>
          </p:nvPicPr>
          <p:blipFill>
            <a:blip r:embed="rId7" cstate="print"/>
            <a:srcRect/>
            <a:stretch>
              <a:fillRect/>
            </a:stretch>
          </p:blipFill>
          <p:spPr bwMode="gray">
            <a:xfrm>
              <a:off x="8470592" y="2938192"/>
              <a:ext cx="540000" cy="441818"/>
            </a:xfrm>
            <a:prstGeom prst="rect">
              <a:avLst/>
            </a:prstGeom>
            <a:noFill/>
          </p:spPr>
        </p:pic>
        <p:pic>
          <p:nvPicPr>
            <p:cNvPr id="56" name="图片 16" descr="通用交换机.png"/>
            <p:cNvPicPr>
              <a:picLocks noChangeAspect="1"/>
            </p:cNvPicPr>
            <p:nvPr/>
          </p:nvPicPr>
          <p:blipFill>
            <a:blip r:embed="rId8" cstate="print"/>
            <a:stretch>
              <a:fillRect/>
            </a:stretch>
          </p:blipFill>
          <p:spPr bwMode="gray">
            <a:xfrm>
              <a:off x="7131008" y="4655490"/>
              <a:ext cx="540000" cy="441817"/>
            </a:xfrm>
            <a:prstGeom prst="rect">
              <a:avLst/>
            </a:prstGeom>
          </p:spPr>
        </p:pic>
        <p:pic>
          <p:nvPicPr>
            <p:cNvPr id="57" name="图片 16" descr="通用交换机.png"/>
            <p:cNvPicPr>
              <a:picLocks noChangeAspect="1"/>
            </p:cNvPicPr>
            <p:nvPr/>
          </p:nvPicPr>
          <p:blipFill>
            <a:blip r:embed="rId8" cstate="print"/>
            <a:stretch>
              <a:fillRect/>
            </a:stretch>
          </p:blipFill>
          <p:spPr bwMode="gray">
            <a:xfrm>
              <a:off x="9810177" y="4655490"/>
              <a:ext cx="540000" cy="441817"/>
            </a:xfrm>
            <a:prstGeom prst="rect">
              <a:avLst/>
            </a:prstGeom>
          </p:spPr>
        </p:pic>
        <p:pic>
          <p:nvPicPr>
            <p:cNvPr id="58" name="图片 16" descr="通用交换机.png"/>
            <p:cNvPicPr>
              <a:picLocks noChangeAspect="1"/>
            </p:cNvPicPr>
            <p:nvPr/>
          </p:nvPicPr>
          <p:blipFill>
            <a:blip r:embed="rId8" cstate="print"/>
            <a:stretch>
              <a:fillRect/>
            </a:stretch>
          </p:blipFill>
          <p:spPr bwMode="gray">
            <a:xfrm>
              <a:off x="8470592" y="4655490"/>
              <a:ext cx="540000" cy="441817"/>
            </a:xfrm>
            <a:prstGeom prst="rect">
              <a:avLst/>
            </a:prstGeom>
            <a:ln w="19050">
              <a:noFill/>
            </a:ln>
          </p:spPr>
        </p:pic>
        <p:pic>
          <p:nvPicPr>
            <p:cNvPr id="59" name="图片 63" descr="笔记本电脑.png"/>
            <p:cNvPicPr>
              <a:picLocks noChangeAspect="1"/>
            </p:cNvPicPr>
            <p:nvPr/>
          </p:nvPicPr>
          <p:blipFill>
            <a:blip r:embed="rId9" cstate="print"/>
            <a:stretch>
              <a:fillRect/>
            </a:stretch>
          </p:blipFill>
          <p:spPr bwMode="gray">
            <a:xfrm>
              <a:off x="6834887" y="5641525"/>
              <a:ext cx="539779" cy="338400"/>
            </a:xfrm>
            <a:prstGeom prst="rect">
              <a:avLst/>
            </a:prstGeom>
          </p:spPr>
        </p:pic>
        <p:pic>
          <p:nvPicPr>
            <p:cNvPr id="60" name="图片 63" descr="笔记本电脑.png"/>
            <p:cNvPicPr>
              <a:picLocks noChangeAspect="1"/>
            </p:cNvPicPr>
            <p:nvPr/>
          </p:nvPicPr>
          <p:blipFill>
            <a:blip r:embed="rId9" cstate="print"/>
            <a:stretch>
              <a:fillRect/>
            </a:stretch>
          </p:blipFill>
          <p:spPr bwMode="gray">
            <a:xfrm>
              <a:off x="8470813" y="5636039"/>
              <a:ext cx="539779" cy="338400"/>
            </a:xfrm>
            <a:prstGeom prst="rect">
              <a:avLst/>
            </a:prstGeom>
          </p:spPr>
        </p:pic>
        <p:pic>
          <p:nvPicPr>
            <p:cNvPr id="61" name="图片 63" descr="笔记本电脑.png"/>
            <p:cNvPicPr>
              <a:picLocks noChangeAspect="1"/>
            </p:cNvPicPr>
            <p:nvPr/>
          </p:nvPicPr>
          <p:blipFill>
            <a:blip r:embed="rId9" cstate="print"/>
            <a:stretch>
              <a:fillRect/>
            </a:stretch>
          </p:blipFill>
          <p:spPr bwMode="gray">
            <a:xfrm>
              <a:off x="10080176" y="5636039"/>
              <a:ext cx="539779" cy="338400"/>
            </a:xfrm>
            <a:prstGeom prst="rect">
              <a:avLst/>
            </a:prstGeom>
          </p:spPr>
        </p:pic>
        <p:sp>
          <p:nvSpPr>
            <p:cNvPr id="62" name="Freeform 159"/>
            <p:cNvSpPr/>
            <p:nvPr/>
          </p:nvSpPr>
          <p:spPr bwMode="gray">
            <a:xfrm flipH="1">
              <a:off x="8264988" y="3756332"/>
              <a:ext cx="951208" cy="497224"/>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r>
                <a:rPr lang="en-US" sz="1200" dirty="0">
                  <a:solidFill>
                    <a:schemeClr val="tx1"/>
                  </a:solidFill>
                  <a:latin typeface="Huawei Sans" panose="020C0503030203020204" pitchFamily="34" charset="0"/>
                </a:rPr>
                <a:t>Campus network</a:t>
              </a:r>
            </a:p>
          </p:txBody>
        </p:sp>
        <p:cxnSp>
          <p:nvCxnSpPr>
            <p:cNvPr id="63" name="Straight Connector 62"/>
            <p:cNvCxnSpPr>
              <a:stCxn id="55" idx="2"/>
            </p:cNvCxnSpPr>
            <p:nvPr/>
          </p:nvCxnSpPr>
          <p:spPr bwMode="gray">
            <a:xfrm>
              <a:off x="8740592" y="3380010"/>
              <a:ext cx="0" cy="400115"/>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64" name="Straight Connector 63"/>
            <p:cNvCxnSpPr>
              <a:endCxn id="58" idx="0"/>
            </p:cNvCxnSpPr>
            <p:nvPr/>
          </p:nvCxnSpPr>
          <p:spPr bwMode="gray">
            <a:xfrm>
              <a:off x="8740481" y="4255375"/>
              <a:ext cx="111" cy="400115"/>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65" name="Straight Connector 64"/>
            <p:cNvCxnSpPr>
              <a:stCxn id="62" idx="15"/>
              <a:endCxn id="56" idx="0"/>
            </p:cNvCxnSpPr>
            <p:nvPr/>
          </p:nvCxnSpPr>
          <p:spPr bwMode="gray">
            <a:xfrm flipH="1">
              <a:off x="7401008" y="4253556"/>
              <a:ext cx="1011302" cy="401934"/>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66" name="Straight Connector 65"/>
            <p:cNvCxnSpPr>
              <a:stCxn id="57" idx="0"/>
              <a:endCxn id="62" idx="9"/>
            </p:cNvCxnSpPr>
            <p:nvPr/>
          </p:nvCxnSpPr>
          <p:spPr bwMode="gray">
            <a:xfrm flipH="1" flipV="1">
              <a:off x="9075886" y="4252742"/>
              <a:ext cx="1004291" cy="402748"/>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67" name="Straight Connector 66"/>
            <p:cNvCxnSpPr>
              <a:stCxn id="56" idx="2"/>
              <a:endCxn id="59" idx="0"/>
            </p:cNvCxnSpPr>
            <p:nvPr/>
          </p:nvCxnSpPr>
          <p:spPr bwMode="gray">
            <a:xfrm flipH="1">
              <a:off x="7104777" y="5097307"/>
              <a:ext cx="296231" cy="544218"/>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68" name="Straight Connector 67"/>
            <p:cNvCxnSpPr>
              <a:stCxn id="58" idx="2"/>
              <a:endCxn id="60" idx="0"/>
            </p:cNvCxnSpPr>
            <p:nvPr/>
          </p:nvCxnSpPr>
          <p:spPr bwMode="gray">
            <a:xfrm>
              <a:off x="8740592" y="5097307"/>
              <a:ext cx="111" cy="538732"/>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69" name="Straight Connector 68"/>
            <p:cNvCxnSpPr>
              <a:stCxn id="57" idx="2"/>
              <a:endCxn id="61" idx="0"/>
            </p:cNvCxnSpPr>
            <p:nvPr/>
          </p:nvCxnSpPr>
          <p:spPr bwMode="gray">
            <a:xfrm>
              <a:off x="10080177" y="5097307"/>
              <a:ext cx="269889" cy="538732"/>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70" name="TextBox 69"/>
            <p:cNvSpPr txBox="1"/>
            <p:nvPr/>
          </p:nvSpPr>
          <p:spPr bwMode="gray">
            <a:xfrm>
              <a:off x="9010592" y="2927042"/>
              <a:ext cx="1917603" cy="457991"/>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fontAlgn="ctr"/>
              <a:r>
                <a:rPr lang="en-US" sz="1200" dirty="0">
                  <a:latin typeface="Huawei Sans" panose="020C0503030203020204" pitchFamily="34" charset="0"/>
                </a:rPr>
                <a:t>Egress (built-in firewall, IPS function enabled)</a:t>
              </a:r>
            </a:p>
          </p:txBody>
        </p:sp>
        <p:sp>
          <p:nvSpPr>
            <p:cNvPr id="71" name="TextBox 70"/>
            <p:cNvSpPr txBox="1"/>
            <p:nvPr/>
          </p:nvSpPr>
          <p:spPr bwMode="gray">
            <a:xfrm>
              <a:off x="10350065" y="4739735"/>
              <a:ext cx="1121488" cy="273325"/>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r>
                <a:rPr lang="en-US" sz="1200" dirty="0">
                  <a:latin typeface="Huawei Sans" panose="020C0503030203020204" pitchFamily="34" charset="0"/>
                </a:rPr>
                <a:t>Access switch</a:t>
              </a:r>
            </a:p>
          </p:txBody>
        </p:sp>
        <p:sp>
          <p:nvSpPr>
            <p:cNvPr id="72" name="TextBox 71"/>
            <p:cNvSpPr txBox="1"/>
            <p:nvPr/>
          </p:nvSpPr>
          <p:spPr bwMode="gray">
            <a:xfrm>
              <a:off x="6518773" y="5981224"/>
              <a:ext cx="1283391" cy="273325"/>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r>
                <a:rPr lang="en-US" sz="1200" dirty="0">
                  <a:latin typeface="Huawei Sans" panose="020C0503030203020204" pitchFamily="34" charset="0"/>
                </a:rPr>
                <a:t>Authorized user</a:t>
              </a:r>
            </a:p>
          </p:txBody>
        </p:sp>
        <p:sp>
          <p:nvSpPr>
            <p:cNvPr id="73" name="TextBox 72"/>
            <p:cNvSpPr txBox="1"/>
            <p:nvPr/>
          </p:nvSpPr>
          <p:spPr bwMode="gray">
            <a:xfrm>
              <a:off x="8203824" y="5981224"/>
              <a:ext cx="1283391" cy="273325"/>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r>
                <a:rPr lang="en-US" sz="1200" dirty="0">
                  <a:latin typeface="Huawei Sans" panose="020C0503030203020204" pitchFamily="34" charset="0"/>
                </a:rPr>
                <a:t>Authorized user</a:t>
              </a:r>
            </a:p>
          </p:txBody>
        </p:sp>
        <p:sp>
          <p:nvSpPr>
            <p:cNvPr id="74" name="TextBox 73"/>
            <p:cNvSpPr txBox="1"/>
            <p:nvPr/>
          </p:nvSpPr>
          <p:spPr bwMode="gray">
            <a:xfrm>
              <a:off x="9764062" y="5974439"/>
              <a:ext cx="1283391" cy="273325"/>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r>
                <a:rPr lang="en-US" sz="1200" dirty="0">
                  <a:latin typeface="Huawei Sans" panose="020C0503030203020204" pitchFamily="34" charset="0"/>
                </a:rPr>
                <a:t>Authorized user</a:t>
              </a:r>
            </a:p>
          </p:txBody>
        </p:sp>
        <p:pic>
          <p:nvPicPr>
            <p:cNvPr id="75" name="图片 50" descr="internet-蓝.png"/>
            <p:cNvPicPr>
              <a:picLocks noChangeAspect="1"/>
            </p:cNvPicPr>
            <p:nvPr/>
          </p:nvPicPr>
          <p:blipFill>
            <a:blip r:embed="rId10" cstate="print"/>
            <a:stretch>
              <a:fillRect/>
            </a:stretch>
          </p:blipFill>
          <p:spPr bwMode="gray">
            <a:xfrm>
              <a:off x="8242209" y="1968738"/>
              <a:ext cx="996544" cy="505822"/>
            </a:xfrm>
            <a:prstGeom prst="rect">
              <a:avLst/>
            </a:prstGeom>
          </p:spPr>
        </p:pic>
        <p:cxnSp>
          <p:nvCxnSpPr>
            <p:cNvPr id="76" name="Straight Connector 75"/>
            <p:cNvCxnSpPr>
              <a:stCxn id="75" idx="2"/>
              <a:endCxn id="55" idx="0"/>
            </p:cNvCxnSpPr>
            <p:nvPr/>
          </p:nvCxnSpPr>
          <p:spPr bwMode="gray">
            <a:xfrm>
              <a:off x="8740481" y="2474560"/>
              <a:ext cx="111" cy="463632"/>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9" name="Freeform 8"/>
            <p:cNvSpPr/>
            <p:nvPr/>
          </p:nvSpPr>
          <p:spPr bwMode="gray">
            <a:xfrm>
              <a:off x="8086456" y="1898362"/>
              <a:ext cx="600075" cy="1019175"/>
            </a:xfrm>
            <a:custGeom>
              <a:avLst/>
              <a:gdLst>
                <a:gd name="connsiteX0" fmla="*/ 0 w 600075"/>
                <a:gd name="connsiteY0" fmla="*/ 0 h 1019175"/>
                <a:gd name="connsiteX1" fmla="*/ 428625 w 600075"/>
                <a:gd name="connsiteY1" fmla="*/ 295275 h 1019175"/>
                <a:gd name="connsiteX2" fmla="*/ 600075 w 600075"/>
                <a:gd name="connsiteY2" fmla="*/ 1019175 h 1019175"/>
              </a:gdLst>
              <a:ahLst/>
              <a:cxnLst>
                <a:cxn ang="0">
                  <a:pos x="connsiteX0" y="connsiteY0"/>
                </a:cxn>
                <a:cxn ang="0">
                  <a:pos x="connsiteX1" y="connsiteY1"/>
                </a:cxn>
                <a:cxn ang="0">
                  <a:pos x="connsiteX2" y="connsiteY2"/>
                </a:cxn>
              </a:cxnLst>
              <a:rect l="l" t="t" r="r" b="b"/>
              <a:pathLst>
                <a:path w="600075" h="1019175">
                  <a:moveTo>
                    <a:pt x="0" y="0"/>
                  </a:moveTo>
                  <a:cubicBezTo>
                    <a:pt x="164306" y="62706"/>
                    <a:pt x="328613" y="125413"/>
                    <a:pt x="428625" y="295275"/>
                  </a:cubicBezTo>
                  <a:cubicBezTo>
                    <a:pt x="528637" y="465137"/>
                    <a:pt x="564356" y="742156"/>
                    <a:pt x="600075" y="1019175"/>
                  </a:cubicBezTo>
                </a:path>
              </a:pathLst>
            </a:custGeom>
            <a:noFill/>
            <a:ln w="19050">
              <a:solidFill>
                <a:srgbClr val="EC7061"/>
              </a:solidFill>
              <a:prstDash val="dash"/>
              <a:headEnd type="none" w="med" len="med"/>
              <a:tailEnd type="triangl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10" name="Freeform 9"/>
            <p:cNvSpPr/>
            <p:nvPr/>
          </p:nvSpPr>
          <p:spPr bwMode="gray">
            <a:xfrm>
              <a:off x="8543655" y="1898362"/>
              <a:ext cx="159879" cy="1019175"/>
            </a:xfrm>
            <a:custGeom>
              <a:avLst/>
              <a:gdLst>
                <a:gd name="connsiteX0" fmla="*/ 0 w 171450"/>
                <a:gd name="connsiteY0" fmla="*/ 0 h 1076325"/>
                <a:gd name="connsiteX1" fmla="*/ 142875 w 171450"/>
                <a:gd name="connsiteY1" fmla="*/ 447675 h 1076325"/>
                <a:gd name="connsiteX2" fmla="*/ 171450 w 171450"/>
                <a:gd name="connsiteY2" fmla="*/ 1076325 h 1076325"/>
              </a:gdLst>
              <a:ahLst/>
              <a:cxnLst>
                <a:cxn ang="0">
                  <a:pos x="connsiteX0" y="connsiteY0"/>
                </a:cxn>
                <a:cxn ang="0">
                  <a:pos x="connsiteX1" y="connsiteY1"/>
                </a:cxn>
                <a:cxn ang="0">
                  <a:pos x="connsiteX2" y="connsiteY2"/>
                </a:cxn>
              </a:cxnLst>
              <a:rect l="l" t="t" r="r" b="b"/>
              <a:pathLst>
                <a:path w="171450" h="1076325">
                  <a:moveTo>
                    <a:pt x="0" y="0"/>
                  </a:moveTo>
                  <a:cubicBezTo>
                    <a:pt x="57150" y="134144"/>
                    <a:pt x="114300" y="268288"/>
                    <a:pt x="142875" y="447675"/>
                  </a:cubicBezTo>
                  <a:cubicBezTo>
                    <a:pt x="171450" y="627062"/>
                    <a:pt x="171450" y="851693"/>
                    <a:pt x="171450" y="1076325"/>
                  </a:cubicBezTo>
                </a:path>
              </a:pathLst>
            </a:custGeom>
            <a:noFill/>
            <a:ln w="19050">
              <a:solidFill>
                <a:srgbClr val="EC7061"/>
              </a:solidFill>
              <a:prstDash val="dash"/>
              <a:headEnd type="none" w="med" len="med"/>
              <a:tailEnd type="triangl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45" name="Freeform 44"/>
            <p:cNvSpPr/>
            <p:nvPr/>
          </p:nvSpPr>
          <p:spPr bwMode="gray">
            <a:xfrm>
              <a:off x="8760506" y="1822161"/>
              <a:ext cx="316550" cy="1095375"/>
            </a:xfrm>
            <a:custGeom>
              <a:avLst/>
              <a:gdLst>
                <a:gd name="connsiteX0" fmla="*/ 316550 w 316550"/>
                <a:gd name="connsiteY0" fmla="*/ 0 h 1047750"/>
                <a:gd name="connsiteX1" fmla="*/ 30800 w 316550"/>
                <a:gd name="connsiteY1" fmla="*/ 400050 h 1047750"/>
                <a:gd name="connsiteX2" fmla="*/ 21275 w 316550"/>
                <a:gd name="connsiteY2" fmla="*/ 1047750 h 1047750"/>
              </a:gdLst>
              <a:ahLst/>
              <a:cxnLst>
                <a:cxn ang="0">
                  <a:pos x="connsiteX0" y="connsiteY0"/>
                </a:cxn>
                <a:cxn ang="0">
                  <a:pos x="connsiteX1" y="connsiteY1"/>
                </a:cxn>
                <a:cxn ang="0">
                  <a:pos x="connsiteX2" y="connsiteY2"/>
                </a:cxn>
              </a:cxnLst>
              <a:rect l="l" t="t" r="r" b="b"/>
              <a:pathLst>
                <a:path w="316550" h="1047750">
                  <a:moveTo>
                    <a:pt x="316550" y="0"/>
                  </a:moveTo>
                  <a:cubicBezTo>
                    <a:pt x="198281" y="112712"/>
                    <a:pt x="80012" y="225425"/>
                    <a:pt x="30800" y="400050"/>
                  </a:cubicBezTo>
                  <a:cubicBezTo>
                    <a:pt x="-18413" y="574675"/>
                    <a:pt x="1431" y="811212"/>
                    <a:pt x="21275" y="1047750"/>
                  </a:cubicBezTo>
                </a:path>
              </a:pathLst>
            </a:custGeom>
            <a:noFill/>
            <a:ln w="19050">
              <a:solidFill>
                <a:srgbClr val="EC7061"/>
              </a:solidFill>
              <a:prstDash val="dash"/>
              <a:headEnd type="none" w="med" len="med"/>
              <a:tailEnd type="triangl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83" name="Freeform 82"/>
            <p:cNvSpPr/>
            <p:nvPr/>
          </p:nvSpPr>
          <p:spPr bwMode="gray">
            <a:xfrm>
              <a:off x="8857017" y="2079336"/>
              <a:ext cx="581989" cy="838199"/>
            </a:xfrm>
            <a:custGeom>
              <a:avLst/>
              <a:gdLst>
                <a:gd name="connsiteX0" fmla="*/ 561975 w 561975"/>
                <a:gd name="connsiteY0" fmla="*/ 0 h 781050"/>
                <a:gd name="connsiteX1" fmla="*/ 142875 w 561975"/>
                <a:gd name="connsiteY1" fmla="*/ 200025 h 781050"/>
                <a:gd name="connsiteX2" fmla="*/ 0 w 561975"/>
                <a:gd name="connsiteY2" fmla="*/ 781050 h 781050"/>
              </a:gdLst>
              <a:ahLst/>
              <a:cxnLst>
                <a:cxn ang="0">
                  <a:pos x="connsiteX0" y="connsiteY0"/>
                </a:cxn>
                <a:cxn ang="0">
                  <a:pos x="connsiteX1" y="connsiteY1"/>
                </a:cxn>
                <a:cxn ang="0">
                  <a:pos x="connsiteX2" y="connsiteY2"/>
                </a:cxn>
              </a:cxnLst>
              <a:rect l="l" t="t" r="r" b="b"/>
              <a:pathLst>
                <a:path w="561975" h="781050">
                  <a:moveTo>
                    <a:pt x="561975" y="0"/>
                  </a:moveTo>
                  <a:cubicBezTo>
                    <a:pt x="399256" y="34925"/>
                    <a:pt x="236538" y="69850"/>
                    <a:pt x="142875" y="200025"/>
                  </a:cubicBezTo>
                  <a:cubicBezTo>
                    <a:pt x="49212" y="330200"/>
                    <a:pt x="24606" y="555625"/>
                    <a:pt x="0" y="781050"/>
                  </a:cubicBezTo>
                </a:path>
              </a:pathLst>
            </a:custGeom>
            <a:noFill/>
            <a:ln w="19050">
              <a:solidFill>
                <a:srgbClr val="EC7061"/>
              </a:solidFill>
              <a:prstDash val="dash"/>
              <a:headEnd type="none" w="med" len="med"/>
              <a:tailEnd type="triangl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pic>
          <p:nvPicPr>
            <p:cNvPr id="49" name="图片 48"/>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bwMode="gray">
            <a:xfrm>
              <a:off x="8276400" y="2822400"/>
              <a:ext cx="360510" cy="295200"/>
            </a:xfrm>
            <a:prstGeom prst="rect">
              <a:avLst/>
            </a:prstGeom>
          </p:spPr>
        </p:pic>
        <p:pic>
          <p:nvPicPr>
            <p:cNvPr id="50" name="图片 49"/>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bwMode="gray">
            <a:xfrm>
              <a:off x="8280000" y="3182400"/>
              <a:ext cx="360000" cy="295200"/>
            </a:xfrm>
            <a:prstGeom prst="rect">
              <a:avLst/>
            </a:prstGeom>
          </p:spPr>
        </p:pic>
      </p:grpSp>
      <p:grpSp>
        <p:nvGrpSpPr>
          <p:cNvPr id="87" name="组合 86"/>
          <p:cNvGrpSpPr/>
          <p:nvPr/>
        </p:nvGrpSpPr>
        <p:grpSpPr bwMode="gray">
          <a:xfrm>
            <a:off x="8315727" y="30422"/>
            <a:ext cx="3484959" cy="359996"/>
            <a:chOff x="6572634" y="137497"/>
            <a:chExt cx="3484959" cy="204347"/>
          </a:xfrm>
        </p:grpSpPr>
        <p:sp>
          <p:nvSpPr>
            <p:cNvPr id="88" name="五边形 87"/>
            <p:cNvSpPr/>
            <p:nvPr/>
          </p:nvSpPr>
          <p:spPr bwMode="gray">
            <a:xfrm>
              <a:off x="6572634" y="137498"/>
              <a:ext cx="828000" cy="204346"/>
            </a:xfrm>
            <a:prstGeom prst="homePlate">
              <a:avLst/>
            </a:prstGeom>
            <a:solidFill>
              <a:srgbClr val="D9D9D9"/>
            </a:solidFill>
            <a:ln w="9525" cap="flat" cmpd="sng" algn="ctr">
              <a:solidFill>
                <a:srgbClr val="D9D9D9"/>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000" dirty="0">
                  <a:latin typeface="Huawei Sans" panose="020C0503030203020204" pitchFamily="34" charset="0"/>
                </a:rPr>
                <a:t>Firewall</a:t>
              </a:r>
            </a:p>
          </p:txBody>
        </p:sp>
        <p:sp>
          <p:nvSpPr>
            <p:cNvPr id="89" name="燕尾形 88"/>
            <p:cNvSpPr/>
            <p:nvPr/>
          </p:nvSpPr>
          <p:spPr bwMode="gray">
            <a:xfrm>
              <a:off x="7256297" y="137498"/>
              <a:ext cx="893971" cy="204346"/>
            </a:xfrm>
            <a:prstGeom prst="chevron">
              <a:avLst/>
            </a:prstGeom>
            <a:solidFill>
              <a:srgbClr val="56C4D2"/>
            </a:solidFill>
            <a:ln w="9525" cap="flat" cmpd="sng" algn="ctr">
              <a:solidFill>
                <a:srgbClr val="56C4D2"/>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000" b="1" dirty="0">
                  <a:solidFill>
                    <a:schemeClr val="bg1"/>
                  </a:solidFill>
                  <a:latin typeface="Huawei Sans" panose="020C0503030203020204" pitchFamily="34" charset="0"/>
                </a:rPr>
                <a:t>IPS</a:t>
              </a:r>
              <a:endParaRPr lang="en-US" altLang="zh-CN" sz="1000" b="1"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0" name="燕尾形 89"/>
            <p:cNvSpPr/>
            <p:nvPr/>
          </p:nvSpPr>
          <p:spPr bwMode="gray">
            <a:xfrm>
              <a:off x="8005931" y="137498"/>
              <a:ext cx="1008000" cy="204346"/>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000" dirty="0">
                  <a:latin typeface="Huawei Sans" panose="020C0503030203020204" pitchFamily="34" charset="0"/>
                </a:rPr>
                <a:t>URL Filtering</a:t>
              </a:r>
              <a:endParaRPr lang="en-US" altLang="zh-CN" sz="10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1" name="燕尾形 90"/>
            <p:cNvSpPr/>
            <p:nvPr/>
          </p:nvSpPr>
          <p:spPr bwMode="gray">
            <a:xfrm>
              <a:off x="8869593" y="137497"/>
              <a:ext cx="1188000" cy="204346"/>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000" dirty="0">
                  <a:latin typeface="Huawei Sans" panose="020C0503030203020204" pitchFamily="34" charset="0"/>
                </a:rPr>
                <a:t>Advanced Security VAS</a:t>
              </a:r>
              <a:endParaRPr lang="en-US" altLang="zh-CN" sz="10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92" name="Multiply 81"/>
          <p:cNvSpPr/>
          <p:nvPr/>
        </p:nvSpPr>
        <p:spPr bwMode="gray">
          <a:xfrm>
            <a:off x="8506096" y="2513026"/>
            <a:ext cx="252028" cy="253371"/>
          </a:xfrm>
          <a:prstGeom prst="mathMultiply">
            <a:avLst/>
          </a:prstGeom>
          <a:solidFill>
            <a:srgbClr val="EC7061"/>
          </a:solidFill>
        </p:spPr>
        <p:txBody>
          <a:bodyPr wrap="square" rtlCol="0" anchor="ctr">
            <a:noAutofit/>
          </a:bodyPr>
          <a:lstStyle/>
          <a:p>
            <a:pPr marL="342900" indent="-342900" algn="ctr" fontAlgn="auto">
              <a:buFont typeface="+mj-lt"/>
              <a:buAutoNum type="arabicPeriod"/>
            </a:pPr>
            <a:endParaRPr lang="zh-CN" altLang="en-US" sz="1800">
              <a:latin typeface="+mj-lt"/>
              <a:ea typeface="+mn-ea"/>
              <a:cs typeface="Courier New" panose="02070309020205020404" pitchFamily="49" charset="0"/>
            </a:endParaRPr>
          </a:p>
        </p:txBody>
      </p:sp>
      <p:sp>
        <p:nvSpPr>
          <p:cNvPr id="93" name="Multiply 83"/>
          <p:cNvSpPr/>
          <p:nvPr/>
        </p:nvSpPr>
        <p:spPr bwMode="gray">
          <a:xfrm>
            <a:off x="8614466" y="2294254"/>
            <a:ext cx="252028" cy="253371"/>
          </a:xfrm>
          <a:prstGeom prst="mathMultiply">
            <a:avLst/>
          </a:prstGeom>
          <a:solidFill>
            <a:srgbClr val="EC7061"/>
          </a:solidFill>
        </p:spPr>
        <p:txBody>
          <a:bodyPr wrap="square" rtlCol="0" anchor="ctr">
            <a:noAutofit/>
          </a:bodyPr>
          <a:lstStyle/>
          <a:p>
            <a:pPr marL="342900" indent="-342900" algn="ctr" fontAlgn="auto">
              <a:buFont typeface="+mj-lt"/>
              <a:buAutoNum type="arabicPeriod"/>
            </a:pPr>
            <a:endParaRPr lang="zh-CN" altLang="en-US" sz="1800">
              <a:latin typeface="+mj-lt"/>
              <a:ea typeface="+mn-ea"/>
              <a:cs typeface="Courier New" panose="02070309020205020404" pitchFamily="49" charset="0"/>
            </a:endParaRPr>
          </a:p>
        </p:txBody>
      </p:sp>
      <p:sp>
        <p:nvSpPr>
          <p:cNvPr id="94" name="Multiply 84"/>
          <p:cNvSpPr/>
          <p:nvPr/>
        </p:nvSpPr>
        <p:spPr bwMode="gray">
          <a:xfrm>
            <a:off x="8757595" y="2507216"/>
            <a:ext cx="252028" cy="253371"/>
          </a:xfrm>
          <a:prstGeom prst="mathMultiply">
            <a:avLst/>
          </a:prstGeom>
          <a:solidFill>
            <a:srgbClr val="EC7061"/>
          </a:solidFill>
        </p:spPr>
        <p:txBody>
          <a:bodyPr wrap="square" rtlCol="0" anchor="ctr">
            <a:noAutofit/>
          </a:bodyPr>
          <a:lstStyle/>
          <a:p>
            <a:pPr marL="342900" indent="-342900" algn="ctr" fontAlgn="auto">
              <a:buFont typeface="+mj-lt"/>
              <a:buAutoNum type="arabicPeriod"/>
            </a:pPr>
            <a:endParaRPr lang="zh-CN" altLang="en-US" sz="1800">
              <a:latin typeface="+mj-lt"/>
              <a:ea typeface="+mn-ea"/>
              <a:cs typeface="Courier New" panose="02070309020205020404" pitchFamily="49" charset="0"/>
            </a:endParaRPr>
          </a:p>
        </p:txBody>
      </p:sp>
    </p:spTree>
    <p:extLst>
      <p:ext uri="{BB962C8B-B14F-4D97-AF65-F5344CB8AC3E}">
        <p14:creationId xmlns:p14="http://schemas.microsoft.com/office/powerpoint/2010/main" val="198511159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4B767B-6677-4BC0-907C-AE4BE1958614}"/>
              </a:ext>
            </a:extLst>
          </p:cNvPr>
          <p:cNvSpPr>
            <a:spLocks noGrp="1"/>
          </p:cNvSpPr>
          <p:nvPr>
            <p:ph type="title"/>
          </p:nvPr>
        </p:nvSpPr>
        <p:spPr bwMode="gray"/>
        <p:txBody>
          <a:bodyPr>
            <a:normAutofit/>
          </a:bodyPr>
          <a:lstStyle/>
          <a:p>
            <a:pPr fontAlgn="ctr"/>
            <a:r>
              <a:rPr lang="en-US" dirty="0">
                <a:latin typeface="Huawei Sans" panose="020C0503030203020204" pitchFamily="34" charset="0"/>
              </a:rPr>
              <a:t>Basic Concepts of IPS</a:t>
            </a:r>
          </a:p>
        </p:txBody>
      </p:sp>
      <p:sp>
        <p:nvSpPr>
          <p:cNvPr id="3" name="Text Placeholder 2">
            <a:extLst>
              <a:ext uri="{FF2B5EF4-FFF2-40B4-BE49-F238E27FC236}">
                <a16:creationId xmlns:a16="http://schemas.microsoft.com/office/drawing/2014/main" id="{5AD8019F-F894-4B82-9077-D470EDB26E6C}"/>
              </a:ext>
            </a:extLst>
          </p:cNvPr>
          <p:cNvSpPr>
            <a:spLocks noGrp="1"/>
          </p:cNvSpPr>
          <p:nvPr>
            <p:ph type="body" sz="quarter" idx="10"/>
          </p:nvPr>
        </p:nvSpPr>
        <p:spPr bwMode="gray"/>
        <p:txBody>
          <a:bodyPr/>
          <a:lstStyle/>
          <a:p>
            <a:pPr algn="l"/>
            <a:r>
              <a:rPr lang="en-US" sz="1600" dirty="0">
                <a:latin typeface="Huawei Sans" panose="020C0503030203020204" pitchFamily="34" charset="0"/>
              </a:rPr>
              <a:t>The IPS needs to identify intrusion traffic before controlling the intrusion traffic. Intrusion traffic identification and control are implemented by the following functional modules:</a:t>
            </a:r>
            <a:endParaRPr lang="en-US" altLang="zh-CN" sz="1600" dirty="0">
              <a:latin typeface="Huawei Sans" panose="020C0503030203020204" pitchFamily="34" charset="0"/>
            </a:endParaRPr>
          </a:p>
          <a:p>
            <a:pPr marL="542925" lvl="1" indent="-238125">
              <a:spcBef>
                <a:spcPts val="0"/>
              </a:spcBef>
            </a:pPr>
            <a:r>
              <a:rPr lang="en-US" sz="1400" dirty="0">
                <a:latin typeface="Huawei Sans" panose="020C0503030203020204" pitchFamily="34" charset="0"/>
              </a:rPr>
              <a:t>IPS signature database: defines features of various common intrusion behaviors and assigns a unique intrusion behavior ID for each kind of intrusion behavior feature.</a:t>
            </a:r>
            <a:endParaRPr lang="en-US" altLang="zh-CN" sz="1400" dirty="0">
              <a:latin typeface="Huawei Sans" panose="020C0503030203020204" pitchFamily="34" charset="0"/>
            </a:endParaRPr>
          </a:p>
          <a:p>
            <a:pPr marL="542925" lvl="1" indent="-238125">
              <a:spcBef>
                <a:spcPts val="0"/>
              </a:spcBef>
            </a:pPr>
            <a:r>
              <a:rPr lang="en-US" sz="1400" dirty="0">
                <a:latin typeface="Huawei Sans" panose="020C0503030203020204" pitchFamily="34" charset="0"/>
              </a:rPr>
              <a:t>IPS signature: describes the features of an intrusion behavior on the network and the action to be taken </a:t>
            </a:r>
            <a:r>
              <a:rPr lang="en-US" sz="1400" dirty="0"/>
              <a:t>for the intrusion behavior</a:t>
            </a:r>
            <a:r>
              <a:rPr lang="en-US" sz="1400" dirty="0">
                <a:latin typeface="Huawei Sans" panose="020C0503030203020204" pitchFamily="34" charset="0"/>
              </a:rPr>
              <a:t>. IPS signatures can be pre-defined or user-defined.</a:t>
            </a:r>
            <a:endParaRPr lang="en-US" altLang="zh-CN" sz="1400" dirty="0">
              <a:latin typeface="Huawei Sans" panose="020C0503030203020204" pitchFamily="34" charset="0"/>
            </a:endParaRPr>
          </a:p>
          <a:p>
            <a:pPr marL="542925" lvl="1" indent="-238125">
              <a:spcBef>
                <a:spcPts val="0"/>
              </a:spcBef>
            </a:pPr>
            <a:r>
              <a:rPr lang="en-US" sz="1400" dirty="0">
                <a:latin typeface="Huawei Sans" panose="020C0503030203020204" pitchFamily="34" charset="0"/>
              </a:rPr>
              <a:t>Signature filter: is a collection of signatures that meet specified filtering conditions. You can add multiple signatures to a signature filter and redefine the action to be taken for the traffic matching any signature in the signature filter.</a:t>
            </a:r>
            <a:endParaRPr lang="en-US" altLang="zh-CN" sz="1400" dirty="0">
              <a:latin typeface="Huawei Sans" panose="020C0503030203020204" pitchFamily="34" charset="0"/>
            </a:endParaRPr>
          </a:p>
          <a:p>
            <a:pPr marL="542925" lvl="1" indent="-238125">
              <a:spcBef>
                <a:spcPts val="0"/>
              </a:spcBef>
            </a:pPr>
            <a:r>
              <a:rPr lang="en-US" sz="1400" dirty="0">
                <a:latin typeface="Huawei Sans" panose="020C0503030203020204" pitchFamily="34" charset="0"/>
              </a:rPr>
              <a:t>Exception signature: Some signatures in </a:t>
            </a:r>
            <a:r>
              <a:rPr lang="en-US" sz="1400" dirty="0"/>
              <a:t>a signature filter </a:t>
            </a:r>
            <a:r>
              <a:rPr lang="en-US" sz="1400" dirty="0">
                <a:latin typeface="Huawei Sans" panose="020C0503030203020204" pitchFamily="34" charset="0"/>
              </a:rPr>
              <a:t>can be configured with actions different from that </a:t>
            </a:r>
            <a:r>
              <a:rPr lang="en-US" sz="1400" dirty="0"/>
              <a:t>of the </a:t>
            </a:r>
            <a:r>
              <a:rPr lang="en-US" sz="1400" dirty="0">
                <a:latin typeface="Huawei Sans" panose="020C0503030203020204" pitchFamily="34" charset="0"/>
              </a:rPr>
              <a:t>signature filter.</a:t>
            </a:r>
            <a:endParaRPr lang="en-US" altLang="zh-CN" sz="1400" dirty="0">
              <a:latin typeface="Huawei Sans" panose="020C0503030203020204" pitchFamily="34" charset="0"/>
            </a:endParaRPr>
          </a:p>
          <a:p>
            <a:pPr marL="542925" lvl="1" indent="-238125">
              <a:spcBef>
                <a:spcPts val="0"/>
              </a:spcBef>
            </a:pPr>
            <a:r>
              <a:rPr lang="en-US" sz="1400" dirty="0">
                <a:latin typeface="Huawei Sans" panose="020C0503030203020204" pitchFamily="34" charset="0"/>
              </a:rPr>
              <a:t>IPS profile: contains multiple signature filters and exception signatures. A CPE processes traffic based on </a:t>
            </a:r>
            <a:r>
              <a:rPr lang="en-US" sz="1400" dirty="0"/>
              <a:t>an IPS </a:t>
            </a:r>
            <a:r>
              <a:rPr lang="en-US" sz="1400" dirty="0">
                <a:latin typeface="Huawei Sans" panose="020C0503030203020204" pitchFamily="34" charset="0"/>
              </a:rPr>
              <a:t>profile.</a:t>
            </a:r>
            <a:endParaRPr lang="en-US" altLang="zh-CN" sz="1400" dirty="0">
              <a:latin typeface="Huawei Sans" panose="020C0503030203020204" pitchFamily="34" charset="0"/>
            </a:endParaRPr>
          </a:p>
        </p:txBody>
      </p:sp>
      <p:sp>
        <p:nvSpPr>
          <p:cNvPr id="8" name="Rectangle 7">
            <a:extLst>
              <a:ext uri="{FF2B5EF4-FFF2-40B4-BE49-F238E27FC236}">
                <a16:creationId xmlns:a16="http://schemas.microsoft.com/office/drawing/2014/main" id="{F1D25CC0-2336-4A3E-96A0-410ACB908EFB}"/>
              </a:ext>
            </a:extLst>
          </p:cNvPr>
          <p:cNvSpPr/>
          <p:nvPr/>
        </p:nvSpPr>
        <p:spPr bwMode="gray">
          <a:xfrm>
            <a:off x="2441466" y="4278018"/>
            <a:ext cx="2350203" cy="1817315"/>
          </a:xfrm>
          <a:prstGeom prst="rect">
            <a:avLst/>
          </a:prstGeom>
          <a:solidFill>
            <a:srgbClr val="D9D9D9"/>
          </a:solidFill>
          <a:ln>
            <a:solidFill>
              <a:srgbClr val="D9D9D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fontAlgn="ctr"/>
            <a:r>
              <a:rPr lang="en-US" sz="1200" dirty="0">
                <a:solidFill>
                  <a:schemeClr val="tx1"/>
                </a:solidFill>
                <a:latin typeface="Huawei Sans" panose="020C0503030203020204" pitchFamily="34" charset="0"/>
              </a:rPr>
              <a:t>Signature (feature + behavior)</a:t>
            </a:r>
          </a:p>
        </p:txBody>
      </p:sp>
      <p:graphicFrame>
        <p:nvGraphicFramePr>
          <p:cNvPr id="9" name="Table 8">
            <a:extLst>
              <a:ext uri="{FF2B5EF4-FFF2-40B4-BE49-F238E27FC236}">
                <a16:creationId xmlns:a16="http://schemas.microsoft.com/office/drawing/2014/main" id="{F8107AE3-9158-4EC9-BF36-9DCE89AC2AB4}"/>
              </a:ext>
            </a:extLst>
          </p:cNvPr>
          <p:cNvGraphicFramePr>
            <a:graphicFrameLocks noGrp="1"/>
          </p:cNvGraphicFramePr>
          <p:nvPr>
            <p:extLst>
              <p:ext uri="{D42A27DB-BD31-4B8C-83A1-F6EECF244321}">
                <p14:modId xmlns:p14="http://schemas.microsoft.com/office/powerpoint/2010/main" val="3522326030"/>
              </p:ext>
            </p:extLst>
          </p:nvPr>
        </p:nvGraphicFramePr>
        <p:xfrm>
          <a:off x="2554408" y="4538975"/>
          <a:ext cx="2184282" cy="457200"/>
        </p:xfrm>
        <a:graphic>
          <a:graphicData uri="http://schemas.openxmlformats.org/drawingml/2006/table">
            <a:tbl>
              <a:tblPr firstRow="1" bandRow="1">
                <a:tableStyleId>{5C22544A-7EE6-4342-B048-85BDC9FD1C3A}</a:tableStyleId>
              </a:tblPr>
              <a:tblGrid>
                <a:gridCol w="661666">
                  <a:extLst>
                    <a:ext uri="{9D8B030D-6E8A-4147-A177-3AD203B41FA5}">
                      <a16:colId xmlns:a16="http://schemas.microsoft.com/office/drawing/2014/main" val="20000"/>
                    </a:ext>
                  </a:extLst>
                </a:gridCol>
                <a:gridCol w="1522616">
                  <a:extLst>
                    <a:ext uri="{9D8B030D-6E8A-4147-A177-3AD203B41FA5}">
                      <a16:colId xmlns:a16="http://schemas.microsoft.com/office/drawing/2014/main" val="20001"/>
                    </a:ext>
                  </a:extLst>
                </a:gridCol>
              </a:tblGrid>
              <a:tr h="370840">
                <a:tc>
                  <a:txBody>
                    <a:bodyPr/>
                    <a:lstStyle/>
                    <a:p>
                      <a:pPr algn="ctr" fontAlgn="ctr"/>
                      <a:r>
                        <a:rPr lang="en-US" sz="1200" b="0" dirty="0">
                          <a:solidFill>
                            <a:schemeClr val="tx1"/>
                          </a:solidFill>
                          <a:latin typeface="Huawei Sans" panose="020C0503030203020204" pitchFamily="34" charset="0"/>
                        </a:rPr>
                        <a:t>A01</a:t>
                      </a:r>
                      <a:endParaRPr lang="en-US" altLang="zh-CN" sz="1200" b="0" dirty="0">
                        <a:solidFill>
                          <a:schemeClr val="tx1"/>
                        </a:solidFill>
                        <a:latin typeface="Huawei Sans" panose="020C0503030203020204" pitchFamily="34" charset="0"/>
                      </a:endParaRPr>
                    </a:p>
                  </a:txBody>
                  <a:tcPr anchor="ctr">
                    <a:lnL w="12700" cap="flat" cmpd="sng" algn="ctr">
                      <a:solidFill>
                        <a:srgbClr val="00B0F0"/>
                      </a:solidFill>
                      <a:prstDash val="solid"/>
                      <a:round/>
                      <a:headEnd type="none" w="med" len="med"/>
                      <a:tailEnd type="none" w="med" len="med"/>
                    </a:lnL>
                    <a:lnR w="12700" cap="flat" cmpd="sng" algn="ctr">
                      <a:solidFill>
                        <a:srgbClr val="00B0F0"/>
                      </a:solidFill>
                      <a:prstDash val="solid"/>
                      <a:round/>
                      <a:headEnd type="none" w="med" len="med"/>
                      <a:tailEnd type="none" w="med" len="med"/>
                    </a:lnR>
                    <a:lnT w="12700" cap="flat" cmpd="sng" algn="ctr">
                      <a:solidFill>
                        <a:srgbClr val="00B0F0"/>
                      </a:solidFill>
                      <a:prstDash val="solid"/>
                      <a:round/>
                      <a:headEnd type="none" w="med" len="med"/>
                      <a:tailEnd type="none" w="med" len="med"/>
                    </a:lnT>
                    <a:lnB w="12700" cap="flat" cmpd="sng" algn="ctr">
                      <a:solidFill>
                        <a:srgbClr val="00B0F0"/>
                      </a:solidFill>
                      <a:prstDash val="solid"/>
                      <a:round/>
                      <a:headEnd type="none" w="med" len="med"/>
                      <a:tailEnd type="none" w="med" len="med"/>
                    </a:lnB>
                    <a:solidFill>
                      <a:srgbClr val="F4FBFE"/>
                    </a:solidFill>
                  </a:tcPr>
                </a:tc>
                <a:tc>
                  <a:txBody>
                    <a:bodyPr/>
                    <a:lstStyle/>
                    <a:p>
                      <a:pPr algn="ctr" fontAlgn="ctr"/>
                      <a:r>
                        <a:rPr lang="en-US" sz="1200" b="0" dirty="0">
                          <a:solidFill>
                            <a:schemeClr val="tx1"/>
                          </a:solidFill>
                          <a:latin typeface="Huawei Sans" panose="020C0503030203020204" pitchFamily="34" charset="0"/>
                        </a:rPr>
                        <a:t>Feature 1</a:t>
                      </a:r>
                    </a:p>
                    <a:p>
                      <a:pPr algn="ctr" fontAlgn="ctr"/>
                      <a:r>
                        <a:rPr lang="en-US" sz="1200" b="0" dirty="0">
                          <a:solidFill>
                            <a:schemeClr val="tx1"/>
                          </a:solidFill>
                          <a:latin typeface="Huawei Sans" panose="020C0503030203020204" pitchFamily="34" charset="0"/>
                        </a:rPr>
                        <a:t>Action: Alert</a:t>
                      </a:r>
                      <a:endParaRPr lang="en-US" altLang="zh-CN" sz="1200" b="0" dirty="0">
                        <a:solidFill>
                          <a:schemeClr val="tx1"/>
                        </a:solidFill>
                        <a:latin typeface="Huawei Sans" panose="020C0503030203020204" pitchFamily="34" charset="0"/>
                      </a:endParaRPr>
                    </a:p>
                  </a:txBody>
                  <a:tcPr anchor="ctr">
                    <a:lnL w="12700" cap="flat" cmpd="sng" algn="ctr">
                      <a:solidFill>
                        <a:srgbClr val="00B0F0"/>
                      </a:solidFill>
                      <a:prstDash val="solid"/>
                      <a:round/>
                      <a:headEnd type="none" w="med" len="med"/>
                      <a:tailEnd type="none" w="med" len="med"/>
                    </a:lnL>
                    <a:lnR w="12700" cap="flat" cmpd="sng" algn="ctr">
                      <a:solidFill>
                        <a:srgbClr val="00B0F0"/>
                      </a:solidFill>
                      <a:prstDash val="solid"/>
                      <a:round/>
                      <a:headEnd type="none" w="med" len="med"/>
                      <a:tailEnd type="none" w="med" len="med"/>
                    </a:lnR>
                    <a:lnT w="12700" cap="flat" cmpd="sng" algn="ctr">
                      <a:solidFill>
                        <a:srgbClr val="00B0F0"/>
                      </a:solidFill>
                      <a:prstDash val="solid"/>
                      <a:round/>
                      <a:headEnd type="none" w="med" len="med"/>
                      <a:tailEnd type="none" w="med" len="med"/>
                    </a:lnT>
                    <a:lnB w="12700" cap="flat" cmpd="sng" algn="ctr">
                      <a:solidFill>
                        <a:srgbClr val="00B0F0"/>
                      </a:solidFill>
                      <a:prstDash val="solid"/>
                      <a:round/>
                      <a:headEnd type="none" w="med" len="med"/>
                      <a:tailEnd type="none" w="med" len="med"/>
                    </a:lnB>
                    <a:solidFill>
                      <a:srgbClr val="F4FBFE"/>
                    </a:solidFill>
                  </a:tcPr>
                </a:tc>
                <a:extLst>
                  <a:ext uri="{0D108BD9-81ED-4DB2-BD59-A6C34878D82A}">
                    <a16:rowId xmlns:a16="http://schemas.microsoft.com/office/drawing/2014/main" val="10000"/>
                  </a:ext>
                </a:extLst>
              </a:tr>
            </a:tbl>
          </a:graphicData>
        </a:graphic>
      </p:graphicFrame>
      <p:graphicFrame>
        <p:nvGraphicFramePr>
          <p:cNvPr id="10" name="Table 9">
            <a:extLst>
              <a:ext uri="{FF2B5EF4-FFF2-40B4-BE49-F238E27FC236}">
                <a16:creationId xmlns:a16="http://schemas.microsoft.com/office/drawing/2014/main" id="{7F82476A-1A5C-45AC-BF28-E3639E104F0C}"/>
              </a:ext>
            </a:extLst>
          </p:cNvPr>
          <p:cNvGraphicFramePr>
            <a:graphicFrameLocks noGrp="1"/>
          </p:cNvGraphicFramePr>
          <p:nvPr>
            <p:extLst>
              <p:ext uri="{D42A27DB-BD31-4B8C-83A1-F6EECF244321}">
                <p14:modId xmlns:p14="http://schemas.microsoft.com/office/powerpoint/2010/main" val="2934139536"/>
              </p:ext>
            </p:extLst>
          </p:nvPr>
        </p:nvGraphicFramePr>
        <p:xfrm>
          <a:off x="2556715" y="5051217"/>
          <a:ext cx="2184282" cy="457200"/>
        </p:xfrm>
        <a:graphic>
          <a:graphicData uri="http://schemas.openxmlformats.org/drawingml/2006/table">
            <a:tbl>
              <a:tblPr firstRow="1" bandRow="1">
                <a:tableStyleId>{5C22544A-7EE6-4342-B048-85BDC9FD1C3A}</a:tableStyleId>
              </a:tblPr>
              <a:tblGrid>
                <a:gridCol w="661666">
                  <a:extLst>
                    <a:ext uri="{9D8B030D-6E8A-4147-A177-3AD203B41FA5}">
                      <a16:colId xmlns:a16="http://schemas.microsoft.com/office/drawing/2014/main" val="20000"/>
                    </a:ext>
                  </a:extLst>
                </a:gridCol>
                <a:gridCol w="1522616">
                  <a:extLst>
                    <a:ext uri="{9D8B030D-6E8A-4147-A177-3AD203B41FA5}">
                      <a16:colId xmlns:a16="http://schemas.microsoft.com/office/drawing/2014/main" val="20001"/>
                    </a:ext>
                  </a:extLst>
                </a:gridCol>
              </a:tblGrid>
              <a:tr h="370840">
                <a:tc>
                  <a:txBody>
                    <a:bodyPr/>
                    <a:lstStyle/>
                    <a:p>
                      <a:pPr algn="ctr" fontAlgn="ctr"/>
                      <a:r>
                        <a:rPr lang="en-US" sz="1200" b="0" dirty="0">
                          <a:solidFill>
                            <a:schemeClr val="tx1"/>
                          </a:solidFill>
                          <a:latin typeface="Huawei Sans" panose="020C0503030203020204" pitchFamily="34" charset="0"/>
                        </a:rPr>
                        <a:t>B01</a:t>
                      </a:r>
                      <a:endParaRPr lang="en-US" altLang="zh-CN" sz="1200" b="0" dirty="0">
                        <a:solidFill>
                          <a:schemeClr val="tx1"/>
                        </a:solidFill>
                        <a:latin typeface="Huawei Sans" panose="020C0503030203020204" pitchFamily="34" charset="0"/>
                      </a:endParaRPr>
                    </a:p>
                  </a:txBody>
                  <a:tcPr anchor="ctr">
                    <a:lnL w="12700" cap="flat" cmpd="sng" algn="ctr">
                      <a:solidFill>
                        <a:srgbClr val="00B0F0"/>
                      </a:solidFill>
                      <a:prstDash val="solid"/>
                      <a:round/>
                      <a:headEnd type="none" w="med" len="med"/>
                      <a:tailEnd type="none" w="med" len="med"/>
                    </a:lnL>
                    <a:lnR w="12700" cap="flat" cmpd="sng" algn="ctr">
                      <a:solidFill>
                        <a:srgbClr val="00B0F0"/>
                      </a:solidFill>
                      <a:prstDash val="solid"/>
                      <a:round/>
                      <a:headEnd type="none" w="med" len="med"/>
                      <a:tailEnd type="none" w="med" len="med"/>
                    </a:lnR>
                    <a:lnT w="12700" cap="flat" cmpd="sng" algn="ctr">
                      <a:solidFill>
                        <a:srgbClr val="00B0F0"/>
                      </a:solidFill>
                      <a:prstDash val="solid"/>
                      <a:round/>
                      <a:headEnd type="none" w="med" len="med"/>
                      <a:tailEnd type="none" w="med" len="med"/>
                    </a:lnT>
                    <a:lnB w="12700" cap="flat" cmpd="sng" algn="ctr">
                      <a:solidFill>
                        <a:srgbClr val="00B0F0"/>
                      </a:solidFill>
                      <a:prstDash val="solid"/>
                      <a:round/>
                      <a:headEnd type="none" w="med" len="med"/>
                      <a:tailEnd type="none" w="med" len="med"/>
                    </a:lnB>
                    <a:solidFill>
                      <a:srgbClr val="F4FBFE"/>
                    </a:solidFill>
                  </a:tcPr>
                </a:tc>
                <a:tc>
                  <a:txBody>
                    <a:bodyPr/>
                    <a:lstStyle/>
                    <a:p>
                      <a:pPr algn="ctr" fontAlgn="ctr"/>
                      <a:r>
                        <a:rPr lang="en-US" sz="1200" b="0" dirty="0">
                          <a:solidFill>
                            <a:schemeClr val="tx1"/>
                          </a:solidFill>
                          <a:latin typeface="Huawei Sans" panose="020C0503030203020204" pitchFamily="34" charset="0"/>
                        </a:rPr>
                        <a:t>Feature 2</a:t>
                      </a:r>
                    </a:p>
                    <a:p>
                      <a:pPr algn="ctr" fontAlgn="ctr"/>
                      <a:r>
                        <a:rPr lang="en-US" sz="1200" b="0" dirty="0">
                          <a:solidFill>
                            <a:schemeClr val="tx1"/>
                          </a:solidFill>
                          <a:latin typeface="Huawei Sans" panose="020C0503030203020204" pitchFamily="34" charset="0"/>
                        </a:rPr>
                        <a:t>Action: Block</a:t>
                      </a:r>
                      <a:endParaRPr lang="en-US" altLang="zh-CN" sz="1200" b="0" dirty="0">
                        <a:solidFill>
                          <a:schemeClr val="tx1"/>
                        </a:solidFill>
                        <a:latin typeface="Huawei Sans" panose="020C0503030203020204" pitchFamily="34" charset="0"/>
                      </a:endParaRPr>
                    </a:p>
                  </a:txBody>
                  <a:tcPr anchor="ctr">
                    <a:lnL w="12700" cap="flat" cmpd="sng" algn="ctr">
                      <a:solidFill>
                        <a:srgbClr val="00B0F0"/>
                      </a:solidFill>
                      <a:prstDash val="solid"/>
                      <a:round/>
                      <a:headEnd type="none" w="med" len="med"/>
                      <a:tailEnd type="none" w="med" len="med"/>
                    </a:lnL>
                    <a:lnR w="12700" cap="flat" cmpd="sng" algn="ctr">
                      <a:solidFill>
                        <a:srgbClr val="00B0F0"/>
                      </a:solidFill>
                      <a:prstDash val="solid"/>
                      <a:round/>
                      <a:headEnd type="none" w="med" len="med"/>
                      <a:tailEnd type="none" w="med" len="med"/>
                    </a:lnR>
                    <a:lnT w="12700" cap="flat" cmpd="sng" algn="ctr">
                      <a:solidFill>
                        <a:srgbClr val="00B0F0"/>
                      </a:solidFill>
                      <a:prstDash val="solid"/>
                      <a:round/>
                      <a:headEnd type="none" w="med" len="med"/>
                      <a:tailEnd type="none" w="med" len="med"/>
                    </a:lnT>
                    <a:lnB w="12700" cap="flat" cmpd="sng" algn="ctr">
                      <a:solidFill>
                        <a:srgbClr val="00B0F0"/>
                      </a:solidFill>
                      <a:prstDash val="solid"/>
                      <a:round/>
                      <a:headEnd type="none" w="med" len="med"/>
                      <a:tailEnd type="none" w="med" len="med"/>
                    </a:lnB>
                    <a:solidFill>
                      <a:srgbClr val="F4FBFE"/>
                    </a:solidFill>
                  </a:tcPr>
                </a:tc>
                <a:extLst>
                  <a:ext uri="{0D108BD9-81ED-4DB2-BD59-A6C34878D82A}">
                    <a16:rowId xmlns:a16="http://schemas.microsoft.com/office/drawing/2014/main" val="10000"/>
                  </a:ext>
                </a:extLst>
              </a:tr>
            </a:tbl>
          </a:graphicData>
        </a:graphic>
      </p:graphicFrame>
      <p:sp>
        <p:nvSpPr>
          <p:cNvPr id="11" name="Rectangle 10">
            <a:extLst>
              <a:ext uri="{FF2B5EF4-FFF2-40B4-BE49-F238E27FC236}">
                <a16:creationId xmlns:a16="http://schemas.microsoft.com/office/drawing/2014/main" id="{D73D5E35-3275-4207-8B51-6539F09FF5C5}"/>
              </a:ext>
            </a:extLst>
          </p:cNvPr>
          <p:cNvSpPr/>
          <p:nvPr/>
        </p:nvSpPr>
        <p:spPr bwMode="gray">
          <a:xfrm>
            <a:off x="5216066" y="4278018"/>
            <a:ext cx="4972223" cy="1725674"/>
          </a:xfrm>
          <a:prstGeom prst="rect">
            <a:avLst/>
          </a:prstGeom>
          <a:solidFill>
            <a:srgbClr val="D9D9D9"/>
          </a:solidFill>
          <a:ln>
            <a:solidFill>
              <a:srgbClr val="D9D9D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fontAlgn="ctr"/>
            <a:r>
              <a:rPr lang="en-US" sz="1200" dirty="0">
                <a:solidFill>
                  <a:schemeClr val="tx1"/>
                </a:solidFill>
                <a:latin typeface="Huawei Sans" panose="020C0503030203020204" pitchFamily="34" charset="0"/>
              </a:rPr>
              <a:t>IPS profile</a:t>
            </a:r>
          </a:p>
        </p:txBody>
      </p:sp>
      <p:sp>
        <p:nvSpPr>
          <p:cNvPr id="12" name="Rectangle 11">
            <a:extLst>
              <a:ext uri="{FF2B5EF4-FFF2-40B4-BE49-F238E27FC236}">
                <a16:creationId xmlns:a16="http://schemas.microsoft.com/office/drawing/2014/main" id="{13E5D5B5-D06D-4087-A41A-11A6E18FAE92}"/>
              </a:ext>
            </a:extLst>
          </p:cNvPr>
          <p:cNvSpPr/>
          <p:nvPr/>
        </p:nvSpPr>
        <p:spPr bwMode="gray">
          <a:xfrm>
            <a:off x="5272172" y="4538974"/>
            <a:ext cx="1605046" cy="1356705"/>
          </a:xfrm>
          <a:prstGeom prst="rect">
            <a:avLst/>
          </a:prstGeom>
          <a:solidFill>
            <a:schemeClr val="bg1">
              <a:lumMod val="95000"/>
            </a:schemeClr>
          </a:solidFill>
          <a:ln>
            <a:solidFill>
              <a:schemeClr val="bg1">
                <a:lumMod val="7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fontAlgn="ctr"/>
            <a:r>
              <a:rPr lang="en-US" sz="1100" dirty="0">
                <a:solidFill>
                  <a:schemeClr val="tx1"/>
                </a:solidFill>
                <a:latin typeface="Huawei Sans" panose="020C0503030203020204" pitchFamily="34" charset="0"/>
              </a:rPr>
              <a:t>Signature filter 1</a:t>
            </a:r>
          </a:p>
          <a:p>
            <a:pPr fontAlgn="ctr"/>
            <a:r>
              <a:rPr lang="en-US" sz="1100" dirty="0">
                <a:solidFill>
                  <a:schemeClr val="tx1"/>
                </a:solidFill>
                <a:latin typeface="Huawei Sans" panose="020C0503030203020204" pitchFamily="34" charset="0"/>
              </a:rPr>
              <a:t>Protocol: HTTP</a:t>
            </a:r>
          </a:p>
          <a:p>
            <a:pPr fontAlgn="ctr"/>
            <a:r>
              <a:rPr lang="en-US" sz="1100" dirty="0">
                <a:solidFill>
                  <a:schemeClr val="tx1"/>
                </a:solidFill>
                <a:latin typeface="Huawei Sans" panose="020C0503030203020204" pitchFamily="34" charset="0"/>
              </a:rPr>
              <a:t>Action: Default</a:t>
            </a:r>
          </a:p>
        </p:txBody>
      </p:sp>
      <p:graphicFrame>
        <p:nvGraphicFramePr>
          <p:cNvPr id="13" name="Table 12">
            <a:extLst>
              <a:ext uri="{FF2B5EF4-FFF2-40B4-BE49-F238E27FC236}">
                <a16:creationId xmlns:a16="http://schemas.microsoft.com/office/drawing/2014/main" id="{3658FDDA-D7F7-4CD8-8498-7C84604BDD1B}"/>
              </a:ext>
            </a:extLst>
          </p:cNvPr>
          <p:cNvGraphicFramePr>
            <a:graphicFrameLocks noGrp="1"/>
          </p:cNvGraphicFramePr>
          <p:nvPr>
            <p:extLst>
              <p:ext uri="{D42A27DB-BD31-4B8C-83A1-F6EECF244321}">
                <p14:modId xmlns:p14="http://schemas.microsoft.com/office/powerpoint/2010/main" val="303658219"/>
              </p:ext>
            </p:extLst>
          </p:nvPr>
        </p:nvGraphicFramePr>
        <p:xfrm>
          <a:off x="5389883" y="5204334"/>
          <a:ext cx="1156578" cy="274320"/>
        </p:xfrm>
        <a:graphic>
          <a:graphicData uri="http://schemas.openxmlformats.org/drawingml/2006/table">
            <a:tbl>
              <a:tblPr firstRow="1" bandRow="1">
                <a:tableStyleId>{5C22544A-7EE6-4342-B048-85BDC9FD1C3A}</a:tableStyleId>
              </a:tblPr>
              <a:tblGrid>
                <a:gridCol w="1156578">
                  <a:extLst>
                    <a:ext uri="{9D8B030D-6E8A-4147-A177-3AD203B41FA5}">
                      <a16:colId xmlns:a16="http://schemas.microsoft.com/office/drawing/2014/main" val="20000"/>
                    </a:ext>
                  </a:extLst>
                </a:gridCol>
              </a:tblGrid>
              <a:tr h="238711">
                <a:tc>
                  <a:txBody>
                    <a:bodyPr/>
                    <a:lstStyle/>
                    <a:p>
                      <a:pPr algn="ctr" fontAlgn="ctr"/>
                      <a:r>
                        <a:rPr lang="en-US" sz="1200" b="0" dirty="0">
                          <a:solidFill>
                            <a:schemeClr val="tx1"/>
                          </a:solidFill>
                          <a:latin typeface="Huawei Sans" panose="020C0503030203020204" pitchFamily="34" charset="0"/>
                        </a:rPr>
                        <a:t>A01</a:t>
                      </a:r>
                      <a:endParaRPr lang="en-US" altLang="zh-CN" sz="1200" b="0" dirty="0">
                        <a:solidFill>
                          <a:schemeClr val="tx1"/>
                        </a:solidFill>
                        <a:latin typeface="Huawei Sans" panose="020C0503030203020204" pitchFamily="34" charset="0"/>
                      </a:endParaRPr>
                    </a:p>
                  </a:txBody>
                  <a:tcPr anchor="ctr">
                    <a:lnL w="12700" cap="flat" cmpd="sng" algn="ctr">
                      <a:solidFill>
                        <a:srgbClr val="00B0F0"/>
                      </a:solidFill>
                      <a:prstDash val="solid"/>
                      <a:round/>
                      <a:headEnd type="none" w="med" len="med"/>
                      <a:tailEnd type="none" w="med" len="med"/>
                    </a:lnL>
                    <a:lnR w="12700" cap="flat" cmpd="sng" algn="ctr">
                      <a:solidFill>
                        <a:srgbClr val="00B0F0"/>
                      </a:solidFill>
                      <a:prstDash val="solid"/>
                      <a:round/>
                      <a:headEnd type="none" w="med" len="med"/>
                      <a:tailEnd type="none" w="med" len="med"/>
                    </a:lnR>
                    <a:lnT w="12700" cap="flat" cmpd="sng" algn="ctr">
                      <a:solidFill>
                        <a:srgbClr val="00B0F0"/>
                      </a:solidFill>
                      <a:prstDash val="solid"/>
                      <a:round/>
                      <a:headEnd type="none" w="med" len="med"/>
                      <a:tailEnd type="none" w="med" len="med"/>
                    </a:lnT>
                    <a:lnB w="12700" cap="flat" cmpd="sng" algn="ctr">
                      <a:solidFill>
                        <a:srgbClr val="00B0F0"/>
                      </a:solidFill>
                      <a:prstDash val="solid"/>
                      <a:round/>
                      <a:headEnd type="none" w="med" len="med"/>
                      <a:tailEnd type="none" w="med" len="med"/>
                    </a:lnB>
                    <a:solidFill>
                      <a:srgbClr val="F4FBFE"/>
                    </a:solidFill>
                  </a:tcPr>
                </a:tc>
                <a:extLst>
                  <a:ext uri="{0D108BD9-81ED-4DB2-BD59-A6C34878D82A}">
                    <a16:rowId xmlns:a16="http://schemas.microsoft.com/office/drawing/2014/main" val="10000"/>
                  </a:ext>
                </a:extLst>
              </a:tr>
            </a:tbl>
          </a:graphicData>
        </a:graphic>
      </p:graphicFrame>
      <p:sp>
        <p:nvSpPr>
          <p:cNvPr id="14" name="Rectangle 13">
            <a:extLst>
              <a:ext uri="{FF2B5EF4-FFF2-40B4-BE49-F238E27FC236}">
                <a16:creationId xmlns:a16="http://schemas.microsoft.com/office/drawing/2014/main" id="{40E79B15-D495-4585-A2E8-3423BB1FB435}"/>
              </a:ext>
            </a:extLst>
          </p:cNvPr>
          <p:cNvSpPr/>
          <p:nvPr/>
        </p:nvSpPr>
        <p:spPr bwMode="gray">
          <a:xfrm>
            <a:off x="6966089" y="4532912"/>
            <a:ext cx="1311611" cy="965954"/>
          </a:xfrm>
          <a:prstGeom prst="rect">
            <a:avLst/>
          </a:prstGeom>
          <a:solidFill>
            <a:schemeClr val="bg1">
              <a:lumMod val="95000"/>
            </a:schemeClr>
          </a:solidFill>
          <a:ln>
            <a:solidFill>
              <a:schemeClr val="bg1">
                <a:lumMod val="7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fontAlgn="ctr"/>
            <a:r>
              <a:rPr lang="en-US" sz="1100" dirty="0">
                <a:solidFill>
                  <a:schemeClr val="tx1"/>
                </a:solidFill>
                <a:latin typeface="Huawei Sans" panose="020C0503030203020204" pitchFamily="34" charset="0"/>
              </a:rPr>
              <a:t>Signature filter 2</a:t>
            </a:r>
          </a:p>
          <a:p>
            <a:pPr fontAlgn="ctr"/>
            <a:r>
              <a:rPr lang="en-US" sz="1100" dirty="0">
                <a:solidFill>
                  <a:schemeClr val="tx1"/>
                </a:solidFill>
                <a:latin typeface="Huawei Sans" panose="020C0503030203020204" pitchFamily="34" charset="0"/>
              </a:rPr>
              <a:t>Protocol: UDP</a:t>
            </a:r>
          </a:p>
          <a:p>
            <a:pPr fontAlgn="ctr"/>
            <a:r>
              <a:rPr lang="en-US" sz="1100" dirty="0">
                <a:solidFill>
                  <a:schemeClr val="tx1"/>
                </a:solidFill>
                <a:latin typeface="Huawei Sans" panose="020C0503030203020204" pitchFamily="34" charset="0"/>
              </a:rPr>
              <a:t>Action: Allow</a:t>
            </a:r>
          </a:p>
        </p:txBody>
      </p:sp>
      <p:graphicFrame>
        <p:nvGraphicFramePr>
          <p:cNvPr id="15" name="Table 14">
            <a:extLst>
              <a:ext uri="{FF2B5EF4-FFF2-40B4-BE49-F238E27FC236}">
                <a16:creationId xmlns:a16="http://schemas.microsoft.com/office/drawing/2014/main" id="{609BC45D-63E9-4645-B087-86FF28093792}"/>
              </a:ext>
            </a:extLst>
          </p:cNvPr>
          <p:cNvGraphicFramePr>
            <a:graphicFrameLocks noGrp="1"/>
          </p:cNvGraphicFramePr>
          <p:nvPr>
            <p:extLst>
              <p:ext uri="{D42A27DB-BD31-4B8C-83A1-F6EECF244321}">
                <p14:modId xmlns:p14="http://schemas.microsoft.com/office/powerpoint/2010/main" val="2277130881"/>
              </p:ext>
            </p:extLst>
          </p:nvPr>
        </p:nvGraphicFramePr>
        <p:xfrm>
          <a:off x="7121122" y="5155029"/>
          <a:ext cx="1024433" cy="274320"/>
        </p:xfrm>
        <a:graphic>
          <a:graphicData uri="http://schemas.openxmlformats.org/drawingml/2006/table">
            <a:tbl>
              <a:tblPr firstRow="1" bandRow="1">
                <a:tableStyleId>{5C22544A-7EE6-4342-B048-85BDC9FD1C3A}</a:tableStyleId>
              </a:tblPr>
              <a:tblGrid>
                <a:gridCol w="1024433">
                  <a:extLst>
                    <a:ext uri="{9D8B030D-6E8A-4147-A177-3AD203B41FA5}">
                      <a16:colId xmlns:a16="http://schemas.microsoft.com/office/drawing/2014/main" val="20000"/>
                    </a:ext>
                  </a:extLst>
                </a:gridCol>
              </a:tblGrid>
              <a:tr h="238711">
                <a:tc>
                  <a:txBody>
                    <a:bodyPr/>
                    <a:lstStyle/>
                    <a:p>
                      <a:pPr algn="ctr" fontAlgn="ctr"/>
                      <a:r>
                        <a:rPr lang="en-US" sz="1200" b="0" dirty="0">
                          <a:solidFill>
                            <a:schemeClr val="tx1"/>
                          </a:solidFill>
                          <a:latin typeface="Huawei Sans" panose="020C0503030203020204" pitchFamily="34" charset="0"/>
                        </a:rPr>
                        <a:t>B01</a:t>
                      </a:r>
                      <a:endParaRPr lang="en-US" altLang="zh-CN" sz="1200" b="0" dirty="0">
                        <a:solidFill>
                          <a:schemeClr val="tx1"/>
                        </a:solidFill>
                        <a:latin typeface="Huawei Sans" panose="020C0503030203020204" pitchFamily="34" charset="0"/>
                      </a:endParaRPr>
                    </a:p>
                  </a:txBody>
                  <a:tcPr anchor="ctr">
                    <a:lnL w="12700" cap="flat" cmpd="sng" algn="ctr">
                      <a:solidFill>
                        <a:srgbClr val="00B0F0"/>
                      </a:solidFill>
                      <a:prstDash val="solid"/>
                      <a:round/>
                      <a:headEnd type="none" w="med" len="med"/>
                      <a:tailEnd type="none" w="med" len="med"/>
                    </a:lnL>
                    <a:lnR w="12700" cap="flat" cmpd="sng" algn="ctr">
                      <a:solidFill>
                        <a:srgbClr val="00B0F0"/>
                      </a:solidFill>
                      <a:prstDash val="solid"/>
                      <a:round/>
                      <a:headEnd type="none" w="med" len="med"/>
                      <a:tailEnd type="none" w="med" len="med"/>
                    </a:lnR>
                    <a:lnT w="12700" cap="flat" cmpd="sng" algn="ctr">
                      <a:solidFill>
                        <a:srgbClr val="00B0F0"/>
                      </a:solidFill>
                      <a:prstDash val="solid"/>
                      <a:round/>
                      <a:headEnd type="none" w="med" len="med"/>
                      <a:tailEnd type="none" w="med" len="med"/>
                    </a:lnT>
                    <a:lnB w="12700" cap="flat" cmpd="sng" algn="ctr">
                      <a:solidFill>
                        <a:srgbClr val="00B0F0"/>
                      </a:solidFill>
                      <a:prstDash val="solid"/>
                      <a:round/>
                      <a:headEnd type="none" w="med" len="med"/>
                      <a:tailEnd type="none" w="med" len="med"/>
                    </a:lnB>
                    <a:solidFill>
                      <a:srgbClr val="F4FBFE"/>
                    </a:solidFill>
                  </a:tcPr>
                </a:tc>
                <a:extLst>
                  <a:ext uri="{0D108BD9-81ED-4DB2-BD59-A6C34878D82A}">
                    <a16:rowId xmlns:a16="http://schemas.microsoft.com/office/drawing/2014/main" val="10000"/>
                  </a:ext>
                </a:extLst>
              </a:tr>
            </a:tbl>
          </a:graphicData>
        </a:graphic>
      </p:graphicFrame>
      <p:graphicFrame>
        <p:nvGraphicFramePr>
          <p:cNvPr id="17" name="Table 16">
            <a:extLst>
              <a:ext uri="{FF2B5EF4-FFF2-40B4-BE49-F238E27FC236}">
                <a16:creationId xmlns:a16="http://schemas.microsoft.com/office/drawing/2014/main" id="{B5A8C62B-F303-4E26-BB87-56A61F3D1639}"/>
              </a:ext>
            </a:extLst>
          </p:cNvPr>
          <p:cNvGraphicFramePr>
            <a:graphicFrameLocks noGrp="1"/>
          </p:cNvGraphicFramePr>
          <p:nvPr>
            <p:extLst>
              <p:ext uri="{D42A27DB-BD31-4B8C-83A1-F6EECF244321}">
                <p14:modId xmlns:p14="http://schemas.microsoft.com/office/powerpoint/2010/main" val="50117398"/>
              </p:ext>
            </p:extLst>
          </p:nvPr>
        </p:nvGraphicFramePr>
        <p:xfrm>
          <a:off x="5389882" y="5563704"/>
          <a:ext cx="1156578" cy="274320"/>
        </p:xfrm>
        <a:graphic>
          <a:graphicData uri="http://schemas.openxmlformats.org/drawingml/2006/table">
            <a:tbl>
              <a:tblPr firstRow="1" bandRow="1">
                <a:tableStyleId>{5C22544A-7EE6-4342-B048-85BDC9FD1C3A}</a:tableStyleId>
              </a:tblPr>
              <a:tblGrid>
                <a:gridCol w="1156578">
                  <a:extLst>
                    <a:ext uri="{9D8B030D-6E8A-4147-A177-3AD203B41FA5}">
                      <a16:colId xmlns:a16="http://schemas.microsoft.com/office/drawing/2014/main" val="20000"/>
                    </a:ext>
                  </a:extLst>
                </a:gridCol>
              </a:tblGrid>
              <a:tr h="238711">
                <a:tc>
                  <a:txBody>
                    <a:bodyPr/>
                    <a:lstStyle/>
                    <a:p>
                      <a:pPr algn="ctr" fontAlgn="ctr"/>
                      <a:r>
                        <a:rPr lang="en-US" sz="1200" b="0" dirty="0">
                          <a:solidFill>
                            <a:schemeClr val="tx1"/>
                          </a:solidFill>
                          <a:latin typeface="Huawei Sans" panose="020C0503030203020204" pitchFamily="34" charset="0"/>
                        </a:rPr>
                        <a:t>C01</a:t>
                      </a:r>
                      <a:endParaRPr lang="en-US" altLang="zh-CN" sz="1200" b="0" dirty="0">
                        <a:solidFill>
                          <a:schemeClr val="tx1"/>
                        </a:solidFill>
                        <a:latin typeface="Huawei Sans" panose="020C0503030203020204" pitchFamily="34" charset="0"/>
                      </a:endParaRPr>
                    </a:p>
                  </a:txBody>
                  <a:tcPr anchor="ctr">
                    <a:lnL w="12700" cap="flat" cmpd="sng" algn="ctr">
                      <a:solidFill>
                        <a:srgbClr val="00B0F0"/>
                      </a:solidFill>
                      <a:prstDash val="solid"/>
                      <a:round/>
                      <a:headEnd type="none" w="med" len="med"/>
                      <a:tailEnd type="none" w="med" len="med"/>
                    </a:lnL>
                    <a:lnR w="12700" cap="flat" cmpd="sng" algn="ctr">
                      <a:solidFill>
                        <a:srgbClr val="00B0F0"/>
                      </a:solidFill>
                      <a:prstDash val="solid"/>
                      <a:round/>
                      <a:headEnd type="none" w="med" len="med"/>
                      <a:tailEnd type="none" w="med" len="med"/>
                    </a:lnR>
                    <a:lnT w="12700" cap="flat" cmpd="sng" algn="ctr">
                      <a:solidFill>
                        <a:srgbClr val="00B0F0"/>
                      </a:solidFill>
                      <a:prstDash val="solid"/>
                      <a:round/>
                      <a:headEnd type="none" w="med" len="med"/>
                      <a:tailEnd type="none" w="med" len="med"/>
                    </a:lnT>
                    <a:lnB w="12700" cap="flat" cmpd="sng" algn="ctr">
                      <a:solidFill>
                        <a:srgbClr val="00B0F0"/>
                      </a:solidFill>
                      <a:prstDash val="solid"/>
                      <a:round/>
                      <a:headEnd type="none" w="med" len="med"/>
                      <a:tailEnd type="none" w="med" len="med"/>
                    </a:lnB>
                    <a:solidFill>
                      <a:srgbClr val="F4FBFE"/>
                    </a:solidFill>
                  </a:tcPr>
                </a:tc>
                <a:extLst>
                  <a:ext uri="{0D108BD9-81ED-4DB2-BD59-A6C34878D82A}">
                    <a16:rowId xmlns:a16="http://schemas.microsoft.com/office/drawing/2014/main" val="10000"/>
                  </a:ext>
                </a:extLst>
              </a:tr>
            </a:tbl>
          </a:graphicData>
        </a:graphic>
      </p:graphicFrame>
      <p:graphicFrame>
        <p:nvGraphicFramePr>
          <p:cNvPr id="18" name="Table 17">
            <a:extLst>
              <a:ext uri="{FF2B5EF4-FFF2-40B4-BE49-F238E27FC236}">
                <a16:creationId xmlns:a16="http://schemas.microsoft.com/office/drawing/2014/main" id="{249F1CAD-9DB5-4CC5-9673-63A9ADA351A4}"/>
              </a:ext>
            </a:extLst>
          </p:cNvPr>
          <p:cNvGraphicFramePr>
            <a:graphicFrameLocks noGrp="1"/>
          </p:cNvGraphicFramePr>
          <p:nvPr>
            <p:extLst>
              <p:ext uri="{D42A27DB-BD31-4B8C-83A1-F6EECF244321}">
                <p14:modId xmlns:p14="http://schemas.microsoft.com/office/powerpoint/2010/main" val="3634028273"/>
              </p:ext>
            </p:extLst>
          </p:nvPr>
        </p:nvGraphicFramePr>
        <p:xfrm>
          <a:off x="2554408" y="5555273"/>
          <a:ext cx="2184282" cy="457200"/>
        </p:xfrm>
        <a:graphic>
          <a:graphicData uri="http://schemas.openxmlformats.org/drawingml/2006/table">
            <a:tbl>
              <a:tblPr firstRow="1" bandRow="1">
                <a:tableStyleId>{5C22544A-7EE6-4342-B048-85BDC9FD1C3A}</a:tableStyleId>
              </a:tblPr>
              <a:tblGrid>
                <a:gridCol w="661666">
                  <a:extLst>
                    <a:ext uri="{9D8B030D-6E8A-4147-A177-3AD203B41FA5}">
                      <a16:colId xmlns:a16="http://schemas.microsoft.com/office/drawing/2014/main" val="20000"/>
                    </a:ext>
                  </a:extLst>
                </a:gridCol>
                <a:gridCol w="1522616">
                  <a:extLst>
                    <a:ext uri="{9D8B030D-6E8A-4147-A177-3AD203B41FA5}">
                      <a16:colId xmlns:a16="http://schemas.microsoft.com/office/drawing/2014/main" val="20001"/>
                    </a:ext>
                  </a:extLst>
                </a:gridCol>
              </a:tblGrid>
              <a:tr h="370840">
                <a:tc>
                  <a:txBody>
                    <a:bodyPr/>
                    <a:lstStyle/>
                    <a:p>
                      <a:pPr algn="ctr" fontAlgn="ctr"/>
                      <a:r>
                        <a:rPr lang="en-US" sz="1200" b="0" dirty="0">
                          <a:solidFill>
                            <a:schemeClr val="tx1"/>
                          </a:solidFill>
                          <a:latin typeface="Huawei Sans" panose="020C0503030203020204" pitchFamily="34" charset="0"/>
                        </a:rPr>
                        <a:t>C01</a:t>
                      </a:r>
                      <a:endParaRPr lang="en-US" altLang="zh-CN" sz="1200" b="0" dirty="0">
                        <a:solidFill>
                          <a:schemeClr val="tx1"/>
                        </a:solidFill>
                        <a:latin typeface="Huawei Sans" panose="020C0503030203020204" pitchFamily="34" charset="0"/>
                      </a:endParaRPr>
                    </a:p>
                  </a:txBody>
                  <a:tcPr anchor="ctr">
                    <a:lnL w="12700" cap="flat" cmpd="sng" algn="ctr">
                      <a:solidFill>
                        <a:srgbClr val="00B0F0"/>
                      </a:solidFill>
                      <a:prstDash val="solid"/>
                      <a:round/>
                      <a:headEnd type="none" w="med" len="med"/>
                      <a:tailEnd type="none" w="med" len="med"/>
                    </a:lnL>
                    <a:lnR w="12700" cap="flat" cmpd="sng" algn="ctr">
                      <a:solidFill>
                        <a:srgbClr val="00B0F0"/>
                      </a:solidFill>
                      <a:prstDash val="solid"/>
                      <a:round/>
                      <a:headEnd type="none" w="med" len="med"/>
                      <a:tailEnd type="none" w="med" len="med"/>
                    </a:lnR>
                    <a:lnT w="12700" cap="flat" cmpd="sng" algn="ctr">
                      <a:solidFill>
                        <a:srgbClr val="00B0F0"/>
                      </a:solidFill>
                      <a:prstDash val="solid"/>
                      <a:round/>
                      <a:headEnd type="none" w="med" len="med"/>
                      <a:tailEnd type="none" w="med" len="med"/>
                    </a:lnT>
                    <a:lnB w="12700" cap="flat" cmpd="sng" algn="ctr">
                      <a:solidFill>
                        <a:srgbClr val="00B0F0"/>
                      </a:solidFill>
                      <a:prstDash val="solid"/>
                      <a:round/>
                      <a:headEnd type="none" w="med" len="med"/>
                      <a:tailEnd type="none" w="med" len="med"/>
                    </a:lnB>
                    <a:solidFill>
                      <a:srgbClr val="F4FBFE"/>
                    </a:solidFill>
                  </a:tcPr>
                </a:tc>
                <a:tc>
                  <a:txBody>
                    <a:bodyPr/>
                    <a:lstStyle/>
                    <a:p>
                      <a:pPr algn="ctr" fontAlgn="ctr"/>
                      <a:r>
                        <a:rPr lang="en-US" sz="1200" b="0" dirty="0">
                          <a:solidFill>
                            <a:schemeClr val="tx1"/>
                          </a:solidFill>
                          <a:latin typeface="Huawei Sans" panose="020C0503030203020204" pitchFamily="34" charset="0"/>
                        </a:rPr>
                        <a:t>Feature 3</a:t>
                      </a:r>
                    </a:p>
                    <a:p>
                      <a:pPr algn="ctr" fontAlgn="ctr"/>
                      <a:r>
                        <a:rPr lang="en-US" sz="1200" b="0" dirty="0">
                          <a:solidFill>
                            <a:schemeClr val="tx1"/>
                          </a:solidFill>
                          <a:latin typeface="Huawei Sans" panose="020C0503030203020204" pitchFamily="34" charset="0"/>
                        </a:rPr>
                        <a:t>Action: Block</a:t>
                      </a:r>
                      <a:endParaRPr lang="en-US" altLang="zh-CN" sz="1200" b="0" dirty="0">
                        <a:solidFill>
                          <a:schemeClr val="tx1"/>
                        </a:solidFill>
                        <a:latin typeface="Huawei Sans" panose="020C0503030203020204" pitchFamily="34" charset="0"/>
                      </a:endParaRPr>
                    </a:p>
                  </a:txBody>
                  <a:tcPr anchor="ctr">
                    <a:lnL w="12700" cap="flat" cmpd="sng" algn="ctr">
                      <a:solidFill>
                        <a:srgbClr val="00B0F0"/>
                      </a:solidFill>
                      <a:prstDash val="solid"/>
                      <a:round/>
                      <a:headEnd type="none" w="med" len="med"/>
                      <a:tailEnd type="none" w="med" len="med"/>
                    </a:lnL>
                    <a:lnR w="12700" cap="flat" cmpd="sng" algn="ctr">
                      <a:solidFill>
                        <a:srgbClr val="00B0F0"/>
                      </a:solidFill>
                      <a:prstDash val="solid"/>
                      <a:round/>
                      <a:headEnd type="none" w="med" len="med"/>
                      <a:tailEnd type="none" w="med" len="med"/>
                    </a:lnR>
                    <a:lnT w="12700" cap="flat" cmpd="sng" algn="ctr">
                      <a:solidFill>
                        <a:srgbClr val="00B0F0"/>
                      </a:solidFill>
                      <a:prstDash val="solid"/>
                      <a:round/>
                      <a:headEnd type="none" w="med" len="med"/>
                      <a:tailEnd type="none" w="med" len="med"/>
                    </a:lnT>
                    <a:lnB w="12700" cap="flat" cmpd="sng" algn="ctr">
                      <a:solidFill>
                        <a:srgbClr val="00B0F0"/>
                      </a:solidFill>
                      <a:prstDash val="solid"/>
                      <a:round/>
                      <a:headEnd type="none" w="med" len="med"/>
                      <a:tailEnd type="none" w="med" len="med"/>
                    </a:lnB>
                    <a:solidFill>
                      <a:srgbClr val="F4FBFE"/>
                    </a:solidFill>
                  </a:tcPr>
                </a:tc>
                <a:extLst>
                  <a:ext uri="{0D108BD9-81ED-4DB2-BD59-A6C34878D82A}">
                    <a16:rowId xmlns:a16="http://schemas.microsoft.com/office/drawing/2014/main" val="10000"/>
                  </a:ext>
                </a:extLst>
              </a:tr>
            </a:tbl>
          </a:graphicData>
        </a:graphic>
      </p:graphicFrame>
      <p:sp>
        <p:nvSpPr>
          <p:cNvPr id="19" name="Rectangle 18">
            <a:extLst>
              <a:ext uri="{FF2B5EF4-FFF2-40B4-BE49-F238E27FC236}">
                <a16:creationId xmlns:a16="http://schemas.microsoft.com/office/drawing/2014/main" id="{B7000E8B-F1AE-461B-98DD-5B4C7CEA600B}"/>
              </a:ext>
            </a:extLst>
          </p:cNvPr>
          <p:cNvSpPr/>
          <p:nvPr/>
        </p:nvSpPr>
        <p:spPr bwMode="gray">
          <a:xfrm>
            <a:off x="8383019" y="4542463"/>
            <a:ext cx="1550154" cy="965954"/>
          </a:xfrm>
          <a:prstGeom prst="rect">
            <a:avLst/>
          </a:prstGeom>
          <a:solidFill>
            <a:srgbClr val="FFF2CC"/>
          </a:solidFill>
          <a:ln>
            <a:solidFill>
              <a:srgbClr val="FFD17D"/>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fontAlgn="ctr"/>
            <a:r>
              <a:rPr lang="en-US" sz="1100" dirty="0">
                <a:solidFill>
                  <a:schemeClr val="tx1"/>
                </a:solidFill>
                <a:latin typeface="Huawei Sans" panose="020C0503030203020204" pitchFamily="34" charset="0"/>
              </a:rPr>
              <a:t>Exception signature 1</a:t>
            </a:r>
          </a:p>
          <a:p>
            <a:pPr fontAlgn="ctr"/>
            <a:r>
              <a:rPr lang="en-US" sz="1100" dirty="0">
                <a:solidFill>
                  <a:schemeClr val="tx1"/>
                </a:solidFill>
                <a:latin typeface="Huawei Sans" panose="020C0503030203020204" pitchFamily="34" charset="0"/>
              </a:rPr>
              <a:t>Action: Allow</a:t>
            </a:r>
          </a:p>
        </p:txBody>
      </p:sp>
      <p:graphicFrame>
        <p:nvGraphicFramePr>
          <p:cNvPr id="20" name="Table 19">
            <a:extLst>
              <a:ext uri="{FF2B5EF4-FFF2-40B4-BE49-F238E27FC236}">
                <a16:creationId xmlns:a16="http://schemas.microsoft.com/office/drawing/2014/main" id="{3B1A1DB2-F2A2-46C9-A64B-4ADA5E55168C}"/>
              </a:ext>
            </a:extLst>
          </p:cNvPr>
          <p:cNvGraphicFramePr>
            <a:graphicFrameLocks noGrp="1"/>
          </p:cNvGraphicFramePr>
          <p:nvPr>
            <p:extLst>
              <p:ext uri="{D42A27DB-BD31-4B8C-83A1-F6EECF244321}">
                <p14:modId xmlns:p14="http://schemas.microsoft.com/office/powerpoint/2010/main" val="3713042873"/>
              </p:ext>
            </p:extLst>
          </p:nvPr>
        </p:nvGraphicFramePr>
        <p:xfrm>
          <a:off x="8565438" y="5164580"/>
          <a:ext cx="1156578" cy="274320"/>
        </p:xfrm>
        <a:graphic>
          <a:graphicData uri="http://schemas.openxmlformats.org/drawingml/2006/table">
            <a:tbl>
              <a:tblPr firstRow="1" bandRow="1">
                <a:tableStyleId>{5C22544A-7EE6-4342-B048-85BDC9FD1C3A}</a:tableStyleId>
              </a:tblPr>
              <a:tblGrid>
                <a:gridCol w="1156578">
                  <a:extLst>
                    <a:ext uri="{9D8B030D-6E8A-4147-A177-3AD203B41FA5}">
                      <a16:colId xmlns:a16="http://schemas.microsoft.com/office/drawing/2014/main" val="20000"/>
                    </a:ext>
                  </a:extLst>
                </a:gridCol>
              </a:tblGrid>
              <a:tr h="238711">
                <a:tc>
                  <a:txBody>
                    <a:bodyPr/>
                    <a:lstStyle/>
                    <a:p>
                      <a:pPr algn="ctr" fontAlgn="ctr"/>
                      <a:r>
                        <a:rPr lang="en-US" sz="1200" b="0" dirty="0">
                          <a:solidFill>
                            <a:schemeClr val="tx1"/>
                          </a:solidFill>
                          <a:latin typeface="Huawei Sans" panose="020C0503030203020204" pitchFamily="34" charset="0"/>
                        </a:rPr>
                        <a:t>C01</a:t>
                      </a:r>
                      <a:endParaRPr lang="en-US" altLang="zh-CN" sz="1200" b="0" dirty="0">
                        <a:solidFill>
                          <a:schemeClr val="tx1"/>
                        </a:solidFill>
                        <a:latin typeface="Huawei Sans" panose="020C0503030203020204" pitchFamily="34" charset="0"/>
                      </a:endParaRPr>
                    </a:p>
                  </a:txBody>
                  <a:tcPr anchor="ctr">
                    <a:lnL w="12700" cap="flat" cmpd="sng" algn="ctr">
                      <a:solidFill>
                        <a:srgbClr val="00B0F0"/>
                      </a:solidFill>
                      <a:prstDash val="solid"/>
                      <a:round/>
                      <a:headEnd type="none" w="med" len="med"/>
                      <a:tailEnd type="none" w="med" len="med"/>
                    </a:lnL>
                    <a:lnR w="12700" cap="flat" cmpd="sng" algn="ctr">
                      <a:solidFill>
                        <a:srgbClr val="00B0F0"/>
                      </a:solidFill>
                      <a:prstDash val="solid"/>
                      <a:round/>
                      <a:headEnd type="none" w="med" len="med"/>
                      <a:tailEnd type="none" w="med" len="med"/>
                    </a:lnR>
                    <a:lnT w="12700" cap="flat" cmpd="sng" algn="ctr">
                      <a:solidFill>
                        <a:srgbClr val="00B0F0"/>
                      </a:solidFill>
                      <a:prstDash val="solid"/>
                      <a:round/>
                      <a:headEnd type="none" w="med" len="med"/>
                      <a:tailEnd type="none" w="med" len="med"/>
                    </a:lnT>
                    <a:lnB w="12700" cap="flat" cmpd="sng" algn="ctr">
                      <a:solidFill>
                        <a:srgbClr val="00B0F0"/>
                      </a:solidFill>
                      <a:prstDash val="solid"/>
                      <a:round/>
                      <a:headEnd type="none" w="med" len="med"/>
                      <a:tailEnd type="none" w="med" len="med"/>
                    </a:lnB>
                    <a:solidFill>
                      <a:srgbClr val="F4FBFE"/>
                    </a:solidFill>
                  </a:tcPr>
                </a:tc>
                <a:extLst>
                  <a:ext uri="{0D108BD9-81ED-4DB2-BD59-A6C34878D82A}">
                    <a16:rowId xmlns:a16="http://schemas.microsoft.com/office/drawing/2014/main" val="10000"/>
                  </a:ext>
                </a:extLst>
              </a:tr>
            </a:tbl>
          </a:graphicData>
        </a:graphic>
      </p:graphicFrame>
      <p:sp>
        <p:nvSpPr>
          <p:cNvPr id="21" name="Right Arrow 49">
            <a:extLst>
              <a:ext uri="{FF2B5EF4-FFF2-40B4-BE49-F238E27FC236}">
                <a16:creationId xmlns:a16="http://schemas.microsoft.com/office/drawing/2014/main" id="{8340CF47-48C5-4FF5-B50E-8A70B5C579F0}"/>
              </a:ext>
            </a:extLst>
          </p:cNvPr>
          <p:cNvSpPr/>
          <p:nvPr/>
        </p:nvSpPr>
        <p:spPr bwMode="gray">
          <a:xfrm>
            <a:off x="4853284" y="5140855"/>
            <a:ext cx="378914" cy="262168"/>
          </a:xfrm>
          <a:prstGeom prst="rightArrow">
            <a:avLst/>
          </a:prstGeom>
          <a:gradFill flip="none" rotWithShape="1">
            <a:gsLst>
              <a:gs pos="0">
                <a:schemeClr val="accent1">
                  <a:lumMod val="5000"/>
                  <a:lumOff val="95000"/>
                </a:schemeClr>
              </a:gs>
              <a:gs pos="100000">
                <a:srgbClr val="00B0F0"/>
              </a:gs>
            </a:gsLst>
            <a:lin ang="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100" dirty="0">
              <a:solidFill>
                <a:schemeClr val="tx1"/>
              </a:solidFill>
              <a:latin typeface="Huawei Sans" panose="020C0503030203020204" pitchFamily="34" charset="0"/>
            </a:endParaRPr>
          </a:p>
        </p:txBody>
      </p:sp>
      <p:grpSp>
        <p:nvGrpSpPr>
          <p:cNvPr id="22" name="组合 21"/>
          <p:cNvGrpSpPr/>
          <p:nvPr/>
        </p:nvGrpSpPr>
        <p:grpSpPr bwMode="gray">
          <a:xfrm>
            <a:off x="8315727" y="30422"/>
            <a:ext cx="3484959" cy="359996"/>
            <a:chOff x="6572634" y="137497"/>
            <a:chExt cx="3484959" cy="204347"/>
          </a:xfrm>
        </p:grpSpPr>
        <p:sp>
          <p:nvSpPr>
            <p:cNvPr id="23" name="五边形 22"/>
            <p:cNvSpPr/>
            <p:nvPr/>
          </p:nvSpPr>
          <p:spPr bwMode="gray">
            <a:xfrm>
              <a:off x="6572634" y="137498"/>
              <a:ext cx="828000" cy="204346"/>
            </a:xfrm>
            <a:prstGeom prst="homePlate">
              <a:avLst/>
            </a:prstGeom>
            <a:solidFill>
              <a:srgbClr val="D9D9D9"/>
            </a:solidFill>
            <a:ln w="9525" cap="flat" cmpd="sng" algn="ctr">
              <a:solidFill>
                <a:srgbClr val="D9D9D9"/>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000" dirty="0">
                  <a:latin typeface="Huawei Sans" panose="020C0503030203020204" pitchFamily="34" charset="0"/>
                </a:rPr>
                <a:t>Firewall</a:t>
              </a:r>
            </a:p>
          </p:txBody>
        </p:sp>
        <p:sp>
          <p:nvSpPr>
            <p:cNvPr id="24" name="燕尾形 23"/>
            <p:cNvSpPr/>
            <p:nvPr/>
          </p:nvSpPr>
          <p:spPr bwMode="gray">
            <a:xfrm>
              <a:off x="7256297" y="137498"/>
              <a:ext cx="893971" cy="204346"/>
            </a:xfrm>
            <a:prstGeom prst="chevron">
              <a:avLst/>
            </a:prstGeom>
            <a:solidFill>
              <a:srgbClr val="56C4D2"/>
            </a:solidFill>
            <a:ln w="9525" cap="flat" cmpd="sng" algn="ctr">
              <a:solidFill>
                <a:srgbClr val="56C4D2"/>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000" b="1" dirty="0">
                  <a:solidFill>
                    <a:schemeClr val="bg1"/>
                  </a:solidFill>
                  <a:latin typeface="Huawei Sans" panose="020C0503030203020204" pitchFamily="34" charset="0"/>
                </a:rPr>
                <a:t>IPS</a:t>
              </a:r>
              <a:endParaRPr lang="en-US" altLang="zh-CN" sz="1000" b="1"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 name="燕尾形 24"/>
            <p:cNvSpPr/>
            <p:nvPr/>
          </p:nvSpPr>
          <p:spPr bwMode="gray">
            <a:xfrm>
              <a:off x="8005931" y="137498"/>
              <a:ext cx="1008000" cy="204346"/>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000" dirty="0">
                  <a:latin typeface="Huawei Sans" panose="020C0503030203020204" pitchFamily="34" charset="0"/>
                </a:rPr>
                <a:t>URL Filtering</a:t>
              </a:r>
              <a:endParaRPr lang="en-US" altLang="zh-CN" sz="10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 name="燕尾形 25"/>
            <p:cNvSpPr/>
            <p:nvPr/>
          </p:nvSpPr>
          <p:spPr bwMode="gray">
            <a:xfrm>
              <a:off x="8869593" y="137497"/>
              <a:ext cx="1188000" cy="204346"/>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000" dirty="0">
                  <a:latin typeface="Huawei Sans" panose="020C0503030203020204" pitchFamily="34" charset="0"/>
                </a:rPr>
                <a:t>Advanced Security VAS</a:t>
              </a:r>
              <a:endParaRPr lang="en-US" altLang="zh-CN" sz="10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Tree>
    <p:extLst>
      <p:ext uri="{BB962C8B-B14F-4D97-AF65-F5344CB8AC3E}">
        <p14:creationId xmlns:p14="http://schemas.microsoft.com/office/powerpoint/2010/main" val="279074878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67857703-191C-4E15-AECB-D6547DD5B6F7}"/>
              </a:ext>
            </a:extLst>
          </p:cNvPr>
          <p:cNvSpPr>
            <a:spLocks noGrp="1"/>
          </p:cNvSpPr>
          <p:nvPr>
            <p:ph type="title"/>
          </p:nvPr>
        </p:nvSpPr>
        <p:spPr/>
        <p:txBody>
          <a:bodyPr/>
          <a:lstStyle/>
          <a:p>
            <a:endParaRPr lang="en-US"/>
          </a:p>
        </p:txBody>
      </p:sp>
      <p:sp>
        <p:nvSpPr>
          <p:cNvPr id="7" name="Text Placeholder 6">
            <a:extLst>
              <a:ext uri="{FF2B5EF4-FFF2-40B4-BE49-F238E27FC236}">
                <a16:creationId xmlns:a16="http://schemas.microsoft.com/office/drawing/2014/main" id="{FF61D401-56A1-4D73-A5DD-AF781B4DFE6A}"/>
              </a:ext>
            </a:extLst>
          </p:cNvPr>
          <p:cNvSpPr>
            <a:spLocks noGrp="1"/>
          </p:cNvSpPr>
          <p:nvPr>
            <p:ph type="body" sz="quarter" idx="10"/>
          </p:nvPr>
        </p:nvSpPr>
        <p:spPr/>
        <p:txBody>
          <a:bodyPr/>
          <a:lstStyle/>
          <a:p>
            <a:endParaRPr lang="en-US"/>
          </a:p>
        </p:txBody>
      </p:sp>
    </p:spTree>
    <p:extLst>
      <p:ext uri="{BB962C8B-B14F-4D97-AF65-F5344CB8AC3E}">
        <p14:creationId xmlns:p14="http://schemas.microsoft.com/office/powerpoint/2010/main" val="137613145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1"/>
          <p:cNvSpPr>
            <a:spLocks noGrp="1"/>
          </p:cNvSpPr>
          <p:nvPr>
            <p:ph type="body" sz="quarter" idx="10"/>
          </p:nvPr>
        </p:nvSpPr>
        <p:spPr bwMode="gray">
          <a:xfrm>
            <a:off x="1019174" y="1738659"/>
            <a:ext cx="10153651" cy="4082668"/>
          </a:xfrm>
          <a:prstGeom prst="rect">
            <a:avLst/>
          </a:prstGeom>
        </p:spPr>
        <p:txBody>
          <a:bodyPr/>
          <a:lstStyle/>
          <a:p>
            <a:pPr algn="l"/>
            <a:r>
              <a:rPr lang="en-US" sz="1600" dirty="0">
                <a:latin typeface="Huawei Sans" panose="020C0503030203020204" pitchFamily="34" charset="0"/>
              </a:rPr>
              <a:t>On a conventional enterprise WAN, enterprise branches connect to the headquarters, for example, through MPLS private lines, to access the headquarters or data center for service operations or Internet access. Security policies can be implemented at the headquarters, for example, deploying firewalls and other security devices, to manage and control branch-to-Internet access </a:t>
            </a:r>
            <a:r>
              <a:rPr lang="en-US" altLang="zh-CN" sz="1600" dirty="0">
                <a:latin typeface="Huawei Sans" panose="020C0503030203020204" pitchFamily="34" charset="0"/>
              </a:rPr>
              <a:t>behaviors</a:t>
            </a:r>
            <a:r>
              <a:rPr lang="en-US" sz="1600" dirty="0">
                <a:latin typeface="Huawei Sans" panose="020C0503030203020204" pitchFamily="34" charset="0"/>
              </a:rPr>
              <a:t>. The relatively closed network architecture of conventional enterprise WANs ensures security to some extent.</a:t>
            </a:r>
          </a:p>
          <a:p>
            <a:pPr algn="l"/>
            <a:r>
              <a:rPr lang="en-US" sz="1600" dirty="0">
                <a:latin typeface="Huawei Sans" panose="020C0503030203020204" pitchFamily="34" charset="0"/>
              </a:rPr>
              <a:t>With the emergence of SD-WAN, the conventional closed architecture of enterprise WANs transforms to an open architecture, which enlarges the attack surface and brings new security challenges such as unauthorized access, data leakage, and network attacks.</a:t>
            </a:r>
            <a:endParaRPr lang="en-US" altLang="zh-CN" sz="1600" dirty="0">
              <a:latin typeface="Huawei Sans" panose="020C0503030203020204" pitchFamily="34" charset="0"/>
            </a:endParaRPr>
          </a:p>
          <a:p>
            <a:pPr algn="l"/>
            <a:r>
              <a:rPr lang="en-US" sz="1600" dirty="0">
                <a:latin typeface="Huawei Sans" panose="020C0503030203020204" pitchFamily="34" charset="0"/>
              </a:rPr>
              <a:t>This course describes how to cope with these security challenges to meet the confidentiality, integrity, availability, and traceability requirements of SD-WAN networks and provide a secure, reliable, and stable service running environment.</a:t>
            </a:r>
          </a:p>
        </p:txBody>
      </p:sp>
    </p:spTree>
    <p:extLst>
      <p:ext uri="{BB962C8B-B14F-4D97-AF65-F5344CB8AC3E}">
        <p14:creationId xmlns:p14="http://schemas.microsoft.com/office/powerpoint/2010/main" val="226801332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bwMode="gray"/>
        <p:txBody>
          <a:bodyPr>
            <a:normAutofit/>
          </a:bodyPr>
          <a:lstStyle/>
          <a:p>
            <a:pPr fontAlgn="ctr"/>
            <a:r>
              <a:rPr lang="en-US" dirty="0">
                <a:latin typeface="Huawei Sans" panose="020C0503030203020204" pitchFamily="34" charset="0"/>
              </a:rPr>
              <a:t>IPS Implementation</a:t>
            </a:r>
          </a:p>
        </p:txBody>
      </p:sp>
      <p:sp>
        <p:nvSpPr>
          <p:cNvPr id="3" name="Text Placeholder 2"/>
          <p:cNvSpPr>
            <a:spLocks noGrp="1"/>
          </p:cNvSpPr>
          <p:nvPr>
            <p:ph type="body" sz="quarter" idx="10"/>
          </p:nvPr>
        </p:nvSpPr>
        <p:spPr bwMode="gray"/>
        <p:txBody>
          <a:bodyPr/>
          <a:lstStyle/>
          <a:p>
            <a:pPr algn="l"/>
            <a:r>
              <a:rPr lang="en-US" sz="1600" dirty="0">
                <a:latin typeface="Huawei Sans" panose="020C0503030203020204" pitchFamily="34" charset="0"/>
              </a:rPr>
              <a:t>When a data flow matches a security policy that contains an IPS profile, the CPE sends the data flow to the IPS module to match the signatures referenced by the </a:t>
            </a:r>
            <a:r>
              <a:rPr lang="en-US" sz="1600" dirty="0"/>
              <a:t>IPS profile </a:t>
            </a:r>
            <a:r>
              <a:rPr lang="en-US" sz="1600" dirty="0">
                <a:latin typeface="Huawei Sans" panose="020C0503030203020204" pitchFamily="34" charset="0"/>
              </a:rPr>
              <a:t>one by one.</a:t>
            </a:r>
            <a:endParaRPr lang="en-US" altLang="zh-CN" sz="1600" dirty="0">
              <a:latin typeface="Huawei Sans" panose="020C0503030203020204" pitchFamily="34" charset="0"/>
            </a:endParaRPr>
          </a:p>
          <a:p>
            <a:pPr algn="l"/>
            <a:r>
              <a:rPr lang="en-US" sz="1600" dirty="0">
                <a:latin typeface="Huawei Sans" panose="020C0503030203020204" pitchFamily="34" charset="0"/>
              </a:rPr>
              <a:t>If the data flow matches a signature, the action defined for the signature, such as block or alert, </a:t>
            </a:r>
            <a:r>
              <a:rPr lang="en-US" sz="1600" dirty="0"/>
              <a:t>will be</a:t>
            </a:r>
            <a:r>
              <a:rPr lang="en-US" sz="1600" dirty="0">
                <a:latin typeface="Huawei Sans" panose="020C0503030203020204" pitchFamily="34" charset="0"/>
              </a:rPr>
              <a:t> taken for the data flow.</a:t>
            </a:r>
          </a:p>
        </p:txBody>
      </p:sp>
      <p:sp>
        <p:nvSpPr>
          <p:cNvPr id="58" name="Rectangle 57"/>
          <p:cNvSpPr/>
          <p:nvPr/>
        </p:nvSpPr>
        <p:spPr bwMode="gray">
          <a:xfrm>
            <a:off x="3431729" y="2271773"/>
            <a:ext cx="5979891" cy="2911904"/>
          </a:xfrm>
          <a:prstGeom prst="rect">
            <a:avLst/>
          </a:prstGeom>
          <a:solidFill>
            <a:schemeClr val="bg1"/>
          </a:solidFill>
          <a:ln w="19050">
            <a:solidFill>
              <a:srgbClr val="00B0F0"/>
            </a:solidFill>
            <a:prstDash val="dash"/>
          </a:ln>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fontAlgn="ctr"/>
            <a:r>
              <a:rPr lang="en-US" sz="1200" dirty="0">
                <a:solidFill>
                  <a:schemeClr val="tx1"/>
                </a:solidFill>
                <a:latin typeface="Huawei Sans" panose="020C0503030203020204" pitchFamily="34" charset="0"/>
              </a:rPr>
              <a:t>IPS module</a:t>
            </a:r>
          </a:p>
        </p:txBody>
      </p:sp>
      <p:pic>
        <p:nvPicPr>
          <p:cNvPr id="5" name="图片 63" descr="笔记本电脑.png"/>
          <p:cNvPicPr>
            <a:picLocks noChangeAspect="1"/>
          </p:cNvPicPr>
          <p:nvPr/>
        </p:nvPicPr>
        <p:blipFill>
          <a:blip r:embed="rId3" cstate="print"/>
          <a:stretch>
            <a:fillRect/>
          </a:stretch>
        </p:blipFill>
        <p:spPr bwMode="gray">
          <a:xfrm>
            <a:off x="3431729" y="5475268"/>
            <a:ext cx="539779" cy="338400"/>
          </a:xfrm>
          <a:prstGeom prst="rect">
            <a:avLst/>
          </a:prstGeom>
        </p:spPr>
      </p:pic>
      <p:cxnSp>
        <p:nvCxnSpPr>
          <p:cNvPr id="9" name="Straight Connector 8"/>
          <p:cNvCxnSpPr>
            <a:stCxn id="29" idx="3"/>
            <a:endCxn id="21" idx="1"/>
          </p:cNvCxnSpPr>
          <p:nvPr/>
        </p:nvCxnSpPr>
        <p:spPr bwMode="gray">
          <a:xfrm flipV="1">
            <a:off x="5751336" y="5644469"/>
            <a:ext cx="1209909" cy="1"/>
          </a:xfrm>
          <a:prstGeom prst="line">
            <a:avLst/>
          </a:prstGeom>
          <a:solidFill>
            <a:schemeClr val="accent1"/>
          </a:solidFill>
          <a:ln w="19050" cap="flat" cmpd="sng" algn="ctr">
            <a:solidFill>
              <a:srgbClr val="007AC7"/>
            </a:solidFill>
            <a:prstDash val="solid"/>
            <a:round/>
            <a:headEnd type="none" w="med" len="med"/>
            <a:tailEnd type="none" w="med" len="med"/>
          </a:ln>
          <a:effectLst/>
        </p:spPr>
      </p:cxnSp>
      <p:cxnSp>
        <p:nvCxnSpPr>
          <p:cNvPr id="14" name="Straight Connector 13"/>
          <p:cNvCxnSpPr>
            <a:stCxn id="21" idx="3"/>
          </p:cNvCxnSpPr>
          <p:nvPr/>
        </p:nvCxnSpPr>
        <p:spPr bwMode="gray">
          <a:xfrm>
            <a:off x="7501245" y="5644469"/>
            <a:ext cx="893177" cy="0"/>
          </a:xfrm>
          <a:prstGeom prst="line">
            <a:avLst/>
          </a:prstGeom>
          <a:solidFill>
            <a:schemeClr val="accent1"/>
          </a:solidFill>
          <a:ln w="19050" cap="flat" cmpd="sng" algn="ctr">
            <a:solidFill>
              <a:srgbClr val="007AC7"/>
            </a:solidFill>
            <a:prstDash val="solid"/>
            <a:round/>
            <a:headEnd type="none" w="med" len="med"/>
            <a:tailEnd type="none" w="med" len="med"/>
          </a:ln>
          <a:effectLst/>
        </p:spPr>
      </p:cxnSp>
      <p:cxnSp>
        <p:nvCxnSpPr>
          <p:cNvPr id="10" name="Straight Arrow Connector 9"/>
          <p:cNvCxnSpPr/>
          <p:nvPr/>
        </p:nvCxnSpPr>
        <p:spPr bwMode="gray">
          <a:xfrm flipH="1">
            <a:off x="7509845" y="5534226"/>
            <a:ext cx="862520" cy="0"/>
          </a:xfrm>
          <a:prstGeom prst="straightConnector1">
            <a:avLst/>
          </a:prstGeom>
          <a:solidFill>
            <a:schemeClr val="accent1"/>
          </a:solidFill>
          <a:ln w="19050" cap="flat" cmpd="sng" algn="ctr">
            <a:solidFill>
              <a:srgbClr val="EC7061"/>
            </a:solidFill>
            <a:prstDash val="dash"/>
            <a:round/>
            <a:headEnd type="none" w="med" len="med"/>
            <a:tailEnd type="triangle"/>
          </a:ln>
          <a:effectLst/>
        </p:spPr>
      </p:cxnSp>
      <p:sp>
        <p:nvSpPr>
          <p:cNvPr id="23" name="TextBox 22"/>
          <p:cNvSpPr txBox="1"/>
          <p:nvPr/>
        </p:nvSpPr>
        <p:spPr bwMode="gray">
          <a:xfrm>
            <a:off x="7252334" y="5167614"/>
            <a:ext cx="1272170" cy="257937"/>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r>
              <a:rPr lang="en-US" sz="1100" dirty="0">
                <a:latin typeface="Huawei Sans" panose="020C0503030203020204" pitchFamily="34" charset="0"/>
              </a:rPr>
              <a:t>UDP video traffic</a:t>
            </a:r>
          </a:p>
        </p:txBody>
      </p:sp>
      <p:sp>
        <p:nvSpPr>
          <p:cNvPr id="24" name="TextBox 23"/>
          <p:cNvSpPr txBox="1"/>
          <p:nvPr/>
        </p:nvSpPr>
        <p:spPr bwMode="gray">
          <a:xfrm>
            <a:off x="7495615" y="5757944"/>
            <a:ext cx="949966" cy="257937"/>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r>
              <a:rPr lang="en-US" sz="1100" dirty="0">
                <a:latin typeface="Huawei Sans" panose="020C0503030203020204" pitchFamily="34" charset="0"/>
              </a:rPr>
              <a:t>HTTP traffic</a:t>
            </a:r>
          </a:p>
        </p:txBody>
      </p:sp>
      <p:sp>
        <p:nvSpPr>
          <p:cNvPr id="26" name="Multiply 25"/>
          <p:cNvSpPr/>
          <p:nvPr/>
        </p:nvSpPr>
        <p:spPr bwMode="gray">
          <a:xfrm>
            <a:off x="7612882" y="5399595"/>
            <a:ext cx="252028" cy="252000"/>
          </a:xfrm>
          <a:prstGeom prst="mathMultiply">
            <a:avLst/>
          </a:prstGeom>
          <a:solidFill>
            <a:srgbClr val="EC7061"/>
          </a:solidFill>
        </p:spPr>
        <p:txBody>
          <a:bodyPr wrap="square" rtlCol="0" anchor="ctr">
            <a:noAutofit/>
          </a:bodyPr>
          <a:lstStyle/>
          <a:p>
            <a:pPr marL="342900" indent="-342900" algn="ctr" fontAlgn="ctr">
              <a:buFont typeface="+mj-lt"/>
              <a:buAutoNum type="arabicPeriod"/>
            </a:pPr>
            <a:endParaRPr lang="en-US" altLang="zh-CN" sz="1600" dirty="0">
              <a:latin typeface="Huawei Sans" panose="020C0503030203020204" pitchFamily="34" charset="0"/>
              <a:ea typeface="+mn-ea"/>
              <a:cs typeface="Courier New" panose="02070309020205020404" pitchFamily="49" charset="0"/>
            </a:endParaRPr>
          </a:p>
        </p:txBody>
      </p:sp>
      <p:pic>
        <p:nvPicPr>
          <p:cNvPr id="21" name="Picture 12" descr="E:\2016.01\1.12 扁平化图标\蓝色\AR-蓝色最新-40.png"/>
          <p:cNvPicPr>
            <a:picLocks noChangeAspect="1" noChangeArrowheads="1"/>
          </p:cNvPicPr>
          <p:nvPr/>
        </p:nvPicPr>
        <p:blipFill>
          <a:blip r:embed="rId4" cstate="print"/>
          <a:srcRect/>
          <a:stretch>
            <a:fillRect/>
          </a:stretch>
        </p:blipFill>
        <p:spPr bwMode="gray">
          <a:xfrm>
            <a:off x="6961245" y="5423560"/>
            <a:ext cx="540000" cy="441818"/>
          </a:xfrm>
          <a:prstGeom prst="rect">
            <a:avLst/>
          </a:prstGeom>
          <a:noFill/>
        </p:spPr>
      </p:pic>
      <p:pic>
        <p:nvPicPr>
          <p:cNvPr id="29" name="图片 16" descr="通用交换机.png"/>
          <p:cNvPicPr>
            <a:picLocks noChangeAspect="1"/>
          </p:cNvPicPr>
          <p:nvPr/>
        </p:nvPicPr>
        <p:blipFill>
          <a:blip r:embed="rId5" cstate="print"/>
          <a:stretch>
            <a:fillRect/>
          </a:stretch>
        </p:blipFill>
        <p:spPr bwMode="gray">
          <a:xfrm>
            <a:off x="5211336" y="5423561"/>
            <a:ext cx="540000" cy="441817"/>
          </a:xfrm>
          <a:prstGeom prst="rect">
            <a:avLst/>
          </a:prstGeom>
        </p:spPr>
      </p:pic>
      <p:cxnSp>
        <p:nvCxnSpPr>
          <p:cNvPr id="33" name="Straight Connector 32"/>
          <p:cNvCxnSpPr>
            <a:stCxn id="29" idx="1"/>
            <a:endCxn id="5" idx="3"/>
          </p:cNvCxnSpPr>
          <p:nvPr/>
        </p:nvCxnSpPr>
        <p:spPr bwMode="gray">
          <a:xfrm flipH="1" flipV="1">
            <a:off x="3971508" y="5644468"/>
            <a:ext cx="1239828" cy="2"/>
          </a:xfrm>
          <a:prstGeom prst="line">
            <a:avLst/>
          </a:prstGeom>
          <a:solidFill>
            <a:schemeClr val="accent1"/>
          </a:solidFill>
          <a:ln w="19050" cap="flat" cmpd="sng" algn="ctr">
            <a:solidFill>
              <a:srgbClr val="007AC7"/>
            </a:solidFill>
            <a:prstDash val="solid"/>
            <a:round/>
            <a:headEnd type="none" w="med" len="med"/>
            <a:tailEnd type="none" w="med" len="med"/>
          </a:ln>
          <a:effectLst/>
        </p:spPr>
      </p:cxnSp>
      <p:cxnSp>
        <p:nvCxnSpPr>
          <p:cNvPr id="15" name="Straight Arrow Connector 14"/>
          <p:cNvCxnSpPr/>
          <p:nvPr/>
        </p:nvCxnSpPr>
        <p:spPr bwMode="gray">
          <a:xfrm flipH="1">
            <a:off x="4059350" y="5750250"/>
            <a:ext cx="4335072" cy="0"/>
          </a:xfrm>
          <a:prstGeom prst="straightConnector1">
            <a:avLst/>
          </a:prstGeom>
          <a:solidFill>
            <a:schemeClr val="accent1"/>
          </a:solidFill>
          <a:ln w="19050" cap="flat" cmpd="sng" algn="ctr">
            <a:solidFill>
              <a:srgbClr val="00B0F0"/>
            </a:solidFill>
            <a:prstDash val="dash"/>
            <a:round/>
            <a:headEnd type="none" w="med" len="med"/>
            <a:tailEnd type="triangle"/>
          </a:ln>
          <a:effectLst/>
        </p:spPr>
      </p:cxnSp>
      <p:sp>
        <p:nvSpPr>
          <p:cNvPr id="38" name="TextBox 37"/>
          <p:cNvSpPr txBox="1"/>
          <p:nvPr/>
        </p:nvSpPr>
        <p:spPr bwMode="gray">
          <a:xfrm>
            <a:off x="5948845" y="5949623"/>
            <a:ext cx="2342232" cy="257937"/>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algn="ctr" fontAlgn="ctr"/>
            <a:r>
              <a:rPr lang="en-US" sz="1100" dirty="0">
                <a:latin typeface="Huawei Sans" panose="020C0503030203020204" pitchFamily="34" charset="0"/>
              </a:rPr>
              <a:t>Egress (built-in firewall/IPS)</a:t>
            </a:r>
          </a:p>
        </p:txBody>
      </p:sp>
      <p:sp>
        <p:nvSpPr>
          <p:cNvPr id="41" name="Freeform 159"/>
          <p:cNvSpPr/>
          <p:nvPr/>
        </p:nvSpPr>
        <p:spPr bwMode="gray">
          <a:xfrm flipH="1">
            <a:off x="8413169" y="5241291"/>
            <a:ext cx="998452" cy="56183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r>
              <a:rPr lang="en-US" sz="1200" dirty="0">
                <a:solidFill>
                  <a:schemeClr val="tx1"/>
                </a:solidFill>
                <a:latin typeface="Huawei Sans" panose="020C0503030203020204" pitchFamily="34" charset="0"/>
              </a:rPr>
              <a:t>Internet</a:t>
            </a:r>
          </a:p>
        </p:txBody>
      </p:sp>
      <p:sp>
        <p:nvSpPr>
          <p:cNvPr id="44" name="Rectangle 43"/>
          <p:cNvSpPr/>
          <p:nvPr/>
        </p:nvSpPr>
        <p:spPr bwMode="gray">
          <a:xfrm>
            <a:off x="3658751" y="2539108"/>
            <a:ext cx="2228075" cy="2006687"/>
          </a:xfrm>
          <a:prstGeom prst="rect">
            <a:avLst/>
          </a:prstGeom>
          <a:solidFill>
            <a:srgbClr val="D9D9D9"/>
          </a:solidFill>
          <a:ln>
            <a:solidFill>
              <a:srgbClr val="D9D9D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fontAlgn="ctr"/>
            <a:r>
              <a:rPr lang="en-US" sz="1100" dirty="0">
                <a:solidFill>
                  <a:schemeClr val="tx1"/>
                </a:solidFill>
                <a:latin typeface="Huawei Sans" panose="020C0503030203020204" pitchFamily="34" charset="0"/>
              </a:rPr>
              <a:t>Signature (feature + behavior)</a:t>
            </a:r>
          </a:p>
        </p:txBody>
      </p:sp>
      <p:graphicFrame>
        <p:nvGraphicFramePr>
          <p:cNvPr id="42" name="Table 41"/>
          <p:cNvGraphicFramePr>
            <a:graphicFrameLocks noGrp="1"/>
          </p:cNvGraphicFramePr>
          <p:nvPr>
            <p:extLst>
              <p:ext uri="{D42A27DB-BD31-4B8C-83A1-F6EECF244321}">
                <p14:modId xmlns:p14="http://schemas.microsoft.com/office/powerpoint/2010/main" val="3875064273"/>
              </p:ext>
            </p:extLst>
          </p:nvPr>
        </p:nvGraphicFramePr>
        <p:xfrm>
          <a:off x="3805512" y="2854658"/>
          <a:ext cx="1882323" cy="731520"/>
        </p:xfrm>
        <a:graphic>
          <a:graphicData uri="http://schemas.openxmlformats.org/drawingml/2006/table">
            <a:tbl>
              <a:tblPr firstRow="1" bandRow="1">
                <a:tableStyleId>{5C22544A-7EE6-4342-B048-85BDC9FD1C3A}</a:tableStyleId>
              </a:tblPr>
              <a:tblGrid>
                <a:gridCol w="422550">
                  <a:extLst>
                    <a:ext uri="{9D8B030D-6E8A-4147-A177-3AD203B41FA5}">
                      <a16:colId xmlns:a16="http://schemas.microsoft.com/office/drawing/2014/main" val="20000"/>
                    </a:ext>
                  </a:extLst>
                </a:gridCol>
                <a:gridCol w="1459773">
                  <a:extLst>
                    <a:ext uri="{9D8B030D-6E8A-4147-A177-3AD203B41FA5}">
                      <a16:colId xmlns:a16="http://schemas.microsoft.com/office/drawing/2014/main" val="20001"/>
                    </a:ext>
                  </a:extLst>
                </a:gridCol>
              </a:tblGrid>
              <a:tr h="370840">
                <a:tc>
                  <a:txBody>
                    <a:bodyPr/>
                    <a:lstStyle/>
                    <a:p>
                      <a:pPr algn="ctr" fontAlgn="ctr"/>
                      <a:r>
                        <a:rPr lang="en-US" sz="1050" b="0" dirty="0">
                          <a:solidFill>
                            <a:schemeClr val="tx1"/>
                          </a:solidFill>
                          <a:latin typeface="Huawei Sans" panose="020C0503030203020204" pitchFamily="34" charset="0"/>
                        </a:rPr>
                        <a:t>A01</a:t>
                      </a:r>
                      <a:endParaRPr lang="en-US" altLang="zh-CN" sz="1050" b="0" dirty="0">
                        <a:solidFill>
                          <a:schemeClr val="tx1"/>
                        </a:solidFill>
                        <a:latin typeface="Huawei Sans" panose="020C0503030203020204" pitchFamily="34" charset="0"/>
                      </a:endParaRPr>
                    </a:p>
                  </a:txBody>
                  <a:tcPr marL="72000" marR="72000" anchor="ctr">
                    <a:lnL w="12700" cap="flat" cmpd="sng" algn="ctr">
                      <a:solidFill>
                        <a:srgbClr val="00B0F0"/>
                      </a:solidFill>
                      <a:prstDash val="solid"/>
                      <a:round/>
                      <a:headEnd type="none" w="med" len="med"/>
                      <a:tailEnd type="none" w="med" len="med"/>
                    </a:lnL>
                    <a:lnR w="12700" cap="flat" cmpd="sng" algn="ctr">
                      <a:solidFill>
                        <a:srgbClr val="00B0F0"/>
                      </a:solidFill>
                      <a:prstDash val="solid"/>
                      <a:round/>
                      <a:headEnd type="none" w="med" len="med"/>
                      <a:tailEnd type="none" w="med" len="med"/>
                    </a:lnR>
                    <a:lnT w="12700" cap="flat" cmpd="sng" algn="ctr">
                      <a:solidFill>
                        <a:srgbClr val="00B0F0"/>
                      </a:solidFill>
                      <a:prstDash val="solid"/>
                      <a:round/>
                      <a:headEnd type="none" w="med" len="med"/>
                      <a:tailEnd type="none" w="med" len="med"/>
                    </a:lnT>
                    <a:lnB w="12700" cap="flat" cmpd="sng" algn="ctr">
                      <a:solidFill>
                        <a:srgbClr val="00B0F0"/>
                      </a:solidFill>
                      <a:prstDash val="solid"/>
                      <a:round/>
                      <a:headEnd type="none" w="med" len="med"/>
                      <a:tailEnd type="none" w="med" len="med"/>
                    </a:lnB>
                    <a:solidFill>
                      <a:srgbClr val="F4FBFE"/>
                    </a:solidFill>
                  </a:tcPr>
                </a:tc>
                <a:tc>
                  <a:txBody>
                    <a:bodyPr/>
                    <a:lstStyle/>
                    <a:p>
                      <a:pPr algn="ctr" fontAlgn="ctr"/>
                      <a:r>
                        <a:rPr lang="en-US" sz="1050" b="0" dirty="0">
                          <a:solidFill>
                            <a:schemeClr val="tx1"/>
                          </a:solidFill>
                          <a:latin typeface="Huawei Sans" panose="020C0503030203020204" pitchFamily="34" charset="0"/>
                        </a:rPr>
                        <a:t>Type: Predefined</a:t>
                      </a:r>
                      <a:endParaRPr lang="en-US" altLang="zh-CN" sz="1050" b="0" dirty="0">
                        <a:solidFill>
                          <a:schemeClr val="tx1"/>
                        </a:solidFill>
                        <a:latin typeface="Huawei Sans" panose="020C0503030203020204" pitchFamily="34" charset="0"/>
                      </a:endParaRPr>
                    </a:p>
                    <a:p>
                      <a:pPr algn="ctr" fontAlgn="ctr"/>
                      <a:r>
                        <a:rPr lang="en-US" sz="1050" b="0" dirty="0">
                          <a:solidFill>
                            <a:schemeClr val="tx1"/>
                          </a:solidFill>
                          <a:latin typeface="Huawei Sans" panose="020C0503030203020204" pitchFamily="34" charset="0"/>
                        </a:rPr>
                        <a:t>Protocol: HTTP</a:t>
                      </a:r>
                    </a:p>
                    <a:p>
                      <a:pPr algn="ctr" fontAlgn="ctr"/>
                      <a:r>
                        <a:rPr lang="en-US" sz="1050" b="0" dirty="0">
                          <a:solidFill>
                            <a:schemeClr val="tx1"/>
                          </a:solidFill>
                          <a:latin typeface="Huawei Sans" panose="020C0503030203020204" pitchFamily="34" charset="0"/>
                        </a:rPr>
                        <a:t>Action: Alert</a:t>
                      </a:r>
                    </a:p>
                    <a:p>
                      <a:pPr algn="ctr" fontAlgn="ctr"/>
                      <a:r>
                        <a:rPr lang="en-US" sz="1050" b="0" dirty="0">
                          <a:solidFill>
                            <a:schemeClr val="tx1"/>
                          </a:solidFill>
                          <a:latin typeface="Huawei Sans" panose="020C0503030203020204" pitchFamily="34" charset="0"/>
                        </a:rPr>
                        <a:t>Others: condition A</a:t>
                      </a:r>
                    </a:p>
                  </a:txBody>
                  <a:tcPr marL="72000" marR="72000" anchor="ctr">
                    <a:lnL w="12700" cap="flat" cmpd="sng" algn="ctr">
                      <a:solidFill>
                        <a:srgbClr val="00B0F0"/>
                      </a:solidFill>
                      <a:prstDash val="solid"/>
                      <a:round/>
                      <a:headEnd type="none" w="med" len="med"/>
                      <a:tailEnd type="none" w="med" len="med"/>
                    </a:lnL>
                    <a:lnR w="12700" cap="flat" cmpd="sng" algn="ctr">
                      <a:solidFill>
                        <a:srgbClr val="00B0F0"/>
                      </a:solidFill>
                      <a:prstDash val="solid"/>
                      <a:round/>
                      <a:headEnd type="none" w="med" len="med"/>
                      <a:tailEnd type="none" w="med" len="med"/>
                    </a:lnR>
                    <a:lnT w="12700" cap="flat" cmpd="sng" algn="ctr">
                      <a:solidFill>
                        <a:srgbClr val="00B0F0"/>
                      </a:solidFill>
                      <a:prstDash val="solid"/>
                      <a:round/>
                      <a:headEnd type="none" w="med" len="med"/>
                      <a:tailEnd type="none" w="med" len="med"/>
                    </a:lnT>
                    <a:lnB w="12700" cap="flat" cmpd="sng" algn="ctr">
                      <a:solidFill>
                        <a:srgbClr val="00B0F0"/>
                      </a:solidFill>
                      <a:prstDash val="solid"/>
                      <a:round/>
                      <a:headEnd type="none" w="med" len="med"/>
                      <a:tailEnd type="none" w="med" len="med"/>
                    </a:lnB>
                    <a:solidFill>
                      <a:srgbClr val="F4FBFE"/>
                    </a:solidFill>
                  </a:tcPr>
                </a:tc>
                <a:extLst>
                  <a:ext uri="{0D108BD9-81ED-4DB2-BD59-A6C34878D82A}">
                    <a16:rowId xmlns:a16="http://schemas.microsoft.com/office/drawing/2014/main" val="10000"/>
                  </a:ext>
                </a:extLst>
              </a:tr>
            </a:tbl>
          </a:graphicData>
        </a:graphic>
      </p:graphicFrame>
      <p:graphicFrame>
        <p:nvGraphicFramePr>
          <p:cNvPr id="43" name="Table 42"/>
          <p:cNvGraphicFramePr>
            <a:graphicFrameLocks noGrp="1"/>
          </p:cNvGraphicFramePr>
          <p:nvPr>
            <p:extLst>
              <p:ext uri="{D42A27DB-BD31-4B8C-83A1-F6EECF244321}">
                <p14:modId xmlns:p14="http://schemas.microsoft.com/office/powerpoint/2010/main" val="570424908"/>
              </p:ext>
            </p:extLst>
          </p:nvPr>
        </p:nvGraphicFramePr>
        <p:xfrm>
          <a:off x="3807820" y="3637974"/>
          <a:ext cx="1879816" cy="731520"/>
        </p:xfrm>
        <a:graphic>
          <a:graphicData uri="http://schemas.openxmlformats.org/drawingml/2006/table">
            <a:tbl>
              <a:tblPr firstRow="1" bandRow="1">
                <a:tableStyleId>{5C22544A-7EE6-4342-B048-85BDC9FD1C3A}</a:tableStyleId>
              </a:tblPr>
              <a:tblGrid>
                <a:gridCol w="407924">
                  <a:extLst>
                    <a:ext uri="{9D8B030D-6E8A-4147-A177-3AD203B41FA5}">
                      <a16:colId xmlns:a16="http://schemas.microsoft.com/office/drawing/2014/main" val="20000"/>
                    </a:ext>
                  </a:extLst>
                </a:gridCol>
                <a:gridCol w="1471892">
                  <a:extLst>
                    <a:ext uri="{9D8B030D-6E8A-4147-A177-3AD203B41FA5}">
                      <a16:colId xmlns:a16="http://schemas.microsoft.com/office/drawing/2014/main" val="20001"/>
                    </a:ext>
                  </a:extLst>
                </a:gridCol>
              </a:tblGrid>
              <a:tr h="370840">
                <a:tc>
                  <a:txBody>
                    <a:bodyPr/>
                    <a:lstStyle/>
                    <a:p>
                      <a:pPr algn="ctr" fontAlgn="ctr"/>
                      <a:r>
                        <a:rPr lang="en-US" sz="1050" b="0" dirty="0">
                          <a:solidFill>
                            <a:schemeClr val="tx1"/>
                          </a:solidFill>
                          <a:latin typeface="Huawei Sans" panose="020C0503030203020204" pitchFamily="34" charset="0"/>
                        </a:rPr>
                        <a:t>B01</a:t>
                      </a:r>
                      <a:endParaRPr lang="en-US" altLang="zh-CN" sz="1050" b="0" dirty="0">
                        <a:solidFill>
                          <a:schemeClr val="tx1"/>
                        </a:solidFill>
                        <a:latin typeface="Huawei Sans" panose="020C0503030203020204" pitchFamily="34" charset="0"/>
                      </a:endParaRPr>
                    </a:p>
                  </a:txBody>
                  <a:tcPr marL="72000" marR="72000" anchor="ctr">
                    <a:lnL w="12700" cap="flat" cmpd="sng" algn="ctr">
                      <a:solidFill>
                        <a:srgbClr val="00B0F0"/>
                      </a:solidFill>
                      <a:prstDash val="solid"/>
                      <a:round/>
                      <a:headEnd type="none" w="med" len="med"/>
                      <a:tailEnd type="none" w="med" len="med"/>
                    </a:lnL>
                    <a:lnR w="12700" cap="flat" cmpd="sng" algn="ctr">
                      <a:solidFill>
                        <a:srgbClr val="00B0F0"/>
                      </a:solidFill>
                      <a:prstDash val="solid"/>
                      <a:round/>
                      <a:headEnd type="none" w="med" len="med"/>
                      <a:tailEnd type="none" w="med" len="med"/>
                    </a:lnR>
                    <a:lnT w="12700" cap="flat" cmpd="sng" algn="ctr">
                      <a:solidFill>
                        <a:srgbClr val="00B0F0"/>
                      </a:solidFill>
                      <a:prstDash val="solid"/>
                      <a:round/>
                      <a:headEnd type="none" w="med" len="med"/>
                      <a:tailEnd type="none" w="med" len="med"/>
                    </a:lnT>
                    <a:lnB w="12700" cap="flat" cmpd="sng" algn="ctr">
                      <a:solidFill>
                        <a:srgbClr val="00B0F0"/>
                      </a:solidFill>
                      <a:prstDash val="solid"/>
                      <a:round/>
                      <a:headEnd type="none" w="med" len="med"/>
                      <a:tailEnd type="none" w="med" len="med"/>
                    </a:lnB>
                    <a:solidFill>
                      <a:srgbClr val="F4FBFE"/>
                    </a:solidFill>
                  </a:tcPr>
                </a:tc>
                <a:tc>
                  <a:txBody>
                    <a:bodyPr/>
                    <a:lstStyle/>
                    <a:p>
                      <a:pPr algn="ctr" fontAlgn="ctr"/>
                      <a:r>
                        <a:rPr lang="en-US" sz="1050" b="0" dirty="0">
                          <a:solidFill>
                            <a:schemeClr val="tx1"/>
                          </a:solidFill>
                          <a:latin typeface="Huawei Sans" panose="020C0503030203020204" pitchFamily="34" charset="0"/>
                        </a:rPr>
                        <a:t>Type: predefined</a:t>
                      </a:r>
                      <a:endParaRPr lang="en-US" altLang="zh-CN" sz="1050" b="0" dirty="0">
                        <a:solidFill>
                          <a:schemeClr val="tx1"/>
                        </a:solidFill>
                        <a:latin typeface="Huawei Sans" panose="020C0503030203020204" pitchFamily="34" charset="0"/>
                      </a:endParaRPr>
                    </a:p>
                    <a:p>
                      <a:pPr algn="ctr" fontAlgn="ctr"/>
                      <a:r>
                        <a:rPr lang="en-US" sz="1050" b="0" dirty="0">
                          <a:solidFill>
                            <a:schemeClr val="tx1"/>
                          </a:solidFill>
                          <a:latin typeface="Huawei Sans" panose="020C0503030203020204" pitchFamily="34" charset="0"/>
                        </a:rPr>
                        <a:t>Protocol: UDP</a:t>
                      </a:r>
                    </a:p>
                    <a:p>
                      <a:pPr algn="ctr" fontAlgn="ctr"/>
                      <a:r>
                        <a:rPr lang="en-US" sz="1050" b="0" dirty="0">
                          <a:solidFill>
                            <a:schemeClr val="tx1"/>
                          </a:solidFill>
                          <a:latin typeface="Huawei Sans" panose="020C0503030203020204" pitchFamily="34" charset="0"/>
                        </a:rPr>
                        <a:t>Action: Block</a:t>
                      </a:r>
                      <a:endParaRPr lang="en-US" altLang="zh-CN" sz="1050" b="0" dirty="0">
                        <a:solidFill>
                          <a:schemeClr val="tx1"/>
                        </a:solidFill>
                        <a:latin typeface="Huawei Sans" panose="020C0503030203020204" pitchFamily="34" charset="0"/>
                      </a:endParaRPr>
                    </a:p>
                    <a:p>
                      <a:pPr algn="ctr" fontAlgn="ctr"/>
                      <a:r>
                        <a:rPr lang="en-US" sz="1050" b="0" dirty="0">
                          <a:solidFill>
                            <a:schemeClr val="tx1"/>
                          </a:solidFill>
                          <a:latin typeface="Huawei Sans" panose="020C0503030203020204" pitchFamily="34" charset="0"/>
                        </a:rPr>
                        <a:t>Others: condition B</a:t>
                      </a:r>
                    </a:p>
                  </a:txBody>
                  <a:tcPr marL="72000" marR="72000" anchor="ctr">
                    <a:lnL w="12700" cap="flat" cmpd="sng" algn="ctr">
                      <a:solidFill>
                        <a:srgbClr val="00B0F0"/>
                      </a:solidFill>
                      <a:prstDash val="solid"/>
                      <a:round/>
                      <a:headEnd type="none" w="med" len="med"/>
                      <a:tailEnd type="none" w="med" len="med"/>
                    </a:lnL>
                    <a:lnR w="12700" cap="flat" cmpd="sng" algn="ctr">
                      <a:solidFill>
                        <a:srgbClr val="00B0F0"/>
                      </a:solidFill>
                      <a:prstDash val="solid"/>
                      <a:round/>
                      <a:headEnd type="none" w="med" len="med"/>
                      <a:tailEnd type="none" w="med" len="med"/>
                    </a:lnR>
                    <a:lnT w="12700" cap="flat" cmpd="sng" algn="ctr">
                      <a:solidFill>
                        <a:srgbClr val="00B0F0"/>
                      </a:solidFill>
                      <a:prstDash val="solid"/>
                      <a:round/>
                      <a:headEnd type="none" w="med" len="med"/>
                      <a:tailEnd type="none" w="med" len="med"/>
                    </a:lnT>
                    <a:lnB w="12700" cap="flat" cmpd="sng" algn="ctr">
                      <a:solidFill>
                        <a:srgbClr val="00B0F0"/>
                      </a:solidFill>
                      <a:prstDash val="solid"/>
                      <a:round/>
                      <a:headEnd type="none" w="med" len="med"/>
                      <a:tailEnd type="none" w="med" len="med"/>
                    </a:lnB>
                    <a:solidFill>
                      <a:srgbClr val="F4FBFE"/>
                    </a:solidFill>
                  </a:tcPr>
                </a:tc>
                <a:extLst>
                  <a:ext uri="{0D108BD9-81ED-4DB2-BD59-A6C34878D82A}">
                    <a16:rowId xmlns:a16="http://schemas.microsoft.com/office/drawing/2014/main" val="10000"/>
                  </a:ext>
                </a:extLst>
              </a:tr>
            </a:tbl>
          </a:graphicData>
        </a:graphic>
      </p:graphicFrame>
      <p:sp>
        <p:nvSpPr>
          <p:cNvPr id="45" name="Rectangle 44"/>
          <p:cNvSpPr/>
          <p:nvPr/>
        </p:nvSpPr>
        <p:spPr bwMode="gray">
          <a:xfrm>
            <a:off x="6165438" y="2539109"/>
            <a:ext cx="3022150" cy="1306808"/>
          </a:xfrm>
          <a:prstGeom prst="rect">
            <a:avLst/>
          </a:prstGeom>
          <a:solidFill>
            <a:srgbClr val="D9D9D9"/>
          </a:solidFill>
          <a:ln>
            <a:solidFill>
              <a:srgbClr val="D9D9D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fontAlgn="ctr"/>
            <a:r>
              <a:rPr lang="en-US" sz="1100" dirty="0">
                <a:solidFill>
                  <a:schemeClr val="tx1"/>
                </a:solidFill>
                <a:latin typeface="Huawei Sans" panose="020C0503030203020204" pitchFamily="34" charset="0"/>
              </a:rPr>
              <a:t>IPS profile</a:t>
            </a:r>
          </a:p>
        </p:txBody>
      </p:sp>
      <p:sp>
        <p:nvSpPr>
          <p:cNvPr id="46" name="Rectangle 45"/>
          <p:cNvSpPr/>
          <p:nvPr/>
        </p:nvSpPr>
        <p:spPr bwMode="gray">
          <a:xfrm>
            <a:off x="6261830" y="2800066"/>
            <a:ext cx="1371600" cy="965954"/>
          </a:xfrm>
          <a:prstGeom prst="rect">
            <a:avLst/>
          </a:prstGeom>
          <a:solidFill>
            <a:schemeClr val="bg1">
              <a:lumMod val="95000"/>
            </a:schemeClr>
          </a:solidFill>
          <a:ln>
            <a:solidFill>
              <a:schemeClr val="bg1">
                <a:lumMod val="7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lIns="36000" rIns="36000" rtlCol="0" anchor="t"/>
          <a:lstStyle/>
          <a:p>
            <a:pPr fontAlgn="ctr"/>
            <a:r>
              <a:rPr lang="en-US" sz="1000" dirty="0">
                <a:solidFill>
                  <a:schemeClr val="tx1"/>
                </a:solidFill>
                <a:latin typeface="Huawei Sans" panose="020C0503030203020204" pitchFamily="34" charset="0"/>
              </a:rPr>
              <a:t>Signature filter 1</a:t>
            </a:r>
          </a:p>
          <a:p>
            <a:pPr fontAlgn="ctr"/>
            <a:r>
              <a:rPr lang="en-US" sz="1000" dirty="0">
                <a:solidFill>
                  <a:schemeClr val="tx1"/>
                </a:solidFill>
                <a:latin typeface="Huawei Sans" panose="020C0503030203020204" pitchFamily="34" charset="0"/>
              </a:rPr>
              <a:t>Protocol: HTTP</a:t>
            </a:r>
          </a:p>
          <a:p>
            <a:pPr fontAlgn="ctr"/>
            <a:r>
              <a:rPr lang="en-US" sz="1000" dirty="0">
                <a:solidFill>
                  <a:schemeClr val="tx1"/>
                </a:solidFill>
                <a:latin typeface="Huawei Sans" panose="020C0503030203020204" pitchFamily="34" charset="0"/>
              </a:rPr>
              <a:t>Action: Default</a:t>
            </a:r>
          </a:p>
        </p:txBody>
      </p:sp>
      <p:graphicFrame>
        <p:nvGraphicFramePr>
          <p:cNvPr id="47" name="Table 46"/>
          <p:cNvGraphicFramePr>
            <a:graphicFrameLocks noGrp="1"/>
          </p:cNvGraphicFramePr>
          <p:nvPr>
            <p:extLst>
              <p:ext uri="{D42A27DB-BD31-4B8C-83A1-F6EECF244321}">
                <p14:modId xmlns:p14="http://schemas.microsoft.com/office/powerpoint/2010/main" val="4157931853"/>
              </p:ext>
            </p:extLst>
          </p:nvPr>
        </p:nvGraphicFramePr>
        <p:xfrm>
          <a:off x="6372707" y="3399881"/>
          <a:ext cx="987261" cy="274320"/>
        </p:xfrm>
        <a:graphic>
          <a:graphicData uri="http://schemas.openxmlformats.org/drawingml/2006/table">
            <a:tbl>
              <a:tblPr firstRow="1" bandRow="1">
                <a:tableStyleId>{5C22544A-7EE6-4342-B048-85BDC9FD1C3A}</a:tableStyleId>
              </a:tblPr>
              <a:tblGrid>
                <a:gridCol w="987261">
                  <a:extLst>
                    <a:ext uri="{9D8B030D-6E8A-4147-A177-3AD203B41FA5}">
                      <a16:colId xmlns:a16="http://schemas.microsoft.com/office/drawing/2014/main" val="20000"/>
                    </a:ext>
                  </a:extLst>
                </a:gridCol>
              </a:tblGrid>
              <a:tr h="238711">
                <a:tc>
                  <a:txBody>
                    <a:bodyPr/>
                    <a:lstStyle/>
                    <a:p>
                      <a:pPr algn="ctr" fontAlgn="ctr"/>
                      <a:r>
                        <a:rPr lang="en-US" sz="1200" b="0" dirty="0">
                          <a:solidFill>
                            <a:schemeClr val="tx1"/>
                          </a:solidFill>
                          <a:latin typeface="Huawei Sans" panose="020C0503030203020204" pitchFamily="34" charset="0"/>
                        </a:rPr>
                        <a:t>A01</a:t>
                      </a:r>
                      <a:endParaRPr lang="en-US" altLang="zh-CN" sz="1200" b="0" dirty="0">
                        <a:solidFill>
                          <a:schemeClr val="tx1"/>
                        </a:solidFill>
                        <a:latin typeface="Huawei Sans" panose="020C0503030203020204" pitchFamily="34" charset="0"/>
                      </a:endParaRPr>
                    </a:p>
                  </a:txBody>
                  <a:tcPr anchor="ctr">
                    <a:lnL w="12700" cap="flat" cmpd="sng" algn="ctr">
                      <a:solidFill>
                        <a:srgbClr val="00B0F0"/>
                      </a:solidFill>
                      <a:prstDash val="solid"/>
                      <a:round/>
                      <a:headEnd type="none" w="med" len="med"/>
                      <a:tailEnd type="none" w="med" len="med"/>
                    </a:lnL>
                    <a:lnR w="12700" cap="flat" cmpd="sng" algn="ctr">
                      <a:solidFill>
                        <a:srgbClr val="00B0F0"/>
                      </a:solidFill>
                      <a:prstDash val="solid"/>
                      <a:round/>
                      <a:headEnd type="none" w="med" len="med"/>
                      <a:tailEnd type="none" w="med" len="med"/>
                    </a:lnR>
                    <a:lnT w="12700" cap="flat" cmpd="sng" algn="ctr">
                      <a:solidFill>
                        <a:srgbClr val="00B0F0"/>
                      </a:solidFill>
                      <a:prstDash val="solid"/>
                      <a:round/>
                      <a:headEnd type="none" w="med" len="med"/>
                      <a:tailEnd type="none" w="med" len="med"/>
                    </a:lnT>
                    <a:lnB w="12700" cap="flat" cmpd="sng" algn="ctr">
                      <a:solidFill>
                        <a:srgbClr val="00B0F0"/>
                      </a:solidFill>
                      <a:prstDash val="solid"/>
                      <a:round/>
                      <a:headEnd type="none" w="med" len="med"/>
                      <a:tailEnd type="none" w="med" len="med"/>
                    </a:lnB>
                    <a:solidFill>
                      <a:srgbClr val="F4FBFE"/>
                    </a:solidFill>
                  </a:tcPr>
                </a:tc>
                <a:extLst>
                  <a:ext uri="{0D108BD9-81ED-4DB2-BD59-A6C34878D82A}">
                    <a16:rowId xmlns:a16="http://schemas.microsoft.com/office/drawing/2014/main" val="10000"/>
                  </a:ext>
                </a:extLst>
              </a:tr>
            </a:tbl>
          </a:graphicData>
        </a:graphic>
      </p:graphicFrame>
      <p:sp>
        <p:nvSpPr>
          <p:cNvPr id="48" name="Rectangle 47"/>
          <p:cNvSpPr/>
          <p:nvPr/>
        </p:nvSpPr>
        <p:spPr bwMode="gray">
          <a:xfrm>
            <a:off x="7760232" y="2775708"/>
            <a:ext cx="1371600" cy="965954"/>
          </a:xfrm>
          <a:prstGeom prst="rect">
            <a:avLst/>
          </a:prstGeom>
          <a:solidFill>
            <a:schemeClr val="bg1">
              <a:lumMod val="95000"/>
            </a:schemeClr>
          </a:solidFill>
          <a:ln>
            <a:solidFill>
              <a:schemeClr val="bg1">
                <a:lumMod val="7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lIns="36000" rIns="36000" rtlCol="0" anchor="t"/>
          <a:lstStyle/>
          <a:p>
            <a:pPr fontAlgn="ctr"/>
            <a:r>
              <a:rPr lang="en-US" sz="1000" dirty="0">
                <a:solidFill>
                  <a:schemeClr val="tx1"/>
                </a:solidFill>
                <a:latin typeface="Huawei Sans" panose="020C0503030203020204" pitchFamily="34" charset="0"/>
              </a:rPr>
              <a:t>Signature filter 2</a:t>
            </a:r>
          </a:p>
          <a:p>
            <a:pPr fontAlgn="ctr"/>
            <a:r>
              <a:rPr lang="en-US" sz="1000" dirty="0">
                <a:solidFill>
                  <a:schemeClr val="tx1"/>
                </a:solidFill>
                <a:latin typeface="Huawei Sans" panose="020C0503030203020204" pitchFamily="34" charset="0"/>
              </a:rPr>
              <a:t>Protocol: UDP</a:t>
            </a:r>
          </a:p>
          <a:p>
            <a:pPr fontAlgn="ctr"/>
            <a:r>
              <a:rPr lang="en-US" sz="1000" dirty="0">
                <a:solidFill>
                  <a:schemeClr val="tx1"/>
                </a:solidFill>
                <a:latin typeface="Huawei Sans" panose="020C0503030203020204" pitchFamily="34" charset="0"/>
              </a:rPr>
              <a:t>Action: Default</a:t>
            </a:r>
          </a:p>
        </p:txBody>
      </p:sp>
      <p:graphicFrame>
        <p:nvGraphicFramePr>
          <p:cNvPr id="49" name="Table 48"/>
          <p:cNvGraphicFramePr>
            <a:graphicFrameLocks noGrp="1"/>
          </p:cNvGraphicFramePr>
          <p:nvPr>
            <p:extLst>
              <p:ext uri="{D42A27DB-BD31-4B8C-83A1-F6EECF244321}">
                <p14:modId xmlns:p14="http://schemas.microsoft.com/office/powerpoint/2010/main" val="2036964734"/>
              </p:ext>
            </p:extLst>
          </p:nvPr>
        </p:nvGraphicFramePr>
        <p:xfrm>
          <a:off x="7967501" y="3393818"/>
          <a:ext cx="987261" cy="274320"/>
        </p:xfrm>
        <a:graphic>
          <a:graphicData uri="http://schemas.openxmlformats.org/drawingml/2006/table">
            <a:tbl>
              <a:tblPr firstRow="1" bandRow="1">
                <a:tableStyleId>{5C22544A-7EE6-4342-B048-85BDC9FD1C3A}</a:tableStyleId>
              </a:tblPr>
              <a:tblGrid>
                <a:gridCol w="987261">
                  <a:extLst>
                    <a:ext uri="{9D8B030D-6E8A-4147-A177-3AD203B41FA5}">
                      <a16:colId xmlns:a16="http://schemas.microsoft.com/office/drawing/2014/main" val="20000"/>
                    </a:ext>
                  </a:extLst>
                </a:gridCol>
              </a:tblGrid>
              <a:tr h="238711">
                <a:tc>
                  <a:txBody>
                    <a:bodyPr/>
                    <a:lstStyle/>
                    <a:p>
                      <a:pPr algn="ctr" fontAlgn="ctr"/>
                      <a:r>
                        <a:rPr lang="en-US" sz="1200" b="0" dirty="0">
                          <a:solidFill>
                            <a:schemeClr val="tx1"/>
                          </a:solidFill>
                          <a:latin typeface="Huawei Sans" panose="020C0503030203020204" pitchFamily="34" charset="0"/>
                        </a:rPr>
                        <a:t>B01</a:t>
                      </a:r>
                      <a:endParaRPr lang="en-US" altLang="zh-CN" sz="1200" b="0" dirty="0">
                        <a:solidFill>
                          <a:schemeClr val="tx1"/>
                        </a:solidFill>
                        <a:latin typeface="Huawei Sans" panose="020C0503030203020204" pitchFamily="34" charset="0"/>
                      </a:endParaRPr>
                    </a:p>
                  </a:txBody>
                  <a:tcPr anchor="ctr">
                    <a:lnL w="12700" cap="flat" cmpd="sng" algn="ctr">
                      <a:solidFill>
                        <a:srgbClr val="00B0F0"/>
                      </a:solidFill>
                      <a:prstDash val="solid"/>
                      <a:round/>
                      <a:headEnd type="none" w="med" len="med"/>
                      <a:tailEnd type="none" w="med" len="med"/>
                    </a:lnL>
                    <a:lnR w="12700" cap="flat" cmpd="sng" algn="ctr">
                      <a:solidFill>
                        <a:srgbClr val="00B0F0"/>
                      </a:solidFill>
                      <a:prstDash val="solid"/>
                      <a:round/>
                      <a:headEnd type="none" w="med" len="med"/>
                      <a:tailEnd type="none" w="med" len="med"/>
                    </a:lnR>
                    <a:lnT w="12700" cap="flat" cmpd="sng" algn="ctr">
                      <a:solidFill>
                        <a:srgbClr val="00B0F0"/>
                      </a:solidFill>
                      <a:prstDash val="solid"/>
                      <a:round/>
                      <a:headEnd type="none" w="med" len="med"/>
                      <a:tailEnd type="none" w="med" len="med"/>
                    </a:lnT>
                    <a:lnB w="12700" cap="flat" cmpd="sng" algn="ctr">
                      <a:solidFill>
                        <a:srgbClr val="00B0F0"/>
                      </a:solidFill>
                      <a:prstDash val="solid"/>
                      <a:round/>
                      <a:headEnd type="none" w="med" len="med"/>
                      <a:tailEnd type="none" w="med" len="med"/>
                    </a:lnB>
                    <a:solidFill>
                      <a:srgbClr val="F4FBFE"/>
                    </a:solidFill>
                  </a:tcPr>
                </a:tc>
                <a:extLst>
                  <a:ext uri="{0D108BD9-81ED-4DB2-BD59-A6C34878D82A}">
                    <a16:rowId xmlns:a16="http://schemas.microsoft.com/office/drawing/2014/main" val="10000"/>
                  </a:ext>
                </a:extLst>
              </a:tr>
            </a:tbl>
          </a:graphicData>
        </a:graphic>
      </p:graphicFrame>
      <p:sp>
        <p:nvSpPr>
          <p:cNvPr id="50" name="Right Arrow 49"/>
          <p:cNvSpPr/>
          <p:nvPr/>
        </p:nvSpPr>
        <p:spPr bwMode="gray">
          <a:xfrm>
            <a:off x="5791517" y="3153952"/>
            <a:ext cx="323443" cy="262168"/>
          </a:xfrm>
          <a:prstGeom prst="rightArrow">
            <a:avLst/>
          </a:prstGeom>
          <a:gradFill flip="none" rotWithShape="1">
            <a:gsLst>
              <a:gs pos="0">
                <a:schemeClr val="accent1">
                  <a:lumMod val="5000"/>
                  <a:lumOff val="95000"/>
                </a:schemeClr>
              </a:gs>
              <a:gs pos="100000">
                <a:srgbClr val="00B0F0"/>
              </a:gs>
            </a:gsLst>
            <a:lin ang="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100" dirty="0">
              <a:solidFill>
                <a:schemeClr val="tx1"/>
              </a:solidFill>
              <a:latin typeface="Huawei Sans" panose="020C0503030203020204" pitchFamily="34" charset="0"/>
            </a:endParaRPr>
          </a:p>
        </p:txBody>
      </p:sp>
      <p:sp>
        <p:nvSpPr>
          <p:cNvPr id="56" name="Rectangle 55"/>
          <p:cNvSpPr/>
          <p:nvPr/>
        </p:nvSpPr>
        <p:spPr bwMode="gray">
          <a:xfrm>
            <a:off x="6165438" y="4146121"/>
            <a:ext cx="1447444" cy="956169"/>
          </a:xfrm>
          <a:prstGeom prst="rect">
            <a:avLst/>
          </a:prstGeom>
          <a:solidFill>
            <a:srgbClr val="D9D9D9"/>
          </a:solidFill>
          <a:ln>
            <a:solidFill>
              <a:srgbClr val="D9D9D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fontAlgn="ctr"/>
            <a:r>
              <a:rPr lang="en-US" sz="1100" dirty="0">
                <a:solidFill>
                  <a:schemeClr val="tx1"/>
                </a:solidFill>
                <a:latin typeface="Huawei Sans" panose="020C0503030203020204" pitchFamily="34" charset="0"/>
              </a:rPr>
              <a:t>Actual action of the signature</a:t>
            </a:r>
          </a:p>
        </p:txBody>
      </p:sp>
      <p:graphicFrame>
        <p:nvGraphicFramePr>
          <p:cNvPr id="55" name="Table 54"/>
          <p:cNvGraphicFramePr>
            <a:graphicFrameLocks noGrp="1"/>
          </p:cNvGraphicFramePr>
          <p:nvPr>
            <p:extLst>
              <p:ext uri="{D42A27DB-BD31-4B8C-83A1-F6EECF244321}">
                <p14:modId xmlns:p14="http://schemas.microsoft.com/office/powerpoint/2010/main" val="2030380841"/>
              </p:ext>
            </p:extLst>
          </p:nvPr>
        </p:nvGraphicFramePr>
        <p:xfrm>
          <a:off x="6232414" y="4556166"/>
          <a:ext cx="1268831" cy="502920"/>
        </p:xfrm>
        <a:graphic>
          <a:graphicData uri="http://schemas.openxmlformats.org/drawingml/2006/table">
            <a:tbl>
              <a:tblPr firstRow="1" bandRow="1">
                <a:tableStyleId>{5C22544A-7EE6-4342-B048-85BDC9FD1C3A}</a:tableStyleId>
              </a:tblPr>
              <a:tblGrid>
                <a:gridCol w="578557">
                  <a:extLst>
                    <a:ext uri="{9D8B030D-6E8A-4147-A177-3AD203B41FA5}">
                      <a16:colId xmlns:a16="http://schemas.microsoft.com/office/drawing/2014/main" val="20000"/>
                    </a:ext>
                  </a:extLst>
                </a:gridCol>
                <a:gridCol w="690274">
                  <a:extLst>
                    <a:ext uri="{9D8B030D-6E8A-4147-A177-3AD203B41FA5}">
                      <a16:colId xmlns:a16="http://schemas.microsoft.com/office/drawing/2014/main" val="20001"/>
                    </a:ext>
                  </a:extLst>
                </a:gridCol>
              </a:tblGrid>
              <a:tr h="123280">
                <a:tc>
                  <a:txBody>
                    <a:bodyPr/>
                    <a:lstStyle/>
                    <a:p>
                      <a:pPr algn="ctr" fontAlgn="ctr"/>
                      <a:r>
                        <a:rPr lang="en-US" sz="1050" b="0" dirty="0">
                          <a:solidFill>
                            <a:schemeClr val="tx1"/>
                          </a:solidFill>
                          <a:latin typeface="Huawei Sans" panose="020C0503030203020204" pitchFamily="34" charset="0"/>
                        </a:rPr>
                        <a:t>A01</a:t>
                      </a:r>
                      <a:endParaRPr lang="en-US" altLang="zh-CN" sz="1050" b="0" dirty="0">
                        <a:solidFill>
                          <a:schemeClr val="tx1"/>
                        </a:solidFill>
                        <a:latin typeface="Huawei Sans" panose="020C0503030203020204" pitchFamily="34" charset="0"/>
                      </a:endParaRPr>
                    </a:p>
                  </a:txBody>
                  <a:tcPr anchor="ctr">
                    <a:lnL w="12700" cap="flat" cmpd="sng" algn="ctr">
                      <a:solidFill>
                        <a:srgbClr val="00B0F0"/>
                      </a:solidFill>
                      <a:prstDash val="solid"/>
                      <a:round/>
                      <a:headEnd type="none" w="med" len="med"/>
                      <a:tailEnd type="none" w="med" len="med"/>
                    </a:lnL>
                    <a:lnR w="12700" cap="flat" cmpd="sng" algn="ctr">
                      <a:solidFill>
                        <a:srgbClr val="00B0F0"/>
                      </a:solidFill>
                      <a:prstDash val="solid"/>
                      <a:round/>
                      <a:headEnd type="none" w="med" len="med"/>
                      <a:tailEnd type="none" w="med" len="med"/>
                    </a:lnR>
                    <a:lnT w="12700" cap="flat" cmpd="sng" algn="ctr">
                      <a:solidFill>
                        <a:srgbClr val="00B0F0"/>
                      </a:solidFill>
                      <a:prstDash val="solid"/>
                      <a:round/>
                      <a:headEnd type="none" w="med" len="med"/>
                      <a:tailEnd type="none" w="med" len="med"/>
                    </a:lnT>
                    <a:lnB w="12700" cap="flat" cmpd="sng" algn="ctr">
                      <a:solidFill>
                        <a:srgbClr val="00B0F0"/>
                      </a:solidFill>
                      <a:prstDash val="solid"/>
                      <a:round/>
                      <a:headEnd type="none" w="med" len="med"/>
                      <a:tailEnd type="none" w="med" len="med"/>
                    </a:lnB>
                    <a:solidFill>
                      <a:srgbClr val="F4FBFE"/>
                    </a:solidFill>
                  </a:tcPr>
                </a:tc>
                <a:tc>
                  <a:txBody>
                    <a:bodyPr/>
                    <a:lstStyle/>
                    <a:p>
                      <a:pPr algn="ctr" fontAlgn="ctr"/>
                      <a:r>
                        <a:rPr lang="en-US" sz="1050" b="0" dirty="0">
                          <a:solidFill>
                            <a:schemeClr val="tx1"/>
                          </a:solidFill>
                          <a:latin typeface="Huawei Sans" panose="020C0503030203020204" pitchFamily="34" charset="0"/>
                        </a:rPr>
                        <a:t>Alert</a:t>
                      </a:r>
                      <a:endParaRPr lang="en-US" altLang="zh-CN" sz="1050" b="0" dirty="0">
                        <a:solidFill>
                          <a:schemeClr val="tx1"/>
                        </a:solidFill>
                        <a:latin typeface="Huawei Sans" panose="020C0503030203020204" pitchFamily="34" charset="0"/>
                      </a:endParaRPr>
                    </a:p>
                  </a:txBody>
                  <a:tcPr anchor="ctr">
                    <a:lnL w="12700" cap="flat" cmpd="sng" algn="ctr">
                      <a:solidFill>
                        <a:srgbClr val="00B0F0"/>
                      </a:solidFill>
                      <a:prstDash val="solid"/>
                      <a:round/>
                      <a:headEnd type="none" w="med" len="med"/>
                      <a:tailEnd type="none" w="med" len="med"/>
                    </a:lnL>
                    <a:lnR w="12700" cap="flat" cmpd="sng" algn="ctr">
                      <a:solidFill>
                        <a:srgbClr val="00B0F0"/>
                      </a:solidFill>
                      <a:prstDash val="solid"/>
                      <a:round/>
                      <a:headEnd type="none" w="med" len="med"/>
                      <a:tailEnd type="none" w="med" len="med"/>
                    </a:lnR>
                    <a:lnT w="12700" cap="flat" cmpd="sng" algn="ctr">
                      <a:solidFill>
                        <a:srgbClr val="00B0F0"/>
                      </a:solidFill>
                      <a:prstDash val="solid"/>
                      <a:round/>
                      <a:headEnd type="none" w="med" len="med"/>
                      <a:tailEnd type="none" w="med" len="med"/>
                    </a:lnT>
                    <a:lnB w="12700" cap="flat" cmpd="sng" algn="ctr">
                      <a:solidFill>
                        <a:srgbClr val="00B0F0"/>
                      </a:solidFill>
                      <a:prstDash val="solid"/>
                      <a:round/>
                      <a:headEnd type="none" w="med" len="med"/>
                      <a:tailEnd type="none" w="med" len="med"/>
                    </a:lnB>
                    <a:solidFill>
                      <a:srgbClr val="F4FBFE"/>
                    </a:solidFill>
                  </a:tcPr>
                </a:tc>
                <a:extLst>
                  <a:ext uri="{0D108BD9-81ED-4DB2-BD59-A6C34878D82A}">
                    <a16:rowId xmlns:a16="http://schemas.microsoft.com/office/drawing/2014/main" val="10000"/>
                  </a:ext>
                </a:extLst>
              </a:tr>
              <a:tr h="123280">
                <a:tc>
                  <a:txBody>
                    <a:bodyPr/>
                    <a:lstStyle/>
                    <a:p>
                      <a:pPr algn="ctr" fontAlgn="ctr"/>
                      <a:r>
                        <a:rPr lang="en-US" sz="1050" b="0" dirty="0">
                          <a:solidFill>
                            <a:schemeClr val="tx1"/>
                          </a:solidFill>
                          <a:latin typeface="Huawei Sans" panose="020C0503030203020204" pitchFamily="34" charset="0"/>
                        </a:rPr>
                        <a:t>B01</a:t>
                      </a:r>
                      <a:endParaRPr lang="en-US" altLang="zh-CN" sz="1050" b="0" dirty="0">
                        <a:solidFill>
                          <a:schemeClr val="tx1"/>
                        </a:solidFill>
                        <a:latin typeface="Huawei Sans" panose="020C0503030203020204" pitchFamily="34" charset="0"/>
                      </a:endParaRPr>
                    </a:p>
                  </a:txBody>
                  <a:tcPr anchor="ctr">
                    <a:lnL w="12700" cap="flat" cmpd="sng" algn="ctr">
                      <a:solidFill>
                        <a:srgbClr val="00B0F0"/>
                      </a:solidFill>
                      <a:prstDash val="solid"/>
                      <a:round/>
                      <a:headEnd type="none" w="med" len="med"/>
                      <a:tailEnd type="none" w="med" len="med"/>
                    </a:lnL>
                    <a:lnR w="12700" cap="flat" cmpd="sng" algn="ctr">
                      <a:solidFill>
                        <a:srgbClr val="00B0F0"/>
                      </a:solidFill>
                      <a:prstDash val="solid"/>
                      <a:round/>
                      <a:headEnd type="none" w="med" len="med"/>
                      <a:tailEnd type="none" w="med" len="med"/>
                    </a:lnR>
                    <a:lnT w="12700" cap="flat" cmpd="sng" algn="ctr">
                      <a:solidFill>
                        <a:srgbClr val="00B0F0"/>
                      </a:solidFill>
                      <a:prstDash val="solid"/>
                      <a:round/>
                      <a:headEnd type="none" w="med" len="med"/>
                      <a:tailEnd type="none" w="med" len="med"/>
                    </a:lnT>
                    <a:lnB w="12700" cap="flat" cmpd="sng" algn="ctr">
                      <a:solidFill>
                        <a:srgbClr val="00B0F0"/>
                      </a:solidFill>
                      <a:prstDash val="solid"/>
                      <a:round/>
                      <a:headEnd type="none" w="med" len="med"/>
                      <a:tailEnd type="none" w="med" len="med"/>
                    </a:lnB>
                    <a:solidFill>
                      <a:srgbClr val="F4FBFE"/>
                    </a:solidFill>
                  </a:tcPr>
                </a:tc>
                <a:tc>
                  <a:txBody>
                    <a:bodyPr/>
                    <a:lstStyle/>
                    <a:p>
                      <a:pPr algn="ctr" fontAlgn="ctr"/>
                      <a:r>
                        <a:rPr lang="en-US" sz="1050" b="0" dirty="0">
                          <a:solidFill>
                            <a:schemeClr val="tx1"/>
                          </a:solidFill>
                          <a:latin typeface="Huawei Sans" panose="020C0503030203020204" pitchFamily="34" charset="0"/>
                        </a:rPr>
                        <a:t>Block</a:t>
                      </a:r>
                      <a:endParaRPr lang="en-US" altLang="zh-CN" sz="1050" b="0" dirty="0">
                        <a:solidFill>
                          <a:schemeClr val="tx1"/>
                        </a:solidFill>
                        <a:latin typeface="Huawei Sans" panose="020C0503030203020204" pitchFamily="34" charset="0"/>
                      </a:endParaRPr>
                    </a:p>
                  </a:txBody>
                  <a:tcPr anchor="ctr">
                    <a:lnL w="12700" cap="flat" cmpd="sng" algn="ctr">
                      <a:solidFill>
                        <a:srgbClr val="00B0F0"/>
                      </a:solidFill>
                      <a:prstDash val="solid"/>
                      <a:round/>
                      <a:headEnd type="none" w="med" len="med"/>
                      <a:tailEnd type="none" w="med" len="med"/>
                    </a:lnL>
                    <a:lnR w="12700" cap="flat" cmpd="sng" algn="ctr">
                      <a:solidFill>
                        <a:srgbClr val="00B0F0"/>
                      </a:solidFill>
                      <a:prstDash val="solid"/>
                      <a:round/>
                      <a:headEnd type="none" w="med" len="med"/>
                      <a:tailEnd type="none" w="med" len="med"/>
                    </a:lnR>
                    <a:lnT w="12700" cap="flat" cmpd="sng" algn="ctr">
                      <a:solidFill>
                        <a:srgbClr val="00B0F0"/>
                      </a:solidFill>
                      <a:prstDash val="solid"/>
                      <a:round/>
                      <a:headEnd type="none" w="med" len="med"/>
                      <a:tailEnd type="none" w="med" len="med"/>
                    </a:lnT>
                    <a:lnB w="12700" cap="flat" cmpd="sng" algn="ctr">
                      <a:solidFill>
                        <a:srgbClr val="00B0F0"/>
                      </a:solidFill>
                      <a:prstDash val="solid"/>
                      <a:round/>
                      <a:headEnd type="none" w="med" len="med"/>
                      <a:tailEnd type="none" w="med" len="med"/>
                    </a:lnB>
                    <a:solidFill>
                      <a:srgbClr val="F4FBFE"/>
                    </a:solidFill>
                  </a:tcPr>
                </a:tc>
                <a:extLst>
                  <a:ext uri="{0D108BD9-81ED-4DB2-BD59-A6C34878D82A}">
                    <a16:rowId xmlns:a16="http://schemas.microsoft.com/office/drawing/2014/main" val="10001"/>
                  </a:ext>
                </a:extLst>
              </a:tr>
            </a:tbl>
          </a:graphicData>
        </a:graphic>
      </p:graphicFrame>
      <p:sp>
        <p:nvSpPr>
          <p:cNvPr id="57" name="Right Arrow 56"/>
          <p:cNvSpPr/>
          <p:nvPr/>
        </p:nvSpPr>
        <p:spPr bwMode="gray">
          <a:xfrm rot="5400000">
            <a:off x="6605022" y="3873954"/>
            <a:ext cx="271178" cy="262168"/>
          </a:xfrm>
          <a:prstGeom prst="rightArrow">
            <a:avLst/>
          </a:prstGeom>
          <a:gradFill flip="none" rotWithShape="1">
            <a:gsLst>
              <a:gs pos="0">
                <a:schemeClr val="accent1">
                  <a:lumMod val="5000"/>
                  <a:lumOff val="95000"/>
                </a:schemeClr>
              </a:gs>
              <a:gs pos="100000">
                <a:srgbClr val="00B0F0"/>
              </a:gs>
            </a:gsLst>
            <a:lin ang="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100" dirty="0">
              <a:solidFill>
                <a:schemeClr val="tx1"/>
              </a:solidFill>
              <a:latin typeface="Huawei Sans" panose="020C0503030203020204" pitchFamily="34" charset="0"/>
            </a:endParaRPr>
          </a:p>
        </p:txBody>
      </p:sp>
      <p:pic>
        <p:nvPicPr>
          <p:cNvPr id="36" name="图片 35"/>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bwMode="gray">
          <a:xfrm>
            <a:off x="6770120" y="5266473"/>
            <a:ext cx="360000" cy="295200"/>
          </a:xfrm>
          <a:prstGeom prst="rect">
            <a:avLst/>
          </a:prstGeom>
        </p:spPr>
      </p:pic>
      <p:grpSp>
        <p:nvGrpSpPr>
          <p:cNvPr id="37" name="组合 36"/>
          <p:cNvGrpSpPr/>
          <p:nvPr/>
        </p:nvGrpSpPr>
        <p:grpSpPr bwMode="gray">
          <a:xfrm>
            <a:off x="8315727" y="30422"/>
            <a:ext cx="3484959" cy="359996"/>
            <a:chOff x="6572634" y="137497"/>
            <a:chExt cx="3484959" cy="204347"/>
          </a:xfrm>
        </p:grpSpPr>
        <p:sp>
          <p:nvSpPr>
            <p:cNvPr id="39" name="五边形 38"/>
            <p:cNvSpPr/>
            <p:nvPr/>
          </p:nvSpPr>
          <p:spPr bwMode="gray">
            <a:xfrm>
              <a:off x="6572634" y="137498"/>
              <a:ext cx="828000" cy="204346"/>
            </a:xfrm>
            <a:prstGeom prst="homePlate">
              <a:avLst/>
            </a:prstGeom>
            <a:solidFill>
              <a:srgbClr val="D9D9D9"/>
            </a:solidFill>
            <a:ln w="9525" cap="flat" cmpd="sng" algn="ctr">
              <a:solidFill>
                <a:srgbClr val="D9D9D9"/>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000" dirty="0">
                  <a:latin typeface="Huawei Sans" panose="020C0503030203020204" pitchFamily="34" charset="0"/>
                </a:rPr>
                <a:t>Firewall</a:t>
              </a:r>
            </a:p>
          </p:txBody>
        </p:sp>
        <p:sp>
          <p:nvSpPr>
            <p:cNvPr id="59" name="燕尾形 58"/>
            <p:cNvSpPr/>
            <p:nvPr/>
          </p:nvSpPr>
          <p:spPr bwMode="gray">
            <a:xfrm>
              <a:off x="7256297" y="137498"/>
              <a:ext cx="893971" cy="204346"/>
            </a:xfrm>
            <a:prstGeom prst="chevron">
              <a:avLst/>
            </a:prstGeom>
            <a:solidFill>
              <a:srgbClr val="56C4D2"/>
            </a:solidFill>
            <a:ln w="9525" cap="flat" cmpd="sng" algn="ctr">
              <a:solidFill>
                <a:srgbClr val="56C4D2"/>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000" b="1" dirty="0">
                  <a:solidFill>
                    <a:schemeClr val="bg1"/>
                  </a:solidFill>
                  <a:latin typeface="Huawei Sans" panose="020C0503030203020204" pitchFamily="34" charset="0"/>
                </a:rPr>
                <a:t>IPS</a:t>
              </a:r>
              <a:endParaRPr lang="en-US" altLang="zh-CN" sz="1000" b="1"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0" name="燕尾形 59"/>
            <p:cNvSpPr/>
            <p:nvPr/>
          </p:nvSpPr>
          <p:spPr bwMode="gray">
            <a:xfrm>
              <a:off x="8005931" y="137498"/>
              <a:ext cx="1008000" cy="204346"/>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000" dirty="0">
                  <a:latin typeface="Huawei Sans" panose="020C0503030203020204" pitchFamily="34" charset="0"/>
                </a:rPr>
                <a:t>URL Filtering</a:t>
              </a:r>
              <a:endParaRPr lang="en-US" altLang="zh-CN" sz="10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1" name="燕尾形 60"/>
            <p:cNvSpPr/>
            <p:nvPr/>
          </p:nvSpPr>
          <p:spPr bwMode="gray">
            <a:xfrm>
              <a:off x="8869593" y="137497"/>
              <a:ext cx="1188000" cy="204346"/>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000" dirty="0">
                  <a:latin typeface="Huawei Sans" panose="020C0503030203020204" pitchFamily="34" charset="0"/>
                </a:rPr>
                <a:t>Advanced Security VAS</a:t>
              </a:r>
              <a:endParaRPr lang="en-US" altLang="zh-CN" sz="10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Tree>
    <p:extLst>
      <p:ext uri="{BB962C8B-B14F-4D97-AF65-F5344CB8AC3E}">
        <p14:creationId xmlns:p14="http://schemas.microsoft.com/office/powerpoint/2010/main" val="46860873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7" name="直接连接符 46"/>
          <p:cNvCxnSpPr/>
          <p:nvPr/>
        </p:nvCxnSpPr>
        <p:spPr bwMode="gray">
          <a:xfrm>
            <a:off x="1710304" y="2573046"/>
            <a:ext cx="0" cy="1208697"/>
          </a:xfrm>
          <a:prstGeom prst="line">
            <a:avLst/>
          </a:prstGeom>
          <a:noFill/>
          <a:ln w="127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0" name="直接连接符 49"/>
          <p:cNvCxnSpPr>
            <a:endCxn id="8" idx="0"/>
          </p:cNvCxnSpPr>
          <p:nvPr/>
        </p:nvCxnSpPr>
        <p:spPr bwMode="gray">
          <a:xfrm flipH="1">
            <a:off x="1710304" y="2504573"/>
            <a:ext cx="2058603" cy="1047505"/>
          </a:xfrm>
          <a:prstGeom prst="line">
            <a:avLst/>
          </a:prstGeom>
          <a:noFill/>
          <a:ln w="127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2" name="直接连接符 51"/>
          <p:cNvCxnSpPr>
            <a:stCxn id="45" idx="0"/>
          </p:cNvCxnSpPr>
          <p:nvPr/>
        </p:nvCxnSpPr>
        <p:spPr bwMode="gray">
          <a:xfrm flipH="1" flipV="1">
            <a:off x="1720082" y="2629166"/>
            <a:ext cx="2011407" cy="922449"/>
          </a:xfrm>
          <a:prstGeom prst="line">
            <a:avLst/>
          </a:prstGeom>
          <a:noFill/>
          <a:ln w="127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4" name="直接连接符 53"/>
          <p:cNvCxnSpPr>
            <a:stCxn id="45" idx="0"/>
          </p:cNvCxnSpPr>
          <p:nvPr/>
        </p:nvCxnSpPr>
        <p:spPr bwMode="gray">
          <a:xfrm flipV="1">
            <a:off x="3731489" y="2474912"/>
            <a:ext cx="9777" cy="1076703"/>
          </a:xfrm>
          <a:prstGeom prst="line">
            <a:avLst/>
          </a:prstGeom>
          <a:noFill/>
          <a:ln w="127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4" name="标题 3"/>
          <p:cNvSpPr>
            <a:spLocks noGrp="1"/>
          </p:cNvSpPr>
          <p:nvPr>
            <p:ph type="title"/>
          </p:nvPr>
        </p:nvSpPr>
        <p:spPr bwMode="gray"/>
        <p:txBody>
          <a:bodyPr>
            <a:normAutofit/>
          </a:bodyPr>
          <a:lstStyle/>
          <a:p>
            <a:pPr fontAlgn="ctr"/>
            <a:r>
              <a:rPr lang="en-US" dirty="0">
                <a:latin typeface="Huawei Sans" panose="020C0503030203020204" pitchFamily="34" charset="0"/>
              </a:rPr>
              <a:t>Application Scenarios of IPS</a:t>
            </a:r>
          </a:p>
        </p:txBody>
      </p:sp>
      <p:pic>
        <p:nvPicPr>
          <p:cNvPr id="7" name="图片 6"/>
          <p:cNvPicPr>
            <a:picLocks noChangeAspect="1"/>
          </p:cNvPicPr>
          <p:nvPr/>
        </p:nvPicPr>
        <p:blipFill>
          <a:blip r:embed="rId3"/>
          <a:stretch>
            <a:fillRect/>
          </a:stretch>
        </p:blipFill>
        <p:spPr bwMode="gray">
          <a:xfrm>
            <a:off x="1109297" y="1996051"/>
            <a:ext cx="1202014" cy="728139"/>
          </a:xfrm>
          <a:prstGeom prst="rect">
            <a:avLst/>
          </a:prstGeom>
        </p:spPr>
      </p:pic>
      <p:pic>
        <p:nvPicPr>
          <p:cNvPr id="9" name="图片 8"/>
          <p:cNvPicPr>
            <a:picLocks noChangeAspect="1"/>
          </p:cNvPicPr>
          <p:nvPr/>
        </p:nvPicPr>
        <p:blipFill>
          <a:blip r:embed="rId4"/>
          <a:stretch>
            <a:fillRect/>
          </a:stretch>
        </p:blipFill>
        <p:spPr bwMode="gray">
          <a:xfrm>
            <a:off x="3163784" y="1996051"/>
            <a:ext cx="1210246" cy="628323"/>
          </a:xfrm>
          <a:prstGeom prst="rect">
            <a:avLst/>
          </a:prstGeom>
        </p:spPr>
      </p:pic>
      <p:pic>
        <p:nvPicPr>
          <p:cNvPr id="10" name="图片 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bwMode="gray">
          <a:xfrm>
            <a:off x="1256868" y="3782206"/>
            <a:ext cx="906872" cy="569431"/>
          </a:xfrm>
          <a:prstGeom prst="rect">
            <a:avLst/>
          </a:prstGeom>
        </p:spPr>
      </p:pic>
      <p:sp>
        <p:nvSpPr>
          <p:cNvPr id="11" name="文本框 10"/>
          <p:cNvSpPr txBox="1"/>
          <p:nvPr/>
        </p:nvSpPr>
        <p:spPr bwMode="gray">
          <a:xfrm>
            <a:off x="1377204" y="3980556"/>
            <a:ext cx="786536" cy="307777"/>
          </a:xfrm>
          <a:prstGeom prst="rect">
            <a:avLst/>
          </a:prstGeom>
          <a:noFill/>
        </p:spPr>
        <p:txBody>
          <a:bodyPr wrap="square" rtlCol="0">
            <a:spAutoFit/>
          </a:bodyPr>
          <a:lstStyle/>
          <a:p>
            <a:pPr algn="ctr" fontAlgn="ctr"/>
            <a:r>
              <a:rPr lang="en-US" sz="1400" dirty="0">
                <a:solidFill>
                  <a:srgbClr val="000000"/>
                </a:solidFill>
                <a:latin typeface="Huawei Sans" panose="020C0503030203020204" pitchFamily="34" charset="0"/>
              </a:rPr>
              <a:t>Branch</a:t>
            </a:r>
          </a:p>
        </p:txBody>
      </p:sp>
      <p:pic>
        <p:nvPicPr>
          <p:cNvPr id="8" name="图片 7"/>
          <p:cNvPicPr>
            <a:picLocks noChangeAspect="1"/>
          </p:cNvPicPr>
          <p:nvPr/>
        </p:nvPicPr>
        <p:blipFill>
          <a:blip r:embed="rId6"/>
          <a:stretch>
            <a:fillRect/>
          </a:stretch>
        </p:blipFill>
        <p:spPr bwMode="gray">
          <a:xfrm>
            <a:off x="1429748" y="3552078"/>
            <a:ext cx="561112" cy="461918"/>
          </a:xfrm>
          <a:prstGeom prst="rect">
            <a:avLst/>
          </a:prstGeom>
        </p:spPr>
      </p:pic>
      <p:sp>
        <p:nvSpPr>
          <p:cNvPr id="15" name="圆角矩形 14"/>
          <p:cNvSpPr/>
          <p:nvPr/>
        </p:nvSpPr>
        <p:spPr bwMode="gray">
          <a:xfrm>
            <a:off x="6148276" y="1275044"/>
            <a:ext cx="5242970" cy="400674"/>
          </a:xfrm>
          <a:prstGeom prst="roundRect">
            <a:avLst>
              <a:gd name="adj" fmla="val 14624"/>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600" dirty="0">
                <a:solidFill>
                  <a:srgbClr val="30B5C5"/>
                </a:solidFill>
                <a:latin typeface="Huawei Sans" panose="020C0503030203020204" pitchFamily="34" charset="0"/>
              </a:rPr>
              <a:t>Local Internet access scenario</a:t>
            </a:r>
          </a:p>
        </p:txBody>
      </p:sp>
      <p:sp>
        <p:nvSpPr>
          <p:cNvPr id="16" name="圆角矩形 15"/>
          <p:cNvSpPr/>
          <p:nvPr/>
        </p:nvSpPr>
        <p:spPr bwMode="gray">
          <a:xfrm>
            <a:off x="6148275" y="1711010"/>
            <a:ext cx="5242972" cy="4489765"/>
          </a:xfrm>
          <a:prstGeom prst="roundRect">
            <a:avLst>
              <a:gd name="adj" fmla="val 2222"/>
            </a:avLst>
          </a:prstGeom>
          <a:noFill/>
          <a:ln w="9525">
            <a:solidFill>
              <a:schemeClr val="bg1">
                <a:lumMod val="6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85725" fontAlgn="ctr">
              <a:lnSpc>
                <a:spcPts val="2400"/>
              </a:lnSpc>
              <a:spcAft>
                <a:spcPts val="600"/>
              </a:spcAft>
            </a:pPr>
            <a:endParaRPr lang="en-US" altLang="zh-CN" sz="1600" dirty="0">
              <a:solidFill>
                <a:schemeClr val="tx1">
                  <a:lumMod val="75000"/>
                  <a:lumOff val="25000"/>
                </a:schemeClr>
              </a:solidFill>
              <a:latin typeface="Huawei Sans" panose="020C0503030203020204" pitchFamily="34" charset="0"/>
            </a:endParaRPr>
          </a:p>
        </p:txBody>
      </p:sp>
      <p:sp>
        <p:nvSpPr>
          <p:cNvPr id="23" name="圆角矩形 22"/>
          <p:cNvSpPr/>
          <p:nvPr/>
        </p:nvSpPr>
        <p:spPr bwMode="gray">
          <a:xfrm>
            <a:off x="737898" y="1275044"/>
            <a:ext cx="5242970" cy="400674"/>
          </a:xfrm>
          <a:prstGeom prst="roundRect">
            <a:avLst>
              <a:gd name="adj" fmla="val 14624"/>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600" dirty="0">
                <a:solidFill>
                  <a:srgbClr val="30B5C5"/>
                </a:solidFill>
                <a:latin typeface="Huawei Sans" panose="020C0503030203020204" pitchFamily="34" charset="0"/>
              </a:rPr>
              <a:t>Centralized Internet access scenario</a:t>
            </a:r>
          </a:p>
        </p:txBody>
      </p:sp>
      <p:sp>
        <p:nvSpPr>
          <p:cNvPr id="24" name="圆角矩形 23"/>
          <p:cNvSpPr/>
          <p:nvPr/>
        </p:nvSpPr>
        <p:spPr bwMode="gray">
          <a:xfrm>
            <a:off x="737897" y="1711010"/>
            <a:ext cx="5242972" cy="4489765"/>
          </a:xfrm>
          <a:prstGeom prst="roundRect">
            <a:avLst>
              <a:gd name="adj" fmla="val 2222"/>
            </a:avLst>
          </a:prstGeom>
          <a:noFill/>
          <a:ln w="9525">
            <a:solidFill>
              <a:schemeClr val="bg1">
                <a:lumMod val="6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85725" fontAlgn="ctr">
              <a:lnSpc>
                <a:spcPts val="2400"/>
              </a:lnSpc>
              <a:spcAft>
                <a:spcPts val="600"/>
              </a:spcAft>
            </a:pPr>
            <a:endParaRPr lang="en-US" altLang="zh-CN" sz="1600" dirty="0">
              <a:solidFill>
                <a:schemeClr val="tx1">
                  <a:lumMod val="75000"/>
                  <a:lumOff val="25000"/>
                </a:schemeClr>
              </a:solidFill>
              <a:latin typeface="Huawei Sans" panose="020C0503030203020204" pitchFamily="34" charset="0"/>
            </a:endParaRPr>
          </a:p>
        </p:txBody>
      </p:sp>
      <p:pic>
        <p:nvPicPr>
          <p:cNvPr id="43" name="图片 4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bwMode="gray">
          <a:xfrm>
            <a:off x="3278053" y="3781743"/>
            <a:ext cx="906872" cy="569431"/>
          </a:xfrm>
          <a:prstGeom prst="rect">
            <a:avLst/>
          </a:prstGeom>
        </p:spPr>
      </p:pic>
      <p:sp>
        <p:nvSpPr>
          <p:cNvPr id="44" name="文本框 43"/>
          <p:cNvSpPr txBox="1"/>
          <p:nvPr/>
        </p:nvSpPr>
        <p:spPr bwMode="gray">
          <a:xfrm>
            <a:off x="3384730" y="3980556"/>
            <a:ext cx="693518" cy="307777"/>
          </a:xfrm>
          <a:prstGeom prst="rect">
            <a:avLst/>
          </a:prstGeom>
          <a:noFill/>
        </p:spPr>
        <p:txBody>
          <a:bodyPr wrap="square" rtlCol="0">
            <a:spAutoFit/>
          </a:bodyPr>
          <a:lstStyle/>
          <a:p>
            <a:pPr algn="ctr" fontAlgn="ctr"/>
            <a:r>
              <a:rPr lang="en-US" sz="1400" dirty="0">
                <a:solidFill>
                  <a:srgbClr val="000000"/>
                </a:solidFill>
                <a:latin typeface="Huawei Sans" panose="020C0503030203020204" pitchFamily="34" charset="0"/>
              </a:rPr>
              <a:t>HQ</a:t>
            </a:r>
          </a:p>
        </p:txBody>
      </p:sp>
      <p:pic>
        <p:nvPicPr>
          <p:cNvPr id="45" name="图片 44"/>
          <p:cNvPicPr>
            <a:picLocks noChangeAspect="1"/>
          </p:cNvPicPr>
          <p:nvPr/>
        </p:nvPicPr>
        <p:blipFill>
          <a:blip r:embed="rId6"/>
          <a:stretch>
            <a:fillRect/>
          </a:stretch>
        </p:blipFill>
        <p:spPr bwMode="gray">
          <a:xfrm>
            <a:off x="3450933" y="3551615"/>
            <a:ext cx="561112" cy="461918"/>
          </a:xfrm>
          <a:prstGeom prst="rect">
            <a:avLst/>
          </a:prstGeom>
        </p:spPr>
      </p:pic>
      <p:cxnSp>
        <p:nvCxnSpPr>
          <p:cNvPr id="59" name="直接连接符 58"/>
          <p:cNvCxnSpPr/>
          <p:nvPr/>
        </p:nvCxnSpPr>
        <p:spPr bwMode="gray">
          <a:xfrm>
            <a:off x="7161819" y="2573046"/>
            <a:ext cx="0" cy="1208697"/>
          </a:xfrm>
          <a:prstGeom prst="line">
            <a:avLst/>
          </a:prstGeom>
          <a:noFill/>
          <a:ln w="127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0" name="直接连接符 59"/>
          <p:cNvCxnSpPr>
            <a:endCxn id="67" idx="0"/>
          </p:cNvCxnSpPr>
          <p:nvPr/>
        </p:nvCxnSpPr>
        <p:spPr bwMode="gray">
          <a:xfrm flipH="1">
            <a:off x="7161819" y="2504573"/>
            <a:ext cx="2058603" cy="1047505"/>
          </a:xfrm>
          <a:prstGeom prst="line">
            <a:avLst/>
          </a:prstGeom>
          <a:noFill/>
          <a:ln w="127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1" name="直接连接符 60"/>
          <p:cNvCxnSpPr>
            <a:stCxn id="70" idx="0"/>
          </p:cNvCxnSpPr>
          <p:nvPr/>
        </p:nvCxnSpPr>
        <p:spPr bwMode="gray">
          <a:xfrm flipH="1" flipV="1">
            <a:off x="7171597" y="2629166"/>
            <a:ext cx="2011407" cy="922449"/>
          </a:xfrm>
          <a:prstGeom prst="line">
            <a:avLst/>
          </a:prstGeom>
          <a:noFill/>
          <a:ln w="127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2" name="直接连接符 61"/>
          <p:cNvCxnSpPr>
            <a:stCxn id="70" idx="0"/>
          </p:cNvCxnSpPr>
          <p:nvPr/>
        </p:nvCxnSpPr>
        <p:spPr bwMode="gray">
          <a:xfrm flipV="1">
            <a:off x="9183004" y="2474912"/>
            <a:ext cx="9777" cy="1076703"/>
          </a:xfrm>
          <a:prstGeom prst="line">
            <a:avLst/>
          </a:prstGeom>
          <a:noFill/>
          <a:ln w="127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63" name="图片 62"/>
          <p:cNvPicPr>
            <a:picLocks noChangeAspect="1"/>
          </p:cNvPicPr>
          <p:nvPr/>
        </p:nvPicPr>
        <p:blipFill>
          <a:blip r:embed="rId3"/>
          <a:stretch>
            <a:fillRect/>
          </a:stretch>
        </p:blipFill>
        <p:spPr bwMode="gray">
          <a:xfrm>
            <a:off x="6560812" y="1996051"/>
            <a:ext cx="1202014" cy="728139"/>
          </a:xfrm>
          <a:prstGeom prst="rect">
            <a:avLst/>
          </a:prstGeom>
        </p:spPr>
      </p:pic>
      <p:pic>
        <p:nvPicPr>
          <p:cNvPr id="64" name="图片 63"/>
          <p:cNvPicPr>
            <a:picLocks noChangeAspect="1"/>
          </p:cNvPicPr>
          <p:nvPr/>
        </p:nvPicPr>
        <p:blipFill>
          <a:blip r:embed="rId4"/>
          <a:stretch>
            <a:fillRect/>
          </a:stretch>
        </p:blipFill>
        <p:spPr bwMode="gray">
          <a:xfrm>
            <a:off x="8615299" y="1996051"/>
            <a:ext cx="1210246" cy="628323"/>
          </a:xfrm>
          <a:prstGeom prst="rect">
            <a:avLst/>
          </a:prstGeom>
        </p:spPr>
      </p:pic>
      <p:pic>
        <p:nvPicPr>
          <p:cNvPr id="65" name="图片 6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bwMode="gray">
          <a:xfrm>
            <a:off x="6708383" y="3782206"/>
            <a:ext cx="906872" cy="569431"/>
          </a:xfrm>
          <a:prstGeom prst="rect">
            <a:avLst/>
          </a:prstGeom>
        </p:spPr>
      </p:pic>
      <p:sp>
        <p:nvSpPr>
          <p:cNvPr id="66" name="文本框 65"/>
          <p:cNvSpPr txBox="1"/>
          <p:nvPr/>
        </p:nvSpPr>
        <p:spPr bwMode="gray">
          <a:xfrm>
            <a:off x="6748384" y="3981019"/>
            <a:ext cx="800195" cy="307777"/>
          </a:xfrm>
          <a:prstGeom prst="rect">
            <a:avLst/>
          </a:prstGeom>
          <a:noFill/>
        </p:spPr>
        <p:txBody>
          <a:bodyPr wrap="square" rtlCol="0">
            <a:spAutoFit/>
          </a:bodyPr>
          <a:lstStyle/>
          <a:p>
            <a:pPr algn="ctr" fontAlgn="ctr"/>
            <a:r>
              <a:rPr lang="en-US" sz="1400" dirty="0">
                <a:solidFill>
                  <a:srgbClr val="000000"/>
                </a:solidFill>
                <a:latin typeface="Huawei Sans" panose="020C0503030203020204" pitchFamily="34" charset="0"/>
              </a:rPr>
              <a:t>Branch</a:t>
            </a:r>
          </a:p>
        </p:txBody>
      </p:sp>
      <p:pic>
        <p:nvPicPr>
          <p:cNvPr id="67" name="图片 66"/>
          <p:cNvPicPr>
            <a:picLocks noChangeAspect="1"/>
          </p:cNvPicPr>
          <p:nvPr/>
        </p:nvPicPr>
        <p:blipFill>
          <a:blip r:embed="rId6"/>
          <a:stretch>
            <a:fillRect/>
          </a:stretch>
        </p:blipFill>
        <p:spPr bwMode="gray">
          <a:xfrm>
            <a:off x="6881263" y="3552078"/>
            <a:ext cx="561112" cy="461918"/>
          </a:xfrm>
          <a:prstGeom prst="rect">
            <a:avLst/>
          </a:prstGeom>
        </p:spPr>
      </p:pic>
      <p:pic>
        <p:nvPicPr>
          <p:cNvPr id="68" name="图片 6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bwMode="gray">
          <a:xfrm>
            <a:off x="8729568" y="3781743"/>
            <a:ext cx="906872" cy="569431"/>
          </a:xfrm>
          <a:prstGeom prst="rect">
            <a:avLst/>
          </a:prstGeom>
        </p:spPr>
      </p:pic>
      <p:sp>
        <p:nvSpPr>
          <p:cNvPr id="69" name="文本框 68"/>
          <p:cNvSpPr txBox="1"/>
          <p:nvPr/>
        </p:nvSpPr>
        <p:spPr bwMode="gray">
          <a:xfrm>
            <a:off x="8836245" y="3980556"/>
            <a:ext cx="693518" cy="307777"/>
          </a:xfrm>
          <a:prstGeom prst="rect">
            <a:avLst/>
          </a:prstGeom>
          <a:noFill/>
        </p:spPr>
        <p:txBody>
          <a:bodyPr wrap="square" rtlCol="0">
            <a:spAutoFit/>
          </a:bodyPr>
          <a:lstStyle/>
          <a:p>
            <a:pPr algn="ctr" fontAlgn="ctr"/>
            <a:r>
              <a:rPr lang="en-US" sz="1400" dirty="0">
                <a:solidFill>
                  <a:srgbClr val="000000"/>
                </a:solidFill>
                <a:latin typeface="Huawei Sans" panose="020C0503030203020204" pitchFamily="34" charset="0"/>
              </a:rPr>
              <a:t>HQ</a:t>
            </a:r>
          </a:p>
        </p:txBody>
      </p:sp>
      <p:pic>
        <p:nvPicPr>
          <p:cNvPr id="70" name="图片 69"/>
          <p:cNvPicPr>
            <a:picLocks noChangeAspect="1"/>
          </p:cNvPicPr>
          <p:nvPr/>
        </p:nvPicPr>
        <p:blipFill>
          <a:blip r:embed="rId6"/>
          <a:stretch>
            <a:fillRect/>
          </a:stretch>
        </p:blipFill>
        <p:spPr bwMode="gray">
          <a:xfrm>
            <a:off x="8902448" y="3551615"/>
            <a:ext cx="561112" cy="461918"/>
          </a:xfrm>
          <a:prstGeom prst="rect">
            <a:avLst/>
          </a:prstGeom>
        </p:spPr>
      </p:pic>
      <p:sp>
        <p:nvSpPr>
          <p:cNvPr id="76" name="任意多边形 75"/>
          <p:cNvSpPr/>
          <p:nvPr/>
        </p:nvSpPr>
        <p:spPr bwMode="gray">
          <a:xfrm>
            <a:off x="3763352" y="2459154"/>
            <a:ext cx="198966" cy="1138732"/>
          </a:xfrm>
          <a:custGeom>
            <a:avLst/>
            <a:gdLst>
              <a:gd name="connsiteX0" fmla="*/ 0 w 198966"/>
              <a:gd name="connsiteY0" fmla="*/ 1075267 h 1164753"/>
              <a:gd name="connsiteX1" fmla="*/ 78316 w 198966"/>
              <a:gd name="connsiteY1" fmla="*/ 1102783 h 1164753"/>
              <a:gd name="connsiteX2" fmla="*/ 114300 w 198966"/>
              <a:gd name="connsiteY2" fmla="*/ 1075267 h 1164753"/>
              <a:gd name="connsiteX3" fmla="*/ 198966 w 198966"/>
              <a:gd name="connsiteY3" fmla="*/ 0 h 1164753"/>
              <a:gd name="connsiteX0" fmla="*/ 0 w 198966"/>
              <a:gd name="connsiteY0" fmla="*/ 1075267 h 1171538"/>
              <a:gd name="connsiteX1" fmla="*/ 61383 w 198966"/>
              <a:gd name="connsiteY1" fmla="*/ 1119716 h 1171538"/>
              <a:gd name="connsiteX2" fmla="*/ 114300 w 198966"/>
              <a:gd name="connsiteY2" fmla="*/ 1075267 h 1171538"/>
              <a:gd name="connsiteX3" fmla="*/ 198966 w 198966"/>
              <a:gd name="connsiteY3" fmla="*/ 0 h 1171538"/>
              <a:gd name="connsiteX0" fmla="*/ 0 w 198966"/>
              <a:gd name="connsiteY0" fmla="*/ 1075267 h 1177042"/>
              <a:gd name="connsiteX1" fmla="*/ 46567 w 198966"/>
              <a:gd name="connsiteY1" fmla="*/ 1132416 h 1177042"/>
              <a:gd name="connsiteX2" fmla="*/ 114300 w 198966"/>
              <a:gd name="connsiteY2" fmla="*/ 1075267 h 1177042"/>
              <a:gd name="connsiteX3" fmla="*/ 198966 w 198966"/>
              <a:gd name="connsiteY3" fmla="*/ 0 h 1177042"/>
              <a:gd name="connsiteX0" fmla="*/ 0 w 198966"/>
              <a:gd name="connsiteY0" fmla="*/ 1075267 h 1165971"/>
              <a:gd name="connsiteX1" fmla="*/ 46567 w 198966"/>
              <a:gd name="connsiteY1" fmla="*/ 1132416 h 1165971"/>
              <a:gd name="connsiteX2" fmla="*/ 133350 w 198966"/>
              <a:gd name="connsiteY2" fmla="*/ 1058334 h 1165971"/>
              <a:gd name="connsiteX3" fmla="*/ 198966 w 198966"/>
              <a:gd name="connsiteY3" fmla="*/ 0 h 1165971"/>
              <a:gd name="connsiteX0" fmla="*/ 0 w 198966"/>
              <a:gd name="connsiteY0" fmla="*/ 1075267 h 1149640"/>
              <a:gd name="connsiteX1" fmla="*/ 46567 w 198966"/>
              <a:gd name="connsiteY1" fmla="*/ 1132416 h 1149640"/>
              <a:gd name="connsiteX2" fmla="*/ 152400 w 198966"/>
              <a:gd name="connsiteY2" fmla="*/ 1030817 h 1149640"/>
              <a:gd name="connsiteX3" fmla="*/ 198966 w 198966"/>
              <a:gd name="connsiteY3" fmla="*/ 0 h 1149640"/>
              <a:gd name="connsiteX0" fmla="*/ 0 w 198966"/>
              <a:gd name="connsiteY0" fmla="*/ 1075267 h 1150868"/>
              <a:gd name="connsiteX1" fmla="*/ 80433 w 198966"/>
              <a:gd name="connsiteY1" fmla="*/ 1134533 h 1150868"/>
              <a:gd name="connsiteX2" fmla="*/ 152400 w 198966"/>
              <a:gd name="connsiteY2" fmla="*/ 1030817 h 1150868"/>
              <a:gd name="connsiteX3" fmla="*/ 198966 w 198966"/>
              <a:gd name="connsiteY3" fmla="*/ 0 h 1150868"/>
              <a:gd name="connsiteX0" fmla="*/ 0 w 198966"/>
              <a:gd name="connsiteY0" fmla="*/ 1075267 h 1155847"/>
              <a:gd name="connsiteX1" fmla="*/ 80433 w 198966"/>
              <a:gd name="connsiteY1" fmla="*/ 1134533 h 1155847"/>
              <a:gd name="connsiteX2" fmla="*/ 152400 w 198966"/>
              <a:gd name="connsiteY2" fmla="*/ 1030817 h 1155847"/>
              <a:gd name="connsiteX3" fmla="*/ 198966 w 198966"/>
              <a:gd name="connsiteY3" fmla="*/ 0 h 1155847"/>
              <a:gd name="connsiteX0" fmla="*/ 0 w 198966"/>
              <a:gd name="connsiteY0" fmla="*/ 1075267 h 1136677"/>
              <a:gd name="connsiteX1" fmla="*/ 80433 w 198966"/>
              <a:gd name="connsiteY1" fmla="*/ 1134533 h 1136677"/>
              <a:gd name="connsiteX2" fmla="*/ 160867 w 198966"/>
              <a:gd name="connsiteY2" fmla="*/ 990601 h 1136677"/>
              <a:gd name="connsiteX3" fmla="*/ 198966 w 198966"/>
              <a:gd name="connsiteY3" fmla="*/ 0 h 1136677"/>
              <a:gd name="connsiteX0" fmla="*/ 0 w 198966"/>
              <a:gd name="connsiteY0" fmla="*/ 1075267 h 1138732"/>
              <a:gd name="connsiteX1" fmla="*/ 103716 w 198966"/>
              <a:gd name="connsiteY1" fmla="*/ 1136650 h 1138732"/>
              <a:gd name="connsiteX2" fmla="*/ 160867 w 198966"/>
              <a:gd name="connsiteY2" fmla="*/ 990601 h 1138732"/>
              <a:gd name="connsiteX3" fmla="*/ 198966 w 198966"/>
              <a:gd name="connsiteY3" fmla="*/ 0 h 1138732"/>
            </a:gdLst>
            <a:ahLst/>
            <a:cxnLst>
              <a:cxn ang="0">
                <a:pos x="connsiteX0" y="connsiteY0"/>
              </a:cxn>
              <a:cxn ang="0">
                <a:pos x="connsiteX1" y="connsiteY1"/>
              </a:cxn>
              <a:cxn ang="0">
                <a:pos x="connsiteX2" y="connsiteY2"/>
              </a:cxn>
              <a:cxn ang="0">
                <a:pos x="connsiteX3" y="connsiteY3"/>
              </a:cxn>
            </a:cxnLst>
            <a:rect l="l" t="t" r="r" b="b"/>
            <a:pathLst>
              <a:path w="198966" h="1138732">
                <a:moveTo>
                  <a:pt x="0" y="1075267"/>
                </a:moveTo>
                <a:cubicBezTo>
                  <a:pt x="29633" y="1089025"/>
                  <a:pt x="76905" y="1150761"/>
                  <a:pt x="103716" y="1136650"/>
                </a:cubicBezTo>
                <a:cubicBezTo>
                  <a:pt x="130527" y="1122539"/>
                  <a:pt x="144992" y="1180043"/>
                  <a:pt x="160867" y="990601"/>
                </a:cubicBezTo>
                <a:cubicBezTo>
                  <a:pt x="176742" y="801159"/>
                  <a:pt x="166687" y="445735"/>
                  <a:pt x="198966" y="0"/>
                </a:cubicBezTo>
              </a:path>
            </a:pathLst>
          </a:custGeom>
          <a:noFill/>
          <a:ln w="28575">
            <a:solidFill>
              <a:schemeClr val="bg2">
                <a:lumMod val="75000"/>
              </a:schemeClr>
            </a:solidFill>
            <a:prstDash val="sysDash"/>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77" name="任意多边形 76"/>
          <p:cNvSpPr/>
          <p:nvPr/>
        </p:nvSpPr>
        <p:spPr bwMode="gray">
          <a:xfrm>
            <a:off x="3656381" y="2482858"/>
            <a:ext cx="198966" cy="1138732"/>
          </a:xfrm>
          <a:custGeom>
            <a:avLst/>
            <a:gdLst>
              <a:gd name="connsiteX0" fmla="*/ 0 w 198966"/>
              <a:gd name="connsiteY0" fmla="*/ 1075267 h 1164753"/>
              <a:gd name="connsiteX1" fmla="*/ 78316 w 198966"/>
              <a:gd name="connsiteY1" fmla="*/ 1102783 h 1164753"/>
              <a:gd name="connsiteX2" fmla="*/ 114300 w 198966"/>
              <a:gd name="connsiteY2" fmla="*/ 1075267 h 1164753"/>
              <a:gd name="connsiteX3" fmla="*/ 198966 w 198966"/>
              <a:gd name="connsiteY3" fmla="*/ 0 h 1164753"/>
              <a:gd name="connsiteX0" fmla="*/ 0 w 198966"/>
              <a:gd name="connsiteY0" fmla="*/ 1075267 h 1171538"/>
              <a:gd name="connsiteX1" fmla="*/ 61383 w 198966"/>
              <a:gd name="connsiteY1" fmla="*/ 1119716 h 1171538"/>
              <a:gd name="connsiteX2" fmla="*/ 114300 w 198966"/>
              <a:gd name="connsiteY2" fmla="*/ 1075267 h 1171538"/>
              <a:gd name="connsiteX3" fmla="*/ 198966 w 198966"/>
              <a:gd name="connsiteY3" fmla="*/ 0 h 1171538"/>
              <a:gd name="connsiteX0" fmla="*/ 0 w 198966"/>
              <a:gd name="connsiteY0" fmla="*/ 1075267 h 1177042"/>
              <a:gd name="connsiteX1" fmla="*/ 46567 w 198966"/>
              <a:gd name="connsiteY1" fmla="*/ 1132416 h 1177042"/>
              <a:gd name="connsiteX2" fmla="*/ 114300 w 198966"/>
              <a:gd name="connsiteY2" fmla="*/ 1075267 h 1177042"/>
              <a:gd name="connsiteX3" fmla="*/ 198966 w 198966"/>
              <a:gd name="connsiteY3" fmla="*/ 0 h 1177042"/>
              <a:gd name="connsiteX0" fmla="*/ 0 w 198966"/>
              <a:gd name="connsiteY0" fmla="*/ 1075267 h 1165971"/>
              <a:gd name="connsiteX1" fmla="*/ 46567 w 198966"/>
              <a:gd name="connsiteY1" fmla="*/ 1132416 h 1165971"/>
              <a:gd name="connsiteX2" fmla="*/ 133350 w 198966"/>
              <a:gd name="connsiteY2" fmla="*/ 1058334 h 1165971"/>
              <a:gd name="connsiteX3" fmla="*/ 198966 w 198966"/>
              <a:gd name="connsiteY3" fmla="*/ 0 h 1165971"/>
              <a:gd name="connsiteX0" fmla="*/ 0 w 198966"/>
              <a:gd name="connsiteY0" fmla="*/ 1075267 h 1149640"/>
              <a:gd name="connsiteX1" fmla="*/ 46567 w 198966"/>
              <a:gd name="connsiteY1" fmla="*/ 1132416 h 1149640"/>
              <a:gd name="connsiteX2" fmla="*/ 152400 w 198966"/>
              <a:gd name="connsiteY2" fmla="*/ 1030817 h 1149640"/>
              <a:gd name="connsiteX3" fmla="*/ 198966 w 198966"/>
              <a:gd name="connsiteY3" fmla="*/ 0 h 1149640"/>
              <a:gd name="connsiteX0" fmla="*/ 0 w 198966"/>
              <a:gd name="connsiteY0" fmla="*/ 1075267 h 1150868"/>
              <a:gd name="connsiteX1" fmla="*/ 80433 w 198966"/>
              <a:gd name="connsiteY1" fmla="*/ 1134533 h 1150868"/>
              <a:gd name="connsiteX2" fmla="*/ 152400 w 198966"/>
              <a:gd name="connsiteY2" fmla="*/ 1030817 h 1150868"/>
              <a:gd name="connsiteX3" fmla="*/ 198966 w 198966"/>
              <a:gd name="connsiteY3" fmla="*/ 0 h 1150868"/>
              <a:gd name="connsiteX0" fmla="*/ 0 w 198966"/>
              <a:gd name="connsiteY0" fmla="*/ 1075267 h 1155847"/>
              <a:gd name="connsiteX1" fmla="*/ 80433 w 198966"/>
              <a:gd name="connsiteY1" fmla="*/ 1134533 h 1155847"/>
              <a:gd name="connsiteX2" fmla="*/ 152400 w 198966"/>
              <a:gd name="connsiteY2" fmla="*/ 1030817 h 1155847"/>
              <a:gd name="connsiteX3" fmla="*/ 198966 w 198966"/>
              <a:gd name="connsiteY3" fmla="*/ 0 h 1155847"/>
              <a:gd name="connsiteX0" fmla="*/ 0 w 198966"/>
              <a:gd name="connsiteY0" fmla="*/ 1075267 h 1136677"/>
              <a:gd name="connsiteX1" fmla="*/ 80433 w 198966"/>
              <a:gd name="connsiteY1" fmla="*/ 1134533 h 1136677"/>
              <a:gd name="connsiteX2" fmla="*/ 160867 w 198966"/>
              <a:gd name="connsiteY2" fmla="*/ 990601 h 1136677"/>
              <a:gd name="connsiteX3" fmla="*/ 198966 w 198966"/>
              <a:gd name="connsiteY3" fmla="*/ 0 h 1136677"/>
              <a:gd name="connsiteX0" fmla="*/ 0 w 198966"/>
              <a:gd name="connsiteY0" fmla="*/ 1075267 h 1138732"/>
              <a:gd name="connsiteX1" fmla="*/ 103716 w 198966"/>
              <a:gd name="connsiteY1" fmla="*/ 1136650 h 1138732"/>
              <a:gd name="connsiteX2" fmla="*/ 160867 w 198966"/>
              <a:gd name="connsiteY2" fmla="*/ 990601 h 1138732"/>
              <a:gd name="connsiteX3" fmla="*/ 198966 w 198966"/>
              <a:gd name="connsiteY3" fmla="*/ 0 h 1138732"/>
            </a:gdLst>
            <a:ahLst/>
            <a:cxnLst>
              <a:cxn ang="0">
                <a:pos x="connsiteX0" y="connsiteY0"/>
              </a:cxn>
              <a:cxn ang="0">
                <a:pos x="connsiteX1" y="connsiteY1"/>
              </a:cxn>
              <a:cxn ang="0">
                <a:pos x="connsiteX2" y="connsiteY2"/>
              </a:cxn>
              <a:cxn ang="0">
                <a:pos x="connsiteX3" y="connsiteY3"/>
              </a:cxn>
            </a:cxnLst>
            <a:rect l="l" t="t" r="r" b="b"/>
            <a:pathLst>
              <a:path w="198966" h="1138732">
                <a:moveTo>
                  <a:pt x="0" y="1075267"/>
                </a:moveTo>
                <a:cubicBezTo>
                  <a:pt x="29633" y="1089025"/>
                  <a:pt x="76905" y="1150761"/>
                  <a:pt x="103716" y="1136650"/>
                </a:cubicBezTo>
                <a:cubicBezTo>
                  <a:pt x="130527" y="1122539"/>
                  <a:pt x="144992" y="1180043"/>
                  <a:pt x="160867" y="990601"/>
                </a:cubicBezTo>
                <a:cubicBezTo>
                  <a:pt x="176742" y="801159"/>
                  <a:pt x="166687" y="445735"/>
                  <a:pt x="198966" y="0"/>
                </a:cubicBezTo>
              </a:path>
            </a:pathLst>
          </a:custGeom>
          <a:noFill/>
          <a:ln w="28575">
            <a:solidFill>
              <a:schemeClr val="bg2">
                <a:lumMod val="75000"/>
              </a:schemeClr>
            </a:solidFill>
            <a:prstDash val="sysDash"/>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78" name="圆角矩形 77"/>
          <p:cNvSpPr/>
          <p:nvPr/>
        </p:nvSpPr>
        <p:spPr bwMode="gray">
          <a:xfrm>
            <a:off x="1073382" y="4514850"/>
            <a:ext cx="4555281" cy="1581149"/>
          </a:xfrm>
          <a:prstGeom prst="roundRect">
            <a:avLst>
              <a:gd name="adj" fmla="val 4091"/>
            </a:avLst>
          </a:prstGeom>
          <a:solidFill>
            <a:srgbClr val="FFFFCC"/>
          </a:solidFill>
          <a:ln w="12700">
            <a:solidFill>
              <a:srgbClr val="FF99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fontAlgn="ctr">
              <a:lnSpc>
                <a:spcPct val="140000"/>
              </a:lnSpc>
              <a:buFont typeface="Arial" panose="020B0604020202020204" pitchFamily="34" charset="0"/>
              <a:buChar char="•"/>
            </a:pPr>
            <a:r>
              <a:rPr lang="en-US" sz="1400" dirty="0">
                <a:solidFill>
                  <a:srgbClr val="C7000B"/>
                </a:solidFill>
                <a:latin typeface="Huawei Sans" panose="020C0503030203020204" pitchFamily="34" charset="0"/>
              </a:rPr>
              <a:t>Internet access traffic of all branch sites is diverted to the HQ site and then to the Internet. The IPS function needs to be enabled on the CPE at the HQ site to block various intrusions from the Internet.</a:t>
            </a:r>
          </a:p>
        </p:txBody>
      </p:sp>
      <p:sp>
        <p:nvSpPr>
          <p:cNvPr id="85" name="圆角矩形 84"/>
          <p:cNvSpPr/>
          <p:nvPr/>
        </p:nvSpPr>
        <p:spPr bwMode="gray">
          <a:xfrm>
            <a:off x="6355840" y="4514850"/>
            <a:ext cx="4897120" cy="1581150"/>
          </a:xfrm>
          <a:prstGeom prst="roundRect">
            <a:avLst>
              <a:gd name="adj" fmla="val 4091"/>
            </a:avLst>
          </a:prstGeom>
          <a:solidFill>
            <a:srgbClr val="FFFFCC"/>
          </a:solidFill>
          <a:ln w="12700">
            <a:solidFill>
              <a:srgbClr val="FF99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fontAlgn="ctr">
              <a:lnSpc>
                <a:spcPct val="140000"/>
              </a:lnSpc>
              <a:buFont typeface="Arial" panose="020B0604020202020204" pitchFamily="34" charset="0"/>
              <a:buChar char="•"/>
            </a:pPr>
            <a:r>
              <a:rPr lang="en-US" sz="1400" dirty="0">
                <a:solidFill>
                  <a:srgbClr val="C7000B"/>
                </a:solidFill>
                <a:latin typeface="Huawei Sans" panose="020C0503030203020204" pitchFamily="34" charset="0"/>
              </a:rPr>
              <a:t>Internet access traffic of the branch site and HQ site is directly transmitted to the Internet from the local CPEs. The IPS function needs to be enabled on the CPEs at the HQ site and branch site to block various intrusions from the Internet.</a:t>
            </a:r>
          </a:p>
        </p:txBody>
      </p:sp>
      <p:sp>
        <p:nvSpPr>
          <p:cNvPr id="86" name="下箭头 85"/>
          <p:cNvSpPr/>
          <p:nvPr/>
        </p:nvSpPr>
        <p:spPr bwMode="gray">
          <a:xfrm rot="5400000" flipV="1">
            <a:off x="4042002" y="3484344"/>
            <a:ext cx="306062" cy="560680"/>
          </a:xfrm>
          <a:prstGeom prst="downArrow">
            <a:avLst>
              <a:gd name="adj1" fmla="val 50000"/>
              <a:gd name="adj2" fmla="val 29537"/>
            </a:avLst>
          </a:prstGeom>
          <a:gradFill flip="none" rotWithShape="1">
            <a:gsLst>
              <a:gs pos="15000">
                <a:srgbClr val="FFC000"/>
              </a:gs>
              <a:gs pos="100000">
                <a:schemeClr val="bg1">
                  <a:alpha val="0"/>
                </a:schemeClr>
              </a:gs>
            </a:gsLst>
            <a:lin ang="16200000" scaled="1"/>
            <a:tileRect/>
          </a:gradFill>
          <a:ln w="19050">
            <a:gradFill flip="none" rotWithShape="1">
              <a:gsLst>
                <a:gs pos="100000">
                  <a:schemeClr val="bg1">
                    <a:lumMod val="100000"/>
                    <a:alpha val="0"/>
                  </a:schemeClr>
                </a:gs>
                <a:gs pos="31000">
                  <a:srgbClr val="FF9933"/>
                </a:gs>
              </a:gsLst>
              <a:lin ang="162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87" name="文本框 86"/>
          <p:cNvSpPr txBox="1"/>
          <p:nvPr/>
        </p:nvSpPr>
        <p:spPr bwMode="gray">
          <a:xfrm>
            <a:off x="835641" y="3573835"/>
            <a:ext cx="693518" cy="307777"/>
          </a:xfrm>
          <a:prstGeom prst="rect">
            <a:avLst/>
          </a:prstGeom>
          <a:noFill/>
        </p:spPr>
        <p:txBody>
          <a:bodyPr wrap="square" rtlCol="0">
            <a:spAutoFit/>
          </a:bodyPr>
          <a:lstStyle/>
          <a:p>
            <a:pPr algn="ctr" fontAlgn="ctr"/>
            <a:r>
              <a:rPr lang="en-US" sz="1400" dirty="0">
                <a:solidFill>
                  <a:srgbClr val="000000"/>
                </a:solidFill>
                <a:latin typeface="Huawei Sans" panose="020C0503030203020204" pitchFamily="34" charset="0"/>
              </a:rPr>
              <a:t>CPE</a:t>
            </a:r>
            <a:endParaRPr lang="en-US" altLang="zh-CN" sz="1400" dirty="0">
              <a:solidFill>
                <a:srgbClr val="000000"/>
              </a:solidFill>
              <a:latin typeface="Huawei Sans" panose="020C0503030203020204" pitchFamily="34" charset="0"/>
            </a:endParaRPr>
          </a:p>
        </p:txBody>
      </p:sp>
      <p:sp>
        <p:nvSpPr>
          <p:cNvPr id="88" name="文本框 87"/>
          <p:cNvSpPr txBox="1"/>
          <p:nvPr/>
        </p:nvSpPr>
        <p:spPr bwMode="gray">
          <a:xfrm>
            <a:off x="2868556" y="3597886"/>
            <a:ext cx="693518" cy="307777"/>
          </a:xfrm>
          <a:prstGeom prst="rect">
            <a:avLst/>
          </a:prstGeom>
          <a:noFill/>
        </p:spPr>
        <p:txBody>
          <a:bodyPr wrap="square" rtlCol="0">
            <a:spAutoFit/>
          </a:bodyPr>
          <a:lstStyle/>
          <a:p>
            <a:pPr algn="ctr" fontAlgn="ctr"/>
            <a:r>
              <a:rPr lang="en-US" sz="1400" dirty="0">
                <a:solidFill>
                  <a:srgbClr val="000000"/>
                </a:solidFill>
                <a:latin typeface="Huawei Sans" panose="020C0503030203020204" pitchFamily="34" charset="0"/>
              </a:rPr>
              <a:t>CPE</a:t>
            </a:r>
            <a:endParaRPr lang="en-US" altLang="zh-CN" sz="1400" dirty="0">
              <a:solidFill>
                <a:srgbClr val="000000"/>
              </a:solidFill>
              <a:latin typeface="Huawei Sans" panose="020C0503030203020204" pitchFamily="34" charset="0"/>
            </a:endParaRPr>
          </a:p>
        </p:txBody>
      </p:sp>
      <p:sp>
        <p:nvSpPr>
          <p:cNvPr id="89" name="文本框 88"/>
          <p:cNvSpPr txBox="1"/>
          <p:nvPr/>
        </p:nvSpPr>
        <p:spPr bwMode="gray">
          <a:xfrm>
            <a:off x="6295421" y="3609938"/>
            <a:ext cx="693518" cy="307777"/>
          </a:xfrm>
          <a:prstGeom prst="rect">
            <a:avLst/>
          </a:prstGeom>
          <a:noFill/>
        </p:spPr>
        <p:txBody>
          <a:bodyPr wrap="square" rtlCol="0">
            <a:spAutoFit/>
          </a:bodyPr>
          <a:lstStyle/>
          <a:p>
            <a:pPr algn="ctr" fontAlgn="ctr"/>
            <a:r>
              <a:rPr lang="en-US" sz="1400" dirty="0">
                <a:solidFill>
                  <a:srgbClr val="000000"/>
                </a:solidFill>
                <a:latin typeface="Huawei Sans" panose="020C0503030203020204" pitchFamily="34" charset="0"/>
              </a:rPr>
              <a:t>CPE</a:t>
            </a:r>
            <a:endParaRPr lang="en-US" altLang="zh-CN" sz="1400" dirty="0">
              <a:solidFill>
                <a:srgbClr val="000000"/>
              </a:solidFill>
              <a:latin typeface="Huawei Sans" panose="020C0503030203020204" pitchFamily="34" charset="0"/>
            </a:endParaRPr>
          </a:p>
        </p:txBody>
      </p:sp>
      <p:sp>
        <p:nvSpPr>
          <p:cNvPr id="90" name="文本框 89"/>
          <p:cNvSpPr txBox="1"/>
          <p:nvPr/>
        </p:nvSpPr>
        <p:spPr bwMode="gray">
          <a:xfrm>
            <a:off x="9172016" y="3271621"/>
            <a:ext cx="693518" cy="307777"/>
          </a:xfrm>
          <a:prstGeom prst="rect">
            <a:avLst/>
          </a:prstGeom>
          <a:noFill/>
        </p:spPr>
        <p:txBody>
          <a:bodyPr wrap="square" rtlCol="0">
            <a:spAutoFit/>
          </a:bodyPr>
          <a:lstStyle/>
          <a:p>
            <a:pPr algn="ctr" fontAlgn="ctr"/>
            <a:r>
              <a:rPr lang="en-US" sz="1400" dirty="0">
                <a:solidFill>
                  <a:srgbClr val="000000"/>
                </a:solidFill>
                <a:latin typeface="Huawei Sans" panose="020C0503030203020204" pitchFamily="34" charset="0"/>
              </a:rPr>
              <a:t>CPE</a:t>
            </a:r>
            <a:endParaRPr lang="en-US" altLang="zh-CN" sz="1400" dirty="0">
              <a:solidFill>
                <a:srgbClr val="000000"/>
              </a:solidFill>
              <a:latin typeface="Huawei Sans" panose="020C0503030203020204" pitchFamily="34" charset="0"/>
            </a:endParaRPr>
          </a:p>
        </p:txBody>
      </p:sp>
      <p:sp>
        <p:nvSpPr>
          <p:cNvPr id="92" name="任意多边形 91"/>
          <p:cNvSpPr/>
          <p:nvPr/>
        </p:nvSpPr>
        <p:spPr bwMode="gray">
          <a:xfrm>
            <a:off x="7089992" y="2466474"/>
            <a:ext cx="1877620" cy="1375839"/>
          </a:xfrm>
          <a:custGeom>
            <a:avLst/>
            <a:gdLst>
              <a:gd name="connsiteX0" fmla="*/ 0 w 198966"/>
              <a:gd name="connsiteY0" fmla="*/ 1075267 h 1164753"/>
              <a:gd name="connsiteX1" fmla="*/ 78316 w 198966"/>
              <a:gd name="connsiteY1" fmla="*/ 1102783 h 1164753"/>
              <a:gd name="connsiteX2" fmla="*/ 114300 w 198966"/>
              <a:gd name="connsiteY2" fmla="*/ 1075267 h 1164753"/>
              <a:gd name="connsiteX3" fmla="*/ 198966 w 198966"/>
              <a:gd name="connsiteY3" fmla="*/ 0 h 1164753"/>
              <a:gd name="connsiteX0" fmla="*/ 0 w 198966"/>
              <a:gd name="connsiteY0" fmla="*/ 1075267 h 1171538"/>
              <a:gd name="connsiteX1" fmla="*/ 61383 w 198966"/>
              <a:gd name="connsiteY1" fmla="*/ 1119716 h 1171538"/>
              <a:gd name="connsiteX2" fmla="*/ 114300 w 198966"/>
              <a:gd name="connsiteY2" fmla="*/ 1075267 h 1171538"/>
              <a:gd name="connsiteX3" fmla="*/ 198966 w 198966"/>
              <a:gd name="connsiteY3" fmla="*/ 0 h 1171538"/>
              <a:gd name="connsiteX0" fmla="*/ 0 w 198966"/>
              <a:gd name="connsiteY0" fmla="*/ 1075267 h 1177042"/>
              <a:gd name="connsiteX1" fmla="*/ 46567 w 198966"/>
              <a:gd name="connsiteY1" fmla="*/ 1132416 h 1177042"/>
              <a:gd name="connsiteX2" fmla="*/ 114300 w 198966"/>
              <a:gd name="connsiteY2" fmla="*/ 1075267 h 1177042"/>
              <a:gd name="connsiteX3" fmla="*/ 198966 w 198966"/>
              <a:gd name="connsiteY3" fmla="*/ 0 h 1177042"/>
              <a:gd name="connsiteX0" fmla="*/ 0 w 198966"/>
              <a:gd name="connsiteY0" fmla="*/ 1075267 h 1165971"/>
              <a:gd name="connsiteX1" fmla="*/ 46567 w 198966"/>
              <a:gd name="connsiteY1" fmla="*/ 1132416 h 1165971"/>
              <a:gd name="connsiteX2" fmla="*/ 133350 w 198966"/>
              <a:gd name="connsiteY2" fmla="*/ 1058334 h 1165971"/>
              <a:gd name="connsiteX3" fmla="*/ 198966 w 198966"/>
              <a:gd name="connsiteY3" fmla="*/ 0 h 1165971"/>
              <a:gd name="connsiteX0" fmla="*/ 0 w 198966"/>
              <a:gd name="connsiteY0" fmla="*/ 1075267 h 1149640"/>
              <a:gd name="connsiteX1" fmla="*/ 46567 w 198966"/>
              <a:gd name="connsiteY1" fmla="*/ 1132416 h 1149640"/>
              <a:gd name="connsiteX2" fmla="*/ 152400 w 198966"/>
              <a:gd name="connsiteY2" fmla="*/ 1030817 h 1149640"/>
              <a:gd name="connsiteX3" fmla="*/ 198966 w 198966"/>
              <a:gd name="connsiteY3" fmla="*/ 0 h 1149640"/>
              <a:gd name="connsiteX0" fmla="*/ 0 w 198966"/>
              <a:gd name="connsiteY0" fmla="*/ 1075267 h 1150868"/>
              <a:gd name="connsiteX1" fmla="*/ 80433 w 198966"/>
              <a:gd name="connsiteY1" fmla="*/ 1134533 h 1150868"/>
              <a:gd name="connsiteX2" fmla="*/ 152400 w 198966"/>
              <a:gd name="connsiteY2" fmla="*/ 1030817 h 1150868"/>
              <a:gd name="connsiteX3" fmla="*/ 198966 w 198966"/>
              <a:gd name="connsiteY3" fmla="*/ 0 h 1150868"/>
              <a:gd name="connsiteX0" fmla="*/ 0 w 198966"/>
              <a:gd name="connsiteY0" fmla="*/ 1075267 h 1155847"/>
              <a:gd name="connsiteX1" fmla="*/ 80433 w 198966"/>
              <a:gd name="connsiteY1" fmla="*/ 1134533 h 1155847"/>
              <a:gd name="connsiteX2" fmla="*/ 152400 w 198966"/>
              <a:gd name="connsiteY2" fmla="*/ 1030817 h 1155847"/>
              <a:gd name="connsiteX3" fmla="*/ 198966 w 198966"/>
              <a:gd name="connsiteY3" fmla="*/ 0 h 1155847"/>
              <a:gd name="connsiteX0" fmla="*/ 0 w 198966"/>
              <a:gd name="connsiteY0" fmla="*/ 1075267 h 1136677"/>
              <a:gd name="connsiteX1" fmla="*/ 80433 w 198966"/>
              <a:gd name="connsiteY1" fmla="*/ 1134533 h 1136677"/>
              <a:gd name="connsiteX2" fmla="*/ 160867 w 198966"/>
              <a:gd name="connsiteY2" fmla="*/ 990601 h 1136677"/>
              <a:gd name="connsiteX3" fmla="*/ 198966 w 198966"/>
              <a:gd name="connsiteY3" fmla="*/ 0 h 1136677"/>
              <a:gd name="connsiteX0" fmla="*/ 0 w 198966"/>
              <a:gd name="connsiteY0" fmla="*/ 1075267 h 1138732"/>
              <a:gd name="connsiteX1" fmla="*/ 103716 w 198966"/>
              <a:gd name="connsiteY1" fmla="*/ 1136650 h 1138732"/>
              <a:gd name="connsiteX2" fmla="*/ 160867 w 198966"/>
              <a:gd name="connsiteY2" fmla="*/ 990601 h 1138732"/>
              <a:gd name="connsiteX3" fmla="*/ 198966 w 198966"/>
              <a:gd name="connsiteY3" fmla="*/ 0 h 1138732"/>
              <a:gd name="connsiteX0" fmla="*/ 0 w 218855"/>
              <a:gd name="connsiteY0" fmla="*/ 2575242 h 2575361"/>
              <a:gd name="connsiteX1" fmla="*/ 123605 w 218855"/>
              <a:gd name="connsiteY1" fmla="*/ 1136650 h 2575361"/>
              <a:gd name="connsiteX2" fmla="*/ 180756 w 218855"/>
              <a:gd name="connsiteY2" fmla="*/ 990601 h 2575361"/>
              <a:gd name="connsiteX3" fmla="*/ 218855 w 218855"/>
              <a:gd name="connsiteY3" fmla="*/ 0 h 2575361"/>
              <a:gd name="connsiteX0" fmla="*/ 0 w 218855"/>
              <a:gd name="connsiteY0" fmla="*/ 2575242 h 2575384"/>
              <a:gd name="connsiteX1" fmla="*/ 113661 w 218855"/>
              <a:gd name="connsiteY1" fmla="*/ 1330194 h 2575384"/>
              <a:gd name="connsiteX2" fmla="*/ 180756 w 218855"/>
              <a:gd name="connsiteY2" fmla="*/ 990601 h 2575384"/>
              <a:gd name="connsiteX3" fmla="*/ 218855 w 218855"/>
              <a:gd name="connsiteY3" fmla="*/ 0 h 2575384"/>
              <a:gd name="connsiteX0" fmla="*/ 0 w 218855"/>
              <a:gd name="connsiteY0" fmla="*/ 2575242 h 2575389"/>
              <a:gd name="connsiteX1" fmla="*/ 113661 w 218855"/>
              <a:gd name="connsiteY1" fmla="*/ 1330194 h 2575389"/>
              <a:gd name="connsiteX2" fmla="*/ 169569 w 218855"/>
              <a:gd name="connsiteY2" fmla="*/ 772863 h 2575389"/>
              <a:gd name="connsiteX3" fmla="*/ 218855 w 218855"/>
              <a:gd name="connsiteY3" fmla="*/ 0 h 2575389"/>
              <a:gd name="connsiteX0" fmla="*/ 0 w 232529"/>
              <a:gd name="connsiteY0" fmla="*/ 2599435 h 2599582"/>
              <a:gd name="connsiteX1" fmla="*/ 113661 w 232529"/>
              <a:gd name="connsiteY1" fmla="*/ 1354387 h 2599582"/>
              <a:gd name="connsiteX2" fmla="*/ 169569 w 232529"/>
              <a:gd name="connsiteY2" fmla="*/ 797056 h 2599582"/>
              <a:gd name="connsiteX3" fmla="*/ 232529 w 232529"/>
              <a:gd name="connsiteY3" fmla="*/ 0 h 2599582"/>
              <a:gd name="connsiteX0" fmla="*/ 0 w 232529"/>
              <a:gd name="connsiteY0" fmla="*/ 2599435 h 2599572"/>
              <a:gd name="connsiteX1" fmla="*/ 108689 w 232529"/>
              <a:gd name="connsiteY1" fmla="*/ 1281808 h 2599572"/>
              <a:gd name="connsiteX2" fmla="*/ 169569 w 232529"/>
              <a:gd name="connsiteY2" fmla="*/ 797056 h 2599572"/>
              <a:gd name="connsiteX3" fmla="*/ 232529 w 232529"/>
              <a:gd name="connsiteY3" fmla="*/ 0 h 2599572"/>
              <a:gd name="connsiteX0" fmla="*/ 0 w 232529"/>
              <a:gd name="connsiteY0" fmla="*/ 2599435 h 2599575"/>
              <a:gd name="connsiteX1" fmla="*/ 108689 w 232529"/>
              <a:gd name="connsiteY1" fmla="*/ 1281808 h 2599575"/>
              <a:gd name="connsiteX2" fmla="*/ 172055 w 232529"/>
              <a:gd name="connsiteY2" fmla="*/ 627704 h 2599575"/>
              <a:gd name="connsiteX3" fmla="*/ 232529 w 232529"/>
              <a:gd name="connsiteY3" fmla="*/ 0 h 2599575"/>
              <a:gd name="connsiteX0" fmla="*/ 0 w 232529"/>
              <a:gd name="connsiteY0" fmla="*/ 2599435 h 2599598"/>
              <a:gd name="connsiteX1" fmla="*/ 95016 w 232529"/>
              <a:gd name="connsiteY1" fmla="*/ 1426967 h 2599598"/>
              <a:gd name="connsiteX2" fmla="*/ 172055 w 232529"/>
              <a:gd name="connsiteY2" fmla="*/ 627704 h 2599598"/>
              <a:gd name="connsiteX3" fmla="*/ 232529 w 232529"/>
              <a:gd name="connsiteY3" fmla="*/ 0 h 2599598"/>
              <a:gd name="connsiteX0" fmla="*/ 0 w 232529"/>
              <a:gd name="connsiteY0" fmla="*/ 2696208 h 2696358"/>
              <a:gd name="connsiteX1" fmla="*/ 95016 w 232529"/>
              <a:gd name="connsiteY1" fmla="*/ 1426967 h 2696358"/>
              <a:gd name="connsiteX2" fmla="*/ 172055 w 232529"/>
              <a:gd name="connsiteY2" fmla="*/ 627704 h 2696358"/>
              <a:gd name="connsiteX3" fmla="*/ 232529 w 232529"/>
              <a:gd name="connsiteY3" fmla="*/ 0 h 2696358"/>
              <a:gd name="connsiteX0" fmla="*/ 0 w 232529"/>
              <a:gd name="connsiteY0" fmla="*/ 2696208 h 2696208"/>
              <a:gd name="connsiteX1" fmla="*/ 95016 w 232529"/>
              <a:gd name="connsiteY1" fmla="*/ 1426967 h 2696208"/>
              <a:gd name="connsiteX2" fmla="*/ 172055 w 232529"/>
              <a:gd name="connsiteY2" fmla="*/ 627704 h 2696208"/>
              <a:gd name="connsiteX3" fmla="*/ 232529 w 232529"/>
              <a:gd name="connsiteY3" fmla="*/ 0 h 2696208"/>
              <a:gd name="connsiteX0" fmla="*/ 0 w 237501"/>
              <a:gd name="connsiteY0" fmla="*/ 2696208 h 2696208"/>
              <a:gd name="connsiteX1" fmla="*/ 95016 w 237501"/>
              <a:gd name="connsiteY1" fmla="*/ 1426967 h 2696208"/>
              <a:gd name="connsiteX2" fmla="*/ 172055 w 237501"/>
              <a:gd name="connsiteY2" fmla="*/ 627704 h 2696208"/>
              <a:gd name="connsiteX3" fmla="*/ 237501 w 237501"/>
              <a:gd name="connsiteY3" fmla="*/ 0 h 2696208"/>
              <a:gd name="connsiteX0" fmla="*/ 0 w 237501"/>
              <a:gd name="connsiteY0" fmla="*/ 2696208 h 2696208"/>
              <a:gd name="connsiteX1" fmla="*/ 95016 w 237501"/>
              <a:gd name="connsiteY1" fmla="*/ 1426967 h 2696208"/>
              <a:gd name="connsiteX2" fmla="*/ 172055 w 237501"/>
              <a:gd name="connsiteY2" fmla="*/ 627704 h 2696208"/>
              <a:gd name="connsiteX3" fmla="*/ 237501 w 237501"/>
              <a:gd name="connsiteY3" fmla="*/ 0 h 2696208"/>
              <a:gd name="connsiteX0" fmla="*/ 0 w 236258"/>
              <a:gd name="connsiteY0" fmla="*/ 2817174 h 2817174"/>
              <a:gd name="connsiteX1" fmla="*/ 93773 w 236258"/>
              <a:gd name="connsiteY1" fmla="*/ 1426967 h 2817174"/>
              <a:gd name="connsiteX2" fmla="*/ 170812 w 236258"/>
              <a:gd name="connsiteY2" fmla="*/ 627704 h 2817174"/>
              <a:gd name="connsiteX3" fmla="*/ 236258 w 236258"/>
              <a:gd name="connsiteY3" fmla="*/ 0 h 2817174"/>
              <a:gd name="connsiteX0" fmla="*/ 0 w 236258"/>
              <a:gd name="connsiteY0" fmla="*/ 2817174 h 2817174"/>
              <a:gd name="connsiteX1" fmla="*/ 93773 w 236258"/>
              <a:gd name="connsiteY1" fmla="*/ 1426967 h 2817174"/>
              <a:gd name="connsiteX2" fmla="*/ 170812 w 236258"/>
              <a:gd name="connsiteY2" fmla="*/ 627704 h 2817174"/>
              <a:gd name="connsiteX3" fmla="*/ 236258 w 236258"/>
              <a:gd name="connsiteY3" fmla="*/ 0 h 2817174"/>
              <a:gd name="connsiteX0" fmla="*/ 0 w 242473"/>
              <a:gd name="connsiteY0" fmla="*/ 3422003 h 3422003"/>
              <a:gd name="connsiteX1" fmla="*/ 99988 w 242473"/>
              <a:gd name="connsiteY1" fmla="*/ 1426967 h 3422003"/>
              <a:gd name="connsiteX2" fmla="*/ 177027 w 242473"/>
              <a:gd name="connsiteY2" fmla="*/ 627704 h 3422003"/>
              <a:gd name="connsiteX3" fmla="*/ 242473 w 242473"/>
              <a:gd name="connsiteY3" fmla="*/ 0 h 3422003"/>
              <a:gd name="connsiteX0" fmla="*/ 71 w 242544"/>
              <a:gd name="connsiteY0" fmla="*/ 3422003 h 3422003"/>
              <a:gd name="connsiteX1" fmla="*/ 100059 w 242544"/>
              <a:gd name="connsiteY1" fmla="*/ 1426967 h 3422003"/>
              <a:gd name="connsiteX2" fmla="*/ 177098 w 242544"/>
              <a:gd name="connsiteY2" fmla="*/ 627704 h 3422003"/>
              <a:gd name="connsiteX3" fmla="*/ 242544 w 242544"/>
              <a:gd name="connsiteY3" fmla="*/ 0 h 3422003"/>
              <a:gd name="connsiteX0" fmla="*/ 72 w 242545"/>
              <a:gd name="connsiteY0" fmla="*/ 3422003 h 3422003"/>
              <a:gd name="connsiteX1" fmla="*/ 100060 w 242545"/>
              <a:gd name="connsiteY1" fmla="*/ 1426967 h 3422003"/>
              <a:gd name="connsiteX2" fmla="*/ 179585 w 242545"/>
              <a:gd name="connsiteY2" fmla="*/ 651897 h 3422003"/>
              <a:gd name="connsiteX3" fmla="*/ 242545 w 242545"/>
              <a:gd name="connsiteY3" fmla="*/ 0 h 3422003"/>
              <a:gd name="connsiteX0" fmla="*/ 72 w 242545"/>
              <a:gd name="connsiteY0" fmla="*/ 3422003 h 3422003"/>
              <a:gd name="connsiteX1" fmla="*/ 100060 w 242545"/>
              <a:gd name="connsiteY1" fmla="*/ 1426967 h 3422003"/>
              <a:gd name="connsiteX2" fmla="*/ 179585 w 242545"/>
              <a:gd name="connsiteY2" fmla="*/ 651897 h 3422003"/>
              <a:gd name="connsiteX3" fmla="*/ 242545 w 242545"/>
              <a:gd name="connsiteY3" fmla="*/ 0 h 3422003"/>
              <a:gd name="connsiteX0" fmla="*/ 72 w 245031"/>
              <a:gd name="connsiteY0" fmla="*/ 3494582 h 3494582"/>
              <a:gd name="connsiteX1" fmla="*/ 100060 w 245031"/>
              <a:gd name="connsiteY1" fmla="*/ 1499546 h 3494582"/>
              <a:gd name="connsiteX2" fmla="*/ 179585 w 245031"/>
              <a:gd name="connsiteY2" fmla="*/ 724476 h 3494582"/>
              <a:gd name="connsiteX3" fmla="*/ 245031 w 245031"/>
              <a:gd name="connsiteY3" fmla="*/ 0 h 3494582"/>
              <a:gd name="connsiteX0" fmla="*/ 72 w 245031"/>
              <a:gd name="connsiteY0" fmla="*/ 3494582 h 3494582"/>
              <a:gd name="connsiteX1" fmla="*/ 100060 w 245031"/>
              <a:gd name="connsiteY1" fmla="*/ 1499546 h 3494582"/>
              <a:gd name="connsiteX2" fmla="*/ 179585 w 245031"/>
              <a:gd name="connsiteY2" fmla="*/ 724477 h 3494582"/>
              <a:gd name="connsiteX3" fmla="*/ 245031 w 245031"/>
              <a:gd name="connsiteY3" fmla="*/ 0 h 3494582"/>
              <a:gd name="connsiteX0" fmla="*/ 72 w 245031"/>
              <a:gd name="connsiteY0" fmla="*/ 3494582 h 3494582"/>
              <a:gd name="connsiteX1" fmla="*/ 100060 w 245031"/>
              <a:gd name="connsiteY1" fmla="*/ 1499546 h 3494582"/>
              <a:gd name="connsiteX2" fmla="*/ 179585 w 245031"/>
              <a:gd name="connsiteY2" fmla="*/ 724477 h 3494582"/>
              <a:gd name="connsiteX3" fmla="*/ 245031 w 245031"/>
              <a:gd name="connsiteY3" fmla="*/ 0 h 3494582"/>
              <a:gd name="connsiteX0" fmla="*/ 72 w 245031"/>
              <a:gd name="connsiteY0" fmla="*/ 3494582 h 3494582"/>
              <a:gd name="connsiteX1" fmla="*/ 100060 w 245031"/>
              <a:gd name="connsiteY1" fmla="*/ 1499546 h 3494582"/>
              <a:gd name="connsiteX2" fmla="*/ 179585 w 245031"/>
              <a:gd name="connsiteY2" fmla="*/ 724477 h 3494582"/>
              <a:gd name="connsiteX3" fmla="*/ 245031 w 245031"/>
              <a:gd name="connsiteY3" fmla="*/ 0 h 3494582"/>
              <a:gd name="connsiteX0" fmla="*/ 72 w 245031"/>
              <a:gd name="connsiteY0" fmla="*/ 3494582 h 3494582"/>
              <a:gd name="connsiteX1" fmla="*/ 101165 w 245031"/>
              <a:gd name="connsiteY1" fmla="*/ 1488792 h 3494582"/>
              <a:gd name="connsiteX2" fmla="*/ 179585 w 245031"/>
              <a:gd name="connsiteY2" fmla="*/ 724477 h 3494582"/>
              <a:gd name="connsiteX3" fmla="*/ 245031 w 245031"/>
              <a:gd name="connsiteY3" fmla="*/ 0 h 3494582"/>
              <a:gd name="connsiteX0" fmla="*/ 77 w 245036"/>
              <a:gd name="connsiteY0" fmla="*/ 3494582 h 3494582"/>
              <a:gd name="connsiteX1" fmla="*/ 101170 w 245036"/>
              <a:gd name="connsiteY1" fmla="*/ 1488792 h 3494582"/>
              <a:gd name="connsiteX2" fmla="*/ 179590 w 245036"/>
              <a:gd name="connsiteY2" fmla="*/ 724477 h 3494582"/>
              <a:gd name="connsiteX3" fmla="*/ 245036 w 245036"/>
              <a:gd name="connsiteY3" fmla="*/ 0 h 3494582"/>
            </a:gdLst>
            <a:ahLst/>
            <a:cxnLst>
              <a:cxn ang="0">
                <a:pos x="connsiteX0" y="connsiteY0"/>
              </a:cxn>
              <a:cxn ang="0">
                <a:pos x="connsiteX1" y="connsiteY1"/>
              </a:cxn>
              <a:cxn ang="0">
                <a:pos x="connsiteX2" y="connsiteY2"/>
              </a:cxn>
              <a:cxn ang="0">
                <a:pos x="connsiteX3" y="connsiteY3"/>
              </a:cxn>
            </a:cxnLst>
            <a:rect l="l" t="t" r="r" b="b"/>
            <a:pathLst>
              <a:path w="245036" h="3494582">
                <a:moveTo>
                  <a:pt x="77" y="3494582"/>
                </a:moveTo>
                <a:cubicBezTo>
                  <a:pt x="-2608" y="2540614"/>
                  <a:pt x="65174" y="1885961"/>
                  <a:pt x="101170" y="1488792"/>
                </a:cubicBezTo>
                <a:cubicBezTo>
                  <a:pt x="137166" y="1091623"/>
                  <a:pt x="155612" y="972609"/>
                  <a:pt x="179590" y="724477"/>
                </a:cubicBezTo>
                <a:cubicBezTo>
                  <a:pt x="203568" y="476345"/>
                  <a:pt x="212757" y="348963"/>
                  <a:pt x="245036" y="0"/>
                </a:cubicBezTo>
              </a:path>
            </a:pathLst>
          </a:custGeom>
          <a:noFill/>
          <a:ln w="28575">
            <a:solidFill>
              <a:schemeClr val="bg2">
                <a:lumMod val="75000"/>
              </a:schemeClr>
            </a:solidFill>
            <a:prstDash val="sysDash"/>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93" name="圆角矩形 92"/>
          <p:cNvSpPr/>
          <p:nvPr/>
        </p:nvSpPr>
        <p:spPr bwMode="gray">
          <a:xfrm>
            <a:off x="4566287" y="3635723"/>
            <a:ext cx="1062376" cy="269940"/>
          </a:xfrm>
          <a:prstGeom prst="roundRect">
            <a:avLst>
              <a:gd name="adj" fmla="val 4091"/>
            </a:avLst>
          </a:prstGeom>
          <a:solidFill>
            <a:srgbClr val="FFFFCC"/>
          </a:solidFill>
          <a:ln w="12700">
            <a:solidFill>
              <a:srgbClr val="FF99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srgbClr val="C00000"/>
                </a:solidFill>
                <a:latin typeface="Huawei Sans" panose="020C0503030203020204" pitchFamily="34" charset="0"/>
              </a:rPr>
              <a:t>IPS </a:t>
            </a:r>
            <a:r>
              <a:rPr lang="en-US" altLang="zh-CN" sz="1200" dirty="0">
                <a:solidFill>
                  <a:srgbClr val="C00000"/>
                </a:solidFill>
                <a:latin typeface="Huawei Sans" panose="020C0503030203020204" pitchFamily="34" charset="0"/>
              </a:rPr>
              <a:t>enabled</a:t>
            </a:r>
          </a:p>
        </p:txBody>
      </p:sp>
      <p:sp>
        <p:nvSpPr>
          <p:cNvPr id="94" name="任意多边形 93"/>
          <p:cNvSpPr/>
          <p:nvPr/>
        </p:nvSpPr>
        <p:spPr bwMode="gray">
          <a:xfrm>
            <a:off x="9192033" y="2448130"/>
            <a:ext cx="114829" cy="1399116"/>
          </a:xfrm>
          <a:custGeom>
            <a:avLst/>
            <a:gdLst>
              <a:gd name="connsiteX0" fmla="*/ 0 w 198966"/>
              <a:gd name="connsiteY0" fmla="*/ 1075267 h 1164753"/>
              <a:gd name="connsiteX1" fmla="*/ 78316 w 198966"/>
              <a:gd name="connsiteY1" fmla="*/ 1102783 h 1164753"/>
              <a:gd name="connsiteX2" fmla="*/ 114300 w 198966"/>
              <a:gd name="connsiteY2" fmla="*/ 1075267 h 1164753"/>
              <a:gd name="connsiteX3" fmla="*/ 198966 w 198966"/>
              <a:gd name="connsiteY3" fmla="*/ 0 h 1164753"/>
              <a:gd name="connsiteX0" fmla="*/ 0 w 198966"/>
              <a:gd name="connsiteY0" fmla="*/ 1075267 h 1171538"/>
              <a:gd name="connsiteX1" fmla="*/ 61383 w 198966"/>
              <a:gd name="connsiteY1" fmla="*/ 1119716 h 1171538"/>
              <a:gd name="connsiteX2" fmla="*/ 114300 w 198966"/>
              <a:gd name="connsiteY2" fmla="*/ 1075267 h 1171538"/>
              <a:gd name="connsiteX3" fmla="*/ 198966 w 198966"/>
              <a:gd name="connsiteY3" fmla="*/ 0 h 1171538"/>
              <a:gd name="connsiteX0" fmla="*/ 0 w 198966"/>
              <a:gd name="connsiteY0" fmla="*/ 1075267 h 1177042"/>
              <a:gd name="connsiteX1" fmla="*/ 46567 w 198966"/>
              <a:gd name="connsiteY1" fmla="*/ 1132416 h 1177042"/>
              <a:gd name="connsiteX2" fmla="*/ 114300 w 198966"/>
              <a:gd name="connsiteY2" fmla="*/ 1075267 h 1177042"/>
              <a:gd name="connsiteX3" fmla="*/ 198966 w 198966"/>
              <a:gd name="connsiteY3" fmla="*/ 0 h 1177042"/>
              <a:gd name="connsiteX0" fmla="*/ 0 w 198966"/>
              <a:gd name="connsiteY0" fmla="*/ 1075267 h 1165971"/>
              <a:gd name="connsiteX1" fmla="*/ 46567 w 198966"/>
              <a:gd name="connsiteY1" fmla="*/ 1132416 h 1165971"/>
              <a:gd name="connsiteX2" fmla="*/ 133350 w 198966"/>
              <a:gd name="connsiteY2" fmla="*/ 1058334 h 1165971"/>
              <a:gd name="connsiteX3" fmla="*/ 198966 w 198966"/>
              <a:gd name="connsiteY3" fmla="*/ 0 h 1165971"/>
              <a:gd name="connsiteX0" fmla="*/ 0 w 198966"/>
              <a:gd name="connsiteY0" fmla="*/ 1075267 h 1149640"/>
              <a:gd name="connsiteX1" fmla="*/ 46567 w 198966"/>
              <a:gd name="connsiteY1" fmla="*/ 1132416 h 1149640"/>
              <a:gd name="connsiteX2" fmla="*/ 152400 w 198966"/>
              <a:gd name="connsiteY2" fmla="*/ 1030817 h 1149640"/>
              <a:gd name="connsiteX3" fmla="*/ 198966 w 198966"/>
              <a:gd name="connsiteY3" fmla="*/ 0 h 1149640"/>
              <a:gd name="connsiteX0" fmla="*/ 0 w 198966"/>
              <a:gd name="connsiteY0" fmla="*/ 1075267 h 1150868"/>
              <a:gd name="connsiteX1" fmla="*/ 80433 w 198966"/>
              <a:gd name="connsiteY1" fmla="*/ 1134533 h 1150868"/>
              <a:gd name="connsiteX2" fmla="*/ 152400 w 198966"/>
              <a:gd name="connsiteY2" fmla="*/ 1030817 h 1150868"/>
              <a:gd name="connsiteX3" fmla="*/ 198966 w 198966"/>
              <a:gd name="connsiteY3" fmla="*/ 0 h 1150868"/>
              <a:gd name="connsiteX0" fmla="*/ 0 w 198966"/>
              <a:gd name="connsiteY0" fmla="*/ 1075267 h 1155847"/>
              <a:gd name="connsiteX1" fmla="*/ 80433 w 198966"/>
              <a:gd name="connsiteY1" fmla="*/ 1134533 h 1155847"/>
              <a:gd name="connsiteX2" fmla="*/ 152400 w 198966"/>
              <a:gd name="connsiteY2" fmla="*/ 1030817 h 1155847"/>
              <a:gd name="connsiteX3" fmla="*/ 198966 w 198966"/>
              <a:gd name="connsiteY3" fmla="*/ 0 h 1155847"/>
              <a:gd name="connsiteX0" fmla="*/ 0 w 198966"/>
              <a:gd name="connsiteY0" fmla="*/ 1075267 h 1136677"/>
              <a:gd name="connsiteX1" fmla="*/ 80433 w 198966"/>
              <a:gd name="connsiteY1" fmla="*/ 1134533 h 1136677"/>
              <a:gd name="connsiteX2" fmla="*/ 160867 w 198966"/>
              <a:gd name="connsiteY2" fmla="*/ 990601 h 1136677"/>
              <a:gd name="connsiteX3" fmla="*/ 198966 w 198966"/>
              <a:gd name="connsiteY3" fmla="*/ 0 h 1136677"/>
              <a:gd name="connsiteX0" fmla="*/ 0 w 198966"/>
              <a:gd name="connsiteY0" fmla="*/ 1075267 h 1138732"/>
              <a:gd name="connsiteX1" fmla="*/ 103716 w 198966"/>
              <a:gd name="connsiteY1" fmla="*/ 1136650 h 1138732"/>
              <a:gd name="connsiteX2" fmla="*/ 160867 w 198966"/>
              <a:gd name="connsiteY2" fmla="*/ 990601 h 1138732"/>
              <a:gd name="connsiteX3" fmla="*/ 198966 w 198966"/>
              <a:gd name="connsiteY3" fmla="*/ 0 h 1138732"/>
              <a:gd name="connsiteX0" fmla="*/ 0 w 198966"/>
              <a:gd name="connsiteY0" fmla="*/ 1075267 h 1080072"/>
              <a:gd name="connsiteX1" fmla="*/ 65616 w 198966"/>
              <a:gd name="connsiteY1" fmla="*/ 1042988 h 1080072"/>
              <a:gd name="connsiteX2" fmla="*/ 160867 w 198966"/>
              <a:gd name="connsiteY2" fmla="*/ 990601 h 1080072"/>
              <a:gd name="connsiteX3" fmla="*/ 198966 w 198966"/>
              <a:gd name="connsiteY3" fmla="*/ 0 h 1080072"/>
              <a:gd name="connsiteX0" fmla="*/ 0 w 198966"/>
              <a:gd name="connsiteY0" fmla="*/ 1075267 h 1080356"/>
              <a:gd name="connsiteX1" fmla="*/ 65616 w 198966"/>
              <a:gd name="connsiteY1" fmla="*/ 1042988 h 1080356"/>
              <a:gd name="connsiteX2" fmla="*/ 129117 w 198966"/>
              <a:gd name="connsiteY2" fmla="*/ 890588 h 1080356"/>
              <a:gd name="connsiteX3" fmla="*/ 198966 w 198966"/>
              <a:gd name="connsiteY3" fmla="*/ 0 h 1080356"/>
              <a:gd name="connsiteX0" fmla="*/ 0 w 162454"/>
              <a:gd name="connsiteY0" fmla="*/ 1132417 h 1134348"/>
              <a:gd name="connsiteX1" fmla="*/ 29104 w 162454"/>
              <a:gd name="connsiteY1" fmla="*/ 1042988 h 1134348"/>
              <a:gd name="connsiteX2" fmla="*/ 92605 w 162454"/>
              <a:gd name="connsiteY2" fmla="*/ 890588 h 1134348"/>
              <a:gd name="connsiteX3" fmla="*/ 162454 w 162454"/>
              <a:gd name="connsiteY3" fmla="*/ 0 h 1134348"/>
              <a:gd name="connsiteX0" fmla="*/ 0 w 162454"/>
              <a:gd name="connsiteY0" fmla="*/ 1132417 h 1134627"/>
              <a:gd name="connsiteX1" fmla="*/ 70379 w 162454"/>
              <a:gd name="connsiteY1" fmla="*/ 1052513 h 1134627"/>
              <a:gd name="connsiteX2" fmla="*/ 92605 w 162454"/>
              <a:gd name="connsiteY2" fmla="*/ 890588 h 1134627"/>
              <a:gd name="connsiteX3" fmla="*/ 162454 w 162454"/>
              <a:gd name="connsiteY3" fmla="*/ 0 h 1134627"/>
              <a:gd name="connsiteX0" fmla="*/ 0 w 124354"/>
              <a:gd name="connsiteY0" fmla="*/ 1192742 h 1193988"/>
              <a:gd name="connsiteX1" fmla="*/ 32279 w 124354"/>
              <a:gd name="connsiteY1" fmla="*/ 1052513 h 1193988"/>
              <a:gd name="connsiteX2" fmla="*/ 54505 w 124354"/>
              <a:gd name="connsiteY2" fmla="*/ 890588 h 1193988"/>
              <a:gd name="connsiteX3" fmla="*/ 124354 w 124354"/>
              <a:gd name="connsiteY3" fmla="*/ 0 h 1193988"/>
              <a:gd name="connsiteX0" fmla="*/ 0 w 124354"/>
              <a:gd name="connsiteY0" fmla="*/ 1192742 h 1192742"/>
              <a:gd name="connsiteX1" fmla="*/ 32279 w 124354"/>
              <a:gd name="connsiteY1" fmla="*/ 1052513 h 1192742"/>
              <a:gd name="connsiteX2" fmla="*/ 54505 w 124354"/>
              <a:gd name="connsiteY2" fmla="*/ 890588 h 1192742"/>
              <a:gd name="connsiteX3" fmla="*/ 124354 w 124354"/>
              <a:gd name="connsiteY3" fmla="*/ 0 h 1192742"/>
              <a:gd name="connsiteX0" fmla="*/ 0 w 108479"/>
              <a:gd name="connsiteY0" fmla="*/ 1229254 h 1229254"/>
              <a:gd name="connsiteX1" fmla="*/ 16404 w 108479"/>
              <a:gd name="connsiteY1" fmla="*/ 1052513 h 1229254"/>
              <a:gd name="connsiteX2" fmla="*/ 38630 w 108479"/>
              <a:gd name="connsiteY2" fmla="*/ 890588 h 1229254"/>
              <a:gd name="connsiteX3" fmla="*/ 108479 w 108479"/>
              <a:gd name="connsiteY3" fmla="*/ 0 h 1229254"/>
              <a:gd name="connsiteX0" fmla="*/ 0 w 108479"/>
              <a:gd name="connsiteY0" fmla="*/ 1229254 h 1229254"/>
              <a:gd name="connsiteX1" fmla="*/ 25929 w 108479"/>
              <a:gd name="connsiteY1" fmla="*/ 1065213 h 1229254"/>
              <a:gd name="connsiteX2" fmla="*/ 38630 w 108479"/>
              <a:gd name="connsiteY2" fmla="*/ 890588 h 1229254"/>
              <a:gd name="connsiteX3" fmla="*/ 108479 w 108479"/>
              <a:gd name="connsiteY3" fmla="*/ 0 h 1229254"/>
              <a:gd name="connsiteX0" fmla="*/ 0 w 125941"/>
              <a:gd name="connsiteY0" fmla="*/ 1357841 h 1357841"/>
              <a:gd name="connsiteX1" fmla="*/ 43391 w 125941"/>
              <a:gd name="connsiteY1" fmla="*/ 1065213 h 1357841"/>
              <a:gd name="connsiteX2" fmla="*/ 56092 w 125941"/>
              <a:gd name="connsiteY2" fmla="*/ 890588 h 1357841"/>
              <a:gd name="connsiteX3" fmla="*/ 125941 w 125941"/>
              <a:gd name="connsiteY3" fmla="*/ 0 h 1357841"/>
              <a:gd name="connsiteX0" fmla="*/ 0 w 114829"/>
              <a:gd name="connsiteY0" fmla="*/ 1399116 h 1399116"/>
              <a:gd name="connsiteX1" fmla="*/ 32279 w 114829"/>
              <a:gd name="connsiteY1" fmla="*/ 1065213 h 1399116"/>
              <a:gd name="connsiteX2" fmla="*/ 44980 w 114829"/>
              <a:gd name="connsiteY2" fmla="*/ 890588 h 1399116"/>
              <a:gd name="connsiteX3" fmla="*/ 114829 w 114829"/>
              <a:gd name="connsiteY3" fmla="*/ 0 h 1399116"/>
            </a:gdLst>
            <a:ahLst/>
            <a:cxnLst>
              <a:cxn ang="0">
                <a:pos x="connsiteX0" y="connsiteY0"/>
              </a:cxn>
              <a:cxn ang="0">
                <a:pos x="connsiteX1" y="connsiteY1"/>
              </a:cxn>
              <a:cxn ang="0">
                <a:pos x="connsiteX2" y="connsiteY2"/>
              </a:cxn>
              <a:cxn ang="0">
                <a:pos x="connsiteX3" y="connsiteY3"/>
              </a:cxn>
            </a:cxnLst>
            <a:rect l="l" t="t" r="r" b="b"/>
            <a:pathLst>
              <a:path w="114829" h="1399116">
                <a:moveTo>
                  <a:pt x="0" y="1399116"/>
                </a:moveTo>
                <a:cubicBezTo>
                  <a:pt x="10583" y="1365249"/>
                  <a:pt x="24782" y="1149968"/>
                  <a:pt x="32279" y="1065213"/>
                </a:cubicBezTo>
                <a:cubicBezTo>
                  <a:pt x="39776" y="980458"/>
                  <a:pt x="31222" y="1068124"/>
                  <a:pt x="44980" y="890588"/>
                </a:cubicBezTo>
                <a:cubicBezTo>
                  <a:pt x="58738" y="713052"/>
                  <a:pt x="82550" y="445735"/>
                  <a:pt x="114829" y="0"/>
                </a:cubicBezTo>
              </a:path>
            </a:pathLst>
          </a:custGeom>
          <a:noFill/>
          <a:ln w="28575">
            <a:solidFill>
              <a:schemeClr val="bg2">
                <a:lumMod val="75000"/>
              </a:schemeClr>
            </a:solidFill>
            <a:prstDash val="sysDash"/>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95" name="下箭头 94"/>
          <p:cNvSpPr/>
          <p:nvPr/>
        </p:nvSpPr>
        <p:spPr bwMode="gray">
          <a:xfrm rot="5400000" flipV="1">
            <a:off x="9476104" y="3465785"/>
            <a:ext cx="306062" cy="560680"/>
          </a:xfrm>
          <a:prstGeom prst="downArrow">
            <a:avLst>
              <a:gd name="adj1" fmla="val 50000"/>
              <a:gd name="adj2" fmla="val 29537"/>
            </a:avLst>
          </a:prstGeom>
          <a:gradFill flip="none" rotWithShape="1">
            <a:gsLst>
              <a:gs pos="15000">
                <a:srgbClr val="FFC000"/>
              </a:gs>
              <a:gs pos="100000">
                <a:schemeClr val="bg1">
                  <a:alpha val="0"/>
                </a:schemeClr>
              </a:gs>
            </a:gsLst>
            <a:lin ang="16200000" scaled="1"/>
            <a:tileRect/>
          </a:gradFill>
          <a:ln w="19050">
            <a:gradFill flip="none" rotWithShape="1">
              <a:gsLst>
                <a:gs pos="100000">
                  <a:schemeClr val="bg1">
                    <a:lumMod val="100000"/>
                    <a:alpha val="0"/>
                  </a:schemeClr>
                </a:gs>
                <a:gs pos="31000">
                  <a:srgbClr val="FF9933"/>
                </a:gs>
              </a:gsLst>
              <a:lin ang="162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96" name="圆角矩形 95"/>
          <p:cNvSpPr/>
          <p:nvPr/>
        </p:nvSpPr>
        <p:spPr bwMode="gray">
          <a:xfrm>
            <a:off x="10000389" y="3617164"/>
            <a:ext cx="1093709" cy="274414"/>
          </a:xfrm>
          <a:prstGeom prst="roundRect">
            <a:avLst>
              <a:gd name="adj" fmla="val 4091"/>
            </a:avLst>
          </a:prstGeom>
          <a:solidFill>
            <a:srgbClr val="FFFFCC"/>
          </a:solidFill>
          <a:ln w="12700">
            <a:solidFill>
              <a:srgbClr val="FF99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srgbClr val="C00000"/>
                </a:solidFill>
                <a:latin typeface="Huawei Sans" panose="020C0503030203020204" pitchFamily="34" charset="0"/>
              </a:rPr>
              <a:t>IPS </a:t>
            </a:r>
            <a:r>
              <a:rPr lang="en-US" altLang="zh-CN" sz="1200" dirty="0">
                <a:solidFill>
                  <a:srgbClr val="C00000"/>
                </a:solidFill>
                <a:latin typeface="Huawei Sans" panose="020C0503030203020204" pitchFamily="34" charset="0"/>
              </a:rPr>
              <a:t>enabled</a:t>
            </a:r>
          </a:p>
        </p:txBody>
      </p:sp>
      <p:sp>
        <p:nvSpPr>
          <p:cNvPr id="97" name="下箭头 96"/>
          <p:cNvSpPr/>
          <p:nvPr/>
        </p:nvSpPr>
        <p:spPr bwMode="gray">
          <a:xfrm rot="5400000" flipV="1">
            <a:off x="7344692" y="3512856"/>
            <a:ext cx="317742" cy="439701"/>
          </a:xfrm>
          <a:prstGeom prst="downArrow">
            <a:avLst>
              <a:gd name="adj1" fmla="val 50000"/>
              <a:gd name="adj2" fmla="val 29537"/>
            </a:avLst>
          </a:prstGeom>
          <a:gradFill flip="none" rotWithShape="1">
            <a:gsLst>
              <a:gs pos="15000">
                <a:srgbClr val="FFC000"/>
              </a:gs>
              <a:gs pos="100000">
                <a:schemeClr val="bg1">
                  <a:alpha val="0"/>
                </a:schemeClr>
              </a:gs>
            </a:gsLst>
            <a:lin ang="16200000" scaled="1"/>
            <a:tileRect/>
          </a:gradFill>
          <a:ln w="19050">
            <a:gradFill flip="none" rotWithShape="1">
              <a:gsLst>
                <a:gs pos="100000">
                  <a:schemeClr val="bg1">
                    <a:lumMod val="100000"/>
                    <a:alpha val="0"/>
                  </a:schemeClr>
                </a:gs>
                <a:gs pos="31000">
                  <a:srgbClr val="FF9933"/>
                </a:gs>
              </a:gsLst>
              <a:lin ang="162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98" name="圆角矩形 97"/>
          <p:cNvSpPr/>
          <p:nvPr/>
        </p:nvSpPr>
        <p:spPr bwMode="gray">
          <a:xfrm>
            <a:off x="7758535" y="3587941"/>
            <a:ext cx="1077710" cy="284033"/>
          </a:xfrm>
          <a:prstGeom prst="roundRect">
            <a:avLst>
              <a:gd name="adj" fmla="val 4091"/>
            </a:avLst>
          </a:prstGeom>
          <a:solidFill>
            <a:srgbClr val="FFFFCC"/>
          </a:solidFill>
          <a:ln w="12700">
            <a:solidFill>
              <a:srgbClr val="FF99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srgbClr val="C00000"/>
                </a:solidFill>
                <a:latin typeface="Huawei Sans" panose="020C0503030203020204" pitchFamily="34" charset="0"/>
              </a:rPr>
              <a:t>IPS </a:t>
            </a:r>
            <a:r>
              <a:rPr lang="en-US" altLang="zh-CN" sz="1200" dirty="0">
                <a:solidFill>
                  <a:srgbClr val="C00000"/>
                </a:solidFill>
                <a:latin typeface="Huawei Sans" panose="020C0503030203020204" pitchFamily="34" charset="0"/>
              </a:rPr>
              <a:t>enabled</a:t>
            </a:r>
          </a:p>
        </p:txBody>
      </p:sp>
      <p:cxnSp>
        <p:nvCxnSpPr>
          <p:cNvPr id="55" name="直接连接符 54"/>
          <p:cNvCxnSpPr/>
          <p:nvPr/>
        </p:nvCxnSpPr>
        <p:spPr bwMode="gray">
          <a:xfrm>
            <a:off x="4202580" y="2724190"/>
            <a:ext cx="481517" cy="0"/>
          </a:xfrm>
          <a:prstGeom prst="line">
            <a:avLst/>
          </a:prstGeom>
          <a:ln w="28575">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cxnSp>
        <p:nvCxnSpPr>
          <p:cNvPr id="56" name="直接连接符 55"/>
          <p:cNvCxnSpPr/>
          <p:nvPr/>
        </p:nvCxnSpPr>
        <p:spPr bwMode="gray">
          <a:xfrm>
            <a:off x="4202580" y="2943763"/>
            <a:ext cx="481517" cy="0"/>
          </a:xfrm>
          <a:prstGeom prst="line">
            <a:avLst/>
          </a:prstGeom>
          <a:ln w="28575">
            <a:solidFill>
              <a:schemeClr val="bg2">
                <a:lumMod val="7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57" name="文本框 56"/>
          <p:cNvSpPr txBox="1"/>
          <p:nvPr/>
        </p:nvSpPr>
        <p:spPr bwMode="gray">
          <a:xfrm>
            <a:off x="4673206" y="2581112"/>
            <a:ext cx="1315161" cy="276999"/>
          </a:xfrm>
          <a:prstGeom prst="rect">
            <a:avLst/>
          </a:prstGeom>
          <a:noFill/>
        </p:spPr>
        <p:txBody>
          <a:bodyPr wrap="square" rtlCol="0">
            <a:spAutoFit/>
          </a:bodyPr>
          <a:lstStyle/>
          <a:p>
            <a:pPr defTabSz="914400" fontAlgn="ctr">
              <a:spcBef>
                <a:spcPct val="0"/>
              </a:spcBef>
              <a:spcAft>
                <a:spcPct val="0"/>
              </a:spcAft>
            </a:pPr>
            <a:r>
              <a:rPr lang="en-US" sz="1200" dirty="0">
                <a:solidFill>
                  <a:srgbClr val="000000"/>
                </a:solidFill>
                <a:latin typeface="Huawei Sans" panose="020C0503030203020204" pitchFamily="34" charset="0"/>
              </a:rPr>
              <a:t>Overlay traffic</a:t>
            </a:r>
            <a:endParaRPr lang="en-US" altLang="zh-CN" sz="1200" dirty="0">
              <a:solidFill>
                <a:srgbClr val="000000"/>
              </a:solidFill>
              <a:latin typeface="Huawei Sans" panose="020C0503030203020204" pitchFamily="34" charset="0"/>
            </a:endParaRPr>
          </a:p>
        </p:txBody>
      </p:sp>
      <p:sp>
        <p:nvSpPr>
          <p:cNvPr id="58" name="文本框 57"/>
          <p:cNvSpPr txBox="1"/>
          <p:nvPr/>
        </p:nvSpPr>
        <p:spPr bwMode="gray">
          <a:xfrm>
            <a:off x="4673206" y="2811513"/>
            <a:ext cx="1460950" cy="276999"/>
          </a:xfrm>
          <a:prstGeom prst="rect">
            <a:avLst/>
          </a:prstGeom>
          <a:noFill/>
        </p:spPr>
        <p:txBody>
          <a:bodyPr wrap="square" rtlCol="0">
            <a:spAutoFit/>
          </a:bodyPr>
          <a:lstStyle/>
          <a:p>
            <a:pPr defTabSz="914400" fontAlgn="ctr">
              <a:spcBef>
                <a:spcPct val="0"/>
              </a:spcBef>
              <a:spcAft>
                <a:spcPct val="0"/>
              </a:spcAft>
            </a:pPr>
            <a:r>
              <a:rPr lang="en-US" sz="1200" dirty="0">
                <a:solidFill>
                  <a:srgbClr val="000000"/>
                </a:solidFill>
                <a:latin typeface="Huawei Sans" panose="020C0503030203020204" pitchFamily="34" charset="0"/>
              </a:rPr>
              <a:t>Underlay traffic</a:t>
            </a:r>
          </a:p>
        </p:txBody>
      </p:sp>
      <p:cxnSp>
        <p:nvCxnSpPr>
          <p:cNvPr id="71" name="直接连接符 70"/>
          <p:cNvCxnSpPr/>
          <p:nvPr/>
        </p:nvCxnSpPr>
        <p:spPr bwMode="gray">
          <a:xfrm>
            <a:off x="9531978" y="2805263"/>
            <a:ext cx="481517" cy="0"/>
          </a:xfrm>
          <a:prstGeom prst="line">
            <a:avLst/>
          </a:prstGeom>
          <a:ln w="28575">
            <a:solidFill>
              <a:schemeClr val="bg2">
                <a:lumMod val="7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72" name="文本框 71"/>
          <p:cNvSpPr txBox="1"/>
          <p:nvPr/>
        </p:nvSpPr>
        <p:spPr bwMode="gray">
          <a:xfrm>
            <a:off x="10006904" y="2673013"/>
            <a:ext cx="1293682" cy="276999"/>
          </a:xfrm>
          <a:prstGeom prst="rect">
            <a:avLst/>
          </a:prstGeom>
          <a:noFill/>
        </p:spPr>
        <p:txBody>
          <a:bodyPr wrap="square" rtlCol="0">
            <a:spAutoFit/>
          </a:bodyPr>
          <a:lstStyle/>
          <a:p>
            <a:pPr defTabSz="914400" fontAlgn="ctr">
              <a:spcBef>
                <a:spcPct val="0"/>
              </a:spcBef>
              <a:spcAft>
                <a:spcPct val="0"/>
              </a:spcAft>
            </a:pPr>
            <a:r>
              <a:rPr lang="en-US" sz="1200" dirty="0">
                <a:solidFill>
                  <a:srgbClr val="000000"/>
                </a:solidFill>
                <a:latin typeface="Huawei Sans" panose="020C0503030203020204" pitchFamily="34" charset="0"/>
              </a:rPr>
              <a:t>Underlay traffic</a:t>
            </a:r>
          </a:p>
        </p:txBody>
      </p:sp>
      <p:sp>
        <p:nvSpPr>
          <p:cNvPr id="75" name="任意多边形 74"/>
          <p:cNvSpPr/>
          <p:nvPr/>
        </p:nvSpPr>
        <p:spPr bwMode="gray">
          <a:xfrm>
            <a:off x="1570266" y="2552192"/>
            <a:ext cx="2103120" cy="1513950"/>
          </a:xfrm>
          <a:custGeom>
            <a:avLst/>
            <a:gdLst>
              <a:gd name="connsiteX0" fmla="*/ 37099 w 2094499"/>
              <a:gd name="connsiteY0" fmla="*/ 1010050 h 1010050"/>
              <a:gd name="connsiteX1" fmla="*/ 8524 w 2094499"/>
              <a:gd name="connsiteY1" fmla="*/ 152800 h 1010050"/>
              <a:gd name="connsiteX2" fmla="*/ 170449 w 2094499"/>
              <a:gd name="connsiteY2" fmla="*/ 400 h 1010050"/>
              <a:gd name="connsiteX3" fmla="*/ 360949 w 2094499"/>
              <a:gd name="connsiteY3" fmla="*/ 105175 h 1010050"/>
              <a:gd name="connsiteX4" fmla="*/ 2094499 w 2094499"/>
              <a:gd name="connsiteY4" fmla="*/ 962425 h 1010050"/>
              <a:gd name="connsiteX0" fmla="*/ 13607 w 2116727"/>
              <a:gd name="connsiteY0" fmla="*/ 1475179 h 1475179"/>
              <a:gd name="connsiteX1" fmla="*/ 30752 w 2116727"/>
              <a:gd name="connsiteY1" fmla="*/ 165809 h 1475179"/>
              <a:gd name="connsiteX2" fmla="*/ 192677 w 2116727"/>
              <a:gd name="connsiteY2" fmla="*/ 13409 h 1475179"/>
              <a:gd name="connsiteX3" fmla="*/ 383177 w 2116727"/>
              <a:gd name="connsiteY3" fmla="*/ 118184 h 1475179"/>
              <a:gd name="connsiteX4" fmla="*/ 2116727 w 2116727"/>
              <a:gd name="connsiteY4" fmla="*/ 975434 h 1475179"/>
              <a:gd name="connsiteX0" fmla="*/ 10945 w 2114065"/>
              <a:gd name="connsiteY0" fmla="*/ 1472823 h 1472823"/>
              <a:gd name="connsiteX1" fmla="*/ 38250 w 2114065"/>
              <a:gd name="connsiteY1" fmla="*/ 168533 h 1472823"/>
              <a:gd name="connsiteX2" fmla="*/ 190015 w 2114065"/>
              <a:gd name="connsiteY2" fmla="*/ 11053 h 1472823"/>
              <a:gd name="connsiteX3" fmla="*/ 380515 w 2114065"/>
              <a:gd name="connsiteY3" fmla="*/ 115828 h 1472823"/>
              <a:gd name="connsiteX4" fmla="*/ 2114065 w 2114065"/>
              <a:gd name="connsiteY4" fmla="*/ 973078 h 1472823"/>
              <a:gd name="connsiteX0" fmla="*/ 10945 w 2114065"/>
              <a:gd name="connsiteY0" fmla="*/ 1472823 h 1472823"/>
              <a:gd name="connsiteX1" fmla="*/ 38250 w 2114065"/>
              <a:gd name="connsiteY1" fmla="*/ 168533 h 1472823"/>
              <a:gd name="connsiteX2" fmla="*/ 190015 w 2114065"/>
              <a:gd name="connsiteY2" fmla="*/ 11053 h 1472823"/>
              <a:gd name="connsiteX3" fmla="*/ 380515 w 2114065"/>
              <a:gd name="connsiteY3" fmla="*/ 115828 h 1472823"/>
              <a:gd name="connsiteX4" fmla="*/ 2114065 w 2114065"/>
              <a:gd name="connsiteY4" fmla="*/ 973078 h 1472823"/>
              <a:gd name="connsiteX0" fmla="*/ 54 w 2103174"/>
              <a:gd name="connsiteY0" fmla="*/ 1472823 h 1472823"/>
              <a:gd name="connsiteX1" fmla="*/ 27359 w 2103174"/>
              <a:gd name="connsiteY1" fmla="*/ 168533 h 1472823"/>
              <a:gd name="connsiteX2" fmla="*/ 179124 w 2103174"/>
              <a:gd name="connsiteY2" fmla="*/ 11053 h 1472823"/>
              <a:gd name="connsiteX3" fmla="*/ 369624 w 2103174"/>
              <a:gd name="connsiteY3" fmla="*/ 115828 h 1472823"/>
              <a:gd name="connsiteX4" fmla="*/ 2103174 w 2103174"/>
              <a:gd name="connsiteY4" fmla="*/ 973078 h 1472823"/>
              <a:gd name="connsiteX0" fmla="*/ 54 w 2103174"/>
              <a:gd name="connsiteY0" fmla="*/ 1474860 h 1474860"/>
              <a:gd name="connsiteX1" fmla="*/ 27359 w 2103174"/>
              <a:gd name="connsiteY1" fmla="*/ 170570 h 1474860"/>
              <a:gd name="connsiteX2" fmla="*/ 179124 w 2103174"/>
              <a:gd name="connsiteY2" fmla="*/ 13090 h 1474860"/>
              <a:gd name="connsiteX3" fmla="*/ 369624 w 2103174"/>
              <a:gd name="connsiteY3" fmla="*/ 117865 h 1474860"/>
              <a:gd name="connsiteX4" fmla="*/ 2103174 w 2103174"/>
              <a:gd name="connsiteY4" fmla="*/ 975115 h 1474860"/>
              <a:gd name="connsiteX0" fmla="*/ 54 w 2103174"/>
              <a:gd name="connsiteY0" fmla="*/ 1474860 h 1474860"/>
              <a:gd name="connsiteX1" fmla="*/ 27359 w 2103174"/>
              <a:gd name="connsiteY1" fmla="*/ 170570 h 1474860"/>
              <a:gd name="connsiteX2" fmla="*/ 179124 w 2103174"/>
              <a:gd name="connsiteY2" fmla="*/ 13090 h 1474860"/>
              <a:gd name="connsiteX3" fmla="*/ 369624 w 2103174"/>
              <a:gd name="connsiteY3" fmla="*/ 117865 h 1474860"/>
              <a:gd name="connsiteX4" fmla="*/ 2103174 w 2103174"/>
              <a:gd name="connsiteY4" fmla="*/ 975115 h 1474860"/>
              <a:gd name="connsiteX0" fmla="*/ 54 w 2103174"/>
              <a:gd name="connsiteY0" fmla="*/ 1490278 h 1490278"/>
              <a:gd name="connsiteX1" fmla="*/ 27359 w 2103174"/>
              <a:gd name="connsiteY1" fmla="*/ 185988 h 1490278"/>
              <a:gd name="connsiteX2" fmla="*/ 179124 w 2103174"/>
              <a:gd name="connsiteY2" fmla="*/ 28508 h 1490278"/>
              <a:gd name="connsiteX3" fmla="*/ 369624 w 2103174"/>
              <a:gd name="connsiteY3" fmla="*/ 133283 h 1490278"/>
              <a:gd name="connsiteX4" fmla="*/ 2103174 w 2103174"/>
              <a:gd name="connsiteY4" fmla="*/ 990533 h 1490278"/>
              <a:gd name="connsiteX0" fmla="*/ 54 w 2103174"/>
              <a:gd name="connsiteY0" fmla="*/ 1481482 h 1481482"/>
              <a:gd name="connsiteX1" fmla="*/ 27359 w 2103174"/>
              <a:gd name="connsiteY1" fmla="*/ 177192 h 1481482"/>
              <a:gd name="connsiteX2" fmla="*/ 179124 w 2103174"/>
              <a:gd name="connsiteY2" fmla="*/ 19712 h 1481482"/>
              <a:gd name="connsiteX3" fmla="*/ 369624 w 2103174"/>
              <a:gd name="connsiteY3" fmla="*/ 124487 h 1481482"/>
              <a:gd name="connsiteX4" fmla="*/ 2103174 w 2103174"/>
              <a:gd name="connsiteY4" fmla="*/ 981737 h 1481482"/>
              <a:gd name="connsiteX0" fmla="*/ 54 w 2103174"/>
              <a:gd name="connsiteY0" fmla="*/ 1496916 h 1496916"/>
              <a:gd name="connsiteX1" fmla="*/ 27359 w 2103174"/>
              <a:gd name="connsiteY1" fmla="*/ 192626 h 1496916"/>
              <a:gd name="connsiteX2" fmla="*/ 179124 w 2103174"/>
              <a:gd name="connsiteY2" fmla="*/ 35146 h 1496916"/>
              <a:gd name="connsiteX3" fmla="*/ 369624 w 2103174"/>
              <a:gd name="connsiteY3" fmla="*/ 139921 h 1496916"/>
              <a:gd name="connsiteX4" fmla="*/ 2103174 w 2103174"/>
              <a:gd name="connsiteY4" fmla="*/ 997171 h 1496916"/>
              <a:gd name="connsiteX0" fmla="*/ 54 w 2103174"/>
              <a:gd name="connsiteY0" fmla="*/ 1494701 h 1494701"/>
              <a:gd name="connsiteX1" fmla="*/ 27359 w 2103174"/>
              <a:gd name="connsiteY1" fmla="*/ 190411 h 1494701"/>
              <a:gd name="connsiteX2" fmla="*/ 179124 w 2103174"/>
              <a:gd name="connsiteY2" fmla="*/ 32931 h 1494701"/>
              <a:gd name="connsiteX3" fmla="*/ 369624 w 2103174"/>
              <a:gd name="connsiteY3" fmla="*/ 137706 h 1494701"/>
              <a:gd name="connsiteX4" fmla="*/ 2103174 w 2103174"/>
              <a:gd name="connsiteY4" fmla="*/ 994956 h 1494701"/>
              <a:gd name="connsiteX0" fmla="*/ 54 w 2103174"/>
              <a:gd name="connsiteY0" fmla="*/ 1474861 h 1474861"/>
              <a:gd name="connsiteX1" fmla="*/ 27359 w 2103174"/>
              <a:gd name="connsiteY1" fmla="*/ 170571 h 1474861"/>
              <a:gd name="connsiteX2" fmla="*/ 179124 w 2103174"/>
              <a:gd name="connsiteY2" fmla="*/ 13091 h 1474861"/>
              <a:gd name="connsiteX3" fmla="*/ 369624 w 2103174"/>
              <a:gd name="connsiteY3" fmla="*/ 117866 h 1474861"/>
              <a:gd name="connsiteX4" fmla="*/ 2103174 w 2103174"/>
              <a:gd name="connsiteY4" fmla="*/ 975116 h 1474861"/>
              <a:gd name="connsiteX0" fmla="*/ 54 w 2103174"/>
              <a:gd name="connsiteY0" fmla="*/ 1518717 h 1518717"/>
              <a:gd name="connsiteX1" fmla="*/ 27359 w 2103174"/>
              <a:gd name="connsiteY1" fmla="*/ 214427 h 1518717"/>
              <a:gd name="connsiteX2" fmla="*/ 179124 w 2103174"/>
              <a:gd name="connsiteY2" fmla="*/ 56947 h 1518717"/>
              <a:gd name="connsiteX3" fmla="*/ 537264 w 2103174"/>
              <a:gd name="connsiteY3" fmla="*/ 85522 h 1518717"/>
              <a:gd name="connsiteX4" fmla="*/ 2103174 w 2103174"/>
              <a:gd name="connsiteY4" fmla="*/ 1018972 h 1518717"/>
              <a:gd name="connsiteX0" fmla="*/ 0 w 2103120"/>
              <a:gd name="connsiteY0" fmla="*/ 1544305 h 1544305"/>
              <a:gd name="connsiteX1" fmla="*/ 27305 w 2103120"/>
              <a:gd name="connsiteY1" fmla="*/ 240015 h 1544305"/>
              <a:gd name="connsiteX2" fmla="*/ 163830 w 2103120"/>
              <a:gd name="connsiteY2" fmla="*/ 31735 h 1544305"/>
              <a:gd name="connsiteX3" fmla="*/ 537210 w 2103120"/>
              <a:gd name="connsiteY3" fmla="*/ 111110 h 1544305"/>
              <a:gd name="connsiteX4" fmla="*/ 2103120 w 2103120"/>
              <a:gd name="connsiteY4" fmla="*/ 1044560 h 1544305"/>
              <a:gd name="connsiteX0" fmla="*/ 0 w 2103120"/>
              <a:gd name="connsiteY0" fmla="*/ 1534824 h 1534824"/>
              <a:gd name="connsiteX1" fmla="*/ 27305 w 2103120"/>
              <a:gd name="connsiteY1" fmla="*/ 230534 h 1534824"/>
              <a:gd name="connsiteX2" fmla="*/ 163830 w 2103120"/>
              <a:gd name="connsiteY2" fmla="*/ 22254 h 1534824"/>
              <a:gd name="connsiteX3" fmla="*/ 537210 w 2103120"/>
              <a:gd name="connsiteY3" fmla="*/ 101629 h 1534824"/>
              <a:gd name="connsiteX4" fmla="*/ 2103120 w 2103120"/>
              <a:gd name="connsiteY4" fmla="*/ 1035079 h 1534824"/>
              <a:gd name="connsiteX0" fmla="*/ 0 w 2103120"/>
              <a:gd name="connsiteY0" fmla="*/ 1523818 h 1523818"/>
              <a:gd name="connsiteX1" fmla="*/ 27305 w 2103120"/>
              <a:gd name="connsiteY1" fmla="*/ 219528 h 1523818"/>
              <a:gd name="connsiteX2" fmla="*/ 163830 w 2103120"/>
              <a:gd name="connsiteY2" fmla="*/ 11248 h 1523818"/>
              <a:gd name="connsiteX3" fmla="*/ 511810 w 2103120"/>
              <a:gd name="connsiteY3" fmla="*/ 136343 h 1523818"/>
              <a:gd name="connsiteX4" fmla="*/ 2103120 w 2103120"/>
              <a:gd name="connsiteY4" fmla="*/ 1024073 h 1523818"/>
              <a:gd name="connsiteX0" fmla="*/ 0 w 2103120"/>
              <a:gd name="connsiteY0" fmla="*/ 1532847 h 1532847"/>
              <a:gd name="connsiteX1" fmla="*/ 27305 w 2103120"/>
              <a:gd name="connsiteY1" fmla="*/ 228557 h 1532847"/>
              <a:gd name="connsiteX2" fmla="*/ 163830 w 2103120"/>
              <a:gd name="connsiteY2" fmla="*/ 20277 h 1532847"/>
              <a:gd name="connsiteX3" fmla="*/ 511810 w 2103120"/>
              <a:gd name="connsiteY3" fmla="*/ 145372 h 1532847"/>
              <a:gd name="connsiteX4" fmla="*/ 2103120 w 2103120"/>
              <a:gd name="connsiteY4" fmla="*/ 1033102 h 1532847"/>
              <a:gd name="connsiteX0" fmla="*/ 0 w 2103120"/>
              <a:gd name="connsiteY0" fmla="*/ 1529311 h 1529311"/>
              <a:gd name="connsiteX1" fmla="*/ 27305 w 2103120"/>
              <a:gd name="connsiteY1" fmla="*/ 225021 h 1529311"/>
              <a:gd name="connsiteX2" fmla="*/ 163830 w 2103120"/>
              <a:gd name="connsiteY2" fmla="*/ 16741 h 1529311"/>
              <a:gd name="connsiteX3" fmla="*/ 511810 w 2103120"/>
              <a:gd name="connsiteY3" fmla="*/ 141836 h 1529311"/>
              <a:gd name="connsiteX4" fmla="*/ 2103120 w 2103120"/>
              <a:gd name="connsiteY4" fmla="*/ 1029566 h 1529311"/>
              <a:gd name="connsiteX0" fmla="*/ 0 w 2103120"/>
              <a:gd name="connsiteY0" fmla="*/ 1523818 h 1523818"/>
              <a:gd name="connsiteX1" fmla="*/ 27305 w 2103120"/>
              <a:gd name="connsiteY1" fmla="*/ 219528 h 1523818"/>
              <a:gd name="connsiteX2" fmla="*/ 163830 w 2103120"/>
              <a:gd name="connsiteY2" fmla="*/ 11248 h 1523818"/>
              <a:gd name="connsiteX3" fmla="*/ 511810 w 2103120"/>
              <a:gd name="connsiteY3" fmla="*/ 136343 h 1523818"/>
              <a:gd name="connsiteX4" fmla="*/ 2103120 w 2103120"/>
              <a:gd name="connsiteY4" fmla="*/ 1024073 h 1523818"/>
              <a:gd name="connsiteX0" fmla="*/ 0 w 2103120"/>
              <a:gd name="connsiteY0" fmla="*/ 1513950 h 1513950"/>
              <a:gd name="connsiteX1" fmla="*/ 27305 w 2103120"/>
              <a:gd name="connsiteY1" fmla="*/ 209660 h 1513950"/>
              <a:gd name="connsiteX2" fmla="*/ 163830 w 2103120"/>
              <a:gd name="connsiteY2" fmla="*/ 1380 h 1513950"/>
              <a:gd name="connsiteX3" fmla="*/ 496570 w 2103120"/>
              <a:gd name="connsiteY3" fmla="*/ 172195 h 1513950"/>
              <a:gd name="connsiteX4" fmla="*/ 2103120 w 2103120"/>
              <a:gd name="connsiteY4" fmla="*/ 1014205 h 15139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03120" h="1513950">
                <a:moveTo>
                  <a:pt x="0" y="1513950"/>
                </a:moveTo>
                <a:cubicBezTo>
                  <a:pt x="0" y="1169462"/>
                  <a:pt x="0" y="461755"/>
                  <a:pt x="27305" y="209660"/>
                </a:cubicBezTo>
                <a:cubicBezTo>
                  <a:pt x="54610" y="-42435"/>
                  <a:pt x="85619" y="7624"/>
                  <a:pt x="163830" y="1380"/>
                </a:cubicBezTo>
                <a:cubicBezTo>
                  <a:pt x="242041" y="-4864"/>
                  <a:pt x="173355" y="3391"/>
                  <a:pt x="496570" y="172195"/>
                </a:cubicBezTo>
                <a:cubicBezTo>
                  <a:pt x="819785" y="340999"/>
                  <a:pt x="1581150" y="703055"/>
                  <a:pt x="2103120" y="1014205"/>
                </a:cubicBezTo>
              </a:path>
            </a:pathLst>
          </a:custGeom>
          <a:noFill/>
          <a:ln w="28575">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79" name="任意多边形 78"/>
          <p:cNvSpPr/>
          <p:nvPr/>
        </p:nvSpPr>
        <p:spPr bwMode="gray">
          <a:xfrm>
            <a:off x="1707000" y="2413462"/>
            <a:ext cx="2061906" cy="1651697"/>
          </a:xfrm>
          <a:custGeom>
            <a:avLst/>
            <a:gdLst>
              <a:gd name="connsiteX0" fmla="*/ 0 w 2064013"/>
              <a:gd name="connsiteY0" fmla="*/ 1117959 h 1117959"/>
              <a:gd name="connsiteX1" fmla="*/ 1771650 w 2064013"/>
              <a:gd name="connsiteY1" fmla="*/ 79734 h 1117959"/>
              <a:gd name="connsiteX2" fmla="*/ 2038350 w 2064013"/>
              <a:gd name="connsiteY2" fmla="*/ 184509 h 1117959"/>
              <a:gd name="connsiteX3" fmla="*/ 2038350 w 2064013"/>
              <a:gd name="connsiteY3" fmla="*/ 1089384 h 1117959"/>
              <a:gd name="connsiteX0" fmla="*/ 0 w 2055544"/>
              <a:gd name="connsiteY0" fmla="*/ 1117959 h 1117959"/>
              <a:gd name="connsiteX1" fmla="*/ 1771650 w 2055544"/>
              <a:gd name="connsiteY1" fmla="*/ 79734 h 1117959"/>
              <a:gd name="connsiteX2" fmla="*/ 2022475 w 2055544"/>
              <a:gd name="connsiteY2" fmla="*/ 184509 h 1117959"/>
              <a:gd name="connsiteX3" fmla="*/ 2038350 w 2055544"/>
              <a:gd name="connsiteY3" fmla="*/ 1089384 h 1117959"/>
              <a:gd name="connsiteX0" fmla="*/ 0 w 2047143"/>
              <a:gd name="connsiteY0" fmla="*/ 1117959 h 1117959"/>
              <a:gd name="connsiteX1" fmla="*/ 1771650 w 2047143"/>
              <a:gd name="connsiteY1" fmla="*/ 79734 h 1117959"/>
              <a:gd name="connsiteX2" fmla="*/ 2022475 w 2047143"/>
              <a:gd name="connsiteY2" fmla="*/ 184509 h 1117959"/>
              <a:gd name="connsiteX3" fmla="*/ 2038350 w 2047143"/>
              <a:gd name="connsiteY3" fmla="*/ 1089384 h 1117959"/>
              <a:gd name="connsiteX0" fmla="*/ 0 w 2055544"/>
              <a:gd name="connsiteY0" fmla="*/ 1118750 h 1118750"/>
              <a:gd name="connsiteX1" fmla="*/ 1771650 w 2055544"/>
              <a:gd name="connsiteY1" fmla="*/ 80525 h 1118750"/>
              <a:gd name="connsiteX2" fmla="*/ 2022475 w 2055544"/>
              <a:gd name="connsiteY2" fmla="*/ 185300 h 1118750"/>
              <a:gd name="connsiteX3" fmla="*/ 2038350 w 2055544"/>
              <a:gd name="connsiteY3" fmla="*/ 1109225 h 1118750"/>
              <a:gd name="connsiteX0" fmla="*/ 0 w 2044536"/>
              <a:gd name="connsiteY0" fmla="*/ 1118750 h 1118750"/>
              <a:gd name="connsiteX1" fmla="*/ 1771650 w 2044536"/>
              <a:gd name="connsiteY1" fmla="*/ 80525 h 1118750"/>
              <a:gd name="connsiteX2" fmla="*/ 2022475 w 2044536"/>
              <a:gd name="connsiteY2" fmla="*/ 185300 h 1118750"/>
              <a:gd name="connsiteX3" fmla="*/ 2038350 w 2044536"/>
              <a:gd name="connsiteY3" fmla="*/ 1109225 h 1118750"/>
              <a:gd name="connsiteX0" fmla="*/ 0 w 2061232"/>
              <a:gd name="connsiteY0" fmla="*/ 1128724 h 1128724"/>
              <a:gd name="connsiteX1" fmla="*/ 1771650 w 2061232"/>
              <a:gd name="connsiteY1" fmla="*/ 90499 h 1128724"/>
              <a:gd name="connsiteX2" fmla="*/ 2044700 w 2061232"/>
              <a:gd name="connsiteY2" fmla="*/ 169874 h 1128724"/>
              <a:gd name="connsiteX3" fmla="*/ 2038350 w 2061232"/>
              <a:gd name="connsiteY3" fmla="*/ 1119199 h 1128724"/>
              <a:gd name="connsiteX0" fmla="*/ 0 w 2038350"/>
              <a:gd name="connsiteY0" fmla="*/ 1122362 h 1122362"/>
              <a:gd name="connsiteX1" fmla="*/ 1771650 w 2038350"/>
              <a:gd name="connsiteY1" fmla="*/ 84137 h 1122362"/>
              <a:gd name="connsiteX2" fmla="*/ 2009775 w 2038350"/>
              <a:gd name="connsiteY2" fmla="*/ 179387 h 1122362"/>
              <a:gd name="connsiteX3" fmla="*/ 2038350 w 2038350"/>
              <a:gd name="connsiteY3" fmla="*/ 1112837 h 1122362"/>
              <a:gd name="connsiteX0" fmla="*/ 0 w 2043380"/>
              <a:gd name="connsiteY0" fmla="*/ 1111603 h 1111603"/>
              <a:gd name="connsiteX1" fmla="*/ 1771650 w 2043380"/>
              <a:gd name="connsiteY1" fmla="*/ 73378 h 1111603"/>
              <a:gd name="connsiteX2" fmla="*/ 2009775 w 2043380"/>
              <a:gd name="connsiteY2" fmla="*/ 168628 h 1111603"/>
              <a:gd name="connsiteX3" fmla="*/ 2038350 w 2043380"/>
              <a:gd name="connsiteY3" fmla="*/ 1102078 h 1111603"/>
              <a:gd name="connsiteX0" fmla="*/ 0 w 2038350"/>
              <a:gd name="connsiteY0" fmla="*/ 1105608 h 1105608"/>
              <a:gd name="connsiteX1" fmla="*/ 1771650 w 2038350"/>
              <a:gd name="connsiteY1" fmla="*/ 67383 h 1105608"/>
              <a:gd name="connsiteX2" fmla="*/ 2009775 w 2038350"/>
              <a:gd name="connsiteY2" fmla="*/ 162633 h 1105608"/>
              <a:gd name="connsiteX3" fmla="*/ 2038350 w 2038350"/>
              <a:gd name="connsiteY3" fmla="*/ 1096083 h 1105608"/>
              <a:gd name="connsiteX0" fmla="*/ 0 w 2038350"/>
              <a:gd name="connsiteY0" fmla="*/ 1106879 h 1106879"/>
              <a:gd name="connsiteX1" fmla="*/ 1771650 w 2038350"/>
              <a:gd name="connsiteY1" fmla="*/ 68654 h 1106879"/>
              <a:gd name="connsiteX2" fmla="*/ 2009775 w 2038350"/>
              <a:gd name="connsiteY2" fmla="*/ 163904 h 1106879"/>
              <a:gd name="connsiteX3" fmla="*/ 2038350 w 2038350"/>
              <a:gd name="connsiteY3" fmla="*/ 1097354 h 1106879"/>
              <a:gd name="connsiteX0" fmla="*/ 0 w 2038350"/>
              <a:gd name="connsiteY0" fmla="*/ 1122361 h 1122361"/>
              <a:gd name="connsiteX1" fmla="*/ 1771650 w 2038350"/>
              <a:gd name="connsiteY1" fmla="*/ 84136 h 1122361"/>
              <a:gd name="connsiteX2" fmla="*/ 2009775 w 2038350"/>
              <a:gd name="connsiteY2" fmla="*/ 179386 h 1122361"/>
              <a:gd name="connsiteX3" fmla="*/ 2038350 w 2038350"/>
              <a:gd name="connsiteY3" fmla="*/ 1112836 h 1122361"/>
              <a:gd name="connsiteX0" fmla="*/ 0 w 2038350"/>
              <a:gd name="connsiteY0" fmla="*/ 1122361 h 1122361"/>
              <a:gd name="connsiteX1" fmla="*/ 1771650 w 2038350"/>
              <a:gd name="connsiteY1" fmla="*/ 84136 h 1122361"/>
              <a:gd name="connsiteX2" fmla="*/ 2009775 w 2038350"/>
              <a:gd name="connsiteY2" fmla="*/ 179386 h 1122361"/>
              <a:gd name="connsiteX3" fmla="*/ 2038350 w 2038350"/>
              <a:gd name="connsiteY3" fmla="*/ 1112836 h 1122361"/>
              <a:gd name="connsiteX0" fmla="*/ 0 w 2038350"/>
              <a:gd name="connsiteY0" fmla="*/ 1123599 h 1123599"/>
              <a:gd name="connsiteX1" fmla="*/ 1771650 w 2038350"/>
              <a:gd name="connsiteY1" fmla="*/ 85374 h 1123599"/>
              <a:gd name="connsiteX2" fmla="*/ 1990725 w 2038350"/>
              <a:gd name="connsiteY2" fmla="*/ 177449 h 1123599"/>
              <a:gd name="connsiteX3" fmla="*/ 2038350 w 2038350"/>
              <a:gd name="connsiteY3" fmla="*/ 1114074 h 1123599"/>
              <a:gd name="connsiteX0" fmla="*/ 0 w 2038350"/>
              <a:gd name="connsiteY0" fmla="*/ 1126126 h 1126126"/>
              <a:gd name="connsiteX1" fmla="*/ 1771650 w 2038350"/>
              <a:gd name="connsiteY1" fmla="*/ 87901 h 1126126"/>
              <a:gd name="connsiteX2" fmla="*/ 2012950 w 2038350"/>
              <a:gd name="connsiteY2" fmla="*/ 173626 h 1126126"/>
              <a:gd name="connsiteX3" fmla="*/ 2038350 w 2038350"/>
              <a:gd name="connsiteY3" fmla="*/ 1116601 h 1126126"/>
              <a:gd name="connsiteX0" fmla="*/ 0 w 2045165"/>
              <a:gd name="connsiteY0" fmla="*/ 1135532 h 1135532"/>
              <a:gd name="connsiteX1" fmla="*/ 1771650 w 2045165"/>
              <a:gd name="connsiteY1" fmla="*/ 97307 h 1135532"/>
              <a:gd name="connsiteX2" fmla="*/ 2028825 w 2045165"/>
              <a:gd name="connsiteY2" fmla="*/ 160807 h 1135532"/>
              <a:gd name="connsiteX3" fmla="*/ 2038350 w 2045165"/>
              <a:gd name="connsiteY3" fmla="*/ 1126007 h 1135532"/>
              <a:gd name="connsiteX0" fmla="*/ 0 w 2040107"/>
              <a:gd name="connsiteY0" fmla="*/ 1160433 h 1160433"/>
              <a:gd name="connsiteX1" fmla="*/ 1771650 w 2040107"/>
              <a:gd name="connsiteY1" fmla="*/ 122208 h 1160433"/>
              <a:gd name="connsiteX2" fmla="*/ 2022475 w 2040107"/>
              <a:gd name="connsiteY2" fmla="*/ 134908 h 1160433"/>
              <a:gd name="connsiteX3" fmla="*/ 2038350 w 2040107"/>
              <a:gd name="connsiteY3" fmla="*/ 1150908 h 1160433"/>
              <a:gd name="connsiteX0" fmla="*/ 0 w 2042610"/>
              <a:gd name="connsiteY0" fmla="*/ 1122362 h 1122362"/>
              <a:gd name="connsiteX1" fmla="*/ 1771650 w 2042610"/>
              <a:gd name="connsiteY1" fmla="*/ 84137 h 1122362"/>
              <a:gd name="connsiteX2" fmla="*/ 2025650 w 2042610"/>
              <a:gd name="connsiteY2" fmla="*/ 179387 h 1122362"/>
              <a:gd name="connsiteX3" fmla="*/ 2038350 w 2042610"/>
              <a:gd name="connsiteY3" fmla="*/ 1112837 h 1122362"/>
              <a:gd name="connsiteX0" fmla="*/ 0 w 2038350"/>
              <a:gd name="connsiteY0" fmla="*/ 1122362 h 1122362"/>
              <a:gd name="connsiteX1" fmla="*/ 1771650 w 2038350"/>
              <a:gd name="connsiteY1" fmla="*/ 84137 h 1122362"/>
              <a:gd name="connsiteX2" fmla="*/ 2025650 w 2038350"/>
              <a:gd name="connsiteY2" fmla="*/ 179387 h 1122362"/>
              <a:gd name="connsiteX3" fmla="*/ 2038350 w 2038350"/>
              <a:gd name="connsiteY3" fmla="*/ 1112837 h 1122362"/>
              <a:gd name="connsiteX0" fmla="*/ 0 w 2076450"/>
              <a:gd name="connsiteY0" fmla="*/ 1122453 h 1122453"/>
              <a:gd name="connsiteX1" fmla="*/ 1771650 w 2076450"/>
              <a:gd name="connsiteY1" fmla="*/ 84228 h 1122453"/>
              <a:gd name="connsiteX2" fmla="*/ 2025650 w 2076450"/>
              <a:gd name="connsiteY2" fmla="*/ 179478 h 1122453"/>
              <a:gd name="connsiteX3" fmla="*/ 2076450 w 2076450"/>
              <a:gd name="connsiteY3" fmla="*/ 1115045 h 1122453"/>
              <a:gd name="connsiteX0" fmla="*/ 0 w 2076450"/>
              <a:gd name="connsiteY0" fmla="*/ 1122453 h 1122453"/>
              <a:gd name="connsiteX1" fmla="*/ 1771650 w 2076450"/>
              <a:gd name="connsiteY1" fmla="*/ 84228 h 1122453"/>
              <a:gd name="connsiteX2" fmla="*/ 2025650 w 2076450"/>
              <a:gd name="connsiteY2" fmla="*/ 179478 h 1122453"/>
              <a:gd name="connsiteX3" fmla="*/ 2076450 w 2076450"/>
              <a:gd name="connsiteY3" fmla="*/ 1115045 h 1122453"/>
              <a:gd name="connsiteX0" fmla="*/ 0 w 2076450"/>
              <a:gd name="connsiteY0" fmla="*/ 1122453 h 1122453"/>
              <a:gd name="connsiteX1" fmla="*/ 1771650 w 2076450"/>
              <a:gd name="connsiteY1" fmla="*/ 84228 h 1122453"/>
              <a:gd name="connsiteX2" fmla="*/ 1996017 w 2076450"/>
              <a:gd name="connsiteY2" fmla="*/ 179478 h 1122453"/>
              <a:gd name="connsiteX3" fmla="*/ 2076450 w 2076450"/>
              <a:gd name="connsiteY3" fmla="*/ 1115045 h 1122453"/>
              <a:gd name="connsiteX0" fmla="*/ 0 w 2076450"/>
              <a:gd name="connsiteY0" fmla="*/ 1123277 h 1123277"/>
              <a:gd name="connsiteX1" fmla="*/ 1771650 w 2076450"/>
              <a:gd name="connsiteY1" fmla="*/ 85052 h 1123277"/>
              <a:gd name="connsiteX2" fmla="*/ 2008717 w 2076450"/>
              <a:gd name="connsiteY2" fmla="*/ 178185 h 1123277"/>
              <a:gd name="connsiteX3" fmla="*/ 2076450 w 2076450"/>
              <a:gd name="connsiteY3" fmla="*/ 1115869 h 1123277"/>
              <a:gd name="connsiteX0" fmla="*/ 0 w 2076450"/>
              <a:gd name="connsiteY0" fmla="*/ 1129679 h 1129679"/>
              <a:gd name="connsiteX1" fmla="*/ 1771650 w 2076450"/>
              <a:gd name="connsiteY1" fmla="*/ 91454 h 1129679"/>
              <a:gd name="connsiteX2" fmla="*/ 2008717 w 2076450"/>
              <a:gd name="connsiteY2" fmla="*/ 184587 h 1129679"/>
              <a:gd name="connsiteX3" fmla="*/ 2076450 w 2076450"/>
              <a:gd name="connsiteY3" fmla="*/ 1122271 h 1129679"/>
              <a:gd name="connsiteX0" fmla="*/ 0 w 2076450"/>
              <a:gd name="connsiteY0" fmla="*/ 1129679 h 1129679"/>
              <a:gd name="connsiteX1" fmla="*/ 1771650 w 2076450"/>
              <a:gd name="connsiteY1" fmla="*/ 91454 h 1129679"/>
              <a:gd name="connsiteX2" fmla="*/ 2008717 w 2076450"/>
              <a:gd name="connsiteY2" fmla="*/ 184587 h 1129679"/>
              <a:gd name="connsiteX3" fmla="*/ 2076450 w 2076450"/>
              <a:gd name="connsiteY3" fmla="*/ 1122271 h 1129679"/>
              <a:gd name="connsiteX0" fmla="*/ 0 w 2076450"/>
              <a:gd name="connsiteY0" fmla="*/ 1115515 h 1115515"/>
              <a:gd name="connsiteX1" fmla="*/ 1696799 w 2076450"/>
              <a:gd name="connsiteY1" fmla="*/ 88098 h 1115515"/>
              <a:gd name="connsiteX2" fmla="*/ 2008717 w 2076450"/>
              <a:gd name="connsiteY2" fmla="*/ 170423 h 1115515"/>
              <a:gd name="connsiteX3" fmla="*/ 2076450 w 2076450"/>
              <a:gd name="connsiteY3" fmla="*/ 1108107 h 1115515"/>
              <a:gd name="connsiteX0" fmla="*/ 0 w 2076450"/>
              <a:gd name="connsiteY0" fmla="*/ 1115515 h 1115515"/>
              <a:gd name="connsiteX1" fmla="*/ 1696799 w 2076450"/>
              <a:gd name="connsiteY1" fmla="*/ 88098 h 1115515"/>
              <a:gd name="connsiteX2" fmla="*/ 1987926 w 2076450"/>
              <a:gd name="connsiteY2" fmla="*/ 170423 h 1115515"/>
              <a:gd name="connsiteX3" fmla="*/ 2076450 w 2076450"/>
              <a:gd name="connsiteY3" fmla="*/ 1108107 h 1115515"/>
              <a:gd name="connsiteX0" fmla="*/ 0 w 2076450"/>
              <a:gd name="connsiteY0" fmla="*/ 1115515 h 1115515"/>
              <a:gd name="connsiteX1" fmla="*/ 1696799 w 2076450"/>
              <a:gd name="connsiteY1" fmla="*/ 88098 h 1115515"/>
              <a:gd name="connsiteX2" fmla="*/ 1987926 w 2076450"/>
              <a:gd name="connsiteY2" fmla="*/ 170423 h 1115515"/>
              <a:gd name="connsiteX3" fmla="*/ 2076450 w 2076450"/>
              <a:gd name="connsiteY3" fmla="*/ 1108107 h 1115515"/>
              <a:gd name="connsiteX0" fmla="*/ 0 w 2076450"/>
              <a:gd name="connsiteY0" fmla="*/ 1116114 h 1116114"/>
              <a:gd name="connsiteX1" fmla="*/ 1696799 w 2076450"/>
              <a:gd name="connsiteY1" fmla="*/ 88697 h 1116114"/>
              <a:gd name="connsiteX2" fmla="*/ 1987926 w 2076450"/>
              <a:gd name="connsiteY2" fmla="*/ 171022 h 1116114"/>
              <a:gd name="connsiteX3" fmla="*/ 2076450 w 2076450"/>
              <a:gd name="connsiteY3" fmla="*/ 1108706 h 1116114"/>
              <a:gd name="connsiteX0" fmla="*/ 0 w 2086430"/>
              <a:gd name="connsiteY0" fmla="*/ 1182887 h 1182887"/>
              <a:gd name="connsiteX1" fmla="*/ 1706779 w 2086430"/>
              <a:gd name="connsiteY1" fmla="*/ 93217 h 1182887"/>
              <a:gd name="connsiteX2" fmla="*/ 1997906 w 2086430"/>
              <a:gd name="connsiteY2" fmla="*/ 175542 h 1182887"/>
              <a:gd name="connsiteX3" fmla="*/ 2086430 w 2086430"/>
              <a:gd name="connsiteY3" fmla="*/ 1113226 h 1182887"/>
              <a:gd name="connsiteX0" fmla="*/ 0 w 2086430"/>
              <a:gd name="connsiteY0" fmla="*/ 1182887 h 1182887"/>
              <a:gd name="connsiteX1" fmla="*/ 1706779 w 2086430"/>
              <a:gd name="connsiteY1" fmla="*/ 93217 h 1182887"/>
              <a:gd name="connsiteX2" fmla="*/ 1997906 w 2086430"/>
              <a:gd name="connsiteY2" fmla="*/ 175542 h 1182887"/>
              <a:gd name="connsiteX3" fmla="*/ 2086430 w 2086430"/>
              <a:gd name="connsiteY3" fmla="*/ 1113226 h 1182887"/>
              <a:gd name="connsiteX0" fmla="*/ 0 w 2071460"/>
              <a:gd name="connsiteY0" fmla="*/ 1194017 h 1194016"/>
              <a:gd name="connsiteX1" fmla="*/ 1691809 w 2071460"/>
              <a:gd name="connsiteY1" fmla="*/ 93971 h 1194016"/>
              <a:gd name="connsiteX2" fmla="*/ 1982936 w 2071460"/>
              <a:gd name="connsiteY2" fmla="*/ 176296 h 1194016"/>
              <a:gd name="connsiteX3" fmla="*/ 2071460 w 2071460"/>
              <a:gd name="connsiteY3" fmla="*/ 1113980 h 1194016"/>
              <a:gd name="connsiteX0" fmla="*/ 0 w 2071460"/>
              <a:gd name="connsiteY0" fmla="*/ 1171897 h 1171897"/>
              <a:gd name="connsiteX1" fmla="*/ 1661869 w 2071460"/>
              <a:gd name="connsiteY1" fmla="*/ 102978 h 1171897"/>
              <a:gd name="connsiteX2" fmla="*/ 1982936 w 2071460"/>
              <a:gd name="connsiteY2" fmla="*/ 154176 h 1171897"/>
              <a:gd name="connsiteX3" fmla="*/ 2071460 w 2071460"/>
              <a:gd name="connsiteY3" fmla="*/ 1091860 h 1171897"/>
              <a:gd name="connsiteX0" fmla="*/ 0 w 2016569"/>
              <a:gd name="connsiteY0" fmla="*/ 1655477 h 1655477"/>
              <a:gd name="connsiteX1" fmla="*/ 1606978 w 2016569"/>
              <a:gd name="connsiteY1" fmla="*/ 135221 h 1655477"/>
              <a:gd name="connsiteX2" fmla="*/ 1928045 w 2016569"/>
              <a:gd name="connsiteY2" fmla="*/ 186419 h 1655477"/>
              <a:gd name="connsiteX3" fmla="*/ 2016569 w 2016569"/>
              <a:gd name="connsiteY3" fmla="*/ 1124103 h 1655477"/>
              <a:gd name="connsiteX0" fmla="*/ 8692 w 2025261"/>
              <a:gd name="connsiteY0" fmla="*/ 1655477 h 1655477"/>
              <a:gd name="connsiteX1" fmla="*/ 1615670 w 2025261"/>
              <a:gd name="connsiteY1" fmla="*/ 135221 h 1655477"/>
              <a:gd name="connsiteX2" fmla="*/ 1936737 w 2025261"/>
              <a:gd name="connsiteY2" fmla="*/ 186419 h 1655477"/>
              <a:gd name="connsiteX3" fmla="*/ 2025261 w 2025261"/>
              <a:gd name="connsiteY3" fmla="*/ 1124103 h 1655477"/>
              <a:gd name="connsiteX0" fmla="*/ 8837 w 2025406"/>
              <a:gd name="connsiteY0" fmla="*/ 1689279 h 1689279"/>
              <a:gd name="connsiteX1" fmla="*/ 1590865 w 2025406"/>
              <a:gd name="connsiteY1" fmla="*/ 122333 h 1689279"/>
              <a:gd name="connsiteX2" fmla="*/ 1936882 w 2025406"/>
              <a:gd name="connsiteY2" fmla="*/ 220221 h 1689279"/>
              <a:gd name="connsiteX3" fmla="*/ 2025406 w 2025406"/>
              <a:gd name="connsiteY3" fmla="*/ 1157905 h 1689279"/>
              <a:gd name="connsiteX0" fmla="*/ 8985 w 2025554"/>
              <a:gd name="connsiteY0" fmla="*/ 1648048 h 1648048"/>
              <a:gd name="connsiteX1" fmla="*/ 1591013 w 2025554"/>
              <a:gd name="connsiteY1" fmla="*/ 81102 h 1648048"/>
              <a:gd name="connsiteX2" fmla="*/ 1937030 w 2025554"/>
              <a:gd name="connsiteY2" fmla="*/ 178990 h 1648048"/>
              <a:gd name="connsiteX3" fmla="*/ 2025554 w 2025554"/>
              <a:gd name="connsiteY3" fmla="*/ 1116674 h 1648048"/>
              <a:gd name="connsiteX0" fmla="*/ 8838 w 2025407"/>
              <a:gd name="connsiteY0" fmla="*/ 1689279 h 1689279"/>
              <a:gd name="connsiteX1" fmla="*/ 1590866 w 2025407"/>
              <a:gd name="connsiteY1" fmla="*/ 122333 h 1689279"/>
              <a:gd name="connsiteX2" fmla="*/ 1936883 w 2025407"/>
              <a:gd name="connsiteY2" fmla="*/ 220221 h 1689279"/>
              <a:gd name="connsiteX3" fmla="*/ 2025407 w 2025407"/>
              <a:gd name="connsiteY3" fmla="*/ 1157905 h 1689279"/>
              <a:gd name="connsiteX0" fmla="*/ 8838 w 2025407"/>
              <a:gd name="connsiteY0" fmla="*/ 1688002 h 1688002"/>
              <a:gd name="connsiteX1" fmla="*/ 1590866 w 2025407"/>
              <a:gd name="connsiteY1" fmla="*/ 121056 h 1688002"/>
              <a:gd name="connsiteX2" fmla="*/ 1936883 w 2025407"/>
              <a:gd name="connsiteY2" fmla="*/ 218944 h 1688002"/>
              <a:gd name="connsiteX3" fmla="*/ 2025407 w 2025407"/>
              <a:gd name="connsiteY3" fmla="*/ 1156628 h 1688002"/>
              <a:gd name="connsiteX0" fmla="*/ 8838 w 2025407"/>
              <a:gd name="connsiteY0" fmla="*/ 1686741 h 1686741"/>
              <a:gd name="connsiteX1" fmla="*/ 1590866 w 2025407"/>
              <a:gd name="connsiteY1" fmla="*/ 119795 h 1686741"/>
              <a:gd name="connsiteX2" fmla="*/ 1936883 w 2025407"/>
              <a:gd name="connsiteY2" fmla="*/ 217683 h 1686741"/>
              <a:gd name="connsiteX3" fmla="*/ 2025407 w 2025407"/>
              <a:gd name="connsiteY3" fmla="*/ 1155367 h 1686741"/>
            </a:gdLst>
            <a:ahLst/>
            <a:cxnLst>
              <a:cxn ang="0">
                <a:pos x="connsiteX0" y="connsiteY0"/>
              </a:cxn>
              <a:cxn ang="0">
                <a:pos x="connsiteX1" y="connsiteY1"/>
              </a:cxn>
              <a:cxn ang="0">
                <a:pos x="connsiteX2" y="connsiteY2"/>
              </a:cxn>
              <a:cxn ang="0">
                <a:pos x="connsiteX3" y="connsiteY3"/>
              </a:cxn>
            </a:cxnLst>
            <a:rect l="l" t="t" r="r" b="b"/>
            <a:pathLst>
              <a:path w="2025407" h="1686741">
                <a:moveTo>
                  <a:pt x="8838" y="1686741"/>
                </a:moveTo>
                <a:cubicBezTo>
                  <a:pt x="-123513" y="762951"/>
                  <a:pt x="1269525" y="364638"/>
                  <a:pt x="1590866" y="119795"/>
                </a:cubicBezTo>
                <a:cubicBezTo>
                  <a:pt x="1912207" y="-125048"/>
                  <a:pt x="1924340" y="55464"/>
                  <a:pt x="1936883" y="217683"/>
                </a:cubicBezTo>
                <a:cubicBezTo>
                  <a:pt x="1949426" y="379902"/>
                  <a:pt x="1977782" y="787067"/>
                  <a:pt x="2025407" y="1155367"/>
                </a:cubicBezTo>
              </a:path>
            </a:pathLst>
          </a:custGeom>
          <a:noFill/>
          <a:ln w="28575">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grpSp>
        <p:nvGrpSpPr>
          <p:cNvPr id="73" name="组合 72"/>
          <p:cNvGrpSpPr/>
          <p:nvPr/>
        </p:nvGrpSpPr>
        <p:grpSpPr bwMode="gray">
          <a:xfrm>
            <a:off x="8315727" y="30422"/>
            <a:ext cx="3484959" cy="359996"/>
            <a:chOff x="6572634" y="137497"/>
            <a:chExt cx="3484959" cy="204347"/>
          </a:xfrm>
        </p:grpSpPr>
        <p:sp>
          <p:nvSpPr>
            <p:cNvPr id="74" name="五边形 73"/>
            <p:cNvSpPr/>
            <p:nvPr/>
          </p:nvSpPr>
          <p:spPr bwMode="gray">
            <a:xfrm>
              <a:off x="6572634" y="137498"/>
              <a:ext cx="828000" cy="204346"/>
            </a:xfrm>
            <a:prstGeom prst="homePlate">
              <a:avLst/>
            </a:prstGeom>
            <a:solidFill>
              <a:srgbClr val="D9D9D9"/>
            </a:solidFill>
            <a:ln w="9525" cap="flat" cmpd="sng" algn="ctr">
              <a:solidFill>
                <a:srgbClr val="D9D9D9"/>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000" dirty="0">
                  <a:latin typeface="Huawei Sans" panose="020C0503030203020204" pitchFamily="34" charset="0"/>
                </a:rPr>
                <a:t>Firewall</a:t>
              </a:r>
            </a:p>
          </p:txBody>
        </p:sp>
        <p:sp>
          <p:nvSpPr>
            <p:cNvPr id="80" name="燕尾形 79"/>
            <p:cNvSpPr/>
            <p:nvPr/>
          </p:nvSpPr>
          <p:spPr bwMode="gray">
            <a:xfrm>
              <a:off x="7256297" y="137498"/>
              <a:ext cx="893971" cy="204346"/>
            </a:xfrm>
            <a:prstGeom prst="chevron">
              <a:avLst/>
            </a:prstGeom>
            <a:solidFill>
              <a:srgbClr val="56C4D2"/>
            </a:solidFill>
            <a:ln w="9525" cap="flat" cmpd="sng" algn="ctr">
              <a:solidFill>
                <a:srgbClr val="56C4D2"/>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000" b="1" dirty="0">
                  <a:solidFill>
                    <a:schemeClr val="bg1"/>
                  </a:solidFill>
                  <a:latin typeface="Huawei Sans" panose="020C0503030203020204" pitchFamily="34" charset="0"/>
                </a:rPr>
                <a:t>IPS</a:t>
              </a:r>
              <a:endParaRPr lang="en-US" altLang="zh-CN" sz="1000" b="1"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1" name="燕尾形 80"/>
            <p:cNvSpPr/>
            <p:nvPr/>
          </p:nvSpPr>
          <p:spPr bwMode="gray">
            <a:xfrm>
              <a:off x="8005931" y="137498"/>
              <a:ext cx="1008000" cy="204346"/>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000" dirty="0">
                  <a:latin typeface="Huawei Sans" panose="020C0503030203020204" pitchFamily="34" charset="0"/>
                </a:rPr>
                <a:t>URL Filtering</a:t>
              </a:r>
              <a:endParaRPr lang="en-US" altLang="zh-CN" sz="10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2" name="燕尾形 81"/>
            <p:cNvSpPr/>
            <p:nvPr/>
          </p:nvSpPr>
          <p:spPr bwMode="gray">
            <a:xfrm>
              <a:off x="8869593" y="137497"/>
              <a:ext cx="1188000" cy="204346"/>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000" dirty="0">
                  <a:latin typeface="Huawei Sans" panose="020C0503030203020204" pitchFamily="34" charset="0"/>
                </a:rPr>
                <a:t>Advanced Security VAS</a:t>
              </a:r>
              <a:endParaRPr lang="en-US" altLang="zh-CN" sz="10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Tree>
    <p:extLst>
      <p:ext uri="{BB962C8B-B14F-4D97-AF65-F5344CB8AC3E}">
        <p14:creationId xmlns:p14="http://schemas.microsoft.com/office/powerpoint/2010/main" val="81101806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509" name="Rectangle 118"/>
          <p:cNvSpPr>
            <a:spLocks noGrp="1" noChangeArrowheads="1"/>
          </p:cNvSpPr>
          <p:nvPr>
            <p:ph type="title"/>
          </p:nvPr>
        </p:nvSpPr>
        <p:spPr bwMode="gray"/>
        <p:txBody>
          <a:bodyPr>
            <a:normAutofit/>
          </a:bodyPr>
          <a:lstStyle/>
          <a:p>
            <a:pPr lvl="1" algn="l" defTabSz="914034" rtl="0" fontAlgn="ctr">
              <a:lnSpc>
                <a:spcPct val="90000"/>
              </a:lnSpc>
              <a:spcBef>
                <a:spcPct val="0"/>
              </a:spcBef>
            </a:pPr>
            <a:r>
              <a:rPr lang="en-US" sz="3200" dirty="0">
                <a:solidFill>
                  <a:schemeClr val="tx1"/>
                </a:solidFill>
                <a:latin typeface="Huawei Sans" panose="020C0503030203020204" pitchFamily="34" charset="0"/>
              </a:rPr>
              <a:t>Overview of URL Filtering</a:t>
            </a:r>
          </a:p>
        </p:txBody>
      </p:sp>
      <p:sp>
        <p:nvSpPr>
          <p:cNvPr id="2" name="Text Placeholder 1"/>
          <p:cNvSpPr>
            <a:spLocks noGrp="1"/>
          </p:cNvSpPr>
          <p:nvPr>
            <p:ph type="body" sz="quarter" idx="10"/>
          </p:nvPr>
        </p:nvSpPr>
        <p:spPr bwMode="gray">
          <a:xfrm>
            <a:off x="455612" y="1052514"/>
            <a:ext cx="5774404" cy="4875042"/>
          </a:xfrm>
        </p:spPr>
        <p:txBody>
          <a:bodyPr/>
          <a:lstStyle/>
          <a:p>
            <a:pPr algn="l"/>
            <a:r>
              <a:rPr lang="en-US" sz="1600" dirty="0">
                <a:latin typeface="Huawei Sans" panose="020C0503030203020204" pitchFamily="34" charset="0"/>
              </a:rPr>
              <a:t>URLs, provided for manual operations on clients, open the first door for web attacks.</a:t>
            </a:r>
          </a:p>
          <a:p>
            <a:pPr algn="l">
              <a:defRPr/>
            </a:pPr>
            <a:r>
              <a:rPr lang="en-US" sz="1600" dirty="0">
                <a:latin typeface="Huawei Sans" panose="020C0503030203020204" pitchFamily="34" charset="0"/>
              </a:rPr>
              <a:t>Uncontrolled access of employees to website resources severely reduces work efficiency, wastes network bandwidth resources of enterprises, and introduces </a:t>
            </a:r>
            <a:r>
              <a:rPr lang="en-US" altLang="zh-CN" sz="1600" dirty="0">
                <a:latin typeface="Huawei Sans" panose="020C0503030203020204" pitchFamily="34" charset="0"/>
              </a:rPr>
              <a:t>threats such as </a:t>
            </a:r>
            <a:r>
              <a:rPr lang="en-US" sz="1600" dirty="0">
                <a:latin typeface="Huawei Sans" panose="020C0503030203020204" pitchFamily="34" charset="0"/>
              </a:rPr>
              <a:t>viruses and Trojan horses from malicious sites to the intranet. In addition, a great deal of pornographic and violence information affects people's physical and psychological health.</a:t>
            </a:r>
            <a:endParaRPr lang="en-US" altLang="zh-CN" sz="1600" dirty="0">
              <a:latin typeface="Huawei Sans" panose="020C0503030203020204" pitchFamily="34" charset="0"/>
            </a:endParaRPr>
          </a:p>
          <a:p>
            <a:pPr algn="l"/>
            <a:r>
              <a:rPr lang="en-US" sz="1600" dirty="0">
                <a:latin typeface="Huawei Sans" panose="020C0503030203020204" pitchFamily="34" charset="0"/>
              </a:rPr>
              <a:t>URL filtering regulates users' online behaviors by controlling URLs accessible to users and permitting or denying users' access to some web resources.</a:t>
            </a:r>
          </a:p>
        </p:txBody>
      </p:sp>
      <p:grpSp>
        <p:nvGrpSpPr>
          <p:cNvPr id="4" name="组合 3"/>
          <p:cNvGrpSpPr/>
          <p:nvPr/>
        </p:nvGrpSpPr>
        <p:grpSpPr bwMode="gray">
          <a:xfrm>
            <a:off x="6520877" y="1096759"/>
            <a:ext cx="4919327" cy="5093434"/>
            <a:chOff x="6520877" y="1096759"/>
            <a:chExt cx="4919327" cy="5093434"/>
          </a:xfrm>
        </p:grpSpPr>
        <p:pic>
          <p:nvPicPr>
            <p:cNvPr id="48" name="Picture 12" descr="E:\2016.01\1.12 扁平化图标\蓝色\AR-蓝色最新-40.png"/>
            <p:cNvPicPr>
              <a:picLocks noChangeAspect="1" noChangeArrowheads="1"/>
            </p:cNvPicPr>
            <p:nvPr/>
          </p:nvPicPr>
          <p:blipFill>
            <a:blip r:embed="rId3" cstate="print"/>
            <a:srcRect/>
            <a:stretch>
              <a:fillRect/>
            </a:stretch>
          </p:blipFill>
          <p:spPr bwMode="gray">
            <a:xfrm>
              <a:off x="8439243" y="2873836"/>
              <a:ext cx="540000" cy="441818"/>
            </a:xfrm>
            <a:prstGeom prst="rect">
              <a:avLst/>
            </a:prstGeom>
            <a:noFill/>
          </p:spPr>
        </p:pic>
        <p:pic>
          <p:nvPicPr>
            <p:cNvPr id="49" name="图片 16" descr="通用交换机.png"/>
            <p:cNvPicPr>
              <a:picLocks noChangeAspect="1"/>
            </p:cNvPicPr>
            <p:nvPr/>
          </p:nvPicPr>
          <p:blipFill>
            <a:blip r:embed="rId4" cstate="print"/>
            <a:stretch>
              <a:fillRect/>
            </a:stretch>
          </p:blipFill>
          <p:spPr bwMode="gray">
            <a:xfrm>
              <a:off x="7099659" y="4591134"/>
              <a:ext cx="540000" cy="441817"/>
            </a:xfrm>
            <a:prstGeom prst="rect">
              <a:avLst/>
            </a:prstGeom>
          </p:spPr>
        </p:pic>
        <p:pic>
          <p:nvPicPr>
            <p:cNvPr id="50" name="图片 16" descr="通用交换机.png"/>
            <p:cNvPicPr>
              <a:picLocks noChangeAspect="1"/>
            </p:cNvPicPr>
            <p:nvPr/>
          </p:nvPicPr>
          <p:blipFill>
            <a:blip r:embed="rId4" cstate="print"/>
            <a:stretch>
              <a:fillRect/>
            </a:stretch>
          </p:blipFill>
          <p:spPr bwMode="gray">
            <a:xfrm>
              <a:off x="9778828" y="4591134"/>
              <a:ext cx="540000" cy="441817"/>
            </a:xfrm>
            <a:prstGeom prst="rect">
              <a:avLst/>
            </a:prstGeom>
          </p:spPr>
        </p:pic>
        <p:pic>
          <p:nvPicPr>
            <p:cNvPr id="51" name="图片 16" descr="通用交换机.png"/>
            <p:cNvPicPr>
              <a:picLocks noChangeAspect="1"/>
            </p:cNvPicPr>
            <p:nvPr/>
          </p:nvPicPr>
          <p:blipFill>
            <a:blip r:embed="rId4" cstate="print"/>
            <a:stretch>
              <a:fillRect/>
            </a:stretch>
          </p:blipFill>
          <p:spPr bwMode="gray">
            <a:xfrm>
              <a:off x="8439243" y="4591134"/>
              <a:ext cx="540000" cy="441817"/>
            </a:xfrm>
            <a:prstGeom prst="rect">
              <a:avLst/>
            </a:prstGeom>
            <a:ln w="19050">
              <a:noFill/>
            </a:ln>
          </p:spPr>
        </p:pic>
        <p:pic>
          <p:nvPicPr>
            <p:cNvPr id="52" name="图片 63" descr="笔记本电脑.png"/>
            <p:cNvPicPr>
              <a:picLocks noChangeAspect="1"/>
            </p:cNvPicPr>
            <p:nvPr/>
          </p:nvPicPr>
          <p:blipFill>
            <a:blip r:embed="rId5" cstate="print"/>
            <a:stretch>
              <a:fillRect/>
            </a:stretch>
          </p:blipFill>
          <p:spPr bwMode="gray">
            <a:xfrm>
              <a:off x="6803538" y="5577169"/>
              <a:ext cx="539779" cy="338400"/>
            </a:xfrm>
            <a:prstGeom prst="rect">
              <a:avLst/>
            </a:prstGeom>
          </p:spPr>
        </p:pic>
        <p:pic>
          <p:nvPicPr>
            <p:cNvPr id="53" name="图片 63" descr="笔记本电脑.png"/>
            <p:cNvPicPr>
              <a:picLocks noChangeAspect="1"/>
            </p:cNvPicPr>
            <p:nvPr/>
          </p:nvPicPr>
          <p:blipFill>
            <a:blip r:embed="rId5" cstate="print"/>
            <a:stretch>
              <a:fillRect/>
            </a:stretch>
          </p:blipFill>
          <p:spPr bwMode="gray">
            <a:xfrm>
              <a:off x="8439464" y="5571683"/>
              <a:ext cx="539779" cy="338400"/>
            </a:xfrm>
            <a:prstGeom prst="rect">
              <a:avLst/>
            </a:prstGeom>
          </p:spPr>
        </p:pic>
        <p:pic>
          <p:nvPicPr>
            <p:cNvPr id="54" name="图片 63" descr="笔记本电脑.png"/>
            <p:cNvPicPr>
              <a:picLocks noChangeAspect="1"/>
            </p:cNvPicPr>
            <p:nvPr/>
          </p:nvPicPr>
          <p:blipFill>
            <a:blip r:embed="rId5" cstate="print"/>
            <a:stretch>
              <a:fillRect/>
            </a:stretch>
          </p:blipFill>
          <p:spPr bwMode="gray">
            <a:xfrm>
              <a:off x="10048827" y="5571683"/>
              <a:ext cx="539779" cy="338400"/>
            </a:xfrm>
            <a:prstGeom prst="rect">
              <a:avLst/>
            </a:prstGeom>
          </p:spPr>
        </p:pic>
        <p:sp>
          <p:nvSpPr>
            <p:cNvPr id="55" name="Freeform 159"/>
            <p:cNvSpPr/>
            <p:nvPr/>
          </p:nvSpPr>
          <p:spPr bwMode="gray">
            <a:xfrm flipH="1">
              <a:off x="8233639" y="3691976"/>
              <a:ext cx="951208" cy="497224"/>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r>
                <a:rPr lang="en-US" sz="1100" dirty="0">
                  <a:solidFill>
                    <a:schemeClr val="tx1"/>
                  </a:solidFill>
                  <a:latin typeface="Huawei Sans" panose="020C0503030203020204" pitchFamily="34" charset="0"/>
                </a:rPr>
                <a:t>Campus network</a:t>
              </a:r>
            </a:p>
          </p:txBody>
        </p:sp>
        <p:cxnSp>
          <p:nvCxnSpPr>
            <p:cNvPr id="56" name="Straight Connector 55"/>
            <p:cNvCxnSpPr>
              <a:stCxn id="48" idx="2"/>
            </p:cNvCxnSpPr>
            <p:nvPr/>
          </p:nvCxnSpPr>
          <p:spPr bwMode="gray">
            <a:xfrm>
              <a:off x="8709243" y="3315654"/>
              <a:ext cx="0" cy="400115"/>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57" name="Straight Connector 56"/>
            <p:cNvCxnSpPr>
              <a:endCxn id="51" idx="0"/>
            </p:cNvCxnSpPr>
            <p:nvPr/>
          </p:nvCxnSpPr>
          <p:spPr bwMode="gray">
            <a:xfrm>
              <a:off x="8709132" y="4191019"/>
              <a:ext cx="111" cy="400115"/>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58" name="Straight Connector 57"/>
            <p:cNvCxnSpPr>
              <a:stCxn id="55" idx="15"/>
              <a:endCxn id="49" idx="0"/>
            </p:cNvCxnSpPr>
            <p:nvPr/>
          </p:nvCxnSpPr>
          <p:spPr bwMode="gray">
            <a:xfrm flipH="1">
              <a:off x="7369659" y="4189200"/>
              <a:ext cx="1011302" cy="401934"/>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59" name="Straight Connector 58"/>
            <p:cNvCxnSpPr>
              <a:stCxn id="50" idx="0"/>
              <a:endCxn id="55" idx="9"/>
            </p:cNvCxnSpPr>
            <p:nvPr/>
          </p:nvCxnSpPr>
          <p:spPr bwMode="gray">
            <a:xfrm flipH="1" flipV="1">
              <a:off x="9044537" y="4188386"/>
              <a:ext cx="1004291" cy="402748"/>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60" name="Straight Connector 59"/>
            <p:cNvCxnSpPr>
              <a:stCxn id="49" idx="2"/>
              <a:endCxn id="52" idx="0"/>
            </p:cNvCxnSpPr>
            <p:nvPr/>
          </p:nvCxnSpPr>
          <p:spPr bwMode="gray">
            <a:xfrm flipH="1">
              <a:off x="7073428" y="5032951"/>
              <a:ext cx="296231" cy="544218"/>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61" name="Straight Connector 60"/>
            <p:cNvCxnSpPr>
              <a:stCxn id="51" idx="2"/>
              <a:endCxn id="53" idx="0"/>
            </p:cNvCxnSpPr>
            <p:nvPr/>
          </p:nvCxnSpPr>
          <p:spPr bwMode="gray">
            <a:xfrm>
              <a:off x="8709243" y="5032951"/>
              <a:ext cx="111" cy="538732"/>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62" name="Straight Connector 61"/>
            <p:cNvCxnSpPr>
              <a:stCxn id="50" idx="2"/>
              <a:endCxn id="54" idx="0"/>
            </p:cNvCxnSpPr>
            <p:nvPr/>
          </p:nvCxnSpPr>
          <p:spPr bwMode="gray">
            <a:xfrm>
              <a:off x="10048828" y="5032951"/>
              <a:ext cx="269889" cy="538732"/>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63" name="TextBox 62"/>
            <p:cNvSpPr txBox="1"/>
            <p:nvPr/>
          </p:nvSpPr>
          <p:spPr bwMode="gray">
            <a:xfrm>
              <a:off x="8979243" y="2872450"/>
              <a:ext cx="1826289" cy="457991"/>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fontAlgn="ctr"/>
              <a:r>
                <a:rPr lang="en-US" sz="1200" dirty="0">
                  <a:latin typeface="Huawei Sans" panose="020C0503030203020204" pitchFamily="34" charset="0"/>
                </a:rPr>
                <a:t>Egress (built-in firewall, URL filtering enabled)</a:t>
              </a:r>
            </a:p>
          </p:txBody>
        </p:sp>
        <p:sp>
          <p:nvSpPr>
            <p:cNvPr id="64" name="TextBox 63"/>
            <p:cNvSpPr txBox="1"/>
            <p:nvPr/>
          </p:nvSpPr>
          <p:spPr bwMode="gray">
            <a:xfrm>
              <a:off x="10318716" y="4675379"/>
              <a:ext cx="1121488" cy="273325"/>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r>
                <a:rPr lang="en-US" sz="1200" dirty="0">
                  <a:latin typeface="Huawei Sans" panose="020C0503030203020204" pitchFamily="34" charset="0"/>
                </a:rPr>
                <a:t>Access switch</a:t>
              </a:r>
            </a:p>
          </p:txBody>
        </p:sp>
        <p:sp>
          <p:nvSpPr>
            <p:cNvPr id="65" name="TextBox 64"/>
            <p:cNvSpPr txBox="1"/>
            <p:nvPr/>
          </p:nvSpPr>
          <p:spPr bwMode="gray">
            <a:xfrm>
              <a:off x="6520877" y="5916868"/>
              <a:ext cx="1283391" cy="273325"/>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r>
                <a:rPr lang="en-US" sz="1200" dirty="0">
                  <a:latin typeface="Huawei Sans" panose="020C0503030203020204" pitchFamily="34" charset="0"/>
                </a:rPr>
                <a:t>Authorized user</a:t>
              </a:r>
            </a:p>
          </p:txBody>
        </p:sp>
        <p:sp>
          <p:nvSpPr>
            <p:cNvPr id="66" name="TextBox 65"/>
            <p:cNvSpPr txBox="1"/>
            <p:nvPr/>
          </p:nvSpPr>
          <p:spPr bwMode="gray">
            <a:xfrm>
              <a:off x="8205928" y="5916868"/>
              <a:ext cx="1283391" cy="273325"/>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r>
                <a:rPr lang="en-US" sz="1200" dirty="0">
                  <a:latin typeface="Huawei Sans" panose="020C0503030203020204" pitchFamily="34" charset="0"/>
                </a:rPr>
                <a:t>Authorized user</a:t>
              </a:r>
            </a:p>
          </p:txBody>
        </p:sp>
        <p:sp>
          <p:nvSpPr>
            <p:cNvPr id="67" name="TextBox 66"/>
            <p:cNvSpPr txBox="1"/>
            <p:nvPr/>
          </p:nvSpPr>
          <p:spPr bwMode="gray">
            <a:xfrm>
              <a:off x="9766166" y="5910083"/>
              <a:ext cx="1283391" cy="273325"/>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r>
                <a:rPr lang="en-US" sz="1200" dirty="0">
                  <a:latin typeface="Huawei Sans" panose="020C0503030203020204" pitchFamily="34" charset="0"/>
                </a:rPr>
                <a:t>Authorized user</a:t>
              </a:r>
            </a:p>
          </p:txBody>
        </p:sp>
        <p:pic>
          <p:nvPicPr>
            <p:cNvPr id="68" name="图片 50" descr="internet-蓝.png"/>
            <p:cNvPicPr>
              <a:picLocks noChangeAspect="1"/>
            </p:cNvPicPr>
            <p:nvPr/>
          </p:nvPicPr>
          <p:blipFill>
            <a:blip r:embed="rId6" cstate="print"/>
            <a:stretch>
              <a:fillRect/>
            </a:stretch>
          </p:blipFill>
          <p:spPr bwMode="gray">
            <a:xfrm>
              <a:off x="8210860" y="1904382"/>
              <a:ext cx="996544" cy="505822"/>
            </a:xfrm>
            <a:prstGeom prst="rect">
              <a:avLst/>
            </a:prstGeom>
          </p:spPr>
        </p:pic>
        <p:cxnSp>
          <p:nvCxnSpPr>
            <p:cNvPr id="69" name="Straight Connector 68"/>
            <p:cNvCxnSpPr>
              <a:stCxn id="68" idx="2"/>
              <a:endCxn id="48" idx="0"/>
            </p:cNvCxnSpPr>
            <p:nvPr/>
          </p:nvCxnSpPr>
          <p:spPr bwMode="gray">
            <a:xfrm>
              <a:off x="8709132" y="2410204"/>
              <a:ext cx="111" cy="463632"/>
            </a:xfrm>
            <a:prstGeom prst="line">
              <a:avLst/>
            </a:prstGeom>
            <a:solidFill>
              <a:schemeClr val="accent1"/>
            </a:solidFill>
            <a:ln w="19050" cap="flat" cmpd="sng" algn="ctr">
              <a:solidFill>
                <a:schemeClr val="tx1"/>
              </a:solidFill>
              <a:prstDash val="solid"/>
              <a:round/>
              <a:headEnd type="none" w="med" len="med"/>
              <a:tailEnd type="none" w="med" len="med"/>
            </a:ln>
            <a:effectLst/>
          </p:spPr>
        </p:cxnSp>
        <p:pic>
          <p:nvPicPr>
            <p:cNvPr id="79" name="图片 66" descr="交换机.png"/>
            <p:cNvPicPr>
              <a:picLocks noChangeAspect="1"/>
            </p:cNvPicPr>
            <p:nvPr/>
          </p:nvPicPr>
          <p:blipFill>
            <a:blip r:embed="rId7" cstate="print"/>
            <a:stretch>
              <a:fillRect/>
            </a:stretch>
          </p:blipFill>
          <p:spPr bwMode="gray">
            <a:xfrm>
              <a:off x="7253686" y="1242038"/>
              <a:ext cx="540000" cy="441817"/>
            </a:xfrm>
            <a:prstGeom prst="rect">
              <a:avLst/>
            </a:prstGeom>
          </p:spPr>
        </p:pic>
        <p:sp>
          <p:nvSpPr>
            <p:cNvPr id="80" name="Text Box 25"/>
            <p:cNvSpPr txBox="1">
              <a:spLocks noChangeAspect="1" noChangeArrowheads="1"/>
            </p:cNvSpPr>
            <p:nvPr/>
          </p:nvSpPr>
          <p:spPr bwMode="gray">
            <a:xfrm>
              <a:off x="6753461" y="1705476"/>
              <a:ext cx="1343978" cy="246062"/>
            </a:xfrm>
            <a:prstGeom prst="rect">
              <a:avLst/>
            </a:prstGeom>
            <a:noFill/>
            <a:ln w="9525" algn="ctr">
              <a:noFill/>
              <a:miter lim="800000"/>
              <a:headEnd/>
              <a:tailEnd/>
            </a:ln>
          </p:spPr>
          <p:txBody>
            <a:bodyPr lIns="72100" tIns="36054" rIns="72100" bIns="36054"/>
            <a:lstStyle/>
            <a:p>
              <a:pPr algn="ctr" fontAlgn="ctr">
                <a:buFontTx/>
                <a:buNone/>
                <a:defRPr/>
              </a:pPr>
              <a:r>
                <a:rPr lang="en-US" sz="1100" dirty="0">
                  <a:latin typeface="Huawei Sans" panose="020C0503030203020204" pitchFamily="34" charset="0"/>
                </a:rPr>
                <a:t>Pornographic and violent websites</a:t>
              </a:r>
            </a:p>
          </p:txBody>
        </p:sp>
        <p:pic>
          <p:nvPicPr>
            <p:cNvPr id="81" name="图片 66" descr="交换机.png"/>
            <p:cNvPicPr>
              <a:picLocks noChangeAspect="1"/>
            </p:cNvPicPr>
            <p:nvPr/>
          </p:nvPicPr>
          <p:blipFill>
            <a:blip r:embed="rId7" cstate="print"/>
            <a:stretch>
              <a:fillRect/>
            </a:stretch>
          </p:blipFill>
          <p:spPr bwMode="gray">
            <a:xfrm>
              <a:off x="8439243" y="1096759"/>
              <a:ext cx="540000" cy="441817"/>
            </a:xfrm>
            <a:prstGeom prst="rect">
              <a:avLst/>
            </a:prstGeom>
          </p:spPr>
        </p:pic>
        <p:sp>
          <p:nvSpPr>
            <p:cNvPr id="82" name="Text Box 25"/>
            <p:cNvSpPr txBox="1">
              <a:spLocks noChangeAspect="1" noChangeArrowheads="1"/>
            </p:cNvSpPr>
            <p:nvPr/>
          </p:nvSpPr>
          <p:spPr bwMode="gray">
            <a:xfrm>
              <a:off x="8061764" y="1499307"/>
              <a:ext cx="1323679" cy="246062"/>
            </a:xfrm>
            <a:prstGeom prst="rect">
              <a:avLst/>
            </a:prstGeom>
            <a:noFill/>
            <a:ln w="9525" algn="ctr">
              <a:noFill/>
              <a:miter lim="800000"/>
              <a:headEnd/>
              <a:tailEnd/>
            </a:ln>
          </p:spPr>
          <p:txBody>
            <a:bodyPr lIns="72100" tIns="36054" rIns="72100" bIns="36054"/>
            <a:lstStyle/>
            <a:p>
              <a:pPr algn="ctr" fontAlgn="ctr">
                <a:buFontTx/>
                <a:buNone/>
                <a:defRPr/>
              </a:pPr>
              <a:r>
                <a:rPr lang="en-US" sz="1100" dirty="0">
                  <a:latin typeface="Huawei Sans" panose="020C0503030203020204" pitchFamily="34" charset="0"/>
                </a:rPr>
                <a:t>Video and shopping websites</a:t>
              </a:r>
            </a:p>
          </p:txBody>
        </p:sp>
        <p:pic>
          <p:nvPicPr>
            <p:cNvPr id="83" name="图片 66" descr="交换机.png"/>
            <p:cNvPicPr>
              <a:picLocks noChangeAspect="1"/>
            </p:cNvPicPr>
            <p:nvPr/>
          </p:nvPicPr>
          <p:blipFill>
            <a:blip r:embed="rId7" cstate="print"/>
            <a:stretch>
              <a:fillRect/>
            </a:stretch>
          </p:blipFill>
          <p:spPr bwMode="gray">
            <a:xfrm>
              <a:off x="9624799" y="1242038"/>
              <a:ext cx="540000" cy="441817"/>
            </a:xfrm>
            <a:prstGeom prst="rect">
              <a:avLst/>
            </a:prstGeom>
          </p:spPr>
        </p:pic>
        <p:sp>
          <p:nvSpPr>
            <p:cNvPr id="84" name="Text Box 25"/>
            <p:cNvSpPr txBox="1">
              <a:spLocks noChangeAspect="1" noChangeArrowheads="1"/>
            </p:cNvSpPr>
            <p:nvPr/>
          </p:nvSpPr>
          <p:spPr bwMode="gray">
            <a:xfrm>
              <a:off x="9432055" y="1712729"/>
              <a:ext cx="980449" cy="246062"/>
            </a:xfrm>
            <a:prstGeom prst="rect">
              <a:avLst/>
            </a:prstGeom>
            <a:noFill/>
            <a:ln w="9525" algn="ctr">
              <a:noFill/>
              <a:miter lim="800000"/>
              <a:headEnd/>
              <a:tailEnd/>
            </a:ln>
          </p:spPr>
          <p:txBody>
            <a:bodyPr lIns="72100" tIns="36054" rIns="72100" bIns="36054"/>
            <a:lstStyle/>
            <a:p>
              <a:pPr algn="ctr" fontAlgn="ctr">
                <a:buFontTx/>
                <a:buNone/>
                <a:defRPr/>
              </a:pPr>
              <a:r>
                <a:rPr lang="en-US" sz="1100" dirty="0">
                  <a:latin typeface="Huawei Sans" panose="020C0503030203020204" pitchFamily="34" charset="0"/>
                </a:rPr>
                <a:t>News websites</a:t>
              </a:r>
              <a:endParaRPr lang="en-US" altLang="zh-CN" sz="1100" b="0" dirty="0">
                <a:latin typeface="Huawei Sans" panose="020C0503030203020204" pitchFamily="34" charset="0"/>
              </a:endParaRPr>
            </a:p>
          </p:txBody>
        </p:sp>
        <p:sp>
          <p:nvSpPr>
            <p:cNvPr id="3" name="Freeform 2"/>
            <p:cNvSpPr/>
            <p:nvPr/>
          </p:nvSpPr>
          <p:spPr bwMode="gray">
            <a:xfrm>
              <a:off x="7052475" y="3334950"/>
              <a:ext cx="1512461" cy="2133600"/>
            </a:xfrm>
            <a:custGeom>
              <a:avLst/>
              <a:gdLst>
                <a:gd name="connsiteX0" fmla="*/ 0 w 1590675"/>
                <a:gd name="connsiteY0" fmla="*/ 2133600 h 2133600"/>
                <a:gd name="connsiteX1" fmla="*/ 295275 w 1590675"/>
                <a:gd name="connsiteY1" fmla="*/ 1152525 h 2133600"/>
                <a:gd name="connsiteX2" fmla="*/ 1371600 w 1590675"/>
                <a:gd name="connsiteY2" fmla="*/ 600075 h 2133600"/>
                <a:gd name="connsiteX3" fmla="*/ 1590675 w 1590675"/>
                <a:gd name="connsiteY3" fmla="*/ 0 h 2133600"/>
              </a:gdLst>
              <a:ahLst/>
              <a:cxnLst>
                <a:cxn ang="0">
                  <a:pos x="connsiteX0" y="connsiteY0"/>
                </a:cxn>
                <a:cxn ang="0">
                  <a:pos x="connsiteX1" y="connsiteY1"/>
                </a:cxn>
                <a:cxn ang="0">
                  <a:pos x="connsiteX2" y="connsiteY2"/>
                </a:cxn>
                <a:cxn ang="0">
                  <a:pos x="connsiteX3" y="connsiteY3"/>
                </a:cxn>
              </a:cxnLst>
              <a:rect l="l" t="t" r="r" b="b"/>
              <a:pathLst>
                <a:path w="1590675" h="2133600">
                  <a:moveTo>
                    <a:pt x="0" y="2133600"/>
                  </a:moveTo>
                  <a:cubicBezTo>
                    <a:pt x="33337" y="1770856"/>
                    <a:pt x="66675" y="1408112"/>
                    <a:pt x="295275" y="1152525"/>
                  </a:cubicBezTo>
                  <a:cubicBezTo>
                    <a:pt x="523875" y="896937"/>
                    <a:pt x="1155700" y="792162"/>
                    <a:pt x="1371600" y="600075"/>
                  </a:cubicBezTo>
                  <a:cubicBezTo>
                    <a:pt x="1587500" y="407987"/>
                    <a:pt x="1589087" y="203993"/>
                    <a:pt x="1590675" y="0"/>
                  </a:cubicBezTo>
                </a:path>
              </a:pathLst>
            </a:custGeom>
            <a:noFill/>
            <a:ln w="19050">
              <a:solidFill>
                <a:srgbClr val="EC7061"/>
              </a:solidFill>
              <a:prstDash val="dash"/>
              <a:headEnd type="none" w="med" len="med"/>
              <a:tailEnd type="triangl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9" name="Freeform 8"/>
            <p:cNvSpPr/>
            <p:nvPr/>
          </p:nvSpPr>
          <p:spPr bwMode="gray">
            <a:xfrm>
              <a:off x="8888234" y="3337226"/>
              <a:ext cx="1483892" cy="2140849"/>
            </a:xfrm>
            <a:custGeom>
              <a:avLst/>
              <a:gdLst>
                <a:gd name="connsiteX0" fmla="*/ 1478941 w 1483892"/>
                <a:gd name="connsiteY0" fmla="*/ 2095500 h 2095500"/>
                <a:gd name="connsiteX1" fmla="*/ 1288441 w 1483892"/>
                <a:gd name="connsiteY1" fmla="*/ 1162050 h 2095500"/>
                <a:gd name="connsiteX2" fmla="*/ 202591 w 1483892"/>
                <a:gd name="connsiteY2" fmla="*/ 666750 h 2095500"/>
                <a:gd name="connsiteX3" fmla="*/ 2566 w 1483892"/>
                <a:gd name="connsiteY3" fmla="*/ 0 h 2095500"/>
              </a:gdLst>
              <a:ahLst/>
              <a:cxnLst>
                <a:cxn ang="0">
                  <a:pos x="connsiteX0" y="connsiteY0"/>
                </a:cxn>
                <a:cxn ang="0">
                  <a:pos x="connsiteX1" y="connsiteY1"/>
                </a:cxn>
                <a:cxn ang="0">
                  <a:pos x="connsiteX2" y="connsiteY2"/>
                </a:cxn>
                <a:cxn ang="0">
                  <a:pos x="connsiteX3" y="connsiteY3"/>
                </a:cxn>
              </a:cxnLst>
              <a:rect l="l" t="t" r="r" b="b"/>
              <a:pathLst>
                <a:path w="1483892" h="2095500">
                  <a:moveTo>
                    <a:pt x="1478941" y="2095500"/>
                  </a:moveTo>
                  <a:cubicBezTo>
                    <a:pt x="1490053" y="1747837"/>
                    <a:pt x="1501166" y="1400175"/>
                    <a:pt x="1288441" y="1162050"/>
                  </a:cubicBezTo>
                  <a:cubicBezTo>
                    <a:pt x="1075716" y="923925"/>
                    <a:pt x="416903" y="860425"/>
                    <a:pt x="202591" y="666750"/>
                  </a:cubicBezTo>
                  <a:cubicBezTo>
                    <a:pt x="-11722" y="473075"/>
                    <a:pt x="-4578" y="236537"/>
                    <a:pt x="2566" y="0"/>
                  </a:cubicBezTo>
                </a:path>
              </a:pathLst>
            </a:custGeom>
            <a:noFill/>
            <a:ln w="19050">
              <a:solidFill>
                <a:srgbClr val="EC7061"/>
              </a:solidFill>
              <a:prstDash val="dash"/>
              <a:headEnd type="none" w="med" len="med"/>
              <a:tailEnd type="triangl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11" name="Freeform 10"/>
            <p:cNvSpPr/>
            <p:nvPr/>
          </p:nvSpPr>
          <p:spPr bwMode="gray">
            <a:xfrm>
              <a:off x="8660127" y="1677600"/>
              <a:ext cx="925998" cy="3876675"/>
            </a:xfrm>
            <a:custGeom>
              <a:avLst/>
              <a:gdLst>
                <a:gd name="connsiteX0" fmla="*/ 2073 w 925998"/>
                <a:gd name="connsiteY0" fmla="*/ 3876675 h 3876675"/>
                <a:gd name="connsiteX1" fmla="*/ 144948 w 925998"/>
                <a:gd name="connsiteY1" fmla="*/ 1457325 h 3876675"/>
                <a:gd name="connsiteX2" fmla="*/ 925998 w 925998"/>
                <a:gd name="connsiteY2" fmla="*/ 0 h 3876675"/>
              </a:gdLst>
              <a:ahLst/>
              <a:cxnLst>
                <a:cxn ang="0">
                  <a:pos x="connsiteX0" y="connsiteY0"/>
                </a:cxn>
                <a:cxn ang="0">
                  <a:pos x="connsiteX1" y="connsiteY1"/>
                </a:cxn>
                <a:cxn ang="0">
                  <a:pos x="connsiteX2" y="connsiteY2"/>
                </a:cxn>
              </a:cxnLst>
              <a:rect l="l" t="t" r="r" b="b"/>
              <a:pathLst>
                <a:path w="925998" h="3876675">
                  <a:moveTo>
                    <a:pt x="2073" y="3876675"/>
                  </a:moveTo>
                  <a:cubicBezTo>
                    <a:pt x="-3483" y="2990056"/>
                    <a:pt x="-9039" y="2103437"/>
                    <a:pt x="144948" y="1457325"/>
                  </a:cubicBezTo>
                  <a:cubicBezTo>
                    <a:pt x="298935" y="811213"/>
                    <a:pt x="612466" y="405606"/>
                    <a:pt x="925998" y="0"/>
                  </a:cubicBezTo>
                </a:path>
              </a:pathLst>
            </a:custGeom>
            <a:noFill/>
            <a:ln w="19050">
              <a:solidFill>
                <a:srgbClr val="00B0F0"/>
              </a:solidFill>
              <a:prstDash val="dash"/>
              <a:headEnd type="none" w="med" len="med"/>
              <a:tailEnd type="triangl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95" name="Rectangular Callout 94"/>
            <p:cNvSpPr/>
            <p:nvPr/>
          </p:nvSpPr>
          <p:spPr bwMode="gray">
            <a:xfrm>
              <a:off x="7013801" y="3598131"/>
              <a:ext cx="952551" cy="406091"/>
            </a:xfrm>
            <a:prstGeom prst="wedgeRectCallout">
              <a:avLst>
                <a:gd name="adj1" fmla="val 28959"/>
                <a:gd name="adj2" fmla="val 92211"/>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schemeClr val="tx1"/>
                  </a:solidFill>
                  <a:latin typeface="Huawei Sans" panose="020C0503030203020204" pitchFamily="34" charset="0"/>
                </a:rPr>
                <a:t>Denied web traffic</a:t>
              </a:r>
            </a:p>
          </p:txBody>
        </p:sp>
        <p:pic>
          <p:nvPicPr>
            <p:cNvPr id="44" name="图片 43"/>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bwMode="gray">
            <a:xfrm>
              <a:off x="8247600" y="2757600"/>
              <a:ext cx="360510" cy="295200"/>
            </a:xfrm>
            <a:prstGeom prst="rect">
              <a:avLst/>
            </a:prstGeom>
          </p:spPr>
        </p:pic>
      </p:grpSp>
      <p:grpSp>
        <p:nvGrpSpPr>
          <p:cNvPr id="45" name="组合 44"/>
          <p:cNvGrpSpPr/>
          <p:nvPr/>
        </p:nvGrpSpPr>
        <p:grpSpPr bwMode="gray">
          <a:xfrm>
            <a:off x="8315727" y="30422"/>
            <a:ext cx="3484959" cy="359996"/>
            <a:chOff x="6572634" y="137497"/>
            <a:chExt cx="3484959" cy="204347"/>
          </a:xfrm>
        </p:grpSpPr>
        <p:sp>
          <p:nvSpPr>
            <p:cNvPr id="46" name="五边形 45"/>
            <p:cNvSpPr/>
            <p:nvPr/>
          </p:nvSpPr>
          <p:spPr bwMode="gray">
            <a:xfrm>
              <a:off x="6572634" y="137498"/>
              <a:ext cx="828000" cy="204346"/>
            </a:xfrm>
            <a:prstGeom prst="homePlate">
              <a:avLst/>
            </a:prstGeom>
            <a:solidFill>
              <a:srgbClr val="D9D9D9"/>
            </a:solidFill>
            <a:ln w="9525" cap="flat" cmpd="sng" algn="ctr">
              <a:solidFill>
                <a:srgbClr val="D9D9D9"/>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000" dirty="0">
                  <a:latin typeface="Huawei Sans" panose="020C0503030203020204" pitchFamily="34" charset="0"/>
                </a:rPr>
                <a:t>Firewall</a:t>
              </a:r>
            </a:p>
          </p:txBody>
        </p:sp>
        <p:sp>
          <p:nvSpPr>
            <p:cNvPr id="74" name="燕尾形 73"/>
            <p:cNvSpPr/>
            <p:nvPr/>
          </p:nvSpPr>
          <p:spPr bwMode="gray">
            <a:xfrm>
              <a:off x="7256297" y="137498"/>
              <a:ext cx="893971" cy="204346"/>
            </a:xfrm>
            <a:prstGeom prst="chevron">
              <a:avLst/>
            </a:prstGeom>
            <a:solidFill>
              <a:srgbClr val="D9D9D9"/>
            </a:solidFill>
            <a:ln w="9525" cap="flat" cmpd="sng" algn="ctr">
              <a:solidFill>
                <a:srgbClr val="D9D9D9"/>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000" dirty="0">
                  <a:latin typeface="Huawei Sans" panose="020C0503030203020204" pitchFamily="34" charset="0"/>
                </a:rPr>
                <a:t>IPS</a:t>
              </a:r>
              <a:endParaRPr lang="en-US" altLang="zh-CN" sz="10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5" name="燕尾形 74"/>
            <p:cNvSpPr/>
            <p:nvPr/>
          </p:nvSpPr>
          <p:spPr bwMode="gray">
            <a:xfrm>
              <a:off x="8005931" y="137498"/>
              <a:ext cx="1008000" cy="204346"/>
            </a:xfrm>
            <a:prstGeom prst="chevron">
              <a:avLst/>
            </a:prstGeom>
            <a:solidFill>
              <a:srgbClr val="56C4D2"/>
            </a:solidFill>
            <a:ln w="9525" cap="flat" cmpd="sng" algn="ctr">
              <a:solidFill>
                <a:srgbClr val="56C4D2"/>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000" b="1" dirty="0">
                  <a:solidFill>
                    <a:schemeClr val="bg1"/>
                  </a:solidFill>
                  <a:latin typeface="Huawei Sans" panose="020C0503030203020204" pitchFamily="34" charset="0"/>
                </a:rPr>
                <a:t>URL Filtering</a:t>
              </a:r>
              <a:endParaRPr lang="en-US" altLang="zh-CN" sz="1000" b="1"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6" name="燕尾形 75"/>
            <p:cNvSpPr/>
            <p:nvPr/>
          </p:nvSpPr>
          <p:spPr bwMode="gray">
            <a:xfrm>
              <a:off x="8869593" y="137497"/>
              <a:ext cx="1188000" cy="204346"/>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000" dirty="0">
                  <a:latin typeface="Huawei Sans" panose="020C0503030203020204" pitchFamily="34" charset="0"/>
                </a:rPr>
                <a:t>Advanced Security VAS</a:t>
              </a:r>
              <a:endParaRPr lang="en-US" altLang="zh-CN" sz="10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77" name="Multiply 90"/>
          <p:cNvSpPr/>
          <p:nvPr/>
        </p:nvSpPr>
        <p:spPr bwMode="gray">
          <a:xfrm>
            <a:off x="8396139" y="3579347"/>
            <a:ext cx="252028" cy="253371"/>
          </a:xfrm>
          <a:prstGeom prst="mathMultiply">
            <a:avLst/>
          </a:prstGeom>
          <a:solidFill>
            <a:srgbClr val="EC7061"/>
          </a:solidFill>
        </p:spPr>
        <p:txBody>
          <a:bodyPr wrap="square" rtlCol="0" anchor="ctr">
            <a:noAutofit/>
          </a:bodyPr>
          <a:lstStyle/>
          <a:p>
            <a:pPr marL="342900" indent="-342900" algn="ctr" fontAlgn="auto">
              <a:buFont typeface="+mj-lt"/>
              <a:buAutoNum type="arabicPeriod"/>
            </a:pPr>
            <a:endParaRPr lang="zh-CN" altLang="en-US" sz="1800">
              <a:latin typeface="+mj-lt"/>
              <a:ea typeface="+mn-ea"/>
              <a:cs typeface="Courier New" panose="02070309020205020404" pitchFamily="49" charset="0"/>
            </a:endParaRPr>
          </a:p>
        </p:txBody>
      </p:sp>
      <p:sp>
        <p:nvSpPr>
          <p:cNvPr id="78" name="Multiply 91"/>
          <p:cNvSpPr/>
          <p:nvPr/>
        </p:nvSpPr>
        <p:spPr bwMode="gray">
          <a:xfrm>
            <a:off x="8760575" y="3579346"/>
            <a:ext cx="252028" cy="253371"/>
          </a:xfrm>
          <a:prstGeom prst="mathMultiply">
            <a:avLst/>
          </a:prstGeom>
          <a:solidFill>
            <a:srgbClr val="EC7061"/>
          </a:solidFill>
        </p:spPr>
        <p:txBody>
          <a:bodyPr wrap="square" rtlCol="0" anchor="ctr">
            <a:noAutofit/>
          </a:bodyPr>
          <a:lstStyle/>
          <a:p>
            <a:pPr marL="342900" indent="-342900" algn="ctr" fontAlgn="auto">
              <a:buFont typeface="+mj-lt"/>
              <a:buAutoNum type="arabicPeriod"/>
            </a:pPr>
            <a:endParaRPr lang="zh-CN" altLang="en-US" sz="1800">
              <a:latin typeface="+mj-lt"/>
              <a:ea typeface="+mn-ea"/>
              <a:cs typeface="Courier New" panose="02070309020205020404" pitchFamily="49" charset="0"/>
            </a:endParaRPr>
          </a:p>
        </p:txBody>
      </p:sp>
    </p:spTree>
    <p:extLst>
      <p:ext uri="{BB962C8B-B14F-4D97-AF65-F5344CB8AC3E}">
        <p14:creationId xmlns:p14="http://schemas.microsoft.com/office/powerpoint/2010/main" val="261868600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1" name="Rectangle 16"/>
          <p:cNvSpPr>
            <a:spLocks noGrp="1" noChangeArrowheads="1"/>
          </p:cNvSpPr>
          <p:nvPr>
            <p:ph type="title"/>
          </p:nvPr>
        </p:nvSpPr>
        <p:spPr bwMode="gray"/>
        <p:txBody>
          <a:bodyPr>
            <a:normAutofit/>
          </a:bodyPr>
          <a:lstStyle/>
          <a:p>
            <a:pPr fontAlgn="ctr"/>
            <a:r>
              <a:rPr lang="en-US" dirty="0">
                <a:latin typeface="Huawei Sans" panose="020C0503030203020204" pitchFamily="34" charset="0"/>
              </a:rPr>
              <a:t>URL Matching</a:t>
            </a:r>
            <a:endParaRPr lang="en-US" altLang="zh-CN" dirty="0">
              <a:latin typeface="Huawei Sans" panose="020C0503030203020204" pitchFamily="34" charset="0"/>
            </a:endParaRPr>
          </a:p>
        </p:txBody>
      </p:sp>
      <p:sp>
        <p:nvSpPr>
          <p:cNvPr id="22532" name="内容占位符 12"/>
          <p:cNvSpPr>
            <a:spLocks noGrp="1"/>
          </p:cNvSpPr>
          <p:nvPr>
            <p:ph type="body" sz="quarter" idx="10"/>
          </p:nvPr>
        </p:nvSpPr>
        <p:spPr bwMode="gray"/>
        <p:txBody>
          <a:bodyPr/>
          <a:lstStyle/>
          <a:p>
            <a:pPr algn="l">
              <a:spcBef>
                <a:spcPts val="600"/>
              </a:spcBef>
            </a:pPr>
            <a:r>
              <a:rPr lang="en-US" sz="1600" dirty="0">
                <a:latin typeface="Huawei Sans" panose="020C0503030203020204" pitchFamily="34" charset="0"/>
              </a:rPr>
              <a:t>Each web page on the Internet has a unique identifier, that is, the URL.</a:t>
            </a:r>
            <a:endParaRPr lang="en-US" altLang="zh-CN" sz="1600" dirty="0">
              <a:latin typeface="Huawei Sans" panose="020C0503030203020204" pitchFamily="34" charset="0"/>
            </a:endParaRPr>
          </a:p>
          <a:p>
            <a:pPr algn="l">
              <a:spcBef>
                <a:spcPts val="600"/>
              </a:spcBef>
            </a:pPr>
            <a:r>
              <a:rPr lang="en-US" sz="1600" dirty="0">
                <a:latin typeface="Huawei Sans" panose="020C0503030203020204" pitchFamily="34" charset="0"/>
              </a:rPr>
              <a:t>The URL format is as follows:</a:t>
            </a:r>
            <a:endParaRPr lang="en-US" altLang="zh-CN" sz="1600" dirty="0">
              <a:latin typeface="Huawei Sans" panose="020C0503030203020204" pitchFamily="34" charset="0"/>
            </a:endParaRPr>
          </a:p>
          <a:p>
            <a:pPr algn="l">
              <a:spcBef>
                <a:spcPts val="600"/>
              </a:spcBef>
            </a:pPr>
            <a:endParaRPr lang="en-US" altLang="zh-CN" sz="1800" dirty="0">
              <a:latin typeface="Huawei Sans" panose="020C0503030203020204" pitchFamily="34" charset="0"/>
            </a:endParaRPr>
          </a:p>
          <a:p>
            <a:pPr marL="0" indent="0" algn="l">
              <a:spcBef>
                <a:spcPts val="600"/>
              </a:spcBef>
              <a:buNone/>
            </a:pPr>
            <a:endParaRPr lang="en-US" altLang="zh-CN" sz="1600" dirty="0">
              <a:latin typeface="Huawei Sans" panose="020C0503030203020204" pitchFamily="34" charset="0"/>
            </a:endParaRPr>
          </a:p>
          <a:p>
            <a:pPr algn="l">
              <a:spcBef>
                <a:spcPts val="600"/>
              </a:spcBef>
            </a:pPr>
            <a:r>
              <a:rPr lang="en-US" sz="1600" dirty="0">
                <a:latin typeface="Huawei Sans" panose="020C0503030203020204" pitchFamily="34" charset="0"/>
              </a:rPr>
              <a:t>A regular expression is typically used for URL matching. The following table lists commonly used matching modes.</a:t>
            </a:r>
            <a:endParaRPr lang="en-US" altLang="zh-CN" sz="1600" dirty="0">
              <a:latin typeface="Huawei Sans" panose="020C0503030203020204" pitchFamily="34" charset="0"/>
            </a:endParaRPr>
          </a:p>
          <a:p>
            <a:pPr algn="l">
              <a:spcBef>
                <a:spcPts val="600"/>
              </a:spcBef>
            </a:pPr>
            <a:endParaRPr lang="en-US" altLang="zh-CN" sz="1600" dirty="0">
              <a:latin typeface="Huawei Sans" panose="020C0503030203020204" pitchFamily="34" charset="0"/>
            </a:endParaRPr>
          </a:p>
        </p:txBody>
      </p:sp>
      <p:grpSp>
        <p:nvGrpSpPr>
          <p:cNvPr id="7" name="组合 6"/>
          <p:cNvGrpSpPr/>
          <p:nvPr/>
        </p:nvGrpSpPr>
        <p:grpSpPr bwMode="gray">
          <a:xfrm>
            <a:off x="1897542" y="1824323"/>
            <a:ext cx="7867262" cy="1099598"/>
            <a:chOff x="1897542" y="1912134"/>
            <a:chExt cx="8897678" cy="1430465"/>
          </a:xfrm>
        </p:grpSpPr>
        <p:sp>
          <p:nvSpPr>
            <p:cNvPr id="21511" name="Rectangle 7"/>
            <p:cNvSpPr>
              <a:spLocks noChangeArrowheads="1"/>
            </p:cNvSpPr>
            <p:nvPr/>
          </p:nvSpPr>
          <p:spPr bwMode="gray">
            <a:xfrm>
              <a:off x="2046323" y="2421081"/>
              <a:ext cx="8748897" cy="440424"/>
            </a:xfrm>
            <a:prstGeom prst="rect">
              <a:avLst/>
            </a:prstGeom>
            <a:noFill/>
            <a:ln w="9525" algn="ctr">
              <a:noFill/>
              <a:miter lim="800000"/>
              <a:headEnd/>
              <a:tailEnd/>
            </a:ln>
          </p:spPr>
          <p:txBody>
            <a:bodyPr wrap="square">
              <a:spAutoFit/>
            </a:bodyPr>
            <a:lstStyle/>
            <a:p>
              <a:pPr fontAlgn="ctr">
                <a:buFontTx/>
                <a:buNone/>
                <a:defRPr/>
              </a:pPr>
              <a:r>
                <a:rPr lang="en-US" sz="1600" b="1" dirty="0">
                  <a:solidFill>
                    <a:srgbClr val="00B0F0"/>
                  </a:solidFill>
                  <a:latin typeface="Huawei Sans" panose="020C0503030203020204" pitchFamily="34" charset="0"/>
                </a:rPr>
                <a:t>http://</a:t>
              </a:r>
              <a:r>
                <a:rPr lang="en-US" sz="1600" b="1" dirty="0">
                  <a:solidFill>
                    <a:srgbClr val="EC7061"/>
                  </a:solidFill>
                  <a:latin typeface="Huawei Sans" panose="020C0503030203020204" pitchFamily="34" charset="0"/>
                </a:rPr>
                <a:t>www.abcd.com</a:t>
              </a:r>
              <a:r>
                <a:rPr lang="en-US" sz="1600" b="1" dirty="0">
                  <a:solidFill>
                    <a:srgbClr val="FFD17D"/>
                  </a:solidFill>
                  <a:latin typeface="Huawei Sans" panose="020C0503030203020204" pitchFamily="34" charset="0"/>
                </a:rPr>
                <a:t>:8080</a:t>
              </a:r>
              <a:r>
                <a:rPr lang="en-US" sz="1600" b="1" dirty="0">
                  <a:solidFill>
                    <a:srgbClr val="8BC9A0"/>
                  </a:solidFill>
                  <a:latin typeface="Huawei Sans" panose="020C0503030203020204" pitchFamily="34" charset="0"/>
                </a:rPr>
                <a:t>/news/education.aspx</a:t>
              </a:r>
              <a:r>
                <a:rPr lang="en-US" sz="1600" b="1" dirty="0">
                  <a:solidFill>
                    <a:srgbClr val="99DFF9"/>
                  </a:solidFill>
                  <a:latin typeface="Huawei Sans" panose="020C0503030203020204" pitchFamily="34" charset="0"/>
                </a:rPr>
                <a:t>?name=tom&amp;age=20</a:t>
              </a:r>
              <a:r>
                <a:rPr lang="en-US" sz="1600" b="1" dirty="0">
                  <a:solidFill>
                    <a:srgbClr val="00B0F0"/>
                  </a:solidFill>
                  <a:latin typeface="Huawei Sans" panose="020C0503030203020204" pitchFamily="34" charset="0"/>
                </a:rPr>
                <a:t> </a:t>
              </a:r>
            </a:p>
          </p:txBody>
        </p:sp>
        <p:sp>
          <p:nvSpPr>
            <p:cNvPr id="21512" name="Rectangle 8"/>
            <p:cNvSpPr>
              <a:spLocks noChangeArrowheads="1"/>
            </p:cNvSpPr>
            <p:nvPr/>
          </p:nvSpPr>
          <p:spPr bwMode="gray">
            <a:xfrm>
              <a:off x="6009152" y="1912134"/>
              <a:ext cx="658466" cy="400387"/>
            </a:xfrm>
            <a:prstGeom prst="rect">
              <a:avLst/>
            </a:prstGeom>
            <a:noFill/>
            <a:ln w="9525" algn="ctr">
              <a:noFill/>
              <a:miter lim="800000"/>
              <a:headEnd/>
              <a:tailEnd/>
            </a:ln>
          </p:spPr>
          <p:txBody>
            <a:bodyPr wrap="none">
              <a:spAutoFit/>
            </a:bodyPr>
            <a:lstStyle/>
            <a:p>
              <a:pPr fontAlgn="ctr">
                <a:buFontTx/>
                <a:buNone/>
                <a:defRPr/>
              </a:pPr>
              <a:r>
                <a:rPr lang="en-US" sz="1400" b="1" dirty="0">
                  <a:solidFill>
                    <a:srgbClr val="8BC9A0"/>
                  </a:solidFill>
                  <a:latin typeface="Huawei Sans" panose="020C0503030203020204" pitchFamily="34" charset="0"/>
                </a:rPr>
                <a:t>Path</a:t>
              </a:r>
              <a:endParaRPr lang="en-US" altLang="zh-CN" sz="1400" b="1" dirty="0">
                <a:solidFill>
                  <a:srgbClr val="8BC9A0"/>
                </a:solidFill>
                <a:latin typeface="Huawei Sans" panose="020C0503030203020204" pitchFamily="34" charset="0"/>
              </a:endParaRPr>
            </a:p>
          </p:txBody>
        </p:sp>
        <p:sp>
          <p:nvSpPr>
            <p:cNvPr id="21514" name="Rectangle 10"/>
            <p:cNvSpPr>
              <a:spLocks noChangeArrowheads="1"/>
            </p:cNvSpPr>
            <p:nvPr/>
          </p:nvSpPr>
          <p:spPr bwMode="gray">
            <a:xfrm>
              <a:off x="3136224" y="1912134"/>
              <a:ext cx="1211418" cy="400387"/>
            </a:xfrm>
            <a:prstGeom prst="rect">
              <a:avLst/>
            </a:prstGeom>
            <a:noFill/>
            <a:ln w="9525" algn="ctr">
              <a:noFill/>
              <a:miter lim="800000"/>
              <a:headEnd/>
              <a:tailEnd/>
            </a:ln>
          </p:spPr>
          <p:txBody>
            <a:bodyPr wrap="none">
              <a:spAutoFit/>
            </a:bodyPr>
            <a:lstStyle/>
            <a:p>
              <a:pPr fontAlgn="ctr">
                <a:buFontTx/>
                <a:buNone/>
                <a:defRPr/>
              </a:pPr>
              <a:r>
                <a:rPr lang="en-US" sz="1400" b="1" dirty="0">
                  <a:solidFill>
                    <a:srgbClr val="EC7061"/>
                  </a:solidFill>
                  <a:latin typeface="Huawei Sans" panose="020C0503030203020204" pitchFamily="34" charset="0"/>
                </a:rPr>
                <a:t>Hostname</a:t>
              </a:r>
              <a:endParaRPr lang="en-US" altLang="zh-CN" sz="1400" b="1" dirty="0">
                <a:solidFill>
                  <a:srgbClr val="EC7061"/>
                </a:solidFill>
                <a:latin typeface="Huawei Sans" panose="020C0503030203020204" pitchFamily="34" charset="0"/>
              </a:endParaRPr>
            </a:p>
          </p:txBody>
        </p:sp>
        <p:sp>
          <p:nvSpPr>
            <p:cNvPr id="21515" name="Rectangle 11"/>
            <p:cNvSpPr>
              <a:spLocks noChangeArrowheads="1"/>
            </p:cNvSpPr>
            <p:nvPr/>
          </p:nvSpPr>
          <p:spPr bwMode="gray">
            <a:xfrm>
              <a:off x="8309144" y="2941906"/>
              <a:ext cx="805315" cy="400387"/>
            </a:xfrm>
            <a:prstGeom prst="rect">
              <a:avLst/>
            </a:prstGeom>
            <a:noFill/>
            <a:ln w="9525" algn="ctr">
              <a:noFill/>
              <a:miter lim="800000"/>
              <a:headEnd/>
              <a:tailEnd/>
            </a:ln>
          </p:spPr>
          <p:txBody>
            <a:bodyPr wrap="none">
              <a:spAutoFit/>
            </a:bodyPr>
            <a:lstStyle/>
            <a:p>
              <a:pPr fontAlgn="ctr">
                <a:buFontTx/>
                <a:buNone/>
                <a:defRPr/>
              </a:pPr>
              <a:r>
                <a:rPr lang="en-US" sz="1400" b="1" dirty="0">
                  <a:solidFill>
                    <a:srgbClr val="99DFF9"/>
                  </a:solidFill>
                  <a:latin typeface="Huawei Sans" panose="020C0503030203020204" pitchFamily="34" charset="0"/>
                </a:rPr>
                <a:t>Query</a:t>
              </a:r>
            </a:p>
          </p:txBody>
        </p:sp>
        <p:sp>
          <p:nvSpPr>
            <p:cNvPr id="21516" name="Rectangle 12"/>
            <p:cNvSpPr>
              <a:spLocks noChangeArrowheads="1"/>
            </p:cNvSpPr>
            <p:nvPr/>
          </p:nvSpPr>
          <p:spPr bwMode="gray">
            <a:xfrm>
              <a:off x="4493827" y="2941908"/>
              <a:ext cx="671157" cy="400387"/>
            </a:xfrm>
            <a:prstGeom prst="rect">
              <a:avLst/>
            </a:prstGeom>
            <a:noFill/>
            <a:ln w="9525" algn="ctr">
              <a:noFill/>
              <a:miter lim="800000"/>
              <a:headEnd/>
              <a:tailEnd/>
            </a:ln>
          </p:spPr>
          <p:txBody>
            <a:bodyPr wrap="none">
              <a:spAutoFit/>
            </a:bodyPr>
            <a:lstStyle/>
            <a:p>
              <a:pPr fontAlgn="ctr">
                <a:buFontTx/>
                <a:buNone/>
                <a:defRPr/>
              </a:pPr>
              <a:r>
                <a:rPr lang="en-US" sz="1400" b="1" dirty="0">
                  <a:solidFill>
                    <a:srgbClr val="FFD17D"/>
                  </a:solidFill>
                  <a:latin typeface="Huawei Sans" panose="020C0503030203020204" pitchFamily="34" charset="0"/>
                </a:rPr>
                <a:t>:Port</a:t>
              </a:r>
            </a:p>
          </p:txBody>
        </p:sp>
        <p:sp>
          <p:nvSpPr>
            <p:cNvPr id="2" name="Left Brace 1"/>
            <p:cNvSpPr/>
            <p:nvPr/>
          </p:nvSpPr>
          <p:spPr bwMode="gray">
            <a:xfrm rot="16200000">
              <a:off x="2320427" y="2661900"/>
              <a:ext cx="148176" cy="457359"/>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altLang="zh-CN" sz="1400" dirty="0">
                <a:latin typeface="Huawei Sans" panose="020C0503030203020204" pitchFamily="34" charset="0"/>
              </a:endParaRPr>
            </a:p>
          </p:txBody>
        </p:sp>
        <p:sp>
          <p:nvSpPr>
            <p:cNvPr id="16" name="Rectangle 12"/>
            <p:cNvSpPr>
              <a:spLocks noChangeArrowheads="1"/>
            </p:cNvSpPr>
            <p:nvPr/>
          </p:nvSpPr>
          <p:spPr bwMode="gray">
            <a:xfrm>
              <a:off x="1897542" y="2942212"/>
              <a:ext cx="1024683" cy="400387"/>
            </a:xfrm>
            <a:prstGeom prst="rect">
              <a:avLst/>
            </a:prstGeom>
            <a:noFill/>
            <a:ln w="9525" algn="ctr">
              <a:noFill/>
              <a:miter lim="800000"/>
              <a:headEnd/>
              <a:tailEnd/>
            </a:ln>
          </p:spPr>
          <p:txBody>
            <a:bodyPr wrap="none">
              <a:spAutoFit/>
            </a:bodyPr>
            <a:lstStyle/>
            <a:p>
              <a:pPr fontAlgn="ctr">
                <a:buFontTx/>
                <a:buNone/>
                <a:defRPr/>
              </a:pPr>
              <a:r>
                <a:rPr lang="en-US" sz="1400" b="1" dirty="0">
                  <a:solidFill>
                    <a:srgbClr val="00B0F0"/>
                  </a:solidFill>
                  <a:latin typeface="Huawei Sans" panose="020C0503030203020204" pitchFamily="34" charset="0"/>
                </a:rPr>
                <a:t>Protocol</a:t>
              </a:r>
            </a:p>
          </p:txBody>
        </p:sp>
        <p:sp>
          <p:nvSpPr>
            <p:cNvPr id="17" name="Left Brace 16"/>
            <p:cNvSpPr/>
            <p:nvPr/>
          </p:nvSpPr>
          <p:spPr bwMode="gray">
            <a:xfrm rot="16200000" flipH="1">
              <a:off x="3620562" y="1551360"/>
              <a:ext cx="158400" cy="1684768"/>
            </a:xfrm>
            <a:prstGeom prst="leftBrace">
              <a:avLst/>
            </a:prstGeom>
            <a:ln>
              <a:solidFill>
                <a:srgbClr val="EC7061"/>
              </a:solidFill>
            </a:ln>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altLang="zh-CN" sz="1400" dirty="0">
                <a:solidFill>
                  <a:srgbClr val="EC7061"/>
                </a:solidFill>
                <a:latin typeface="Huawei Sans" panose="020C0503030203020204" pitchFamily="34" charset="0"/>
              </a:endParaRPr>
            </a:p>
          </p:txBody>
        </p:sp>
        <p:sp>
          <p:nvSpPr>
            <p:cNvPr id="18" name="Left Brace 17"/>
            <p:cNvSpPr/>
            <p:nvPr/>
          </p:nvSpPr>
          <p:spPr bwMode="gray">
            <a:xfrm rot="16200000">
              <a:off x="4764951" y="2631623"/>
              <a:ext cx="144091" cy="522000"/>
            </a:xfrm>
            <a:prstGeom prst="leftBrace">
              <a:avLst/>
            </a:prstGeom>
            <a:ln>
              <a:solidFill>
                <a:srgbClr val="FFD17D"/>
              </a:solidFill>
            </a:ln>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altLang="zh-CN" sz="1400" dirty="0">
                <a:latin typeface="Huawei Sans" panose="020C0503030203020204" pitchFamily="34" charset="0"/>
              </a:endParaRPr>
            </a:p>
          </p:txBody>
        </p:sp>
        <p:sp>
          <p:nvSpPr>
            <p:cNvPr id="19" name="Left Brace 18"/>
            <p:cNvSpPr/>
            <p:nvPr/>
          </p:nvSpPr>
          <p:spPr bwMode="gray">
            <a:xfrm rot="16200000" flipH="1">
              <a:off x="6264027" y="1225550"/>
              <a:ext cx="156914" cy="2340000"/>
            </a:xfrm>
            <a:prstGeom prst="leftBrace">
              <a:avLst/>
            </a:prstGeom>
            <a:ln>
              <a:solidFill>
                <a:srgbClr val="8BC9A0"/>
              </a:solidFill>
            </a:ln>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altLang="zh-CN" sz="1400" dirty="0">
                <a:latin typeface="Huawei Sans" panose="020C0503030203020204" pitchFamily="34" charset="0"/>
              </a:endParaRPr>
            </a:p>
          </p:txBody>
        </p:sp>
        <p:sp>
          <p:nvSpPr>
            <p:cNvPr id="20" name="Left Brace 19"/>
            <p:cNvSpPr/>
            <p:nvPr/>
          </p:nvSpPr>
          <p:spPr bwMode="gray">
            <a:xfrm rot="16200000">
              <a:off x="8604852" y="1781538"/>
              <a:ext cx="144091" cy="2214000"/>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altLang="zh-CN" sz="1400" dirty="0">
                <a:latin typeface="Huawei Sans" panose="020C0503030203020204" pitchFamily="34" charset="0"/>
              </a:endParaRPr>
            </a:p>
          </p:txBody>
        </p:sp>
      </p:grpSp>
      <p:graphicFrame>
        <p:nvGraphicFramePr>
          <p:cNvPr id="5" name="Table 4"/>
          <p:cNvGraphicFramePr>
            <a:graphicFrameLocks noGrp="1"/>
          </p:cNvGraphicFramePr>
          <p:nvPr>
            <p:extLst>
              <p:ext uri="{D42A27DB-BD31-4B8C-83A1-F6EECF244321}">
                <p14:modId xmlns:p14="http://schemas.microsoft.com/office/powerpoint/2010/main" val="786741159"/>
              </p:ext>
            </p:extLst>
          </p:nvPr>
        </p:nvGraphicFramePr>
        <p:xfrm>
          <a:off x="680546" y="3322579"/>
          <a:ext cx="10854229" cy="2815720"/>
        </p:xfrm>
        <a:graphic>
          <a:graphicData uri="http://schemas.openxmlformats.org/drawingml/2006/table">
            <a:tbl>
              <a:tblPr firstRow="1" bandRow="1">
                <a:tableStyleId>{5C22544A-7EE6-4342-B048-85BDC9FD1C3A}</a:tableStyleId>
              </a:tblPr>
              <a:tblGrid>
                <a:gridCol w="1341929">
                  <a:extLst>
                    <a:ext uri="{9D8B030D-6E8A-4147-A177-3AD203B41FA5}">
                      <a16:colId xmlns:a16="http://schemas.microsoft.com/office/drawing/2014/main" val="20000"/>
                    </a:ext>
                  </a:extLst>
                </a:gridCol>
                <a:gridCol w="4654550">
                  <a:extLst>
                    <a:ext uri="{9D8B030D-6E8A-4147-A177-3AD203B41FA5}">
                      <a16:colId xmlns:a16="http://schemas.microsoft.com/office/drawing/2014/main" val="20001"/>
                    </a:ext>
                  </a:extLst>
                </a:gridCol>
                <a:gridCol w="1209675">
                  <a:extLst>
                    <a:ext uri="{9D8B030D-6E8A-4147-A177-3AD203B41FA5}">
                      <a16:colId xmlns:a16="http://schemas.microsoft.com/office/drawing/2014/main" val="20002"/>
                    </a:ext>
                  </a:extLst>
                </a:gridCol>
                <a:gridCol w="3648075">
                  <a:extLst>
                    <a:ext uri="{9D8B030D-6E8A-4147-A177-3AD203B41FA5}">
                      <a16:colId xmlns:a16="http://schemas.microsoft.com/office/drawing/2014/main" val="20003"/>
                    </a:ext>
                  </a:extLst>
                </a:gridCol>
              </a:tblGrid>
              <a:tr h="270315">
                <a:tc>
                  <a:txBody>
                    <a:bodyPr/>
                    <a:lstStyle/>
                    <a:p>
                      <a:pPr marL="0" algn="ctr" defTabSz="914034" rtl="0" eaLnBrk="1" fontAlgn="ctr" latinLnBrk="0" hangingPunct="1"/>
                      <a:r>
                        <a:rPr lang="en-US" sz="1200" b="1" dirty="0">
                          <a:solidFill>
                            <a:schemeClr val="tx1"/>
                          </a:solidFill>
                          <a:latin typeface="Huawei Sans" panose="020C0503030203020204" pitchFamily="34" charset="0"/>
                        </a:rPr>
                        <a:t>Matching Mode</a:t>
                      </a:r>
                    </a:p>
                  </a:txBody>
                  <a:tcPr marL="72000" marR="72000" marT="36000" marB="3600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marL="0" algn="ctr" defTabSz="914034" rtl="0" eaLnBrk="1" fontAlgn="ctr" latinLnBrk="0" hangingPunct="1"/>
                      <a:r>
                        <a:rPr lang="en-US" sz="1200" b="1" dirty="0">
                          <a:solidFill>
                            <a:schemeClr val="tx1"/>
                          </a:solidFill>
                          <a:latin typeface="Huawei Sans" panose="020C0503030203020204" pitchFamily="34" charset="0"/>
                        </a:rPr>
                        <a:t>Definition</a:t>
                      </a:r>
                    </a:p>
                  </a:txBody>
                  <a:tcPr marL="72000" marR="72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marL="0" algn="ctr" defTabSz="914034" rtl="0" eaLnBrk="1" fontAlgn="ctr" latinLnBrk="0" hangingPunct="1"/>
                      <a:r>
                        <a:rPr lang="en-US" sz="1200" b="1" dirty="0">
                          <a:solidFill>
                            <a:schemeClr val="tx1"/>
                          </a:solidFill>
                          <a:latin typeface="Huawei Sans" panose="020C0503030203020204" pitchFamily="34" charset="0"/>
                        </a:rPr>
                        <a:t>Example</a:t>
                      </a:r>
                    </a:p>
                  </a:txBody>
                  <a:tcPr marL="72000" marR="72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marL="0" algn="ctr" defTabSz="914034" rtl="0" eaLnBrk="1" fontAlgn="ctr" latinLnBrk="0" hangingPunct="1"/>
                      <a:r>
                        <a:rPr lang="en-US" sz="1200" b="1" dirty="0">
                          <a:solidFill>
                            <a:schemeClr val="tx1"/>
                          </a:solidFill>
                          <a:latin typeface="Huawei Sans" panose="020C0503030203020204" pitchFamily="34" charset="0"/>
                        </a:rPr>
                        <a:t>Matching Result</a:t>
                      </a:r>
                    </a:p>
                  </a:txBody>
                  <a:tcPr marL="72000" marR="72000" marT="36000" marB="3600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10000"/>
                  </a:ext>
                </a:extLst>
              </a:tr>
              <a:tr h="556927">
                <a:tc>
                  <a:txBody>
                    <a:bodyPr/>
                    <a:lstStyle/>
                    <a:p>
                      <a:pPr fontAlgn="ctr"/>
                      <a:r>
                        <a:rPr lang="en-US" sz="1200" dirty="0">
                          <a:latin typeface="Huawei Sans" panose="020C0503030203020204" pitchFamily="34" charset="0"/>
                        </a:rPr>
                        <a:t>Prefix matching</a:t>
                      </a:r>
                    </a:p>
                  </a:txBody>
                  <a:tcPr marL="72000" marR="72000" marT="36000" marB="3600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fontAlgn="ctr"/>
                      <a:r>
                        <a:rPr lang="en-US" sz="1200" dirty="0">
                          <a:latin typeface="Huawei Sans" panose="020C0503030203020204" pitchFamily="34" charset="0"/>
                        </a:rPr>
                        <a:t>All URLs that start with a specified character string are matched.</a:t>
                      </a:r>
                    </a:p>
                  </a:txBody>
                  <a:tcPr marL="72000" marR="72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fontAlgn="ctr"/>
                      <a:r>
                        <a:rPr lang="en-US" sz="1200" dirty="0">
                          <a:latin typeface="Huawei Sans" panose="020C0503030203020204" pitchFamily="34" charset="0"/>
                        </a:rPr>
                        <a:t>www.test.com*</a:t>
                      </a:r>
                    </a:p>
                  </a:txBody>
                  <a:tcPr marL="72000" marR="72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ctr"/>
                      <a:r>
                        <a:rPr lang="en-US" sz="1200" dirty="0">
                          <a:latin typeface="Huawei Sans" panose="020C0503030203020204" pitchFamily="34" charset="0"/>
                        </a:rPr>
                        <a:t>All URLs that start with </a:t>
                      </a:r>
                      <a:r>
                        <a:rPr lang="en-US" sz="1200" b="1" dirty="0">
                          <a:latin typeface="Huawei Sans" panose="020C0503030203020204" pitchFamily="34" charset="0"/>
                        </a:rPr>
                        <a:t>www.test.com</a:t>
                      </a:r>
                      <a:r>
                        <a:rPr lang="en-US" sz="1200" dirty="0">
                          <a:latin typeface="Huawei Sans" panose="020C0503030203020204" pitchFamily="34" charset="0"/>
                        </a:rPr>
                        <a:t> are matched, for example,</a:t>
                      </a:r>
                      <a:r>
                        <a:rPr lang="en-US" sz="1200" baseline="0" dirty="0">
                          <a:latin typeface="Huawei Sans" panose="020C0503030203020204" pitchFamily="34" charset="0"/>
                        </a:rPr>
                        <a:t> </a:t>
                      </a:r>
                      <a:r>
                        <a:rPr lang="en-US" sz="1200" b="1" baseline="0" dirty="0">
                          <a:latin typeface="Huawei Sans" panose="020C0503030203020204" pitchFamily="34" charset="0"/>
                        </a:rPr>
                        <a:t>www.test.com/index.html</a:t>
                      </a:r>
                      <a:r>
                        <a:rPr lang="en-US" sz="1200" dirty="0">
                          <a:latin typeface="Huawei Sans" panose="020C0503030203020204" pitchFamily="34" charset="0"/>
                        </a:rPr>
                        <a:t>.</a:t>
                      </a:r>
                      <a:endParaRPr lang="en-US" sz="1200" baseline="0" dirty="0">
                        <a:effectLst/>
                        <a:latin typeface="Huawei Sans" panose="020C0503030203020204" pitchFamily="34" charset="0"/>
                        <a:ea typeface="方正兰亭黑简体" panose="02000000000000000000" pitchFamily="2" charset="-122"/>
                      </a:endParaRPr>
                    </a:p>
                  </a:txBody>
                  <a:tcPr marL="72000" marR="72000" marT="36000" marB="3600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1"/>
                  </a:ext>
                </a:extLst>
              </a:tr>
              <a:tr h="392821">
                <a:tc>
                  <a:txBody>
                    <a:bodyPr/>
                    <a:lstStyle/>
                    <a:p>
                      <a:pPr fontAlgn="ctr"/>
                      <a:r>
                        <a:rPr lang="en-US" sz="1200" dirty="0">
                          <a:latin typeface="Huawei Sans" panose="020C0503030203020204" pitchFamily="34" charset="0"/>
                        </a:rPr>
                        <a:t>Suffix matching</a:t>
                      </a:r>
                    </a:p>
                  </a:txBody>
                  <a:tcPr marL="72000" marR="72000" marT="36000" marB="3600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fontAlgn="ctr"/>
                      <a:r>
                        <a:rPr lang="en-US" sz="1200" dirty="0">
                          <a:latin typeface="Huawei Sans" panose="020C0503030203020204" pitchFamily="34" charset="0"/>
                        </a:rPr>
                        <a:t>All URLs that end with a specified character string are matched.</a:t>
                      </a:r>
                    </a:p>
                  </a:txBody>
                  <a:tcPr marL="72000" marR="72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fontAlgn="ctr"/>
                      <a:r>
                        <a:rPr lang="en-US" sz="1200" dirty="0">
                          <a:latin typeface="Huawei Sans" panose="020C0503030203020204" pitchFamily="34" charset="0"/>
                        </a:rPr>
                        <a:t>*</a:t>
                      </a:r>
                      <a:r>
                        <a:rPr lang="en-US" sz="1200" dirty="0" err="1">
                          <a:latin typeface="Huawei Sans" panose="020C0503030203020204" pitchFamily="34" charset="0"/>
                        </a:rPr>
                        <a:t>aspx</a:t>
                      </a:r>
                      <a:endParaRPr lang="en-US" sz="1200" baseline="0" dirty="0">
                        <a:effectLst/>
                        <a:latin typeface="Huawei Sans" panose="020C0503030203020204" pitchFamily="34" charset="0"/>
                        <a:ea typeface="方正兰亭黑简体" panose="02000000000000000000" pitchFamily="2" charset="-122"/>
                      </a:endParaRPr>
                    </a:p>
                  </a:txBody>
                  <a:tcPr marL="72000" marR="72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ctr"/>
                      <a:r>
                        <a:rPr lang="en-US" sz="1200" dirty="0">
                          <a:latin typeface="Huawei Sans" panose="020C0503030203020204" pitchFamily="34" charset="0"/>
                        </a:rPr>
                        <a:t>All URLs that end with </a:t>
                      </a:r>
                      <a:r>
                        <a:rPr lang="en-US" sz="1200" b="1" dirty="0" err="1">
                          <a:latin typeface="Huawei Sans" panose="020C0503030203020204" pitchFamily="34" charset="0"/>
                        </a:rPr>
                        <a:t>aspx</a:t>
                      </a:r>
                      <a:r>
                        <a:rPr lang="en-US" sz="1200" dirty="0">
                          <a:latin typeface="Huawei Sans" panose="020C0503030203020204" pitchFamily="34" charset="0"/>
                        </a:rPr>
                        <a:t> are matched, for example, </a:t>
                      </a:r>
                      <a:r>
                        <a:rPr lang="en-US" sz="1200" b="1" dirty="0">
                          <a:latin typeface="Huawei Sans" panose="020C0503030203020204" pitchFamily="34" charset="0"/>
                        </a:rPr>
                        <a:t>www.test.com/news/solutions.aspx</a:t>
                      </a:r>
                      <a:r>
                        <a:rPr lang="en-US" sz="1200" dirty="0">
                          <a:latin typeface="Huawei Sans" panose="020C0503030203020204" pitchFamily="34" charset="0"/>
                        </a:rPr>
                        <a:t>.</a:t>
                      </a:r>
                    </a:p>
                  </a:txBody>
                  <a:tcPr marL="72000" marR="72000" marT="36000" marB="3600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2"/>
                  </a:ext>
                </a:extLst>
              </a:tr>
              <a:tr h="392821">
                <a:tc>
                  <a:txBody>
                    <a:bodyPr/>
                    <a:lstStyle/>
                    <a:p>
                      <a:pPr fontAlgn="ctr"/>
                      <a:r>
                        <a:rPr lang="en-US" sz="1200" dirty="0">
                          <a:latin typeface="Huawei Sans" panose="020C0503030203020204" pitchFamily="34" charset="0"/>
                        </a:rPr>
                        <a:t>Keyword matching</a:t>
                      </a:r>
                    </a:p>
                  </a:txBody>
                  <a:tcPr marL="72000" marR="72000" marT="36000" marB="3600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fontAlgn="ctr"/>
                      <a:r>
                        <a:rPr lang="en-US" sz="1200" dirty="0">
                          <a:latin typeface="Huawei Sans" panose="020C0503030203020204" pitchFamily="34" charset="0"/>
                        </a:rPr>
                        <a:t>All URLs that contain a specified character string</a:t>
                      </a:r>
                      <a:r>
                        <a:rPr lang="en-US" sz="1200" baseline="0" dirty="0">
                          <a:latin typeface="Huawei Sans" panose="020C0503030203020204" pitchFamily="34" charset="0"/>
                        </a:rPr>
                        <a:t> are matched.</a:t>
                      </a:r>
                      <a:endParaRPr lang="en-US" sz="1200" dirty="0">
                        <a:latin typeface="Huawei Sans" panose="020C0503030203020204" pitchFamily="34" charset="0"/>
                      </a:endParaRPr>
                    </a:p>
                  </a:txBody>
                  <a:tcPr marL="72000" marR="72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fontAlgn="ctr"/>
                      <a:r>
                        <a:rPr lang="en-US" sz="1200" dirty="0">
                          <a:latin typeface="Huawei Sans" panose="020C0503030203020204" pitchFamily="34" charset="0"/>
                        </a:rPr>
                        <a:t>*sport*</a:t>
                      </a:r>
                    </a:p>
                  </a:txBody>
                  <a:tcPr marL="72000" marR="72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ctr"/>
                      <a:r>
                        <a:rPr lang="en-US" sz="1200" dirty="0">
                          <a:latin typeface="Huawei Sans" panose="020C0503030203020204" pitchFamily="34" charset="0"/>
                        </a:rPr>
                        <a:t>All URLs that contain </a:t>
                      </a:r>
                      <a:r>
                        <a:rPr lang="en-US" sz="1200" b="1" dirty="0">
                          <a:latin typeface="Huawei Sans" panose="020C0503030203020204" pitchFamily="34" charset="0"/>
                        </a:rPr>
                        <a:t>sport</a:t>
                      </a:r>
                      <a:r>
                        <a:rPr lang="en-US" sz="1200" dirty="0">
                          <a:latin typeface="Huawei Sans" panose="020C0503030203020204" pitchFamily="34" charset="0"/>
                        </a:rPr>
                        <a:t> are matched, for example, </a:t>
                      </a:r>
                      <a:r>
                        <a:rPr lang="en-US" sz="1200" b="1" dirty="0">
                          <a:latin typeface="Huawei Sans" panose="020C0503030203020204" pitchFamily="34" charset="0"/>
                        </a:rPr>
                        <a:t>sports.test.com/it/</a:t>
                      </a:r>
                      <a:r>
                        <a:rPr lang="en-US" sz="1200" dirty="0">
                          <a:latin typeface="Huawei Sans" panose="020C0503030203020204" pitchFamily="34" charset="0"/>
                        </a:rPr>
                        <a:t>.</a:t>
                      </a:r>
                    </a:p>
                  </a:txBody>
                  <a:tcPr marL="72000" marR="72000" marT="36000" marB="3600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3"/>
                  </a:ext>
                </a:extLst>
              </a:tr>
              <a:tr h="1049245">
                <a:tc>
                  <a:txBody>
                    <a:bodyPr/>
                    <a:lstStyle/>
                    <a:p>
                      <a:pPr fontAlgn="ctr"/>
                      <a:r>
                        <a:rPr lang="en-US" sz="1200" dirty="0">
                          <a:latin typeface="Huawei Sans" panose="020C0503030203020204" pitchFamily="34" charset="0"/>
                        </a:rPr>
                        <a:t>Exact matching</a:t>
                      </a:r>
                    </a:p>
                  </a:txBody>
                  <a:tcPr marL="72000" marR="72000" marT="36000" marB="3600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tc>
                  <a:txBody>
                    <a:bodyPr/>
                    <a:lstStyle/>
                    <a:p>
                      <a:pPr fontAlgn="ctr"/>
                      <a:r>
                        <a:rPr lang="en-US" sz="1200" dirty="0">
                          <a:latin typeface="Huawei Sans" panose="020C0503030203020204" pitchFamily="34" charset="0"/>
                        </a:rPr>
                        <a:t>A URL is</a:t>
                      </a:r>
                      <a:r>
                        <a:rPr lang="en-US" sz="1200" baseline="0" dirty="0">
                          <a:latin typeface="Huawei Sans" panose="020C0503030203020204" pitchFamily="34" charset="0"/>
                        </a:rPr>
                        <a:t> f</a:t>
                      </a:r>
                      <a:r>
                        <a:rPr lang="en-US" sz="1200" dirty="0">
                          <a:latin typeface="Huawei Sans" panose="020C0503030203020204" pitchFamily="34" charset="0"/>
                        </a:rPr>
                        <a:t>irst matched</a:t>
                      </a:r>
                      <a:r>
                        <a:rPr lang="en-US" sz="1200" baseline="0" dirty="0">
                          <a:latin typeface="Huawei Sans" panose="020C0503030203020204" pitchFamily="34" charset="0"/>
                        </a:rPr>
                        <a:t> </a:t>
                      </a:r>
                      <a:r>
                        <a:rPr lang="en-US" sz="1200" dirty="0">
                          <a:latin typeface="Huawei Sans" panose="020C0503030203020204" pitchFamily="34" charset="0"/>
                        </a:rPr>
                        <a:t>against a specified character string. If the UR</a:t>
                      </a:r>
                      <a:r>
                        <a:rPr lang="en-US" sz="1200" baseline="0" dirty="0">
                          <a:latin typeface="Huawei Sans" panose="020C0503030203020204" pitchFamily="34" charset="0"/>
                        </a:rPr>
                        <a:t>L is not matched</a:t>
                      </a:r>
                      <a:r>
                        <a:rPr lang="en-US" sz="1200" dirty="0">
                          <a:latin typeface="Huawei Sans" panose="020C0503030203020204" pitchFamily="34" charset="0"/>
                        </a:rPr>
                        <a:t>, the last directory in the URL is removed, and the remaining part is matched against the character string. If the UR</a:t>
                      </a:r>
                      <a:r>
                        <a:rPr lang="en-US" sz="1200" baseline="0" dirty="0">
                          <a:latin typeface="Huawei Sans" panose="020C0503030203020204" pitchFamily="34" charset="0"/>
                        </a:rPr>
                        <a:t>L is still not matched</a:t>
                      </a:r>
                      <a:r>
                        <a:rPr lang="en-US" sz="1200" dirty="0">
                          <a:latin typeface="Huawei Sans" panose="020C0503030203020204" pitchFamily="34" charset="0"/>
                        </a:rPr>
                        <a:t>, the last directory is removed. This process continues until the URL matches the character string.</a:t>
                      </a:r>
                    </a:p>
                  </a:txBody>
                  <a:tcPr marL="72000" marR="72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tc>
                  <a:txBody>
                    <a:bodyPr/>
                    <a:lstStyle/>
                    <a:p>
                      <a:pPr fontAlgn="ctr"/>
                      <a:r>
                        <a:rPr lang="en-US" sz="1200" dirty="0">
                          <a:latin typeface="Huawei Sans" panose="020C0503030203020204" pitchFamily="34" charset="0"/>
                        </a:rPr>
                        <a:t>www.example.com</a:t>
                      </a:r>
                    </a:p>
                  </a:txBody>
                  <a:tcPr marL="72000" marR="72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tc>
                  <a:txBody>
                    <a:bodyPr/>
                    <a:lstStyle/>
                    <a:p>
                      <a:pPr algn="l" fontAlgn="ctr">
                        <a:buFont typeface="Arial" panose="020B0604020202020204" pitchFamily="34" charset="0"/>
                        <a:buNone/>
                      </a:pPr>
                      <a:r>
                        <a:rPr lang="en-US" sz="1200" dirty="0">
                          <a:latin typeface="Huawei Sans" panose="020C0503030203020204" pitchFamily="34" charset="0"/>
                        </a:rPr>
                        <a:t>Based on matching rules, the following URLs match </a:t>
                      </a:r>
                      <a:r>
                        <a:rPr lang="en-US" sz="1200" b="1" dirty="0">
                          <a:latin typeface="Huawei Sans" panose="020C0503030203020204" pitchFamily="34" charset="0"/>
                        </a:rPr>
                        <a:t>www.example.com</a:t>
                      </a:r>
                      <a:r>
                        <a:rPr lang="en-US" sz="1200" dirty="0">
                          <a:latin typeface="Huawei Sans" panose="020C0503030203020204" pitchFamily="34" charset="0"/>
                        </a:rPr>
                        <a:t>: </a:t>
                      </a:r>
                    </a:p>
                    <a:p>
                      <a:pPr marL="171450" indent="-171450" algn="l" fontAlgn="ctr">
                        <a:buFont typeface="Arial" panose="020B0604020202020204" pitchFamily="34" charset="0"/>
                        <a:buChar char="•"/>
                      </a:pPr>
                      <a:r>
                        <a:rPr lang="en-US" sz="1200" dirty="0">
                          <a:latin typeface="Huawei Sans" panose="020C0503030203020204" pitchFamily="34" charset="0"/>
                        </a:rPr>
                        <a:t>www.example.com</a:t>
                      </a:r>
                    </a:p>
                    <a:p>
                      <a:pPr marL="171450" indent="-171450" algn="l" fontAlgn="ctr">
                        <a:buFont typeface="Arial" panose="020B0604020202020204" pitchFamily="34" charset="0"/>
                        <a:buChar char="•"/>
                      </a:pPr>
                      <a:r>
                        <a:rPr lang="en-US" sz="1200" dirty="0">
                          <a:latin typeface="Huawei Sans" panose="020C0503030203020204" pitchFamily="34" charset="0"/>
                        </a:rPr>
                        <a:t>www.example.com/news</a:t>
                      </a:r>
                    </a:p>
                    <a:p>
                      <a:pPr marL="171450" indent="-171450" algn="l" fontAlgn="ctr">
                        <a:buFont typeface="Arial" panose="020B0604020202020204" pitchFamily="34" charset="0"/>
                        <a:buChar char="•"/>
                      </a:pPr>
                      <a:r>
                        <a:rPr lang="en-US" sz="1200" dirty="0">
                          <a:latin typeface="Huawei Sans" panose="020C0503030203020204" pitchFamily="34" charset="0"/>
                        </a:rPr>
                        <a:t>www.example.com/news/en/</a:t>
                      </a:r>
                    </a:p>
                  </a:txBody>
                  <a:tcPr marL="72000" marR="72000" marT="36000" marB="3600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4"/>
                  </a:ext>
                </a:extLst>
              </a:tr>
            </a:tbl>
          </a:graphicData>
        </a:graphic>
      </p:graphicFrame>
      <p:grpSp>
        <p:nvGrpSpPr>
          <p:cNvPr id="22" name="组合 21"/>
          <p:cNvGrpSpPr/>
          <p:nvPr/>
        </p:nvGrpSpPr>
        <p:grpSpPr bwMode="gray">
          <a:xfrm>
            <a:off x="8315727" y="30422"/>
            <a:ext cx="3484959" cy="359996"/>
            <a:chOff x="6572634" y="137497"/>
            <a:chExt cx="3484959" cy="204347"/>
          </a:xfrm>
        </p:grpSpPr>
        <p:sp>
          <p:nvSpPr>
            <p:cNvPr id="23" name="五边形 22"/>
            <p:cNvSpPr/>
            <p:nvPr/>
          </p:nvSpPr>
          <p:spPr bwMode="gray">
            <a:xfrm>
              <a:off x="6572634" y="137498"/>
              <a:ext cx="828000" cy="204346"/>
            </a:xfrm>
            <a:prstGeom prst="homePlate">
              <a:avLst/>
            </a:prstGeom>
            <a:solidFill>
              <a:srgbClr val="D9D9D9"/>
            </a:solidFill>
            <a:ln w="9525" cap="flat" cmpd="sng" algn="ctr">
              <a:solidFill>
                <a:srgbClr val="D9D9D9"/>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000" dirty="0">
                  <a:latin typeface="Huawei Sans" panose="020C0503030203020204" pitchFamily="34" charset="0"/>
                </a:rPr>
                <a:t>Firewall</a:t>
              </a:r>
            </a:p>
          </p:txBody>
        </p:sp>
        <p:sp>
          <p:nvSpPr>
            <p:cNvPr id="24" name="燕尾形 23"/>
            <p:cNvSpPr/>
            <p:nvPr/>
          </p:nvSpPr>
          <p:spPr bwMode="gray">
            <a:xfrm>
              <a:off x="7256297" y="137498"/>
              <a:ext cx="893971" cy="204346"/>
            </a:xfrm>
            <a:prstGeom prst="chevron">
              <a:avLst/>
            </a:prstGeom>
            <a:solidFill>
              <a:srgbClr val="D9D9D9"/>
            </a:solidFill>
            <a:ln w="9525" cap="flat" cmpd="sng" algn="ctr">
              <a:solidFill>
                <a:srgbClr val="D9D9D9"/>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000" dirty="0">
                  <a:latin typeface="Huawei Sans" panose="020C0503030203020204" pitchFamily="34" charset="0"/>
                </a:rPr>
                <a:t>IPS</a:t>
              </a:r>
              <a:endParaRPr lang="en-US" altLang="zh-CN" sz="10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 name="燕尾形 24"/>
            <p:cNvSpPr/>
            <p:nvPr/>
          </p:nvSpPr>
          <p:spPr bwMode="gray">
            <a:xfrm>
              <a:off x="8005931" y="137498"/>
              <a:ext cx="1008000" cy="204346"/>
            </a:xfrm>
            <a:prstGeom prst="chevron">
              <a:avLst/>
            </a:prstGeom>
            <a:solidFill>
              <a:srgbClr val="56C4D2"/>
            </a:solidFill>
            <a:ln w="9525" cap="flat" cmpd="sng" algn="ctr">
              <a:solidFill>
                <a:srgbClr val="56C4D2"/>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000" b="1" dirty="0">
                  <a:solidFill>
                    <a:schemeClr val="bg1"/>
                  </a:solidFill>
                  <a:latin typeface="Huawei Sans" panose="020C0503030203020204" pitchFamily="34" charset="0"/>
                </a:rPr>
                <a:t>URL Filtering</a:t>
              </a:r>
              <a:endParaRPr lang="en-US" altLang="zh-CN" sz="1000" b="1"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 name="燕尾形 25"/>
            <p:cNvSpPr/>
            <p:nvPr/>
          </p:nvSpPr>
          <p:spPr bwMode="gray">
            <a:xfrm>
              <a:off x="8869593" y="137497"/>
              <a:ext cx="1188000" cy="204346"/>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000" dirty="0">
                  <a:latin typeface="Huawei Sans" panose="020C0503030203020204" pitchFamily="34" charset="0"/>
                </a:rPr>
                <a:t>Advanced Security VAS</a:t>
              </a:r>
              <a:endParaRPr lang="en-US" altLang="zh-CN" sz="10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Tree>
    <p:extLst>
      <p:ext uri="{BB962C8B-B14F-4D97-AF65-F5344CB8AC3E}">
        <p14:creationId xmlns:p14="http://schemas.microsoft.com/office/powerpoint/2010/main" val="303494556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44" name="Rectangle 77"/>
          <p:cNvSpPr>
            <a:spLocks noGrp="1" noChangeArrowheads="1"/>
          </p:cNvSpPr>
          <p:nvPr>
            <p:ph type="title"/>
          </p:nvPr>
        </p:nvSpPr>
        <p:spPr bwMode="gray"/>
        <p:txBody>
          <a:bodyPr>
            <a:normAutofit/>
          </a:bodyPr>
          <a:lstStyle/>
          <a:p>
            <a:pPr fontAlgn="ctr"/>
            <a:r>
              <a:rPr lang="en-US" altLang="en-US" dirty="0">
                <a:latin typeface="Huawei Sans" panose="020C0503030203020204" pitchFamily="34" charset="0"/>
              </a:rPr>
              <a:t>Implementation of </a:t>
            </a:r>
            <a:r>
              <a:rPr lang="en-US" dirty="0">
                <a:latin typeface="Huawei Sans" panose="020C0503030203020204" pitchFamily="34" charset="0"/>
              </a:rPr>
              <a:t>URL Filtering</a:t>
            </a:r>
          </a:p>
        </p:txBody>
      </p:sp>
      <p:sp>
        <p:nvSpPr>
          <p:cNvPr id="2" name="Text Placeholder 1"/>
          <p:cNvSpPr>
            <a:spLocks noGrp="1"/>
          </p:cNvSpPr>
          <p:nvPr>
            <p:ph type="body" sz="quarter" idx="10"/>
          </p:nvPr>
        </p:nvSpPr>
        <p:spPr bwMode="gray"/>
        <p:txBody>
          <a:bodyPr/>
          <a:lstStyle/>
          <a:p>
            <a:pPr algn="l"/>
            <a:r>
              <a:rPr lang="en-US" sz="1600" dirty="0">
                <a:latin typeface="Huawei Sans" panose="020C0503030203020204" pitchFamily="34" charset="0"/>
              </a:rPr>
              <a:t>When an HTTP request matches a URL, a CPE functioning as a gateway processes the HTTP request according to the URL filtering mode and URL filtering process. The following URL filtering modes are supported:</a:t>
            </a:r>
          </a:p>
          <a:p>
            <a:pPr marL="542925" lvl="1" indent="-238125"/>
            <a:r>
              <a:rPr lang="en-US" sz="1400" dirty="0">
                <a:latin typeface="Huawei Sans" panose="020C0503030203020204" pitchFamily="34" charset="0"/>
              </a:rPr>
              <a:t>Blacklist- or whitelist-based URL filtering: A CPE filters received HTTP requests based on the URL whitelist or blacklist configured on it.</a:t>
            </a:r>
          </a:p>
          <a:p>
            <a:pPr marL="542925" lvl="1" indent="-238125"/>
            <a:r>
              <a:rPr lang="en-US" sz="1400" dirty="0">
                <a:latin typeface="Huawei Sans" panose="020C0503030203020204" pitchFamily="34" charset="0"/>
              </a:rPr>
              <a:t>Category-based URL filtering: After receiving an HTTP request, a CPE queries the URL category in the predefined URL category database. After the URL category is queried, the CPE processes the HTTP request according to the action defined for the URL category.</a:t>
            </a:r>
          </a:p>
        </p:txBody>
      </p:sp>
      <p:pic>
        <p:nvPicPr>
          <p:cNvPr id="27" name="图片 63" descr="笔记本电脑.png"/>
          <p:cNvPicPr>
            <a:picLocks noChangeAspect="1"/>
          </p:cNvPicPr>
          <p:nvPr/>
        </p:nvPicPr>
        <p:blipFill>
          <a:blip r:embed="rId3" cstate="print"/>
          <a:stretch>
            <a:fillRect/>
          </a:stretch>
        </p:blipFill>
        <p:spPr bwMode="gray">
          <a:xfrm>
            <a:off x="2989501" y="4857308"/>
            <a:ext cx="539779" cy="338400"/>
          </a:xfrm>
          <a:prstGeom prst="rect">
            <a:avLst/>
          </a:prstGeom>
        </p:spPr>
      </p:pic>
      <p:cxnSp>
        <p:nvCxnSpPr>
          <p:cNvPr id="28" name="Straight Connector 27"/>
          <p:cNvCxnSpPr>
            <a:stCxn id="36" idx="3"/>
            <a:endCxn id="34" idx="1"/>
          </p:cNvCxnSpPr>
          <p:nvPr/>
        </p:nvCxnSpPr>
        <p:spPr bwMode="gray">
          <a:xfrm flipV="1">
            <a:off x="5309108" y="5026509"/>
            <a:ext cx="1209909" cy="1"/>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29" name="Straight Connector 28"/>
          <p:cNvCxnSpPr>
            <a:stCxn id="34" idx="3"/>
          </p:cNvCxnSpPr>
          <p:nvPr/>
        </p:nvCxnSpPr>
        <p:spPr bwMode="gray">
          <a:xfrm>
            <a:off x="7059017" y="5026509"/>
            <a:ext cx="893177"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pic>
        <p:nvPicPr>
          <p:cNvPr id="34" name="Picture 12" descr="E:\2016.01\1.12 扁平化图标\蓝色\AR-蓝色最新-40.png"/>
          <p:cNvPicPr>
            <a:picLocks noChangeAspect="1" noChangeArrowheads="1"/>
          </p:cNvPicPr>
          <p:nvPr/>
        </p:nvPicPr>
        <p:blipFill>
          <a:blip r:embed="rId4" cstate="print"/>
          <a:srcRect/>
          <a:stretch>
            <a:fillRect/>
          </a:stretch>
        </p:blipFill>
        <p:spPr bwMode="gray">
          <a:xfrm>
            <a:off x="6519017" y="4805600"/>
            <a:ext cx="540000" cy="441818"/>
          </a:xfrm>
          <a:prstGeom prst="rect">
            <a:avLst/>
          </a:prstGeom>
          <a:noFill/>
        </p:spPr>
      </p:pic>
      <p:pic>
        <p:nvPicPr>
          <p:cNvPr id="36" name="图片 16" descr="通用交换机.png"/>
          <p:cNvPicPr>
            <a:picLocks noChangeAspect="1"/>
          </p:cNvPicPr>
          <p:nvPr/>
        </p:nvPicPr>
        <p:blipFill>
          <a:blip r:embed="rId5" cstate="print"/>
          <a:stretch>
            <a:fillRect/>
          </a:stretch>
        </p:blipFill>
        <p:spPr bwMode="gray">
          <a:xfrm>
            <a:off x="4769108" y="4805601"/>
            <a:ext cx="540000" cy="441817"/>
          </a:xfrm>
          <a:prstGeom prst="rect">
            <a:avLst/>
          </a:prstGeom>
        </p:spPr>
      </p:pic>
      <p:cxnSp>
        <p:nvCxnSpPr>
          <p:cNvPr id="37" name="Straight Connector 36"/>
          <p:cNvCxnSpPr>
            <a:stCxn id="36" idx="1"/>
            <a:endCxn id="27" idx="3"/>
          </p:cNvCxnSpPr>
          <p:nvPr/>
        </p:nvCxnSpPr>
        <p:spPr bwMode="gray">
          <a:xfrm flipH="1" flipV="1">
            <a:off x="3529280" y="5026508"/>
            <a:ext cx="1239828" cy="2"/>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40" name="Freeform 159"/>
          <p:cNvSpPr/>
          <p:nvPr/>
        </p:nvSpPr>
        <p:spPr bwMode="gray">
          <a:xfrm flipH="1">
            <a:off x="7970941" y="4623331"/>
            <a:ext cx="998452" cy="56183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r>
              <a:rPr lang="en-US" sz="1400" dirty="0">
                <a:solidFill>
                  <a:schemeClr val="tx1"/>
                </a:solidFill>
                <a:latin typeface="Huawei Sans" panose="020C0503030203020204" pitchFamily="34" charset="0"/>
              </a:rPr>
              <a:t>Internet</a:t>
            </a:r>
          </a:p>
        </p:txBody>
      </p:sp>
      <p:sp>
        <p:nvSpPr>
          <p:cNvPr id="42" name="TextBox 41"/>
          <p:cNvSpPr txBox="1"/>
          <p:nvPr/>
        </p:nvSpPr>
        <p:spPr bwMode="gray">
          <a:xfrm>
            <a:off x="5798000" y="5270798"/>
            <a:ext cx="1983926" cy="457991"/>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algn="ctr" fontAlgn="ctr"/>
            <a:r>
              <a:rPr lang="en-US" sz="1200" dirty="0">
                <a:latin typeface="Huawei Sans" panose="020C0503030203020204" pitchFamily="34" charset="0"/>
              </a:rPr>
              <a:t>Egress (built-in firewall, URL filtering enabled)</a:t>
            </a:r>
          </a:p>
        </p:txBody>
      </p:sp>
      <p:pic>
        <p:nvPicPr>
          <p:cNvPr id="43" name="图片 66" descr="交换机.png"/>
          <p:cNvPicPr>
            <a:picLocks noChangeAspect="1"/>
          </p:cNvPicPr>
          <p:nvPr/>
        </p:nvPicPr>
        <p:blipFill>
          <a:blip r:embed="rId6" cstate="print"/>
          <a:stretch>
            <a:fillRect/>
          </a:stretch>
        </p:blipFill>
        <p:spPr bwMode="gray">
          <a:xfrm>
            <a:off x="8448140" y="4367293"/>
            <a:ext cx="540000" cy="441817"/>
          </a:xfrm>
          <a:prstGeom prst="rect">
            <a:avLst/>
          </a:prstGeom>
        </p:spPr>
      </p:pic>
      <p:pic>
        <p:nvPicPr>
          <p:cNvPr id="44" name="图片 66" descr="交换机.png"/>
          <p:cNvPicPr>
            <a:picLocks noChangeAspect="1"/>
          </p:cNvPicPr>
          <p:nvPr/>
        </p:nvPicPr>
        <p:blipFill>
          <a:blip r:embed="rId6" cstate="print"/>
          <a:stretch>
            <a:fillRect/>
          </a:stretch>
        </p:blipFill>
        <p:spPr bwMode="gray">
          <a:xfrm>
            <a:off x="8448140" y="5053742"/>
            <a:ext cx="540000" cy="441817"/>
          </a:xfrm>
          <a:prstGeom prst="rect">
            <a:avLst/>
          </a:prstGeom>
        </p:spPr>
      </p:pic>
      <p:sp>
        <p:nvSpPr>
          <p:cNvPr id="45" name="TextBox 44"/>
          <p:cNvSpPr txBox="1"/>
          <p:nvPr/>
        </p:nvSpPr>
        <p:spPr bwMode="gray">
          <a:xfrm>
            <a:off x="8964018" y="4441013"/>
            <a:ext cx="1411141" cy="273325"/>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fontAlgn="ctr"/>
            <a:r>
              <a:rPr lang="en-US" sz="1200" dirty="0">
                <a:latin typeface="Huawei Sans" panose="020C0503030203020204" pitchFamily="34" charset="0"/>
              </a:rPr>
              <a:t>www.huawei.com</a:t>
            </a:r>
            <a:endParaRPr lang="en-US" altLang="zh-CN" sz="1200" dirty="0">
              <a:latin typeface="Huawei Sans" panose="020C0503030203020204" pitchFamily="34" charset="0"/>
            </a:endParaRPr>
          </a:p>
        </p:txBody>
      </p:sp>
      <p:sp>
        <p:nvSpPr>
          <p:cNvPr id="46" name="TextBox 45"/>
          <p:cNvSpPr txBox="1"/>
          <p:nvPr/>
        </p:nvSpPr>
        <p:spPr bwMode="gray">
          <a:xfrm>
            <a:off x="8964018" y="5146065"/>
            <a:ext cx="1325147" cy="273325"/>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fontAlgn="ctr"/>
            <a:r>
              <a:rPr lang="en-US" sz="1200" dirty="0">
                <a:latin typeface="Huawei Sans" panose="020C0503030203020204" pitchFamily="34" charset="0"/>
              </a:rPr>
              <a:t>www.game.com</a:t>
            </a:r>
            <a:endParaRPr lang="en-US" altLang="zh-CN" sz="1200" dirty="0">
              <a:latin typeface="Huawei Sans" panose="020C0503030203020204" pitchFamily="34" charset="0"/>
            </a:endParaRPr>
          </a:p>
        </p:txBody>
      </p:sp>
      <p:graphicFrame>
        <p:nvGraphicFramePr>
          <p:cNvPr id="47" name="Table 46"/>
          <p:cNvGraphicFramePr>
            <a:graphicFrameLocks noGrp="1"/>
          </p:cNvGraphicFramePr>
          <p:nvPr>
            <p:extLst>
              <p:ext uri="{D42A27DB-BD31-4B8C-83A1-F6EECF244321}">
                <p14:modId xmlns:p14="http://schemas.microsoft.com/office/powerpoint/2010/main" val="984673063"/>
              </p:ext>
            </p:extLst>
          </p:nvPr>
        </p:nvGraphicFramePr>
        <p:xfrm>
          <a:off x="5495868" y="3512897"/>
          <a:ext cx="2446590" cy="1005840"/>
        </p:xfrm>
        <a:graphic>
          <a:graphicData uri="http://schemas.openxmlformats.org/drawingml/2006/table">
            <a:tbl>
              <a:tblPr firstRow="1" bandRow="1">
                <a:tableStyleId>{5C22544A-7EE6-4342-B048-85BDC9FD1C3A}</a:tableStyleId>
              </a:tblPr>
              <a:tblGrid>
                <a:gridCol w="971607">
                  <a:extLst>
                    <a:ext uri="{9D8B030D-6E8A-4147-A177-3AD203B41FA5}">
                      <a16:colId xmlns:a16="http://schemas.microsoft.com/office/drawing/2014/main" val="20000"/>
                    </a:ext>
                  </a:extLst>
                </a:gridCol>
                <a:gridCol w="801072">
                  <a:extLst>
                    <a:ext uri="{9D8B030D-6E8A-4147-A177-3AD203B41FA5}">
                      <a16:colId xmlns:a16="http://schemas.microsoft.com/office/drawing/2014/main" val="20001"/>
                    </a:ext>
                  </a:extLst>
                </a:gridCol>
                <a:gridCol w="673911">
                  <a:extLst>
                    <a:ext uri="{9D8B030D-6E8A-4147-A177-3AD203B41FA5}">
                      <a16:colId xmlns:a16="http://schemas.microsoft.com/office/drawing/2014/main" val="20002"/>
                    </a:ext>
                  </a:extLst>
                </a:gridCol>
              </a:tblGrid>
              <a:tr h="269929">
                <a:tc>
                  <a:txBody>
                    <a:bodyPr/>
                    <a:lstStyle/>
                    <a:p>
                      <a:pPr algn="ctr" fontAlgn="ctr"/>
                      <a:r>
                        <a:rPr lang="en-US" sz="1200" b="1" dirty="0">
                          <a:solidFill>
                            <a:schemeClr val="tx1"/>
                          </a:solidFill>
                          <a:latin typeface="Huawei Sans" panose="020C0503030203020204" pitchFamily="34" charset="0"/>
                        </a:rPr>
                        <a:t>URL filtering</a:t>
                      </a:r>
                    </a:p>
                  </a:txBody>
                  <a:tcPr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gridSpan="2">
                  <a:txBody>
                    <a:bodyPr/>
                    <a:lstStyle/>
                    <a:p>
                      <a:pPr fontAlgn="ctr"/>
                      <a:endParaRPr lang="en-US" altLang="zh-CN" sz="1200" dirty="0">
                        <a:solidFill>
                          <a:schemeClr val="tx1"/>
                        </a:solidFill>
                        <a:latin typeface="Huawei Sans" panose="020C0503030203020204" pitchFamily="34" charset="0"/>
                      </a:endParaRPr>
                    </a:p>
                  </a:txBody>
                  <a:tcPr>
                    <a:lnL w="28575" cap="flat" cmpd="sng" algn="ctr">
                      <a:solidFill>
                        <a:schemeClr val="tx1"/>
                      </a:solidFill>
                      <a:prstDash val="solid"/>
                      <a:round/>
                      <a:headEnd type="none" w="med" len="med"/>
                      <a:tailEnd type="none" w="med" len="med"/>
                    </a:lnL>
                    <a:lnR w="28575" cap="flat" cmpd="sng" algn="ctr">
                      <a:noFill/>
                      <a:prstDash val="solid"/>
                      <a:round/>
                      <a:headEnd type="none" w="med" len="med"/>
                      <a:tailEnd type="none" w="med" len="med"/>
                    </a:lnR>
                    <a:lnT w="28575" cap="flat" cmpd="sng" algn="ctr">
                      <a:no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zh-CN" altLang="en-US" sz="1200" dirty="0"/>
                    </a:p>
                  </a:txBody>
                  <a:tcPr>
                    <a:lnL w="12700" cmpd="sng">
                      <a:noFill/>
                    </a:lnL>
                    <a:lnR w="12700" cmpd="sng">
                      <a:noFill/>
                    </a:lnR>
                    <a:lnT w="12700" cmpd="sng">
                      <a:noFill/>
                    </a:lnT>
                    <a:lnB w="12700" cap="flat" cmpd="sng" algn="ctr">
                      <a:solidFill>
                        <a:srgbClr val="00B0F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r h="161957">
                <a:tc>
                  <a:txBody>
                    <a:bodyPr/>
                    <a:lstStyle/>
                    <a:p>
                      <a:pPr algn="ctr" fontAlgn="ctr"/>
                      <a:r>
                        <a:rPr lang="en-US" sz="1200" dirty="0">
                          <a:latin typeface="Huawei Sans" panose="020C0503030203020204" pitchFamily="34" charset="0"/>
                        </a:rPr>
                        <a:t>Whitelist</a:t>
                      </a:r>
                    </a:p>
                  </a:txBody>
                  <a:tcP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n-US" sz="1200" dirty="0">
                          <a:latin typeface="Huawei Sans" panose="020C0503030203020204" pitchFamily="34" charset="0"/>
                        </a:rPr>
                        <a:t>*</a:t>
                      </a:r>
                      <a:r>
                        <a:rPr lang="en-US" sz="1200" dirty="0" err="1">
                          <a:latin typeface="Huawei Sans" panose="020C0503030203020204" pitchFamily="34" charset="0"/>
                        </a:rPr>
                        <a:t>huawei</a:t>
                      </a:r>
                      <a:r>
                        <a:rPr lang="en-US" sz="1200" dirty="0">
                          <a:latin typeface="Huawei Sans" panose="020C0503030203020204" pitchFamily="34" charset="0"/>
                        </a:rPr>
                        <a:t>*</a:t>
                      </a:r>
                      <a:endParaRPr lang="en-US" altLang="zh-CN" sz="1200" dirty="0">
                        <a:latin typeface="Huawei Sans" panose="020C0503030203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n-US" sz="1200" dirty="0">
                          <a:latin typeface="Huawei Sans" panose="020C0503030203020204" pitchFamily="34" charset="0"/>
                        </a:rPr>
                        <a:t>Permit</a:t>
                      </a:r>
                    </a:p>
                  </a:txBody>
                  <a:tcP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1"/>
                  </a:ext>
                </a:extLst>
              </a:tr>
              <a:tr h="161957">
                <a:tc>
                  <a:txBody>
                    <a:bodyPr/>
                    <a:lstStyle/>
                    <a:p>
                      <a:pPr algn="ctr" fontAlgn="ctr"/>
                      <a:r>
                        <a:rPr lang="en-US" sz="1200" dirty="0">
                          <a:latin typeface="Huawei Sans" panose="020C0503030203020204" pitchFamily="34" charset="0"/>
                        </a:rPr>
                        <a:t>Blacklist</a:t>
                      </a:r>
                    </a:p>
                  </a:txBody>
                  <a:tcP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n-US" sz="1200" dirty="0">
                          <a:latin typeface="Huawei Sans" panose="020C0503030203020204" pitchFamily="34" charset="0"/>
                        </a:rPr>
                        <a:t>*game*</a:t>
                      </a:r>
                      <a:endParaRPr lang="en-US" altLang="zh-CN" sz="1200" dirty="0">
                        <a:latin typeface="Huawei Sans" panose="020C0503030203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n-US" sz="1200" dirty="0">
                          <a:latin typeface="Huawei Sans" panose="020C0503030203020204" pitchFamily="34" charset="0"/>
                        </a:rPr>
                        <a:t>Deny</a:t>
                      </a:r>
                    </a:p>
                  </a:txBody>
                  <a:tcP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2"/>
                  </a:ext>
                </a:extLst>
              </a:tr>
            </a:tbl>
          </a:graphicData>
        </a:graphic>
      </p:graphicFrame>
      <p:sp>
        <p:nvSpPr>
          <p:cNvPr id="4" name="Freeform 3"/>
          <p:cNvSpPr/>
          <p:nvPr/>
        </p:nvSpPr>
        <p:spPr bwMode="gray">
          <a:xfrm>
            <a:off x="3563621" y="5105654"/>
            <a:ext cx="2936650" cy="95250"/>
          </a:xfrm>
          <a:custGeom>
            <a:avLst/>
            <a:gdLst>
              <a:gd name="connsiteX0" fmla="*/ 0 w 3552825"/>
              <a:gd name="connsiteY0" fmla="*/ 0 h 95250"/>
              <a:gd name="connsiteX1" fmla="*/ 2619375 w 3552825"/>
              <a:gd name="connsiteY1" fmla="*/ 38100 h 95250"/>
              <a:gd name="connsiteX2" fmla="*/ 3552825 w 3552825"/>
              <a:gd name="connsiteY2" fmla="*/ 95250 h 95250"/>
            </a:gdLst>
            <a:ahLst/>
            <a:cxnLst>
              <a:cxn ang="0">
                <a:pos x="connsiteX0" y="connsiteY0"/>
              </a:cxn>
              <a:cxn ang="0">
                <a:pos x="connsiteX1" y="connsiteY1"/>
              </a:cxn>
              <a:cxn ang="0">
                <a:pos x="connsiteX2" y="connsiteY2"/>
              </a:cxn>
            </a:cxnLst>
            <a:rect l="l" t="t" r="r" b="b"/>
            <a:pathLst>
              <a:path w="3552825" h="95250">
                <a:moveTo>
                  <a:pt x="0" y="0"/>
                </a:moveTo>
                <a:lnTo>
                  <a:pt x="2619375" y="38100"/>
                </a:lnTo>
                <a:cubicBezTo>
                  <a:pt x="3211512" y="53975"/>
                  <a:pt x="3400425" y="85725"/>
                  <a:pt x="3552825" y="95250"/>
                </a:cubicBezTo>
              </a:path>
            </a:pathLst>
          </a:custGeom>
          <a:noFill/>
          <a:ln w="19050">
            <a:solidFill>
              <a:srgbClr val="EC7061"/>
            </a:solidFill>
            <a:prstDash val="dash"/>
            <a:headEnd type="none" w="med" len="med"/>
            <a:tailEnd type="triangl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51" name="Rectangular Callout 50"/>
          <p:cNvSpPr/>
          <p:nvPr/>
        </p:nvSpPr>
        <p:spPr bwMode="gray">
          <a:xfrm>
            <a:off x="3430426" y="4367293"/>
            <a:ext cx="1878682" cy="311902"/>
          </a:xfrm>
          <a:prstGeom prst="wedgeRectCallout">
            <a:avLst>
              <a:gd name="adj1" fmla="val 28959"/>
              <a:gd name="adj2" fmla="val 92211"/>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schemeClr val="tx1"/>
                </a:solidFill>
                <a:latin typeface="Huawei Sans" panose="020C0503030203020204" pitchFamily="34" charset="0"/>
              </a:rPr>
              <a:t>Visit www.huawei.com.</a:t>
            </a:r>
            <a:endParaRPr lang="en-US" altLang="zh-CN" sz="1200" dirty="0">
              <a:solidFill>
                <a:schemeClr val="tx1"/>
              </a:solidFill>
              <a:latin typeface="Huawei Sans" panose="020C0503030203020204" pitchFamily="34" charset="0"/>
            </a:endParaRPr>
          </a:p>
        </p:txBody>
      </p:sp>
      <p:sp>
        <p:nvSpPr>
          <p:cNvPr id="52" name="Rectangular Callout 51"/>
          <p:cNvSpPr/>
          <p:nvPr/>
        </p:nvSpPr>
        <p:spPr bwMode="gray">
          <a:xfrm>
            <a:off x="3349690" y="5311812"/>
            <a:ext cx="1726142" cy="326988"/>
          </a:xfrm>
          <a:prstGeom prst="wedgeRectCallout">
            <a:avLst>
              <a:gd name="adj1" fmla="val 28289"/>
              <a:gd name="adj2" fmla="val -78445"/>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schemeClr val="tx1"/>
                </a:solidFill>
                <a:latin typeface="Huawei Sans" panose="020C0503030203020204" pitchFamily="34" charset="0"/>
              </a:rPr>
              <a:t>Visit www.game.com.</a:t>
            </a:r>
            <a:endParaRPr lang="en-US" altLang="zh-CN" sz="1200" dirty="0">
              <a:solidFill>
                <a:schemeClr val="tx1"/>
              </a:solidFill>
              <a:latin typeface="Huawei Sans" panose="020C0503030203020204" pitchFamily="34" charset="0"/>
            </a:endParaRPr>
          </a:p>
        </p:txBody>
      </p:sp>
      <p:pic>
        <p:nvPicPr>
          <p:cNvPr id="30" name="图片 29"/>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bwMode="gray">
          <a:xfrm>
            <a:off x="6368880" y="4633104"/>
            <a:ext cx="360510" cy="295200"/>
          </a:xfrm>
          <a:prstGeom prst="rect">
            <a:avLst/>
          </a:prstGeom>
        </p:spPr>
      </p:pic>
      <p:sp>
        <p:nvSpPr>
          <p:cNvPr id="3" name="Freeform 2"/>
          <p:cNvSpPr/>
          <p:nvPr/>
        </p:nvSpPr>
        <p:spPr bwMode="gray">
          <a:xfrm>
            <a:off x="3543439" y="4477139"/>
            <a:ext cx="4905375" cy="424480"/>
          </a:xfrm>
          <a:custGeom>
            <a:avLst/>
            <a:gdLst>
              <a:gd name="connsiteX0" fmla="*/ 0 w 4905375"/>
              <a:gd name="connsiteY0" fmla="*/ 400050 h 424480"/>
              <a:gd name="connsiteX1" fmla="*/ 3314700 w 4905375"/>
              <a:gd name="connsiteY1" fmla="*/ 381000 h 424480"/>
              <a:gd name="connsiteX2" fmla="*/ 4905375 w 4905375"/>
              <a:gd name="connsiteY2" fmla="*/ 0 h 424480"/>
            </a:gdLst>
            <a:ahLst/>
            <a:cxnLst>
              <a:cxn ang="0">
                <a:pos x="connsiteX0" y="connsiteY0"/>
              </a:cxn>
              <a:cxn ang="0">
                <a:pos x="connsiteX1" y="connsiteY1"/>
              </a:cxn>
              <a:cxn ang="0">
                <a:pos x="connsiteX2" y="connsiteY2"/>
              </a:cxn>
            </a:cxnLst>
            <a:rect l="l" t="t" r="r" b="b"/>
            <a:pathLst>
              <a:path w="4905375" h="424480">
                <a:moveTo>
                  <a:pt x="0" y="400050"/>
                </a:moveTo>
                <a:cubicBezTo>
                  <a:pt x="1248569" y="423862"/>
                  <a:pt x="2497138" y="447675"/>
                  <a:pt x="3314700" y="381000"/>
                </a:cubicBezTo>
                <a:cubicBezTo>
                  <a:pt x="4132263" y="314325"/>
                  <a:pt x="4518819" y="157162"/>
                  <a:pt x="4905375" y="0"/>
                </a:cubicBezTo>
              </a:path>
            </a:pathLst>
          </a:custGeom>
          <a:noFill/>
          <a:ln w="19050">
            <a:solidFill>
              <a:srgbClr val="00B0F0"/>
            </a:solidFill>
            <a:prstDash val="dash"/>
            <a:headEnd type="none" w="med" len="med"/>
            <a:tailEnd type="triangl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grpSp>
        <p:nvGrpSpPr>
          <p:cNvPr id="31" name="组合 30"/>
          <p:cNvGrpSpPr/>
          <p:nvPr/>
        </p:nvGrpSpPr>
        <p:grpSpPr bwMode="gray">
          <a:xfrm>
            <a:off x="8315727" y="30422"/>
            <a:ext cx="3484959" cy="359996"/>
            <a:chOff x="6572634" y="137497"/>
            <a:chExt cx="3484959" cy="204347"/>
          </a:xfrm>
        </p:grpSpPr>
        <p:sp>
          <p:nvSpPr>
            <p:cNvPr id="32" name="五边形 31"/>
            <p:cNvSpPr/>
            <p:nvPr/>
          </p:nvSpPr>
          <p:spPr bwMode="gray">
            <a:xfrm>
              <a:off x="6572634" y="137498"/>
              <a:ext cx="828000" cy="204346"/>
            </a:xfrm>
            <a:prstGeom prst="homePlate">
              <a:avLst/>
            </a:prstGeom>
            <a:solidFill>
              <a:srgbClr val="D9D9D9"/>
            </a:solidFill>
            <a:ln w="9525" cap="flat" cmpd="sng" algn="ctr">
              <a:solidFill>
                <a:srgbClr val="D9D9D9"/>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000" dirty="0">
                  <a:latin typeface="Huawei Sans" panose="020C0503030203020204" pitchFamily="34" charset="0"/>
                </a:rPr>
                <a:t>Firewall</a:t>
              </a:r>
            </a:p>
          </p:txBody>
        </p:sp>
        <p:sp>
          <p:nvSpPr>
            <p:cNvPr id="48" name="燕尾形 47"/>
            <p:cNvSpPr/>
            <p:nvPr/>
          </p:nvSpPr>
          <p:spPr bwMode="gray">
            <a:xfrm>
              <a:off x="7256297" y="137498"/>
              <a:ext cx="893971" cy="204346"/>
            </a:xfrm>
            <a:prstGeom prst="chevron">
              <a:avLst/>
            </a:prstGeom>
            <a:solidFill>
              <a:srgbClr val="D9D9D9"/>
            </a:solidFill>
            <a:ln w="9525" cap="flat" cmpd="sng" algn="ctr">
              <a:solidFill>
                <a:srgbClr val="D9D9D9"/>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000" dirty="0">
                  <a:latin typeface="Huawei Sans" panose="020C0503030203020204" pitchFamily="34" charset="0"/>
                </a:rPr>
                <a:t>IPS</a:t>
              </a:r>
              <a:endParaRPr lang="en-US" altLang="zh-CN" sz="10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9" name="燕尾形 48"/>
            <p:cNvSpPr/>
            <p:nvPr/>
          </p:nvSpPr>
          <p:spPr bwMode="gray">
            <a:xfrm>
              <a:off x="8005931" y="137498"/>
              <a:ext cx="1008000" cy="204346"/>
            </a:xfrm>
            <a:prstGeom prst="chevron">
              <a:avLst/>
            </a:prstGeom>
            <a:solidFill>
              <a:srgbClr val="56C4D2"/>
            </a:solidFill>
            <a:ln w="9525" cap="flat" cmpd="sng" algn="ctr">
              <a:solidFill>
                <a:srgbClr val="56C4D2"/>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000" b="1" dirty="0">
                  <a:solidFill>
                    <a:schemeClr val="bg1"/>
                  </a:solidFill>
                  <a:latin typeface="Huawei Sans" panose="020C0503030203020204" pitchFamily="34" charset="0"/>
                </a:rPr>
                <a:t>URL Filtering</a:t>
              </a:r>
              <a:endParaRPr lang="en-US" altLang="zh-CN" sz="1000" b="1"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3" name="燕尾形 52"/>
            <p:cNvSpPr/>
            <p:nvPr/>
          </p:nvSpPr>
          <p:spPr bwMode="gray">
            <a:xfrm>
              <a:off x="8869593" y="137497"/>
              <a:ext cx="1188000" cy="204346"/>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000" dirty="0">
                  <a:latin typeface="Huawei Sans" panose="020C0503030203020204" pitchFamily="34" charset="0"/>
                </a:rPr>
                <a:t>Advanced Security VAS</a:t>
              </a:r>
              <a:endParaRPr lang="en-US" altLang="zh-CN" sz="10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54" name="Multiply 49"/>
          <p:cNvSpPr/>
          <p:nvPr/>
        </p:nvSpPr>
        <p:spPr bwMode="gray">
          <a:xfrm>
            <a:off x="6115655" y="5055908"/>
            <a:ext cx="252028" cy="253371"/>
          </a:xfrm>
          <a:prstGeom prst="mathMultiply">
            <a:avLst/>
          </a:prstGeom>
          <a:solidFill>
            <a:srgbClr val="EC7061"/>
          </a:solidFill>
        </p:spPr>
        <p:txBody>
          <a:bodyPr wrap="square" rtlCol="0" anchor="ctr">
            <a:noAutofit/>
          </a:bodyPr>
          <a:lstStyle/>
          <a:p>
            <a:pPr marL="342900" indent="-342900" algn="ctr" fontAlgn="auto">
              <a:buFont typeface="+mj-lt"/>
              <a:buAutoNum type="arabicPeriod"/>
            </a:pPr>
            <a:endParaRPr lang="zh-CN" altLang="en-US" sz="1800">
              <a:latin typeface="+mj-lt"/>
              <a:ea typeface="+mn-ea"/>
              <a:cs typeface="Courier New" panose="02070309020205020404" pitchFamily="49" charset="0"/>
            </a:endParaRPr>
          </a:p>
        </p:txBody>
      </p:sp>
    </p:spTree>
    <p:extLst>
      <p:ext uri="{BB962C8B-B14F-4D97-AF65-F5344CB8AC3E}">
        <p14:creationId xmlns:p14="http://schemas.microsoft.com/office/powerpoint/2010/main" val="178314814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9" name="直接连接符 88"/>
          <p:cNvCxnSpPr>
            <a:stCxn id="87" idx="2"/>
          </p:cNvCxnSpPr>
          <p:nvPr/>
        </p:nvCxnSpPr>
        <p:spPr bwMode="gray">
          <a:xfrm flipH="1">
            <a:off x="2568780" y="2805384"/>
            <a:ext cx="852055" cy="542556"/>
          </a:xfrm>
          <a:prstGeom prst="line">
            <a:avLst/>
          </a:prstGeom>
          <a:noFill/>
          <a:ln w="127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90" name="直接连接符 89"/>
          <p:cNvCxnSpPr>
            <a:endCxn id="87" idx="2"/>
          </p:cNvCxnSpPr>
          <p:nvPr/>
        </p:nvCxnSpPr>
        <p:spPr bwMode="gray">
          <a:xfrm flipH="1" flipV="1">
            <a:off x="3420835" y="2805384"/>
            <a:ext cx="936124" cy="648896"/>
          </a:xfrm>
          <a:prstGeom prst="line">
            <a:avLst/>
          </a:prstGeom>
          <a:noFill/>
          <a:ln w="127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4" name="标题 3"/>
          <p:cNvSpPr>
            <a:spLocks noGrp="1"/>
          </p:cNvSpPr>
          <p:nvPr>
            <p:ph type="title"/>
          </p:nvPr>
        </p:nvSpPr>
        <p:spPr bwMode="gray"/>
        <p:txBody>
          <a:bodyPr>
            <a:normAutofit/>
          </a:bodyPr>
          <a:lstStyle/>
          <a:p>
            <a:pPr fontAlgn="ctr"/>
            <a:r>
              <a:rPr lang="en-US" dirty="0">
                <a:latin typeface="Huawei Sans" panose="020C0503030203020204" pitchFamily="34" charset="0"/>
              </a:rPr>
              <a:t>Application Scenarios of URL Filtering</a:t>
            </a:r>
          </a:p>
        </p:txBody>
      </p:sp>
      <p:sp>
        <p:nvSpPr>
          <p:cNvPr id="9" name="圆角矩形 8"/>
          <p:cNvSpPr/>
          <p:nvPr/>
        </p:nvSpPr>
        <p:spPr bwMode="gray">
          <a:xfrm>
            <a:off x="736858" y="1264546"/>
            <a:ext cx="10512977" cy="400674"/>
          </a:xfrm>
          <a:prstGeom prst="roundRect">
            <a:avLst>
              <a:gd name="adj" fmla="val 14624"/>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600" dirty="0">
                <a:solidFill>
                  <a:srgbClr val="30B5C5"/>
                </a:solidFill>
                <a:latin typeface="Huawei Sans" panose="020C0503030203020204" pitchFamily="34" charset="0"/>
              </a:rPr>
              <a:t>Application scenarios of URL filtering</a:t>
            </a:r>
          </a:p>
        </p:txBody>
      </p:sp>
      <p:sp>
        <p:nvSpPr>
          <p:cNvPr id="10" name="圆角矩形 9"/>
          <p:cNvSpPr/>
          <p:nvPr/>
        </p:nvSpPr>
        <p:spPr bwMode="gray">
          <a:xfrm>
            <a:off x="736857" y="1700512"/>
            <a:ext cx="10512979" cy="4142393"/>
          </a:xfrm>
          <a:prstGeom prst="roundRect">
            <a:avLst>
              <a:gd name="adj" fmla="val 2222"/>
            </a:avLst>
          </a:prstGeom>
          <a:noFill/>
          <a:ln w="9525">
            <a:solidFill>
              <a:schemeClr val="bg1">
                <a:lumMod val="6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85725" fontAlgn="ctr">
              <a:lnSpc>
                <a:spcPts val="2400"/>
              </a:lnSpc>
              <a:spcAft>
                <a:spcPts val="600"/>
              </a:spcAft>
            </a:pPr>
            <a:endParaRPr lang="en-US" altLang="zh-CN" sz="1600" dirty="0">
              <a:solidFill>
                <a:schemeClr val="tx1">
                  <a:lumMod val="75000"/>
                  <a:lumOff val="25000"/>
                </a:schemeClr>
              </a:solidFill>
              <a:latin typeface="Huawei Sans" panose="020C0503030203020204" pitchFamily="34" charset="0"/>
            </a:endParaRPr>
          </a:p>
        </p:txBody>
      </p:sp>
      <p:sp>
        <p:nvSpPr>
          <p:cNvPr id="11" name="圆角矩形 10"/>
          <p:cNvSpPr/>
          <p:nvPr/>
        </p:nvSpPr>
        <p:spPr bwMode="gray">
          <a:xfrm>
            <a:off x="6707498" y="2057080"/>
            <a:ext cx="4417972" cy="3100407"/>
          </a:xfrm>
          <a:prstGeom prst="roundRect">
            <a:avLst>
              <a:gd name="adj" fmla="val 4091"/>
            </a:avLst>
          </a:prstGeom>
          <a:solidFill>
            <a:srgbClr val="FFFFCC"/>
          </a:solidFill>
          <a:ln w="12700">
            <a:solidFill>
              <a:srgbClr val="FF99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fontAlgn="ctr">
              <a:lnSpc>
                <a:spcPct val="130000"/>
              </a:lnSpc>
              <a:buFont typeface="Arial" panose="020B0604020202020204" pitchFamily="34" charset="0"/>
              <a:buChar char="•"/>
            </a:pPr>
            <a:r>
              <a:rPr lang="en-US" sz="1400" dirty="0">
                <a:solidFill>
                  <a:srgbClr val="C7000B"/>
                </a:solidFill>
                <a:latin typeface="Huawei Sans" panose="020C0503030203020204" pitchFamily="34" charset="0"/>
              </a:rPr>
              <a:t>Randomly visiting various websites at branch sites may bring security risks. URL filtering regulates users' online behaviors by controlling URLs accessible to users and permitting or denying users' access to some web resources.</a:t>
            </a:r>
            <a:endParaRPr lang="en-US" altLang="zh-CN" sz="1400" dirty="0">
              <a:solidFill>
                <a:srgbClr val="C7000B"/>
              </a:solidFill>
              <a:latin typeface="Huawei Sans" panose="020C0503030203020204" pitchFamily="34" charset="0"/>
            </a:endParaRPr>
          </a:p>
          <a:p>
            <a:pPr fontAlgn="ctr">
              <a:lnSpc>
                <a:spcPct val="130000"/>
              </a:lnSpc>
            </a:pPr>
            <a:endParaRPr lang="en-US" altLang="zh-CN" sz="1400" dirty="0">
              <a:solidFill>
                <a:srgbClr val="C7000B"/>
              </a:solidFill>
              <a:latin typeface="Huawei Sans" panose="020C0503030203020204" pitchFamily="34" charset="0"/>
            </a:endParaRPr>
          </a:p>
          <a:p>
            <a:pPr marL="285750" indent="-285750" fontAlgn="ctr">
              <a:lnSpc>
                <a:spcPct val="130000"/>
              </a:lnSpc>
              <a:buFont typeface="Arial" panose="020B0604020202020204" pitchFamily="34" charset="0"/>
              <a:buChar char="•"/>
            </a:pPr>
            <a:r>
              <a:rPr lang="en-US" sz="1400" dirty="0">
                <a:solidFill>
                  <a:srgbClr val="C7000B"/>
                </a:solidFill>
                <a:latin typeface="Huawei Sans" panose="020C0503030203020204" pitchFamily="34" charset="0"/>
              </a:rPr>
              <a:t>URL filtering applies to the following scenarios:</a:t>
            </a:r>
          </a:p>
          <a:p>
            <a:pPr marL="542925" lvl="1" indent="-238125" defTabSz="914034" fontAlgn="ctr">
              <a:lnSpc>
                <a:spcPct val="140000"/>
              </a:lnSpc>
              <a:spcBef>
                <a:spcPts val="720"/>
              </a:spcBef>
              <a:buSzPct val="100000"/>
              <a:buFont typeface="+mj-lt"/>
              <a:buAutoNum type="arabicPeriod"/>
            </a:pPr>
            <a:r>
              <a:rPr lang="en-US" sz="1200" dirty="0">
                <a:solidFill>
                  <a:srgbClr val="C7000B"/>
                </a:solidFill>
                <a:latin typeface="Huawei Sans" panose="020C0503030203020204" pitchFamily="34" charset="0"/>
                <a:ea typeface="方正兰亭黑简体" panose="02000000000000000000" pitchFamily="2" charset="-122"/>
              </a:rPr>
              <a:t>Site-to-legacy site access</a:t>
            </a:r>
          </a:p>
          <a:p>
            <a:pPr marL="542925" lvl="1" indent="-238125" defTabSz="914034" fontAlgn="ctr">
              <a:lnSpc>
                <a:spcPct val="140000"/>
              </a:lnSpc>
              <a:spcBef>
                <a:spcPts val="720"/>
              </a:spcBef>
              <a:buSzPct val="100000"/>
              <a:buFont typeface="Wingdings" panose="05000000000000000000" pitchFamily="2" charset="2"/>
              <a:buAutoNum type="arabicPeriod"/>
            </a:pPr>
            <a:r>
              <a:rPr lang="en-US" sz="1200" dirty="0">
                <a:solidFill>
                  <a:srgbClr val="C7000B"/>
                </a:solidFill>
                <a:latin typeface="Huawei Sans" panose="020C0503030203020204" pitchFamily="34" charset="0"/>
                <a:ea typeface="方正兰亭黑简体" panose="02000000000000000000" pitchFamily="2" charset="-122"/>
              </a:rPr>
              <a:t>Site-to-SD-WAN site access</a:t>
            </a:r>
          </a:p>
          <a:p>
            <a:pPr marL="542925" lvl="1" indent="-238125" defTabSz="914034" fontAlgn="ctr">
              <a:lnSpc>
                <a:spcPct val="140000"/>
              </a:lnSpc>
              <a:spcBef>
                <a:spcPts val="720"/>
              </a:spcBef>
              <a:buSzPct val="100000"/>
              <a:buFont typeface="Wingdings" panose="05000000000000000000" pitchFamily="2" charset="2"/>
              <a:buAutoNum type="arabicPeriod"/>
            </a:pPr>
            <a:r>
              <a:rPr lang="en-US" sz="1200" dirty="0">
                <a:solidFill>
                  <a:srgbClr val="C7000B"/>
                </a:solidFill>
                <a:latin typeface="Huawei Sans" panose="020C0503030203020204" pitchFamily="34" charset="0"/>
                <a:ea typeface="方正兰亭黑简体" panose="02000000000000000000" pitchFamily="2" charset="-122"/>
              </a:rPr>
              <a:t>Site-to-Internet access</a:t>
            </a:r>
            <a:endParaRPr lang="en-US" altLang="zh-CN" sz="1400" dirty="0">
              <a:solidFill>
                <a:srgbClr val="C7000B"/>
              </a:solidFill>
              <a:latin typeface="Huawei Sans" panose="020C0503030203020204" pitchFamily="34" charset="0"/>
              <a:ea typeface="方正兰亭黑简体" panose="02000000000000000000" pitchFamily="2" charset="-122"/>
            </a:endParaRPr>
          </a:p>
        </p:txBody>
      </p:sp>
      <p:cxnSp>
        <p:nvCxnSpPr>
          <p:cNvPr id="61" name="直接连接符 60"/>
          <p:cNvCxnSpPr/>
          <p:nvPr/>
        </p:nvCxnSpPr>
        <p:spPr bwMode="gray">
          <a:xfrm>
            <a:off x="2505189" y="3872854"/>
            <a:ext cx="0" cy="1208697"/>
          </a:xfrm>
          <a:prstGeom prst="line">
            <a:avLst/>
          </a:prstGeom>
          <a:noFill/>
          <a:ln w="127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2" name="直接连接符 61"/>
          <p:cNvCxnSpPr/>
          <p:nvPr/>
        </p:nvCxnSpPr>
        <p:spPr bwMode="gray">
          <a:xfrm flipH="1">
            <a:off x="2514967" y="3804381"/>
            <a:ext cx="2048826" cy="1161319"/>
          </a:xfrm>
          <a:prstGeom prst="line">
            <a:avLst/>
          </a:prstGeom>
          <a:noFill/>
          <a:ln w="127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3" name="直接连接符 62"/>
          <p:cNvCxnSpPr>
            <a:stCxn id="72" idx="0"/>
          </p:cNvCxnSpPr>
          <p:nvPr/>
        </p:nvCxnSpPr>
        <p:spPr bwMode="gray">
          <a:xfrm flipH="1" flipV="1">
            <a:off x="2514967" y="3928974"/>
            <a:ext cx="2011407" cy="922449"/>
          </a:xfrm>
          <a:prstGeom prst="line">
            <a:avLst/>
          </a:prstGeom>
          <a:noFill/>
          <a:ln w="127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4" name="直接连接符 63"/>
          <p:cNvCxnSpPr>
            <a:stCxn id="72" idx="0"/>
          </p:cNvCxnSpPr>
          <p:nvPr/>
        </p:nvCxnSpPr>
        <p:spPr bwMode="gray">
          <a:xfrm flipV="1">
            <a:off x="4526374" y="3774720"/>
            <a:ext cx="9777" cy="1076703"/>
          </a:xfrm>
          <a:prstGeom prst="line">
            <a:avLst/>
          </a:prstGeom>
          <a:noFill/>
          <a:ln w="127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65" name="图片 64"/>
          <p:cNvPicPr>
            <a:picLocks noChangeAspect="1"/>
          </p:cNvPicPr>
          <p:nvPr/>
        </p:nvPicPr>
        <p:blipFill>
          <a:blip r:embed="rId3"/>
          <a:stretch>
            <a:fillRect/>
          </a:stretch>
        </p:blipFill>
        <p:spPr bwMode="gray">
          <a:xfrm>
            <a:off x="1904182" y="3295859"/>
            <a:ext cx="1202014" cy="728139"/>
          </a:xfrm>
          <a:prstGeom prst="rect">
            <a:avLst/>
          </a:prstGeom>
        </p:spPr>
      </p:pic>
      <p:pic>
        <p:nvPicPr>
          <p:cNvPr id="66" name="图片 65"/>
          <p:cNvPicPr>
            <a:picLocks noChangeAspect="1"/>
          </p:cNvPicPr>
          <p:nvPr/>
        </p:nvPicPr>
        <p:blipFill>
          <a:blip r:embed="rId4"/>
          <a:stretch>
            <a:fillRect/>
          </a:stretch>
        </p:blipFill>
        <p:spPr bwMode="gray">
          <a:xfrm>
            <a:off x="3958669" y="3295859"/>
            <a:ext cx="1210246" cy="628323"/>
          </a:xfrm>
          <a:prstGeom prst="rect">
            <a:avLst/>
          </a:prstGeom>
        </p:spPr>
      </p:pic>
      <p:pic>
        <p:nvPicPr>
          <p:cNvPr id="67" name="图片 6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bwMode="gray">
          <a:xfrm>
            <a:off x="2051753" y="5082014"/>
            <a:ext cx="906872" cy="569431"/>
          </a:xfrm>
          <a:prstGeom prst="rect">
            <a:avLst/>
          </a:prstGeom>
        </p:spPr>
      </p:pic>
      <p:sp>
        <p:nvSpPr>
          <p:cNvPr id="68" name="文本框 67"/>
          <p:cNvSpPr txBox="1"/>
          <p:nvPr/>
        </p:nvSpPr>
        <p:spPr bwMode="gray">
          <a:xfrm>
            <a:off x="2158429" y="5280827"/>
            <a:ext cx="800195" cy="307777"/>
          </a:xfrm>
          <a:prstGeom prst="rect">
            <a:avLst/>
          </a:prstGeom>
          <a:noFill/>
        </p:spPr>
        <p:txBody>
          <a:bodyPr wrap="square" rtlCol="0">
            <a:spAutoFit/>
          </a:bodyPr>
          <a:lstStyle/>
          <a:p>
            <a:pPr algn="ctr" fontAlgn="ctr"/>
            <a:r>
              <a:rPr lang="en-US" sz="1400" dirty="0">
                <a:solidFill>
                  <a:srgbClr val="000000"/>
                </a:solidFill>
                <a:latin typeface="Huawei Sans" panose="020C0503030203020204" pitchFamily="34" charset="0"/>
              </a:rPr>
              <a:t>Branch</a:t>
            </a:r>
          </a:p>
        </p:txBody>
      </p:sp>
      <p:pic>
        <p:nvPicPr>
          <p:cNvPr id="69" name="图片 68"/>
          <p:cNvPicPr>
            <a:picLocks noChangeAspect="1"/>
          </p:cNvPicPr>
          <p:nvPr/>
        </p:nvPicPr>
        <p:blipFill>
          <a:blip r:embed="rId6"/>
          <a:stretch>
            <a:fillRect/>
          </a:stretch>
        </p:blipFill>
        <p:spPr bwMode="gray">
          <a:xfrm>
            <a:off x="2224633" y="4851886"/>
            <a:ext cx="561112" cy="461918"/>
          </a:xfrm>
          <a:prstGeom prst="rect">
            <a:avLst/>
          </a:prstGeom>
        </p:spPr>
      </p:pic>
      <p:pic>
        <p:nvPicPr>
          <p:cNvPr id="70" name="图片 6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bwMode="gray">
          <a:xfrm>
            <a:off x="4072938" y="5081551"/>
            <a:ext cx="906872" cy="569431"/>
          </a:xfrm>
          <a:prstGeom prst="rect">
            <a:avLst/>
          </a:prstGeom>
        </p:spPr>
      </p:pic>
      <p:sp>
        <p:nvSpPr>
          <p:cNvPr id="71" name="文本框 70"/>
          <p:cNvSpPr txBox="1"/>
          <p:nvPr/>
        </p:nvSpPr>
        <p:spPr bwMode="gray">
          <a:xfrm>
            <a:off x="4141514" y="5280364"/>
            <a:ext cx="842803" cy="307777"/>
          </a:xfrm>
          <a:prstGeom prst="rect">
            <a:avLst/>
          </a:prstGeom>
          <a:noFill/>
        </p:spPr>
        <p:txBody>
          <a:bodyPr wrap="square" rtlCol="0">
            <a:spAutoFit/>
          </a:bodyPr>
          <a:lstStyle/>
          <a:p>
            <a:pPr algn="ctr" fontAlgn="ctr"/>
            <a:r>
              <a:rPr lang="en-US" sz="1400" dirty="0">
                <a:solidFill>
                  <a:srgbClr val="000000"/>
                </a:solidFill>
                <a:latin typeface="Huawei Sans" panose="020C0503030203020204" pitchFamily="34" charset="0"/>
              </a:rPr>
              <a:t>Branch</a:t>
            </a:r>
          </a:p>
        </p:txBody>
      </p:sp>
      <p:pic>
        <p:nvPicPr>
          <p:cNvPr id="72" name="图片 71"/>
          <p:cNvPicPr>
            <a:picLocks noChangeAspect="1"/>
          </p:cNvPicPr>
          <p:nvPr/>
        </p:nvPicPr>
        <p:blipFill>
          <a:blip r:embed="rId6"/>
          <a:stretch>
            <a:fillRect/>
          </a:stretch>
        </p:blipFill>
        <p:spPr bwMode="gray">
          <a:xfrm>
            <a:off x="4245818" y="4851423"/>
            <a:ext cx="561112" cy="461918"/>
          </a:xfrm>
          <a:prstGeom prst="rect">
            <a:avLst/>
          </a:prstGeom>
        </p:spPr>
      </p:pic>
      <p:sp>
        <p:nvSpPr>
          <p:cNvPr id="82" name="文本框 81"/>
          <p:cNvSpPr txBox="1"/>
          <p:nvPr/>
        </p:nvSpPr>
        <p:spPr bwMode="gray">
          <a:xfrm>
            <a:off x="1630526" y="4873643"/>
            <a:ext cx="693518" cy="307777"/>
          </a:xfrm>
          <a:prstGeom prst="rect">
            <a:avLst/>
          </a:prstGeom>
          <a:noFill/>
        </p:spPr>
        <p:txBody>
          <a:bodyPr wrap="square" rtlCol="0">
            <a:spAutoFit/>
          </a:bodyPr>
          <a:lstStyle/>
          <a:p>
            <a:pPr algn="ctr" fontAlgn="ctr"/>
            <a:r>
              <a:rPr lang="en-US" sz="1400" dirty="0">
                <a:solidFill>
                  <a:srgbClr val="000000"/>
                </a:solidFill>
                <a:latin typeface="Huawei Sans" panose="020C0503030203020204" pitchFamily="34" charset="0"/>
              </a:rPr>
              <a:t>CPE</a:t>
            </a:r>
            <a:endParaRPr lang="en-US" altLang="zh-CN" sz="1400" dirty="0">
              <a:solidFill>
                <a:srgbClr val="000000"/>
              </a:solidFill>
              <a:latin typeface="Huawei Sans" panose="020C0503030203020204" pitchFamily="34" charset="0"/>
            </a:endParaRPr>
          </a:p>
        </p:txBody>
      </p:sp>
      <p:sp>
        <p:nvSpPr>
          <p:cNvPr id="83" name="文本框 82"/>
          <p:cNvSpPr txBox="1"/>
          <p:nvPr/>
        </p:nvSpPr>
        <p:spPr bwMode="gray">
          <a:xfrm>
            <a:off x="3663441" y="4897694"/>
            <a:ext cx="693518" cy="307777"/>
          </a:xfrm>
          <a:prstGeom prst="rect">
            <a:avLst/>
          </a:prstGeom>
          <a:noFill/>
        </p:spPr>
        <p:txBody>
          <a:bodyPr wrap="square" rtlCol="0">
            <a:spAutoFit/>
          </a:bodyPr>
          <a:lstStyle/>
          <a:p>
            <a:pPr algn="ctr" fontAlgn="ctr"/>
            <a:r>
              <a:rPr lang="en-US" sz="1400" dirty="0">
                <a:solidFill>
                  <a:srgbClr val="000000"/>
                </a:solidFill>
                <a:latin typeface="Huawei Sans" panose="020C0503030203020204" pitchFamily="34" charset="0"/>
              </a:rPr>
              <a:t>CPE</a:t>
            </a:r>
            <a:endParaRPr lang="en-US" altLang="zh-CN" sz="1400" dirty="0">
              <a:solidFill>
                <a:srgbClr val="000000"/>
              </a:solidFill>
              <a:latin typeface="Huawei Sans" panose="020C0503030203020204" pitchFamily="34" charset="0"/>
            </a:endParaRPr>
          </a:p>
        </p:txBody>
      </p:sp>
      <p:sp>
        <p:nvSpPr>
          <p:cNvPr id="84" name="圆角矩形 83"/>
          <p:cNvSpPr/>
          <p:nvPr/>
        </p:nvSpPr>
        <p:spPr bwMode="gray">
          <a:xfrm>
            <a:off x="5367223" y="4851423"/>
            <a:ext cx="1147878" cy="378099"/>
          </a:xfrm>
          <a:prstGeom prst="roundRect">
            <a:avLst>
              <a:gd name="adj" fmla="val 4091"/>
            </a:avLst>
          </a:prstGeom>
          <a:solidFill>
            <a:srgbClr val="FFFFCC"/>
          </a:solidFill>
          <a:ln w="12700">
            <a:solidFill>
              <a:srgbClr val="FF9900"/>
            </a:solidFill>
          </a:ln>
        </p:spPr>
        <p:style>
          <a:lnRef idx="2">
            <a:schemeClr val="accent1">
              <a:shade val="50000"/>
            </a:schemeClr>
          </a:lnRef>
          <a:fillRef idx="1">
            <a:schemeClr val="accent1"/>
          </a:fillRef>
          <a:effectRef idx="0">
            <a:schemeClr val="accent1"/>
          </a:effectRef>
          <a:fontRef idx="minor">
            <a:schemeClr val="lt1"/>
          </a:fontRef>
        </p:style>
        <p:txBody>
          <a:bodyPr lIns="72000" rIns="72000" rtlCol="0" anchor="ctr"/>
          <a:lstStyle/>
          <a:p>
            <a:pPr algn="ctr" fontAlgn="ctr"/>
            <a:r>
              <a:rPr lang="en-US" sz="1200" dirty="0">
                <a:solidFill>
                  <a:srgbClr val="C00000"/>
                </a:solidFill>
                <a:latin typeface="Huawei Sans" panose="020C0503030203020204" pitchFamily="34" charset="0"/>
              </a:rPr>
              <a:t>URL filtering enabled</a:t>
            </a:r>
          </a:p>
        </p:txBody>
      </p:sp>
      <p:pic>
        <p:nvPicPr>
          <p:cNvPr id="85" name="图片 8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bwMode="gray">
          <a:xfrm>
            <a:off x="2969568" y="1949553"/>
            <a:ext cx="906872" cy="569431"/>
          </a:xfrm>
          <a:prstGeom prst="rect">
            <a:avLst/>
          </a:prstGeom>
        </p:spPr>
      </p:pic>
      <p:sp>
        <p:nvSpPr>
          <p:cNvPr id="86" name="文本框 85"/>
          <p:cNvSpPr txBox="1"/>
          <p:nvPr/>
        </p:nvSpPr>
        <p:spPr bwMode="gray">
          <a:xfrm>
            <a:off x="3072537" y="2099460"/>
            <a:ext cx="693518" cy="307777"/>
          </a:xfrm>
          <a:prstGeom prst="rect">
            <a:avLst/>
          </a:prstGeom>
          <a:noFill/>
        </p:spPr>
        <p:txBody>
          <a:bodyPr wrap="square" rtlCol="0">
            <a:spAutoFit/>
          </a:bodyPr>
          <a:lstStyle/>
          <a:p>
            <a:pPr algn="ctr" fontAlgn="ctr"/>
            <a:r>
              <a:rPr lang="en-US" sz="1400" dirty="0">
                <a:solidFill>
                  <a:srgbClr val="000000"/>
                </a:solidFill>
                <a:latin typeface="Huawei Sans" panose="020C0503030203020204" pitchFamily="34" charset="0"/>
              </a:rPr>
              <a:t>HQ</a:t>
            </a:r>
          </a:p>
        </p:txBody>
      </p:sp>
      <p:pic>
        <p:nvPicPr>
          <p:cNvPr id="87" name="图片 86"/>
          <p:cNvPicPr>
            <a:picLocks noChangeAspect="1"/>
          </p:cNvPicPr>
          <p:nvPr/>
        </p:nvPicPr>
        <p:blipFill>
          <a:blip r:embed="rId6"/>
          <a:stretch>
            <a:fillRect/>
          </a:stretch>
        </p:blipFill>
        <p:spPr bwMode="gray">
          <a:xfrm>
            <a:off x="3140279" y="2343466"/>
            <a:ext cx="561112" cy="461918"/>
          </a:xfrm>
          <a:prstGeom prst="rect">
            <a:avLst/>
          </a:prstGeom>
        </p:spPr>
      </p:pic>
      <p:sp>
        <p:nvSpPr>
          <p:cNvPr id="88" name="文本框 87"/>
          <p:cNvSpPr txBox="1"/>
          <p:nvPr/>
        </p:nvSpPr>
        <p:spPr bwMode="gray">
          <a:xfrm>
            <a:off x="3597423" y="2506531"/>
            <a:ext cx="693518" cy="307777"/>
          </a:xfrm>
          <a:prstGeom prst="rect">
            <a:avLst/>
          </a:prstGeom>
          <a:noFill/>
        </p:spPr>
        <p:txBody>
          <a:bodyPr wrap="square" rtlCol="0">
            <a:spAutoFit/>
          </a:bodyPr>
          <a:lstStyle/>
          <a:p>
            <a:pPr algn="ctr" fontAlgn="ctr"/>
            <a:r>
              <a:rPr lang="en-US" sz="1400" dirty="0">
                <a:solidFill>
                  <a:srgbClr val="000000"/>
                </a:solidFill>
                <a:latin typeface="Huawei Sans" panose="020C0503030203020204" pitchFamily="34" charset="0"/>
              </a:rPr>
              <a:t>CPE</a:t>
            </a:r>
            <a:endParaRPr lang="en-US" altLang="zh-CN" sz="1400" dirty="0">
              <a:solidFill>
                <a:srgbClr val="000000"/>
              </a:solidFill>
              <a:latin typeface="Huawei Sans" panose="020C0503030203020204" pitchFamily="34" charset="0"/>
            </a:endParaRPr>
          </a:p>
        </p:txBody>
      </p:sp>
      <p:pic>
        <p:nvPicPr>
          <p:cNvPr id="93" name="图片 92"/>
          <p:cNvPicPr>
            <a:picLocks/>
          </p:cNvPicPr>
          <p:nvPr/>
        </p:nvPicPr>
        <p:blipFill>
          <a:blip r:embed="rId7" cstate="print">
            <a:extLst>
              <a:ext uri="{28A0092B-C50C-407E-A947-70E740481C1C}">
                <a14:useLocalDpi xmlns:a14="http://schemas.microsoft.com/office/drawing/2010/main" val="0"/>
              </a:ext>
            </a:extLst>
          </a:blip>
          <a:stretch>
            <a:fillRect/>
          </a:stretch>
        </p:blipFill>
        <p:spPr bwMode="gray">
          <a:xfrm>
            <a:off x="3685076" y="1877785"/>
            <a:ext cx="493113" cy="401832"/>
          </a:xfrm>
          <a:prstGeom prst="rect">
            <a:avLst/>
          </a:prstGeom>
        </p:spPr>
      </p:pic>
      <p:pic>
        <p:nvPicPr>
          <p:cNvPr id="94" name="图片 93"/>
          <p:cNvPicPr>
            <a:picLocks/>
          </p:cNvPicPr>
          <p:nvPr/>
        </p:nvPicPr>
        <p:blipFill>
          <a:blip r:embed="rId7" cstate="print">
            <a:extLst>
              <a:ext uri="{28A0092B-C50C-407E-A947-70E740481C1C}">
                <a14:useLocalDpi xmlns:a14="http://schemas.microsoft.com/office/drawing/2010/main" val="0"/>
              </a:ext>
            </a:extLst>
          </a:blip>
          <a:stretch>
            <a:fillRect/>
          </a:stretch>
        </p:blipFill>
        <p:spPr bwMode="gray">
          <a:xfrm>
            <a:off x="4563792" y="3021059"/>
            <a:ext cx="493113" cy="401832"/>
          </a:xfrm>
          <a:prstGeom prst="rect">
            <a:avLst/>
          </a:prstGeom>
        </p:spPr>
      </p:pic>
      <p:pic>
        <p:nvPicPr>
          <p:cNvPr id="95" name="图片 94"/>
          <p:cNvPicPr>
            <a:picLocks/>
          </p:cNvPicPr>
          <p:nvPr/>
        </p:nvPicPr>
        <p:blipFill>
          <a:blip r:embed="rId7" cstate="print">
            <a:extLst>
              <a:ext uri="{28A0092B-C50C-407E-A947-70E740481C1C}">
                <a14:useLocalDpi xmlns:a14="http://schemas.microsoft.com/office/drawing/2010/main" val="0"/>
              </a:ext>
            </a:extLst>
          </a:blip>
          <a:stretch>
            <a:fillRect/>
          </a:stretch>
        </p:blipFill>
        <p:spPr bwMode="gray">
          <a:xfrm>
            <a:off x="1701260" y="5315630"/>
            <a:ext cx="493113" cy="401832"/>
          </a:xfrm>
          <a:prstGeom prst="rect">
            <a:avLst/>
          </a:prstGeom>
        </p:spPr>
      </p:pic>
      <p:sp>
        <p:nvSpPr>
          <p:cNvPr id="96" name="任意多边形 95"/>
          <p:cNvSpPr/>
          <p:nvPr/>
        </p:nvSpPr>
        <p:spPr bwMode="gray">
          <a:xfrm>
            <a:off x="4505036" y="3422892"/>
            <a:ext cx="261420" cy="1880010"/>
          </a:xfrm>
          <a:custGeom>
            <a:avLst/>
            <a:gdLst>
              <a:gd name="connsiteX0" fmla="*/ 0 w 198966"/>
              <a:gd name="connsiteY0" fmla="*/ 1075267 h 1164753"/>
              <a:gd name="connsiteX1" fmla="*/ 78316 w 198966"/>
              <a:gd name="connsiteY1" fmla="*/ 1102783 h 1164753"/>
              <a:gd name="connsiteX2" fmla="*/ 114300 w 198966"/>
              <a:gd name="connsiteY2" fmla="*/ 1075267 h 1164753"/>
              <a:gd name="connsiteX3" fmla="*/ 198966 w 198966"/>
              <a:gd name="connsiteY3" fmla="*/ 0 h 1164753"/>
              <a:gd name="connsiteX0" fmla="*/ 0 w 198966"/>
              <a:gd name="connsiteY0" fmla="*/ 1075267 h 1171538"/>
              <a:gd name="connsiteX1" fmla="*/ 61383 w 198966"/>
              <a:gd name="connsiteY1" fmla="*/ 1119716 h 1171538"/>
              <a:gd name="connsiteX2" fmla="*/ 114300 w 198966"/>
              <a:gd name="connsiteY2" fmla="*/ 1075267 h 1171538"/>
              <a:gd name="connsiteX3" fmla="*/ 198966 w 198966"/>
              <a:gd name="connsiteY3" fmla="*/ 0 h 1171538"/>
              <a:gd name="connsiteX0" fmla="*/ 0 w 198966"/>
              <a:gd name="connsiteY0" fmla="*/ 1075267 h 1177042"/>
              <a:gd name="connsiteX1" fmla="*/ 46567 w 198966"/>
              <a:gd name="connsiteY1" fmla="*/ 1132416 h 1177042"/>
              <a:gd name="connsiteX2" fmla="*/ 114300 w 198966"/>
              <a:gd name="connsiteY2" fmla="*/ 1075267 h 1177042"/>
              <a:gd name="connsiteX3" fmla="*/ 198966 w 198966"/>
              <a:gd name="connsiteY3" fmla="*/ 0 h 1177042"/>
              <a:gd name="connsiteX0" fmla="*/ 0 w 198966"/>
              <a:gd name="connsiteY0" fmla="*/ 1075267 h 1165971"/>
              <a:gd name="connsiteX1" fmla="*/ 46567 w 198966"/>
              <a:gd name="connsiteY1" fmla="*/ 1132416 h 1165971"/>
              <a:gd name="connsiteX2" fmla="*/ 133350 w 198966"/>
              <a:gd name="connsiteY2" fmla="*/ 1058334 h 1165971"/>
              <a:gd name="connsiteX3" fmla="*/ 198966 w 198966"/>
              <a:gd name="connsiteY3" fmla="*/ 0 h 1165971"/>
              <a:gd name="connsiteX0" fmla="*/ 0 w 198966"/>
              <a:gd name="connsiteY0" fmla="*/ 1075267 h 1149640"/>
              <a:gd name="connsiteX1" fmla="*/ 46567 w 198966"/>
              <a:gd name="connsiteY1" fmla="*/ 1132416 h 1149640"/>
              <a:gd name="connsiteX2" fmla="*/ 152400 w 198966"/>
              <a:gd name="connsiteY2" fmla="*/ 1030817 h 1149640"/>
              <a:gd name="connsiteX3" fmla="*/ 198966 w 198966"/>
              <a:gd name="connsiteY3" fmla="*/ 0 h 1149640"/>
              <a:gd name="connsiteX0" fmla="*/ 0 w 198966"/>
              <a:gd name="connsiteY0" fmla="*/ 1075267 h 1150868"/>
              <a:gd name="connsiteX1" fmla="*/ 80433 w 198966"/>
              <a:gd name="connsiteY1" fmla="*/ 1134533 h 1150868"/>
              <a:gd name="connsiteX2" fmla="*/ 152400 w 198966"/>
              <a:gd name="connsiteY2" fmla="*/ 1030817 h 1150868"/>
              <a:gd name="connsiteX3" fmla="*/ 198966 w 198966"/>
              <a:gd name="connsiteY3" fmla="*/ 0 h 1150868"/>
              <a:gd name="connsiteX0" fmla="*/ 0 w 198966"/>
              <a:gd name="connsiteY0" fmla="*/ 1075267 h 1155847"/>
              <a:gd name="connsiteX1" fmla="*/ 80433 w 198966"/>
              <a:gd name="connsiteY1" fmla="*/ 1134533 h 1155847"/>
              <a:gd name="connsiteX2" fmla="*/ 152400 w 198966"/>
              <a:gd name="connsiteY2" fmla="*/ 1030817 h 1155847"/>
              <a:gd name="connsiteX3" fmla="*/ 198966 w 198966"/>
              <a:gd name="connsiteY3" fmla="*/ 0 h 1155847"/>
              <a:gd name="connsiteX0" fmla="*/ 0 w 198966"/>
              <a:gd name="connsiteY0" fmla="*/ 1075267 h 1136677"/>
              <a:gd name="connsiteX1" fmla="*/ 80433 w 198966"/>
              <a:gd name="connsiteY1" fmla="*/ 1134533 h 1136677"/>
              <a:gd name="connsiteX2" fmla="*/ 160867 w 198966"/>
              <a:gd name="connsiteY2" fmla="*/ 990601 h 1136677"/>
              <a:gd name="connsiteX3" fmla="*/ 198966 w 198966"/>
              <a:gd name="connsiteY3" fmla="*/ 0 h 1136677"/>
              <a:gd name="connsiteX0" fmla="*/ 0 w 198966"/>
              <a:gd name="connsiteY0" fmla="*/ 1075267 h 1138732"/>
              <a:gd name="connsiteX1" fmla="*/ 103716 w 198966"/>
              <a:gd name="connsiteY1" fmla="*/ 1136650 h 1138732"/>
              <a:gd name="connsiteX2" fmla="*/ 160867 w 198966"/>
              <a:gd name="connsiteY2" fmla="*/ 990601 h 1138732"/>
              <a:gd name="connsiteX3" fmla="*/ 198966 w 198966"/>
              <a:gd name="connsiteY3" fmla="*/ 0 h 1138732"/>
              <a:gd name="connsiteX0" fmla="*/ 0 w 198966"/>
              <a:gd name="connsiteY0" fmla="*/ 1075267 h 1080072"/>
              <a:gd name="connsiteX1" fmla="*/ 65616 w 198966"/>
              <a:gd name="connsiteY1" fmla="*/ 1042988 h 1080072"/>
              <a:gd name="connsiteX2" fmla="*/ 160867 w 198966"/>
              <a:gd name="connsiteY2" fmla="*/ 990601 h 1080072"/>
              <a:gd name="connsiteX3" fmla="*/ 198966 w 198966"/>
              <a:gd name="connsiteY3" fmla="*/ 0 h 1080072"/>
              <a:gd name="connsiteX0" fmla="*/ 0 w 198966"/>
              <a:gd name="connsiteY0" fmla="*/ 1075267 h 1080356"/>
              <a:gd name="connsiteX1" fmla="*/ 65616 w 198966"/>
              <a:gd name="connsiteY1" fmla="*/ 1042988 h 1080356"/>
              <a:gd name="connsiteX2" fmla="*/ 129117 w 198966"/>
              <a:gd name="connsiteY2" fmla="*/ 890588 h 1080356"/>
              <a:gd name="connsiteX3" fmla="*/ 198966 w 198966"/>
              <a:gd name="connsiteY3" fmla="*/ 0 h 1080356"/>
              <a:gd name="connsiteX0" fmla="*/ 0 w 162454"/>
              <a:gd name="connsiteY0" fmla="*/ 1132417 h 1134348"/>
              <a:gd name="connsiteX1" fmla="*/ 29104 w 162454"/>
              <a:gd name="connsiteY1" fmla="*/ 1042988 h 1134348"/>
              <a:gd name="connsiteX2" fmla="*/ 92605 w 162454"/>
              <a:gd name="connsiteY2" fmla="*/ 890588 h 1134348"/>
              <a:gd name="connsiteX3" fmla="*/ 162454 w 162454"/>
              <a:gd name="connsiteY3" fmla="*/ 0 h 1134348"/>
              <a:gd name="connsiteX0" fmla="*/ 0 w 162454"/>
              <a:gd name="connsiteY0" fmla="*/ 1132417 h 1134627"/>
              <a:gd name="connsiteX1" fmla="*/ 70379 w 162454"/>
              <a:gd name="connsiteY1" fmla="*/ 1052513 h 1134627"/>
              <a:gd name="connsiteX2" fmla="*/ 92605 w 162454"/>
              <a:gd name="connsiteY2" fmla="*/ 890588 h 1134627"/>
              <a:gd name="connsiteX3" fmla="*/ 162454 w 162454"/>
              <a:gd name="connsiteY3" fmla="*/ 0 h 1134627"/>
              <a:gd name="connsiteX0" fmla="*/ 0 w 124354"/>
              <a:gd name="connsiteY0" fmla="*/ 1192742 h 1193988"/>
              <a:gd name="connsiteX1" fmla="*/ 32279 w 124354"/>
              <a:gd name="connsiteY1" fmla="*/ 1052513 h 1193988"/>
              <a:gd name="connsiteX2" fmla="*/ 54505 w 124354"/>
              <a:gd name="connsiteY2" fmla="*/ 890588 h 1193988"/>
              <a:gd name="connsiteX3" fmla="*/ 124354 w 124354"/>
              <a:gd name="connsiteY3" fmla="*/ 0 h 1193988"/>
              <a:gd name="connsiteX0" fmla="*/ 0 w 124354"/>
              <a:gd name="connsiteY0" fmla="*/ 1192742 h 1192742"/>
              <a:gd name="connsiteX1" fmla="*/ 32279 w 124354"/>
              <a:gd name="connsiteY1" fmla="*/ 1052513 h 1192742"/>
              <a:gd name="connsiteX2" fmla="*/ 54505 w 124354"/>
              <a:gd name="connsiteY2" fmla="*/ 890588 h 1192742"/>
              <a:gd name="connsiteX3" fmla="*/ 124354 w 124354"/>
              <a:gd name="connsiteY3" fmla="*/ 0 h 1192742"/>
              <a:gd name="connsiteX0" fmla="*/ 0 w 108479"/>
              <a:gd name="connsiteY0" fmla="*/ 1229254 h 1229254"/>
              <a:gd name="connsiteX1" fmla="*/ 16404 w 108479"/>
              <a:gd name="connsiteY1" fmla="*/ 1052513 h 1229254"/>
              <a:gd name="connsiteX2" fmla="*/ 38630 w 108479"/>
              <a:gd name="connsiteY2" fmla="*/ 890588 h 1229254"/>
              <a:gd name="connsiteX3" fmla="*/ 108479 w 108479"/>
              <a:gd name="connsiteY3" fmla="*/ 0 h 1229254"/>
              <a:gd name="connsiteX0" fmla="*/ 0 w 108479"/>
              <a:gd name="connsiteY0" fmla="*/ 1229254 h 1229254"/>
              <a:gd name="connsiteX1" fmla="*/ 25929 w 108479"/>
              <a:gd name="connsiteY1" fmla="*/ 1065213 h 1229254"/>
              <a:gd name="connsiteX2" fmla="*/ 38630 w 108479"/>
              <a:gd name="connsiteY2" fmla="*/ 890588 h 1229254"/>
              <a:gd name="connsiteX3" fmla="*/ 108479 w 108479"/>
              <a:gd name="connsiteY3" fmla="*/ 0 h 1229254"/>
              <a:gd name="connsiteX0" fmla="*/ 0 w 125941"/>
              <a:gd name="connsiteY0" fmla="*/ 1357841 h 1357841"/>
              <a:gd name="connsiteX1" fmla="*/ 43391 w 125941"/>
              <a:gd name="connsiteY1" fmla="*/ 1065213 h 1357841"/>
              <a:gd name="connsiteX2" fmla="*/ 56092 w 125941"/>
              <a:gd name="connsiteY2" fmla="*/ 890588 h 1357841"/>
              <a:gd name="connsiteX3" fmla="*/ 125941 w 125941"/>
              <a:gd name="connsiteY3" fmla="*/ 0 h 1357841"/>
              <a:gd name="connsiteX0" fmla="*/ 0 w 114829"/>
              <a:gd name="connsiteY0" fmla="*/ 1399116 h 1399116"/>
              <a:gd name="connsiteX1" fmla="*/ 32279 w 114829"/>
              <a:gd name="connsiteY1" fmla="*/ 1065213 h 1399116"/>
              <a:gd name="connsiteX2" fmla="*/ 44980 w 114829"/>
              <a:gd name="connsiteY2" fmla="*/ 890588 h 1399116"/>
              <a:gd name="connsiteX3" fmla="*/ 114829 w 114829"/>
              <a:gd name="connsiteY3" fmla="*/ 0 h 1399116"/>
            </a:gdLst>
            <a:ahLst/>
            <a:cxnLst>
              <a:cxn ang="0">
                <a:pos x="connsiteX0" y="connsiteY0"/>
              </a:cxn>
              <a:cxn ang="0">
                <a:pos x="connsiteX1" y="connsiteY1"/>
              </a:cxn>
              <a:cxn ang="0">
                <a:pos x="connsiteX2" y="connsiteY2"/>
              </a:cxn>
              <a:cxn ang="0">
                <a:pos x="connsiteX3" y="connsiteY3"/>
              </a:cxn>
            </a:cxnLst>
            <a:rect l="l" t="t" r="r" b="b"/>
            <a:pathLst>
              <a:path w="114829" h="1399116">
                <a:moveTo>
                  <a:pt x="0" y="1399116"/>
                </a:moveTo>
                <a:cubicBezTo>
                  <a:pt x="10583" y="1365249"/>
                  <a:pt x="24782" y="1149968"/>
                  <a:pt x="32279" y="1065213"/>
                </a:cubicBezTo>
                <a:cubicBezTo>
                  <a:pt x="39776" y="980458"/>
                  <a:pt x="31222" y="1068124"/>
                  <a:pt x="44980" y="890588"/>
                </a:cubicBezTo>
                <a:cubicBezTo>
                  <a:pt x="58738" y="713052"/>
                  <a:pt x="82550" y="445735"/>
                  <a:pt x="114829" y="0"/>
                </a:cubicBezTo>
              </a:path>
            </a:pathLst>
          </a:custGeom>
          <a:noFill/>
          <a:ln w="28575">
            <a:solidFill>
              <a:schemeClr val="bg2">
                <a:lumMod val="75000"/>
              </a:schemeClr>
            </a:solidFill>
            <a:prstDash val="sysDash"/>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97" name="下箭头 96"/>
          <p:cNvSpPr/>
          <p:nvPr/>
        </p:nvSpPr>
        <p:spPr bwMode="gray">
          <a:xfrm rot="5400000" flipV="1">
            <a:off x="4859881" y="4772100"/>
            <a:ext cx="306062" cy="560680"/>
          </a:xfrm>
          <a:prstGeom prst="downArrow">
            <a:avLst>
              <a:gd name="adj1" fmla="val 50000"/>
              <a:gd name="adj2" fmla="val 29537"/>
            </a:avLst>
          </a:prstGeom>
          <a:gradFill flip="none" rotWithShape="1">
            <a:gsLst>
              <a:gs pos="15000">
                <a:srgbClr val="FFC000"/>
              </a:gs>
              <a:gs pos="100000">
                <a:schemeClr val="bg1">
                  <a:alpha val="0"/>
                </a:schemeClr>
              </a:gs>
            </a:gsLst>
            <a:lin ang="16200000" scaled="1"/>
            <a:tileRect/>
          </a:gradFill>
          <a:ln w="19050">
            <a:gradFill flip="none" rotWithShape="1">
              <a:gsLst>
                <a:gs pos="100000">
                  <a:schemeClr val="bg1">
                    <a:lumMod val="100000"/>
                    <a:alpha val="0"/>
                  </a:schemeClr>
                </a:gs>
                <a:gs pos="31000">
                  <a:srgbClr val="FF9933"/>
                </a:gs>
              </a:gsLst>
              <a:lin ang="162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99" name="任意多边形 98"/>
          <p:cNvSpPr/>
          <p:nvPr/>
        </p:nvSpPr>
        <p:spPr bwMode="gray">
          <a:xfrm>
            <a:off x="2023696" y="3891008"/>
            <a:ext cx="2443403" cy="1422333"/>
          </a:xfrm>
          <a:custGeom>
            <a:avLst/>
            <a:gdLst>
              <a:gd name="connsiteX0" fmla="*/ 2175310 w 2394461"/>
              <a:gd name="connsiteY0" fmla="*/ 1466365 h 1466365"/>
              <a:gd name="connsiteX1" fmla="*/ 2261937 w 2394461"/>
              <a:gd name="connsiteY1" fmla="*/ 1004352 h 1466365"/>
              <a:gd name="connsiteX2" fmla="*/ 616017 w 2394461"/>
              <a:gd name="connsiteY2" fmla="*/ 61077 h 1466365"/>
              <a:gd name="connsiteX3" fmla="*/ 288758 w 2394461"/>
              <a:gd name="connsiteY3" fmla="*/ 205456 h 1466365"/>
              <a:gd name="connsiteX4" fmla="*/ 182880 w 2394461"/>
              <a:gd name="connsiteY4" fmla="*/ 1119856 h 1466365"/>
              <a:gd name="connsiteX5" fmla="*/ 0 w 2394461"/>
              <a:gd name="connsiteY5" fmla="*/ 1312361 h 1466365"/>
              <a:gd name="connsiteX0" fmla="*/ 2276910 w 2496061"/>
              <a:gd name="connsiteY0" fmla="*/ 1466365 h 1466365"/>
              <a:gd name="connsiteX1" fmla="*/ 2363537 w 2496061"/>
              <a:gd name="connsiteY1" fmla="*/ 1004352 h 1466365"/>
              <a:gd name="connsiteX2" fmla="*/ 717617 w 2496061"/>
              <a:gd name="connsiteY2" fmla="*/ 61077 h 1466365"/>
              <a:gd name="connsiteX3" fmla="*/ 390358 w 2496061"/>
              <a:gd name="connsiteY3" fmla="*/ 205456 h 1466365"/>
              <a:gd name="connsiteX4" fmla="*/ 284480 w 2496061"/>
              <a:gd name="connsiteY4" fmla="*/ 1119856 h 1466365"/>
              <a:gd name="connsiteX5" fmla="*/ 0 w 2496061"/>
              <a:gd name="connsiteY5" fmla="*/ 1358081 h 1466365"/>
              <a:gd name="connsiteX0" fmla="*/ 2276910 w 2496061"/>
              <a:gd name="connsiteY0" fmla="*/ 1464641 h 1464641"/>
              <a:gd name="connsiteX1" fmla="*/ 2363537 w 2496061"/>
              <a:gd name="connsiteY1" fmla="*/ 1002628 h 1464641"/>
              <a:gd name="connsiteX2" fmla="*/ 717617 w 2496061"/>
              <a:gd name="connsiteY2" fmla="*/ 59353 h 1464641"/>
              <a:gd name="connsiteX3" fmla="*/ 390358 w 2496061"/>
              <a:gd name="connsiteY3" fmla="*/ 203732 h 1464641"/>
              <a:gd name="connsiteX4" fmla="*/ 259080 w 2496061"/>
              <a:gd name="connsiteY4" fmla="*/ 1067332 h 1464641"/>
              <a:gd name="connsiteX5" fmla="*/ 0 w 2496061"/>
              <a:gd name="connsiteY5" fmla="*/ 1356357 h 1464641"/>
              <a:gd name="connsiteX0" fmla="*/ 2276910 w 2496061"/>
              <a:gd name="connsiteY0" fmla="*/ 1465322 h 1465322"/>
              <a:gd name="connsiteX1" fmla="*/ 2363537 w 2496061"/>
              <a:gd name="connsiteY1" fmla="*/ 1003309 h 1465322"/>
              <a:gd name="connsiteX2" fmla="*/ 717617 w 2496061"/>
              <a:gd name="connsiteY2" fmla="*/ 60034 h 1465322"/>
              <a:gd name="connsiteX3" fmla="*/ 390358 w 2496061"/>
              <a:gd name="connsiteY3" fmla="*/ 204413 h 1465322"/>
              <a:gd name="connsiteX4" fmla="*/ 269240 w 2496061"/>
              <a:gd name="connsiteY4" fmla="*/ 1088333 h 1465322"/>
              <a:gd name="connsiteX5" fmla="*/ 0 w 2496061"/>
              <a:gd name="connsiteY5" fmla="*/ 1357038 h 1465322"/>
              <a:gd name="connsiteX0" fmla="*/ 2276910 w 2494941"/>
              <a:gd name="connsiteY0" fmla="*/ 1477640 h 1477640"/>
              <a:gd name="connsiteX1" fmla="*/ 2363537 w 2494941"/>
              <a:gd name="connsiteY1" fmla="*/ 1015627 h 1477640"/>
              <a:gd name="connsiteX2" fmla="*/ 732857 w 2494941"/>
              <a:gd name="connsiteY2" fmla="*/ 57112 h 1477640"/>
              <a:gd name="connsiteX3" fmla="*/ 390358 w 2494941"/>
              <a:gd name="connsiteY3" fmla="*/ 216731 h 1477640"/>
              <a:gd name="connsiteX4" fmla="*/ 269240 w 2494941"/>
              <a:gd name="connsiteY4" fmla="*/ 1100651 h 1477640"/>
              <a:gd name="connsiteX5" fmla="*/ 0 w 2494941"/>
              <a:gd name="connsiteY5" fmla="*/ 1369356 h 1477640"/>
              <a:gd name="connsiteX0" fmla="*/ 2276910 w 2494941"/>
              <a:gd name="connsiteY0" fmla="*/ 1461998 h 1461998"/>
              <a:gd name="connsiteX1" fmla="*/ 2363537 w 2494941"/>
              <a:gd name="connsiteY1" fmla="*/ 999985 h 1461998"/>
              <a:gd name="connsiteX2" fmla="*/ 732857 w 2494941"/>
              <a:gd name="connsiteY2" fmla="*/ 41470 h 1461998"/>
              <a:gd name="connsiteX3" fmla="*/ 390358 w 2494941"/>
              <a:gd name="connsiteY3" fmla="*/ 201089 h 1461998"/>
              <a:gd name="connsiteX4" fmla="*/ 269240 w 2494941"/>
              <a:gd name="connsiteY4" fmla="*/ 1085009 h 1461998"/>
              <a:gd name="connsiteX5" fmla="*/ 0 w 2494941"/>
              <a:gd name="connsiteY5" fmla="*/ 1353714 h 1461998"/>
              <a:gd name="connsiteX0" fmla="*/ 2276910 w 2494941"/>
              <a:gd name="connsiteY0" fmla="*/ 1461998 h 1461998"/>
              <a:gd name="connsiteX1" fmla="*/ 2363537 w 2494941"/>
              <a:gd name="connsiteY1" fmla="*/ 999985 h 1461998"/>
              <a:gd name="connsiteX2" fmla="*/ 732857 w 2494941"/>
              <a:gd name="connsiteY2" fmla="*/ 41470 h 1461998"/>
              <a:gd name="connsiteX3" fmla="*/ 390358 w 2494941"/>
              <a:gd name="connsiteY3" fmla="*/ 201089 h 1461998"/>
              <a:gd name="connsiteX4" fmla="*/ 269240 w 2494941"/>
              <a:gd name="connsiteY4" fmla="*/ 1085009 h 1461998"/>
              <a:gd name="connsiteX5" fmla="*/ 0 w 2494941"/>
              <a:gd name="connsiteY5" fmla="*/ 1353714 h 1461998"/>
              <a:gd name="connsiteX0" fmla="*/ 2271830 w 2493025"/>
              <a:gd name="connsiteY0" fmla="*/ 1467078 h 1467078"/>
              <a:gd name="connsiteX1" fmla="*/ 2363537 w 2493025"/>
              <a:gd name="connsiteY1" fmla="*/ 999985 h 1467078"/>
              <a:gd name="connsiteX2" fmla="*/ 732857 w 2493025"/>
              <a:gd name="connsiteY2" fmla="*/ 41470 h 1467078"/>
              <a:gd name="connsiteX3" fmla="*/ 390358 w 2493025"/>
              <a:gd name="connsiteY3" fmla="*/ 201089 h 1467078"/>
              <a:gd name="connsiteX4" fmla="*/ 269240 w 2493025"/>
              <a:gd name="connsiteY4" fmla="*/ 1085009 h 1467078"/>
              <a:gd name="connsiteX5" fmla="*/ 0 w 2493025"/>
              <a:gd name="connsiteY5" fmla="*/ 1353714 h 1467078"/>
              <a:gd name="connsiteX0" fmla="*/ 2271830 w 2462953"/>
              <a:gd name="connsiteY0" fmla="*/ 1467078 h 1467078"/>
              <a:gd name="connsiteX1" fmla="*/ 2363537 w 2462953"/>
              <a:gd name="connsiteY1" fmla="*/ 999985 h 1467078"/>
              <a:gd name="connsiteX2" fmla="*/ 732857 w 2462953"/>
              <a:gd name="connsiteY2" fmla="*/ 41470 h 1467078"/>
              <a:gd name="connsiteX3" fmla="*/ 390358 w 2462953"/>
              <a:gd name="connsiteY3" fmla="*/ 201089 h 1467078"/>
              <a:gd name="connsiteX4" fmla="*/ 269240 w 2462953"/>
              <a:gd name="connsiteY4" fmla="*/ 1085009 h 1467078"/>
              <a:gd name="connsiteX5" fmla="*/ 0 w 2462953"/>
              <a:gd name="connsiteY5" fmla="*/ 1353714 h 1467078"/>
              <a:gd name="connsiteX0" fmla="*/ 2271830 w 2419344"/>
              <a:gd name="connsiteY0" fmla="*/ 1480482 h 1480482"/>
              <a:gd name="connsiteX1" fmla="*/ 2307657 w 2419344"/>
              <a:gd name="connsiteY1" fmla="*/ 982909 h 1480482"/>
              <a:gd name="connsiteX2" fmla="*/ 732857 w 2419344"/>
              <a:gd name="connsiteY2" fmla="*/ 54874 h 1480482"/>
              <a:gd name="connsiteX3" fmla="*/ 390358 w 2419344"/>
              <a:gd name="connsiteY3" fmla="*/ 214493 h 1480482"/>
              <a:gd name="connsiteX4" fmla="*/ 269240 w 2419344"/>
              <a:gd name="connsiteY4" fmla="*/ 1098413 h 1480482"/>
              <a:gd name="connsiteX5" fmla="*/ 0 w 2419344"/>
              <a:gd name="connsiteY5" fmla="*/ 1367118 h 1480482"/>
              <a:gd name="connsiteX0" fmla="*/ 2271830 w 2358473"/>
              <a:gd name="connsiteY0" fmla="*/ 1480482 h 1480482"/>
              <a:gd name="connsiteX1" fmla="*/ 2307657 w 2358473"/>
              <a:gd name="connsiteY1" fmla="*/ 982909 h 1480482"/>
              <a:gd name="connsiteX2" fmla="*/ 732857 w 2358473"/>
              <a:gd name="connsiteY2" fmla="*/ 54874 h 1480482"/>
              <a:gd name="connsiteX3" fmla="*/ 390358 w 2358473"/>
              <a:gd name="connsiteY3" fmla="*/ 214493 h 1480482"/>
              <a:gd name="connsiteX4" fmla="*/ 269240 w 2358473"/>
              <a:gd name="connsiteY4" fmla="*/ 1098413 h 1480482"/>
              <a:gd name="connsiteX5" fmla="*/ 0 w 2358473"/>
              <a:gd name="connsiteY5" fmla="*/ 1367118 h 1480482"/>
              <a:gd name="connsiteX0" fmla="*/ 2271830 w 2369734"/>
              <a:gd name="connsiteY0" fmla="*/ 1480482 h 1480482"/>
              <a:gd name="connsiteX1" fmla="*/ 2307657 w 2369734"/>
              <a:gd name="connsiteY1" fmla="*/ 982909 h 1480482"/>
              <a:gd name="connsiteX2" fmla="*/ 732857 w 2369734"/>
              <a:gd name="connsiteY2" fmla="*/ 54874 h 1480482"/>
              <a:gd name="connsiteX3" fmla="*/ 390358 w 2369734"/>
              <a:gd name="connsiteY3" fmla="*/ 214493 h 1480482"/>
              <a:gd name="connsiteX4" fmla="*/ 269240 w 2369734"/>
              <a:gd name="connsiteY4" fmla="*/ 1098413 h 1480482"/>
              <a:gd name="connsiteX5" fmla="*/ 0 w 2369734"/>
              <a:gd name="connsiteY5" fmla="*/ 1367118 h 1480482"/>
              <a:gd name="connsiteX0" fmla="*/ 2271830 w 2356222"/>
              <a:gd name="connsiteY0" fmla="*/ 1480482 h 1480482"/>
              <a:gd name="connsiteX1" fmla="*/ 2307657 w 2356222"/>
              <a:gd name="connsiteY1" fmla="*/ 982909 h 1480482"/>
              <a:gd name="connsiteX2" fmla="*/ 732857 w 2356222"/>
              <a:gd name="connsiteY2" fmla="*/ 54874 h 1480482"/>
              <a:gd name="connsiteX3" fmla="*/ 390358 w 2356222"/>
              <a:gd name="connsiteY3" fmla="*/ 214493 h 1480482"/>
              <a:gd name="connsiteX4" fmla="*/ 269240 w 2356222"/>
              <a:gd name="connsiteY4" fmla="*/ 1098413 h 1480482"/>
              <a:gd name="connsiteX5" fmla="*/ 0 w 2356222"/>
              <a:gd name="connsiteY5" fmla="*/ 1367118 h 1480482"/>
              <a:gd name="connsiteX0" fmla="*/ 2276910 w 2420982"/>
              <a:gd name="connsiteY0" fmla="*/ 1460162 h 1460162"/>
              <a:gd name="connsiteX1" fmla="*/ 2307657 w 2420982"/>
              <a:gd name="connsiteY1" fmla="*/ 982909 h 1460162"/>
              <a:gd name="connsiteX2" fmla="*/ 732857 w 2420982"/>
              <a:gd name="connsiteY2" fmla="*/ 54874 h 1460162"/>
              <a:gd name="connsiteX3" fmla="*/ 390358 w 2420982"/>
              <a:gd name="connsiteY3" fmla="*/ 214493 h 1460162"/>
              <a:gd name="connsiteX4" fmla="*/ 269240 w 2420982"/>
              <a:gd name="connsiteY4" fmla="*/ 1098413 h 1460162"/>
              <a:gd name="connsiteX5" fmla="*/ 0 w 2420982"/>
              <a:gd name="connsiteY5" fmla="*/ 1367118 h 1460162"/>
              <a:gd name="connsiteX0" fmla="*/ 2276910 w 2443403"/>
              <a:gd name="connsiteY0" fmla="*/ 1460162 h 1460162"/>
              <a:gd name="connsiteX1" fmla="*/ 2307657 w 2443403"/>
              <a:gd name="connsiteY1" fmla="*/ 982909 h 1460162"/>
              <a:gd name="connsiteX2" fmla="*/ 732857 w 2443403"/>
              <a:gd name="connsiteY2" fmla="*/ 54874 h 1460162"/>
              <a:gd name="connsiteX3" fmla="*/ 390358 w 2443403"/>
              <a:gd name="connsiteY3" fmla="*/ 214493 h 1460162"/>
              <a:gd name="connsiteX4" fmla="*/ 269240 w 2443403"/>
              <a:gd name="connsiteY4" fmla="*/ 1098413 h 1460162"/>
              <a:gd name="connsiteX5" fmla="*/ 0 w 2443403"/>
              <a:gd name="connsiteY5" fmla="*/ 1367118 h 1460162"/>
              <a:gd name="connsiteX0" fmla="*/ 2276910 w 2406033"/>
              <a:gd name="connsiteY0" fmla="*/ 1460162 h 1460162"/>
              <a:gd name="connsiteX1" fmla="*/ 2307657 w 2406033"/>
              <a:gd name="connsiteY1" fmla="*/ 982909 h 1460162"/>
              <a:gd name="connsiteX2" fmla="*/ 732857 w 2406033"/>
              <a:gd name="connsiteY2" fmla="*/ 54874 h 1460162"/>
              <a:gd name="connsiteX3" fmla="*/ 390358 w 2406033"/>
              <a:gd name="connsiteY3" fmla="*/ 214493 h 1460162"/>
              <a:gd name="connsiteX4" fmla="*/ 269240 w 2406033"/>
              <a:gd name="connsiteY4" fmla="*/ 1098413 h 1460162"/>
              <a:gd name="connsiteX5" fmla="*/ 0 w 2406033"/>
              <a:gd name="connsiteY5" fmla="*/ 1367118 h 1460162"/>
              <a:gd name="connsiteX0" fmla="*/ 2276910 w 2378353"/>
              <a:gd name="connsiteY0" fmla="*/ 1460162 h 1460162"/>
              <a:gd name="connsiteX1" fmla="*/ 2307657 w 2378353"/>
              <a:gd name="connsiteY1" fmla="*/ 982909 h 1460162"/>
              <a:gd name="connsiteX2" fmla="*/ 732857 w 2378353"/>
              <a:gd name="connsiteY2" fmla="*/ 54874 h 1460162"/>
              <a:gd name="connsiteX3" fmla="*/ 390358 w 2378353"/>
              <a:gd name="connsiteY3" fmla="*/ 214493 h 1460162"/>
              <a:gd name="connsiteX4" fmla="*/ 269240 w 2378353"/>
              <a:gd name="connsiteY4" fmla="*/ 1098413 h 1460162"/>
              <a:gd name="connsiteX5" fmla="*/ 0 w 2378353"/>
              <a:gd name="connsiteY5" fmla="*/ 1367118 h 1460162"/>
              <a:gd name="connsiteX0" fmla="*/ 2276910 w 2443403"/>
              <a:gd name="connsiteY0" fmla="*/ 1460162 h 1460162"/>
              <a:gd name="connsiteX1" fmla="*/ 2307657 w 2443403"/>
              <a:gd name="connsiteY1" fmla="*/ 982909 h 1460162"/>
              <a:gd name="connsiteX2" fmla="*/ 732857 w 2443403"/>
              <a:gd name="connsiteY2" fmla="*/ 54874 h 1460162"/>
              <a:gd name="connsiteX3" fmla="*/ 390358 w 2443403"/>
              <a:gd name="connsiteY3" fmla="*/ 214493 h 1460162"/>
              <a:gd name="connsiteX4" fmla="*/ 269240 w 2443403"/>
              <a:gd name="connsiteY4" fmla="*/ 1098413 h 1460162"/>
              <a:gd name="connsiteX5" fmla="*/ 0 w 2443403"/>
              <a:gd name="connsiteY5" fmla="*/ 1367118 h 1460162"/>
              <a:gd name="connsiteX0" fmla="*/ 2276910 w 2443403"/>
              <a:gd name="connsiteY0" fmla="*/ 1443241 h 1443241"/>
              <a:gd name="connsiteX1" fmla="*/ 2307657 w 2443403"/>
              <a:gd name="connsiteY1" fmla="*/ 965988 h 1443241"/>
              <a:gd name="connsiteX2" fmla="*/ 732857 w 2443403"/>
              <a:gd name="connsiteY2" fmla="*/ 37953 h 1443241"/>
              <a:gd name="connsiteX3" fmla="*/ 390358 w 2443403"/>
              <a:gd name="connsiteY3" fmla="*/ 197572 h 1443241"/>
              <a:gd name="connsiteX4" fmla="*/ 269240 w 2443403"/>
              <a:gd name="connsiteY4" fmla="*/ 1081492 h 1443241"/>
              <a:gd name="connsiteX5" fmla="*/ 0 w 2443403"/>
              <a:gd name="connsiteY5" fmla="*/ 1350197 h 1443241"/>
              <a:gd name="connsiteX0" fmla="*/ 2276910 w 2443403"/>
              <a:gd name="connsiteY0" fmla="*/ 1422333 h 1422333"/>
              <a:gd name="connsiteX1" fmla="*/ 2307657 w 2443403"/>
              <a:gd name="connsiteY1" fmla="*/ 945080 h 1422333"/>
              <a:gd name="connsiteX2" fmla="*/ 732857 w 2443403"/>
              <a:gd name="connsiteY2" fmla="*/ 17045 h 1422333"/>
              <a:gd name="connsiteX3" fmla="*/ 390358 w 2443403"/>
              <a:gd name="connsiteY3" fmla="*/ 176664 h 1422333"/>
              <a:gd name="connsiteX4" fmla="*/ 269240 w 2443403"/>
              <a:gd name="connsiteY4" fmla="*/ 1060584 h 1422333"/>
              <a:gd name="connsiteX5" fmla="*/ 0 w 2443403"/>
              <a:gd name="connsiteY5" fmla="*/ 1329289 h 14223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443403" h="1422333">
                <a:moveTo>
                  <a:pt x="2276910" y="1422333"/>
                </a:moveTo>
                <a:cubicBezTo>
                  <a:pt x="2399364" y="1277954"/>
                  <a:pt x="2564999" y="1179295"/>
                  <a:pt x="2307657" y="945080"/>
                </a:cubicBezTo>
                <a:cubicBezTo>
                  <a:pt x="2050315" y="710865"/>
                  <a:pt x="994656" y="58487"/>
                  <a:pt x="732857" y="17045"/>
                </a:cubicBezTo>
                <a:cubicBezTo>
                  <a:pt x="471058" y="-24397"/>
                  <a:pt x="467628" y="2741"/>
                  <a:pt x="390358" y="176664"/>
                </a:cubicBezTo>
                <a:cubicBezTo>
                  <a:pt x="313088" y="350587"/>
                  <a:pt x="334300" y="868480"/>
                  <a:pt x="269240" y="1060584"/>
                </a:cubicBezTo>
                <a:cubicBezTo>
                  <a:pt x="204180" y="1252688"/>
                  <a:pt x="67377" y="1325278"/>
                  <a:pt x="0" y="1329289"/>
                </a:cubicBezTo>
              </a:path>
            </a:pathLst>
          </a:custGeom>
          <a:noFill/>
          <a:ln w="28575">
            <a:solidFill>
              <a:schemeClr val="bg2">
                <a:lumMod val="75000"/>
              </a:schemeClr>
            </a:solidFill>
            <a:prstDash val="dash"/>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101" name="任意多边形 100"/>
          <p:cNvSpPr/>
          <p:nvPr/>
        </p:nvSpPr>
        <p:spPr bwMode="gray">
          <a:xfrm>
            <a:off x="2646666" y="2174404"/>
            <a:ext cx="1835530" cy="3069167"/>
          </a:xfrm>
          <a:custGeom>
            <a:avLst/>
            <a:gdLst>
              <a:gd name="connsiteX0" fmla="*/ 1773603 w 2002621"/>
              <a:gd name="connsiteY0" fmla="*/ 3031067 h 3031067"/>
              <a:gd name="connsiteX1" fmla="*/ 1849803 w 2002621"/>
              <a:gd name="connsiteY1" fmla="*/ 2497667 h 3031067"/>
              <a:gd name="connsiteX2" fmla="*/ 21003 w 2002621"/>
              <a:gd name="connsiteY2" fmla="*/ 1388533 h 3031067"/>
              <a:gd name="connsiteX3" fmla="*/ 1020070 w 2002621"/>
              <a:gd name="connsiteY3" fmla="*/ 0 h 3031067"/>
              <a:gd name="connsiteX0" fmla="*/ 1770686 w 1953992"/>
              <a:gd name="connsiteY0" fmla="*/ 3031067 h 3031067"/>
              <a:gd name="connsiteX1" fmla="*/ 1774919 w 1953992"/>
              <a:gd name="connsiteY1" fmla="*/ 2480733 h 3031067"/>
              <a:gd name="connsiteX2" fmla="*/ 18086 w 1953992"/>
              <a:gd name="connsiteY2" fmla="*/ 1388533 h 3031067"/>
              <a:gd name="connsiteX3" fmla="*/ 1017153 w 1953992"/>
              <a:gd name="connsiteY3" fmla="*/ 0 h 3031067"/>
              <a:gd name="connsiteX0" fmla="*/ 1770686 w 1896120"/>
              <a:gd name="connsiteY0" fmla="*/ 3031067 h 3031067"/>
              <a:gd name="connsiteX1" fmla="*/ 1774919 w 1896120"/>
              <a:gd name="connsiteY1" fmla="*/ 2480733 h 3031067"/>
              <a:gd name="connsiteX2" fmla="*/ 18086 w 1896120"/>
              <a:gd name="connsiteY2" fmla="*/ 1388533 h 3031067"/>
              <a:gd name="connsiteX3" fmla="*/ 1017153 w 1896120"/>
              <a:gd name="connsiteY3" fmla="*/ 0 h 3031067"/>
              <a:gd name="connsiteX0" fmla="*/ 1770686 w 1876342"/>
              <a:gd name="connsiteY0" fmla="*/ 3031067 h 3031067"/>
              <a:gd name="connsiteX1" fmla="*/ 1774919 w 1876342"/>
              <a:gd name="connsiteY1" fmla="*/ 2480733 h 3031067"/>
              <a:gd name="connsiteX2" fmla="*/ 18086 w 1876342"/>
              <a:gd name="connsiteY2" fmla="*/ 1388533 h 3031067"/>
              <a:gd name="connsiteX3" fmla="*/ 1017153 w 1876342"/>
              <a:gd name="connsiteY3" fmla="*/ 0 h 3031067"/>
              <a:gd name="connsiteX0" fmla="*/ 1779153 w 1958112"/>
              <a:gd name="connsiteY0" fmla="*/ 3069167 h 3069167"/>
              <a:gd name="connsiteX1" fmla="*/ 1774919 w 1958112"/>
              <a:gd name="connsiteY1" fmla="*/ 2480733 h 3069167"/>
              <a:gd name="connsiteX2" fmla="*/ 18086 w 1958112"/>
              <a:gd name="connsiteY2" fmla="*/ 1388533 h 3069167"/>
              <a:gd name="connsiteX3" fmla="*/ 1017153 w 1958112"/>
              <a:gd name="connsiteY3" fmla="*/ 0 h 3069167"/>
              <a:gd name="connsiteX0" fmla="*/ 1779153 w 1920325"/>
              <a:gd name="connsiteY0" fmla="*/ 3069167 h 3069167"/>
              <a:gd name="connsiteX1" fmla="*/ 1774919 w 1920325"/>
              <a:gd name="connsiteY1" fmla="*/ 2480733 h 3069167"/>
              <a:gd name="connsiteX2" fmla="*/ 18086 w 1920325"/>
              <a:gd name="connsiteY2" fmla="*/ 1388533 h 3069167"/>
              <a:gd name="connsiteX3" fmla="*/ 1017153 w 1920325"/>
              <a:gd name="connsiteY3" fmla="*/ 0 h 3069167"/>
              <a:gd name="connsiteX0" fmla="*/ 1777993 w 1899304"/>
              <a:gd name="connsiteY0" fmla="*/ 3069167 h 3069167"/>
              <a:gd name="connsiteX1" fmla="*/ 1744126 w 1899304"/>
              <a:gd name="connsiteY1" fmla="*/ 2476500 h 3069167"/>
              <a:gd name="connsiteX2" fmla="*/ 16926 w 1899304"/>
              <a:gd name="connsiteY2" fmla="*/ 1388533 h 3069167"/>
              <a:gd name="connsiteX3" fmla="*/ 1015993 w 1899304"/>
              <a:gd name="connsiteY3" fmla="*/ 0 h 3069167"/>
              <a:gd name="connsiteX0" fmla="*/ 1777993 w 1835530"/>
              <a:gd name="connsiteY0" fmla="*/ 3069167 h 3069167"/>
              <a:gd name="connsiteX1" fmla="*/ 1744126 w 1835530"/>
              <a:gd name="connsiteY1" fmla="*/ 2476500 h 3069167"/>
              <a:gd name="connsiteX2" fmla="*/ 16926 w 1835530"/>
              <a:gd name="connsiteY2" fmla="*/ 1388533 h 3069167"/>
              <a:gd name="connsiteX3" fmla="*/ 1015993 w 1835530"/>
              <a:gd name="connsiteY3" fmla="*/ 0 h 3069167"/>
            </a:gdLst>
            <a:ahLst/>
            <a:cxnLst>
              <a:cxn ang="0">
                <a:pos x="connsiteX0" y="connsiteY0"/>
              </a:cxn>
              <a:cxn ang="0">
                <a:pos x="connsiteX1" y="connsiteY1"/>
              </a:cxn>
              <a:cxn ang="0">
                <a:pos x="connsiteX2" y="connsiteY2"/>
              </a:cxn>
              <a:cxn ang="0">
                <a:pos x="connsiteX3" y="connsiteY3"/>
              </a:cxn>
            </a:cxnLst>
            <a:rect l="l" t="t" r="r" b="b"/>
            <a:pathLst>
              <a:path w="1835530" h="3069167">
                <a:moveTo>
                  <a:pt x="1777993" y="3069167"/>
                </a:moveTo>
                <a:cubicBezTo>
                  <a:pt x="1835143" y="2888545"/>
                  <a:pt x="1885237" y="2748139"/>
                  <a:pt x="1744126" y="2476500"/>
                </a:cubicBezTo>
                <a:cubicBezTo>
                  <a:pt x="1603015" y="2204861"/>
                  <a:pt x="138282" y="1801283"/>
                  <a:pt x="16926" y="1388533"/>
                </a:cubicBezTo>
                <a:cubicBezTo>
                  <a:pt x="-104430" y="975783"/>
                  <a:pt x="447315" y="486127"/>
                  <a:pt x="1015993" y="0"/>
                </a:cubicBezTo>
              </a:path>
            </a:pathLst>
          </a:custGeom>
          <a:noFill/>
          <a:ln w="28575">
            <a:solidFill>
              <a:schemeClr val="bg2">
                <a:lumMod val="75000"/>
              </a:schemeClr>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102" name="椭圆 101"/>
          <p:cNvSpPr>
            <a:spLocks noChangeAspect="1"/>
          </p:cNvSpPr>
          <p:nvPr/>
        </p:nvSpPr>
        <p:spPr bwMode="gray">
          <a:xfrm>
            <a:off x="2025154" y="4232369"/>
            <a:ext cx="232480" cy="232480"/>
          </a:xfrm>
          <a:prstGeom prst="ellipse">
            <a:avLst/>
          </a:prstGeom>
          <a:solidFill>
            <a:srgbClr val="FFC00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r>
              <a:rPr lang="en-US" sz="1500" b="1" dirty="0">
                <a:solidFill>
                  <a:schemeClr val="tx1"/>
                </a:solidFill>
                <a:latin typeface="Huawei Sans" panose="020C0503030203020204" pitchFamily="34" charset="0"/>
              </a:rPr>
              <a:t>1</a:t>
            </a:r>
            <a:endParaRPr lang="en-US" altLang="zh-CN" sz="1500" b="1" dirty="0">
              <a:solidFill>
                <a:schemeClr val="tx1"/>
              </a:solidFill>
              <a:latin typeface="Huawei Sans" panose="020C0503030203020204" pitchFamily="34" charset="0"/>
            </a:endParaRPr>
          </a:p>
        </p:txBody>
      </p:sp>
      <p:sp>
        <p:nvSpPr>
          <p:cNvPr id="103" name="椭圆 102"/>
          <p:cNvSpPr>
            <a:spLocks noChangeAspect="1"/>
          </p:cNvSpPr>
          <p:nvPr/>
        </p:nvSpPr>
        <p:spPr bwMode="gray">
          <a:xfrm>
            <a:off x="2565787" y="2772089"/>
            <a:ext cx="232480" cy="232480"/>
          </a:xfrm>
          <a:prstGeom prst="ellipse">
            <a:avLst/>
          </a:prstGeom>
          <a:solidFill>
            <a:srgbClr val="FFC00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r>
              <a:rPr lang="en-US" sz="1500" b="1" dirty="0">
                <a:solidFill>
                  <a:schemeClr val="tx1"/>
                </a:solidFill>
                <a:latin typeface="Huawei Sans" panose="020C0503030203020204" pitchFamily="34" charset="0"/>
              </a:rPr>
              <a:t>2</a:t>
            </a:r>
            <a:endParaRPr lang="en-US" altLang="zh-CN" sz="1500" b="1" dirty="0">
              <a:solidFill>
                <a:schemeClr val="tx1"/>
              </a:solidFill>
              <a:latin typeface="Huawei Sans" panose="020C0503030203020204" pitchFamily="34" charset="0"/>
            </a:endParaRPr>
          </a:p>
        </p:txBody>
      </p:sp>
      <p:sp>
        <p:nvSpPr>
          <p:cNvPr id="104" name="椭圆 103"/>
          <p:cNvSpPr>
            <a:spLocks noChangeAspect="1"/>
          </p:cNvSpPr>
          <p:nvPr/>
        </p:nvSpPr>
        <p:spPr bwMode="gray">
          <a:xfrm>
            <a:off x="4725693" y="4161836"/>
            <a:ext cx="232480" cy="232480"/>
          </a:xfrm>
          <a:prstGeom prst="ellipse">
            <a:avLst/>
          </a:prstGeom>
          <a:solidFill>
            <a:srgbClr val="FFC00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r>
              <a:rPr lang="en-US" sz="1500" b="1" dirty="0">
                <a:solidFill>
                  <a:schemeClr val="tx1"/>
                </a:solidFill>
                <a:latin typeface="Huawei Sans" panose="020C0503030203020204" pitchFamily="34" charset="0"/>
              </a:rPr>
              <a:t>3</a:t>
            </a:r>
            <a:endParaRPr lang="en-US" altLang="zh-CN" sz="1500" b="1" dirty="0">
              <a:solidFill>
                <a:schemeClr val="tx1"/>
              </a:solidFill>
              <a:latin typeface="Huawei Sans" panose="020C0503030203020204" pitchFamily="34" charset="0"/>
            </a:endParaRPr>
          </a:p>
        </p:txBody>
      </p:sp>
      <p:sp>
        <p:nvSpPr>
          <p:cNvPr id="105" name="文本框 104"/>
          <p:cNvSpPr txBox="1"/>
          <p:nvPr/>
        </p:nvSpPr>
        <p:spPr bwMode="gray">
          <a:xfrm>
            <a:off x="982703" y="2679312"/>
            <a:ext cx="1586077" cy="461665"/>
          </a:xfrm>
          <a:prstGeom prst="rect">
            <a:avLst/>
          </a:prstGeom>
          <a:noFill/>
        </p:spPr>
        <p:txBody>
          <a:bodyPr wrap="square" rtlCol="0">
            <a:spAutoFit/>
          </a:bodyPr>
          <a:lstStyle/>
          <a:p>
            <a:pPr algn="ctr" defTabSz="914400" fontAlgn="ctr">
              <a:spcBef>
                <a:spcPct val="0"/>
              </a:spcBef>
              <a:spcAft>
                <a:spcPct val="0"/>
              </a:spcAft>
            </a:pPr>
            <a:r>
              <a:rPr lang="en-US" sz="1200" dirty="0">
                <a:solidFill>
                  <a:srgbClr val="000000"/>
                </a:solidFill>
                <a:latin typeface="Huawei Sans" panose="020C0503030203020204" pitchFamily="34" charset="0"/>
              </a:rPr>
              <a:t>Traffic for accessing an SD-WAN site</a:t>
            </a:r>
          </a:p>
        </p:txBody>
      </p:sp>
      <p:sp>
        <p:nvSpPr>
          <p:cNvPr id="106" name="文本框 105"/>
          <p:cNvSpPr txBox="1"/>
          <p:nvPr/>
        </p:nvSpPr>
        <p:spPr bwMode="gray">
          <a:xfrm>
            <a:off x="4944853" y="4058686"/>
            <a:ext cx="1584248" cy="461665"/>
          </a:xfrm>
          <a:prstGeom prst="rect">
            <a:avLst/>
          </a:prstGeom>
          <a:noFill/>
        </p:spPr>
        <p:txBody>
          <a:bodyPr wrap="square" rtlCol="0">
            <a:spAutoFit/>
          </a:bodyPr>
          <a:lstStyle/>
          <a:p>
            <a:pPr algn="ctr" defTabSz="914400" fontAlgn="ctr">
              <a:spcBef>
                <a:spcPct val="0"/>
              </a:spcBef>
              <a:spcAft>
                <a:spcPct val="0"/>
              </a:spcAft>
            </a:pPr>
            <a:r>
              <a:rPr lang="en-US" sz="1200" dirty="0">
                <a:solidFill>
                  <a:srgbClr val="000000"/>
                </a:solidFill>
                <a:latin typeface="Huawei Sans" panose="020C0503030203020204" pitchFamily="34" charset="0"/>
              </a:rPr>
              <a:t>Traffic for accessing the Internet</a:t>
            </a:r>
          </a:p>
        </p:txBody>
      </p:sp>
      <p:sp>
        <p:nvSpPr>
          <p:cNvPr id="107" name="文本框 106"/>
          <p:cNvSpPr txBox="1"/>
          <p:nvPr/>
        </p:nvSpPr>
        <p:spPr bwMode="gray">
          <a:xfrm>
            <a:off x="698759" y="3895518"/>
            <a:ext cx="1595168" cy="461665"/>
          </a:xfrm>
          <a:prstGeom prst="rect">
            <a:avLst/>
          </a:prstGeom>
          <a:noFill/>
        </p:spPr>
        <p:txBody>
          <a:bodyPr wrap="square" rtlCol="0">
            <a:spAutoFit/>
          </a:bodyPr>
          <a:lstStyle/>
          <a:p>
            <a:pPr algn="ctr" defTabSz="914400" fontAlgn="ctr">
              <a:spcBef>
                <a:spcPct val="0"/>
              </a:spcBef>
              <a:spcAft>
                <a:spcPct val="0"/>
              </a:spcAft>
            </a:pPr>
            <a:r>
              <a:rPr lang="en-US" sz="1200" dirty="0">
                <a:solidFill>
                  <a:srgbClr val="000000"/>
                </a:solidFill>
                <a:latin typeface="Huawei Sans" panose="020C0503030203020204" pitchFamily="34" charset="0"/>
              </a:rPr>
              <a:t>Traffic for accessing a legacy site </a:t>
            </a:r>
          </a:p>
        </p:txBody>
      </p:sp>
      <p:cxnSp>
        <p:nvCxnSpPr>
          <p:cNvPr id="108" name="直接连接符 107"/>
          <p:cNvCxnSpPr/>
          <p:nvPr/>
        </p:nvCxnSpPr>
        <p:spPr bwMode="gray">
          <a:xfrm>
            <a:off x="4523968" y="2266148"/>
            <a:ext cx="481517" cy="0"/>
          </a:xfrm>
          <a:prstGeom prst="line">
            <a:avLst/>
          </a:prstGeom>
          <a:ln w="28575">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cxnSp>
        <p:nvCxnSpPr>
          <p:cNvPr id="109" name="直接连接符 108"/>
          <p:cNvCxnSpPr/>
          <p:nvPr/>
        </p:nvCxnSpPr>
        <p:spPr bwMode="gray">
          <a:xfrm>
            <a:off x="4540901" y="2485721"/>
            <a:ext cx="481517" cy="0"/>
          </a:xfrm>
          <a:prstGeom prst="line">
            <a:avLst/>
          </a:prstGeom>
          <a:ln w="28575">
            <a:solidFill>
              <a:schemeClr val="bg2">
                <a:lumMod val="7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110" name="文本框 109"/>
          <p:cNvSpPr txBox="1"/>
          <p:nvPr/>
        </p:nvSpPr>
        <p:spPr bwMode="gray">
          <a:xfrm>
            <a:off x="5043303" y="2123070"/>
            <a:ext cx="1413340" cy="276999"/>
          </a:xfrm>
          <a:prstGeom prst="rect">
            <a:avLst/>
          </a:prstGeom>
          <a:noFill/>
        </p:spPr>
        <p:txBody>
          <a:bodyPr wrap="square" rtlCol="0">
            <a:spAutoFit/>
          </a:bodyPr>
          <a:lstStyle/>
          <a:p>
            <a:pPr defTabSz="914400" fontAlgn="ctr">
              <a:spcBef>
                <a:spcPct val="0"/>
              </a:spcBef>
              <a:spcAft>
                <a:spcPct val="0"/>
              </a:spcAft>
            </a:pPr>
            <a:r>
              <a:rPr lang="en-US" sz="1200" dirty="0">
                <a:solidFill>
                  <a:srgbClr val="000000"/>
                </a:solidFill>
                <a:latin typeface="Huawei Sans" panose="020C0503030203020204" pitchFamily="34" charset="0"/>
              </a:rPr>
              <a:t>Overlay traffic</a:t>
            </a:r>
            <a:endParaRPr lang="en-US" altLang="zh-CN" sz="1200" dirty="0">
              <a:solidFill>
                <a:srgbClr val="000000"/>
              </a:solidFill>
              <a:latin typeface="Huawei Sans" panose="020C0503030203020204" pitchFamily="34" charset="0"/>
            </a:endParaRPr>
          </a:p>
        </p:txBody>
      </p:sp>
      <p:sp>
        <p:nvSpPr>
          <p:cNvPr id="111" name="文本框 110"/>
          <p:cNvSpPr txBox="1"/>
          <p:nvPr/>
        </p:nvSpPr>
        <p:spPr bwMode="gray">
          <a:xfrm>
            <a:off x="5043303" y="2353471"/>
            <a:ext cx="1415154" cy="276999"/>
          </a:xfrm>
          <a:prstGeom prst="rect">
            <a:avLst/>
          </a:prstGeom>
          <a:noFill/>
        </p:spPr>
        <p:txBody>
          <a:bodyPr wrap="square" rtlCol="0">
            <a:spAutoFit/>
          </a:bodyPr>
          <a:lstStyle/>
          <a:p>
            <a:pPr defTabSz="914400" fontAlgn="ctr">
              <a:spcBef>
                <a:spcPct val="0"/>
              </a:spcBef>
              <a:spcAft>
                <a:spcPct val="0"/>
              </a:spcAft>
            </a:pPr>
            <a:r>
              <a:rPr lang="en-US" sz="1200" dirty="0">
                <a:solidFill>
                  <a:srgbClr val="000000"/>
                </a:solidFill>
                <a:latin typeface="Huawei Sans" panose="020C0503030203020204" pitchFamily="34" charset="0"/>
              </a:rPr>
              <a:t>Underlay traffic</a:t>
            </a:r>
          </a:p>
        </p:txBody>
      </p:sp>
      <p:grpSp>
        <p:nvGrpSpPr>
          <p:cNvPr id="55" name="组合 54"/>
          <p:cNvGrpSpPr/>
          <p:nvPr/>
        </p:nvGrpSpPr>
        <p:grpSpPr bwMode="gray">
          <a:xfrm>
            <a:off x="8315727" y="30422"/>
            <a:ext cx="3484959" cy="359996"/>
            <a:chOff x="6572634" y="137497"/>
            <a:chExt cx="3484959" cy="204347"/>
          </a:xfrm>
        </p:grpSpPr>
        <p:sp>
          <p:nvSpPr>
            <p:cNvPr id="56" name="五边形 55"/>
            <p:cNvSpPr/>
            <p:nvPr/>
          </p:nvSpPr>
          <p:spPr bwMode="gray">
            <a:xfrm>
              <a:off x="6572634" y="137498"/>
              <a:ext cx="828000" cy="204346"/>
            </a:xfrm>
            <a:prstGeom prst="homePlate">
              <a:avLst/>
            </a:prstGeom>
            <a:solidFill>
              <a:srgbClr val="D9D9D9"/>
            </a:solidFill>
            <a:ln w="9525" cap="flat" cmpd="sng" algn="ctr">
              <a:solidFill>
                <a:srgbClr val="D9D9D9"/>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000" dirty="0">
                  <a:latin typeface="Huawei Sans" panose="020C0503030203020204" pitchFamily="34" charset="0"/>
                </a:rPr>
                <a:t>Firewall</a:t>
              </a:r>
            </a:p>
          </p:txBody>
        </p:sp>
        <p:sp>
          <p:nvSpPr>
            <p:cNvPr id="57" name="燕尾形 56"/>
            <p:cNvSpPr/>
            <p:nvPr/>
          </p:nvSpPr>
          <p:spPr bwMode="gray">
            <a:xfrm>
              <a:off x="7256297" y="137498"/>
              <a:ext cx="893971" cy="204346"/>
            </a:xfrm>
            <a:prstGeom prst="chevron">
              <a:avLst/>
            </a:prstGeom>
            <a:solidFill>
              <a:srgbClr val="D9D9D9"/>
            </a:solidFill>
            <a:ln w="9525" cap="flat" cmpd="sng" algn="ctr">
              <a:solidFill>
                <a:srgbClr val="D9D9D9"/>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000" dirty="0">
                  <a:latin typeface="Huawei Sans" panose="020C0503030203020204" pitchFamily="34" charset="0"/>
                </a:rPr>
                <a:t>IPS</a:t>
              </a:r>
              <a:endParaRPr lang="en-US" altLang="zh-CN" sz="10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8" name="燕尾形 57"/>
            <p:cNvSpPr/>
            <p:nvPr/>
          </p:nvSpPr>
          <p:spPr bwMode="gray">
            <a:xfrm>
              <a:off x="8005931" y="137498"/>
              <a:ext cx="1008000" cy="204346"/>
            </a:xfrm>
            <a:prstGeom prst="chevron">
              <a:avLst/>
            </a:prstGeom>
            <a:solidFill>
              <a:srgbClr val="56C4D2"/>
            </a:solidFill>
            <a:ln w="9525" cap="flat" cmpd="sng" algn="ctr">
              <a:solidFill>
                <a:srgbClr val="56C4D2"/>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000" b="1" dirty="0">
                  <a:solidFill>
                    <a:schemeClr val="bg1"/>
                  </a:solidFill>
                  <a:latin typeface="Huawei Sans" panose="020C0503030203020204" pitchFamily="34" charset="0"/>
                </a:rPr>
                <a:t>URL Filtering</a:t>
              </a:r>
              <a:endParaRPr lang="en-US" altLang="zh-CN" sz="1000" b="1"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9" name="燕尾形 58"/>
            <p:cNvSpPr/>
            <p:nvPr/>
          </p:nvSpPr>
          <p:spPr bwMode="gray">
            <a:xfrm>
              <a:off x="8869593" y="137497"/>
              <a:ext cx="1188000" cy="204346"/>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000" dirty="0">
                  <a:latin typeface="Huawei Sans" panose="020C0503030203020204" pitchFamily="34" charset="0"/>
                </a:rPr>
                <a:t>Advanced Security VAS</a:t>
              </a:r>
              <a:endParaRPr lang="en-US" altLang="zh-CN" sz="10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Tree>
    <p:extLst>
      <p:ext uri="{BB962C8B-B14F-4D97-AF65-F5344CB8AC3E}">
        <p14:creationId xmlns:p14="http://schemas.microsoft.com/office/powerpoint/2010/main" val="403954003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bwMode="gray"/>
        <p:txBody>
          <a:bodyPr>
            <a:normAutofit/>
          </a:bodyPr>
          <a:lstStyle/>
          <a:p>
            <a:pPr fontAlgn="ctr"/>
            <a:r>
              <a:rPr lang="en-US" dirty="0">
                <a:latin typeface="Huawei Sans" panose="020C0503030203020204" pitchFamily="34" charset="0"/>
              </a:rPr>
              <a:t>Application Scenarios of Advanced Security VAS</a:t>
            </a:r>
          </a:p>
        </p:txBody>
      </p:sp>
      <p:sp>
        <p:nvSpPr>
          <p:cNvPr id="56" name="圆角矩形 55"/>
          <p:cNvSpPr/>
          <p:nvPr/>
        </p:nvSpPr>
        <p:spPr bwMode="gray">
          <a:xfrm>
            <a:off x="739405" y="1269486"/>
            <a:ext cx="10517162" cy="434256"/>
          </a:xfrm>
          <a:prstGeom prst="roundRect">
            <a:avLst>
              <a:gd name="adj" fmla="val 14624"/>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600" dirty="0">
                <a:solidFill>
                  <a:srgbClr val="30B5C5"/>
                </a:solidFill>
                <a:latin typeface="Huawei Sans" panose="020C0503030203020204" pitchFamily="34" charset="0"/>
              </a:rPr>
              <a:t>Application scenarios</a:t>
            </a:r>
          </a:p>
        </p:txBody>
      </p:sp>
      <p:sp>
        <p:nvSpPr>
          <p:cNvPr id="57" name="圆角矩形 56"/>
          <p:cNvSpPr/>
          <p:nvPr/>
        </p:nvSpPr>
        <p:spPr bwMode="gray">
          <a:xfrm>
            <a:off x="739404" y="1779614"/>
            <a:ext cx="10517163" cy="4058292"/>
          </a:xfrm>
          <a:prstGeom prst="roundRect">
            <a:avLst>
              <a:gd name="adj" fmla="val 2222"/>
            </a:avLst>
          </a:prstGeom>
          <a:noFill/>
          <a:ln w="9525">
            <a:solidFill>
              <a:schemeClr val="bg1">
                <a:lumMod val="6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85725" fontAlgn="ctr">
              <a:lnSpc>
                <a:spcPts val="2400"/>
              </a:lnSpc>
              <a:spcAft>
                <a:spcPts val="600"/>
              </a:spcAft>
            </a:pPr>
            <a:endParaRPr lang="en-US" altLang="zh-CN" sz="1600" dirty="0">
              <a:solidFill>
                <a:schemeClr val="tx1">
                  <a:lumMod val="75000"/>
                  <a:lumOff val="25000"/>
                </a:schemeClr>
              </a:solidFill>
              <a:latin typeface="Huawei Sans" panose="020C0503030203020204" pitchFamily="34" charset="0"/>
            </a:endParaRPr>
          </a:p>
        </p:txBody>
      </p:sp>
      <p:sp>
        <p:nvSpPr>
          <p:cNvPr id="58" name="圆角矩形 57"/>
          <p:cNvSpPr/>
          <p:nvPr/>
        </p:nvSpPr>
        <p:spPr bwMode="gray">
          <a:xfrm>
            <a:off x="6014239" y="2355613"/>
            <a:ext cx="4910936" cy="3064112"/>
          </a:xfrm>
          <a:prstGeom prst="roundRect">
            <a:avLst>
              <a:gd name="adj" fmla="val 4091"/>
            </a:avLst>
          </a:prstGeom>
          <a:solidFill>
            <a:srgbClr val="FFFFCC"/>
          </a:solidFill>
          <a:ln w="12700">
            <a:solidFill>
              <a:srgbClr val="FF99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fontAlgn="ctr">
              <a:lnSpc>
                <a:spcPct val="140000"/>
              </a:lnSpc>
              <a:spcBef>
                <a:spcPts val="600"/>
              </a:spcBef>
              <a:buFont typeface="Arial" panose="020B0604020202020204" pitchFamily="34" charset="0"/>
              <a:buChar char="•"/>
            </a:pPr>
            <a:r>
              <a:rPr lang="en-US" sz="1400" dirty="0">
                <a:solidFill>
                  <a:srgbClr val="C7000B"/>
                </a:solidFill>
                <a:latin typeface="Huawei Sans" panose="020C0503030203020204" pitchFamily="34" charset="0"/>
              </a:rPr>
              <a:t>A physical firewall is deployed in off-path mode and provides advanced security protection for centralized Internet access traffic of sites.</a:t>
            </a:r>
            <a:endParaRPr lang="en-US" altLang="zh-CN" sz="1400" dirty="0">
              <a:solidFill>
                <a:srgbClr val="C7000B"/>
              </a:solidFill>
              <a:latin typeface="Huawei Sans" panose="020C0503030203020204" pitchFamily="34" charset="0"/>
            </a:endParaRPr>
          </a:p>
          <a:p>
            <a:pPr marL="285750" indent="-285750" fontAlgn="ctr">
              <a:lnSpc>
                <a:spcPct val="140000"/>
              </a:lnSpc>
              <a:spcBef>
                <a:spcPts val="600"/>
              </a:spcBef>
              <a:buFont typeface="Arial" panose="020B0604020202020204" pitchFamily="34" charset="0"/>
              <a:buChar char="•"/>
            </a:pPr>
            <a:r>
              <a:rPr lang="en-US" sz="1400" dirty="0">
                <a:solidFill>
                  <a:srgbClr val="C7000B"/>
                </a:solidFill>
                <a:latin typeface="Huawei Sans" panose="020C0503030203020204" pitchFamily="34" charset="0"/>
              </a:rPr>
              <a:t>After the VAS function is deployed, the centralized Internet access traffic of sites is diverted to the LAN-side physical firewall connected to the CPE at the HQ site in off-path mode. After being processed by the firewall, the traffic is transmitted to the Internet through the underlay network.</a:t>
            </a:r>
            <a:endParaRPr lang="en-US" altLang="zh-CN" sz="1400" dirty="0">
              <a:solidFill>
                <a:srgbClr val="C7000B"/>
              </a:solidFill>
              <a:latin typeface="Huawei Sans" panose="020C0503030203020204" pitchFamily="34" charset="0"/>
            </a:endParaRPr>
          </a:p>
        </p:txBody>
      </p:sp>
      <p:pic>
        <p:nvPicPr>
          <p:cNvPr id="83" name="图片 8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2480649" y="2232749"/>
            <a:ext cx="1015539" cy="637664"/>
          </a:xfrm>
          <a:prstGeom prst="rect">
            <a:avLst/>
          </a:prstGeom>
        </p:spPr>
      </p:pic>
      <p:cxnSp>
        <p:nvCxnSpPr>
          <p:cNvPr id="84" name="直接连接符 83"/>
          <p:cNvCxnSpPr>
            <a:stCxn id="106" idx="2"/>
          </p:cNvCxnSpPr>
          <p:nvPr/>
        </p:nvCxnSpPr>
        <p:spPr bwMode="gray">
          <a:xfrm flipH="1">
            <a:off x="1678521" y="2978326"/>
            <a:ext cx="852055" cy="542556"/>
          </a:xfrm>
          <a:prstGeom prst="line">
            <a:avLst/>
          </a:prstGeom>
          <a:noFill/>
          <a:ln w="127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85" name="直接连接符 84"/>
          <p:cNvCxnSpPr>
            <a:endCxn id="106" idx="2"/>
          </p:cNvCxnSpPr>
          <p:nvPr/>
        </p:nvCxnSpPr>
        <p:spPr bwMode="gray">
          <a:xfrm flipH="1" flipV="1">
            <a:off x="2530576" y="2978326"/>
            <a:ext cx="936124" cy="648896"/>
          </a:xfrm>
          <a:prstGeom prst="line">
            <a:avLst/>
          </a:prstGeom>
          <a:noFill/>
          <a:ln w="127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86" name="直接连接符 85"/>
          <p:cNvCxnSpPr/>
          <p:nvPr/>
        </p:nvCxnSpPr>
        <p:spPr bwMode="gray">
          <a:xfrm>
            <a:off x="1614930" y="3805166"/>
            <a:ext cx="0" cy="1208697"/>
          </a:xfrm>
          <a:prstGeom prst="line">
            <a:avLst/>
          </a:prstGeom>
          <a:noFill/>
          <a:ln w="127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87" name="直接连接符 86"/>
          <p:cNvCxnSpPr/>
          <p:nvPr/>
        </p:nvCxnSpPr>
        <p:spPr bwMode="gray">
          <a:xfrm flipH="1">
            <a:off x="1678521" y="3399808"/>
            <a:ext cx="1995013" cy="1109072"/>
          </a:xfrm>
          <a:prstGeom prst="line">
            <a:avLst/>
          </a:prstGeom>
          <a:noFill/>
          <a:ln w="127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88" name="直接连接符 87"/>
          <p:cNvCxnSpPr/>
          <p:nvPr/>
        </p:nvCxnSpPr>
        <p:spPr bwMode="gray">
          <a:xfrm flipH="1" flipV="1">
            <a:off x="1624710" y="3524402"/>
            <a:ext cx="1961990" cy="1027279"/>
          </a:xfrm>
          <a:prstGeom prst="line">
            <a:avLst/>
          </a:prstGeom>
          <a:noFill/>
          <a:ln w="127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89" name="直接连接符 88"/>
          <p:cNvCxnSpPr/>
          <p:nvPr/>
        </p:nvCxnSpPr>
        <p:spPr bwMode="gray">
          <a:xfrm flipV="1">
            <a:off x="3636115" y="3428568"/>
            <a:ext cx="9777" cy="1076702"/>
          </a:xfrm>
          <a:prstGeom prst="line">
            <a:avLst/>
          </a:prstGeom>
          <a:noFill/>
          <a:ln w="127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90" name="图片 89"/>
          <p:cNvPicPr>
            <a:picLocks noChangeAspect="1"/>
          </p:cNvPicPr>
          <p:nvPr/>
        </p:nvPicPr>
        <p:blipFill>
          <a:blip r:embed="rId4"/>
          <a:stretch>
            <a:fillRect/>
          </a:stretch>
        </p:blipFill>
        <p:spPr bwMode="gray">
          <a:xfrm>
            <a:off x="1013923" y="3257046"/>
            <a:ext cx="1202014" cy="728139"/>
          </a:xfrm>
          <a:prstGeom prst="rect">
            <a:avLst/>
          </a:prstGeom>
        </p:spPr>
      </p:pic>
      <p:pic>
        <p:nvPicPr>
          <p:cNvPr id="91" name="图片 90"/>
          <p:cNvPicPr>
            <a:picLocks noChangeAspect="1"/>
          </p:cNvPicPr>
          <p:nvPr/>
        </p:nvPicPr>
        <p:blipFill>
          <a:blip r:embed="rId5"/>
          <a:stretch>
            <a:fillRect/>
          </a:stretch>
        </p:blipFill>
        <p:spPr bwMode="gray">
          <a:xfrm>
            <a:off x="3068410" y="3257046"/>
            <a:ext cx="1210246" cy="628323"/>
          </a:xfrm>
          <a:prstGeom prst="rect">
            <a:avLst/>
          </a:prstGeom>
        </p:spPr>
      </p:pic>
      <p:pic>
        <p:nvPicPr>
          <p:cNvPr id="92" name="图片 9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1161494" y="4677441"/>
            <a:ext cx="906872" cy="569431"/>
          </a:xfrm>
          <a:prstGeom prst="rect">
            <a:avLst/>
          </a:prstGeom>
        </p:spPr>
      </p:pic>
      <p:sp>
        <p:nvSpPr>
          <p:cNvPr id="93" name="文本框 92"/>
          <p:cNvSpPr txBox="1"/>
          <p:nvPr/>
        </p:nvSpPr>
        <p:spPr bwMode="gray">
          <a:xfrm>
            <a:off x="1201495" y="4876254"/>
            <a:ext cx="800195" cy="307777"/>
          </a:xfrm>
          <a:prstGeom prst="rect">
            <a:avLst/>
          </a:prstGeom>
          <a:noFill/>
        </p:spPr>
        <p:txBody>
          <a:bodyPr wrap="square" rtlCol="0">
            <a:spAutoFit/>
          </a:bodyPr>
          <a:lstStyle/>
          <a:p>
            <a:pPr algn="ctr" fontAlgn="ctr"/>
            <a:r>
              <a:rPr lang="en-US" sz="1400" dirty="0">
                <a:solidFill>
                  <a:srgbClr val="000000"/>
                </a:solidFill>
                <a:latin typeface="Huawei Sans" panose="020C0503030203020204" pitchFamily="34" charset="0"/>
              </a:rPr>
              <a:t>Branch</a:t>
            </a:r>
          </a:p>
        </p:txBody>
      </p:sp>
      <p:pic>
        <p:nvPicPr>
          <p:cNvPr id="94" name="图片 93"/>
          <p:cNvPicPr>
            <a:picLocks noChangeAspect="1"/>
          </p:cNvPicPr>
          <p:nvPr/>
        </p:nvPicPr>
        <p:blipFill>
          <a:blip r:embed="rId6"/>
          <a:stretch>
            <a:fillRect/>
          </a:stretch>
        </p:blipFill>
        <p:spPr bwMode="gray">
          <a:xfrm>
            <a:off x="1334374" y="4447313"/>
            <a:ext cx="561112" cy="461918"/>
          </a:xfrm>
          <a:prstGeom prst="rect">
            <a:avLst/>
          </a:prstGeom>
        </p:spPr>
      </p:pic>
      <p:pic>
        <p:nvPicPr>
          <p:cNvPr id="95" name="图片 9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3182679" y="4676978"/>
            <a:ext cx="906872" cy="569431"/>
          </a:xfrm>
          <a:prstGeom prst="rect">
            <a:avLst/>
          </a:prstGeom>
        </p:spPr>
      </p:pic>
      <p:sp>
        <p:nvSpPr>
          <p:cNvPr id="96" name="文本框 95"/>
          <p:cNvSpPr txBox="1"/>
          <p:nvPr/>
        </p:nvSpPr>
        <p:spPr bwMode="gray">
          <a:xfrm>
            <a:off x="3232205" y="4875791"/>
            <a:ext cx="800195" cy="307777"/>
          </a:xfrm>
          <a:prstGeom prst="rect">
            <a:avLst/>
          </a:prstGeom>
          <a:noFill/>
        </p:spPr>
        <p:txBody>
          <a:bodyPr wrap="square" rtlCol="0">
            <a:spAutoFit/>
          </a:bodyPr>
          <a:lstStyle/>
          <a:p>
            <a:pPr algn="ctr" fontAlgn="ctr"/>
            <a:r>
              <a:rPr lang="en-US" sz="1400" dirty="0">
                <a:solidFill>
                  <a:srgbClr val="000000"/>
                </a:solidFill>
                <a:latin typeface="Huawei Sans" panose="020C0503030203020204" pitchFamily="34" charset="0"/>
              </a:rPr>
              <a:t>Branch</a:t>
            </a:r>
          </a:p>
        </p:txBody>
      </p:sp>
      <p:pic>
        <p:nvPicPr>
          <p:cNvPr id="97" name="图片 96"/>
          <p:cNvPicPr>
            <a:picLocks noChangeAspect="1"/>
          </p:cNvPicPr>
          <p:nvPr/>
        </p:nvPicPr>
        <p:blipFill>
          <a:blip r:embed="rId6"/>
          <a:stretch>
            <a:fillRect/>
          </a:stretch>
        </p:blipFill>
        <p:spPr bwMode="gray">
          <a:xfrm>
            <a:off x="3355559" y="4446850"/>
            <a:ext cx="561112" cy="461918"/>
          </a:xfrm>
          <a:prstGeom prst="rect">
            <a:avLst/>
          </a:prstGeom>
        </p:spPr>
      </p:pic>
      <p:sp>
        <p:nvSpPr>
          <p:cNvPr id="98" name="文本框 97"/>
          <p:cNvSpPr txBox="1"/>
          <p:nvPr/>
        </p:nvSpPr>
        <p:spPr bwMode="gray">
          <a:xfrm>
            <a:off x="740267" y="4469070"/>
            <a:ext cx="693518" cy="307777"/>
          </a:xfrm>
          <a:prstGeom prst="rect">
            <a:avLst/>
          </a:prstGeom>
          <a:noFill/>
        </p:spPr>
        <p:txBody>
          <a:bodyPr wrap="square" rtlCol="0">
            <a:spAutoFit/>
          </a:bodyPr>
          <a:lstStyle/>
          <a:p>
            <a:pPr algn="ctr" fontAlgn="ctr"/>
            <a:r>
              <a:rPr lang="en-US" sz="1400" dirty="0">
                <a:solidFill>
                  <a:srgbClr val="000000"/>
                </a:solidFill>
                <a:latin typeface="Huawei Sans" panose="020C0503030203020204" pitchFamily="34" charset="0"/>
              </a:rPr>
              <a:t>CPE</a:t>
            </a:r>
            <a:endParaRPr lang="en-US" altLang="zh-CN" sz="1400" dirty="0">
              <a:solidFill>
                <a:srgbClr val="000000"/>
              </a:solidFill>
              <a:latin typeface="Huawei Sans" panose="020C0503030203020204" pitchFamily="34" charset="0"/>
            </a:endParaRPr>
          </a:p>
        </p:txBody>
      </p:sp>
      <p:sp>
        <p:nvSpPr>
          <p:cNvPr id="99" name="文本框 98"/>
          <p:cNvSpPr txBox="1"/>
          <p:nvPr/>
        </p:nvSpPr>
        <p:spPr bwMode="gray">
          <a:xfrm>
            <a:off x="3802550" y="4508880"/>
            <a:ext cx="693518" cy="307777"/>
          </a:xfrm>
          <a:prstGeom prst="rect">
            <a:avLst/>
          </a:prstGeom>
          <a:noFill/>
        </p:spPr>
        <p:txBody>
          <a:bodyPr wrap="square" rtlCol="0">
            <a:spAutoFit/>
          </a:bodyPr>
          <a:lstStyle/>
          <a:p>
            <a:pPr algn="ctr" fontAlgn="ctr"/>
            <a:r>
              <a:rPr lang="en-US" sz="1400" dirty="0">
                <a:solidFill>
                  <a:srgbClr val="000000"/>
                </a:solidFill>
                <a:latin typeface="Huawei Sans" panose="020C0503030203020204" pitchFamily="34" charset="0"/>
              </a:rPr>
              <a:t>CPE</a:t>
            </a:r>
            <a:endParaRPr lang="en-US" altLang="zh-CN" sz="1400" dirty="0">
              <a:solidFill>
                <a:srgbClr val="000000"/>
              </a:solidFill>
              <a:latin typeface="Huawei Sans" panose="020C0503030203020204" pitchFamily="34" charset="0"/>
            </a:endParaRPr>
          </a:p>
        </p:txBody>
      </p:sp>
      <p:sp>
        <p:nvSpPr>
          <p:cNvPr id="100" name="圆角矩形 99"/>
          <p:cNvSpPr/>
          <p:nvPr/>
        </p:nvSpPr>
        <p:spPr bwMode="gray">
          <a:xfrm>
            <a:off x="4337439" y="2479439"/>
            <a:ext cx="1320411" cy="616186"/>
          </a:xfrm>
          <a:prstGeom prst="roundRect">
            <a:avLst>
              <a:gd name="adj" fmla="val 4091"/>
            </a:avLst>
          </a:prstGeom>
          <a:solidFill>
            <a:srgbClr val="FFFFCC"/>
          </a:solidFill>
          <a:ln w="12700">
            <a:solidFill>
              <a:srgbClr val="FF99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ctr"/>
            <a:r>
              <a:rPr lang="en-US" sz="1200" dirty="0">
                <a:solidFill>
                  <a:srgbClr val="C7000B"/>
                </a:solidFill>
                <a:latin typeface="Huawei Sans" panose="020C0503030203020204" pitchFamily="34" charset="0"/>
              </a:rPr>
              <a:t>Physical firewall deployed in off-path mode</a:t>
            </a:r>
          </a:p>
        </p:txBody>
      </p:sp>
      <p:sp>
        <p:nvSpPr>
          <p:cNvPr id="101" name="文本框 100"/>
          <p:cNvSpPr txBox="1"/>
          <p:nvPr/>
        </p:nvSpPr>
        <p:spPr bwMode="gray">
          <a:xfrm>
            <a:off x="2655019" y="2339679"/>
            <a:ext cx="693518" cy="307777"/>
          </a:xfrm>
          <a:prstGeom prst="rect">
            <a:avLst/>
          </a:prstGeom>
          <a:noFill/>
        </p:spPr>
        <p:txBody>
          <a:bodyPr wrap="square" rtlCol="0">
            <a:spAutoFit/>
          </a:bodyPr>
          <a:lstStyle/>
          <a:p>
            <a:pPr algn="ctr" fontAlgn="ctr"/>
            <a:r>
              <a:rPr lang="en-US" sz="1400" dirty="0">
                <a:solidFill>
                  <a:srgbClr val="000000"/>
                </a:solidFill>
                <a:latin typeface="Huawei Sans" panose="020C0503030203020204" pitchFamily="34" charset="0"/>
              </a:rPr>
              <a:t>HQ</a:t>
            </a:r>
          </a:p>
        </p:txBody>
      </p:sp>
      <p:sp>
        <p:nvSpPr>
          <p:cNvPr id="102" name="文本框 101"/>
          <p:cNvSpPr txBox="1"/>
          <p:nvPr/>
        </p:nvSpPr>
        <p:spPr bwMode="gray">
          <a:xfrm>
            <a:off x="1613401" y="2631493"/>
            <a:ext cx="693518" cy="307777"/>
          </a:xfrm>
          <a:prstGeom prst="rect">
            <a:avLst/>
          </a:prstGeom>
          <a:noFill/>
        </p:spPr>
        <p:txBody>
          <a:bodyPr wrap="square" rtlCol="0">
            <a:spAutoFit/>
          </a:bodyPr>
          <a:lstStyle/>
          <a:p>
            <a:pPr algn="ctr" fontAlgn="ctr"/>
            <a:r>
              <a:rPr lang="en-US" sz="1400" dirty="0">
                <a:solidFill>
                  <a:srgbClr val="000000"/>
                </a:solidFill>
                <a:latin typeface="Huawei Sans" panose="020C0503030203020204" pitchFamily="34" charset="0"/>
              </a:rPr>
              <a:t>CPE</a:t>
            </a:r>
            <a:endParaRPr lang="en-US" altLang="zh-CN" sz="1400" dirty="0">
              <a:solidFill>
                <a:srgbClr val="000000"/>
              </a:solidFill>
              <a:latin typeface="Huawei Sans" panose="020C0503030203020204" pitchFamily="34" charset="0"/>
            </a:endParaRPr>
          </a:p>
        </p:txBody>
      </p:sp>
      <p:sp>
        <p:nvSpPr>
          <p:cNvPr id="103" name="下箭头 102"/>
          <p:cNvSpPr/>
          <p:nvPr/>
        </p:nvSpPr>
        <p:spPr bwMode="gray">
          <a:xfrm rot="5400000" flipV="1">
            <a:off x="3817665" y="2450874"/>
            <a:ext cx="306062" cy="560680"/>
          </a:xfrm>
          <a:prstGeom prst="downArrow">
            <a:avLst>
              <a:gd name="adj1" fmla="val 50000"/>
              <a:gd name="adj2" fmla="val 29537"/>
            </a:avLst>
          </a:prstGeom>
          <a:gradFill flip="none" rotWithShape="1">
            <a:gsLst>
              <a:gs pos="15000">
                <a:srgbClr val="FFC000"/>
              </a:gs>
              <a:gs pos="100000">
                <a:schemeClr val="bg1">
                  <a:alpha val="0"/>
                </a:schemeClr>
              </a:gs>
            </a:gsLst>
            <a:lin ang="16200000" scaled="1"/>
            <a:tileRect/>
          </a:gradFill>
          <a:ln w="19050">
            <a:gradFill flip="none" rotWithShape="1">
              <a:gsLst>
                <a:gs pos="100000">
                  <a:schemeClr val="bg1">
                    <a:lumMod val="100000"/>
                    <a:alpha val="0"/>
                  </a:schemeClr>
                </a:gs>
                <a:gs pos="31000">
                  <a:srgbClr val="FF9933"/>
                </a:gs>
              </a:gsLst>
              <a:lin ang="162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cxnSp>
        <p:nvCxnSpPr>
          <p:cNvPr id="104" name="直接连接符 103"/>
          <p:cNvCxnSpPr/>
          <p:nvPr/>
        </p:nvCxnSpPr>
        <p:spPr bwMode="gray">
          <a:xfrm flipV="1">
            <a:off x="2663076" y="2648830"/>
            <a:ext cx="692483" cy="1"/>
          </a:xfrm>
          <a:prstGeom prst="line">
            <a:avLst/>
          </a:prstGeom>
          <a:noFill/>
          <a:ln w="127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05" name="直接连接符 104"/>
          <p:cNvCxnSpPr/>
          <p:nvPr/>
        </p:nvCxnSpPr>
        <p:spPr bwMode="gray">
          <a:xfrm flipV="1">
            <a:off x="2652396" y="2785499"/>
            <a:ext cx="692483" cy="1"/>
          </a:xfrm>
          <a:prstGeom prst="line">
            <a:avLst/>
          </a:prstGeom>
          <a:noFill/>
          <a:ln w="127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106" name="图片 105"/>
          <p:cNvPicPr>
            <a:picLocks noChangeAspect="1"/>
          </p:cNvPicPr>
          <p:nvPr/>
        </p:nvPicPr>
        <p:blipFill>
          <a:blip r:embed="rId6"/>
          <a:stretch>
            <a:fillRect/>
          </a:stretch>
        </p:blipFill>
        <p:spPr bwMode="gray">
          <a:xfrm>
            <a:off x="2250020" y="2516408"/>
            <a:ext cx="561112" cy="461918"/>
          </a:xfrm>
          <a:prstGeom prst="rect">
            <a:avLst/>
          </a:prstGeom>
        </p:spPr>
      </p:pic>
      <p:pic>
        <p:nvPicPr>
          <p:cNvPr id="107" name="图片 106"/>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bwMode="gray">
          <a:xfrm>
            <a:off x="3220482" y="2523160"/>
            <a:ext cx="508168" cy="416109"/>
          </a:xfrm>
          <a:prstGeom prst="rect">
            <a:avLst/>
          </a:prstGeom>
        </p:spPr>
      </p:pic>
      <p:sp>
        <p:nvSpPr>
          <p:cNvPr id="108" name="文本框 107"/>
          <p:cNvSpPr txBox="1"/>
          <p:nvPr/>
        </p:nvSpPr>
        <p:spPr bwMode="gray">
          <a:xfrm>
            <a:off x="3355558" y="2215628"/>
            <a:ext cx="981879" cy="307777"/>
          </a:xfrm>
          <a:prstGeom prst="rect">
            <a:avLst/>
          </a:prstGeom>
          <a:noFill/>
        </p:spPr>
        <p:txBody>
          <a:bodyPr wrap="square" rtlCol="0">
            <a:spAutoFit/>
          </a:bodyPr>
          <a:lstStyle/>
          <a:p>
            <a:pPr algn="ctr" fontAlgn="ctr"/>
            <a:r>
              <a:rPr lang="en-US" sz="1400" dirty="0">
                <a:solidFill>
                  <a:srgbClr val="000000"/>
                </a:solidFill>
                <a:latin typeface="Huawei Sans" panose="020C0503030203020204" pitchFamily="34" charset="0"/>
              </a:rPr>
              <a:t>Firewall</a:t>
            </a:r>
            <a:endParaRPr lang="en-US" altLang="zh-CN" sz="1400" dirty="0">
              <a:solidFill>
                <a:srgbClr val="000000"/>
              </a:solidFill>
              <a:latin typeface="Huawei Sans" panose="020C0503030203020204" pitchFamily="34" charset="0"/>
            </a:endParaRPr>
          </a:p>
        </p:txBody>
      </p:sp>
      <p:sp>
        <p:nvSpPr>
          <p:cNvPr id="109" name="任意多边形 108"/>
          <p:cNvSpPr/>
          <p:nvPr/>
        </p:nvSpPr>
        <p:spPr bwMode="gray">
          <a:xfrm>
            <a:off x="1495236" y="2566206"/>
            <a:ext cx="1971770" cy="2429277"/>
          </a:xfrm>
          <a:custGeom>
            <a:avLst/>
            <a:gdLst>
              <a:gd name="connsiteX0" fmla="*/ 10998 w 1995550"/>
              <a:gd name="connsiteY0" fmla="*/ 2005799 h 2005799"/>
              <a:gd name="connsiteX1" fmla="*/ 10998 w 1995550"/>
              <a:gd name="connsiteY1" fmla="*/ 1364449 h 2005799"/>
              <a:gd name="connsiteX2" fmla="*/ 125298 w 1995550"/>
              <a:gd name="connsiteY2" fmla="*/ 989799 h 2005799"/>
              <a:gd name="connsiteX3" fmla="*/ 842848 w 1995550"/>
              <a:gd name="connsiteY3" fmla="*/ 113499 h 2005799"/>
              <a:gd name="connsiteX4" fmla="*/ 1782648 w 1995550"/>
              <a:gd name="connsiteY4" fmla="*/ 24599 h 2005799"/>
              <a:gd name="connsiteX5" fmla="*/ 1954098 w 1995550"/>
              <a:gd name="connsiteY5" fmla="*/ 240499 h 2005799"/>
              <a:gd name="connsiteX6" fmla="*/ 1192098 w 1995550"/>
              <a:gd name="connsiteY6" fmla="*/ 297649 h 2005799"/>
              <a:gd name="connsiteX7" fmla="*/ 1242898 w 1995550"/>
              <a:gd name="connsiteY7" fmla="*/ 526249 h 2005799"/>
              <a:gd name="connsiteX8" fmla="*/ 1827098 w 1995550"/>
              <a:gd name="connsiteY8" fmla="*/ 881849 h 2005799"/>
              <a:gd name="connsiteX0" fmla="*/ 10998 w 1995550"/>
              <a:gd name="connsiteY0" fmla="*/ 2005799 h 2005799"/>
              <a:gd name="connsiteX1" fmla="*/ 10998 w 1995550"/>
              <a:gd name="connsiteY1" fmla="*/ 1377149 h 2005799"/>
              <a:gd name="connsiteX2" fmla="*/ 125298 w 1995550"/>
              <a:gd name="connsiteY2" fmla="*/ 989799 h 2005799"/>
              <a:gd name="connsiteX3" fmla="*/ 842848 w 1995550"/>
              <a:gd name="connsiteY3" fmla="*/ 113499 h 2005799"/>
              <a:gd name="connsiteX4" fmla="*/ 1782648 w 1995550"/>
              <a:gd name="connsiteY4" fmla="*/ 24599 h 2005799"/>
              <a:gd name="connsiteX5" fmla="*/ 1954098 w 1995550"/>
              <a:gd name="connsiteY5" fmla="*/ 240499 h 2005799"/>
              <a:gd name="connsiteX6" fmla="*/ 1192098 w 1995550"/>
              <a:gd name="connsiteY6" fmla="*/ 297649 h 2005799"/>
              <a:gd name="connsiteX7" fmla="*/ 1242898 w 1995550"/>
              <a:gd name="connsiteY7" fmla="*/ 526249 h 2005799"/>
              <a:gd name="connsiteX8" fmla="*/ 1827098 w 1995550"/>
              <a:gd name="connsiteY8" fmla="*/ 881849 h 2005799"/>
              <a:gd name="connsiteX0" fmla="*/ 22047 w 2006599"/>
              <a:gd name="connsiteY0" fmla="*/ 2005799 h 2005799"/>
              <a:gd name="connsiteX1" fmla="*/ 22047 w 2006599"/>
              <a:gd name="connsiteY1" fmla="*/ 1377149 h 2005799"/>
              <a:gd name="connsiteX2" fmla="*/ 136347 w 2006599"/>
              <a:gd name="connsiteY2" fmla="*/ 989799 h 2005799"/>
              <a:gd name="connsiteX3" fmla="*/ 853897 w 2006599"/>
              <a:gd name="connsiteY3" fmla="*/ 113499 h 2005799"/>
              <a:gd name="connsiteX4" fmla="*/ 1793697 w 2006599"/>
              <a:gd name="connsiteY4" fmla="*/ 24599 h 2005799"/>
              <a:gd name="connsiteX5" fmla="*/ 1965147 w 2006599"/>
              <a:gd name="connsiteY5" fmla="*/ 240499 h 2005799"/>
              <a:gd name="connsiteX6" fmla="*/ 1203147 w 2006599"/>
              <a:gd name="connsiteY6" fmla="*/ 297649 h 2005799"/>
              <a:gd name="connsiteX7" fmla="*/ 1253947 w 2006599"/>
              <a:gd name="connsiteY7" fmla="*/ 526249 h 2005799"/>
              <a:gd name="connsiteX8" fmla="*/ 1838147 w 2006599"/>
              <a:gd name="connsiteY8" fmla="*/ 881849 h 2005799"/>
              <a:gd name="connsiteX0" fmla="*/ 6012 w 1990564"/>
              <a:gd name="connsiteY0" fmla="*/ 2005799 h 2005799"/>
              <a:gd name="connsiteX1" fmla="*/ 6012 w 1990564"/>
              <a:gd name="connsiteY1" fmla="*/ 1377149 h 2005799"/>
              <a:gd name="connsiteX2" fmla="*/ 120312 w 1990564"/>
              <a:gd name="connsiteY2" fmla="*/ 989799 h 2005799"/>
              <a:gd name="connsiteX3" fmla="*/ 837862 w 1990564"/>
              <a:gd name="connsiteY3" fmla="*/ 113499 h 2005799"/>
              <a:gd name="connsiteX4" fmla="*/ 1777662 w 1990564"/>
              <a:gd name="connsiteY4" fmla="*/ 24599 h 2005799"/>
              <a:gd name="connsiteX5" fmla="*/ 1949112 w 1990564"/>
              <a:gd name="connsiteY5" fmla="*/ 240499 h 2005799"/>
              <a:gd name="connsiteX6" fmla="*/ 1187112 w 1990564"/>
              <a:gd name="connsiteY6" fmla="*/ 297649 h 2005799"/>
              <a:gd name="connsiteX7" fmla="*/ 1237912 w 1990564"/>
              <a:gd name="connsiteY7" fmla="*/ 526249 h 2005799"/>
              <a:gd name="connsiteX8" fmla="*/ 1822112 w 1990564"/>
              <a:gd name="connsiteY8" fmla="*/ 881849 h 2005799"/>
              <a:gd name="connsiteX0" fmla="*/ 10552 w 1995104"/>
              <a:gd name="connsiteY0" fmla="*/ 2004425 h 2004425"/>
              <a:gd name="connsiteX1" fmla="*/ 10552 w 1995104"/>
              <a:gd name="connsiteY1" fmla="*/ 1375775 h 2004425"/>
              <a:gd name="connsiteX2" fmla="*/ 118502 w 1995104"/>
              <a:gd name="connsiteY2" fmla="*/ 963025 h 2004425"/>
              <a:gd name="connsiteX3" fmla="*/ 842402 w 1995104"/>
              <a:gd name="connsiteY3" fmla="*/ 112125 h 2004425"/>
              <a:gd name="connsiteX4" fmla="*/ 1782202 w 1995104"/>
              <a:gd name="connsiteY4" fmla="*/ 23225 h 2004425"/>
              <a:gd name="connsiteX5" fmla="*/ 1953652 w 1995104"/>
              <a:gd name="connsiteY5" fmla="*/ 239125 h 2004425"/>
              <a:gd name="connsiteX6" fmla="*/ 1191652 w 1995104"/>
              <a:gd name="connsiteY6" fmla="*/ 296275 h 2004425"/>
              <a:gd name="connsiteX7" fmla="*/ 1242452 w 1995104"/>
              <a:gd name="connsiteY7" fmla="*/ 524875 h 2004425"/>
              <a:gd name="connsiteX8" fmla="*/ 1826652 w 1995104"/>
              <a:gd name="connsiteY8" fmla="*/ 880475 h 2004425"/>
              <a:gd name="connsiteX0" fmla="*/ 10552 w 1995104"/>
              <a:gd name="connsiteY0" fmla="*/ 2004425 h 2004425"/>
              <a:gd name="connsiteX1" fmla="*/ 10552 w 1995104"/>
              <a:gd name="connsiteY1" fmla="*/ 1375775 h 2004425"/>
              <a:gd name="connsiteX2" fmla="*/ 118502 w 1995104"/>
              <a:gd name="connsiteY2" fmla="*/ 963025 h 2004425"/>
              <a:gd name="connsiteX3" fmla="*/ 842402 w 1995104"/>
              <a:gd name="connsiteY3" fmla="*/ 112125 h 2004425"/>
              <a:gd name="connsiteX4" fmla="*/ 1782202 w 1995104"/>
              <a:gd name="connsiteY4" fmla="*/ 23225 h 2004425"/>
              <a:gd name="connsiteX5" fmla="*/ 1953652 w 1995104"/>
              <a:gd name="connsiteY5" fmla="*/ 239125 h 2004425"/>
              <a:gd name="connsiteX6" fmla="*/ 1191652 w 1995104"/>
              <a:gd name="connsiteY6" fmla="*/ 296275 h 2004425"/>
              <a:gd name="connsiteX7" fmla="*/ 1242452 w 1995104"/>
              <a:gd name="connsiteY7" fmla="*/ 524875 h 2004425"/>
              <a:gd name="connsiteX8" fmla="*/ 1826652 w 1995104"/>
              <a:gd name="connsiteY8" fmla="*/ 880475 h 2004425"/>
              <a:gd name="connsiteX0" fmla="*/ 10552 w 1931707"/>
              <a:gd name="connsiteY0" fmla="*/ 2007081 h 2007081"/>
              <a:gd name="connsiteX1" fmla="*/ 10552 w 1931707"/>
              <a:gd name="connsiteY1" fmla="*/ 1378431 h 2007081"/>
              <a:gd name="connsiteX2" fmla="*/ 118502 w 1931707"/>
              <a:gd name="connsiteY2" fmla="*/ 965681 h 2007081"/>
              <a:gd name="connsiteX3" fmla="*/ 842402 w 1931707"/>
              <a:gd name="connsiteY3" fmla="*/ 114781 h 2007081"/>
              <a:gd name="connsiteX4" fmla="*/ 1782202 w 1931707"/>
              <a:gd name="connsiteY4" fmla="*/ 25881 h 2007081"/>
              <a:gd name="connsiteX5" fmla="*/ 1871102 w 1931707"/>
              <a:gd name="connsiteY5" fmla="*/ 279881 h 2007081"/>
              <a:gd name="connsiteX6" fmla="*/ 1191652 w 1931707"/>
              <a:gd name="connsiteY6" fmla="*/ 298931 h 2007081"/>
              <a:gd name="connsiteX7" fmla="*/ 1242452 w 1931707"/>
              <a:gd name="connsiteY7" fmla="*/ 527531 h 2007081"/>
              <a:gd name="connsiteX8" fmla="*/ 1826652 w 1931707"/>
              <a:gd name="connsiteY8" fmla="*/ 883131 h 2007081"/>
              <a:gd name="connsiteX0" fmla="*/ 10552 w 1931707"/>
              <a:gd name="connsiteY0" fmla="*/ 2007081 h 2007081"/>
              <a:gd name="connsiteX1" fmla="*/ 10552 w 1931707"/>
              <a:gd name="connsiteY1" fmla="*/ 1378431 h 2007081"/>
              <a:gd name="connsiteX2" fmla="*/ 118502 w 1931707"/>
              <a:gd name="connsiteY2" fmla="*/ 965681 h 2007081"/>
              <a:gd name="connsiteX3" fmla="*/ 842402 w 1931707"/>
              <a:gd name="connsiteY3" fmla="*/ 114781 h 2007081"/>
              <a:gd name="connsiteX4" fmla="*/ 1782202 w 1931707"/>
              <a:gd name="connsiteY4" fmla="*/ 25881 h 2007081"/>
              <a:gd name="connsiteX5" fmla="*/ 1871102 w 1931707"/>
              <a:gd name="connsiteY5" fmla="*/ 279881 h 2007081"/>
              <a:gd name="connsiteX6" fmla="*/ 1191652 w 1931707"/>
              <a:gd name="connsiteY6" fmla="*/ 298931 h 2007081"/>
              <a:gd name="connsiteX7" fmla="*/ 1242452 w 1931707"/>
              <a:gd name="connsiteY7" fmla="*/ 527531 h 2007081"/>
              <a:gd name="connsiteX8" fmla="*/ 1826652 w 1931707"/>
              <a:gd name="connsiteY8" fmla="*/ 883131 h 2007081"/>
              <a:gd name="connsiteX0" fmla="*/ 10552 w 1931707"/>
              <a:gd name="connsiteY0" fmla="*/ 2007081 h 2007081"/>
              <a:gd name="connsiteX1" fmla="*/ 10552 w 1931707"/>
              <a:gd name="connsiteY1" fmla="*/ 1378431 h 2007081"/>
              <a:gd name="connsiteX2" fmla="*/ 118502 w 1931707"/>
              <a:gd name="connsiteY2" fmla="*/ 965681 h 2007081"/>
              <a:gd name="connsiteX3" fmla="*/ 842402 w 1931707"/>
              <a:gd name="connsiteY3" fmla="*/ 114781 h 2007081"/>
              <a:gd name="connsiteX4" fmla="*/ 1782202 w 1931707"/>
              <a:gd name="connsiteY4" fmla="*/ 25881 h 2007081"/>
              <a:gd name="connsiteX5" fmla="*/ 1871102 w 1931707"/>
              <a:gd name="connsiteY5" fmla="*/ 279881 h 2007081"/>
              <a:gd name="connsiteX6" fmla="*/ 1191652 w 1931707"/>
              <a:gd name="connsiteY6" fmla="*/ 298931 h 2007081"/>
              <a:gd name="connsiteX7" fmla="*/ 1242452 w 1931707"/>
              <a:gd name="connsiteY7" fmla="*/ 527531 h 2007081"/>
              <a:gd name="connsiteX8" fmla="*/ 1826652 w 1931707"/>
              <a:gd name="connsiteY8" fmla="*/ 883131 h 2007081"/>
              <a:gd name="connsiteX0" fmla="*/ 10552 w 1931707"/>
              <a:gd name="connsiteY0" fmla="*/ 2007081 h 2007081"/>
              <a:gd name="connsiteX1" fmla="*/ 10552 w 1931707"/>
              <a:gd name="connsiteY1" fmla="*/ 1378431 h 2007081"/>
              <a:gd name="connsiteX2" fmla="*/ 118502 w 1931707"/>
              <a:gd name="connsiteY2" fmla="*/ 965681 h 2007081"/>
              <a:gd name="connsiteX3" fmla="*/ 842402 w 1931707"/>
              <a:gd name="connsiteY3" fmla="*/ 114781 h 2007081"/>
              <a:gd name="connsiteX4" fmla="*/ 1782202 w 1931707"/>
              <a:gd name="connsiteY4" fmla="*/ 25881 h 2007081"/>
              <a:gd name="connsiteX5" fmla="*/ 1871102 w 1931707"/>
              <a:gd name="connsiteY5" fmla="*/ 279881 h 2007081"/>
              <a:gd name="connsiteX6" fmla="*/ 1191652 w 1931707"/>
              <a:gd name="connsiteY6" fmla="*/ 298931 h 2007081"/>
              <a:gd name="connsiteX7" fmla="*/ 1242452 w 1931707"/>
              <a:gd name="connsiteY7" fmla="*/ 527531 h 2007081"/>
              <a:gd name="connsiteX8" fmla="*/ 1826652 w 1931707"/>
              <a:gd name="connsiteY8" fmla="*/ 883131 h 2007081"/>
              <a:gd name="connsiteX0" fmla="*/ 10552 w 1934450"/>
              <a:gd name="connsiteY0" fmla="*/ 2007081 h 2007081"/>
              <a:gd name="connsiteX1" fmla="*/ 10552 w 1934450"/>
              <a:gd name="connsiteY1" fmla="*/ 1378431 h 2007081"/>
              <a:gd name="connsiteX2" fmla="*/ 118502 w 1934450"/>
              <a:gd name="connsiteY2" fmla="*/ 965681 h 2007081"/>
              <a:gd name="connsiteX3" fmla="*/ 842402 w 1934450"/>
              <a:gd name="connsiteY3" fmla="*/ 114781 h 2007081"/>
              <a:gd name="connsiteX4" fmla="*/ 1782202 w 1934450"/>
              <a:gd name="connsiteY4" fmla="*/ 25881 h 2007081"/>
              <a:gd name="connsiteX5" fmla="*/ 1871102 w 1934450"/>
              <a:gd name="connsiteY5" fmla="*/ 279881 h 2007081"/>
              <a:gd name="connsiteX6" fmla="*/ 1153552 w 1934450"/>
              <a:gd name="connsiteY6" fmla="*/ 305281 h 2007081"/>
              <a:gd name="connsiteX7" fmla="*/ 1242452 w 1934450"/>
              <a:gd name="connsiteY7" fmla="*/ 527531 h 2007081"/>
              <a:gd name="connsiteX8" fmla="*/ 1826652 w 1934450"/>
              <a:gd name="connsiteY8" fmla="*/ 883131 h 2007081"/>
              <a:gd name="connsiteX0" fmla="*/ 10552 w 1939999"/>
              <a:gd name="connsiteY0" fmla="*/ 1991522 h 1991522"/>
              <a:gd name="connsiteX1" fmla="*/ 10552 w 1939999"/>
              <a:gd name="connsiteY1" fmla="*/ 1362872 h 1991522"/>
              <a:gd name="connsiteX2" fmla="*/ 118502 w 1939999"/>
              <a:gd name="connsiteY2" fmla="*/ 950122 h 1991522"/>
              <a:gd name="connsiteX3" fmla="*/ 842402 w 1939999"/>
              <a:gd name="connsiteY3" fmla="*/ 99222 h 1991522"/>
              <a:gd name="connsiteX4" fmla="*/ 1794902 w 1939999"/>
              <a:gd name="connsiteY4" fmla="*/ 35722 h 1991522"/>
              <a:gd name="connsiteX5" fmla="*/ 1871102 w 1939999"/>
              <a:gd name="connsiteY5" fmla="*/ 264322 h 1991522"/>
              <a:gd name="connsiteX6" fmla="*/ 1153552 w 1939999"/>
              <a:gd name="connsiteY6" fmla="*/ 289722 h 1991522"/>
              <a:gd name="connsiteX7" fmla="*/ 1242452 w 1939999"/>
              <a:gd name="connsiteY7" fmla="*/ 511972 h 1991522"/>
              <a:gd name="connsiteX8" fmla="*/ 1826652 w 1939999"/>
              <a:gd name="connsiteY8" fmla="*/ 867572 h 1991522"/>
              <a:gd name="connsiteX0" fmla="*/ 10552 w 1939999"/>
              <a:gd name="connsiteY0" fmla="*/ 1991522 h 1991522"/>
              <a:gd name="connsiteX1" fmla="*/ 10552 w 1939999"/>
              <a:gd name="connsiteY1" fmla="*/ 1362872 h 1991522"/>
              <a:gd name="connsiteX2" fmla="*/ 118502 w 1939999"/>
              <a:gd name="connsiteY2" fmla="*/ 950122 h 1991522"/>
              <a:gd name="connsiteX3" fmla="*/ 842402 w 1939999"/>
              <a:gd name="connsiteY3" fmla="*/ 99222 h 1991522"/>
              <a:gd name="connsiteX4" fmla="*/ 1794902 w 1939999"/>
              <a:gd name="connsiteY4" fmla="*/ 35722 h 1991522"/>
              <a:gd name="connsiteX5" fmla="*/ 1871102 w 1939999"/>
              <a:gd name="connsiteY5" fmla="*/ 264322 h 1991522"/>
              <a:gd name="connsiteX6" fmla="*/ 1153552 w 1939999"/>
              <a:gd name="connsiteY6" fmla="*/ 289722 h 1991522"/>
              <a:gd name="connsiteX7" fmla="*/ 1242452 w 1939999"/>
              <a:gd name="connsiteY7" fmla="*/ 511972 h 1991522"/>
              <a:gd name="connsiteX8" fmla="*/ 1826652 w 1939999"/>
              <a:gd name="connsiteY8" fmla="*/ 867572 h 1991522"/>
              <a:gd name="connsiteX0" fmla="*/ 10552 w 1939999"/>
              <a:gd name="connsiteY0" fmla="*/ 1982470 h 1982470"/>
              <a:gd name="connsiteX1" fmla="*/ 10552 w 1939999"/>
              <a:gd name="connsiteY1" fmla="*/ 1353820 h 1982470"/>
              <a:gd name="connsiteX2" fmla="*/ 118502 w 1939999"/>
              <a:gd name="connsiteY2" fmla="*/ 941070 h 1982470"/>
              <a:gd name="connsiteX3" fmla="*/ 842402 w 1939999"/>
              <a:gd name="connsiteY3" fmla="*/ 90170 h 1982470"/>
              <a:gd name="connsiteX4" fmla="*/ 1794902 w 1939999"/>
              <a:gd name="connsiteY4" fmla="*/ 26670 h 1982470"/>
              <a:gd name="connsiteX5" fmla="*/ 1871102 w 1939999"/>
              <a:gd name="connsiteY5" fmla="*/ 255270 h 1982470"/>
              <a:gd name="connsiteX6" fmla="*/ 1153552 w 1939999"/>
              <a:gd name="connsiteY6" fmla="*/ 280670 h 1982470"/>
              <a:gd name="connsiteX7" fmla="*/ 1242452 w 1939999"/>
              <a:gd name="connsiteY7" fmla="*/ 502920 h 1982470"/>
              <a:gd name="connsiteX8" fmla="*/ 1826652 w 1939999"/>
              <a:gd name="connsiteY8" fmla="*/ 858520 h 1982470"/>
              <a:gd name="connsiteX0" fmla="*/ 10552 w 1939999"/>
              <a:gd name="connsiteY0" fmla="*/ 1982470 h 1982470"/>
              <a:gd name="connsiteX1" fmla="*/ 10552 w 1939999"/>
              <a:gd name="connsiteY1" fmla="*/ 1353820 h 1982470"/>
              <a:gd name="connsiteX2" fmla="*/ 118502 w 1939999"/>
              <a:gd name="connsiteY2" fmla="*/ 941070 h 1982470"/>
              <a:gd name="connsiteX3" fmla="*/ 842402 w 1939999"/>
              <a:gd name="connsiteY3" fmla="*/ 90170 h 1982470"/>
              <a:gd name="connsiteX4" fmla="*/ 1794902 w 1939999"/>
              <a:gd name="connsiteY4" fmla="*/ 26670 h 1982470"/>
              <a:gd name="connsiteX5" fmla="*/ 1871102 w 1939999"/>
              <a:gd name="connsiteY5" fmla="*/ 255270 h 1982470"/>
              <a:gd name="connsiteX6" fmla="*/ 1153552 w 1939999"/>
              <a:gd name="connsiteY6" fmla="*/ 280670 h 1982470"/>
              <a:gd name="connsiteX7" fmla="*/ 1242452 w 1939999"/>
              <a:gd name="connsiteY7" fmla="*/ 515620 h 1982470"/>
              <a:gd name="connsiteX8" fmla="*/ 1826652 w 1939999"/>
              <a:gd name="connsiteY8" fmla="*/ 858520 h 1982470"/>
              <a:gd name="connsiteX0" fmla="*/ 10552 w 1937314"/>
              <a:gd name="connsiteY0" fmla="*/ 1982470 h 1982470"/>
              <a:gd name="connsiteX1" fmla="*/ 10552 w 1937314"/>
              <a:gd name="connsiteY1" fmla="*/ 1353820 h 1982470"/>
              <a:gd name="connsiteX2" fmla="*/ 118502 w 1937314"/>
              <a:gd name="connsiteY2" fmla="*/ 941070 h 1982470"/>
              <a:gd name="connsiteX3" fmla="*/ 842402 w 1937314"/>
              <a:gd name="connsiteY3" fmla="*/ 90170 h 1982470"/>
              <a:gd name="connsiteX4" fmla="*/ 1794902 w 1937314"/>
              <a:gd name="connsiteY4" fmla="*/ 26670 h 1982470"/>
              <a:gd name="connsiteX5" fmla="*/ 1871102 w 1937314"/>
              <a:gd name="connsiteY5" fmla="*/ 255270 h 1982470"/>
              <a:gd name="connsiteX6" fmla="*/ 1191652 w 1937314"/>
              <a:gd name="connsiteY6" fmla="*/ 274320 h 1982470"/>
              <a:gd name="connsiteX7" fmla="*/ 1242452 w 1937314"/>
              <a:gd name="connsiteY7" fmla="*/ 515620 h 1982470"/>
              <a:gd name="connsiteX8" fmla="*/ 1826652 w 1937314"/>
              <a:gd name="connsiteY8" fmla="*/ 858520 h 1982470"/>
              <a:gd name="connsiteX0" fmla="*/ 10552 w 1937314"/>
              <a:gd name="connsiteY0" fmla="*/ 1982470 h 1982470"/>
              <a:gd name="connsiteX1" fmla="*/ 10552 w 1937314"/>
              <a:gd name="connsiteY1" fmla="*/ 1353820 h 1982470"/>
              <a:gd name="connsiteX2" fmla="*/ 118502 w 1937314"/>
              <a:gd name="connsiteY2" fmla="*/ 941070 h 1982470"/>
              <a:gd name="connsiteX3" fmla="*/ 842402 w 1937314"/>
              <a:gd name="connsiteY3" fmla="*/ 90170 h 1982470"/>
              <a:gd name="connsiteX4" fmla="*/ 1794902 w 1937314"/>
              <a:gd name="connsiteY4" fmla="*/ 26670 h 1982470"/>
              <a:gd name="connsiteX5" fmla="*/ 1871102 w 1937314"/>
              <a:gd name="connsiteY5" fmla="*/ 255270 h 1982470"/>
              <a:gd name="connsiteX6" fmla="*/ 1191652 w 1937314"/>
              <a:gd name="connsiteY6" fmla="*/ 274320 h 1982470"/>
              <a:gd name="connsiteX7" fmla="*/ 1242452 w 1937314"/>
              <a:gd name="connsiteY7" fmla="*/ 515620 h 1982470"/>
              <a:gd name="connsiteX8" fmla="*/ 1826652 w 1937314"/>
              <a:gd name="connsiteY8" fmla="*/ 858520 h 1982470"/>
              <a:gd name="connsiteX0" fmla="*/ 5469 w 1944931"/>
              <a:gd name="connsiteY0" fmla="*/ 2420620 h 2420620"/>
              <a:gd name="connsiteX1" fmla="*/ 18169 w 1944931"/>
              <a:gd name="connsiteY1" fmla="*/ 1353820 h 2420620"/>
              <a:gd name="connsiteX2" fmla="*/ 126119 w 1944931"/>
              <a:gd name="connsiteY2" fmla="*/ 941070 h 2420620"/>
              <a:gd name="connsiteX3" fmla="*/ 850019 w 1944931"/>
              <a:gd name="connsiteY3" fmla="*/ 90170 h 2420620"/>
              <a:gd name="connsiteX4" fmla="*/ 1802519 w 1944931"/>
              <a:gd name="connsiteY4" fmla="*/ 26670 h 2420620"/>
              <a:gd name="connsiteX5" fmla="*/ 1878719 w 1944931"/>
              <a:gd name="connsiteY5" fmla="*/ 255270 h 2420620"/>
              <a:gd name="connsiteX6" fmla="*/ 1199269 w 1944931"/>
              <a:gd name="connsiteY6" fmla="*/ 274320 h 2420620"/>
              <a:gd name="connsiteX7" fmla="*/ 1250069 w 1944931"/>
              <a:gd name="connsiteY7" fmla="*/ 515620 h 2420620"/>
              <a:gd name="connsiteX8" fmla="*/ 1834269 w 1944931"/>
              <a:gd name="connsiteY8" fmla="*/ 858520 h 2420620"/>
              <a:gd name="connsiteX0" fmla="*/ 4261 w 1943723"/>
              <a:gd name="connsiteY0" fmla="*/ 2429277 h 2429277"/>
              <a:gd name="connsiteX1" fmla="*/ 16961 w 1943723"/>
              <a:gd name="connsiteY1" fmla="*/ 1362477 h 2429277"/>
              <a:gd name="connsiteX2" fmla="*/ 93161 w 1943723"/>
              <a:gd name="connsiteY2" fmla="*/ 943377 h 2429277"/>
              <a:gd name="connsiteX3" fmla="*/ 848811 w 1943723"/>
              <a:gd name="connsiteY3" fmla="*/ 98827 h 2429277"/>
              <a:gd name="connsiteX4" fmla="*/ 1801311 w 1943723"/>
              <a:gd name="connsiteY4" fmla="*/ 35327 h 2429277"/>
              <a:gd name="connsiteX5" fmla="*/ 1877511 w 1943723"/>
              <a:gd name="connsiteY5" fmla="*/ 263927 h 2429277"/>
              <a:gd name="connsiteX6" fmla="*/ 1198061 w 1943723"/>
              <a:gd name="connsiteY6" fmla="*/ 282977 h 2429277"/>
              <a:gd name="connsiteX7" fmla="*/ 1248861 w 1943723"/>
              <a:gd name="connsiteY7" fmla="*/ 524277 h 2429277"/>
              <a:gd name="connsiteX8" fmla="*/ 1833061 w 1943723"/>
              <a:gd name="connsiteY8" fmla="*/ 867177 h 2429277"/>
              <a:gd name="connsiteX0" fmla="*/ 4261 w 1943723"/>
              <a:gd name="connsiteY0" fmla="*/ 2429277 h 2429277"/>
              <a:gd name="connsiteX1" fmla="*/ 16961 w 1943723"/>
              <a:gd name="connsiteY1" fmla="*/ 1362477 h 2429277"/>
              <a:gd name="connsiteX2" fmla="*/ 93161 w 1943723"/>
              <a:gd name="connsiteY2" fmla="*/ 943377 h 2429277"/>
              <a:gd name="connsiteX3" fmla="*/ 848811 w 1943723"/>
              <a:gd name="connsiteY3" fmla="*/ 98827 h 2429277"/>
              <a:gd name="connsiteX4" fmla="*/ 1801311 w 1943723"/>
              <a:gd name="connsiteY4" fmla="*/ 35327 h 2429277"/>
              <a:gd name="connsiteX5" fmla="*/ 1877511 w 1943723"/>
              <a:gd name="connsiteY5" fmla="*/ 263927 h 2429277"/>
              <a:gd name="connsiteX6" fmla="*/ 1198061 w 1943723"/>
              <a:gd name="connsiteY6" fmla="*/ 282977 h 2429277"/>
              <a:gd name="connsiteX7" fmla="*/ 1248861 w 1943723"/>
              <a:gd name="connsiteY7" fmla="*/ 524277 h 2429277"/>
              <a:gd name="connsiteX8" fmla="*/ 1833061 w 1943723"/>
              <a:gd name="connsiteY8" fmla="*/ 867177 h 2429277"/>
              <a:gd name="connsiteX0" fmla="*/ 4261 w 1943723"/>
              <a:gd name="connsiteY0" fmla="*/ 2429277 h 2429277"/>
              <a:gd name="connsiteX1" fmla="*/ 16961 w 1943723"/>
              <a:gd name="connsiteY1" fmla="*/ 1362477 h 2429277"/>
              <a:gd name="connsiteX2" fmla="*/ 93161 w 1943723"/>
              <a:gd name="connsiteY2" fmla="*/ 943377 h 2429277"/>
              <a:gd name="connsiteX3" fmla="*/ 848811 w 1943723"/>
              <a:gd name="connsiteY3" fmla="*/ 98827 h 2429277"/>
              <a:gd name="connsiteX4" fmla="*/ 1801311 w 1943723"/>
              <a:gd name="connsiteY4" fmla="*/ 35327 h 2429277"/>
              <a:gd name="connsiteX5" fmla="*/ 1877511 w 1943723"/>
              <a:gd name="connsiteY5" fmla="*/ 263927 h 2429277"/>
              <a:gd name="connsiteX6" fmla="*/ 1198061 w 1943723"/>
              <a:gd name="connsiteY6" fmla="*/ 282977 h 2429277"/>
              <a:gd name="connsiteX7" fmla="*/ 1248861 w 1943723"/>
              <a:gd name="connsiteY7" fmla="*/ 524277 h 2429277"/>
              <a:gd name="connsiteX8" fmla="*/ 1833061 w 1943723"/>
              <a:gd name="connsiteY8" fmla="*/ 867177 h 2429277"/>
              <a:gd name="connsiteX0" fmla="*/ 18339 w 1957801"/>
              <a:gd name="connsiteY0" fmla="*/ 2429277 h 2429277"/>
              <a:gd name="connsiteX1" fmla="*/ 5639 w 1957801"/>
              <a:gd name="connsiteY1" fmla="*/ 1362477 h 2429277"/>
              <a:gd name="connsiteX2" fmla="*/ 107239 w 1957801"/>
              <a:gd name="connsiteY2" fmla="*/ 943377 h 2429277"/>
              <a:gd name="connsiteX3" fmla="*/ 862889 w 1957801"/>
              <a:gd name="connsiteY3" fmla="*/ 98827 h 2429277"/>
              <a:gd name="connsiteX4" fmla="*/ 1815389 w 1957801"/>
              <a:gd name="connsiteY4" fmla="*/ 35327 h 2429277"/>
              <a:gd name="connsiteX5" fmla="*/ 1891589 w 1957801"/>
              <a:gd name="connsiteY5" fmla="*/ 263927 h 2429277"/>
              <a:gd name="connsiteX6" fmla="*/ 1212139 w 1957801"/>
              <a:gd name="connsiteY6" fmla="*/ 282977 h 2429277"/>
              <a:gd name="connsiteX7" fmla="*/ 1262939 w 1957801"/>
              <a:gd name="connsiteY7" fmla="*/ 524277 h 2429277"/>
              <a:gd name="connsiteX8" fmla="*/ 1847139 w 1957801"/>
              <a:gd name="connsiteY8" fmla="*/ 867177 h 2429277"/>
              <a:gd name="connsiteX0" fmla="*/ 32308 w 1971770"/>
              <a:gd name="connsiteY0" fmla="*/ 2429277 h 2429277"/>
              <a:gd name="connsiteX1" fmla="*/ 19608 w 1971770"/>
              <a:gd name="connsiteY1" fmla="*/ 1362477 h 2429277"/>
              <a:gd name="connsiteX2" fmla="*/ 121208 w 1971770"/>
              <a:gd name="connsiteY2" fmla="*/ 943377 h 2429277"/>
              <a:gd name="connsiteX3" fmla="*/ 876858 w 1971770"/>
              <a:gd name="connsiteY3" fmla="*/ 98827 h 2429277"/>
              <a:gd name="connsiteX4" fmla="*/ 1829358 w 1971770"/>
              <a:gd name="connsiteY4" fmla="*/ 35327 h 2429277"/>
              <a:gd name="connsiteX5" fmla="*/ 1905558 w 1971770"/>
              <a:gd name="connsiteY5" fmla="*/ 263927 h 2429277"/>
              <a:gd name="connsiteX6" fmla="*/ 1226108 w 1971770"/>
              <a:gd name="connsiteY6" fmla="*/ 282977 h 2429277"/>
              <a:gd name="connsiteX7" fmla="*/ 1276908 w 1971770"/>
              <a:gd name="connsiteY7" fmla="*/ 524277 h 2429277"/>
              <a:gd name="connsiteX8" fmla="*/ 1861108 w 1971770"/>
              <a:gd name="connsiteY8" fmla="*/ 867177 h 24292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71770" h="2429277">
                <a:moveTo>
                  <a:pt x="32308" y="2429277"/>
                </a:moveTo>
                <a:cubicBezTo>
                  <a:pt x="22783" y="2193268"/>
                  <a:pt x="-26959" y="1603777"/>
                  <a:pt x="19608" y="1362477"/>
                </a:cubicBezTo>
                <a:cubicBezTo>
                  <a:pt x="66175" y="1121177"/>
                  <a:pt x="-21667" y="1153985"/>
                  <a:pt x="121208" y="943377"/>
                </a:cubicBezTo>
                <a:cubicBezTo>
                  <a:pt x="264083" y="732769"/>
                  <a:pt x="592166" y="250169"/>
                  <a:pt x="876858" y="98827"/>
                </a:cubicBezTo>
                <a:cubicBezTo>
                  <a:pt x="1161550" y="-52515"/>
                  <a:pt x="1657908" y="7810"/>
                  <a:pt x="1829358" y="35327"/>
                </a:cubicBezTo>
                <a:cubicBezTo>
                  <a:pt x="2000808" y="62844"/>
                  <a:pt x="2006100" y="222652"/>
                  <a:pt x="1905558" y="263927"/>
                </a:cubicBezTo>
                <a:cubicBezTo>
                  <a:pt x="1805016" y="305202"/>
                  <a:pt x="1330883" y="207835"/>
                  <a:pt x="1226108" y="282977"/>
                </a:cubicBezTo>
                <a:cubicBezTo>
                  <a:pt x="1121333" y="358119"/>
                  <a:pt x="1171075" y="426910"/>
                  <a:pt x="1276908" y="524277"/>
                </a:cubicBezTo>
                <a:cubicBezTo>
                  <a:pt x="1382741" y="621644"/>
                  <a:pt x="1621924" y="738060"/>
                  <a:pt x="1861108" y="867177"/>
                </a:cubicBezTo>
              </a:path>
            </a:pathLst>
          </a:custGeom>
          <a:noFill/>
          <a:ln w="28575">
            <a:solidFill>
              <a:schemeClr val="bg2">
                <a:lumMod val="75000"/>
              </a:schemeClr>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grpSp>
        <p:nvGrpSpPr>
          <p:cNvPr id="44" name="组合 43"/>
          <p:cNvGrpSpPr/>
          <p:nvPr/>
        </p:nvGrpSpPr>
        <p:grpSpPr bwMode="gray">
          <a:xfrm>
            <a:off x="8315727" y="30422"/>
            <a:ext cx="3484959" cy="359996"/>
            <a:chOff x="6572634" y="137497"/>
            <a:chExt cx="3484959" cy="204347"/>
          </a:xfrm>
        </p:grpSpPr>
        <p:sp>
          <p:nvSpPr>
            <p:cNvPr id="45" name="五边形 44"/>
            <p:cNvSpPr/>
            <p:nvPr/>
          </p:nvSpPr>
          <p:spPr bwMode="gray">
            <a:xfrm>
              <a:off x="6572634" y="137498"/>
              <a:ext cx="828000" cy="204346"/>
            </a:xfrm>
            <a:prstGeom prst="homePlate">
              <a:avLst/>
            </a:prstGeom>
            <a:solidFill>
              <a:srgbClr val="D9D9D9"/>
            </a:solidFill>
            <a:ln w="9525" cap="flat" cmpd="sng" algn="ctr">
              <a:solidFill>
                <a:srgbClr val="D9D9D9"/>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000" dirty="0">
                  <a:latin typeface="Huawei Sans" panose="020C0503030203020204" pitchFamily="34" charset="0"/>
                </a:rPr>
                <a:t>Firewall</a:t>
              </a:r>
            </a:p>
          </p:txBody>
        </p:sp>
        <p:sp>
          <p:nvSpPr>
            <p:cNvPr id="46" name="燕尾形 45"/>
            <p:cNvSpPr/>
            <p:nvPr/>
          </p:nvSpPr>
          <p:spPr bwMode="gray">
            <a:xfrm>
              <a:off x="7256297" y="137498"/>
              <a:ext cx="893971" cy="204346"/>
            </a:xfrm>
            <a:prstGeom prst="chevron">
              <a:avLst/>
            </a:prstGeom>
            <a:solidFill>
              <a:srgbClr val="D9D9D9"/>
            </a:solidFill>
            <a:ln w="9525" cap="flat" cmpd="sng" algn="ctr">
              <a:solidFill>
                <a:srgbClr val="D9D9D9"/>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000" dirty="0">
                  <a:latin typeface="Huawei Sans" panose="020C0503030203020204" pitchFamily="34" charset="0"/>
                </a:rPr>
                <a:t>IPS</a:t>
              </a:r>
              <a:endParaRPr lang="en-US" altLang="zh-CN" sz="10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7" name="燕尾形 46"/>
            <p:cNvSpPr/>
            <p:nvPr/>
          </p:nvSpPr>
          <p:spPr bwMode="gray">
            <a:xfrm>
              <a:off x="8005931" y="137498"/>
              <a:ext cx="1008000" cy="204346"/>
            </a:xfrm>
            <a:prstGeom prst="chevron">
              <a:avLst/>
            </a:prstGeom>
            <a:solidFill>
              <a:srgbClr val="D9D9D9"/>
            </a:solidFill>
            <a:ln w="9525" cap="flat" cmpd="sng" algn="ctr">
              <a:solidFill>
                <a:srgbClr val="D9D9D9"/>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000" dirty="0">
                  <a:latin typeface="Huawei Sans" panose="020C0503030203020204" pitchFamily="34" charset="0"/>
                </a:rPr>
                <a:t>URL Filtering</a:t>
              </a:r>
              <a:endParaRPr lang="en-US" altLang="zh-CN" sz="10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8" name="燕尾形 47"/>
            <p:cNvSpPr/>
            <p:nvPr/>
          </p:nvSpPr>
          <p:spPr bwMode="gray">
            <a:xfrm>
              <a:off x="8869593" y="137497"/>
              <a:ext cx="1188000" cy="204346"/>
            </a:xfrm>
            <a:prstGeom prst="chevron">
              <a:avLst/>
            </a:prstGeom>
            <a:solidFill>
              <a:srgbClr val="56C4D2"/>
            </a:solidFill>
            <a:ln w="9525" cap="flat" cmpd="sng" algn="ctr">
              <a:solidFill>
                <a:srgbClr val="56C4D2"/>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000" b="1" dirty="0">
                  <a:solidFill>
                    <a:schemeClr val="bg1"/>
                  </a:solidFill>
                  <a:latin typeface="Huawei Sans" panose="020C0503030203020204" pitchFamily="34" charset="0"/>
                </a:rPr>
                <a:t>Advanced Security VAS</a:t>
              </a:r>
              <a:endParaRPr lang="en-US" altLang="zh-CN" sz="1000" b="1"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Tree>
    <p:extLst>
      <p:ext uri="{BB962C8B-B14F-4D97-AF65-F5344CB8AC3E}">
        <p14:creationId xmlns:p14="http://schemas.microsoft.com/office/powerpoint/2010/main" val="1162804849"/>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1"/>
          <p:cNvSpPr>
            <a:spLocks noGrp="1"/>
          </p:cNvSpPr>
          <p:nvPr>
            <p:ph type="body" sz="quarter" idx="10"/>
          </p:nvPr>
        </p:nvSpPr>
        <p:spPr bwMode="gray">
          <a:prstGeom prst="rect">
            <a:avLst/>
          </a:prstGeom>
        </p:spPr>
        <p:txBody>
          <a:bodyPr/>
          <a:lstStyle/>
          <a:p>
            <a:pPr marL="447675" indent="-447675"/>
            <a:r>
              <a:rPr lang="en-US" dirty="0">
                <a:solidFill>
                  <a:schemeClr val="bg1">
                    <a:lumMod val="50000"/>
                  </a:schemeClr>
                </a:solidFill>
                <a:latin typeface="Huawei Sans" panose="020C0503030203020204" pitchFamily="34" charset="0"/>
              </a:rPr>
              <a:t>SD-WAN Security Overview</a:t>
            </a:r>
            <a:endParaRPr lang="en-US" altLang="zh-CN" dirty="0">
              <a:solidFill>
                <a:schemeClr val="bg1">
                  <a:lumMod val="50000"/>
                </a:schemeClr>
              </a:solidFill>
              <a:latin typeface="Huawei Sans" panose="020C0503030203020204" pitchFamily="34" charset="0"/>
            </a:endParaRPr>
          </a:p>
          <a:p>
            <a:pPr marL="447675" indent="-447675"/>
            <a:r>
              <a:rPr lang="en-US" dirty="0">
                <a:solidFill>
                  <a:schemeClr val="bg1">
                    <a:lumMod val="50000"/>
                  </a:schemeClr>
                </a:solidFill>
                <a:latin typeface="Huawei Sans" panose="020C0503030203020204" pitchFamily="34" charset="0"/>
              </a:rPr>
              <a:t>System Security</a:t>
            </a:r>
            <a:endParaRPr lang="en-US" altLang="zh-CN" dirty="0">
              <a:solidFill>
                <a:schemeClr val="bg1">
                  <a:lumMod val="50000"/>
                </a:schemeClr>
              </a:solidFill>
              <a:latin typeface="Huawei Sans" panose="020C0503030203020204" pitchFamily="34" charset="0"/>
            </a:endParaRPr>
          </a:p>
          <a:p>
            <a:pPr marL="447675" indent="-447675"/>
            <a:r>
              <a:rPr lang="en-US" b="1" dirty="0">
                <a:latin typeface="Huawei Sans" panose="020C0503030203020204" pitchFamily="34" charset="0"/>
              </a:rPr>
              <a:t>Service Security</a:t>
            </a:r>
            <a:endParaRPr lang="en-US" altLang="zh-CN" b="1" dirty="0">
              <a:latin typeface="Huawei Sans" panose="020C0503030203020204" pitchFamily="34" charset="0"/>
            </a:endParaRPr>
          </a:p>
          <a:p>
            <a:pPr marL="714375" lvl="1" indent="-266700"/>
            <a:r>
              <a:rPr lang="en-US" sz="2000" dirty="0">
                <a:solidFill>
                  <a:schemeClr val="bg1">
                    <a:lumMod val="50000"/>
                  </a:schemeClr>
                </a:solidFill>
                <a:latin typeface="Huawei Sans" panose="020C0503030203020204" pitchFamily="34" charset="0"/>
              </a:rPr>
              <a:t>Site-to-Site Access Security</a:t>
            </a:r>
            <a:endParaRPr lang="en-US" altLang="zh-CN" sz="2000" dirty="0">
              <a:solidFill>
                <a:schemeClr val="bg1">
                  <a:lumMod val="50000"/>
                </a:schemeClr>
              </a:solidFill>
              <a:latin typeface="Huawei Sans" panose="020C0503030203020204" pitchFamily="34" charset="0"/>
            </a:endParaRPr>
          </a:p>
          <a:p>
            <a:pPr marL="714375" lvl="1" indent="-266700"/>
            <a:r>
              <a:rPr lang="en-US" sz="2000" dirty="0">
                <a:solidFill>
                  <a:schemeClr val="bg1">
                    <a:lumMod val="50000"/>
                  </a:schemeClr>
                </a:solidFill>
                <a:latin typeface="Huawei Sans" panose="020C0503030203020204" pitchFamily="34" charset="0"/>
              </a:rPr>
              <a:t>Site-to-Internet Access Security</a:t>
            </a:r>
            <a:endParaRPr lang="en-US" altLang="zh-CN" sz="2000" dirty="0">
              <a:solidFill>
                <a:schemeClr val="bg1">
                  <a:lumMod val="50000"/>
                </a:schemeClr>
              </a:solidFill>
              <a:latin typeface="Huawei Sans" panose="020C0503030203020204" pitchFamily="34" charset="0"/>
            </a:endParaRPr>
          </a:p>
          <a:p>
            <a:pPr marL="713232" lvl="1" indent="-265176">
              <a:buSzPct val="60000"/>
              <a:buFont typeface="Wingdings" panose="05000000000000000000" pitchFamily="2" charset="2"/>
              <a:buChar char="n"/>
            </a:pPr>
            <a:r>
              <a:rPr lang="en-US" sz="2000" dirty="0"/>
              <a:t>Site-to-SaaS Application Access Security</a:t>
            </a:r>
            <a:endParaRPr lang="en-US" altLang="zh-CN" sz="2000" dirty="0"/>
          </a:p>
        </p:txBody>
      </p:sp>
    </p:spTree>
    <p:extLst>
      <p:ext uri="{BB962C8B-B14F-4D97-AF65-F5344CB8AC3E}">
        <p14:creationId xmlns:p14="http://schemas.microsoft.com/office/powerpoint/2010/main" val="1547824213"/>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8" name="直接连接符 57"/>
          <p:cNvCxnSpPr/>
          <p:nvPr/>
        </p:nvCxnSpPr>
        <p:spPr bwMode="gray">
          <a:xfrm>
            <a:off x="3233526" y="4610125"/>
            <a:ext cx="546572" cy="549906"/>
          </a:xfrm>
          <a:prstGeom prst="line">
            <a:avLst/>
          </a:prstGeom>
          <a:noFill/>
          <a:ln w="127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50" name="图片 49" descr="网络云1-蓝.png"/>
          <p:cNvPicPr>
            <a:picLocks noChangeAspect="1"/>
          </p:cNvPicPr>
          <p:nvPr/>
        </p:nvPicPr>
        <p:blipFill>
          <a:blip r:embed="rId3" cstate="print"/>
          <a:stretch>
            <a:fillRect/>
          </a:stretch>
        </p:blipFill>
        <p:spPr bwMode="gray">
          <a:xfrm>
            <a:off x="2244433" y="3766413"/>
            <a:ext cx="1490640" cy="1021623"/>
          </a:xfrm>
          <a:prstGeom prst="rect">
            <a:avLst/>
          </a:prstGeom>
        </p:spPr>
      </p:pic>
      <p:cxnSp>
        <p:nvCxnSpPr>
          <p:cNvPr id="49" name="直接连接符 48"/>
          <p:cNvCxnSpPr/>
          <p:nvPr/>
        </p:nvCxnSpPr>
        <p:spPr bwMode="gray">
          <a:xfrm flipH="1">
            <a:off x="4803279" y="1850233"/>
            <a:ext cx="0" cy="225421"/>
          </a:xfrm>
          <a:prstGeom prst="line">
            <a:avLst/>
          </a:prstGeom>
          <a:noFill/>
          <a:ln w="127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6" name="直接连接符 45"/>
          <p:cNvCxnSpPr/>
          <p:nvPr/>
        </p:nvCxnSpPr>
        <p:spPr bwMode="gray">
          <a:xfrm flipH="1">
            <a:off x="4627804" y="1850233"/>
            <a:ext cx="0" cy="225421"/>
          </a:xfrm>
          <a:prstGeom prst="line">
            <a:avLst/>
          </a:prstGeom>
          <a:noFill/>
          <a:ln w="127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4" name="标题 3"/>
          <p:cNvSpPr>
            <a:spLocks noGrp="1"/>
          </p:cNvSpPr>
          <p:nvPr>
            <p:ph type="title"/>
          </p:nvPr>
        </p:nvSpPr>
        <p:spPr bwMode="gray"/>
        <p:txBody>
          <a:bodyPr>
            <a:normAutofit/>
          </a:bodyPr>
          <a:lstStyle/>
          <a:p>
            <a:pPr fontAlgn="ctr"/>
            <a:r>
              <a:rPr lang="en-US" dirty="0">
                <a:latin typeface="Huawei Sans" panose="020C0503030203020204" pitchFamily="34" charset="0"/>
              </a:rPr>
              <a:t>Site-to-S</a:t>
            </a:r>
            <a:r>
              <a:rPr lang="en-US" altLang="zh-CN" dirty="0">
                <a:latin typeface="Huawei Sans" panose="020C0503030203020204" pitchFamily="34" charset="0"/>
              </a:rPr>
              <a:t>aaS</a:t>
            </a:r>
            <a:r>
              <a:rPr lang="en-US" dirty="0">
                <a:latin typeface="Huawei Sans" panose="020C0503030203020204" pitchFamily="34" charset="0"/>
              </a:rPr>
              <a:t> Application Access Security</a:t>
            </a:r>
          </a:p>
        </p:txBody>
      </p:sp>
      <p:sp>
        <p:nvSpPr>
          <p:cNvPr id="2" name="文本占位符 1"/>
          <p:cNvSpPr>
            <a:spLocks noGrp="1"/>
          </p:cNvSpPr>
          <p:nvPr>
            <p:ph type="body" sz="quarter" idx="10"/>
          </p:nvPr>
        </p:nvSpPr>
        <p:spPr bwMode="gray">
          <a:xfrm>
            <a:off x="6096000" y="1614489"/>
            <a:ext cx="5653088" cy="4875042"/>
          </a:xfrm>
        </p:spPr>
        <p:txBody>
          <a:bodyPr/>
          <a:lstStyle/>
          <a:p>
            <a:pPr marL="0" lvl="1" indent="0">
              <a:spcAft>
                <a:spcPts val="600"/>
              </a:spcAft>
              <a:buNone/>
            </a:pPr>
            <a:r>
              <a:rPr lang="en-US" sz="1600" dirty="0">
                <a:latin typeface="Huawei Sans" panose="020C0503030203020204" pitchFamily="34" charset="0"/>
              </a:rPr>
              <a:t>As traditional enterprise applications are gradually migrated to the cloud, branch sites of enterprises access applications on the cloud through the Internet, which may face security risks. In such </a:t>
            </a:r>
            <a:r>
              <a:rPr lang="en-US" sz="1600" dirty="0"/>
              <a:t>service </a:t>
            </a:r>
            <a:r>
              <a:rPr lang="en-US" sz="1600" dirty="0">
                <a:latin typeface="Huawei Sans" panose="020C0503030203020204" pitchFamily="34" charset="0"/>
              </a:rPr>
              <a:t>scenarios, a </a:t>
            </a:r>
            <a:r>
              <a:rPr lang="en-US" sz="1600" dirty="0">
                <a:solidFill>
                  <a:srgbClr val="C7000B"/>
                </a:solidFill>
                <a:latin typeface="Huawei Sans" panose="020C0503030203020204" pitchFamily="34" charset="0"/>
              </a:rPr>
              <a:t>third-party cloud security gateway </a:t>
            </a:r>
            <a:r>
              <a:rPr lang="en-US" sz="1600" dirty="0">
                <a:latin typeface="Huawei Sans" panose="020C0503030203020204" pitchFamily="34" charset="0"/>
              </a:rPr>
              <a:t>can be deployed to implement security protection on the cloud.</a:t>
            </a:r>
          </a:p>
          <a:p>
            <a:pPr marL="403039" lvl="1" indent="0">
              <a:spcAft>
                <a:spcPts val="600"/>
              </a:spcAft>
              <a:buNone/>
            </a:pPr>
            <a:endParaRPr lang="en-US" altLang="zh-CN" sz="1600" dirty="0">
              <a:solidFill>
                <a:srgbClr val="000000"/>
              </a:solidFill>
              <a:latin typeface="Huawei Sans" panose="020C0503030203020204" pitchFamily="34" charset="0"/>
            </a:endParaRPr>
          </a:p>
          <a:p>
            <a:pPr algn="l"/>
            <a:endParaRPr lang="en-US" altLang="zh-CN" sz="2400" dirty="0">
              <a:latin typeface="Huawei Sans" panose="020C0503030203020204" pitchFamily="34" charset="0"/>
            </a:endParaRPr>
          </a:p>
        </p:txBody>
      </p:sp>
      <p:cxnSp>
        <p:nvCxnSpPr>
          <p:cNvPr id="3" name="直接连接符 2"/>
          <p:cNvCxnSpPr/>
          <p:nvPr/>
        </p:nvCxnSpPr>
        <p:spPr bwMode="gray">
          <a:xfrm flipV="1">
            <a:off x="1521789" y="3060286"/>
            <a:ext cx="989093" cy="1810997"/>
          </a:xfrm>
          <a:prstGeom prst="line">
            <a:avLst/>
          </a:prstGeom>
          <a:noFill/>
          <a:ln w="127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 name="直接连接符 4"/>
          <p:cNvCxnSpPr>
            <a:stCxn id="13" idx="3"/>
          </p:cNvCxnSpPr>
          <p:nvPr/>
        </p:nvCxnSpPr>
        <p:spPr bwMode="gray">
          <a:xfrm>
            <a:off x="1836141" y="2426159"/>
            <a:ext cx="713859" cy="240263"/>
          </a:xfrm>
          <a:prstGeom prst="line">
            <a:avLst/>
          </a:prstGeom>
          <a:noFill/>
          <a:ln w="127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 name="直接连接符 5"/>
          <p:cNvCxnSpPr>
            <a:endCxn id="16" idx="1"/>
          </p:cNvCxnSpPr>
          <p:nvPr/>
        </p:nvCxnSpPr>
        <p:spPr bwMode="gray">
          <a:xfrm flipV="1">
            <a:off x="3592597" y="2243077"/>
            <a:ext cx="902079" cy="400941"/>
          </a:xfrm>
          <a:prstGeom prst="line">
            <a:avLst/>
          </a:prstGeom>
          <a:noFill/>
          <a:ln w="127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7" name="直接连接符 6"/>
          <p:cNvCxnSpPr/>
          <p:nvPr/>
        </p:nvCxnSpPr>
        <p:spPr bwMode="gray">
          <a:xfrm>
            <a:off x="3607574" y="4508565"/>
            <a:ext cx="1152285" cy="235679"/>
          </a:xfrm>
          <a:prstGeom prst="line">
            <a:avLst/>
          </a:prstGeom>
          <a:noFill/>
          <a:ln w="127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8" name="图片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4849206" y="4442288"/>
            <a:ext cx="906872" cy="569431"/>
          </a:xfrm>
          <a:prstGeom prst="rect">
            <a:avLst/>
          </a:prstGeom>
        </p:spPr>
      </p:pic>
      <p:pic>
        <p:nvPicPr>
          <p:cNvPr id="9" name="图片 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643495" y="4851661"/>
            <a:ext cx="906872" cy="569431"/>
          </a:xfrm>
          <a:prstGeom prst="rect">
            <a:avLst/>
          </a:prstGeom>
        </p:spPr>
      </p:pic>
      <p:pic>
        <p:nvPicPr>
          <p:cNvPr id="10" name="图片 9"/>
          <p:cNvPicPr>
            <a:picLocks noChangeAspect="1"/>
          </p:cNvPicPr>
          <p:nvPr/>
        </p:nvPicPr>
        <p:blipFill>
          <a:blip r:embed="rId5"/>
          <a:stretch>
            <a:fillRect/>
          </a:stretch>
        </p:blipFill>
        <p:spPr bwMode="gray">
          <a:xfrm>
            <a:off x="1385893" y="4851661"/>
            <a:ext cx="458654" cy="382622"/>
          </a:xfrm>
          <a:prstGeom prst="rect">
            <a:avLst/>
          </a:prstGeom>
        </p:spPr>
      </p:pic>
      <p:sp>
        <p:nvSpPr>
          <p:cNvPr id="11" name="Freeform 6"/>
          <p:cNvSpPr>
            <a:spLocks/>
          </p:cNvSpPr>
          <p:nvPr/>
        </p:nvSpPr>
        <p:spPr bwMode="gray">
          <a:xfrm>
            <a:off x="3595910" y="4868597"/>
            <a:ext cx="1124470" cy="672127"/>
          </a:xfrm>
          <a:custGeom>
            <a:avLst/>
            <a:gdLst>
              <a:gd name="T0" fmla="*/ 637 w 754"/>
              <a:gd name="T1" fmla="*/ 407 h 415"/>
              <a:gd name="T2" fmla="*/ 92 w 754"/>
              <a:gd name="T3" fmla="*/ 403 h 415"/>
              <a:gd name="T4" fmla="*/ 15 w 754"/>
              <a:gd name="T5" fmla="*/ 290 h 415"/>
              <a:gd name="T6" fmla="*/ 139 w 754"/>
              <a:gd name="T7" fmla="*/ 204 h 415"/>
              <a:gd name="T8" fmla="*/ 287 w 754"/>
              <a:gd name="T9" fmla="*/ 26 h 415"/>
              <a:gd name="T10" fmla="*/ 504 w 754"/>
              <a:gd name="T11" fmla="*/ 122 h 415"/>
              <a:gd name="T12" fmla="*/ 650 w 754"/>
              <a:gd name="T13" fmla="*/ 119 h 415"/>
              <a:gd name="T14" fmla="*/ 678 w 754"/>
              <a:gd name="T15" fmla="*/ 244 h 415"/>
              <a:gd name="T16" fmla="*/ 742 w 754"/>
              <a:gd name="T17" fmla="*/ 336 h 415"/>
              <a:gd name="T18" fmla="*/ 637 w 754"/>
              <a:gd name="T19" fmla="*/ 407 h 415"/>
              <a:gd name="connsiteX0" fmla="*/ 8448 w 10000"/>
              <a:gd name="connsiteY0" fmla="*/ 9807 h 10000"/>
              <a:gd name="connsiteX1" fmla="*/ 1220 w 10000"/>
              <a:gd name="connsiteY1" fmla="*/ 9711 h 10000"/>
              <a:gd name="connsiteX2" fmla="*/ 199 w 10000"/>
              <a:gd name="connsiteY2" fmla="*/ 6988 h 10000"/>
              <a:gd name="connsiteX3" fmla="*/ 1470 w 10000"/>
              <a:gd name="connsiteY3" fmla="*/ 4211 h 10000"/>
              <a:gd name="connsiteX4" fmla="*/ 3806 w 10000"/>
              <a:gd name="connsiteY4" fmla="*/ 627 h 10000"/>
              <a:gd name="connsiteX5" fmla="*/ 6684 w 10000"/>
              <a:gd name="connsiteY5" fmla="*/ 2940 h 10000"/>
              <a:gd name="connsiteX6" fmla="*/ 8621 w 10000"/>
              <a:gd name="connsiteY6" fmla="*/ 2867 h 10000"/>
              <a:gd name="connsiteX7" fmla="*/ 8992 w 10000"/>
              <a:gd name="connsiteY7" fmla="*/ 5880 h 10000"/>
              <a:gd name="connsiteX8" fmla="*/ 9841 w 10000"/>
              <a:gd name="connsiteY8" fmla="*/ 8096 h 10000"/>
              <a:gd name="connsiteX9" fmla="*/ 8448 w 10000"/>
              <a:gd name="connsiteY9" fmla="*/ 9807 h 10000"/>
              <a:gd name="connsiteX0" fmla="*/ 8448 w 10000"/>
              <a:gd name="connsiteY0" fmla="*/ 9807 h 10000"/>
              <a:gd name="connsiteX1" fmla="*/ 1220 w 10000"/>
              <a:gd name="connsiteY1" fmla="*/ 9711 h 10000"/>
              <a:gd name="connsiteX2" fmla="*/ 199 w 10000"/>
              <a:gd name="connsiteY2" fmla="*/ 6988 h 10000"/>
              <a:gd name="connsiteX3" fmla="*/ 1470 w 10000"/>
              <a:gd name="connsiteY3" fmla="*/ 4211 h 10000"/>
              <a:gd name="connsiteX4" fmla="*/ 3806 w 10000"/>
              <a:gd name="connsiteY4" fmla="*/ 627 h 10000"/>
              <a:gd name="connsiteX5" fmla="*/ 6684 w 10000"/>
              <a:gd name="connsiteY5" fmla="*/ 2940 h 10000"/>
              <a:gd name="connsiteX6" fmla="*/ 8621 w 10000"/>
              <a:gd name="connsiteY6" fmla="*/ 2867 h 10000"/>
              <a:gd name="connsiteX7" fmla="*/ 9353 w 10000"/>
              <a:gd name="connsiteY7" fmla="*/ 5815 h 10000"/>
              <a:gd name="connsiteX8" fmla="*/ 9841 w 10000"/>
              <a:gd name="connsiteY8" fmla="*/ 8096 h 10000"/>
              <a:gd name="connsiteX9" fmla="*/ 8448 w 10000"/>
              <a:gd name="connsiteY9" fmla="*/ 9807 h 10000"/>
              <a:gd name="connsiteX0" fmla="*/ 8448 w 10000"/>
              <a:gd name="connsiteY0" fmla="*/ 9807 h 10000"/>
              <a:gd name="connsiteX1" fmla="*/ 1220 w 10000"/>
              <a:gd name="connsiteY1" fmla="*/ 9711 h 10000"/>
              <a:gd name="connsiteX2" fmla="*/ 199 w 10000"/>
              <a:gd name="connsiteY2" fmla="*/ 6988 h 10000"/>
              <a:gd name="connsiteX3" fmla="*/ 1638 w 10000"/>
              <a:gd name="connsiteY3" fmla="*/ 4336 h 10000"/>
              <a:gd name="connsiteX4" fmla="*/ 3806 w 10000"/>
              <a:gd name="connsiteY4" fmla="*/ 627 h 10000"/>
              <a:gd name="connsiteX5" fmla="*/ 6684 w 10000"/>
              <a:gd name="connsiteY5" fmla="*/ 2940 h 10000"/>
              <a:gd name="connsiteX6" fmla="*/ 8621 w 10000"/>
              <a:gd name="connsiteY6" fmla="*/ 2867 h 10000"/>
              <a:gd name="connsiteX7" fmla="*/ 9353 w 10000"/>
              <a:gd name="connsiteY7" fmla="*/ 5815 h 10000"/>
              <a:gd name="connsiteX8" fmla="*/ 9841 w 10000"/>
              <a:gd name="connsiteY8" fmla="*/ 8096 h 10000"/>
              <a:gd name="connsiteX9" fmla="*/ 8448 w 10000"/>
              <a:gd name="connsiteY9" fmla="*/ 9807 h 10000"/>
              <a:gd name="connsiteX0" fmla="*/ 8448 w 10000"/>
              <a:gd name="connsiteY0" fmla="*/ 9807 h 10000"/>
              <a:gd name="connsiteX1" fmla="*/ 1220 w 10000"/>
              <a:gd name="connsiteY1" fmla="*/ 9711 h 10000"/>
              <a:gd name="connsiteX2" fmla="*/ 199 w 10000"/>
              <a:gd name="connsiteY2" fmla="*/ 6988 h 10000"/>
              <a:gd name="connsiteX3" fmla="*/ 1638 w 10000"/>
              <a:gd name="connsiteY3" fmla="*/ 4336 h 10000"/>
              <a:gd name="connsiteX4" fmla="*/ 3806 w 10000"/>
              <a:gd name="connsiteY4" fmla="*/ 627 h 10000"/>
              <a:gd name="connsiteX5" fmla="*/ 6684 w 10000"/>
              <a:gd name="connsiteY5" fmla="*/ 2940 h 10000"/>
              <a:gd name="connsiteX6" fmla="*/ 8621 w 10000"/>
              <a:gd name="connsiteY6" fmla="*/ 2867 h 10000"/>
              <a:gd name="connsiteX7" fmla="*/ 9054 w 10000"/>
              <a:gd name="connsiteY7" fmla="*/ 5692 h 10000"/>
              <a:gd name="connsiteX8" fmla="*/ 9841 w 10000"/>
              <a:gd name="connsiteY8" fmla="*/ 8096 h 10000"/>
              <a:gd name="connsiteX9" fmla="*/ 8448 w 10000"/>
              <a:gd name="connsiteY9" fmla="*/ 9807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000" h="10000">
                <a:moveTo>
                  <a:pt x="8448" y="9807"/>
                </a:moveTo>
                <a:lnTo>
                  <a:pt x="1220" y="9711"/>
                </a:lnTo>
                <a:cubicBezTo>
                  <a:pt x="1220" y="9711"/>
                  <a:pt x="0" y="9253"/>
                  <a:pt x="199" y="6988"/>
                </a:cubicBezTo>
                <a:cubicBezTo>
                  <a:pt x="424" y="4530"/>
                  <a:pt x="1638" y="4336"/>
                  <a:pt x="1638" y="4336"/>
                </a:cubicBezTo>
                <a:cubicBezTo>
                  <a:pt x="1638" y="4336"/>
                  <a:pt x="1711" y="1277"/>
                  <a:pt x="3806" y="627"/>
                </a:cubicBezTo>
                <a:cubicBezTo>
                  <a:pt x="5849" y="0"/>
                  <a:pt x="6684" y="2940"/>
                  <a:pt x="6684" y="2940"/>
                </a:cubicBezTo>
                <a:cubicBezTo>
                  <a:pt x="6684" y="2940"/>
                  <a:pt x="7732" y="1542"/>
                  <a:pt x="8621" y="2867"/>
                </a:cubicBezTo>
                <a:cubicBezTo>
                  <a:pt x="9363" y="3952"/>
                  <a:pt x="9054" y="5692"/>
                  <a:pt x="9054" y="5692"/>
                </a:cubicBezTo>
                <a:cubicBezTo>
                  <a:pt x="9054" y="5692"/>
                  <a:pt x="10000" y="6361"/>
                  <a:pt x="9841" y="8096"/>
                </a:cubicBezTo>
                <a:cubicBezTo>
                  <a:pt x="9668" y="10000"/>
                  <a:pt x="8448" y="9807"/>
                  <a:pt x="8448" y="9807"/>
                </a:cubicBezTo>
                <a:close/>
              </a:path>
            </a:pathLst>
          </a:custGeom>
          <a:solidFill>
            <a:schemeClr val="bg1">
              <a:lumMod val="5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688" fontAlgn="ctr"/>
            <a:endParaRPr lang="en-US" altLang="zh-CN" sz="1200" dirty="0">
              <a:solidFill>
                <a:srgbClr val="000000"/>
              </a:solidFill>
              <a:latin typeface="Huawei Sans" panose="020C0503030203020204" pitchFamily="34" charset="0"/>
            </a:endParaRPr>
          </a:p>
        </p:txBody>
      </p:sp>
      <p:pic>
        <p:nvPicPr>
          <p:cNvPr id="12" name="图片 1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585510" y="2096991"/>
            <a:ext cx="906872" cy="569431"/>
          </a:xfrm>
          <a:prstGeom prst="rect">
            <a:avLst/>
          </a:prstGeom>
        </p:spPr>
      </p:pic>
      <p:pic>
        <p:nvPicPr>
          <p:cNvPr id="13" name="图片 12"/>
          <p:cNvPicPr>
            <a:picLocks noChangeAspect="1"/>
          </p:cNvPicPr>
          <p:nvPr/>
        </p:nvPicPr>
        <p:blipFill>
          <a:blip r:embed="rId5"/>
          <a:stretch>
            <a:fillRect/>
          </a:stretch>
        </p:blipFill>
        <p:spPr bwMode="gray">
          <a:xfrm>
            <a:off x="1377487" y="2234848"/>
            <a:ext cx="458654" cy="382622"/>
          </a:xfrm>
          <a:prstGeom prst="rect">
            <a:avLst/>
          </a:prstGeom>
        </p:spPr>
      </p:pic>
      <p:pic>
        <p:nvPicPr>
          <p:cNvPr id="14" name="图片 13"/>
          <p:cNvPicPr>
            <a:picLocks noChangeAspect="1"/>
          </p:cNvPicPr>
          <p:nvPr/>
        </p:nvPicPr>
        <p:blipFill>
          <a:blip r:embed="rId5"/>
          <a:stretch>
            <a:fillRect/>
          </a:stretch>
        </p:blipFill>
        <p:spPr bwMode="gray">
          <a:xfrm>
            <a:off x="4573952" y="4550933"/>
            <a:ext cx="458654" cy="382622"/>
          </a:xfrm>
          <a:prstGeom prst="rect">
            <a:avLst/>
          </a:prstGeom>
        </p:spPr>
      </p:pic>
      <p:pic>
        <p:nvPicPr>
          <p:cNvPr id="15" name="图片 1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4769930" y="1958361"/>
            <a:ext cx="906872" cy="569431"/>
          </a:xfrm>
          <a:prstGeom prst="rect">
            <a:avLst/>
          </a:prstGeom>
        </p:spPr>
      </p:pic>
      <p:pic>
        <p:nvPicPr>
          <p:cNvPr id="16" name="图片 15"/>
          <p:cNvPicPr>
            <a:picLocks noChangeAspect="1"/>
          </p:cNvPicPr>
          <p:nvPr/>
        </p:nvPicPr>
        <p:blipFill>
          <a:blip r:embed="rId5"/>
          <a:stretch>
            <a:fillRect/>
          </a:stretch>
        </p:blipFill>
        <p:spPr bwMode="gray">
          <a:xfrm>
            <a:off x="4494676" y="2051766"/>
            <a:ext cx="458654" cy="382622"/>
          </a:xfrm>
          <a:prstGeom prst="rect">
            <a:avLst/>
          </a:prstGeom>
        </p:spPr>
      </p:pic>
      <p:sp>
        <p:nvSpPr>
          <p:cNvPr id="18" name="文本框 17"/>
          <p:cNvSpPr txBox="1"/>
          <p:nvPr/>
        </p:nvSpPr>
        <p:spPr bwMode="gray">
          <a:xfrm>
            <a:off x="1145392" y="2615727"/>
            <a:ext cx="693518" cy="276999"/>
          </a:xfrm>
          <a:prstGeom prst="rect">
            <a:avLst/>
          </a:prstGeom>
          <a:noFill/>
        </p:spPr>
        <p:txBody>
          <a:bodyPr wrap="square" rtlCol="0">
            <a:spAutoFit/>
          </a:bodyPr>
          <a:lstStyle/>
          <a:p>
            <a:pPr algn="ctr" fontAlgn="ctr"/>
            <a:r>
              <a:rPr lang="en-US" sz="1200" dirty="0">
                <a:solidFill>
                  <a:srgbClr val="000000"/>
                </a:solidFill>
                <a:latin typeface="Huawei Sans" panose="020C0503030203020204" pitchFamily="34" charset="0"/>
              </a:rPr>
              <a:t>CPE</a:t>
            </a:r>
            <a:endParaRPr lang="en-US" altLang="zh-CN" sz="1200" dirty="0">
              <a:solidFill>
                <a:srgbClr val="000000"/>
              </a:solidFill>
              <a:latin typeface="Huawei Sans" panose="020C0503030203020204" pitchFamily="34" charset="0"/>
            </a:endParaRPr>
          </a:p>
        </p:txBody>
      </p:sp>
      <p:sp>
        <p:nvSpPr>
          <p:cNvPr id="19" name="文本框 18"/>
          <p:cNvSpPr txBox="1"/>
          <p:nvPr/>
        </p:nvSpPr>
        <p:spPr bwMode="gray">
          <a:xfrm>
            <a:off x="1326549" y="5304177"/>
            <a:ext cx="693518" cy="276999"/>
          </a:xfrm>
          <a:prstGeom prst="rect">
            <a:avLst/>
          </a:prstGeom>
          <a:noFill/>
        </p:spPr>
        <p:txBody>
          <a:bodyPr wrap="square" rtlCol="0">
            <a:spAutoFit/>
          </a:bodyPr>
          <a:lstStyle/>
          <a:p>
            <a:pPr algn="ctr" fontAlgn="ctr"/>
            <a:r>
              <a:rPr lang="en-US" sz="1200" dirty="0">
                <a:solidFill>
                  <a:srgbClr val="000000"/>
                </a:solidFill>
                <a:latin typeface="Huawei Sans" panose="020C0503030203020204" pitchFamily="34" charset="0"/>
              </a:rPr>
              <a:t>CPE</a:t>
            </a:r>
            <a:endParaRPr lang="en-US" altLang="zh-CN" sz="1200" dirty="0">
              <a:solidFill>
                <a:srgbClr val="000000"/>
              </a:solidFill>
              <a:latin typeface="Huawei Sans" panose="020C0503030203020204" pitchFamily="34" charset="0"/>
            </a:endParaRPr>
          </a:p>
        </p:txBody>
      </p:sp>
      <p:sp>
        <p:nvSpPr>
          <p:cNvPr id="20" name="文本框 19"/>
          <p:cNvSpPr txBox="1"/>
          <p:nvPr/>
        </p:nvSpPr>
        <p:spPr bwMode="gray">
          <a:xfrm>
            <a:off x="4415343" y="2392999"/>
            <a:ext cx="693518" cy="276999"/>
          </a:xfrm>
          <a:prstGeom prst="rect">
            <a:avLst/>
          </a:prstGeom>
          <a:noFill/>
        </p:spPr>
        <p:txBody>
          <a:bodyPr wrap="square" rtlCol="0">
            <a:spAutoFit/>
          </a:bodyPr>
          <a:lstStyle/>
          <a:p>
            <a:pPr algn="ctr" fontAlgn="ctr"/>
            <a:r>
              <a:rPr lang="en-US" sz="1200" dirty="0">
                <a:solidFill>
                  <a:srgbClr val="000000"/>
                </a:solidFill>
                <a:latin typeface="Huawei Sans" panose="020C0503030203020204" pitchFamily="34" charset="0"/>
              </a:rPr>
              <a:t>  CPE</a:t>
            </a:r>
            <a:endParaRPr lang="en-US" altLang="zh-CN" sz="1200" dirty="0">
              <a:solidFill>
                <a:srgbClr val="000000"/>
              </a:solidFill>
              <a:latin typeface="Huawei Sans" panose="020C0503030203020204" pitchFamily="34" charset="0"/>
            </a:endParaRPr>
          </a:p>
        </p:txBody>
      </p:sp>
      <p:sp>
        <p:nvSpPr>
          <p:cNvPr id="21" name="文本框 20"/>
          <p:cNvSpPr txBox="1"/>
          <p:nvPr/>
        </p:nvSpPr>
        <p:spPr bwMode="gray">
          <a:xfrm>
            <a:off x="4457782" y="4892166"/>
            <a:ext cx="693518" cy="276999"/>
          </a:xfrm>
          <a:prstGeom prst="rect">
            <a:avLst/>
          </a:prstGeom>
          <a:noFill/>
        </p:spPr>
        <p:txBody>
          <a:bodyPr wrap="square" rtlCol="0">
            <a:spAutoFit/>
          </a:bodyPr>
          <a:lstStyle/>
          <a:p>
            <a:pPr algn="ctr" fontAlgn="ctr"/>
            <a:r>
              <a:rPr lang="en-US" sz="1200" dirty="0">
                <a:solidFill>
                  <a:srgbClr val="000000"/>
                </a:solidFill>
                <a:latin typeface="Huawei Sans" panose="020C0503030203020204" pitchFamily="34" charset="0"/>
              </a:rPr>
              <a:t>CPE</a:t>
            </a:r>
            <a:endParaRPr lang="en-US" altLang="zh-CN" sz="1200" dirty="0">
              <a:solidFill>
                <a:srgbClr val="000000"/>
              </a:solidFill>
              <a:latin typeface="Huawei Sans" panose="020C0503030203020204" pitchFamily="34" charset="0"/>
            </a:endParaRPr>
          </a:p>
        </p:txBody>
      </p:sp>
      <p:sp>
        <p:nvSpPr>
          <p:cNvPr id="22" name="文本框 21"/>
          <p:cNvSpPr txBox="1"/>
          <p:nvPr/>
        </p:nvSpPr>
        <p:spPr bwMode="gray">
          <a:xfrm>
            <a:off x="670663" y="2234848"/>
            <a:ext cx="693518" cy="276999"/>
          </a:xfrm>
          <a:prstGeom prst="rect">
            <a:avLst/>
          </a:prstGeom>
          <a:noFill/>
        </p:spPr>
        <p:txBody>
          <a:bodyPr wrap="square" rtlCol="0">
            <a:spAutoFit/>
          </a:bodyPr>
          <a:lstStyle/>
          <a:p>
            <a:pPr algn="ctr" fontAlgn="ctr"/>
            <a:r>
              <a:rPr lang="en-US" sz="1200" dirty="0">
                <a:solidFill>
                  <a:srgbClr val="000000"/>
                </a:solidFill>
                <a:latin typeface="Huawei Sans" panose="020C0503030203020204" pitchFamily="34" charset="0"/>
              </a:rPr>
              <a:t>Branch</a:t>
            </a:r>
          </a:p>
        </p:txBody>
      </p:sp>
      <p:sp>
        <p:nvSpPr>
          <p:cNvPr id="23" name="文本框 22"/>
          <p:cNvSpPr txBox="1"/>
          <p:nvPr/>
        </p:nvSpPr>
        <p:spPr bwMode="gray">
          <a:xfrm>
            <a:off x="718979" y="4992231"/>
            <a:ext cx="693518" cy="276999"/>
          </a:xfrm>
          <a:prstGeom prst="rect">
            <a:avLst/>
          </a:prstGeom>
          <a:noFill/>
        </p:spPr>
        <p:txBody>
          <a:bodyPr wrap="square" rtlCol="0">
            <a:spAutoFit/>
          </a:bodyPr>
          <a:lstStyle/>
          <a:p>
            <a:pPr algn="ctr" fontAlgn="ctr"/>
            <a:r>
              <a:rPr lang="en-US" sz="1200" dirty="0">
                <a:solidFill>
                  <a:srgbClr val="000000"/>
                </a:solidFill>
                <a:latin typeface="Huawei Sans" panose="020C0503030203020204" pitchFamily="34" charset="0"/>
              </a:rPr>
              <a:t>Branch</a:t>
            </a:r>
          </a:p>
        </p:txBody>
      </p:sp>
      <p:sp>
        <p:nvSpPr>
          <p:cNvPr id="24" name="文本框 23"/>
          <p:cNvSpPr txBox="1"/>
          <p:nvPr/>
        </p:nvSpPr>
        <p:spPr bwMode="gray">
          <a:xfrm>
            <a:off x="4725882" y="2114237"/>
            <a:ext cx="1105943" cy="276999"/>
          </a:xfrm>
          <a:prstGeom prst="rect">
            <a:avLst/>
          </a:prstGeom>
          <a:noFill/>
        </p:spPr>
        <p:txBody>
          <a:bodyPr wrap="square" rtlCol="0">
            <a:spAutoFit/>
          </a:bodyPr>
          <a:lstStyle/>
          <a:p>
            <a:pPr algn="ctr" fontAlgn="ctr"/>
            <a:r>
              <a:rPr lang="en-US" sz="1200" dirty="0">
                <a:solidFill>
                  <a:srgbClr val="000000"/>
                </a:solidFill>
                <a:latin typeface="Huawei Sans" panose="020C0503030203020204" pitchFamily="34" charset="0"/>
              </a:rPr>
              <a:t>HQ/DC</a:t>
            </a:r>
          </a:p>
        </p:txBody>
      </p:sp>
      <p:sp>
        <p:nvSpPr>
          <p:cNvPr id="25" name="文本框 24"/>
          <p:cNvSpPr txBox="1"/>
          <p:nvPr/>
        </p:nvSpPr>
        <p:spPr bwMode="gray">
          <a:xfrm>
            <a:off x="4908659" y="4585092"/>
            <a:ext cx="841040" cy="276999"/>
          </a:xfrm>
          <a:prstGeom prst="rect">
            <a:avLst/>
          </a:prstGeom>
          <a:noFill/>
        </p:spPr>
        <p:txBody>
          <a:bodyPr wrap="square" rtlCol="0">
            <a:spAutoFit/>
          </a:bodyPr>
          <a:lstStyle/>
          <a:p>
            <a:pPr algn="ctr" fontAlgn="ctr"/>
            <a:r>
              <a:rPr lang="en-US" sz="1200" dirty="0">
                <a:solidFill>
                  <a:srgbClr val="000000"/>
                </a:solidFill>
                <a:latin typeface="Huawei Sans" panose="020C0503030203020204" pitchFamily="34" charset="0"/>
              </a:rPr>
              <a:t>Branch</a:t>
            </a:r>
          </a:p>
        </p:txBody>
      </p:sp>
      <p:sp>
        <p:nvSpPr>
          <p:cNvPr id="26" name="文本框 25"/>
          <p:cNvSpPr txBox="1"/>
          <p:nvPr/>
        </p:nvSpPr>
        <p:spPr bwMode="gray">
          <a:xfrm>
            <a:off x="3363738" y="5544864"/>
            <a:ext cx="1589592" cy="276999"/>
          </a:xfrm>
          <a:prstGeom prst="rect">
            <a:avLst/>
          </a:prstGeom>
          <a:noFill/>
        </p:spPr>
        <p:txBody>
          <a:bodyPr wrap="square" rtlCol="0">
            <a:spAutoFit/>
          </a:bodyPr>
          <a:lstStyle/>
          <a:p>
            <a:pPr algn="ctr" fontAlgn="ctr"/>
            <a:r>
              <a:rPr lang="en-US" sz="1200" dirty="0">
                <a:solidFill>
                  <a:srgbClr val="000000"/>
                </a:solidFill>
                <a:latin typeface="Huawei Sans" panose="020C0503030203020204" pitchFamily="34" charset="0"/>
              </a:rPr>
              <a:t>SaaS applications</a:t>
            </a:r>
          </a:p>
        </p:txBody>
      </p:sp>
      <p:pic>
        <p:nvPicPr>
          <p:cNvPr id="35" name="图片 34"/>
          <p:cNvPicPr>
            <a:picLocks/>
          </p:cNvPicPr>
          <p:nvPr/>
        </p:nvPicPr>
        <p:blipFill>
          <a:blip r:embed="rId6" cstate="print">
            <a:extLst>
              <a:ext uri="{28A0092B-C50C-407E-A947-70E740481C1C}">
                <a14:useLocalDpi xmlns:a14="http://schemas.microsoft.com/office/drawing/2010/main" val="0"/>
              </a:ext>
            </a:extLst>
          </a:blip>
          <a:stretch>
            <a:fillRect/>
          </a:stretch>
        </p:blipFill>
        <p:spPr bwMode="gray">
          <a:xfrm>
            <a:off x="2127952" y="4041664"/>
            <a:ext cx="441780" cy="339078"/>
          </a:xfrm>
          <a:prstGeom prst="rect">
            <a:avLst/>
          </a:prstGeom>
        </p:spPr>
      </p:pic>
      <p:sp>
        <p:nvSpPr>
          <p:cNvPr id="38" name="文本框 37"/>
          <p:cNvSpPr txBox="1"/>
          <p:nvPr/>
        </p:nvSpPr>
        <p:spPr bwMode="gray">
          <a:xfrm>
            <a:off x="2044047" y="4869535"/>
            <a:ext cx="1314122" cy="461665"/>
          </a:xfrm>
          <a:prstGeom prst="rect">
            <a:avLst/>
          </a:prstGeom>
          <a:noFill/>
        </p:spPr>
        <p:txBody>
          <a:bodyPr wrap="square" rtlCol="0">
            <a:spAutoFit/>
          </a:bodyPr>
          <a:lstStyle>
            <a:defPPr>
              <a:defRPr lang="en-US"/>
            </a:defPPr>
            <a:lvl1pPr algn="ctr">
              <a:defRPr sz="1200" b="1">
                <a:solidFill>
                  <a:srgbClr val="C00000"/>
                </a:solidFill>
              </a:defRPr>
            </a:lvl1pPr>
          </a:lstStyle>
          <a:p>
            <a:pPr fontAlgn="ctr"/>
            <a:r>
              <a:rPr lang="en-US" dirty="0">
                <a:solidFill>
                  <a:srgbClr val="C7000B"/>
                </a:solidFill>
                <a:latin typeface="Huawei Sans" panose="020C0503030203020204" pitchFamily="34" charset="0"/>
              </a:rPr>
              <a:t>Access to SaaS applications</a:t>
            </a:r>
          </a:p>
        </p:txBody>
      </p:sp>
      <p:pic>
        <p:nvPicPr>
          <p:cNvPr id="41" name="图片 40"/>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bwMode="gray">
          <a:xfrm>
            <a:off x="3828946" y="5248138"/>
            <a:ext cx="234000" cy="234000"/>
          </a:xfrm>
          <a:prstGeom prst="rect">
            <a:avLst/>
          </a:prstGeom>
        </p:spPr>
      </p:pic>
      <p:pic>
        <p:nvPicPr>
          <p:cNvPr id="42" name="图片 41"/>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bwMode="gray">
          <a:xfrm>
            <a:off x="3979493" y="4965664"/>
            <a:ext cx="234000" cy="234000"/>
          </a:xfrm>
          <a:prstGeom prst="rect">
            <a:avLst/>
          </a:prstGeom>
        </p:spPr>
      </p:pic>
      <p:pic>
        <p:nvPicPr>
          <p:cNvPr id="43" name="图片 42"/>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bwMode="gray">
          <a:xfrm>
            <a:off x="4249305" y="5173339"/>
            <a:ext cx="234000" cy="234000"/>
          </a:xfrm>
          <a:prstGeom prst="rect">
            <a:avLst/>
          </a:prstGeom>
        </p:spPr>
      </p:pic>
      <p:pic>
        <p:nvPicPr>
          <p:cNvPr id="44" name="图片 43"/>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bwMode="gray">
          <a:xfrm>
            <a:off x="1630096" y="4763966"/>
            <a:ext cx="263788" cy="216000"/>
          </a:xfrm>
          <a:prstGeom prst="rect">
            <a:avLst/>
          </a:prstGeom>
        </p:spPr>
      </p:pic>
      <p:pic>
        <p:nvPicPr>
          <p:cNvPr id="45" name="图片 44"/>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bwMode="gray">
          <a:xfrm>
            <a:off x="4517359" y="1529496"/>
            <a:ext cx="413286" cy="338415"/>
          </a:xfrm>
          <a:prstGeom prst="rect">
            <a:avLst/>
          </a:prstGeom>
        </p:spPr>
      </p:pic>
      <p:sp>
        <p:nvSpPr>
          <p:cNvPr id="51" name="文本框 50"/>
          <p:cNvSpPr txBox="1"/>
          <p:nvPr/>
        </p:nvSpPr>
        <p:spPr bwMode="gray">
          <a:xfrm>
            <a:off x="2447989" y="4074491"/>
            <a:ext cx="1348624" cy="338554"/>
          </a:xfrm>
          <a:prstGeom prst="rect">
            <a:avLst/>
          </a:prstGeom>
          <a:noFill/>
        </p:spPr>
        <p:txBody>
          <a:bodyPr wrap="square" rtlCol="0">
            <a:spAutoFit/>
          </a:bodyPr>
          <a:lstStyle/>
          <a:p>
            <a:pPr fontAlgn="ctr"/>
            <a:r>
              <a:rPr lang="en-US" sz="1600" dirty="0">
                <a:solidFill>
                  <a:schemeClr val="bg1"/>
                </a:solidFill>
                <a:latin typeface="Huawei Sans" panose="020C0503030203020204" pitchFamily="34" charset="0"/>
              </a:rPr>
              <a:t>Internet</a:t>
            </a:r>
            <a:endParaRPr lang="en-US" altLang="zh-CN" sz="1600" dirty="0">
              <a:solidFill>
                <a:schemeClr val="bg1"/>
              </a:solidFill>
              <a:latin typeface="Huawei Sans" panose="020C0503030203020204" pitchFamily="34" charset="0"/>
            </a:endParaRPr>
          </a:p>
        </p:txBody>
      </p:sp>
      <p:pic>
        <p:nvPicPr>
          <p:cNvPr id="53" name="图片 52" descr="网络云2-蓝.png"/>
          <p:cNvPicPr>
            <a:picLocks noChangeAspect="1"/>
          </p:cNvPicPr>
          <p:nvPr/>
        </p:nvPicPr>
        <p:blipFill>
          <a:blip r:embed="rId12" cstate="print"/>
          <a:stretch>
            <a:fillRect/>
          </a:stretch>
        </p:blipFill>
        <p:spPr bwMode="gray">
          <a:xfrm>
            <a:off x="2366956" y="2467219"/>
            <a:ext cx="1397680" cy="812445"/>
          </a:xfrm>
          <a:prstGeom prst="rect">
            <a:avLst/>
          </a:prstGeom>
        </p:spPr>
      </p:pic>
      <p:sp>
        <p:nvSpPr>
          <p:cNvPr id="54" name="文本框 53"/>
          <p:cNvSpPr txBox="1"/>
          <p:nvPr/>
        </p:nvSpPr>
        <p:spPr bwMode="gray">
          <a:xfrm>
            <a:off x="2694183" y="2733993"/>
            <a:ext cx="857682" cy="338554"/>
          </a:xfrm>
          <a:prstGeom prst="rect">
            <a:avLst/>
          </a:prstGeom>
          <a:noFill/>
        </p:spPr>
        <p:txBody>
          <a:bodyPr wrap="square" rtlCol="0">
            <a:spAutoFit/>
          </a:bodyPr>
          <a:lstStyle/>
          <a:p>
            <a:pPr fontAlgn="ctr"/>
            <a:r>
              <a:rPr lang="en-US" sz="1600" dirty="0">
                <a:solidFill>
                  <a:schemeClr val="bg1"/>
                </a:solidFill>
                <a:latin typeface="Huawei Sans" panose="020C0503030203020204" pitchFamily="34" charset="0"/>
              </a:rPr>
              <a:t>MPLS</a:t>
            </a:r>
            <a:endParaRPr lang="en-US" altLang="zh-CN" sz="1600" dirty="0">
              <a:solidFill>
                <a:schemeClr val="bg1"/>
              </a:solidFill>
              <a:latin typeface="Huawei Sans" panose="020C0503030203020204" pitchFamily="34" charset="0"/>
            </a:endParaRPr>
          </a:p>
        </p:txBody>
      </p:sp>
      <p:cxnSp>
        <p:nvCxnSpPr>
          <p:cNvPr id="57" name="直接连接符 56"/>
          <p:cNvCxnSpPr/>
          <p:nvPr/>
        </p:nvCxnSpPr>
        <p:spPr bwMode="gray">
          <a:xfrm flipV="1">
            <a:off x="3519353" y="2392999"/>
            <a:ext cx="1214174" cy="1567742"/>
          </a:xfrm>
          <a:prstGeom prst="line">
            <a:avLst/>
          </a:prstGeom>
          <a:noFill/>
          <a:ln w="127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0" name="直接连接符 59"/>
          <p:cNvCxnSpPr>
            <a:stCxn id="13" idx="2"/>
          </p:cNvCxnSpPr>
          <p:nvPr/>
        </p:nvCxnSpPr>
        <p:spPr bwMode="gray">
          <a:xfrm>
            <a:off x="1606814" y="2617470"/>
            <a:ext cx="790813" cy="1424194"/>
          </a:xfrm>
          <a:prstGeom prst="line">
            <a:avLst/>
          </a:prstGeom>
          <a:noFill/>
          <a:ln w="127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71" name="直接连接符 70"/>
          <p:cNvCxnSpPr>
            <a:endCxn id="14" idx="0"/>
          </p:cNvCxnSpPr>
          <p:nvPr/>
        </p:nvCxnSpPr>
        <p:spPr bwMode="gray">
          <a:xfrm>
            <a:off x="3735073" y="3022889"/>
            <a:ext cx="1068206" cy="1528044"/>
          </a:xfrm>
          <a:prstGeom prst="line">
            <a:avLst/>
          </a:prstGeom>
          <a:noFill/>
          <a:ln w="127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84" name="图片 83"/>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bwMode="gray">
          <a:xfrm>
            <a:off x="1630470" y="5057366"/>
            <a:ext cx="263414" cy="216000"/>
          </a:xfrm>
          <a:prstGeom prst="rect">
            <a:avLst/>
          </a:prstGeom>
        </p:spPr>
      </p:pic>
      <p:pic>
        <p:nvPicPr>
          <p:cNvPr id="86" name="图片 85"/>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bwMode="gray">
          <a:xfrm>
            <a:off x="3641923" y="4797752"/>
            <a:ext cx="282841" cy="252000"/>
          </a:xfrm>
          <a:prstGeom prst="rect">
            <a:avLst/>
          </a:prstGeom>
        </p:spPr>
      </p:pic>
      <p:sp>
        <p:nvSpPr>
          <p:cNvPr id="88" name="Rectangular Callout 26">
            <a:extLst>
              <a:ext uri="{FF2B5EF4-FFF2-40B4-BE49-F238E27FC236}">
                <a16:creationId xmlns:a16="http://schemas.microsoft.com/office/drawing/2014/main" id="{BC066AFF-F73C-4ADB-958A-9B01AB6C2467}"/>
              </a:ext>
            </a:extLst>
          </p:cNvPr>
          <p:cNvSpPr/>
          <p:nvPr/>
        </p:nvSpPr>
        <p:spPr bwMode="gray">
          <a:xfrm>
            <a:off x="3735073" y="4074491"/>
            <a:ext cx="985307" cy="534779"/>
          </a:xfrm>
          <a:prstGeom prst="wedgeRectCallout">
            <a:avLst>
              <a:gd name="adj1" fmla="val -43526"/>
              <a:gd name="adj2" fmla="val 86067"/>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72000" rIns="72000" rtlCol="0" anchor="ctr"/>
          <a:lstStyle/>
          <a:p>
            <a:pPr algn="ctr" fontAlgn="ctr"/>
            <a:r>
              <a:rPr lang="en-US" sz="1050" dirty="0">
                <a:solidFill>
                  <a:schemeClr val="bg1">
                    <a:lumMod val="50000"/>
                  </a:schemeClr>
                </a:solidFill>
                <a:latin typeface="Huawei Sans" panose="020C0503030203020204" pitchFamily="34" charset="0"/>
              </a:rPr>
              <a:t>Third-party cloud security gateway</a:t>
            </a:r>
            <a:endParaRPr lang="en-US" altLang="zh-CN" sz="1050" dirty="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0" name="任意多边形 29"/>
          <p:cNvSpPr/>
          <p:nvPr/>
        </p:nvSpPr>
        <p:spPr bwMode="gray">
          <a:xfrm rot="638297">
            <a:off x="1618489" y="4473512"/>
            <a:ext cx="2358585" cy="940414"/>
          </a:xfrm>
          <a:custGeom>
            <a:avLst/>
            <a:gdLst>
              <a:gd name="connsiteX0" fmla="*/ 0 w 1686910"/>
              <a:gd name="connsiteY0" fmla="*/ 429889 h 429889"/>
              <a:gd name="connsiteX1" fmla="*/ 827689 w 1686910"/>
              <a:gd name="connsiteY1" fmla="*/ 4220 h 429889"/>
              <a:gd name="connsiteX2" fmla="*/ 1686910 w 1686910"/>
              <a:gd name="connsiteY2" fmla="*/ 248586 h 429889"/>
            </a:gdLst>
            <a:ahLst/>
            <a:cxnLst>
              <a:cxn ang="0">
                <a:pos x="connsiteX0" y="connsiteY0"/>
              </a:cxn>
              <a:cxn ang="0">
                <a:pos x="connsiteX1" y="connsiteY1"/>
              </a:cxn>
              <a:cxn ang="0">
                <a:pos x="connsiteX2" y="connsiteY2"/>
              </a:cxn>
            </a:cxnLst>
            <a:rect l="l" t="t" r="r" b="b"/>
            <a:pathLst>
              <a:path w="1686910" h="429889">
                <a:moveTo>
                  <a:pt x="0" y="429889"/>
                </a:moveTo>
                <a:cubicBezTo>
                  <a:pt x="273268" y="232163"/>
                  <a:pt x="546537" y="34437"/>
                  <a:pt x="827689" y="4220"/>
                </a:cubicBezTo>
                <a:cubicBezTo>
                  <a:pt x="1108841" y="-25997"/>
                  <a:pt x="1397875" y="111294"/>
                  <a:pt x="1686910" y="248586"/>
                </a:cubicBezTo>
              </a:path>
            </a:pathLst>
          </a:custGeom>
          <a:noFill/>
          <a:ln w="28575" cap="flat" cmpd="sng" algn="ctr">
            <a:solidFill>
              <a:srgbClr val="C7000B"/>
            </a:solidFill>
            <a:prstDash val="solid"/>
            <a:round/>
            <a:headEnd type="non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fontAlgn="ctr">
              <a:buClr>
                <a:srgbClr val="CC9900"/>
              </a:buClr>
              <a:buFont typeface="Wingdings" pitchFamily="2" charset="2"/>
              <a:buChar char="n"/>
            </a:pPr>
            <a:endParaRPr lang="en-US" altLang="zh-CN" sz="1200" dirty="0">
              <a:solidFill>
                <a:srgbClr val="000000"/>
              </a:solidFill>
              <a:latin typeface="Huawei Sans" panose="020C0503030203020204" pitchFamily="34" charset="0"/>
            </a:endParaRPr>
          </a:p>
        </p:txBody>
      </p:sp>
    </p:spTree>
    <p:extLst>
      <p:ext uri="{BB962C8B-B14F-4D97-AF65-F5344CB8AC3E}">
        <p14:creationId xmlns:p14="http://schemas.microsoft.com/office/powerpoint/2010/main" val="901611496"/>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bwMode="gray"/>
        <p:txBody>
          <a:bodyPr>
            <a:normAutofit/>
          </a:bodyPr>
          <a:lstStyle/>
          <a:p>
            <a:pPr fontAlgn="ctr"/>
            <a:r>
              <a:rPr lang="en-US" dirty="0">
                <a:latin typeface="Huawei Sans" panose="020C0503030203020204" pitchFamily="34" charset="0"/>
              </a:rPr>
              <a:t>Application Scenarios of Third-Party Cloud Security</a:t>
            </a:r>
          </a:p>
        </p:txBody>
      </p:sp>
      <p:sp>
        <p:nvSpPr>
          <p:cNvPr id="43" name="圆角矩形 42"/>
          <p:cNvSpPr/>
          <p:nvPr/>
        </p:nvSpPr>
        <p:spPr bwMode="gray">
          <a:xfrm>
            <a:off x="739399" y="1203384"/>
            <a:ext cx="10517162" cy="434256"/>
          </a:xfrm>
          <a:prstGeom prst="roundRect">
            <a:avLst>
              <a:gd name="adj" fmla="val 14624"/>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600" dirty="0">
                <a:solidFill>
                  <a:srgbClr val="30B5C5"/>
                </a:solidFill>
                <a:latin typeface="Huawei Sans" panose="020C0503030203020204" pitchFamily="34" charset="0"/>
              </a:rPr>
              <a:t>Application scenarios</a:t>
            </a:r>
          </a:p>
        </p:txBody>
      </p:sp>
      <p:sp>
        <p:nvSpPr>
          <p:cNvPr id="169" name="圆角矩形 168"/>
          <p:cNvSpPr/>
          <p:nvPr/>
        </p:nvSpPr>
        <p:spPr bwMode="gray">
          <a:xfrm>
            <a:off x="6746422" y="2022305"/>
            <a:ext cx="4445468" cy="3911770"/>
          </a:xfrm>
          <a:prstGeom prst="roundRect">
            <a:avLst>
              <a:gd name="adj" fmla="val 4091"/>
            </a:avLst>
          </a:prstGeom>
          <a:solidFill>
            <a:srgbClr val="FFFFCC"/>
          </a:solidFill>
          <a:ln w="12700">
            <a:solidFill>
              <a:srgbClr val="FF99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fontAlgn="ctr">
              <a:lnSpc>
                <a:spcPct val="140000"/>
              </a:lnSpc>
              <a:spcBef>
                <a:spcPts val="600"/>
              </a:spcBef>
              <a:buFont typeface="Arial" panose="020B0604020202020204" pitchFamily="34" charset="0"/>
              <a:buChar char="•"/>
            </a:pPr>
            <a:r>
              <a:rPr lang="en-US" sz="1400" dirty="0">
                <a:solidFill>
                  <a:srgbClr val="C7000B"/>
                </a:solidFill>
                <a:latin typeface="Huawei Sans" panose="020C0503030203020204" pitchFamily="34" charset="0"/>
              </a:rPr>
              <a:t>As traditional enterprise applications are gradually migrated to the cloud, branch sites of enterprises can directly access applications on public clouds through the Internet, which faces security risks. In such service scenarios, security protection can be implemented on the cloud.</a:t>
            </a:r>
            <a:endParaRPr lang="en-US" altLang="zh-CN" sz="1400" dirty="0">
              <a:solidFill>
                <a:srgbClr val="C7000B"/>
              </a:solidFill>
              <a:latin typeface="Huawei Sans" panose="020C0503030203020204" pitchFamily="34" charset="0"/>
            </a:endParaRPr>
          </a:p>
          <a:p>
            <a:pPr marL="285750" indent="-285750" fontAlgn="ctr">
              <a:lnSpc>
                <a:spcPct val="140000"/>
              </a:lnSpc>
              <a:spcBef>
                <a:spcPts val="600"/>
              </a:spcBef>
              <a:buFont typeface="Arial" panose="020B0604020202020204" pitchFamily="34" charset="0"/>
              <a:buChar char="•"/>
            </a:pPr>
            <a:r>
              <a:rPr lang="en-US" sz="1400" dirty="0">
                <a:solidFill>
                  <a:srgbClr val="C7000B"/>
                </a:solidFill>
                <a:latin typeface="Huawei Sans" panose="020C0503030203020204" pitchFamily="34" charset="0"/>
              </a:rPr>
              <a:t>The SD-WAN Solution supports interconnection with a third-party cloud security gateway, so that traffic for accessing SaaS applications on the cloud can be sent to the third-party cloud security gateway for security protection.</a:t>
            </a:r>
            <a:endParaRPr lang="en-US" altLang="zh-CN" sz="1400" dirty="0">
              <a:solidFill>
                <a:srgbClr val="C7000B"/>
              </a:solidFill>
              <a:latin typeface="Huawei Sans" panose="020C0503030203020204" pitchFamily="34" charset="0"/>
            </a:endParaRPr>
          </a:p>
        </p:txBody>
      </p:sp>
      <p:sp>
        <p:nvSpPr>
          <p:cNvPr id="99" name="Freeform 6"/>
          <p:cNvSpPr>
            <a:spLocks/>
          </p:cNvSpPr>
          <p:nvPr/>
        </p:nvSpPr>
        <p:spPr bwMode="gray">
          <a:xfrm>
            <a:off x="4817713" y="3038238"/>
            <a:ext cx="1864032" cy="1131294"/>
          </a:xfrm>
          <a:custGeom>
            <a:avLst/>
            <a:gdLst>
              <a:gd name="T0" fmla="*/ 637 w 754"/>
              <a:gd name="T1" fmla="*/ 407 h 415"/>
              <a:gd name="T2" fmla="*/ 92 w 754"/>
              <a:gd name="T3" fmla="*/ 403 h 415"/>
              <a:gd name="T4" fmla="*/ 15 w 754"/>
              <a:gd name="T5" fmla="*/ 290 h 415"/>
              <a:gd name="T6" fmla="*/ 139 w 754"/>
              <a:gd name="T7" fmla="*/ 204 h 415"/>
              <a:gd name="T8" fmla="*/ 287 w 754"/>
              <a:gd name="T9" fmla="*/ 26 h 415"/>
              <a:gd name="T10" fmla="*/ 504 w 754"/>
              <a:gd name="T11" fmla="*/ 122 h 415"/>
              <a:gd name="T12" fmla="*/ 650 w 754"/>
              <a:gd name="T13" fmla="*/ 119 h 415"/>
              <a:gd name="T14" fmla="*/ 678 w 754"/>
              <a:gd name="T15" fmla="*/ 244 h 415"/>
              <a:gd name="T16" fmla="*/ 742 w 754"/>
              <a:gd name="T17" fmla="*/ 336 h 415"/>
              <a:gd name="T18" fmla="*/ 637 w 754"/>
              <a:gd name="T19" fmla="*/ 407 h 415"/>
              <a:gd name="connsiteX0" fmla="*/ 8448 w 10000"/>
              <a:gd name="connsiteY0" fmla="*/ 9807 h 10000"/>
              <a:gd name="connsiteX1" fmla="*/ 1220 w 10000"/>
              <a:gd name="connsiteY1" fmla="*/ 9711 h 10000"/>
              <a:gd name="connsiteX2" fmla="*/ 199 w 10000"/>
              <a:gd name="connsiteY2" fmla="*/ 6988 h 10000"/>
              <a:gd name="connsiteX3" fmla="*/ 1470 w 10000"/>
              <a:gd name="connsiteY3" fmla="*/ 4211 h 10000"/>
              <a:gd name="connsiteX4" fmla="*/ 3806 w 10000"/>
              <a:gd name="connsiteY4" fmla="*/ 627 h 10000"/>
              <a:gd name="connsiteX5" fmla="*/ 6684 w 10000"/>
              <a:gd name="connsiteY5" fmla="*/ 2940 h 10000"/>
              <a:gd name="connsiteX6" fmla="*/ 8621 w 10000"/>
              <a:gd name="connsiteY6" fmla="*/ 2867 h 10000"/>
              <a:gd name="connsiteX7" fmla="*/ 8992 w 10000"/>
              <a:gd name="connsiteY7" fmla="*/ 5880 h 10000"/>
              <a:gd name="connsiteX8" fmla="*/ 9841 w 10000"/>
              <a:gd name="connsiteY8" fmla="*/ 8096 h 10000"/>
              <a:gd name="connsiteX9" fmla="*/ 8448 w 10000"/>
              <a:gd name="connsiteY9" fmla="*/ 9807 h 10000"/>
              <a:gd name="connsiteX0" fmla="*/ 8448 w 10000"/>
              <a:gd name="connsiteY0" fmla="*/ 9807 h 10000"/>
              <a:gd name="connsiteX1" fmla="*/ 1220 w 10000"/>
              <a:gd name="connsiteY1" fmla="*/ 9711 h 10000"/>
              <a:gd name="connsiteX2" fmla="*/ 199 w 10000"/>
              <a:gd name="connsiteY2" fmla="*/ 6988 h 10000"/>
              <a:gd name="connsiteX3" fmla="*/ 1470 w 10000"/>
              <a:gd name="connsiteY3" fmla="*/ 4211 h 10000"/>
              <a:gd name="connsiteX4" fmla="*/ 3806 w 10000"/>
              <a:gd name="connsiteY4" fmla="*/ 627 h 10000"/>
              <a:gd name="connsiteX5" fmla="*/ 6684 w 10000"/>
              <a:gd name="connsiteY5" fmla="*/ 2940 h 10000"/>
              <a:gd name="connsiteX6" fmla="*/ 8621 w 10000"/>
              <a:gd name="connsiteY6" fmla="*/ 2867 h 10000"/>
              <a:gd name="connsiteX7" fmla="*/ 9353 w 10000"/>
              <a:gd name="connsiteY7" fmla="*/ 5815 h 10000"/>
              <a:gd name="connsiteX8" fmla="*/ 9841 w 10000"/>
              <a:gd name="connsiteY8" fmla="*/ 8096 h 10000"/>
              <a:gd name="connsiteX9" fmla="*/ 8448 w 10000"/>
              <a:gd name="connsiteY9" fmla="*/ 9807 h 10000"/>
              <a:gd name="connsiteX0" fmla="*/ 8448 w 10000"/>
              <a:gd name="connsiteY0" fmla="*/ 9807 h 10000"/>
              <a:gd name="connsiteX1" fmla="*/ 1220 w 10000"/>
              <a:gd name="connsiteY1" fmla="*/ 9711 h 10000"/>
              <a:gd name="connsiteX2" fmla="*/ 199 w 10000"/>
              <a:gd name="connsiteY2" fmla="*/ 6988 h 10000"/>
              <a:gd name="connsiteX3" fmla="*/ 1638 w 10000"/>
              <a:gd name="connsiteY3" fmla="*/ 4336 h 10000"/>
              <a:gd name="connsiteX4" fmla="*/ 3806 w 10000"/>
              <a:gd name="connsiteY4" fmla="*/ 627 h 10000"/>
              <a:gd name="connsiteX5" fmla="*/ 6684 w 10000"/>
              <a:gd name="connsiteY5" fmla="*/ 2940 h 10000"/>
              <a:gd name="connsiteX6" fmla="*/ 8621 w 10000"/>
              <a:gd name="connsiteY6" fmla="*/ 2867 h 10000"/>
              <a:gd name="connsiteX7" fmla="*/ 9353 w 10000"/>
              <a:gd name="connsiteY7" fmla="*/ 5815 h 10000"/>
              <a:gd name="connsiteX8" fmla="*/ 9841 w 10000"/>
              <a:gd name="connsiteY8" fmla="*/ 8096 h 10000"/>
              <a:gd name="connsiteX9" fmla="*/ 8448 w 10000"/>
              <a:gd name="connsiteY9" fmla="*/ 9807 h 10000"/>
              <a:gd name="connsiteX0" fmla="*/ 8448 w 10000"/>
              <a:gd name="connsiteY0" fmla="*/ 9807 h 10000"/>
              <a:gd name="connsiteX1" fmla="*/ 1220 w 10000"/>
              <a:gd name="connsiteY1" fmla="*/ 9711 h 10000"/>
              <a:gd name="connsiteX2" fmla="*/ 199 w 10000"/>
              <a:gd name="connsiteY2" fmla="*/ 6988 h 10000"/>
              <a:gd name="connsiteX3" fmla="*/ 1638 w 10000"/>
              <a:gd name="connsiteY3" fmla="*/ 4336 h 10000"/>
              <a:gd name="connsiteX4" fmla="*/ 3806 w 10000"/>
              <a:gd name="connsiteY4" fmla="*/ 627 h 10000"/>
              <a:gd name="connsiteX5" fmla="*/ 6684 w 10000"/>
              <a:gd name="connsiteY5" fmla="*/ 2940 h 10000"/>
              <a:gd name="connsiteX6" fmla="*/ 8621 w 10000"/>
              <a:gd name="connsiteY6" fmla="*/ 2867 h 10000"/>
              <a:gd name="connsiteX7" fmla="*/ 9054 w 10000"/>
              <a:gd name="connsiteY7" fmla="*/ 5692 h 10000"/>
              <a:gd name="connsiteX8" fmla="*/ 9841 w 10000"/>
              <a:gd name="connsiteY8" fmla="*/ 8096 h 10000"/>
              <a:gd name="connsiteX9" fmla="*/ 8448 w 10000"/>
              <a:gd name="connsiteY9" fmla="*/ 9807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000" h="10000">
                <a:moveTo>
                  <a:pt x="8448" y="9807"/>
                </a:moveTo>
                <a:lnTo>
                  <a:pt x="1220" y="9711"/>
                </a:lnTo>
                <a:cubicBezTo>
                  <a:pt x="1220" y="9711"/>
                  <a:pt x="0" y="9253"/>
                  <a:pt x="199" y="6988"/>
                </a:cubicBezTo>
                <a:cubicBezTo>
                  <a:pt x="424" y="4530"/>
                  <a:pt x="1638" y="4336"/>
                  <a:pt x="1638" y="4336"/>
                </a:cubicBezTo>
                <a:cubicBezTo>
                  <a:pt x="1638" y="4336"/>
                  <a:pt x="1711" y="1277"/>
                  <a:pt x="3806" y="627"/>
                </a:cubicBezTo>
                <a:cubicBezTo>
                  <a:pt x="5849" y="0"/>
                  <a:pt x="6684" y="2940"/>
                  <a:pt x="6684" y="2940"/>
                </a:cubicBezTo>
                <a:cubicBezTo>
                  <a:pt x="6684" y="2940"/>
                  <a:pt x="7732" y="1542"/>
                  <a:pt x="8621" y="2867"/>
                </a:cubicBezTo>
                <a:cubicBezTo>
                  <a:pt x="9363" y="3952"/>
                  <a:pt x="9054" y="5692"/>
                  <a:pt x="9054" y="5692"/>
                </a:cubicBezTo>
                <a:cubicBezTo>
                  <a:pt x="9054" y="5692"/>
                  <a:pt x="10000" y="6361"/>
                  <a:pt x="9841" y="8096"/>
                </a:cubicBezTo>
                <a:cubicBezTo>
                  <a:pt x="9668" y="10000"/>
                  <a:pt x="8448" y="9807"/>
                  <a:pt x="8448" y="9807"/>
                </a:cubicBezTo>
                <a:close/>
              </a:path>
            </a:pathLst>
          </a:custGeom>
          <a:solidFill>
            <a:srgbClr val="FFFFFF">
              <a:lumMod val="50000"/>
              <a:alpha val="50000"/>
            </a:srgbClr>
          </a:solidFill>
          <a:ln w="25400" cap="flat" cmpd="sng" algn="ctr">
            <a:noFill/>
            <a:prstDash val="solid"/>
          </a:ln>
          <a:effectLst/>
        </p:spPr>
        <p:txBody>
          <a:bodyPr rtlCol="0" anchor="ctr"/>
          <a:lstStyle/>
          <a:p>
            <a:pPr marL="0" marR="0" lvl="0" indent="0" algn="ctr" defTabSz="1219688" eaLnBrk="1" fontAlgn="ctr" latinLnBrk="0" hangingPunct="1">
              <a:lnSpc>
                <a:spcPct val="100000"/>
              </a:lnSpc>
              <a:spcBef>
                <a:spcPct val="0"/>
              </a:spcBef>
              <a:spcAft>
                <a:spcPct val="0"/>
              </a:spcAft>
              <a:buClrTx/>
              <a:buSzTx/>
              <a:buFontTx/>
              <a:buNone/>
              <a:tabLst/>
              <a:defRPr/>
            </a:pPr>
            <a:endParaRPr kumimoji="0" lang="en-US" altLang="zh-CN" sz="1400" b="0" i="0" u="none" strike="noStrike" kern="0" cap="none" spc="0" normalizeH="0" baseline="0" noProof="0" dirty="0">
              <a:ln>
                <a:noFill/>
              </a:ln>
              <a:solidFill>
                <a:srgbClr val="000000"/>
              </a:solidFill>
              <a:effectLst/>
              <a:uLnTx/>
              <a:uFillTx/>
              <a:latin typeface="Huawei Sans" panose="020C0503030203020204" pitchFamily="34" charset="0"/>
            </a:endParaRPr>
          </a:p>
        </p:txBody>
      </p:sp>
      <p:cxnSp>
        <p:nvCxnSpPr>
          <p:cNvPr id="104" name="直接连接符 103"/>
          <p:cNvCxnSpPr/>
          <p:nvPr/>
        </p:nvCxnSpPr>
        <p:spPr bwMode="gray">
          <a:xfrm flipV="1">
            <a:off x="1885747" y="3999268"/>
            <a:ext cx="812483" cy="573684"/>
          </a:xfrm>
          <a:prstGeom prst="line">
            <a:avLst/>
          </a:prstGeom>
          <a:noFill/>
          <a:ln w="127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05" name="直接连接符 104"/>
          <p:cNvCxnSpPr/>
          <p:nvPr/>
        </p:nvCxnSpPr>
        <p:spPr bwMode="gray">
          <a:xfrm>
            <a:off x="1885747" y="3097460"/>
            <a:ext cx="705321" cy="641479"/>
          </a:xfrm>
          <a:prstGeom prst="line">
            <a:avLst/>
          </a:prstGeom>
          <a:noFill/>
          <a:ln w="127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106" name="图片 10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928751" y="4422051"/>
            <a:ext cx="851640" cy="574241"/>
          </a:xfrm>
          <a:prstGeom prst="rect">
            <a:avLst/>
          </a:prstGeom>
        </p:spPr>
      </p:pic>
      <p:pic>
        <p:nvPicPr>
          <p:cNvPr id="107" name="图片 106"/>
          <p:cNvPicPr>
            <a:picLocks noChangeAspect="1"/>
          </p:cNvPicPr>
          <p:nvPr/>
        </p:nvPicPr>
        <p:blipFill>
          <a:blip r:embed="rId4"/>
          <a:stretch>
            <a:fillRect/>
          </a:stretch>
        </p:blipFill>
        <p:spPr bwMode="gray">
          <a:xfrm>
            <a:off x="1617791" y="4422051"/>
            <a:ext cx="430721" cy="385854"/>
          </a:xfrm>
          <a:prstGeom prst="rect">
            <a:avLst/>
          </a:prstGeom>
        </p:spPr>
      </p:pic>
      <p:pic>
        <p:nvPicPr>
          <p:cNvPr id="108" name="图片 10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862265" y="2723283"/>
            <a:ext cx="841693" cy="574241"/>
          </a:xfrm>
          <a:prstGeom prst="rect">
            <a:avLst/>
          </a:prstGeom>
        </p:spPr>
      </p:pic>
      <p:pic>
        <p:nvPicPr>
          <p:cNvPr id="109" name="图片 108"/>
          <p:cNvPicPr>
            <a:picLocks noChangeAspect="1"/>
          </p:cNvPicPr>
          <p:nvPr/>
        </p:nvPicPr>
        <p:blipFill>
          <a:blip r:embed="rId4"/>
          <a:stretch>
            <a:fillRect/>
          </a:stretch>
        </p:blipFill>
        <p:spPr bwMode="gray">
          <a:xfrm>
            <a:off x="1597321" y="2862304"/>
            <a:ext cx="425689" cy="385854"/>
          </a:xfrm>
          <a:prstGeom prst="rect">
            <a:avLst/>
          </a:prstGeom>
        </p:spPr>
      </p:pic>
      <p:pic>
        <p:nvPicPr>
          <p:cNvPr id="158" name="图片 157"/>
          <p:cNvPicPr>
            <a:picLocks noChangeAspect="1"/>
          </p:cNvPicPr>
          <p:nvPr/>
        </p:nvPicPr>
        <p:blipFill>
          <a:blip r:embed="rId5"/>
          <a:stretch>
            <a:fillRect/>
          </a:stretch>
        </p:blipFill>
        <p:spPr bwMode="gray">
          <a:xfrm>
            <a:off x="2235957" y="3237844"/>
            <a:ext cx="1957804" cy="1119165"/>
          </a:xfrm>
          <a:prstGeom prst="rect">
            <a:avLst/>
          </a:prstGeom>
        </p:spPr>
      </p:pic>
      <p:sp>
        <p:nvSpPr>
          <p:cNvPr id="159" name="文本框 158"/>
          <p:cNvSpPr txBox="1"/>
          <p:nvPr/>
        </p:nvSpPr>
        <p:spPr bwMode="gray">
          <a:xfrm>
            <a:off x="1440251" y="2577939"/>
            <a:ext cx="739827" cy="307777"/>
          </a:xfrm>
          <a:prstGeom prst="rect">
            <a:avLst/>
          </a:prstGeom>
          <a:noFill/>
        </p:spPr>
        <p:txBody>
          <a:bodyPr wrap="square" rtlCol="0">
            <a:spAutoFit/>
          </a:bodyPr>
          <a:lstStyle/>
          <a:p>
            <a:pPr algn="ctr" defTabSz="914400" fontAlgn="ctr">
              <a:spcBef>
                <a:spcPct val="0"/>
              </a:spcBef>
              <a:spcAft>
                <a:spcPct val="0"/>
              </a:spcAft>
            </a:pPr>
            <a:r>
              <a:rPr lang="en-US" sz="1400" dirty="0">
                <a:solidFill>
                  <a:srgbClr val="000000"/>
                </a:solidFill>
                <a:latin typeface="Huawei Sans" panose="020C0503030203020204" pitchFamily="34" charset="0"/>
              </a:rPr>
              <a:t>CPE</a:t>
            </a:r>
            <a:endParaRPr lang="en-US" altLang="zh-CN" sz="1400" dirty="0">
              <a:solidFill>
                <a:srgbClr val="000000"/>
              </a:solidFill>
              <a:latin typeface="Huawei Sans" panose="020C0503030203020204" pitchFamily="34" charset="0"/>
            </a:endParaRPr>
          </a:p>
        </p:txBody>
      </p:sp>
      <p:sp>
        <p:nvSpPr>
          <p:cNvPr id="160" name="文本框 159"/>
          <p:cNvSpPr txBox="1"/>
          <p:nvPr/>
        </p:nvSpPr>
        <p:spPr bwMode="gray">
          <a:xfrm>
            <a:off x="1560107" y="4865395"/>
            <a:ext cx="651280" cy="307777"/>
          </a:xfrm>
          <a:prstGeom prst="rect">
            <a:avLst/>
          </a:prstGeom>
          <a:noFill/>
        </p:spPr>
        <p:txBody>
          <a:bodyPr wrap="square" rtlCol="0">
            <a:spAutoFit/>
          </a:bodyPr>
          <a:lstStyle/>
          <a:p>
            <a:pPr algn="ctr" defTabSz="914400" fontAlgn="ctr">
              <a:spcBef>
                <a:spcPct val="0"/>
              </a:spcBef>
              <a:spcAft>
                <a:spcPct val="0"/>
              </a:spcAft>
            </a:pPr>
            <a:r>
              <a:rPr lang="en-US" sz="1400" dirty="0">
                <a:solidFill>
                  <a:srgbClr val="000000"/>
                </a:solidFill>
                <a:latin typeface="Huawei Sans" panose="020C0503030203020204" pitchFamily="34" charset="0"/>
              </a:rPr>
              <a:t>CPE</a:t>
            </a:r>
            <a:endParaRPr lang="en-US" altLang="zh-CN" sz="1400" dirty="0">
              <a:solidFill>
                <a:srgbClr val="000000"/>
              </a:solidFill>
              <a:latin typeface="Huawei Sans" panose="020C0503030203020204" pitchFamily="34" charset="0"/>
            </a:endParaRPr>
          </a:p>
        </p:txBody>
      </p:sp>
      <p:sp>
        <p:nvSpPr>
          <p:cNvPr id="161" name="文本框 160"/>
          <p:cNvSpPr txBox="1"/>
          <p:nvPr/>
        </p:nvSpPr>
        <p:spPr bwMode="gray">
          <a:xfrm>
            <a:off x="795972" y="2862304"/>
            <a:ext cx="845568" cy="307777"/>
          </a:xfrm>
          <a:prstGeom prst="rect">
            <a:avLst/>
          </a:prstGeom>
          <a:noFill/>
        </p:spPr>
        <p:txBody>
          <a:bodyPr wrap="square" rtlCol="0">
            <a:spAutoFit/>
          </a:bodyPr>
          <a:lstStyle/>
          <a:p>
            <a:pPr algn="ctr" defTabSz="914400" fontAlgn="ctr">
              <a:spcBef>
                <a:spcPct val="0"/>
              </a:spcBef>
              <a:spcAft>
                <a:spcPct val="0"/>
              </a:spcAft>
            </a:pPr>
            <a:r>
              <a:rPr lang="en-US" sz="1400" dirty="0">
                <a:solidFill>
                  <a:srgbClr val="000000"/>
                </a:solidFill>
                <a:latin typeface="Huawei Sans" panose="020C0503030203020204" pitchFamily="34" charset="0"/>
              </a:rPr>
              <a:t>Branch</a:t>
            </a:r>
          </a:p>
        </p:txBody>
      </p:sp>
      <p:sp>
        <p:nvSpPr>
          <p:cNvPr id="162" name="文本框 161"/>
          <p:cNvSpPr txBox="1"/>
          <p:nvPr/>
        </p:nvSpPr>
        <p:spPr bwMode="gray">
          <a:xfrm>
            <a:off x="840787" y="4564243"/>
            <a:ext cx="855561" cy="307777"/>
          </a:xfrm>
          <a:prstGeom prst="rect">
            <a:avLst/>
          </a:prstGeom>
          <a:noFill/>
        </p:spPr>
        <p:txBody>
          <a:bodyPr wrap="square" rtlCol="0">
            <a:spAutoFit/>
          </a:bodyPr>
          <a:lstStyle/>
          <a:p>
            <a:pPr algn="ctr" defTabSz="914400" fontAlgn="ctr">
              <a:spcBef>
                <a:spcPct val="0"/>
              </a:spcBef>
              <a:spcAft>
                <a:spcPct val="0"/>
              </a:spcAft>
            </a:pPr>
            <a:r>
              <a:rPr lang="en-US" sz="1400" dirty="0">
                <a:solidFill>
                  <a:srgbClr val="000000"/>
                </a:solidFill>
                <a:latin typeface="Huawei Sans" panose="020C0503030203020204" pitchFamily="34" charset="0"/>
              </a:rPr>
              <a:t>Branch</a:t>
            </a:r>
          </a:p>
        </p:txBody>
      </p:sp>
      <p:sp>
        <p:nvSpPr>
          <p:cNvPr id="164" name="文本框 163"/>
          <p:cNvSpPr txBox="1"/>
          <p:nvPr/>
        </p:nvSpPr>
        <p:spPr bwMode="gray">
          <a:xfrm>
            <a:off x="4774317" y="4139272"/>
            <a:ext cx="1950824" cy="307777"/>
          </a:xfrm>
          <a:prstGeom prst="rect">
            <a:avLst/>
          </a:prstGeom>
          <a:noFill/>
        </p:spPr>
        <p:txBody>
          <a:bodyPr wrap="square" rtlCol="0">
            <a:spAutoFit/>
          </a:bodyPr>
          <a:lstStyle/>
          <a:p>
            <a:pPr algn="ctr" defTabSz="914400" fontAlgn="ctr">
              <a:spcBef>
                <a:spcPct val="0"/>
              </a:spcBef>
              <a:spcAft>
                <a:spcPct val="0"/>
              </a:spcAft>
            </a:pPr>
            <a:r>
              <a:rPr lang="en-US" sz="1400" dirty="0">
                <a:solidFill>
                  <a:srgbClr val="000000"/>
                </a:solidFill>
                <a:latin typeface="Huawei Sans" panose="020C0503030203020204" pitchFamily="34" charset="0"/>
              </a:rPr>
              <a:t>SaaS applications</a:t>
            </a:r>
          </a:p>
        </p:txBody>
      </p:sp>
      <p:sp>
        <p:nvSpPr>
          <p:cNvPr id="165" name="文本框 164"/>
          <p:cNvSpPr txBox="1"/>
          <p:nvPr/>
        </p:nvSpPr>
        <p:spPr bwMode="gray">
          <a:xfrm>
            <a:off x="3751786" y="2531310"/>
            <a:ext cx="1806701" cy="523220"/>
          </a:xfrm>
          <a:prstGeom prst="rect">
            <a:avLst/>
          </a:prstGeom>
          <a:noFill/>
        </p:spPr>
        <p:txBody>
          <a:bodyPr wrap="square" rtlCol="0">
            <a:spAutoFit/>
          </a:bodyPr>
          <a:lstStyle/>
          <a:p>
            <a:pPr algn="ctr" defTabSz="914400" fontAlgn="ctr">
              <a:spcBef>
                <a:spcPct val="0"/>
              </a:spcBef>
              <a:spcAft>
                <a:spcPct val="0"/>
              </a:spcAft>
            </a:pPr>
            <a:r>
              <a:rPr lang="en-US" sz="1400" dirty="0">
                <a:solidFill>
                  <a:srgbClr val="000000"/>
                </a:solidFill>
                <a:latin typeface="Huawei Sans" panose="020C0503030203020204" pitchFamily="34" charset="0"/>
              </a:rPr>
              <a:t>Third-party cloud security gateway</a:t>
            </a:r>
            <a:endParaRPr lang="en-US" altLang="zh-CN" sz="1400" dirty="0">
              <a:solidFill>
                <a:srgbClr val="000000"/>
              </a:solidFill>
              <a:latin typeface="Huawei Sans" panose="020C0503030203020204" pitchFamily="34" charset="0"/>
            </a:endParaRPr>
          </a:p>
        </p:txBody>
      </p:sp>
      <p:sp>
        <p:nvSpPr>
          <p:cNvPr id="211" name="圆角矩形 210"/>
          <p:cNvSpPr/>
          <p:nvPr/>
        </p:nvSpPr>
        <p:spPr bwMode="gray">
          <a:xfrm>
            <a:off x="3571708" y="4782054"/>
            <a:ext cx="1408916" cy="1111403"/>
          </a:xfrm>
          <a:prstGeom prst="roundRect">
            <a:avLst>
              <a:gd name="adj" fmla="val 4091"/>
            </a:avLst>
          </a:prstGeom>
          <a:solidFill>
            <a:srgbClr val="FFFFCC"/>
          </a:solidFill>
          <a:ln w="12700">
            <a:solidFill>
              <a:srgbClr val="FF99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srgbClr val="C7000B"/>
                </a:solidFill>
                <a:latin typeface="Huawei Sans" panose="020C0503030203020204" pitchFamily="34" charset="0"/>
              </a:rPr>
              <a:t>Access control</a:t>
            </a:r>
            <a:endParaRPr lang="en-US" altLang="zh-CN" sz="1200" dirty="0">
              <a:solidFill>
                <a:srgbClr val="C7000B"/>
              </a:solidFill>
              <a:latin typeface="Huawei Sans" panose="020C0503030203020204" pitchFamily="34" charset="0"/>
            </a:endParaRPr>
          </a:p>
          <a:p>
            <a:pPr algn="ctr" fontAlgn="ctr"/>
            <a:r>
              <a:rPr lang="en-US" sz="1200" dirty="0">
                <a:solidFill>
                  <a:srgbClr val="C7000B"/>
                </a:solidFill>
                <a:latin typeface="Huawei Sans" panose="020C0503030203020204" pitchFamily="34" charset="0"/>
              </a:rPr>
              <a:t>Threat detection</a:t>
            </a:r>
            <a:endParaRPr lang="en-US" altLang="zh-CN" sz="1200" dirty="0">
              <a:solidFill>
                <a:srgbClr val="C7000B"/>
              </a:solidFill>
              <a:latin typeface="Huawei Sans" panose="020C0503030203020204" pitchFamily="34" charset="0"/>
            </a:endParaRPr>
          </a:p>
          <a:p>
            <a:pPr algn="ctr" fontAlgn="ctr"/>
            <a:r>
              <a:rPr lang="en-US" sz="1200" dirty="0">
                <a:solidFill>
                  <a:srgbClr val="C7000B"/>
                </a:solidFill>
                <a:latin typeface="Huawei Sans" panose="020C0503030203020204" pitchFamily="34" charset="0"/>
              </a:rPr>
              <a:t>Attack defense</a:t>
            </a:r>
            <a:endParaRPr lang="en-US" altLang="zh-CN" sz="1200" dirty="0">
              <a:solidFill>
                <a:srgbClr val="C7000B"/>
              </a:solidFill>
              <a:latin typeface="Huawei Sans" panose="020C0503030203020204" pitchFamily="34" charset="0"/>
            </a:endParaRPr>
          </a:p>
          <a:p>
            <a:pPr algn="ctr" fontAlgn="ctr"/>
            <a:r>
              <a:rPr lang="en-US" sz="1200" dirty="0">
                <a:solidFill>
                  <a:srgbClr val="C7000B"/>
                </a:solidFill>
                <a:latin typeface="Huawei Sans" panose="020C0503030203020204" pitchFamily="34" charset="0"/>
              </a:rPr>
              <a:t>Data protection</a:t>
            </a:r>
            <a:endParaRPr lang="en-US" altLang="zh-CN" sz="1200" dirty="0">
              <a:solidFill>
                <a:srgbClr val="C7000B"/>
              </a:solidFill>
              <a:latin typeface="Huawei Sans" panose="020C0503030203020204" pitchFamily="34" charset="0"/>
            </a:endParaRPr>
          </a:p>
          <a:p>
            <a:pPr algn="ctr" fontAlgn="ctr"/>
            <a:r>
              <a:rPr lang="en-US" sz="1200" dirty="0">
                <a:solidFill>
                  <a:srgbClr val="C7000B"/>
                </a:solidFill>
                <a:latin typeface="Huawei Sans" panose="020C0503030203020204" pitchFamily="34" charset="0"/>
              </a:rPr>
              <a:t>...</a:t>
            </a:r>
            <a:endParaRPr lang="en-US" altLang="zh-CN" sz="1200" dirty="0">
              <a:solidFill>
                <a:srgbClr val="C7000B"/>
              </a:solidFill>
              <a:latin typeface="Huawei Sans" panose="020C0503030203020204" pitchFamily="34" charset="0"/>
            </a:endParaRPr>
          </a:p>
        </p:txBody>
      </p:sp>
      <p:cxnSp>
        <p:nvCxnSpPr>
          <p:cNvPr id="212" name="直接箭头连接符 211"/>
          <p:cNvCxnSpPr/>
          <p:nvPr/>
        </p:nvCxnSpPr>
        <p:spPr bwMode="gray">
          <a:xfrm flipV="1">
            <a:off x="4478367" y="3116495"/>
            <a:ext cx="0" cy="366765"/>
          </a:xfrm>
          <a:prstGeom prst="straightConnector1">
            <a:avLst/>
          </a:prstGeom>
          <a:ln w="38100">
            <a:solidFill>
              <a:srgbClr val="C00000"/>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pic>
        <p:nvPicPr>
          <p:cNvPr id="213" name="图片 212"/>
          <p:cNvPicPr>
            <a:picLocks/>
          </p:cNvPicPr>
          <p:nvPr/>
        </p:nvPicPr>
        <p:blipFill>
          <a:blip r:embed="rId6" cstate="print">
            <a:extLst>
              <a:ext uri="{28A0092B-C50C-407E-A947-70E740481C1C}">
                <a14:useLocalDpi xmlns:a14="http://schemas.microsoft.com/office/drawing/2010/main" val="0"/>
              </a:ext>
            </a:extLst>
          </a:blip>
          <a:stretch>
            <a:fillRect/>
          </a:stretch>
        </p:blipFill>
        <p:spPr bwMode="gray">
          <a:xfrm>
            <a:off x="4149980" y="3472462"/>
            <a:ext cx="656775" cy="585161"/>
          </a:xfrm>
          <a:prstGeom prst="rect">
            <a:avLst/>
          </a:prstGeom>
        </p:spPr>
      </p:pic>
      <p:sp>
        <p:nvSpPr>
          <p:cNvPr id="75" name="下箭头 63"/>
          <p:cNvSpPr/>
          <p:nvPr/>
        </p:nvSpPr>
        <p:spPr bwMode="gray">
          <a:xfrm rot="10800000" flipV="1">
            <a:off x="4040325" y="4004611"/>
            <a:ext cx="860653" cy="740892"/>
          </a:xfrm>
          <a:custGeom>
            <a:avLst/>
            <a:gdLst>
              <a:gd name="connsiteX0" fmla="*/ 0 w 1035535"/>
              <a:gd name="connsiteY0" fmla="*/ 468495 h 794114"/>
              <a:gd name="connsiteX1" fmla="*/ 258884 w 1035535"/>
              <a:gd name="connsiteY1" fmla="*/ 468495 h 794114"/>
              <a:gd name="connsiteX2" fmla="*/ 258884 w 1035535"/>
              <a:gd name="connsiteY2" fmla="*/ 0 h 794114"/>
              <a:gd name="connsiteX3" fmla="*/ 776651 w 1035535"/>
              <a:gd name="connsiteY3" fmla="*/ 0 h 794114"/>
              <a:gd name="connsiteX4" fmla="*/ 776651 w 1035535"/>
              <a:gd name="connsiteY4" fmla="*/ 468495 h 794114"/>
              <a:gd name="connsiteX5" fmla="*/ 1035535 w 1035535"/>
              <a:gd name="connsiteY5" fmla="*/ 468495 h 794114"/>
              <a:gd name="connsiteX6" fmla="*/ 517768 w 1035535"/>
              <a:gd name="connsiteY6" fmla="*/ 794114 h 794114"/>
              <a:gd name="connsiteX7" fmla="*/ 0 w 1035535"/>
              <a:gd name="connsiteY7" fmla="*/ 468495 h 794114"/>
              <a:gd name="connsiteX0" fmla="*/ 258884 w 1035535"/>
              <a:gd name="connsiteY0" fmla="*/ 0 h 794114"/>
              <a:gd name="connsiteX1" fmla="*/ 776651 w 1035535"/>
              <a:gd name="connsiteY1" fmla="*/ 0 h 794114"/>
              <a:gd name="connsiteX2" fmla="*/ 776651 w 1035535"/>
              <a:gd name="connsiteY2" fmla="*/ 468495 h 794114"/>
              <a:gd name="connsiteX3" fmla="*/ 1035535 w 1035535"/>
              <a:gd name="connsiteY3" fmla="*/ 468495 h 794114"/>
              <a:gd name="connsiteX4" fmla="*/ 517768 w 1035535"/>
              <a:gd name="connsiteY4" fmla="*/ 794114 h 794114"/>
              <a:gd name="connsiteX5" fmla="*/ 0 w 1035535"/>
              <a:gd name="connsiteY5" fmla="*/ 468495 h 794114"/>
              <a:gd name="connsiteX6" fmla="*/ 258884 w 1035535"/>
              <a:gd name="connsiteY6" fmla="*/ 468495 h 794114"/>
              <a:gd name="connsiteX7" fmla="*/ 350324 w 1035535"/>
              <a:gd name="connsiteY7" fmla="*/ 91440 h 794114"/>
              <a:gd name="connsiteX0" fmla="*/ 258884 w 1035535"/>
              <a:gd name="connsiteY0" fmla="*/ 0 h 794114"/>
              <a:gd name="connsiteX1" fmla="*/ 776651 w 1035535"/>
              <a:gd name="connsiteY1" fmla="*/ 468495 h 794114"/>
              <a:gd name="connsiteX2" fmla="*/ 1035535 w 1035535"/>
              <a:gd name="connsiteY2" fmla="*/ 468495 h 794114"/>
              <a:gd name="connsiteX3" fmla="*/ 517768 w 1035535"/>
              <a:gd name="connsiteY3" fmla="*/ 794114 h 794114"/>
              <a:gd name="connsiteX4" fmla="*/ 0 w 1035535"/>
              <a:gd name="connsiteY4" fmla="*/ 468495 h 794114"/>
              <a:gd name="connsiteX5" fmla="*/ 258884 w 1035535"/>
              <a:gd name="connsiteY5" fmla="*/ 468495 h 794114"/>
              <a:gd name="connsiteX6" fmla="*/ 350324 w 1035535"/>
              <a:gd name="connsiteY6" fmla="*/ 91440 h 794114"/>
              <a:gd name="connsiteX0" fmla="*/ 1016121 w 1035535"/>
              <a:gd name="connsiteY0" fmla="*/ 0 h 794114"/>
              <a:gd name="connsiteX1" fmla="*/ 776651 w 1035535"/>
              <a:gd name="connsiteY1" fmla="*/ 468495 h 794114"/>
              <a:gd name="connsiteX2" fmla="*/ 1035535 w 1035535"/>
              <a:gd name="connsiteY2" fmla="*/ 468495 h 794114"/>
              <a:gd name="connsiteX3" fmla="*/ 517768 w 1035535"/>
              <a:gd name="connsiteY3" fmla="*/ 794114 h 794114"/>
              <a:gd name="connsiteX4" fmla="*/ 0 w 1035535"/>
              <a:gd name="connsiteY4" fmla="*/ 468495 h 794114"/>
              <a:gd name="connsiteX5" fmla="*/ 258884 w 1035535"/>
              <a:gd name="connsiteY5" fmla="*/ 468495 h 794114"/>
              <a:gd name="connsiteX6" fmla="*/ 350324 w 1035535"/>
              <a:gd name="connsiteY6" fmla="*/ 91440 h 794114"/>
              <a:gd name="connsiteX0" fmla="*/ 1018222 w 1037636"/>
              <a:gd name="connsiteY0" fmla="*/ 0 h 794114"/>
              <a:gd name="connsiteX1" fmla="*/ 778752 w 1037636"/>
              <a:gd name="connsiteY1" fmla="*/ 468495 h 794114"/>
              <a:gd name="connsiteX2" fmla="*/ 1037636 w 1037636"/>
              <a:gd name="connsiteY2" fmla="*/ 468495 h 794114"/>
              <a:gd name="connsiteX3" fmla="*/ 519869 w 1037636"/>
              <a:gd name="connsiteY3" fmla="*/ 794114 h 794114"/>
              <a:gd name="connsiteX4" fmla="*/ 2101 w 1037636"/>
              <a:gd name="connsiteY4" fmla="*/ 468495 h 794114"/>
              <a:gd name="connsiteX5" fmla="*/ 260985 w 1037636"/>
              <a:gd name="connsiteY5" fmla="*/ 468495 h 794114"/>
              <a:gd name="connsiteX6" fmla="*/ 0 w 1037636"/>
              <a:gd name="connsiteY6" fmla="*/ 86678 h 794114"/>
              <a:gd name="connsiteX0" fmla="*/ 1027747 w 1047161"/>
              <a:gd name="connsiteY0" fmla="*/ 0 h 794114"/>
              <a:gd name="connsiteX1" fmla="*/ 788277 w 1047161"/>
              <a:gd name="connsiteY1" fmla="*/ 468495 h 794114"/>
              <a:gd name="connsiteX2" fmla="*/ 1047161 w 1047161"/>
              <a:gd name="connsiteY2" fmla="*/ 468495 h 794114"/>
              <a:gd name="connsiteX3" fmla="*/ 529394 w 1047161"/>
              <a:gd name="connsiteY3" fmla="*/ 794114 h 794114"/>
              <a:gd name="connsiteX4" fmla="*/ 11626 w 1047161"/>
              <a:gd name="connsiteY4" fmla="*/ 468495 h 794114"/>
              <a:gd name="connsiteX5" fmla="*/ 270510 w 1047161"/>
              <a:gd name="connsiteY5" fmla="*/ 468495 h 794114"/>
              <a:gd name="connsiteX6" fmla="*/ 0 w 1047161"/>
              <a:gd name="connsiteY6" fmla="*/ 10478 h 794114"/>
              <a:gd name="connsiteX0" fmla="*/ 1016121 w 1035535"/>
              <a:gd name="connsiteY0" fmla="*/ 13335 h 807449"/>
              <a:gd name="connsiteX1" fmla="*/ 776651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258884 w 1035535"/>
              <a:gd name="connsiteY5" fmla="*/ 481830 h 807449"/>
              <a:gd name="connsiteX6" fmla="*/ 12187 w 1035535"/>
              <a:gd name="connsiteY6" fmla="*/ 0 h 807449"/>
              <a:gd name="connsiteX0" fmla="*/ 1016121 w 1035535"/>
              <a:gd name="connsiteY0" fmla="*/ 13335 h 807449"/>
              <a:gd name="connsiteX1" fmla="*/ 776651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16121 w 1035535"/>
              <a:gd name="connsiteY0" fmla="*/ 13335 h 807449"/>
              <a:gd name="connsiteX1" fmla="*/ 619488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16121 w 1035535"/>
              <a:gd name="connsiteY0" fmla="*/ 13335 h 807449"/>
              <a:gd name="connsiteX1" fmla="*/ 619488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16121 w 1035535"/>
              <a:gd name="connsiteY0" fmla="*/ 13335 h 807449"/>
              <a:gd name="connsiteX1" fmla="*/ 619488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44696 w 1044696"/>
              <a:gd name="connsiteY0" fmla="*/ 0 h 832214"/>
              <a:gd name="connsiteX1" fmla="*/ 619488 w 1044696"/>
              <a:gd name="connsiteY1" fmla="*/ 506595 h 832214"/>
              <a:gd name="connsiteX2" fmla="*/ 1035535 w 1044696"/>
              <a:gd name="connsiteY2" fmla="*/ 506595 h 832214"/>
              <a:gd name="connsiteX3" fmla="*/ 517768 w 1044696"/>
              <a:gd name="connsiteY3" fmla="*/ 832214 h 832214"/>
              <a:gd name="connsiteX4" fmla="*/ 0 w 1044696"/>
              <a:gd name="connsiteY4" fmla="*/ 506595 h 832214"/>
              <a:gd name="connsiteX5" fmla="*/ 392234 w 1044696"/>
              <a:gd name="connsiteY5" fmla="*/ 511357 h 832214"/>
              <a:gd name="connsiteX6" fmla="*/ 12187 w 1044696"/>
              <a:gd name="connsiteY6" fmla="*/ 24765 h 832214"/>
              <a:gd name="connsiteX0" fmla="*/ 1032509 w 1032509"/>
              <a:gd name="connsiteY0" fmla="*/ 0 h 832214"/>
              <a:gd name="connsiteX1" fmla="*/ 607301 w 1032509"/>
              <a:gd name="connsiteY1" fmla="*/ 506595 h 832214"/>
              <a:gd name="connsiteX2" fmla="*/ 1023348 w 1032509"/>
              <a:gd name="connsiteY2" fmla="*/ 506595 h 832214"/>
              <a:gd name="connsiteX3" fmla="*/ 505581 w 1032509"/>
              <a:gd name="connsiteY3" fmla="*/ 832214 h 832214"/>
              <a:gd name="connsiteX4" fmla="*/ 237844 w 1032509"/>
              <a:gd name="connsiteY4" fmla="*/ 508976 h 832214"/>
              <a:gd name="connsiteX5" fmla="*/ 380047 w 1032509"/>
              <a:gd name="connsiteY5" fmla="*/ 511357 h 832214"/>
              <a:gd name="connsiteX6" fmla="*/ 0 w 1032509"/>
              <a:gd name="connsiteY6" fmla="*/ 24765 h 832214"/>
              <a:gd name="connsiteX0" fmla="*/ 1032509 w 1032509"/>
              <a:gd name="connsiteY0" fmla="*/ 0 h 832214"/>
              <a:gd name="connsiteX1" fmla="*/ 607301 w 1032509"/>
              <a:gd name="connsiteY1" fmla="*/ 506595 h 832214"/>
              <a:gd name="connsiteX2" fmla="*/ 804276 w 1032509"/>
              <a:gd name="connsiteY2" fmla="*/ 513741 h 832214"/>
              <a:gd name="connsiteX3" fmla="*/ 505581 w 1032509"/>
              <a:gd name="connsiteY3" fmla="*/ 832214 h 832214"/>
              <a:gd name="connsiteX4" fmla="*/ 237844 w 1032509"/>
              <a:gd name="connsiteY4" fmla="*/ 508976 h 832214"/>
              <a:gd name="connsiteX5" fmla="*/ 380047 w 1032509"/>
              <a:gd name="connsiteY5" fmla="*/ 511357 h 832214"/>
              <a:gd name="connsiteX6" fmla="*/ 0 w 1032509"/>
              <a:gd name="connsiteY6" fmla="*/ 24765 h 832214"/>
              <a:gd name="connsiteX0" fmla="*/ 1032509 w 1032509"/>
              <a:gd name="connsiteY0" fmla="*/ 0 h 722679"/>
              <a:gd name="connsiteX1" fmla="*/ 607301 w 1032509"/>
              <a:gd name="connsiteY1" fmla="*/ 506595 h 722679"/>
              <a:gd name="connsiteX2" fmla="*/ 804276 w 1032509"/>
              <a:gd name="connsiteY2" fmla="*/ 513741 h 722679"/>
              <a:gd name="connsiteX3" fmla="*/ 507965 w 1032509"/>
              <a:gd name="connsiteY3" fmla="*/ 722679 h 722679"/>
              <a:gd name="connsiteX4" fmla="*/ 237844 w 1032509"/>
              <a:gd name="connsiteY4" fmla="*/ 508976 h 722679"/>
              <a:gd name="connsiteX5" fmla="*/ 380047 w 1032509"/>
              <a:gd name="connsiteY5" fmla="*/ 511357 h 722679"/>
              <a:gd name="connsiteX6" fmla="*/ 0 w 1032509"/>
              <a:gd name="connsiteY6" fmla="*/ 24765 h 722679"/>
              <a:gd name="connsiteX0" fmla="*/ 1032509 w 1032509"/>
              <a:gd name="connsiteY0" fmla="*/ 0 h 722679"/>
              <a:gd name="connsiteX1" fmla="*/ 607301 w 1032509"/>
              <a:gd name="connsiteY1" fmla="*/ 506595 h 722679"/>
              <a:gd name="connsiteX2" fmla="*/ 804276 w 1032509"/>
              <a:gd name="connsiteY2" fmla="*/ 513741 h 722679"/>
              <a:gd name="connsiteX3" fmla="*/ 498440 w 1032509"/>
              <a:gd name="connsiteY3" fmla="*/ 722679 h 722679"/>
              <a:gd name="connsiteX4" fmla="*/ 237844 w 1032509"/>
              <a:gd name="connsiteY4" fmla="*/ 508976 h 722679"/>
              <a:gd name="connsiteX5" fmla="*/ 380047 w 1032509"/>
              <a:gd name="connsiteY5" fmla="*/ 511357 h 722679"/>
              <a:gd name="connsiteX6" fmla="*/ 0 w 1032509"/>
              <a:gd name="connsiteY6" fmla="*/ 24765 h 722679"/>
              <a:gd name="connsiteX0" fmla="*/ 1032509 w 1032509"/>
              <a:gd name="connsiteY0" fmla="*/ 0 h 722679"/>
              <a:gd name="connsiteX1" fmla="*/ 607301 w 1032509"/>
              <a:gd name="connsiteY1" fmla="*/ 506595 h 722679"/>
              <a:gd name="connsiteX2" fmla="*/ 792369 w 1032509"/>
              <a:gd name="connsiteY2" fmla="*/ 515732 h 722679"/>
              <a:gd name="connsiteX3" fmla="*/ 498440 w 1032509"/>
              <a:gd name="connsiteY3" fmla="*/ 722679 h 722679"/>
              <a:gd name="connsiteX4" fmla="*/ 237844 w 1032509"/>
              <a:gd name="connsiteY4" fmla="*/ 508976 h 722679"/>
              <a:gd name="connsiteX5" fmla="*/ 380047 w 1032509"/>
              <a:gd name="connsiteY5" fmla="*/ 511357 h 722679"/>
              <a:gd name="connsiteX6" fmla="*/ 0 w 1032509"/>
              <a:gd name="connsiteY6" fmla="*/ 24765 h 722679"/>
              <a:gd name="connsiteX0" fmla="*/ 1032509 w 1032509"/>
              <a:gd name="connsiteY0" fmla="*/ 0 h 720688"/>
              <a:gd name="connsiteX1" fmla="*/ 607301 w 1032509"/>
              <a:gd name="connsiteY1" fmla="*/ 506595 h 720688"/>
              <a:gd name="connsiteX2" fmla="*/ 792369 w 1032509"/>
              <a:gd name="connsiteY2" fmla="*/ 515732 h 720688"/>
              <a:gd name="connsiteX3" fmla="*/ 503202 w 1032509"/>
              <a:gd name="connsiteY3" fmla="*/ 720688 h 720688"/>
              <a:gd name="connsiteX4" fmla="*/ 237844 w 1032509"/>
              <a:gd name="connsiteY4" fmla="*/ 508976 h 720688"/>
              <a:gd name="connsiteX5" fmla="*/ 380047 w 1032509"/>
              <a:gd name="connsiteY5" fmla="*/ 511357 h 720688"/>
              <a:gd name="connsiteX6" fmla="*/ 0 w 1032509"/>
              <a:gd name="connsiteY6" fmla="*/ 24765 h 720688"/>
              <a:gd name="connsiteX0" fmla="*/ 1044414 w 1044414"/>
              <a:gd name="connsiteY0" fmla="*/ 0 h 720688"/>
              <a:gd name="connsiteX1" fmla="*/ 619206 w 1044414"/>
              <a:gd name="connsiteY1" fmla="*/ 506595 h 720688"/>
              <a:gd name="connsiteX2" fmla="*/ 804274 w 1044414"/>
              <a:gd name="connsiteY2" fmla="*/ 515732 h 720688"/>
              <a:gd name="connsiteX3" fmla="*/ 515107 w 1044414"/>
              <a:gd name="connsiteY3" fmla="*/ 720688 h 720688"/>
              <a:gd name="connsiteX4" fmla="*/ 249749 w 1044414"/>
              <a:gd name="connsiteY4" fmla="*/ 508976 h 720688"/>
              <a:gd name="connsiteX5" fmla="*/ 391952 w 1044414"/>
              <a:gd name="connsiteY5" fmla="*/ 511357 h 720688"/>
              <a:gd name="connsiteX6" fmla="*/ 0 w 1044414"/>
              <a:gd name="connsiteY6" fmla="*/ 4852 h 720688"/>
              <a:gd name="connsiteX0" fmla="*/ 1082514 w 1082514"/>
              <a:gd name="connsiteY0" fmla="*/ 0 h 722679"/>
              <a:gd name="connsiteX1" fmla="*/ 619206 w 1082514"/>
              <a:gd name="connsiteY1" fmla="*/ 508586 h 722679"/>
              <a:gd name="connsiteX2" fmla="*/ 804274 w 1082514"/>
              <a:gd name="connsiteY2" fmla="*/ 517723 h 722679"/>
              <a:gd name="connsiteX3" fmla="*/ 515107 w 1082514"/>
              <a:gd name="connsiteY3" fmla="*/ 722679 h 722679"/>
              <a:gd name="connsiteX4" fmla="*/ 249749 w 1082514"/>
              <a:gd name="connsiteY4" fmla="*/ 510967 h 722679"/>
              <a:gd name="connsiteX5" fmla="*/ 391952 w 1082514"/>
              <a:gd name="connsiteY5" fmla="*/ 513348 h 722679"/>
              <a:gd name="connsiteX6" fmla="*/ 0 w 1082514"/>
              <a:gd name="connsiteY6" fmla="*/ 6843 h 722679"/>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91952 w 1082514"/>
              <a:gd name="connsiteY5" fmla="*/ 513348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33080 w 1082514"/>
              <a:gd name="connsiteY4" fmla="*/ 526899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04274 w 1082514"/>
              <a:gd name="connsiteY2" fmla="*/ 517723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04274 w 1082514"/>
              <a:gd name="connsiteY2" fmla="*/ 517723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30468 w 1082514"/>
              <a:gd name="connsiteY2" fmla="*/ 531664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30468 w 1082514"/>
              <a:gd name="connsiteY2" fmla="*/ 531664 h 724672"/>
              <a:gd name="connsiteX3" fmla="*/ 534160 w 1082514"/>
              <a:gd name="connsiteY3" fmla="*/ 724672 h 724672"/>
              <a:gd name="connsiteX4" fmla="*/ 237842 w 1082514"/>
              <a:gd name="connsiteY4" fmla="*/ 532873 h 724672"/>
              <a:gd name="connsiteX5" fmla="*/ 434815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30468 w 1082514"/>
              <a:gd name="connsiteY2" fmla="*/ 531664 h 724672"/>
              <a:gd name="connsiteX3" fmla="*/ 534160 w 1082514"/>
              <a:gd name="connsiteY3" fmla="*/ 724672 h 724672"/>
              <a:gd name="connsiteX4" fmla="*/ 297373 w 1082514"/>
              <a:gd name="connsiteY4" fmla="*/ 532873 h 724672"/>
              <a:gd name="connsiteX5" fmla="*/ 434815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768555 w 1082514"/>
              <a:gd name="connsiteY2" fmla="*/ 531664 h 724672"/>
              <a:gd name="connsiteX3" fmla="*/ 534160 w 1082514"/>
              <a:gd name="connsiteY3" fmla="*/ 724672 h 724672"/>
              <a:gd name="connsiteX4" fmla="*/ 297373 w 1082514"/>
              <a:gd name="connsiteY4" fmla="*/ 532873 h 724672"/>
              <a:gd name="connsiteX5" fmla="*/ 434815 w 1082514"/>
              <a:gd name="connsiteY5" fmla="*/ 533263 h 724672"/>
              <a:gd name="connsiteX6" fmla="*/ 0 w 1082514"/>
              <a:gd name="connsiteY6" fmla="*/ 6843 h 724672"/>
              <a:gd name="connsiteX0" fmla="*/ 1082514 w 1082514"/>
              <a:gd name="connsiteY0" fmla="*/ 0 h 724672"/>
              <a:gd name="connsiteX1" fmla="*/ 638256 w 1082514"/>
              <a:gd name="connsiteY1" fmla="*/ 534476 h 724672"/>
              <a:gd name="connsiteX2" fmla="*/ 768555 w 1082514"/>
              <a:gd name="connsiteY2" fmla="*/ 531664 h 724672"/>
              <a:gd name="connsiteX3" fmla="*/ 534160 w 1082514"/>
              <a:gd name="connsiteY3" fmla="*/ 724672 h 724672"/>
              <a:gd name="connsiteX4" fmla="*/ 297373 w 1082514"/>
              <a:gd name="connsiteY4" fmla="*/ 532873 h 724672"/>
              <a:gd name="connsiteX5" fmla="*/ 434815 w 1082514"/>
              <a:gd name="connsiteY5" fmla="*/ 533263 h 724672"/>
              <a:gd name="connsiteX6" fmla="*/ 0 w 1082514"/>
              <a:gd name="connsiteY6" fmla="*/ 6843 h 724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82514" h="724672">
                <a:moveTo>
                  <a:pt x="1082514" y="0"/>
                </a:moveTo>
                <a:cubicBezTo>
                  <a:pt x="788378" y="227602"/>
                  <a:pt x="727605" y="349736"/>
                  <a:pt x="638256" y="534476"/>
                </a:cubicBezTo>
                <a:lnTo>
                  <a:pt x="768555" y="531664"/>
                </a:lnTo>
                <a:lnTo>
                  <a:pt x="534160" y="724672"/>
                </a:lnTo>
                <a:lnTo>
                  <a:pt x="297373" y="532873"/>
                </a:lnTo>
                <a:lnTo>
                  <a:pt x="434815" y="533263"/>
                </a:lnTo>
                <a:cubicBezTo>
                  <a:pt x="434815" y="377098"/>
                  <a:pt x="0" y="6843"/>
                  <a:pt x="0" y="6843"/>
                </a:cubicBezTo>
              </a:path>
            </a:pathLst>
          </a:custGeom>
          <a:gradFill flip="none" rotWithShape="1">
            <a:gsLst>
              <a:gs pos="15000">
                <a:srgbClr val="FFC000"/>
              </a:gs>
              <a:gs pos="100000">
                <a:schemeClr val="bg1">
                  <a:alpha val="0"/>
                </a:schemeClr>
              </a:gs>
            </a:gsLst>
            <a:lin ang="16200000" scaled="1"/>
            <a:tileRect/>
          </a:gradFill>
          <a:ln w="19050">
            <a:gradFill flip="none" rotWithShape="1">
              <a:gsLst>
                <a:gs pos="100000">
                  <a:schemeClr val="bg1">
                    <a:lumMod val="100000"/>
                    <a:alpha val="0"/>
                  </a:schemeClr>
                </a:gs>
                <a:gs pos="31000">
                  <a:srgbClr val="FF9933"/>
                </a:gs>
              </a:gsLst>
              <a:lin ang="162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36" name="文本框 35"/>
          <p:cNvSpPr txBox="1"/>
          <p:nvPr/>
        </p:nvSpPr>
        <p:spPr bwMode="gray">
          <a:xfrm>
            <a:off x="2625217" y="1832293"/>
            <a:ext cx="1762437" cy="307777"/>
          </a:xfrm>
          <a:prstGeom prst="rect">
            <a:avLst/>
          </a:prstGeom>
          <a:noFill/>
        </p:spPr>
        <p:txBody>
          <a:bodyPr wrap="square" rtlCol="0">
            <a:spAutoFit/>
          </a:bodyPr>
          <a:lstStyle>
            <a:defPPr>
              <a:defRPr lang="en-US"/>
            </a:defPPr>
            <a:lvl1pPr algn="ctr" defTabSz="914400" fontAlgn="base">
              <a:spcBef>
                <a:spcPct val="0"/>
              </a:spcBef>
              <a:spcAft>
                <a:spcPct val="0"/>
              </a:spcAft>
              <a:defRPr sz="1400">
                <a:solidFill>
                  <a:srgbClr val="000000"/>
                </a:solidFill>
              </a:defRPr>
            </a:lvl1pPr>
          </a:lstStyle>
          <a:p>
            <a:pPr fontAlgn="ctr"/>
            <a:r>
              <a:rPr lang="en-US" dirty="0" err="1">
                <a:latin typeface="Huawei Sans" panose="020C0503030203020204" pitchFamily="34" charset="0"/>
              </a:rPr>
              <a:t>iMaster</a:t>
            </a:r>
            <a:r>
              <a:rPr lang="en-US" dirty="0">
                <a:latin typeface="Huawei Sans" panose="020C0503030203020204" pitchFamily="34" charset="0"/>
              </a:rPr>
              <a:t> NCE-WAN</a:t>
            </a:r>
            <a:endParaRPr lang="en-US" altLang="zh-CN" dirty="0">
              <a:latin typeface="Huawei Sans" panose="020C0503030203020204" pitchFamily="34" charset="0"/>
            </a:endParaRPr>
          </a:p>
        </p:txBody>
      </p:sp>
      <p:pic>
        <p:nvPicPr>
          <p:cNvPr id="37" name="Picture 2" descr="C:\Users\b00343617\AppData\Roaming\eSpace_Desktop\UserData\b00343617\imagefiles\7455122A-1075-47ED-B57D-41E031D77EFA.p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gray">
          <a:xfrm>
            <a:off x="3251055" y="2102333"/>
            <a:ext cx="474093" cy="385200"/>
          </a:xfrm>
          <a:prstGeom prst="rect">
            <a:avLst/>
          </a:prstGeom>
          <a:noFill/>
          <a:extLst>
            <a:ext uri="{909E8E84-426E-40DD-AFC4-6F175D3DCCD1}">
              <a14:hiddenFill xmlns:a14="http://schemas.microsoft.com/office/drawing/2010/main">
                <a:solidFill>
                  <a:srgbClr val="FFFFFF"/>
                </a:solidFill>
              </a14:hiddenFill>
            </a:ext>
          </a:extLst>
        </p:spPr>
      </p:pic>
      <p:pic>
        <p:nvPicPr>
          <p:cNvPr id="38" name="图片 37"/>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bwMode="gray">
          <a:xfrm>
            <a:off x="5272578" y="3666563"/>
            <a:ext cx="324000" cy="324000"/>
          </a:xfrm>
          <a:prstGeom prst="rect">
            <a:avLst/>
          </a:prstGeom>
        </p:spPr>
      </p:pic>
      <p:pic>
        <p:nvPicPr>
          <p:cNvPr id="39" name="图片 38"/>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bwMode="gray">
          <a:xfrm>
            <a:off x="5564102" y="3320913"/>
            <a:ext cx="324000" cy="324000"/>
          </a:xfrm>
          <a:prstGeom prst="rect">
            <a:avLst/>
          </a:prstGeom>
        </p:spPr>
      </p:pic>
      <p:pic>
        <p:nvPicPr>
          <p:cNvPr id="40" name="图片 39"/>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bwMode="gray">
          <a:xfrm>
            <a:off x="5766008" y="3756499"/>
            <a:ext cx="324000" cy="324000"/>
          </a:xfrm>
          <a:prstGeom prst="rect">
            <a:avLst/>
          </a:prstGeom>
        </p:spPr>
      </p:pic>
      <p:pic>
        <p:nvPicPr>
          <p:cNvPr id="2" name="图片 1"/>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bwMode="gray">
          <a:xfrm>
            <a:off x="6058530" y="3403512"/>
            <a:ext cx="324000" cy="324000"/>
          </a:xfrm>
          <a:prstGeom prst="rect">
            <a:avLst/>
          </a:prstGeom>
        </p:spPr>
      </p:pic>
      <p:cxnSp>
        <p:nvCxnSpPr>
          <p:cNvPr id="5" name="直接箭头连接符 4"/>
          <p:cNvCxnSpPr>
            <a:stCxn id="37" idx="1"/>
          </p:cNvCxnSpPr>
          <p:nvPr/>
        </p:nvCxnSpPr>
        <p:spPr bwMode="gray">
          <a:xfrm flipH="1">
            <a:off x="1988564" y="2294933"/>
            <a:ext cx="1262491" cy="620354"/>
          </a:xfrm>
          <a:prstGeom prst="straightConnector1">
            <a:avLst/>
          </a:prstGeom>
          <a:ln w="12700">
            <a:solidFill>
              <a:srgbClr val="D33941"/>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45" name="直接箭头连接符 44"/>
          <p:cNvCxnSpPr>
            <a:endCxn id="107" idx="0"/>
          </p:cNvCxnSpPr>
          <p:nvPr/>
        </p:nvCxnSpPr>
        <p:spPr bwMode="gray">
          <a:xfrm flipH="1">
            <a:off x="1833152" y="2474003"/>
            <a:ext cx="1537731" cy="1948048"/>
          </a:xfrm>
          <a:prstGeom prst="straightConnector1">
            <a:avLst/>
          </a:prstGeom>
          <a:ln w="12700">
            <a:solidFill>
              <a:srgbClr val="D33941"/>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48" name="直接箭头连接符 47"/>
          <p:cNvCxnSpPr/>
          <p:nvPr/>
        </p:nvCxnSpPr>
        <p:spPr bwMode="gray">
          <a:xfrm>
            <a:off x="3612762" y="2474003"/>
            <a:ext cx="666951" cy="998459"/>
          </a:xfrm>
          <a:prstGeom prst="straightConnector1">
            <a:avLst/>
          </a:prstGeom>
          <a:ln w="12700">
            <a:solidFill>
              <a:srgbClr val="D33941"/>
            </a:solidFill>
            <a:prstDash val="dash"/>
            <a:tailEnd type="triangle"/>
          </a:ln>
        </p:spPr>
        <p:style>
          <a:lnRef idx="1">
            <a:schemeClr val="accent1"/>
          </a:lnRef>
          <a:fillRef idx="0">
            <a:schemeClr val="accent1"/>
          </a:fillRef>
          <a:effectRef idx="0">
            <a:schemeClr val="accent1"/>
          </a:effectRef>
          <a:fontRef idx="minor">
            <a:schemeClr val="tx1"/>
          </a:fontRef>
        </p:style>
      </p:cxnSp>
      <p:sp>
        <p:nvSpPr>
          <p:cNvPr id="167" name="任意多边形 166"/>
          <p:cNvSpPr/>
          <p:nvPr/>
        </p:nvSpPr>
        <p:spPr bwMode="gray">
          <a:xfrm>
            <a:off x="1396557" y="2988446"/>
            <a:ext cx="3838358" cy="651305"/>
          </a:xfrm>
          <a:custGeom>
            <a:avLst/>
            <a:gdLst>
              <a:gd name="connsiteX0" fmla="*/ 0 w 3155894"/>
              <a:gd name="connsiteY0" fmla="*/ 50957 h 492852"/>
              <a:gd name="connsiteX1" fmla="*/ 396510 w 3155894"/>
              <a:gd name="connsiteY1" fmla="*/ 34772 h 492852"/>
              <a:gd name="connsiteX2" fmla="*/ 922492 w 3155894"/>
              <a:gd name="connsiteY2" fmla="*/ 447466 h 492852"/>
              <a:gd name="connsiteX3" fmla="*/ 3155894 w 3155894"/>
              <a:gd name="connsiteY3" fmla="*/ 463650 h 492852"/>
            </a:gdLst>
            <a:ahLst/>
            <a:cxnLst>
              <a:cxn ang="0">
                <a:pos x="connsiteX0" y="connsiteY0"/>
              </a:cxn>
              <a:cxn ang="0">
                <a:pos x="connsiteX1" y="connsiteY1"/>
              </a:cxn>
              <a:cxn ang="0">
                <a:pos x="connsiteX2" y="connsiteY2"/>
              </a:cxn>
              <a:cxn ang="0">
                <a:pos x="connsiteX3" y="connsiteY3"/>
              </a:cxn>
            </a:cxnLst>
            <a:rect l="l" t="t" r="r" b="b"/>
            <a:pathLst>
              <a:path w="3155894" h="492852">
                <a:moveTo>
                  <a:pt x="0" y="50957"/>
                </a:moveTo>
                <a:cubicBezTo>
                  <a:pt x="121380" y="9822"/>
                  <a:pt x="242761" y="-31313"/>
                  <a:pt x="396510" y="34772"/>
                </a:cubicBezTo>
                <a:cubicBezTo>
                  <a:pt x="550259" y="100857"/>
                  <a:pt x="462595" y="375986"/>
                  <a:pt x="922492" y="447466"/>
                </a:cubicBezTo>
                <a:cubicBezTo>
                  <a:pt x="1382389" y="518946"/>
                  <a:pt x="2269141" y="491298"/>
                  <a:pt x="3155894" y="463650"/>
                </a:cubicBezTo>
              </a:path>
            </a:pathLst>
          </a:custGeom>
          <a:noFill/>
          <a:ln w="28575" cap="flat" cmpd="sng" algn="ctr">
            <a:solidFill>
              <a:srgbClr val="B2B2B2">
                <a:lumMod val="75000"/>
              </a:srgbClr>
            </a:solidFill>
            <a:prstDash val="solid"/>
            <a:round/>
            <a:headEnd type="non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lvl="0" indent="0" defTabSz="914400" eaLnBrk="1" fontAlgn="ctr" latinLnBrk="0" hangingPunct="1">
              <a:lnSpc>
                <a:spcPct val="100000"/>
              </a:lnSpc>
              <a:spcBef>
                <a:spcPct val="0"/>
              </a:spcBef>
              <a:spcAft>
                <a:spcPct val="0"/>
              </a:spcAft>
              <a:buClr>
                <a:srgbClr val="CC9900"/>
              </a:buClr>
              <a:buSzTx/>
              <a:buFont typeface="Wingdings" pitchFamily="2" charset="2"/>
              <a:buChar char="n"/>
              <a:tabLst/>
              <a:defRPr/>
            </a:pPr>
            <a:endParaRPr kumimoji="0" lang="en-US" altLang="zh-CN" sz="1400" b="0" i="0" u="none" strike="noStrike" kern="0" cap="none" spc="0" normalizeH="0" baseline="0" noProof="0" dirty="0">
              <a:ln>
                <a:noFill/>
              </a:ln>
              <a:solidFill>
                <a:srgbClr val="000000"/>
              </a:solidFill>
              <a:effectLst/>
              <a:uLnTx/>
              <a:uFillTx/>
              <a:latin typeface="Huawei Sans" panose="020C0503030203020204" pitchFamily="34" charset="0"/>
            </a:endParaRPr>
          </a:p>
        </p:txBody>
      </p:sp>
      <p:sp>
        <p:nvSpPr>
          <p:cNvPr id="168" name="任意多边形 167"/>
          <p:cNvSpPr/>
          <p:nvPr/>
        </p:nvSpPr>
        <p:spPr bwMode="gray">
          <a:xfrm>
            <a:off x="1465450" y="3879196"/>
            <a:ext cx="3730097" cy="855550"/>
          </a:xfrm>
          <a:custGeom>
            <a:avLst/>
            <a:gdLst>
              <a:gd name="connsiteX0" fmla="*/ 0 w 3066882"/>
              <a:gd name="connsiteY0" fmla="*/ 639271 h 647407"/>
              <a:gd name="connsiteX1" fmla="*/ 299406 w 3066882"/>
              <a:gd name="connsiteY1" fmla="*/ 582627 h 647407"/>
              <a:gd name="connsiteX2" fmla="*/ 962953 w 3066882"/>
              <a:gd name="connsiteY2" fmla="*/ 161841 h 647407"/>
              <a:gd name="connsiteX3" fmla="*/ 3066882 w 3066882"/>
              <a:gd name="connsiteY3" fmla="*/ 0 h 647407"/>
            </a:gdLst>
            <a:ahLst/>
            <a:cxnLst>
              <a:cxn ang="0">
                <a:pos x="connsiteX0" y="connsiteY0"/>
              </a:cxn>
              <a:cxn ang="0">
                <a:pos x="connsiteX1" y="connsiteY1"/>
              </a:cxn>
              <a:cxn ang="0">
                <a:pos x="connsiteX2" y="connsiteY2"/>
              </a:cxn>
              <a:cxn ang="0">
                <a:pos x="connsiteX3" y="connsiteY3"/>
              </a:cxn>
            </a:cxnLst>
            <a:rect l="l" t="t" r="r" b="b"/>
            <a:pathLst>
              <a:path w="3066882" h="647407">
                <a:moveTo>
                  <a:pt x="0" y="639271"/>
                </a:moveTo>
                <a:cubicBezTo>
                  <a:pt x="69457" y="650735"/>
                  <a:pt x="138914" y="662199"/>
                  <a:pt x="299406" y="582627"/>
                </a:cubicBezTo>
                <a:cubicBezTo>
                  <a:pt x="459898" y="503055"/>
                  <a:pt x="501707" y="258945"/>
                  <a:pt x="962953" y="161841"/>
                </a:cubicBezTo>
                <a:cubicBezTo>
                  <a:pt x="1424199" y="64737"/>
                  <a:pt x="2245540" y="32368"/>
                  <a:pt x="3066882" y="0"/>
                </a:cubicBezTo>
              </a:path>
            </a:pathLst>
          </a:custGeom>
          <a:noFill/>
          <a:ln w="28575" cap="flat" cmpd="sng" algn="ctr">
            <a:solidFill>
              <a:srgbClr val="B2B2B2">
                <a:lumMod val="75000"/>
              </a:srgbClr>
            </a:solidFill>
            <a:prstDash val="solid"/>
            <a:round/>
            <a:headEnd type="non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lvl="0" indent="0" defTabSz="914400" eaLnBrk="1" fontAlgn="ctr" latinLnBrk="0" hangingPunct="1">
              <a:lnSpc>
                <a:spcPct val="100000"/>
              </a:lnSpc>
              <a:spcBef>
                <a:spcPct val="0"/>
              </a:spcBef>
              <a:spcAft>
                <a:spcPct val="0"/>
              </a:spcAft>
              <a:buClr>
                <a:srgbClr val="CC9900"/>
              </a:buClr>
              <a:buSzTx/>
              <a:buFont typeface="Wingdings" pitchFamily="2" charset="2"/>
              <a:buChar char="n"/>
              <a:tabLst/>
              <a:defRPr/>
            </a:pPr>
            <a:endParaRPr kumimoji="0" lang="en-US" altLang="zh-CN" sz="1400" b="0" i="0" u="none" strike="noStrike" kern="0" cap="none" spc="0" normalizeH="0" baseline="0" noProof="0" dirty="0">
              <a:ln>
                <a:noFill/>
              </a:ln>
              <a:solidFill>
                <a:srgbClr val="000000"/>
              </a:solidFill>
              <a:effectLst/>
              <a:uLnTx/>
              <a:uFillTx/>
              <a:latin typeface="Huawei Sans" panose="020C0503030203020204" pitchFamily="34" charset="0"/>
            </a:endParaRPr>
          </a:p>
        </p:txBody>
      </p:sp>
      <p:sp>
        <p:nvSpPr>
          <p:cNvPr id="35" name="圆角矩形 56">
            <a:extLst>
              <a:ext uri="{FF2B5EF4-FFF2-40B4-BE49-F238E27FC236}">
                <a16:creationId xmlns:a16="http://schemas.microsoft.com/office/drawing/2014/main" id="{50D18FBA-3709-4B56-BA0E-726FC76376A9}"/>
              </a:ext>
            </a:extLst>
          </p:cNvPr>
          <p:cNvSpPr/>
          <p:nvPr/>
        </p:nvSpPr>
        <p:spPr bwMode="gray">
          <a:xfrm>
            <a:off x="739404" y="1713511"/>
            <a:ext cx="10517163" cy="4421161"/>
          </a:xfrm>
          <a:prstGeom prst="roundRect">
            <a:avLst>
              <a:gd name="adj" fmla="val 2222"/>
            </a:avLst>
          </a:prstGeom>
          <a:noFill/>
          <a:ln w="9525">
            <a:solidFill>
              <a:schemeClr val="bg1">
                <a:lumMod val="6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85725" fontAlgn="ctr">
              <a:lnSpc>
                <a:spcPts val="2400"/>
              </a:lnSpc>
              <a:spcAft>
                <a:spcPts val="600"/>
              </a:spcAft>
            </a:pPr>
            <a:endParaRPr lang="en-US" altLang="zh-CN" sz="1600" dirty="0">
              <a:solidFill>
                <a:schemeClr val="tx1">
                  <a:lumMod val="75000"/>
                  <a:lumOff val="25000"/>
                </a:schemeClr>
              </a:solidFill>
              <a:latin typeface="Huawei Sans" panose="020C0503030203020204" pitchFamily="34" charset="0"/>
            </a:endParaRPr>
          </a:p>
        </p:txBody>
      </p:sp>
    </p:spTree>
    <p:extLst>
      <p:ext uri="{BB962C8B-B14F-4D97-AF65-F5344CB8AC3E}">
        <p14:creationId xmlns:p14="http://schemas.microsoft.com/office/powerpoint/2010/main" val="227076663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bwMode="gray"/>
        <p:txBody>
          <a:bodyPr/>
          <a:lstStyle/>
          <a:p>
            <a:pPr marL="275991" indent="-314325"/>
            <a:r>
              <a:rPr lang="en-US" sz="2000" dirty="0"/>
              <a:t>On completion of this course, you will be able to:</a:t>
            </a:r>
          </a:p>
          <a:p>
            <a:pPr marL="628650" lvl="1" indent="-314325"/>
            <a:r>
              <a:rPr lang="en-US" sz="1800" dirty="0">
                <a:latin typeface="Huawei Sans" panose="020C0503030203020204" pitchFamily="34" charset="0"/>
              </a:rPr>
              <a:t>Describe the basic concepts and design principles of system security and service security in the SD-WAN Solution.</a:t>
            </a:r>
            <a:endParaRPr lang="en-US" altLang="zh-CN" sz="1800" dirty="0">
              <a:latin typeface="Huawei Sans" panose="020C0503030203020204" pitchFamily="34" charset="0"/>
            </a:endParaRPr>
          </a:p>
          <a:p>
            <a:pPr marL="628650" lvl="1" indent="-314325"/>
            <a:r>
              <a:rPr lang="en-US" sz="1800" dirty="0">
                <a:latin typeface="Huawei Sans" panose="020C0503030203020204" pitchFamily="34" charset="0"/>
              </a:rPr>
              <a:t>Understand the security protocols and mechanisms used for communication between components of the SD-WAN Solution.</a:t>
            </a:r>
          </a:p>
          <a:p>
            <a:pPr marL="628650" lvl="1" indent="-314325"/>
            <a:r>
              <a:rPr lang="en-US" sz="1800" dirty="0">
                <a:latin typeface="Huawei Sans" panose="020C0503030203020204" pitchFamily="34" charset="0"/>
              </a:rPr>
              <a:t>Describe the basic principles and application scenarios of service security functions provided by the SD-WAN Solution.</a:t>
            </a:r>
          </a:p>
          <a:p>
            <a:pPr marL="0" indent="0" algn="l">
              <a:buNone/>
            </a:pPr>
            <a:endParaRPr lang="en-US" altLang="zh-CN" dirty="0">
              <a:latin typeface="Huawei Sans" panose="020C0503030203020204" pitchFamily="34" charset="0"/>
            </a:endParaRPr>
          </a:p>
        </p:txBody>
      </p:sp>
    </p:spTree>
    <p:extLst>
      <p:ext uri="{BB962C8B-B14F-4D97-AF65-F5344CB8AC3E}">
        <p14:creationId xmlns:p14="http://schemas.microsoft.com/office/powerpoint/2010/main" val="548286775"/>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 name="圆角矩形 125"/>
          <p:cNvSpPr/>
          <p:nvPr/>
        </p:nvSpPr>
        <p:spPr bwMode="gray">
          <a:xfrm>
            <a:off x="872641" y="4033712"/>
            <a:ext cx="4962733" cy="2027044"/>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endParaRPr>
          </a:p>
        </p:txBody>
      </p:sp>
      <p:sp>
        <p:nvSpPr>
          <p:cNvPr id="4" name="标题 3"/>
          <p:cNvSpPr>
            <a:spLocks noGrp="1"/>
          </p:cNvSpPr>
          <p:nvPr>
            <p:ph type="title"/>
          </p:nvPr>
        </p:nvSpPr>
        <p:spPr bwMode="gray"/>
        <p:txBody>
          <a:bodyPr>
            <a:normAutofit/>
          </a:bodyPr>
          <a:lstStyle/>
          <a:p>
            <a:pPr fontAlgn="ctr"/>
            <a:r>
              <a:rPr lang="en-US" dirty="0">
                <a:latin typeface="Huawei Sans" panose="020C0503030203020204" pitchFamily="34" charset="0"/>
              </a:rPr>
              <a:t>Deployment Modes of Third-Party Cloud Security Gateways</a:t>
            </a:r>
          </a:p>
        </p:txBody>
      </p:sp>
      <p:sp>
        <p:nvSpPr>
          <p:cNvPr id="72" name="圆角矩形 71"/>
          <p:cNvSpPr/>
          <p:nvPr/>
        </p:nvSpPr>
        <p:spPr bwMode="gray">
          <a:xfrm>
            <a:off x="739399" y="1203384"/>
            <a:ext cx="10517162" cy="434256"/>
          </a:xfrm>
          <a:prstGeom prst="roundRect">
            <a:avLst>
              <a:gd name="adj" fmla="val 14624"/>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600" dirty="0">
                <a:solidFill>
                  <a:srgbClr val="30B5C5"/>
                </a:solidFill>
                <a:latin typeface="Huawei Sans" panose="020C0503030203020204" pitchFamily="34" charset="0"/>
              </a:rPr>
              <a:t>Deployment modes</a:t>
            </a:r>
          </a:p>
        </p:txBody>
      </p:sp>
      <p:sp>
        <p:nvSpPr>
          <p:cNvPr id="73" name="圆角矩形 72"/>
          <p:cNvSpPr/>
          <p:nvPr/>
        </p:nvSpPr>
        <p:spPr bwMode="gray">
          <a:xfrm>
            <a:off x="739398" y="1712298"/>
            <a:ext cx="10517163" cy="4422375"/>
          </a:xfrm>
          <a:prstGeom prst="roundRect">
            <a:avLst>
              <a:gd name="adj" fmla="val 2222"/>
            </a:avLst>
          </a:prstGeom>
          <a:noFill/>
          <a:ln w="9525">
            <a:solidFill>
              <a:schemeClr val="bg1">
                <a:lumMod val="6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85725" fontAlgn="ctr">
              <a:lnSpc>
                <a:spcPts val="2400"/>
              </a:lnSpc>
              <a:spcAft>
                <a:spcPts val="600"/>
              </a:spcAft>
            </a:pPr>
            <a:endParaRPr lang="en-US" altLang="zh-CN" sz="1600" dirty="0">
              <a:solidFill>
                <a:schemeClr val="tx1">
                  <a:lumMod val="75000"/>
                  <a:lumOff val="25000"/>
                </a:schemeClr>
              </a:solidFill>
              <a:latin typeface="Huawei Sans" panose="020C0503030203020204" pitchFamily="34" charset="0"/>
            </a:endParaRPr>
          </a:p>
        </p:txBody>
      </p:sp>
      <p:sp>
        <p:nvSpPr>
          <p:cNvPr id="75" name="圆角矩形 74"/>
          <p:cNvSpPr/>
          <p:nvPr/>
        </p:nvSpPr>
        <p:spPr bwMode="gray">
          <a:xfrm>
            <a:off x="872641" y="1924067"/>
            <a:ext cx="4962733" cy="1931736"/>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endParaRPr>
          </a:p>
        </p:txBody>
      </p:sp>
      <p:cxnSp>
        <p:nvCxnSpPr>
          <p:cNvPr id="77" name="直接连接符 76"/>
          <p:cNvCxnSpPr/>
          <p:nvPr/>
        </p:nvCxnSpPr>
        <p:spPr bwMode="gray">
          <a:xfrm>
            <a:off x="2176268" y="2937532"/>
            <a:ext cx="2083501" cy="0"/>
          </a:xfrm>
          <a:prstGeom prst="line">
            <a:avLst/>
          </a:prstGeom>
          <a:noFill/>
          <a:ln w="127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78" name="图片 7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1056354" y="2614212"/>
            <a:ext cx="948076" cy="595304"/>
          </a:xfrm>
          <a:prstGeom prst="rect">
            <a:avLst/>
          </a:prstGeom>
        </p:spPr>
      </p:pic>
      <p:pic>
        <p:nvPicPr>
          <p:cNvPr id="79" name="图片 78"/>
          <p:cNvPicPr>
            <a:picLocks noChangeAspect="1"/>
          </p:cNvPicPr>
          <p:nvPr/>
        </p:nvPicPr>
        <p:blipFill>
          <a:blip r:embed="rId4"/>
          <a:stretch>
            <a:fillRect/>
          </a:stretch>
        </p:blipFill>
        <p:spPr bwMode="gray">
          <a:xfrm>
            <a:off x="1884315" y="2758332"/>
            <a:ext cx="479493" cy="400007"/>
          </a:xfrm>
          <a:prstGeom prst="rect">
            <a:avLst/>
          </a:prstGeom>
        </p:spPr>
      </p:pic>
      <p:pic>
        <p:nvPicPr>
          <p:cNvPr id="80" name="图片 79"/>
          <p:cNvPicPr>
            <a:picLocks noChangeAspect="1"/>
          </p:cNvPicPr>
          <p:nvPr/>
        </p:nvPicPr>
        <p:blipFill>
          <a:blip r:embed="rId5"/>
          <a:stretch>
            <a:fillRect/>
          </a:stretch>
        </p:blipFill>
        <p:spPr bwMode="gray">
          <a:xfrm>
            <a:off x="3967490" y="2519442"/>
            <a:ext cx="1408730" cy="741152"/>
          </a:xfrm>
          <a:prstGeom prst="rect">
            <a:avLst/>
          </a:prstGeom>
        </p:spPr>
      </p:pic>
      <p:sp>
        <p:nvSpPr>
          <p:cNvPr id="81" name="文本框 80"/>
          <p:cNvSpPr txBox="1"/>
          <p:nvPr/>
        </p:nvSpPr>
        <p:spPr bwMode="gray">
          <a:xfrm>
            <a:off x="1770334" y="2405394"/>
            <a:ext cx="725028" cy="276999"/>
          </a:xfrm>
          <a:prstGeom prst="rect">
            <a:avLst/>
          </a:prstGeom>
          <a:noFill/>
        </p:spPr>
        <p:txBody>
          <a:bodyPr wrap="square" rtlCol="0">
            <a:spAutoFit/>
          </a:bodyPr>
          <a:lstStyle/>
          <a:p>
            <a:pPr algn="ctr" fontAlgn="ctr"/>
            <a:r>
              <a:rPr lang="en-US" sz="1200" dirty="0">
                <a:solidFill>
                  <a:srgbClr val="000000"/>
                </a:solidFill>
                <a:latin typeface="Huawei Sans" panose="020C0503030203020204" pitchFamily="34" charset="0"/>
              </a:rPr>
              <a:t>CPE</a:t>
            </a:r>
            <a:endParaRPr lang="en-US" altLang="zh-CN" sz="1200" dirty="0">
              <a:solidFill>
                <a:srgbClr val="000000"/>
              </a:solidFill>
              <a:latin typeface="Huawei Sans" panose="020C0503030203020204" pitchFamily="34" charset="0"/>
            </a:endParaRPr>
          </a:p>
        </p:txBody>
      </p:sp>
      <p:sp>
        <p:nvSpPr>
          <p:cNvPr id="82" name="文本框 81"/>
          <p:cNvSpPr txBox="1"/>
          <p:nvPr/>
        </p:nvSpPr>
        <p:spPr bwMode="gray">
          <a:xfrm>
            <a:off x="1154901" y="2777382"/>
            <a:ext cx="725028" cy="276999"/>
          </a:xfrm>
          <a:prstGeom prst="rect">
            <a:avLst/>
          </a:prstGeom>
          <a:noFill/>
        </p:spPr>
        <p:txBody>
          <a:bodyPr wrap="square" rtlCol="0">
            <a:spAutoFit/>
          </a:bodyPr>
          <a:lstStyle/>
          <a:p>
            <a:pPr algn="ctr" fontAlgn="ctr"/>
            <a:r>
              <a:rPr lang="en-US" sz="1200" dirty="0">
                <a:solidFill>
                  <a:srgbClr val="000000"/>
                </a:solidFill>
                <a:latin typeface="Huawei Sans" panose="020C0503030203020204" pitchFamily="34" charset="0"/>
              </a:rPr>
              <a:t>Branch</a:t>
            </a:r>
          </a:p>
        </p:txBody>
      </p:sp>
      <p:sp>
        <p:nvSpPr>
          <p:cNvPr id="83" name="文本框 82"/>
          <p:cNvSpPr txBox="1"/>
          <p:nvPr/>
        </p:nvSpPr>
        <p:spPr bwMode="gray">
          <a:xfrm>
            <a:off x="4138468" y="3555917"/>
            <a:ext cx="1431905" cy="276999"/>
          </a:xfrm>
          <a:prstGeom prst="rect">
            <a:avLst/>
          </a:prstGeom>
          <a:noFill/>
        </p:spPr>
        <p:txBody>
          <a:bodyPr wrap="square" rtlCol="0">
            <a:spAutoFit/>
          </a:bodyPr>
          <a:lstStyle/>
          <a:p>
            <a:pPr algn="ctr" fontAlgn="ctr"/>
            <a:r>
              <a:rPr lang="en-US" sz="1200" dirty="0">
                <a:solidFill>
                  <a:srgbClr val="000000"/>
                </a:solidFill>
                <a:latin typeface="Huawei Sans" panose="020C0503030203020204" pitchFamily="34" charset="0"/>
              </a:rPr>
              <a:t>Access point 2</a:t>
            </a:r>
            <a:endParaRPr lang="en-US" altLang="zh-CN" sz="1200" dirty="0">
              <a:solidFill>
                <a:srgbClr val="000000"/>
              </a:solidFill>
              <a:latin typeface="Huawei Sans" panose="020C0503030203020204" pitchFamily="34" charset="0"/>
            </a:endParaRPr>
          </a:p>
        </p:txBody>
      </p:sp>
      <p:sp>
        <p:nvSpPr>
          <p:cNvPr id="84" name="文本框 83"/>
          <p:cNvSpPr txBox="1"/>
          <p:nvPr/>
        </p:nvSpPr>
        <p:spPr bwMode="gray">
          <a:xfrm>
            <a:off x="2918346" y="2223676"/>
            <a:ext cx="776187" cy="276999"/>
          </a:xfrm>
          <a:prstGeom prst="rect">
            <a:avLst/>
          </a:prstGeom>
          <a:noFill/>
        </p:spPr>
        <p:txBody>
          <a:bodyPr wrap="square" rtlCol="0">
            <a:spAutoFit/>
          </a:bodyPr>
          <a:lstStyle/>
          <a:p>
            <a:pPr algn="ctr" fontAlgn="ctr"/>
            <a:r>
              <a:rPr lang="en-US" sz="1200" dirty="0">
                <a:solidFill>
                  <a:srgbClr val="000000"/>
                </a:solidFill>
                <a:latin typeface="Huawei Sans" panose="020C0503030203020204" pitchFamily="34" charset="0"/>
              </a:rPr>
              <a:t>GRE</a:t>
            </a:r>
            <a:endParaRPr lang="en-US" altLang="zh-CN" sz="1200" dirty="0">
              <a:solidFill>
                <a:srgbClr val="000000"/>
              </a:solidFill>
              <a:latin typeface="Huawei Sans" panose="020C0503030203020204" pitchFamily="34" charset="0"/>
            </a:endParaRPr>
          </a:p>
        </p:txBody>
      </p:sp>
      <p:sp>
        <p:nvSpPr>
          <p:cNvPr id="85" name="文本框 84"/>
          <p:cNvSpPr txBox="1"/>
          <p:nvPr/>
        </p:nvSpPr>
        <p:spPr bwMode="gray">
          <a:xfrm>
            <a:off x="2940324" y="3226366"/>
            <a:ext cx="732230" cy="276999"/>
          </a:xfrm>
          <a:prstGeom prst="rect">
            <a:avLst/>
          </a:prstGeom>
          <a:noFill/>
        </p:spPr>
        <p:txBody>
          <a:bodyPr wrap="square" rtlCol="0">
            <a:spAutoFit/>
          </a:bodyPr>
          <a:lstStyle/>
          <a:p>
            <a:pPr algn="ctr" fontAlgn="ctr"/>
            <a:r>
              <a:rPr lang="en-US" sz="1200" dirty="0">
                <a:solidFill>
                  <a:srgbClr val="000000"/>
                </a:solidFill>
                <a:latin typeface="Huawei Sans" panose="020C0503030203020204" pitchFamily="34" charset="0"/>
              </a:rPr>
              <a:t>GRE</a:t>
            </a:r>
            <a:endParaRPr lang="en-US" altLang="zh-CN" sz="1200" dirty="0">
              <a:solidFill>
                <a:srgbClr val="000000"/>
              </a:solidFill>
              <a:latin typeface="Huawei Sans" panose="020C0503030203020204" pitchFamily="34" charset="0"/>
            </a:endParaRPr>
          </a:p>
        </p:txBody>
      </p:sp>
      <p:sp>
        <p:nvSpPr>
          <p:cNvPr id="86" name="円柱 167"/>
          <p:cNvSpPr/>
          <p:nvPr/>
        </p:nvSpPr>
        <p:spPr bwMode="gray">
          <a:xfrm rot="4825492">
            <a:off x="3299338" y="1608967"/>
            <a:ext cx="166648" cy="2038389"/>
          </a:xfrm>
          <a:prstGeom prst="can">
            <a:avLst/>
          </a:prstGeom>
          <a:solidFill>
            <a:schemeClr val="bg1">
              <a:lumMod val="65000"/>
              <a:alpha val="45000"/>
            </a:schemeClr>
          </a:solidFill>
          <a:ln w="9525" cap="flat" cmpd="sng" algn="ctr">
            <a:solidFill>
              <a:schemeClr val="tx1"/>
            </a:solidFill>
            <a:prstDash val="solid"/>
            <a:round/>
            <a:headEnd type="none" w="med" len="med"/>
            <a:tailEnd type="none" w="med" len="med"/>
          </a:ln>
          <a:effectLst/>
        </p:spPr>
        <p:txBody>
          <a:bodyPr vert="horz" wrap="square" lIns="68533" tIns="34266" rIns="68533" bIns="34266" numCol="1" rtlCol="0" anchor="t" anchorCtr="0" compatLnSpc="1">
            <a:prstTxWarp prst="textNoShape">
              <a:avLst/>
            </a:prstTxWarp>
            <a:noAutofit/>
          </a:bodyPr>
          <a:lstStyle/>
          <a:p>
            <a:pPr algn="ctr" defTabSz="658043" eaLnBrk="0" fontAlgn="ctr" hangingPunct="0">
              <a:defRPr/>
            </a:pPr>
            <a:endParaRPr lang="en-US" altLang="ja-JP" sz="1200" dirty="0">
              <a:solidFill>
                <a:srgbClr val="000000"/>
              </a:solidFill>
              <a:latin typeface="Huawei Sans" panose="020C0503030203020204" pitchFamily="34" charset="0"/>
            </a:endParaRPr>
          </a:p>
        </p:txBody>
      </p:sp>
      <p:sp>
        <p:nvSpPr>
          <p:cNvPr id="87" name="円柱 167"/>
          <p:cNvSpPr/>
          <p:nvPr/>
        </p:nvSpPr>
        <p:spPr bwMode="gray">
          <a:xfrm rot="5818154">
            <a:off x="3302256" y="2152439"/>
            <a:ext cx="166648" cy="2038389"/>
          </a:xfrm>
          <a:prstGeom prst="can">
            <a:avLst/>
          </a:prstGeom>
          <a:solidFill>
            <a:schemeClr val="bg1">
              <a:lumMod val="65000"/>
              <a:alpha val="45000"/>
            </a:schemeClr>
          </a:solidFill>
          <a:ln w="9525" cap="flat" cmpd="sng" algn="ctr">
            <a:solidFill>
              <a:schemeClr val="tx1"/>
            </a:solidFill>
            <a:prstDash val="solid"/>
            <a:round/>
            <a:headEnd type="none" w="med" len="med"/>
            <a:tailEnd type="none" w="med" len="med"/>
          </a:ln>
          <a:effectLst/>
        </p:spPr>
        <p:txBody>
          <a:bodyPr vert="horz" wrap="square" lIns="68533" tIns="34266" rIns="68533" bIns="34266" numCol="1" rtlCol="0" anchor="t" anchorCtr="0" compatLnSpc="1">
            <a:prstTxWarp prst="textNoShape">
              <a:avLst/>
            </a:prstTxWarp>
            <a:noAutofit/>
          </a:bodyPr>
          <a:lstStyle/>
          <a:p>
            <a:pPr algn="ctr" defTabSz="658043" eaLnBrk="0" fontAlgn="ctr" hangingPunct="0">
              <a:defRPr/>
            </a:pPr>
            <a:endParaRPr lang="en-US" altLang="ja-JP" sz="1200" dirty="0">
              <a:solidFill>
                <a:srgbClr val="000000"/>
              </a:solidFill>
              <a:latin typeface="Huawei Sans" panose="020C0503030203020204" pitchFamily="34" charset="0"/>
            </a:endParaRPr>
          </a:p>
        </p:txBody>
      </p:sp>
      <p:sp>
        <p:nvSpPr>
          <p:cNvPr id="116" name="文本框 115"/>
          <p:cNvSpPr txBox="1"/>
          <p:nvPr/>
        </p:nvSpPr>
        <p:spPr bwMode="gray">
          <a:xfrm>
            <a:off x="4113057" y="1997289"/>
            <a:ext cx="1496025" cy="276999"/>
          </a:xfrm>
          <a:prstGeom prst="rect">
            <a:avLst/>
          </a:prstGeom>
          <a:noFill/>
        </p:spPr>
        <p:txBody>
          <a:bodyPr wrap="square" rtlCol="0">
            <a:spAutoFit/>
          </a:bodyPr>
          <a:lstStyle/>
          <a:p>
            <a:pPr algn="ctr" fontAlgn="ctr"/>
            <a:r>
              <a:rPr lang="en-US" sz="1200" dirty="0">
                <a:solidFill>
                  <a:srgbClr val="000000"/>
                </a:solidFill>
                <a:latin typeface="Huawei Sans" panose="020C0503030203020204" pitchFamily="34" charset="0"/>
              </a:rPr>
              <a:t>Access point 1</a:t>
            </a:r>
            <a:endParaRPr lang="en-US" altLang="zh-CN" sz="1200" dirty="0">
              <a:solidFill>
                <a:srgbClr val="000000"/>
              </a:solidFill>
              <a:latin typeface="Huawei Sans" panose="020C0503030203020204" pitchFamily="34" charset="0"/>
            </a:endParaRPr>
          </a:p>
        </p:txBody>
      </p:sp>
      <p:pic>
        <p:nvPicPr>
          <p:cNvPr id="119" name="图片 118"/>
          <p:cNvPicPr>
            <a:picLocks/>
          </p:cNvPicPr>
          <p:nvPr/>
        </p:nvPicPr>
        <p:blipFill>
          <a:blip r:embed="rId6" cstate="print">
            <a:extLst>
              <a:ext uri="{28A0092B-C50C-407E-A947-70E740481C1C}">
                <a14:useLocalDpi xmlns:a14="http://schemas.microsoft.com/office/drawing/2010/main" val="0"/>
              </a:ext>
            </a:extLst>
          </a:blip>
          <a:stretch>
            <a:fillRect/>
          </a:stretch>
        </p:blipFill>
        <p:spPr bwMode="gray">
          <a:xfrm>
            <a:off x="4525122" y="2291213"/>
            <a:ext cx="436912" cy="358268"/>
          </a:xfrm>
          <a:prstGeom prst="rect">
            <a:avLst/>
          </a:prstGeom>
        </p:spPr>
      </p:pic>
      <p:pic>
        <p:nvPicPr>
          <p:cNvPr id="120" name="图片 119"/>
          <p:cNvPicPr>
            <a:picLocks/>
          </p:cNvPicPr>
          <p:nvPr/>
        </p:nvPicPr>
        <p:blipFill>
          <a:blip r:embed="rId6" cstate="print">
            <a:extLst>
              <a:ext uri="{28A0092B-C50C-407E-A947-70E740481C1C}">
                <a14:useLocalDpi xmlns:a14="http://schemas.microsoft.com/office/drawing/2010/main" val="0"/>
              </a:ext>
            </a:extLst>
          </a:blip>
          <a:stretch>
            <a:fillRect/>
          </a:stretch>
        </p:blipFill>
        <p:spPr bwMode="gray">
          <a:xfrm>
            <a:off x="4525122" y="3177628"/>
            <a:ext cx="436912" cy="358268"/>
          </a:xfrm>
          <a:prstGeom prst="rect">
            <a:avLst/>
          </a:prstGeom>
        </p:spPr>
      </p:pic>
      <p:cxnSp>
        <p:nvCxnSpPr>
          <p:cNvPr id="76" name="直接连接符 75"/>
          <p:cNvCxnSpPr/>
          <p:nvPr/>
        </p:nvCxnSpPr>
        <p:spPr bwMode="gray">
          <a:xfrm flipV="1">
            <a:off x="2204058" y="5266166"/>
            <a:ext cx="2158694" cy="254096"/>
          </a:xfrm>
          <a:prstGeom prst="line">
            <a:avLst/>
          </a:prstGeom>
          <a:noFill/>
          <a:ln w="127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88" name="直接连接符 87"/>
          <p:cNvCxnSpPr/>
          <p:nvPr/>
        </p:nvCxnSpPr>
        <p:spPr bwMode="gray">
          <a:xfrm>
            <a:off x="2088285" y="4814611"/>
            <a:ext cx="2274468" cy="192068"/>
          </a:xfrm>
          <a:prstGeom prst="line">
            <a:avLst/>
          </a:prstGeom>
          <a:noFill/>
          <a:ln w="127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89" name="图片 8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1098291" y="4835467"/>
            <a:ext cx="950499" cy="596825"/>
          </a:xfrm>
          <a:prstGeom prst="rect">
            <a:avLst/>
          </a:prstGeom>
        </p:spPr>
      </p:pic>
      <p:pic>
        <p:nvPicPr>
          <p:cNvPr id="90" name="图片 89"/>
          <p:cNvPicPr>
            <a:picLocks noChangeAspect="1"/>
          </p:cNvPicPr>
          <p:nvPr/>
        </p:nvPicPr>
        <p:blipFill>
          <a:blip r:embed="rId4"/>
          <a:stretch>
            <a:fillRect/>
          </a:stretch>
        </p:blipFill>
        <p:spPr bwMode="gray">
          <a:xfrm>
            <a:off x="1797676" y="4614097"/>
            <a:ext cx="480718" cy="401029"/>
          </a:xfrm>
          <a:prstGeom prst="rect">
            <a:avLst/>
          </a:prstGeom>
        </p:spPr>
      </p:pic>
      <p:pic>
        <p:nvPicPr>
          <p:cNvPr id="91" name="图片 90"/>
          <p:cNvPicPr>
            <a:picLocks noChangeAspect="1"/>
          </p:cNvPicPr>
          <p:nvPr/>
        </p:nvPicPr>
        <p:blipFill>
          <a:blip r:embed="rId5"/>
          <a:stretch>
            <a:fillRect/>
          </a:stretch>
        </p:blipFill>
        <p:spPr bwMode="gray">
          <a:xfrm>
            <a:off x="4016865" y="4740454"/>
            <a:ext cx="1412330" cy="743046"/>
          </a:xfrm>
          <a:prstGeom prst="rect">
            <a:avLst/>
          </a:prstGeom>
        </p:spPr>
      </p:pic>
      <p:sp>
        <p:nvSpPr>
          <p:cNvPr id="92" name="文本框 91"/>
          <p:cNvSpPr txBox="1"/>
          <p:nvPr/>
        </p:nvSpPr>
        <p:spPr bwMode="gray">
          <a:xfrm>
            <a:off x="1583830" y="4352040"/>
            <a:ext cx="876365" cy="276999"/>
          </a:xfrm>
          <a:prstGeom prst="rect">
            <a:avLst/>
          </a:prstGeom>
          <a:noFill/>
        </p:spPr>
        <p:txBody>
          <a:bodyPr wrap="square" rtlCol="0">
            <a:spAutoFit/>
          </a:bodyPr>
          <a:lstStyle/>
          <a:p>
            <a:pPr algn="ctr" fontAlgn="ctr"/>
            <a:r>
              <a:rPr lang="en-US" sz="1200" dirty="0">
                <a:solidFill>
                  <a:srgbClr val="000000"/>
                </a:solidFill>
                <a:latin typeface="Huawei Sans" panose="020C0503030203020204" pitchFamily="34" charset="0"/>
              </a:rPr>
              <a:t>CPE1</a:t>
            </a:r>
            <a:endParaRPr lang="en-US" altLang="zh-CN" sz="1200" dirty="0">
              <a:solidFill>
                <a:srgbClr val="000000"/>
              </a:solidFill>
              <a:latin typeface="Huawei Sans" panose="020C0503030203020204" pitchFamily="34" charset="0"/>
            </a:endParaRPr>
          </a:p>
        </p:txBody>
      </p:sp>
      <p:sp>
        <p:nvSpPr>
          <p:cNvPr id="93" name="文本框 92"/>
          <p:cNvSpPr txBox="1"/>
          <p:nvPr/>
        </p:nvSpPr>
        <p:spPr bwMode="gray">
          <a:xfrm>
            <a:off x="1197066" y="4999006"/>
            <a:ext cx="726880" cy="276999"/>
          </a:xfrm>
          <a:prstGeom prst="rect">
            <a:avLst/>
          </a:prstGeom>
          <a:noFill/>
        </p:spPr>
        <p:txBody>
          <a:bodyPr wrap="square" rtlCol="0">
            <a:spAutoFit/>
          </a:bodyPr>
          <a:lstStyle/>
          <a:p>
            <a:pPr algn="ctr" fontAlgn="ctr"/>
            <a:r>
              <a:rPr lang="en-US" sz="1200" dirty="0">
                <a:solidFill>
                  <a:srgbClr val="000000"/>
                </a:solidFill>
                <a:latin typeface="Huawei Sans" panose="020C0503030203020204" pitchFamily="34" charset="0"/>
              </a:rPr>
              <a:t>Branch</a:t>
            </a:r>
          </a:p>
        </p:txBody>
      </p:sp>
      <p:sp>
        <p:nvSpPr>
          <p:cNvPr id="94" name="文本框 93"/>
          <p:cNvSpPr txBox="1"/>
          <p:nvPr/>
        </p:nvSpPr>
        <p:spPr bwMode="gray">
          <a:xfrm>
            <a:off x="4110077" y="4170647"/>
            <a:ext cx="1499848" cy="276999"/>
          </a:xfrm>
          <a:prstGeom prst="rect">
            <a:avLst/>
          </a:prstGeom>
          <a:noFill/>
        </p:spPr>
        <p:txBody>
          <a:bodyPr wrap="square" rtlCol="0">
            <a:spAutoFit/>
          </a:bodyPr>
          <a:lstStyle/>
          <a:p>
            <a:pPr algn="ctr" fontAlgn="ctr"/>
            <a:r>
              <a:rPr lang="en-US" sz="1200" dirty="0">
                <a:solidFill>
                  <a:srgbClr val="000000"/>
                </a:solidFill>
                <a:latin typeface="Huawei Sans" panose="020C0503030203020204" pitchFamily="34" charset="0"/>
              </a:rPr>
              <a:t>Access point 1</a:t>
            </a:r>
            <a:endParaRPr lang="en-US" altLang="zh-CN" sz="1200" dirty="0">
              <a:solidFill>
                <a:srgbClr val="000000"/>
              </a:solidFill>
              <a:latin typeface="Huawei Sans" panose="020C0503030203020204" pitchFamily="34" charset="0"/>
            </a:endParaRPr>
          </a:p>
        </p:txBody>
      </p:sp>
      <p:sp>
        <p:nvSpPr>
          <p:cNvPr id="95" name="文本框 94"/>
          <p:cNvSpPr txBox="1"/>
          <p:nvPr/>
        </p:nvSpPr>
        <p:spPr bwMode="gray">
          <a:xfrm>
            <a:off x="4188592" y="5779578"/>
            <a:ext cx="1321097" cy="276999"/>
          </a:xfrm>
          <a:prstGeom prst="rect">
            <a:avLst/>
          </a:prstGeom>
          <a:noFill/>
        </p:spPr>
        <p:txBody>
          <a:bodyPr wrap="square" rtlCol="0">
            <a:spAutoFit/>
          </a:bodyPr>
          <a:lstStyle/>
          <a:p>
            <a:pPr algn="ctr" fontAlgn="ctr"/>
            <a:r>
              <a:rPr lang="en-US" sz="1200" dirty="0">
                <a:solidFill>
                  <a:srgbClr val="000000"/>
                </a:solidFill>
                <a:latin typeface="Huawei Sans" panose="020C0503030203020204" pitchFamily="34" charset="0"/>
              </a:rPr>
              <a:t>Access point 2</a:t>
            </a:r>
            <a:endParaRPr lang="en-US" altLang="zh-CN" sz="1200" dirty="0">
              <a:solidFill>
                <a:srgbClr val="000000"/>
              </a:solidFill>
              <a:latin typeface="Huawei Sans" panose="020C0503030203020204" pitchFamily="34" charset="0"/>
            </a:endParaRPr>
          </a:p>
        </p:txBody>
      </p:sp>
      <p:sp>
        <p:nvSpPr>
          <p:cNvPr id="96" name="文本框 95"/>
          <p:cNvSpPr txBox="1"/>
          <p:nvPr/>
        </p:nvSpPr>
        <p:spPr bwMode="gray">
          <a:xfrm>
            <a:off x="2888672" y="5690615"/>
            <a:ext cx="778171" cy="276999"/>
          </a:xfrm>
          <a:prstGeom prst="rect">
            <a:avLst/>
          </a:prstGeom>
          <a:noFill/>
        </p:spPr>
        <p:txBody>
          <a:bodyPr wrap="square" rtlCol="0">
            <a:spAutoFit/>
          </a:bodyPr>
          <a:lstStyle/>
          <a:p>
            <a:pPr algn="ctr" fontAlgn="ctr"/>
            <a:r>
              <a:rPr lang="en-US" sz="1200" dirty="0">
                <a:solidFill>
                  <a:srgbClr val="000000"/>
                </a:solidFill>
                <a:latin typeface="Huawei Sans" panose="020C0503030203020204" pitchFamily="34" charset="0"/>
              </a:rPr>
              <a:t>GRE</a:t>
            </a:r>
            <a:endParaRPr lang="en-US" altLang="zh-CN" sz="1200" dirty="0">
              <a:solidFill>
                <a:srgbClr val="000000"/>
              </a:solidFill>
              <a:latin typeface="Huawei Sans" panose="020C0503030203020204" pitchFamily="34" charset="0"/>
            </a:endParaRPr>
          </a:p>
        </p:txBody>
      </p:sp>
      <p:sp>
        <p:nvSpPr>
          <p:cNvPr id="97" name="円柱 167"/>
          <p:cNvSpPr/>
          <p:nvPr/>
        </p:nvSpPr>
        <p:spPr bwMode="gray">
          <a:xfrm rot="5222979">
            <a:off x="3283224" y="3585151"/>
            <a:ext cx="124655" cy="2130725"/>
          </a:xfrm>
          <a:prstGeom prst="can">
            <a:avLst>
              <a:gd name="adj" fmla="val 22674"/>
            </a:avLst>
          </a:prstGeom>
          <a:solidFill>
            <a:schemeClr val="bg1">
              <a:lumMod val="65000"/>
              <a:alpha val="45000"/>
            </a:schemeClr>
          </a:solidFill>
          <a:ln w="9525" cap="flat" cmpd="sng" algn="ctr">
            <a:solidFill>
              <a:schemeClr val="tx1"/>
            </a:solidFill>
            <a:prstDash val="solid"/>
            <a:round/>
            <a:headEnd type="none" w="med" len="med"/>
            <a:tailEnd type="none" w="med" len="med"/>
          </a:ln>
          <a:effectLst/>
        </p:spPr>
        <p:txBody>
          <a:bodyPr vert="horz" wrap="square" lIns="68533" tIns="34266" rIns="68533" bIns="34266" numCol="1" rtlCol="0" anchor="t" anchorCtr="0" compatLnSpc="1">
            <a:prstTxWarp prst="textNoShape">
              <a:avLst/>
            </a:prstTxWarp>
            <a:noAutofit/>
          </a:bodyPr>
          <a:lstStyle/>
          <a:p>
            <a:pPr algn="ctr" defTabSz="658043" eaLnBrk="0" fontAlgn="ctr" hangingPunct="0">
              <a:defRPr/>
            </a:pPr>
            <a:endParaRPr lang="en-US" altLang="ja-JP" sz="1200" dirty="0">
              <a:solidFill>
                <a:srgbClr val="000000"/>
              </a:solidFill>
              <a:latin typeface="Huawei Sans" panose="020C0503030203020204" pitchFamily="34" charset="0"/>
            </a:endParaRPr>
          </a:p>
        </p:txBody>
      </p:sp>
      <p:pic>
        <p:nvPicPr>
          <p:cNvPr id="98" name="图片 97"/>
          <p:cNvPicPr>
            <a:picLocks noChangeAspect="1"/>
          </p:cNvPicPr>
          <p:nvPr/>
        </p:nvPicPr>
        <p:blipFill>
          <a:blip r:embed="rId4"/>
          <a:stretch>
            <a:fillRect/>
          </a:stretch>
        </p:blipFill>
        <p:spPr bwMode="gray">
          <a:xfrm>
            <a:off x="1825171" y="5304101"/>
            <a:ext cx="480718" cy="401029"/>
          </a:xfrm>
          <a:prstGeom prst="rect">
            <a:avLst/>
          </a:prstGeom>
        </p:spPr>
      </p:pic>
      <p:sp>
        <p:nvSpPr>
          <p:cNvPr id="110" name="文本框 109"/>
          <p:cNvSpPr txBox="1"/>
          <p:nvPr/>
        </p:nvSpPr>
        <p:spPr bwMode="gray">
          <a:xfrm>
            <a:off x="1605753" y="5695317"/>
            <a:ext cx="828155" cy="276999"/>
          </a:xfrm>
          <a:prstGeom prst="rect">
            <a:avLst/>
          </a:prstGeom>
          <a:noFill/>
        </p:spPr>
        <p:txBody>
          <a:bodyPr wrap="square" rtlCol="0">
            <a:spAutoFit/>
          </a:bodyPr>
          <a:lstStyle/>
          <a:p>
            <a:pPr algn="ctr" fontAlgn="ctr"/>
            <a:r>
              <a:rPr lang="en-US" sz="1200" dirty="0">
                <a:solidFill>
                  <a:srgbClr val="000000"/>
                </a:solidFill>
                <a:latin typeface="Huawei Sans" panose="020C0503030203020204" pitchFamily="34" charset="0"/>
              </a:rPr>
              <a:t>CPE2</a:t>
            </a:r>
            <a:endParaRPr lang="en-US" altLang="zh-CN" sz="1200" dirty="0">
              <a:solidFill>
                <a:srgbClr val="000000"/>
              </a:solidFill>
              <a:latin typeface="Huawei Sans" panose="020C0503030203020204" pitchFamily="34" charset="0"/>
            </a:endParaRPr>
          </a:p>
        </p:txBody>
      </p:sp>
      <p:sp>
        <p:nvSpPr>
          <p:cNvPr id="111" name="円柱 167"/>
          <p:cNvSpPr/>
          <p:nvPr/>
        </p:nvSpPr>
        <p:spPr bwMode="gray">
          <a:xfrm rot="6251764">
            <a:off x="3309715" y="4062190"/>
            <a:ext cx="124655" cy="2260299"/>
          </a:xfrm>
          <a:prstGeom prst="can">
            <a:avLst>
              <a:gd name="adj" fmla="val 22674"/>
            </a:avLst>
          </a:prstGeom>
          <a:solidFill>
            <a:schemeClr val="bg1">
              <a:lumMod val="65000"/>
              <a:alpha val="45000"/>
            </a:schemeClr>
          </a:solidFill>
          <a:ln w="9525" cap="flat" cmpd="sng" algn="ctr">
            <a:solidFill>
              <a:schemeClr val="tx1"/>
            </a:solidFill>
            <a:prstDash val="solid"/>
            <a:round/>
            <a:headEnd type="none" w="med" len="med"/>
            <a:tailEnd type="none" w="med" len="med"/>
          </a:ln>
          <a:effectLst/>
        </p:spPr>
        <p:txBody>
          <a:bodyPr vert="horz" wrap="square" lIns="68533" tIns="34266" rIns="68533" bIns="34266" numCol="1" rtlCol="0" anchor="t" anchorCtr="0" compatLnSpc="1">
            <a:prstTxWarp prst="textNoShape">
              <a:avLst/>
            </a:prstTxWarp>
            <a:noAutofit/>
          </a:bodyPr>
          <a:lstStyle/>
          <a:p>
            <a:pPr algn="ctr" defTabSz="658043" eaLnBrk="0" fontAlgn="ctr" hangingPunct="0">
              <a:defRPr/>
            </a:pPr>
            <a:endParaRPr lang="en-US" altLang="ja-JP" sz="1200" dirty="0">
              <a:solidFill>
                <a:srgbClr val="000000"/>
              </a:solidFill>
              <a:latin typeface="Huawei Sans" panose="020C0503030203020204" pitchFamily="34" charset="0"/>
            </a:endParaRPr>
          </a:p>
        </p:txBody>
      </p:sp>
      <p:sp>
        <p:nvSpPr>
          <p:cNvPr id="112" name="円柱 167"/>
          <p:cNvSpPr/>
          <p:nvPr/>
        </p:nvSpPr>
        <p:spPr bwMode="gray">
          <a:xfrm rot="5400000">
            <a:off x="3320172" y="4545373"/>
            <a:ext cx="124655" cy="2166319"/>
          </a:xfrm>
          <a:prstGeom prst="can">
            <a:avLst>
              <a:gd name="adj" fmla="val 22674"/>
            </a:avLst>
          </a:prstGeom>
          <a:solidFill>
            <a:schemeClr val="bg1">
              <a:lumMod val="65000"/>
              <a:alpha val="45000"/>
            </a:schemeClr>
          </a:solidFill>
          <a:ln w="9525" cap="flat" cmpd="sng" algn="ctr">
            <a:solidFill>
              <a:schemeClr val="tx1"/>
            </a:solidFill>
            <a:prstDash val="solid"/>
            <a:round/>
            <a:headEnd type="none" w="med" len="med"/>
            <a:tailEnd type="none" w="med" len="med"/>
          </a:ln>
          <a:effectLst/>
        </p:spPr>
        <p:txBody>
          <a:bodyPr vert="horz" wrap="square" lIns="68533" tIns="34266" rIns="68533" bIns="34266" numCol="1" rtlCol="0" anchor="t" anchorCtr="0" compatLnSpc="1">
            <a:prstTxWarp prst="textNoShape">
              <a:avLst/>
            </a:prstTxWarp>
            <a:noAutofit/>
          </a:bodyPr>
          <a:lstStyle/>
          <a:p>
            <a:pPr algn="ctr" defTabSz="658043" eaLnBrk="0" fontAlgn="ctr" hangingPunct="0">
              <a:defRPr/>
            </a:pPr>
            <a:endParaRPr lang="en-US" altLang="ja-JP" sz="1200" dirty="0">
              <a:solidFill>
                <a:srgbClr val="000000"/>
              </a:solidFill>
              <a:latin typeface="Huawei Sans" panose="020C0503030203020204" pitchFamily="34" charset="0"/>
            </a:endParaRPr>
          </a:p>
        </p:txBody>
      </p:sp>
      <p:sp>
        <p:nvSpPr>
          <p:cNvPr id="113" name="円柱 167"/>
          <p:cNvSpPr/>
          <p:nvPr/>
        </p:nvSpPr>
        <p:spPr bwMode="gray">
          <a:xfrm rot="4425831">
            <a:off x="3320172" y="3975684"/>
            <a:ext cx="124655" cy="2220006"/>
          </a:xfrm>
          <a:prstGeom prst="can">
            <a:avLst>
              <a:gd name="adj" fmla="val 22674"/>
            </a:avLst>
          </a:prstGeom>
          <a:solidFill>
            <a:schemeClr val="bg1">
              <a:lumMod val="65000"/>
              <a:alpha val="45000"/>
            </a:schemeClr>
          </a:solidFill>
          <a:ln w="9525" cap="flat" cmpd="sng" algn="ctr">
            <a:solidFill>
              <a:schemeClr val="tx1"/>
            </a:solidFill>
            <a:prstDash val="solid"/>
            <a:round/>
            <a:headEnd type="none" w="med" len="med"/>
            <a:tailEnd type="none" w="med" len="med"/>
          </a:ln>
          <a:effectLst/>
        </p:spPr>
        <p:txBody>
          <a:bodyPr vert="horz" wrap="square" lIns="68533" tIns="34266" rIns="68533" bIns="34266" numCol="1" rtlCol="0" anchor="t" anchorCtr="0" compatLnSpc="1">
            <a:prstTxWarp prst="textNoShape">
              <a:avLst/>
            </a:prstTxWarp>
            <a:noAutofit/>
          </a:bodyPr>
          <a:lstStyle/>
          <a:p>
            <a:pPr algn="ctr" defTabSz="658043" eaLnBrk="0" fontAlgn="ctr" hangingPunct="0">
              <a:defRPr/>
            </a:pPr>
            <a:endParaRPr lang="en-US" altLang="ja-JP" sz="1200" dirty="0">
              <a:solidFill>
                <a:srgbClr val="000000"/>
              </a:solidFill>
              <a:latin typeface="Huawei Sans" panose="020C0503030203020204" pitchFamily="34" charset="0"/>
            </a:endParaRPr>
          </a:p>
        </p:txBody>
      </p:sp>
      <p:sp>
        <p:nvSpPr>
          <p:cNvPr id="114" name="文本框 113"/>
          <p:cNvSpPr txBox="1"/>
          <p:nvPr/>
        </p:nvSpPr>
        <p:spPr bwMode="gray">
          <a:xfrm>
            <a:off x="2906643" y="4260257"/>
            <a:ext cx="859672" cy="276999"/>
          </a:xfrm>
          <a:prstGeom prst="rect">
            <a:avLst/>
          </a:prstGeom>
          <a:noFill/>
        </p:spPr>
        <p:txBody>
          <a:bodyPr wrap="square" rtlCol="0">
            <a:spAutoFit/>
          </a:bodyPr>
          <a:lstStyle/>
          <a:p>
            <a:pPr algn="ctr" fontAlgn="ctr"/>
            <a:r>
              <a:rPr lang="en-US" sz="1200" dirty="0">
                <a:solidFill>
                  <a:srgbClr val="000000"/>
                </a:solidFill>
                <a:latin typeface="Huawei Sans" panose="020C0503030203020204" pitchFamily="34" charset="0"/>
              </a:rPr>
              <a:t>GRE</a:t>
            </a:r>
            <a:endParaRPr lang="en-US" altLang="zh-CN" sz="1200" dirty="0">
              <a:solidFill>
                <a:srgbClr val="000000"/>
              </a:solidFill>
              <a:latin typeface="Huawei Sans" panose="020C0503030203020204" pitchFamily="34" charset="0"/>
            </a:endParaRPr>
          </a:p>
        </p:txBody>
      </p:sp>
      <p:sp>
        <p:nvSpPr>
          <p:cNvPr id="115" name="文本框 114"/>
          <p:cNvSpPr txBox="1"/>
          <p:nvPr/>
        </p:nvSpPr>
        <p:spPr bwMode="gray">
          <a:xfrm>
            <a:off x="2127072" y="5016457"/>
            <a:ext cx="761601" cy="276999"/>
          </a:xfrm>
          <a:prstGeom prst="rect">
            <a:avLst/>
          </a:prstGeom>
          <a:noFill/>
        </p:spPr>
        <p:txBody>
          <a:bodyPr wrap="square" rtlCol="0">
            <a:spAutoFit/>
          </a:bodyPr>
          <a:lstStyle/>
          <a:p>
            <a:pPr algn="ctr" fontAlgn="ctr"/>
            <a:r>
              <a:rPr lang="en-US" sz="1200" dirty="0">
                <a:solidFill>
                  <a:srgbClr val="000000"/>
                </a:solidFill>
                <a:latin typeface="Huawei Sans" panose="020C0503030203020204" pitchFamily="34" charset="0"/>
              </a:rPr>
              <a:t>GRE</a:t>
            </a:r>
            <a:endParaRPr lang="en-US" altLang="zh-CN" sz="1200" dirty="0">
              <a:solidFill>
                <a:srgbClr val="000000"/>
              </a:solidFill>
              <a:latin typeface="Huawei Sans" panose="020C0503030203020204" pitchFamily="34" charset="0"/>
            </a:endParaRPr>
          </a:p>
        </p:txBody>
      </p:sp>
      <p:pic>
        <p:nvPicPr>
          <p:cNvPr id="121" name="图片 120"/>
          <p:cNvPicPr>
            <a:picLocks/>
          </p:cNvPicPr>
          <p:nvPr/>
        </p:nvPicPr>
        <p:blipFill>
          <a:blip r:embed="rId6" cstate="print">
            <a:extLst>
              <a:ext uri="{28A0092B-C50C-407E-A947-70E740481C1C}">
                <a14:useLocalDpi xmlns:a14="http://schemas.microsoft.com/office/drawing/2010/main" val="0"/>
              </a:ext>
            </a:extLst>
          </a:blip>
          <a:stretch>
            <a:fillRect/>
          </a:stretch>
        </p:blipFill>
        <p:spPr bwMode="gray">
          <a:xfrm>
            <a:off x="4553905" y="4484488"/>
            <a:ext cx="438029" cy="359183"/>
          </a:xfrm>
          <a:prstGeom prst="rect">
            <a:avLst/>
          </a:prstGeom>
        </p:spPr>
      </p:pic>
      <p:pic>
        <p:nvPicPr>
          <p:cNvPr id="122" name="图片 121"/>
          <p:cNvPicPr>
            <a:picLocks/>
          </p:cNvPicPr>
          <p:nvPr/>
        </p:nvPicPr>
        <p:blipFill>
          <a:blip r:embed="rId6" cstate="print">
            <a:extLst>
              <a:ext uri="{28A0092B-C50C-407E-A947-70E740481C1C}">
                <a14:useLocalDpi xmlns:a14="http://schemas.microsoft.com/office/drawing/2010/main" val="0"/>
              </a:ext>
            </a:extLst>
          </a:blip>
          <a:stretch>
            <a:fillRect/>
          </a:stretch>
        </p:blipFill>
        <p:spPr bwMode="gray">
          <a:xfrm>
            <a:off x="4559756" y="5373077"/>
            <a:ext cx="438029" cy="359183"/>
          </a:xfrm>
          <a:prstGeom prst="rect">
            <a:avLst/>
          </a:prstGeom>
        </p:spPr>
      </p:pic>
      <p:sp>
        <p:nvSpPr>
          <p:cNvPr id="123" name="圆角矩形 122"/>
          <p:cNvSpPr/>
          <p:nvPr/>
        </p:nvSpPr>
        <p:spPr bwMode="gray">
          <a:xfrm>
            <a:off x="6110737" y="1970757"/>
            <a:ext cx="4951551" cy="3761503"/>
          </a:xfrm>
          <a:prstGeom prst="roundRect">
            <a:avLst>
              <a:gd name="adj" fmla="val 4091"/>
            </a:avLst>
          </a:prstGeom>
          <a:solidFill>
            <a:srgbClr val="FFFFCC"/>
          </a:solidFill>
          <a:ln w="12700">
            <a:solidFill>
              <a:srgbClr val="FF99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fontAlgn="ctr">
              <a:lnSpc>
                <a:spcPct val="140000"/>
              </a:lnSpc>
              <a:buFont typeface="Arial" panose="020B0604020202020204" pitchFamily="34" charset="0"/>
              <a:buChar char="•"/>
            </a:pPr>
            <a:r>
              <a:rPr lang="en-US" sz="1400" dirty="0">
                <a:solidFill>
                  <a:srgbClr val="C7000B"/>
                </a:solidFill>
                <a:latin typeface="Huawei Sans" panose="020C0503030203020204" pitchFamily="34" charset="0"/>
              </a:rPr>
              <a:t>To improve network reliability, a third-party cloud security gateway usually provides two access points to establish GRE tunnels with a CPE.</a:t>
            </a:r>
          </a:p>
          <a:p>
            <a:pPr marL="285750" indent="-285750" fontAlgn="ctr">
              <a:lnSpc>
                <a:spcPct val="140000"/>
              </a:lnSpc>
              <a:buFont typeface="Arial" panose="020B0604020202020204" pitchFamily="34" charset="0"/>
              <a:buChar char="•"/>
            </a:pPr>
            <a:r>
              <a:rPr lang="en-US" sz="1400" dirty="0">
                <a:solidFill>
                  <a:srgbClr val="C7000B"/>
                </a:solidFill>
                <a:latin typeface="Huawei Sans" panose="020C0503030203020204" pitchFamily="34" charset="0"/>
              </a:rPr>
              <a:t>Single-gateway scenario</a:t>
            </a:r>
            <a:endParaRPr lang="en-US" altLang="zh-CN" sz="1400" dirty="0">
              <a:solidFill>
                <a:srgbClr val="C7000B"/>
              </a:solidFill>
              <a:latin typeface="Huawei Sans" panose="020C0503030203020204" pitchFamily="34" charset="0"/>
            </a:endParaRPr>
          </a:p>
          <a:p>
            <a:pPr marL="542925" lvl="1" indent="-238125" defTabSz="914034" fontAlgn="ctr">
              <a:lnSpc>
                <a:spcPct val="140000"/>
              </a:lnSpc>
              <a:spcBef>
                <a:spcPts val="720"/>
              </a:spcBef>
              <a:buSzPct val="50000"/>
              <a:buFont typeface="Wingdings" panose="05000000000000000000" pitchFamily="2" charset="2"/>
              <a:buChar char="p"/>
            </a:pPr>
            <a:r>
              <a:rPr lang="en-US" sz="1200" dirty="0">
                <a:solidFill>
                  <a:srgbClr val="C7000B"/>
                </a:solidFill>
                <a:latin typeface="Huawei Sans" panose="020C0503030203020204" pitchFamily="34" charset="0"/>
                <a:ea typeface="方正兰亭黑简体" panose="02000000000000000000" pitchFamily="2" charset="-122"/>
              </a:rPr>
              <a:t>A CPE establishes one active GRE tunnel and one standby GRE tunnel with the two access points of the third-party cloud security gateway.</a:t>
            </a:r>
            <a:endParaRPr lang="en-US" altLang="zh-CN" sz="1200" dirty="0">
              <a:solidFill>
                <a:srgbClr val="C7000B"/>
              </a:solidFill>
              <a:latin typeface="Huawei Sans" panose="020C0503030203020204" pitchFamily="34" charset="0"/>
              <a:ea typeface="方正兰亭黑简体" panose="02000000000000000000" pitchFamily="2" charset="-122"/>
            </a:endParaRPr>
          </a:p>
          <a:p>
            <a:pPr marL="285750" indent="-285750" fontAlgn="ctr">
              <a:lnSpc>
                <a:spcPct val="140000"/>
              </a:lnSpc>
              <a:buFont typeface="Arial" panose="020B0604020202020204" pitchFamily="34" charset="0"/>
              <a:buChar char="•"/>
            </a:pPr>
            <a:r>
              <a:rPr lang="en-US" sz="1400" dirty="0">
                <a:solidFill>
                  <a:srgbClr val="C7000B"/>
                </a:solidFill>
                <a:latin typeface="Huawei Sans" panose="020C0503030203020204" pitchFamily="34" charset="0"/>
              </a:rPr>
              <a:t>Dual-gateway scenario</a:t>
            </a:r>
            <a:endParaRPr lang="en-US" altLang="zh-CN" sz="1400" dirty="0">
              <a:solidFill>
                <a:srgbClr val="C7000B"/>
              </a:solidFill>
              <a:latin typeface="Huawei Sans" panose="020C0503030203020204" pitchFamily="34" charset="0"/>
            </a:endParaRPr>
          </a:p>
          <a:p>
            <a:pPr marL="542925" lvl="1" indent="-238125" defTabSz="914034" fontAlgn="ctr">
              <a:lnSpc>
                <a:spcPct val="140000"/>
              </a:lnSpc>
              <a:spcBef>
                <a:spcPts val="720"/>
              </a:spcBef>
              <a:buSzPct val="50000"/>
              <a:buFont typeface="Wingdings" panose="05000000000000000000" pitchFamily="2" charset="2"/>
              <a:buChar char="p"/>
            </a:pPr>
            <a:r>
              <a:rPr lang="en-US" sz="1200" dirty="0">
                <a:solidFill>
                  <a:srgbClr val="C7000B"/>
                </a:solidFill>
                <a:latin typeface="Huawei Sans" panose="020C0503030203020204" pitchFamily="34" charset="0"/>
                <a:ea typeface="方正兰亭黑简体" panose="02000000000000000000" pitchFamily="2" charset="-122"/>
              </a:rPr>
              <a:t>Two CPEs establish four GRE tunnels (two pairs of active and standby GRE tunnels) with the two access points of the third-party cloud security gateway.</a:t>
            </a:r>
            <a:endParaRPr lang="en-US" altLang="zh-CN" sz="1200" dirty="0">
              <a:solidFill>
                <a:srgbClr val="C7000B"/>
              </a:solidFill>
              <a:latin typeface="Huawei Sans" panose="020C0503030203020204" pitchFamily="34" charset="0"/>
              <a:ea typeface="方正兰亭黑简体" panose="02000000000000000000" pitchFamily="2" charset="-122"/>
            </a:endParaRPr>
          </a:p>
        </p:txBody>
      </p:sp>
      <p:sp>
        <p:nvSpPr>
          <p:cNvPr id="124" name="文本框 123"/>
          <p:cNvSpPr txBox="1"/>
          <p:nvPr/>
        </p:nvSpPr>
        <p:spPr bwMode="gray">
          <a:xfrm>
            <a:off x="898665" y="1932705"/>
            <a:ext cx="2454135" cy="307777"/>
          </a:xfrm>
          <a:prstGeom prst="rect">
            <a:avLst/>
          </a:prstGeom>
          <a:noFill/>
        </p:spPr>
        <p:txBody>
          <a:bodyPr wrap="square" rtlCol="0">
            <a:spAutoFit/>
          </a:bodyPr>
          <a:lstStyle/>
          <a:p>
            <a:pPr algn="ctr" fontAlgn="ctr"/>
            <a:r>
              <a:rPr lang="en-US" sz="1400" b="1" dirty="0">
                <a:solidFill>
                  <a:srgbClr val="000000"/>
                </a:solidFill>
                <a:latin typeface="Huawei Sans" panose="020C0503030203020204" pitchFamily="34" charset="0"/>
              </a:rPr>
              <a:t>Single-gateway scenario</a:t>
            </a:r>
          </a:p>
        </p:txBody>
      </p:sp>
      <p:sp>
        <p:nvSpPr>
          <p:cNvPr id="125" name="文本框 124"/>
          <p:cNvSpPr txBox="1"/>
          <p:nvPr/>
        </p:nvSpPr>
        <p:spPr bwMode="gray">
          <a:xfrm>
            <a:off x="847241" y="4045127"/>
            <a:ext cx="2454135" cy="307777"/>
          </a:xfrm>
          <a:prstGeom prst="rect">
            <a:avLst/>
          </a:prstGeom>
          <a:noFill/>
        </p:spPr>
        <p:txBody>
          <a:bodyPr wrap="square" rtlCol="0">
            <a:spAutoFit/>
          </a:bodyPr>
          <a:lstStyle/>
          <a:p>
            <a:pPr algn="ctr" fontAlgn="ctr"/>
            <a:r>
              <a:rPr lang="en-US" sz="1400" b="1" dirty="0">
                <a:solidFill>
                  <a:srgbClr val="000000"/>
                </a:solidFill>
                <a:latin typeface="Huawei Sans" panose="020C0503030203020204" pitchFamily="34" charset="0"/>
              </a:rPr>
              <a:t>Dual-gateway scenario</a:t>
            </a:r>
          </a:p>
        </p:txBody>
      </p:sp>
    </p:spTree>
    <p:extLst>
      <p:ext uri="{BB962C8B-B14F-4D97-AF65-F5344CB8AC3E}">
        <p14:creationId xmlns:p14="http://schemas.microsoft.com/office/powerpoint/2010/main" val="468557596"/>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gray">
          <a:prstGeom prst="rect">
            <a:avLst/>
          </a:prstGeom>
        </p:spPr>
        <p:txBody>
          <a:bodyPr/>
          <a:lstStyle/>
          <a:p>
            <a:pPr marL="361950" indent="-361950" algn="l"/>
            <a:r>
              <a:rPr lang="en-US" sz="1800" dirty="0">
                <a:latin typeface="Huawei Sans" panose="020C0503030203020204" pitchFamily="34" charset="0"/>
              </a:rPr>
              <a:t>(</a:t>
            </a:r>
            <a:r>
              <a:rPr lang="en-US" sz="1800" dirty="0"/>
              <a:t>Multiple-answer question</a:t>
            </a:r>
            <a:r>
              <a:rPr lang="en-US" sz="1800" dirty="0">
                <a:latin typeface="Huawei Sans" panose="020C0503030203020204" pitchFamily="34" charset="0"/>
              </a:rPr>
              <a:t>) Which of the following are included in the inter-component communication security of the SD-WAN Solution?</a:t>
            </a:r>
            <a:endParaRPr lang="en-US" altLang="zh-CN" sz="1600" dirty="0">
              <a:latin typeface="Huawei Sans" panose="020C0503030203020204" pitchFamily="34" charset="0"/>
              <a:sym typeface="Huawei Sans" panose="020C0503030203020204" pitchFamily="34" charset="0"/>
            </a:endParaRPr>
          </a:p>
          <a:p>
            <a:pPr marL="714375" lvl="1" indent="-352425" algn="l"/>
            <a:r>
              <a:rPr lang="en-US" sz="1600" dirty="0">
                <a:latin typeface="Huawei Sans" panose="020C0503030203020204" pitchFamily="34" charset="0"/>
              </a:rPr>
              <a:t>Management channel security</a:t>
            </a:r>
          </a:p>
          <a:p>
            <a:pPr marL="714375" lvl="1" indent="-352425" algn="l"/>
            <a:r>
              <a:rPr lang="en-US" sz="1600" dirty="0">
                <a:latin typeface="Huawei Sans" panose="020C0503030203020204" pitchFamily="34" charset="0"/>
              </a:rPr>
              <a:t>Data channel security</a:t>
            </a:r>
          </a:p>
          <a:p>
            <a:pPr marL="714375" lvl="1" indent="-352425" algn="l"/>
            <a:r>
              <a:rPr lang="en-US" sz="1600" dirty="0">
                <a:latin typeface="Huawei Sans" panose="020C0503030203020204" pitchFamily="34" charset="0"/>
              </a:rPr>
              <a:t>Control channel security</a:t>
            </a:r>
            <a:endParaRPr lang="en-US" altLang="zh-CN" sz="1600" dirty="0">
              <a:latin typeface="Huawei Sans" panose="020C0503030203020204" pitchFamily="34" charset="0"/>
              <a:sym typeface="Huawei Sans" panose="020C0503030203020204" pitchFamily="34" charset="0"/>
            </a:endParaRPr>
          </a:p>
          <a:p>
            <a:pPr marL="714375" lvl="1" indent="-352425" algn="l"/>
            <a:r>
              <a:rPr lang="en-US" sz="1600" dirty="0">
                <a:latin typeface="Huawei Sans" panose="020C0503030203020204" pitchFamily="34" charset="0"/>
              </a:rPr>
              <a:t>Connection channel security</a:t>
            </a:r>
          </a:p>
          <a:p>
            <a:pPr marL="361950" indent="-361950" algn="l"/>
            <a:r>
              <a:rPr lang="en-US" sz="1800" dirty="0">
                <a:latin typeface="Huawei Sans" panose="020C0503030203020204" pitchFamily="34" charset="0"/>
              </a:rPr>
              <a:t>(True or False) The built-in firewall function enables CPEs to control the traffic between different security zones. For example, when the priorities of zone 1 and zone 2 are 20 and 60 respectively on a firewall, the traffic from zone 1 to zone 2 is outbound traffic.</a:t>
            </a:r>
            <a:endParaRPr lang="en-US" altLang="zh-CN" sz="1800" dirty="0">
              <a:latin typeface="Huawei Sans" panose="020C0503030203020204" pitchFamily="34" charset="0"/>
              <a:sym typeface="Huawei Sans" panose="020C0503030203020204" pitchFamily="34" charset="0"/>
            </a:endParaRPr>
          </a:p>
          <a:p>
            <a:pPr algn="l"/>
            <a:endParaRPr lang="en-US" altLang="zh-CN" sz="1800" dirty="0">
              <a:latin typeface="Huawei Sans" panose="020C0503030203020204" pitchFamily="34" charset="0"/>
              <a:sym typeface="Huawei Sans" panose="020C0503030203020204" pitchFamily="34" charset="0"/>
            </a:endParaRPr>
          </a:p>
        </p:txBody>
      </p:sp>
    </p:spTree>
    <p:extLst>
      <p:ext uri="{BB962C8B-B14F-4D97-AF65-F5344CB8AC3E}">
        <p14:creationId xmlns:p14="http://schemas.microsoft.com/office/powerpoint/2010/main" val="600461691"/>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sz="quarter" idx="10"/>
          </p:nvPr>
        </p:nvSpPr>
        <p:spPr bwMode="gray">
          <a:prstGeom prst="rect">
            <a:avLst/>
          </a:prstGeom>
        </p:spPr>
        <p:txBody>
          <a:bodyPr/>
          <a:lstStyle/>
          <a:p>
            <a:pPr algn="l"/>
            <a:r>
              <a:rPr lang="en-US" sz="2000" dirty="0">
                <a:latin typeface="Huawei Sans" panose="020C0503030203020204" pitchFamily="34" charset="0"/>
              </a:rPr>
              <a:t>SD-WAN security includes system security and service security.</a:t>
            </a:r>
            <a:endParaRPr lang="en-US" altLang="zh-CN" sz="2000" dirty="0">
              <a:latin typeface="Huawei Sans" panose="020C0503030203020204" pitchFamily="34" charset="0"/>
            </a:endParaRPr>
          </a:p>
          <a:p>
            <a:pPr algn="l"/>
            <a:r>
              <a:rPr lang="en-US" sz="2000" dirty="0">
                <a:latin typeface="Huawei Sans" panose="020C0503030203020204" pitchFamily="34" charset="0"/>
              </a:rPr>
              <a:t>System security includes the security of components (</a:t>
            </a:r>
            <a:r>
              <a:rPr lang="en-US" sz="2000" dirty="0" err="1">
                <a:latin typeface="Huawei Sans" panose="020C0503030203020204" pitchFamily="34" charset="0"/>
              </a:rPr>
              <a:t>iMaster</a:t>
            </a:r>
            <a:r>
              <a:rPr lang="en-US" sz="2000" dirty="0">
                <a:latin typeface="Huawei Sans" panose="020C0503030203020204" pitchFamily="34" charset="0"/>
              </a:rPr>
              <a:t> NCE-WAN, CPEs, and RRs) as well as the security of management, control, and data channels established between the components.</a:t>
            </a:r>
            <a:endParaRPr lang="en-US" altLang="zh-CN" sz="2000" dirty="0">
              <a:latin typeface="Huawei Sans" panose="020C0503030203020204" pitchFamily="34" charset="0"/>
            </a:endParaRPr>
          </a:p>
          <a:p>
            <a:pPr algn="l"/>
            <a:r>
              <a:rPr lang="en-US" sz="2000" dirty="0">
                <a:latin typeface="Huawei Sans" panose="020C0503030203020204" pitchFamily="34" charset="0"/>
              </a:rPr>
              <a:t>Service security includes the site-to-site, site-to-Internet, and site-to-SaaS application access security. The firewall, IPS, URL filtering, advanced security VAS, and third-party cloud security functions can effectively defend against various security threats.</a:t>
            </a:r>
          </a:p>
        </p:txBody>
      </p:sp>
    </p:spTree>
    <p:extLst>
      <p:ext uri="{BB962C8B-B14F-4D97-AF65-F5344CB8AC3E}">
        <p14:creationId xmlns:p14="http://schemas.microsoft.com/office/powerpoint/2010/main" val="3325153846"/>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7724732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1"/>
          <p:cNvSpPr>
            <a:spLocks noGrp="1"/>
          </p:cNvSpPr>
          <p:nvPr>
            <p:ph type="body" sz="quarter" idx="10"/>
          </p:nvPr>
        </p:nvSpPr>
        <p:spPr bwMode="gray">
          <a:prstGeom prst="rect">
            <a:avLst/>
          </a:prstGeom>
        </p:spPr>
        <p:txBody>
          <a:bodyPr/>
          <a:lstStyle/>
          <a:p>
            <a:r>
              <a:rPr lang="en-US" b="1" dirty="0">
                <a:latin typeface="Huawei Sans" panose="020C0503030203020204" pitchFamily="34" charset="0"/>
              </a:rPr>
              <a:t>SD-WAN Security Overview</a:t>
            </a:r>
            <a:endParaRPr lang="en-US" altLang="zh-CN" b="1" dirty="0">
              <a:latin typeface="Huawei Sans" panose="020C0503030203020204" pitchFamily="34" charset="0"/>
            </a:endParaRPr>
          </a:p>
          <a:p>
            <a:r>
              <a:rPr lang="en-US" dirty="0">
                <a:solidFill>
                  <a:schemeClr val="bg1">
                    <a:lumMod val="50000"/>
                  </a:schemeClr>
                </a:solidFill>
                <a:latin typeface="Huawei Sans" panose="020C0503030203020204" pitchFamily="34" charset="0"/>
              </a:rPr>
              <a:t>System Security</a:t>
            </a:r>
            <a:endParaRPr lang="en-US" altLang="zh-CN" dirty="0">
              <a:solidFill>
                <a:schemeClr val="bg1">
                  <a:lumMod val="50000"/>
                </a:schemeClr>
              </a:solidFill>
              <a:latin typeface="Huawei Sans" panose="020C0503030203020204" pitchFamily="34" charset="0"/>
            </a:endParaRPr>
          </a:p>
          <a:p>
            <a:r>
              <a:rPr lang="en-US" dirty="0">
                <a:solidFill>
                  <a:schemeClr val="bg1">
                    <a:lumMod val="50000"/>
                  </a:schemeClr>
                </a:solidFill>
                <a:latin typeface="Huawei Sans" panose="020C0503030203020204" pitchFamily="34" charset="0"/>
              </a:rPr>
              <a:t>Service Security</a:t>
            </a:r>
            <a:endParaRPr lang="en-US" altLang="zh-CN" dirty="0">
              <a:solidFill>
                <a:schemeClr val="bg1">
                  <a:lumMod val="50000"/>
                </a:schemeClr>
              </a:solidFill>
              <a:latin typeface="Huawei Sans" panose="020C0503030203020204" pitchFamily="34" charset="0"/>
            </a:endParaRPr>
          </a:p>
        </p:txBody>
      </p:sp>
    </p:spTree>
    <p:extLst>
      <p:ext uri="{BB962C8B-B14F-4D97-AF65-F5344CB8AC3E}">
        <p14:creationId xmlns:p14="http://schemas.microsoft.com/office/powerpoint/2010/main" val="367922804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bwMode="gray">
          <a:prstGeom prst="rect">
            <a:avLst/>
          </a:prstGeom>
        </p:spPr>
        <p:txBody>
          <a:bodyPr>
            <a:normAutofit/>
          </a:bodyPr>
          <a:lstStyle/>
          <a:p>
            <a:pPr fontAlgn="ctr"/>
            <a:r>
              <a:rPr lang="en-US" dirty="0">
                <a:latin typeface="Huawei Sans" panose="020C0503030203020204" pitchFamily="34" charset="0"/>
              </a:rPr>
              <a:t>SD-WAN Security Risks</a:t>
            </a:r>
          </a:p>
        </p:txBody>
      </p:sp>
      <p:sp>
        <p:nvSpPr>
          <p:cNvPr id="6" name="文本占位符 5"/>
          <p:cNvSpPr>
            <a:spLocks noGrp="1"/>
          </p:cNvSpPr>
          <p:nvPr>
            <p:ph type="body" sz="quarter" idx="10"/>
          </p:nvPr>
        </p:nvSpPr>
        <p:spPr bwMode="gray">
          <a:xfrm>
            <a:off x="5948722" y="1052514"/>
            <a:ext cx="5800365" cy="4875042"/>
          </a:xfrm>
        </p:spPr>
        <p:txBody>
          <a:bodyPr/>
          <a:lstStyle/>
          <a:p>
            <a:pPr algn="l"/>
            <a:r>
              <a:rPr lang="en-US" sz="1600" dirty="0">
                <a:latin typeface="Huawei Sans" panose="020C0503030203020204" pitchFamily="34" charset="0"/>
              </a:rPr>
              <a:t>The SD-WAN Solution is built on a public network, and therefore its components are vulnerable to attacks and the communication between components faces security risks. In addition, user services carried by the SD-WAN Solution, such as </a:t>
            </a:r>
            <a:r>
              <a:rPr lang="en-US" sz="1600" dirty="0"/>
              <a:t>site-to-site, site-to-Internet, and </a:t>
            </a:r>
            <a:r>
              <a:rPr lang="en-US" sz="1600" dirty="0">
                <a:latin typeface="Huawei Sans" panose="020C0503030203020204" pitchFamily="34" charset="0"/>
              </a:rPr>
              <a:t>site-to-</a:t>
            </a:r>
            <a:r>
              <a:rPr lang="en-US" sz="1600" dirty="0" err="1">
                <a:latin typeface="Huawei Sans" panose="020C0503030203020204" pitchFamily="34" charset="0"/>
              </a:rPr>
              <a:t>SaaS</a:t>
            </a:r>
            <a:r>
              <a:rPr lang="en-US" sz="1600" dirty="0">
                <a:latin typeface="Huawei Sans" panose="020C0503030203020204" pitchFamily="34" charset="0"/>
              </a:rPr>
              <a:t> application access services, are threatened by various security </a:t>
            </a:r>
            <a:r>
              <a:rPr lang="en-US" sz="1600" dirty="0"/>
              <a:t>risks</a:t>
            </a:r>
            <a:r>
              <a:rPr lang="en-US" sz="1600" dirty="0">
                <a:latin typeface="Huawei Sans" panose="020C0503030203020204" pitchFamily="34" charset="0"/>
              </a:rPr>
              <a:t>. The SD-WAN Solution faces the following security challenges:</a:t>
            </a:r>
            <a:endParaRPr lang="en-US" altLang="zh-CN" sz="1600" dirty="0">
              <a:latin typeface="Huawei Sans" panose="020C0503030203020204" pitchFamily="34" charset="0"/>
            </a:endParaRPr>
          </a:p>
          <a:p>
            <a:pPr marL="542925" lvl="1" indent="-238125"/>
            <a:r>
              <a:rPr lang="en-US" sz="1400" dirty="0">
                <a:latin typeface="Huawei Sans" panose="020C0503030203020204" pitchFamily="34" charset="0"/>
              </a:rPr>
              <a:t>Identity spoofing</a:t>
            </a:r>
            <a:endParaRPr lang="en-US" altLang="zh-CN" sz="1400" dirty="0">
              <a:latin typeface="Huawei Sans" panose="020C0503030203020204" pitchFamily="34" charset="0"/>
            </a:endParaRPr>
          </a:p>
          <a:p>
            <a:pPr marL="542925" lvl="1" indent="-238125"/>
            <a:r>
              <a:rPr lang="en-US" sz="1400" dirty="0">
                <a:latin typeface="Huawei Sans" panose="020C0503030203020204" pitchFamily="34" charset="0"/>
              </a:rPr>
              <a:t>Data leakage</a:t>
            </a:r>
            <a:endParaRPr lang="en-US" altLang="zh-CN" sz="1400" dirty="0">
              <a:latin typeface="Huawei Sans" panose="020C0503030203020204" pitchFamily="34" charset="0"/>
            </a:endParaRPr>
          </a:p>
          <a:p>
            <a:pPr marL="542925" lvl="1" indent="-238125"/>
            <a:r>
              <a:rPr lang="en-US" sz="1400" dirty="0">
                <a:latin typeface="Huawei Sans" panose="020C0503030203020204" pitchFamily="34" charset="0"/>
              </a:rPr>
              <a:t>Network attacks</a:t>
            </a:r>
            <a:endParaRPr lang="en-US" altLang="zh-CN" sz="1400" dirty="0">
              <a:latin typeface="Huawei Sans" panose="020C0503030203020204" pitchFamily="34" charset="0"/>
            </a:endParaRPr>
          </a:p>
          <a:p>
            <a:pPr marL="542925" lvl="1" indent="-238125"/>
            <a:r>
              <a:rPr lang="en-US" sz="1400" dirty="0">
                <a:latin typeface="Huawei Sans" panose="020C0503030203020204" pitchFamily="34" charset="0"/>
              </a:rPr>
              <a:t>Service security requirements</a:t>
            </a:r>
          </a:p>
          <a:p>
            <a:pPr marL="0" indent="0" algn="l">
              <a:buNone/>
            </a:pPr>
            <a:endParaRPr lang="en-US" altLang="zh-CN" dirty="0">
              <a:latin typeface="Huawei Sans" panose="020C0503030203020204" pitchFamily="34" charset="0"/>
            </a:endParaRPr>
          </a:p>
        </p:txBody>
      </p:sp>
      <p:cxnSp>
        <p:nvCxnSpPr>
          <p:cNvPr id="8" name="直接连接符 7"/>
          <p:cNvCxnSpPr/>
          <p:nvPr/>
        </p:nvCxnSpPr>
        <p:spPr bwMode="gray">
          <a:xfrm>
            <a:off x="1867386" y="3882632"/>
            <a:ext cx="900801" cy="0"/>
          </a:xfrm>
          <a:prstGeom prst="line">
            <a:avLst/>
          </a:prstGeom>
          <a:noFill/>
          <a:ln w="127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9" name="直接连接符 8"/>
          <p:cNvCxnSpPr/>
          <p:nvPr/>
        </p:nvCxnSpPr>
        <p:spPr bwMode="gray">
          <a:xfrm flipV="1">
            <a:off x="2045295" y="4498101"/>
            <a:ext cx="817274" cy="592858"/>
          </a:xfrm>
          <a:prstGeom prst="line">
            <a:avLst/>
          </a:prstGeom>
          <a:noFill/>
          <a:ln w="127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0" name="直接连接符 9"/>
          <p:cNvCxnSpPr/>
          <p:nvPr/>
        </p:nvCxnSpPr>
        <p:spPr bwMode="gray">
          <a:xfrm>
            <a:off x="1864470" y="3995980"/>
            <a:ext cx="867608" cy="563837"/>
          </a:xfrm>
          <a:prstGeom prst="line">
            <a:avLst/>
          </a:prstGeom>
          <a:noFill/>
          <a:ln w="127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1" name="直接连接符 10"/>
          <p:cNvCxnSpPr>
            <a:stCxn id="19" idx="0"/>
          </p:cNvCxnSpPr>
          <p:nvPr/>
        </p:nvCxnSpPr>
        <p:spPr bwMode="gray">
          <a:xfrm flipV="1">
            <a:off x="1897110" y="3992944"/>
            <a:ext cx="906925" cy="869999"/>
          </a:xfrm>
          <a:prstGeom prst="line">
            <a:avLst/>
          </a:prstGeom>
          <a:noFill/>
          <a:ln w="127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2" name="直接连接符 11"/>
          <p:cNvCxnSpPr/>
          <p:nvPr/>
        </p:nvCxnSpPr>
        <p:spPr bwMode="gray">
          <a:xfrm flipV="1">
            <a:off x="3681068" y="3607792"/>
            <a:ext cx="967285" cy="250689"/>
          </a:xfrm>
          <a:prstGeom prst="line">
            <a:avLst/>
          </a:prstGeom>
          <a:noFill/>
          <a:ln w="127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3" name="直接连接符 12"/>
          <p:cNvCxnSpPr/>
          <p:nvPr/>
        </p:nvCxnSpPr>
        <p:spPr bwMode="gray">
          <a:xfrm flipV="1">
            <a:off x="3731812" y="4462155"/>
            <a:ext cx="916541" cy="50989"/>
          </a:xfrm>
          <a:prstGeom prst="line">
            <a:avLst/>
          </a:prstGeom>
          <a:noFill/>
          <a:ln w="127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4" name="直接连接符 13"/>
          <p:cNvCxnSpPr/>
          <p:nvPr/>
        </p:nvCxnSpPr>
        <p:spPr bwMode="gray">
          <a:xfrm>
            <a:off x="3785963" y="3959892"/>
            <a:ext cx="862390" cy="486657"/>
          </a:xfrm>
          <a:prstGeom prst="line">
            <a:avLst/>
          </a:prstGeom>
          <a:noFill/>
          <a:ln w="127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5" name="直接连接符 14"/>
          <p:cNvCxnSpPr/>
          <p:nvPr/>
        </p:nvCxnSpPr>
        <p:spPr bwMode="gray">
          <a:xfrm flipV="1">
            <a:off x="3681068" y="3601338"/>
            <a:ext cx="917418" cy="734075"/>
          </a:xfrm>
          <a:prstGeom prst="line">
            <a:avLst/>
          </a:prstGeom>
          <a:noFill/>
          <a:ln w="127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16" name="图片 1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4744224" y="4215668"/>
            <a:ext cx="823777" cy="510428"/>
          </a:xfrm>
          <a:prstGeom prst="rect">
            <a:avLst/>
          </a:prstGeom>
        </p:spPr>
      </p:pic>
      <p:pic>
        <p:nvPicPr>
          <p:cNvPr id="17" name="图片 1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1014423" y="4862943"/>
            <a:ext cx="823777" cy="510428"/>
          </a:xfrm>
          <a:prstGeom prst="rect">
            <a:avLst/>
          </a:prstGeom>
        </p:spPr>
      </p:pic>
      <p:pic>
        <p:nvPicPr>
          <p:cNvPr id="19" name="图片 18"/>
          <p:cNvPicPr>
            <a:picLocks noChangeAspect="1"/>
          </p:cNvPicPr>
          <p:nvPr/>
        </p:nvPicPr>
        <p:blipFill>
          <a:blip r:embed="rId4"/>
          <a:stretch>
            <a:fillRect/>
          </a:stretch>
        </p:blipFill>
        <p:spPr bwMode="gray">
          <a:xfrm>
            <a:off x="1688796" y="4862943"/>
            <a:ext cx="416628" cy="342976"/>
          </a:xfrm>
          <a:prstGeom prst="rect">
            <a:avLst/>
          </a:prstGeom>
        </p:spPr>
      </p:pic>
      <p:sp>
        <p:nvSpPr>
          <p:cNvPr id="20" name="Freeform 6"/>
          <p:cNvSpPr>
            <a:spLocks/>
          </p:cNvSpPr>
          <p:nvPr/>
        </p:nvSpPr>
        <p:spPr bwMode="gray">
          <a:xfrm>
            <a:off x="3826579" y="4738399"/>
            <a:ext cx="1021437" cy="602483"/>
          </a:xfrm>
          <a:custGeom>
            <a:avLst/>
            <a:gdLst>
              <a:gd name="T0" fmla="*/ 637 w 754"/>
              <a:gd name="T1" fmla="*/ 407 h 415"/>
              <a:gd name="T2" fmla="*/ 92 w 754"/>
              <a:gd name="T3" fmla="*/ 403 h 415"/>
              <a:gd name="T4" fmla="*/ 15 w 754"/>
              <a:gd name="T5" fmla="*/ 290 h 415"/>
              <a:gd name="T6" fmla="*/ 139 w 754"/>
              <a:gd name="T7" fmla="*/ 204 h 415"/>
              <a:gd name="T8" fmla="*/ 287 w 754"/>
              <a:gd name="T9" fmla="*/ 26 h 415"/>
              <a:gd name="T10" fmla="*/ 504 w 754"/>
              <a:gd name="T11" fmla="*/ 122 h 415"/>
              <a:gd name="T12" fmla="*/ 650 w 754"/>
              <a:gd name="T13" fmla="*/ 119 h 415"/>
              <a:gd name="T14" fmla="*/ 678 w 754"/>
              <a:gd name="T15" fmla="*/ 244 h 415"/>
              <a:gd name="T16" fmla="*/ 742 w 754"/>
              <a:gd name="T17" fmla="*/ 336 h 415"/>
              <a:gd name="T18" fmla="*/ 637 w 754"/>
              <a:gd name="T19" fmla="*/ 407 h 415"/>
              <a:gd name="connsiteX0" fmla="*/ 8448 w 10000"/>
              <a:gd name="connsiteY0" fmla="*/ 9807 h 10000"/>
              <a:gd name="connsiteX1" fmla="*/ 1220 w 10000"/>
              <a:gd name="connsiteY1" fmla="*/ 9711 h 10000"/>
              <a:gd name="connsiteX2" fmla="*/ 199 w 10000"/>
              <a:gd name="connsiteY2" fmla="*/ 6988 h 10000"/>
              <a:gd name="connsiteX3" fmla="*/ 1470 w 10000"/>
              <a:gd name="connsiteY3" fmla="*/ 4211 h 10000"/>
              <a:gd name="connsiteX4" fmla="*/ 3806 w 10000"/>
              <a:gd name="connsiteY4" fmla="*/ 627 h 10000"/>
              <a:gd name="connsiteX5" fmla="*/ 6684 w 10000"/>
              <a:gd name="connsiteY5" fmla="*/ 2940 h 10000"/>
              <a:gd name="connsiteX6" fmla="*/ 8621 w 10000"/>
              <a:gd name="connsiteY6" fmla="*/ 2867 h 10000"/>
              <a:gd name="connsiteX7" fmla="*/ 8992 w 10000"/>
              <a:gd name="connsiteY7" fmla="*/ 5880 h 10000"/>
              <a:gd name="connsiteX8" fmla="*/ 9841 w 10000"/>
              <a:gd name="connsiteY8" fmla="*/ 8096 h 10000"/>
              <a:gd name="connsiteX9" fmla="*/ 8448 w 10000"/>
              <a:gd name="connsiteY9" fmla="*/ 9807 h 10000"/>
              <a:gd name="connsiteX0" fmla="*/ 8448 w 10000"/>
              <a:gd name="connsiteY0" fmla="*/ 9807 h 10000"/>
              <a:gd name="connsiteX1" fmla="*/ 1220 w 10000"/>
              <a:gd name="connsiteY1" fmla="*/ 9711 h 10000"/>
              <a:gd name="connsiteX2" fmla="*/ 199 w 10000"/>
              <a:gd name="connsiteY2" fmla="*/ 6988 h 10000"/>
              <a:gd name="connsiteX3" fmla="*/ 1470 w 10000"/>
              <a:gd name="connsiteY3" fmla="*/ 4211 h 10000"/>
              <a:gd name="connsiteX4" fmla="*/ 3806 w 10000"/>
              <a:gd name="connsiteY4" fmla="*/ 627 h 10000"/>
              <a:gd name="connsiteX5" fmla="*/ 6684 w 10000"/>
              <a:gd name="connsiteY5" fmla="*/ 2940 h 10000"/>
              <a:gd name="connsiteX6" fmla="*/ 8621 w 10000"/>
              <a:gd name="connsiteY6" fmla="*/ 2867 h 10000"/>
              <a:gd name="connsiteX7" fmla="*/ 9353 w 10000"/>
              <a:gd name="connsiteY7" fmla="*/ 5815 h 10000"/>
              <a:gd name="connsiteX8" fmla="*/ 9841 w 10000"/>
              <a:gd name="connsiteY8" fmla="*/ 8096 h 10000"/>
              <a:gd name="connsiteX9" fmla="*/ 8448 w 10000"/>
              <a:gd name="connsiteY9" fmla="*/ 9807 h 10000"/>
              <a:gd name="connsiteX0" fmla="*/ 8448 w 10000"/>
              <a:gd name="connsiteY0" fmla="*/ 9807 h 10000"/>
              <a:gd name="connsiteX1" fmla="*/ 1220 w 10000"/>
              <a:gd name="connsiteY1" fmla="*/ 9711 h 10000"/>
              <a:gd name="connsiteX2" fmla="*/ 199 w 10000"/>
              <a:gd name="connsiteY2" fmla="*/ 6988 h 10000"/>
              <a:gd name="connsiteX3" fmla="*/ 1638 w 10000"/>
              <a:gd name="connsiteY3" fmla="*/ 4336 h 10000"/>
              <a:gd name="connsiteX4" fmla="*/ 3806 w 10000"/>
              <a:gd name="connsiteY4" fmla="*/ 627 h 10000"/>
              <a:gd name="connsiteX5" fmla="*/ 6684 w 10000"/>
              <a:gd name="connsiteY5" fmla="*/ 2940 h 10000"/>
              <a:gd name="connsiteX6" fmla="*/ 8621 w 10000"/>
              <a:gd name="connsiteY6" fmla="*/ 2867 h 10000"/>
              <a:gd name="connsiteX7" fmla="*/ 9353 w 10000"/>
              <a:gd name="connsiteY7" fmla="*/ 5815 h 10000"/>
              <a:gd name="connsiteX8" fmla="*/ 9841 w 10000"/>
              <a:gd name="connsiteY8" fmla="*/ 8096 h 10000"/>
              <a:gd name="connsiteX9" fmla="*/ 8448 w 10000"/>
              <a:gd name="connsiteY9" fmla="*/ 9807 h 10000"/>
              <a:gd name="connsiteX0" fmla="*/ 8448 w 10000"/>
              <a:gd name="connsiteY0" fmla="*/ 9807 h 10000"/>
              <a:gd name="connsiteX1" fmla="*/ 1220 w 10000"/>
              <a:gd name="connsiteY1" fmla="*/ 9711 h 10000"/>
              <a:gd name="connsiteX2" fmla="*/ 199 w 10000"/>
              <a:gd name="connsiteY2" fmla="*/ 6988 h 10000"/>
              <a:gd name="connsiteX3" fmla="*/ 1638 w 10000"/>
              <a:gd name="connsiteY3" fmla="*/ 4336 h 10000"/>
              <a:gd name="connsiteX4" fmla="*/ 3806 w 10000"/>
              <a:gd name="connsiteY4" fmla="*/ 627 h 10000"/>
              <a:gd name="connsiteX5" fmla="*/ 6684 w 10000"/>
              <a:gd name="connsiteY5" fmla="*/ 2940 h 10000"/>
              <a:gd name="connsiteX6" fmla="*/ 8621 w 10000"/>
              <a:gd name="connsiteY6" fmla="*/ 2867 h 10000"/>
              <a:gd name="connsiteX7" fmla="*/ 9054 w 10000"/>
              <a:gd name="connsiteY7" fmla="*/ 5692 h 10000"/>
              <a:gd name="connsiteX8" fmla="*/ 9841 w 10000"/>
              <a:gd name="connsiteY8" fmla="*/ 8096 h 10000"/>
              <a:gd name="connsiteX9" fmla="*/ 8448 w 10000"/>
              <a:gd name="connsiteY9" fmla="*/ 9807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000" h="10000">
                <a:moveTo>
                  <a:pt x="8448" y="9807"/>
                </a:moveTo>
                <a:lnTo>
                  <a:pt x="1220" y="9711"/>
                </a:lnTo>
                <a:cubicBezTo>
                  <a:pt x="1220" y="9711"/>
                  <a:pt x="0" y="9253"/>
                  <a:pt x="199" y="6988"/>
                </a:cubicBezTo>
                <a:cubicBezTo>
                  <a:pt x="424" y="4530"/>
                  <a:pt x="1638" y="4336"/>
                  <a:pt x="1638" y="4336"/>
                </a:cubicBezTo>
                <a:cubicBezTo>
                  <a:pt x="1638" y="4336"/>
                  <a:pt x="1711" y="1277"/>
                  <a:pt x="3806" y="627"/>
                </a:cubicBezTo>
                <a:cubicBezTo>
                  <a:pt x="5849" y="0"/>
                  <a:pt x="6684" y="2940"/>
                  <a:pt x="6684" y="2940"/>
                </a:cubicBezTo>
                <a:cubicBezTo>
                  <a:pt x="6684" y="2940"/>
                  <a:pt x="7732" y="1542"/>
                  <a:pt x="8621" y="2867"/>
                </a:cubicBezTo>
                <a:cubicBezTo>
                  <a:pt x="9363" y="3952"/>
                  <a:pt x="9054" y="5692"/>
                  <a:pt x="9054" y="5692"/>
                </a:cubicBezTo>
                <a:cubicBezTo>
                  <a:pt x="9054" y="5692"/>
                  <a:pt x="10000" y="6361"/>
                  <a:pt x="9841" y="8096"/>
                </a:cubicBezTo>
                <a:cubicBezTo>
                  <a:pt x="9668" y="10000"/>
                  <a:pt x="8448" y="9807"/>
                  <a:pt x="8448" y="9807"/>
                </a:cubicBezTo>
                <a:close/>
              </a:path>
            </a:pathLst>
          </a:custGeom>
          <a:solidFill>
            <a:schemeClr val="bg1">
              <a:lumMod val="5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688" fontAlgn="ctr"/>
            <a:endParaRPr lang="en-US" altLang="zh-CN" sz="1200" dirty="0">
              <a:solidFill>
                <a:srgbClr val="000000"/>
              </a:solidFill>
              <a:latin typeface="Huawei Sans" panose="020C0503030203020204" pitchFamily="34" charset="0"/>
            </a:endParaRPr>
          </a:p>
        </p:txBody>
      </p:sp>
      <p:pic>
        <p:nvPicPr>
          <p:cNvPr id="21" name="图片 20"/>
          <p:cNvPicPr>
            <a:picLocks noChangeAspect="1"/>
          </p:cNvPicPr>
          <p:nvPr/>
        </p:nvPicPr>
        <p:blipFill>
          <a:blip r:embed="rId5"/>
          <a:stretch>
            <a:fillRect/>
          </a:stretch>
        </p:blipFill>
        <p:spPr bwMode="gray">
          <a:xfrm>
            <a:off x="2659816" y="3523766"/>
            <a:ext cx="1185073" cy="717877"/>
          </a:xfrm>
          <a:prstGeom prst="rect">
            <a:avLst/>
          </a:prstGeom>
        </p:spPr>
      </p:pic>
      <p:pic>
        <p:nvPicPr>
          <p:cNvPr id="22" name="图片 2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810636" y="3587573"/>
            <a:ext cx="823777" cy="510428"/>
          </a:xfrm>
          <a:prstGeom prst="rect">
            <a:avLst/>
          </a:prstGeom>
        </p:spPr>
      </p:pic>
      <p:pic>
        <p:nvPicPr>
          <p:cNvPr id="23" name="图片 22"/>
          <p:cNvPicPr>
            <a:picLocks noChangeAspect="1"/>
          </p:cNvPicPr>
          <p:nvPr/>
        </p:nvPicPr>
        <p:blipFill>
          <a:blip r:embed="rId4"/>
          <a:stretch>
            <a:fillRect/>
          </a:stretch>
        </p:blipFill>
        <p:spPr bwMode="gray">
          <a:xfrm>
            <a:off x="1530046" y="3711145"/>
            <a:ext cx="416628" cy="342976"/>
          </a:xfrm>
          <a:prstGeom prst="rect">
            <a:avLst/>
          </a:prstGeom>
        </p:spPr>
      </p:pic>
      <p:pic>
        <p:nvPicPr>
          <p:cNvPr id="24" name="图片 23"/>
          <p:cNvPicPr>
            <a:picLocks noChangeAspect="1"/>
          </p:cNvPicPr>
          <p:nvPr/>
        </p:nvPicPr>
        <p:blipFill>
          <a:blip r:embed="rId4"/>
          <a:stretch>
            <a:fillRect/>
          </a:stretch>
        </p:blipFill>
        <p:spPr bwMode="gray">
          <a:xfrm>
            <a:off x="4494191" y="4299395"/>
            <a:ext cx="416628" cy="342976"/>
          </a:xfrm>
          <a:prstGeom prst="rect">
            <a:avLst/>
          </a:prstGeom>
        </p:spPr>
      </p:pic>
      <p:pic>
        <p:nvPicPr>
          <p:cNvPr id="25" name="图片 2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4744224" y="3332359"/>
            <a:ext cx="823777" cy="510428"/>
          </a:xfrm>
          <a:prstGeom prst="rect">
            <a:avLst/>
          </a:prstGeom>
        </p:spPr>
      </p:pic>
      <p:pic>
        <p:nvPicPr>
          <p:cNvPr id="26" name="图片 25"/>
          <p:cNvPicPr>
            <a:picLocks noChangeAspect="1"/>
          </p:cNvPicPr>
          <p:nvPr/>
        </p:nvPicPr>
        <p:blipFill>
          <a:blip r:embed="rId4"/>
          <a:stretch>
            <a:fillRect/>
          </a:stretch>
        </p:blipFill>
        <p:spPr bwMode="gray">
          <a:xfrm>
            <a:off x="4494191" y="3416086"/>
            <a:ext cx="416628" cy="342976"/>
          </a:xfrm>
          <a:prstGeom prst="rect">
            <a:avLst/>
          </a:prstGeom>
        </p:spPr>
      </p:pic>
      <p:pic>
        <p:nvPicPr>
          <p:cNvPr id="27" name="图片 26"/>
          <p:cNvPicPr>
            <a:picLocks noChangeAspect="1"/>
          </p:cNvPicPr>
          <p:nvPr/>
        </p:nvPicPr>
        <p:blipFill>
          <a:blip r:embed="rId6"/>
          <a:stretch>
            <a:fillRect/>
          </a:stretch>
        </p:blipFill>
        <p:spPr bwMode="gray">
          <a:xfrm>
            <a:off x="3017962" y="2575079"/>
            <a:ext cx="435375" cy="342000"/>
          </a:xfrm>
          <a:prstGeom prst="rect">
            <a:avLst/>
          </a:prstGeom>
        </p:spPr>
      </p:pic>
      <p:sp>
        <p:nvSpPr>
          <p:cNvPr id="29" name="文本框 28"/>
          <p:cNvSpPr txBox="1"/>
          <p:nvPr/>
        </p:nvSpPr>
        <p:spPr bwMode="gray">
          <a:xfrm>
            <a:off x="3355857" y="2375135"/>
            <a:ext cx="471370" cy="276999"/>
          </a:xfrm>
          <a:prstGeom prst="rect">
            <a:avLst/>
          </a:prstGeom>
          <a:noFill/>
        </p:spPr>
        <p:txBody>
          <a:bodyPr wrap="square" rtlCol="0">
            <a:spAutoFit/>
          </a:bodyPr>
          <a:lstStyle/>
          <a:p>
            <a:pPr algn="ctr" fontAlgn="ctr"/>
            <a:r>
              <a:rPr lang="en-US" sz="1200" dirty="0">
                <a:solidFill>
                  <a:srgbClr val="000000"/>
                </a:solidFill>
                <a:latin typeface="Huawei Sans" panose="020C0503030203020204" pitchFamily="34" charset="0"/>
              </a:rPr>
              <a:t>RR</a:t>
            </a:r>
            <a:endParaRPr lang="en-US" altLang="zh-CN" sz="1200" dirty="0">
              <a:solidFill>
                <a:srgbClr val="000000"/>
              </a:solidFill>
              <a:latin typeface="Huawei Sans" panose="020C0503030203020204" pitchFamily="34" charset="0"/>
            </a:endParaRPr>
          </a:p>
        </p:txBody>
      </p:sp>
      <p:sp>
        <p:nvSpPr>
          <p:cNvPr id="30" name="文本框 29"/>
          <p:cNvSpPr txBox="1"/>
          <p:nvPr/>
        </p:nvSpPr>
        <p:spPr bwMode="gray">
          <a:xfrm>
            <a:off x="1415323" y="4054121"/>
            <a:ext cx="629972" cy="276999"/>
          </a:xfrm>
          <a:prstGeom prst="rect">
            <a:avLst/>
          </a:prstGeom>
          <a:noFill/>
        </p:spPr>
        <p:txBody>
          <a:bodyPr wrap="square" rtlCol="0">
            <a:spAutoFit/>
          </a:bodyPr>
          <a:lstStyle/>
          <a:p>
            <a:pPr algn="ctr" fontAlgn="ctr"/>
            <a:r>
              <a:rPr lang="en-US" sz="1200" dirty="0">
                <a:solidFill>
                  <a:srgbClr val="000000"/>
                </a:solidFill>
                <a:latin typeface="Huawei Sans" panose="020C0503030203020204" pitchFamily="34" charset="0"/>
              </a:rPr>
              <a:t>CPE</a:t>
            </a:r>
            <a:endParaRPr lang="en-US" altLang="zh-CN" sz="1200" dirty="0">
              <a:solidFill>
                <a:srgbClr val="000000"/>
              </a:solidFill>
              <a:latin typeface="Huawei Sans" panose="020C0503030203020204" pitchFamily="34" charset="0"/>
            </a:endParaRPr>
          </a:p>
        </p:txBody>
      </p:sp>
      <p:sp>
        <p:nvSpPr>
          <p:cNvPr id="31" name="文本框 30"/>
          <p:cNvSpPr txBox="1"/>
          <p:nvPr/>
        </p:nvSpPr>
        <p:spPr bwMode="gray">
          <a:xfrm>
            <a:off x="1510112" y="5233834"/>
            <a:ext cx="629972" cy="276999"/>
          </a:xfrm>
          <a:prstGeom prst="rect">
            <a:avLst/>
          </a:prstGeom>
          <a:noFill/>
        </p:spPr>
        <p:txBody>
          <a:bodyPr wrap="square" rtlCol="0">
            <a:spAutoFit/>
          </a:bodyPr>
          <a:lstStyle/>
          <a:p>
            <a:pPr algn="ctr" fontAlgn="ctr"/>
            <a:r>
              <a:rPr lang="en-US" sz="1200" dirty="0">
                <a:solidFill>
                  <a:srgbClr val="000000"/>
                </a:solidFill>
                <a:latin typeface="Huawei Sans" panose="020C0503030203020204" pitchFamily="34" charset="0"/>
              </a:rPr>
              <a:t>CPE</a:t>
            </a:r>
            <a:endParaRPr lang="en-US" altLang="zh-CN" sz="1200" dirty="0">
              <a:solidFill>
                <a:srgbClr val="000000"/>
              </a:solidFill>
              <a:latin typeface="Huawei Sans" panose="020C0503030203020204" pitchFamily="34" charset="0"/>
            </a:endParaRPr>
          </a:p>
        </p:txBody>
      </p:sp>
      <p:sp>
        <p:nvSpPr>
          <p:cNvPr id="32" name="文本框 31"/>
          <p:cNvSpPr txBox="1"/>
          <p:nvPr/>
        </p:nvSpPr>
        <p:spPr bwMode="gray">
          <a:xfrm>
            <a:off x="4387518" y="3721961"/>
            <a:ext cx="629972" cy="276999"/>
          </a:xfrm>
          <a:prstGeom prst="rect">
            <a:avLst/>
          </a:prstGeom>
          <a:noFill/>
        </p:spPr>
        <p:txBody>
          <a:bodyPr wrap="square" rtlCol="0">
            <a:spAutoFit/>
          </a:bodyPr>
          <a:lstStyle/>
          <a:p>
            <a:pPr algn="ctr" fontAlgn="ctr"/>
            <a:r>
              <a:rPr lang="en-US" sz="1200" dirty="0">
                <a:solidFill>
                  <a:srgbClr val="000000"/>
                </a:solidFill>
                <a:latin typeface="Huawei Sans" panose="020C0503030203020204" pitchFamily="34" charset="0"/>
              </a:rPr>
              <a:t>CPE</a:t>
            </a:r>
            <a:endParaRPr lang="en-US" altLang="zh-CN" sz="1200" dirty="0">
              <a:solidFill>
                <a:srgbClr val="000000"/>
              </a:solidFill>
              <a:latin typeface="Huawei Sans" panose="020C0503030203020204" pitchFamily="34" charset="0"/>
            </a:endParaRPr>
          </a:p>
        </p:txBody>
      </p:sp>
      <p:sp>
        <p:nvSpPr>
          <p:cNvPr id="33" name="文本框 32"/>
          <p:cNvSpPr txBox="1"/>
          <p:nvPr/>
        </p:nvSpPr>
        <p:spPr bwMode="gray">
          <a:xfrm>
            <a:off x="4371467" y="4605270"/>
            <a:ext cx="629972" cy="276999"/>
          </a:xfrm>
          <a:prstGeom prst="rect">
            <a:avLst/>
          </a:prstGeom>
          <a:noFill/>
        </p:spPr>
        <p:txBody>
          <a:bodyPr wrap="square" rtlCol="0">
            <a:spAutoFit/>
          </a:bodyPr>
          <a:lstStyle/>
          <a:p>
            <a:pPr algn="ctr" fontAlgn="ctr"/>
            <a:r>
              <a:rPr lang="en-US" sz="1200" dirty="0">
                <a:solidFill>
                  <a:srgbClr val="000000"/>
                </a:solidFill>
                <a:latin typeface="Huawei Sans" panose="020C0503030203020204" pitchFamily="34" charset="0"/>
              </a:rPr>
              <a:t>CPE</a:t>
            </a:r>
            <a:endParaRPr lang="en-US" altLang="zh-CN" sz="1200" dirty="0">
              <a:solidFill>
                <a:srgbClr val="000000"/>
              </a:solidFill>
              <a:latin typeface="Huawei Sans" panose="020C0503030203020204" pitchFamily="34" charset="0"/>
            </a:endParaRPr>
          </a:p>
        </p:txBody>
      </p:sp>
      <p:sp>
        <p:nvSpPr>
          <p:cNvPr id="34" name="文本框 33"/>
          <p:cNvSpPr txBox="1"/>
          <p:nvPr/>
        </p:nvSpPr>
        <p:spPr bwMode="gray">
          <a:xfrm>
            <a:off x="887987" y="3711145"/>
            <a:ext cx="629972" cy="261610"/>
          </a:xfrm>
          <a:prstGeom prst="rect">
            <a:avLst/>
          </a:prstGeom>
          <a:noFill/>
        </p:spPr>
        <p:txBody>
          <a:bodyPr wrap="square" rtlCol="0">
            <a:spAutoFit/>
          </a:bodyPr>
          <a:lstStyle/>
          <a:p>
            <a:pPr algn="ctr" fontAlgn="ctr"/>
            <a:r>
              <a:rPr lang="en-US" sz="1100" dirty="0">
                <a:solidFill>
                  <a:srgbClr val="000000"/>
                </a:solidFill>
                <a:latin typeface="Huawei Sans" panose="020C0503030203020204" pitchFamily="34" charset="0"/>
              </a:rPr>
              <a:t>Branch</a:t>
            </a:r>
          </a:p>
        </p:txBody>
      </p:sp>
      <p:sp>
        <p:nvSpPr>
          <p:cNvPr id="35" name="文本框 34"/>
          <p:cNvSpPr txBox="1"/>
          <p:nvPr/>
        </p:nvSpPr>
        <p:spPr bwMode="gray">
          <a:xfrm>
            <a:off x="1092153" y="4993568"/>
            <a:ext cx="629972" cy="261610"/>
          </a:xfrm>
          <a:prstGeom prst="rect">
            <a:avLst/>
          </a:prstGeom>
          <a:noFill/>
        </p:spPr>
        <p:txBody>
          <a:bodyPr wrap="square" rtlCol="0">
            <a:spAutoFit/>
          </a:bodyPr>
          <a:lstStyle/>
          <a:p>
            <a:pPr algn="ctr" fontAlgn="ctr"/>
            <a:r>
              <a:rPr lang="en-US" sz="1100" dirty="0">
                <a:solidFill>
                  <a:srgbClr val="000000"/>
                </a:solidFill>
                <a:latin typeface="Huawei Sans" panose="020C0503030203020204" pitchFamily="34" charset="0"/>
              </a:rPr>
              <a:t>Branch</a:t>
            </a:r>
          </a:p>
        </p:txBody>
      </p:sp>
      <p:sp>
        <p:nvSpPr>
          <p:cNvPr id="36" name="文本框 35"/>
          <p:cNvSpPr txBox="1"/>
          <p:nvPr/>
        </p:nvSpPr>
        <p:spPr bwMode="gray">
          <a:xfrm>
            <a:off x="4600506" y="3495044"/>
            <a:ext cx="1202706" cy="246221"/>
          </a:xfrm>
          <a:prstGeom prst="rect">
            <a:avLst/>
          </a:prstGeom>
          <a:noFill/>
        </p:spPr>
        <p:txBody>
          <a:bodyPr wrap="square" rtlCol="0">
            <a:spAutoFit/>
          </a:bodyPr>
          <a:lstStyle/>
          <a:p>
            <a:pPr algn="ctr" fontAlgn="ctr"/>
            <a:r>
              <a:rPr lang="en-US" sz="1000" dirty="0">
                <a:solidFill>
                  <a:srgbClr val="000000"/>
                </a:solidFill>
                <a:latin typeface="Huawei Sans" panose="020C0503030203020204" pitchFamily="34" charset="0"/>
              </a:rPr>
              <a:t>HQ/DC</a:t>
            </a:r>
          </a:p>
        </p:txBody>
      </p:sp>
      <p:sp>
        <p:nvSpPr>
          <p:cNvPr id="37" name="文本框 36"/>
          <p:cNvSpPr txBox="1"/>
          <p:nvPr/>
        </p:nvSpPr>
        <p:spPr bwMode="gray">
          <a:xfrm>
            <a:off x="4804025" y="4335413"/>
            <a:ext cx="763977" cy="261610"/>
          </a:xfrm>
          <a:prstGeom prst="rect">
            <a:avLst/>
          </a:prstGeom>
          <a:noFill/>
        </p:spPr>
        <p:txBody>
          <a:bodyPr wrap="square" rtlCol="0">
            <a:spAutoFit/>
          </a:bodyPr>
          <a:lstStyle/>
          <a:p>
            <a:pPr algn="ctr" fontAlgn="ctr"/>
            <a:r>
              <a:rPr lang="en-US" sz="1100" dirty="0">
                <a:solidFill>
                  <a:srgbClr val="000000"/>
                </a:solidFill>
                <a:latin typeface="Huawei Sans" panose="020C0503030203020204" pitchFamily="34" charset="0"/>
              </a:rPr>
              <a:t>Branch</a:t>
            </a:r>
          </a:p>
        </p:txBody>
      </p:sp>
      <p:sp>
        <p:nvSpPr>
          <p:cNvPr id="38" name="文本框 37"/>
          <p:cNvSpPr txBox="1"/>
          <p:nvPr/>
        </p:nvSpPr>
        <p:spPr bwMode="gray">
          <a:xfrm>
            <a:off x="3559669" y="5359082"/>
            <a:ext cx="1555256" cy="276999"/>
          </a:xfrm>
          <a:prstGeom prst="rect">
            <a:avLst/>
          </a:prstGeom>
          <a:noFill/>
        </p:spPr>
        <p:txBody>
          <a:bodyPr wrap="square" rtlCol="0">
            <a:spAutoFit/>
          </a:bodyPr>
          <a:lstStyle/>
          <a:p>
            <a:pPr algn="ctr" fontAlgn="ctr"/>
            <a:r>
              <a:rPr lang="en-US" sz="1200" dirty="0">
                <a:solidFill>
                  <a:srgbClr val="000000"/>
                </a:solidFill>
                <a:latin typeface="Huawei Sans" panose="020C0503030203020204" pitchFamily="34" charset="0"/>
              </a:rPr>
              <a:t>SaaS applications</a:t>
            </a:r>
          </a:p>
        </p:txBody>
      </p:sp>
      <p:cxnSp>
        <p:nvCxnSpPr>
          <p:cNvPr id="39" name="直接箭头连接符 38"/>
          <p:cNvCxnSpPr/>
          <p:nvPr/>
        </p:nvCxnSpPr>
        <p:spPr bwMode="gray">
          <a:xfrm flipH="1">
            <a:off x="1672985" y="1819267"/>
            <a:ext cx="1308434" cy="1800745"/>
          </a:xfrm>
          <a:prstGeom prst="straightConnector1">
            <a:avLst/>
          </a:prstGeom>
          <a:noFill/>
          <a:ln w="12700" cap="flat" cmpd="sng" algn="ctr">
            <a:solidFill>
              <a:srgbClr val="30B5C5"/>
            </a:solidFill>
            <a:prstDash val="dash"/>
            <a:round/>
            <a:headEnd type="triangl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0" name="直接箭头连接符 39"/>
          <p:cNvCxnSpPr>
            <a:stCxn id="61" idx="2"/>
            <a:endCxn id="27" idx="0"/>
          </p:cNvCxnSpPr>
          <p:nvPr/>
        </p:nvCxnSpPr>
        <p:spPr bwMode="gray">
          <a:xfrm>
            <a:off x="3235650" y="1819267"/>
            <a:ext cx="0" cy="755812"/>
          </a:xfrm>
          <a:prstGeom prst="straightConnector1">
            <a:avLst/>
          </a:prstGeom>
          <a:noFill/>
          <a:ln w="12700" cap="flat" cmpd="sng" algn="ctr">
            <a:solidFill>
              <a:srgbClr val="30B5C5"/>
            </a:solidFill>
            <a:prstDash val="dash"/>
            <a:round/>
            <a:headEnd type="triangl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1" name="直接箭头连接符 40"/>
          <p:cNvCxnSpPr/>
          <p:nvPr/>
        </p:nvCxnSpPr>
        <p:spPr bwMode="gray">
          <a:xfrm>
            <a:off x="3450488" y="1820319"/>
            <a:ext cx="1254343" cy="1538633"/>
          </a:xfrm>
          <a:prstGeom prst="straightConnector1">
            <a:avLst/>
          </a:prstGeom>
          <a:noFill/>
          <a:ln w="12700" cap="flat" cmpd="sng" algn="ctr">
            <a:solidFill>
              <a:srgbClr val="30B5C5"/>
            </a:solidFill>
            <a:prstDash val="dash"/>
            <a:round/>
            <a:headEnd type="triangl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5" name="直接箭头连接符 44"/>
          <p:cNvCxnSpPr/>
          <p:nvPr/>
        </p:nvCxnSpPr>
        <p:spPr bwMode="gray">
          <a:xfrm flipH="1">
            <a:off x="1944895" y="3568082"/>
            <a:ext cx="2530323" cy="216844"/>
          </a:xfrm>
          <a:prstGeom prst="straightConnector1">
            <a:avLst/>
          </a:prstGeom>
          <a:noFill/>
          <a:ln w="12700" cap="flat" cmpd="sng" algn="ctr">
            <a:solidFill>
              <a:srgbClr val="62B230"/>
            </a:solidFill>
            <a:prstDash val="dash"/>
            <a:round/>
            <a:headEnd type="triangl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60" name="文本框 59"/>
          <p:cNvSpPr txBox="1"/>
          <p:nvPr/>
        </p:nvSpPr>
        <p:spPr bwMode="gray">
          <a:xfrm>
            <a:off x="2470701" y="1178412"/>
            <a:ext cx="1557090" cy="276999"/>
          </a:xfrm>
          <a:prstGeom prst="rect">
            <a:avLst/>
          </a:prstGeom>
          <a:noFill/>
        </p:spPr>
        <p:txBody>
          <a:bodyPr wrap="square" rtlCol="0">
            <a:spAutoFit/>
          </a:bodyPr>
          <a:lstStyle/>
          <a:p>
            <a:pPr algn="ctr" fontAlgn="ctr"/>
            <a:r>
              <a:rPr lang="en-US" sz="1200" dirty="0" err="1">
                <a:solidFill>
                  <a:srgbClr val="000000"/>
                </a:solidFill>
                <a:latin typeface="Huawei Sans" panose="020C0503030203020204" pitchFamily="34" charset="0"/>
              </a:rPr>
              <a:t>iMaster</a:t>
            </a:r>
            <a:r>
              <a:rPr lang="en-US" sz="1200" dirty="0">
                <a:solidFill>
                  <a:srgbClr val="000000"/>
                </a:solidFill>
                <a:latin typeface="Huawei Sans" panose="020C0503030203020204" pitchFamily="34" charset="0"/>
              </a:rPr>
              <a:t> NCE-WAN</a:t>
            </a:r>
            <a:endParaRPr lang="en-US" altLang="zh-CN" sz="1200" dirty="0">
              <a:solidFill>
                <a:srgbClr val="000000"/>
              </a:solidFill>
              <a:latin typeface="Huawei Sans" panose="020C0503030203020204" pitchFamily="34" charset="0"/>
            </a:endParaRPr>
          </a:p>
        </p:txBody>
      </p:sp>
      <p:pic>
        <p:nvPicPr>
          <p:cNvPr id="61" name="Picture 2" descr="C:\Users\b00343617\AppData\Roaming\eSpace_Desktop\UserData\b00343617\imagefiles\7455122A-1075-47ED-B57D-41E031D77EFA.p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gray">
          <a:xfrm>
            <a:off x="3035880" y="1494641"/>
            <a:ext cx="399540" cy="324626"/>
          </a:xfrm>
          <a:prstGeom prst="rect">
            <a:avLst/>
          </a:prstGeom>
          <a:noFill/>
          <a:extLst>
            <a:ext uri="{909E8E84-426E-40DD-AFC4-6F175D3DCCD1}">
              <a14:hiddenFill xmlns:a14="http://schemas.microsoft.com/office/drawing/2010/main">
                <a:solidFill>
                  <a:srgbClr val="FFFFFF"/>
                </a:solidFill>
              </a14:hiddenFill>
            </a:ext>
          </a:extLst>
        </p:spPr>
      </p:pic>
      <p:pic>
        <p:nvPicPr>
          <p:cNvPr id="2" name="图片 1"/>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bwMode="gray">
          <a:xfrm>
            <a:off x="4029644" y="5090959"/>
            <a:ext cx="234000" cy="234000"/>
          </a:xfrm>
          <a:prstGeom prst="rect">
            <a:avLst/>
          </a:prstGeom>
        </p:spPr>
      </p:pic>
      <p:pic>
        <p:nvPicPr>
          <p:cNvPr id="4" name="图片 3"/>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bwMode="gray">
          <a:xfrm>
            <a:off x="4180191" y="4808485"/>
            <a:ext cx="234000" cy="234000"/>
          </a:xfrm>
          <a:prstGeom prst="rect">
            <a:avLst/>
          </a:prstGeom>
        </p:spPr>
      </p:pic>
      <p:pic>
        <p:nvPicPr>
          <p:cNvPr id="18" name="图片 17"/>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bwMode="gray">
          <a:xfrm>
            <a:off x="4450003" y="5016160"/>
            <a:ext cx="234000" cy="234000"/>
          </a:xfrm>
          <a:prstGeom prst="rect">
            <a:avLst/>
          </a:prstGeom>
        </p:spPr>
      </p:pic>
      <p:grpSp>
        <p:nvGrpSpPr>
          <p:cNvPr id="59" name="组合 58"/>
          <p:cNvGrpSpPr/>
          <p:nvPr/>
        </p:nvGrpSpPr>
        <p:grpSpPr bwMode="gray">
          <a:xfrm>
            <a:off x="2560216" y="4183433"/>
            <a:ext cx="1247192" cy="602357"/>
            <a:chOff x="2074794" y="4298943"/>
            <a:chExt cx="1247192" cy="602357"/>
          </a:xfrm>
        </p:grpSpPr>
        <p:pic>
          <p:nvPicPr>
            <p:cNvPr id="62" name="图片 61" descr="网络云2-蓝.png"/>
            <p:cNvPicPr>
              <a:picLocks noChangeAspect="1"/>
            </p:cNvPicPr>
            <p:nvPr/>
          </p:nvPicPr>
          <p:blipFill>
            <a:blip r:embed="rId11" cstate="print"/>
            <a:stretch>
              <a:fillRect/>
            </a:stretch>
          </p:blipFill>
          <p:spPr bwMode="gray">
            <a:xfrm>
              <a:off x="2074794" y="4298943"/>
              <a:ext cx="1247192" cy="602357"/>
            </a:xfrm>
            <a:prstGeom prst="rect">
              <a:avLst/>
            </a:prstGeom>
          </p:spPr>
        </p:pic>
        <p:sp>
          <p:nvSpPr>
            <p:cNvPr id="63" name="文本框 62"/>
            <p:cNvSpPr txBox="1"/>
            <p:nvPr/>
          </p:nvSpPr>
          <p:spPr bwMode="gray">
            <a:xfrm>
              <a:off x="2309135" y="4448286"/>
              <a:ext cx="988648" cy="307777"/>
            </a:xfrm>
            <a:prstGeom prst="rect">
              <a:avLst/>
            </a:prstGeom>
            <a:noFill/>
          </p:spPr>
          <p:txBody>
            <a:bodyPr wrap="square" rtlCol="0">
              <a:spAutoFit/>
            </a:bodyPr>
            <a:lstStyle/>
            <a:p>
              <a:pPr fontAlgn="ctr"/>
              <a:r>
                <a:rPr lang="en-US" sz="1400" dirty="0">
                  <a:solidFill>
                    <a:schemeClr val="bg1"/>
                  </a:solidFill>
                  <a:latin typeface="Huawei Sans" panose="020C0503030203020204" pitchFamily="34" charset="0"/>
                </a:rPr>
                <a:t>Internet</a:t>
              </a:r>
              <a:endParaRPr lang="en-US" altLang="zh-CN" sz="1400" dirty="0">
                <a:solidFill>
                  <a:schemeClr val="bg1"/>
                </a:solidFill>
                <a:latin typeface="Huawei Sans" panose="020C0503030203020204" pitchFamily="34" charset="0"/>
              </a:endParaRPr>
            </a:p>
          </p:txBody>
        </p:sp>
      </p:grpSp>
      <p:sp>
        <p:nvSpPr>
          <p:cNvPr id="49" name="任意多边形 48"/>
          <p:cNvSpPr/>
          <p:nvPr/>
        </p:nvSpPr>
        <p:spPr bwMode="gray">
          <a:xfrm>
            <a:off x="1689652" y="3490542"/>
            <a:ext cx="3302935" cy="1518237"/>
          </a:xfrm>
          <a:custGeom>
            <a:avLst/>
            <a:gdLst>
              <a:gd name="connsiteX0" fmla="*/ 0 w 2774731"/>
              <a:gd name="connsiteY0" fmla="*/ 1292501 h 1292501"/>
              <a:gd name="connsiteX1" fmla="*/ 1048407 w 2774731"/>
              <a:gd name="connsiteY1" fmla="*/ 811653 h 1292501"/>
              <a:gd name="connsiteX2" fmla="*/ 1742089 w 2774731"/>
              <a:gd name="connsiteY2" fmla="*/ 780122 h 1292501"/>
              <a:gd name="connsiteX3" fmla="*/ 2427889 w 2774731"/>
              <a:gd name="connsiteY3" fmla="*/ 94322 h 1292501"/>
              <a:gd name="connsiteX4" fmla="*/ 2774731 w 2774731"/>
              <a:gd name="connsiteY4" fmla="*/ 23377 h 12925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74731" h="1292501">
                <a:moveTo>
                  <a:pt x="0" y="1292501"/>
                </a:moveTo>
                <a:cubicBezTo>
                  <a:pt x="379029" y="1094775"/>
                  <a:pt x="758059" y="897050"/>
                  <a:pt x="1048407" y="811653"/>
                </a:cubicBezTo>
                <a:cubicBezTo>
                  <a:pt x="1338755" y="726256"/>
                  <a:pt x="1512175" y="899677"/>
                  <a:pt x="1742089" y="780122"/>
                </a:cubicBezTo>
                <a:cubicBezTo>
                  <a:pt x="1972003" y="660567"/>
                  <a:pt x="2255782" y="220446"/>
                  <a:pt x="2427889" y="94322"/>
                </a:cubicBezTo>
                <a:cubicBezTo>
                  <a:pt x="2599996" y="-31802"/>
                  <a:pt x="2687363" y="-4213"/>
                  <a:pt x="2774731" y="23377"/>
                </a:cubicBezTo>
              </a:path>
            </a:pathLst>
          </a:custGeom>
          <a:noFill/>
          <a:ln w="28575" cap="flat" cmpd="sng" algn="ctr">
            <a:solidFill>
              <a:schemeClr val="bg2">
                <a:lumMod val="75000"/>
              </a:schemeClr>
            </a:solidFill>
            <a:prstDash val="solid"/>
            <a:round/>
            <a:headEnd type="non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fontAlgn="ctr">
              <a:buClr>
                <a:srgbClr val="CC9900"/>
              </a:buClr>
              <a:buFont typeface="Wingdings" pitchFamily="2" charset="2"/>
              <a:buChar char="n"/>
            </a:pPr>
            <a:endParaRPr lang="en-US" altLang="zh-CN" dirty="0">
              <a:solidFill>
                <a:srgbClr val="000000"/>
              </a:solidFill>
              <a:latin typeface="Huawei Sans" panose="020C0503030203020204" pitchFamily="34" charset="0"/>
              <a:ea typeface="宋体" charset="-122"/>
            </a:endParaRPr>
          </a:p>
        </p:txBody>
      </p:sp>
      <p:sp>
        <p:nvSpPr>
          <p:cNvPr id="47" name="任意多边形 46"/>
          <p:cNvSpPr/>
          <p:nvPr/>
        </p:nvSpPr>
        <p:spPr bwMode="gray">
          <a:xfrm>
            <a:off x="1278502" y="3867663"/>
            <a:ext cx="1548252" cy="541555"/>
          </a:xfrm>
          <a:custGeom>
            <a:avLst/>
            <a:gdLst>
              <a:gd name="connsiteX0" fmla="*/ 0 w 1284890"/>
              <a:gd name="connsiteY0" fmla="*/ 47108 h 472777"/>
              <a:gd name="connsiteX1" fmla="*/ 457200 w 1284890"/>
              <a:gd name="connsiteY1" fmla="*/ 39226 h 472777"/>
              <a:gd name="connsiteX2" fmla="*/ 1284890 w 1284890"/>
              <a:gd name="connsiteY2" fmla="*/ 472777 h 472777"/>
              <a:gd name="connsiteX3" fmla="*/ 1284890 w 1284890"/>
              <a:gd name="connsiteY3" fmla="*/ 472777 h 472777"/>
              <a:gd name="connsiteX4" fmla="*/ 1284890 w 1284890"/>
              <a:gd name="connsiteY4" fmla="*/ 472777 h 4727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84890" h="472777">
                <a:moveTo>
                  <a:pt x="0" y="47108"/>
                </a:moveTo>
                <a:cubicBezTo>
                  <a:pt x="121526" y="7694"/>
                  <a:pt x="243052" y="-31719"/>
                  <a:pt x="457200" y="39226"/>
                </a:cubicBezTo>
                <a:cubicBezTo>
                  <a:pt x="671348" y="110171"/>
                  <a:pt x="1284890" y="472777"/>
                  <a:pt x="1284890" y="472777"/>
                </a:cubicBezTo>
                <a:lnTo>
                  <a:pt x="1284890" y="472777"/>
                </a:lnTo>
                <a:lnTo>
                  <a:pt x="1284890" y="472777"/>
                </a:lnTo>
              </a:path>
            </a:pathLst>
          </a:custGeom>
          <a:noFill/>
          <a:ln w="28575" cap="flat" cmpd="sng" algn="ctr">
            <a:solidFill>
              <a:schemeClr val="bg2">
                <a:lumMod val="75000"/>
              </a:schemeClr>
            </a:solidFill>
            <a:prstDash val="solid"/>
            <a:round/>
            <a:headEnd type="non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fontAlgn="ctr">
              <a:buClr>
                <a:srgbClr val="CC9900"/>
              </a:buClr>
              <a:buFont typeface="Wingdings" pitchFamily="2" charset="2"/>
              <a:buChar char="n"/>
            </a:pPr>
            <a:endParaRPr lang="en-US" altLang="zh-CN" dirty="0">
              <a:solidFill>
                <a:srgbClr val="000000"/>
              </a:solidFill>
              <a:latin typeface="Huawei Sans" panose="020C0503030203020204" pitchFamily="34" charset="0"/>
              <a:ea typeface="宋体" charset="-122"/>
            </a:endParaRPr>
          </a:p>
        </p:txBody>
      </p:sp>
      <p:cxnSp>
        <p:nvCxnSpPr>
          <p:cNvPr id="70" name="直接箭头连接符 69"/>
          <p:cNvCxnSpPr>
            <a:stCxn id="27" idx="3"/>
            <a:endCxn id="26" idx="0"/>
          </p:cNvCxnSpPr>
          <p:nvPr/>
        </p:nvCxnSpPr>
        <p:spPr bwMode="gray">
          <a:xfrm>
            <a:off x="3453337" y="2746079"/>
            <a:ext cx="1249168" cy="670007"/>
          </a:xfrm>
          <a:prstGeom prst="straightConnector1">
            <a:avLst/>
          </a:prstGeom>
          <a:noFill/>
          <a:ln w="12700" cap="flat" cmpd="sng" algn="ctr">
            <a:solidFill>
              <a:srgbClr val="C7000B"/>
            </a:solidFill>
            <a:prstDash val="dash"/>
            <a:round/>
            <a:headEnd type="triangl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73" name="直接箭头连接符 72"/>
          <p:cNvCxnSpPr>
            <a:stCxn id="23" idx="0"/>
            <a:endCxn id="27" idx="1"/>
          </p:cNvCxnSpPr>
          <p:nvPr/>
        </p:nvCxnSpPr>
        <p:spPr bwMode="gray">
          <a:xfrm flipV="1">
            <a:off x="1738360" y="2746079"/>
            <a:ext cx="1279602" cy="965066"/>
          </a:xfrm>
          <a:prstGeom prst="straightConnector1">
            <a:avLst/>
          </a:prstGeom>
          <a:noFill/>
          <a:ln w="12700" cap="flat" cmpd="sng" algn="ctr">
            <a:solidFill>
              <a:srgbClr val="C7000B"/>
            </a:solidFill>
            <a:prstDash val="dash"/>
            <a:round/>
            <a:headEnd type="triangl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48" name="任意多边形 47"/>
          <p:cNvSpPr/>
          <p:nvPr/>
        </p:nvSpPr>
        <p:spPr bwMode="gray">
          <a:xfrm>
            <a:off x="1771860" y="4647208"/>
            <a:ext cx="2349607" cy="497010"/>
          </a:xfrm>
          <a:custGeom>
            <a:avLst/>
            <a:gdLst>
              <a:gd name="connsiteX0" fmla="*/ 0 w 1686910"/>
              <a:gd name="connsiteY0" fmla="*/ 429889 h 429889"/>
              <a:gd name="connsiteX1" fmla="*/ 827689 w 1686910"/>
              <a:gd name="connsiteY1" fmla="*/ 4220 h 429889"/>
              <a:gd name="connsiteX2" fmla="*/ 1686910 w 1686910"/>
              <a:gd name="connsiteY2" fmla="*/ 248586 h 429889"/>
            </a:gdLst>
            <a:ahLst/>
            <a:cxnLst>
              <a:cxn ang="0">
                <a:pos x="connsiteX0" y="connsiteY0"/>
              </a:cxn>
              <a:cxn ang="0">
                <a:pos x="connsiteX1" y="connsiteY1"/>
              </a:cxn>
              <a:cxn ang="0">
                <a:pos x="connsiteX2" y="connsiteY2"/>
              </a:cxn>
            </a:cxnLst>
            <a:rect l="l" t="t" r="r" b="b"/>
            <a:pathLst>
              <a:path w="1686910" h="429889">
                <a:moveTo>
                  <a:pt x="0" y="429889"/>
                </a:moveTo>
                <a:cubicBezTo>
                  <a:pt x="273268" y="232163"/>
                  <a:pt x="546537" y="34437"/>
                  <a:pt x="827689" y="4220"/>
                </a:cubicBezTo>
                <a:cubicBezTo>
                  <a:pt x="1108841" y="-25997"/>
                  <a:pt x="1397875" y="111294"/>
                  <a:pt x="1686910" y="248586"/>
                </a:cubicBezTo>
              </a:path>
            </a:pathLst>
          </a:custGeom>
          <a:noFill/>
          <a:ln w="28575" cap="flat" cmpd="sng" algn="ctr">
            <a:solidFill>
              <a:schemeClr val="bg2">
                <a:lumMod val="75000"/>
              </a:schemeClr>
            </a:solidFill>
            <a:prstDash val="solid"/>
            <a:round/>
            <a:headEnd type="non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fontAlgn="ctr">
              <a:buClr>
                <a:srgbClr val="CC9900"/>
              </a:buClr>
              <a:buFont typeface="Wingdings" pitchFamily="2" charset="2"/>
              <a:buChar char="n"/>
            </a:pPr>
            <a:endParaRPr lang="en-US" altLang="zh-CN" dirty="0">
              <a:solidFill>
                <a:srgbClr val="000000"/>
              </a:solidFill>
              <a:latin typeface="Huawei Sans" panose="020C0503030203020204" pitchFamily="34" charset="0"/>
              <a:ea typeface="宋体" charset="-122"/>
            </a:endParaRPr>
          </a:p>
        </p:txBody>
      </p:sp>
      <p:pic>
        <p:nvPicPr>
          <p:cNvPr id="67" name="Picture 6" descr="C:\Users\x00209133.CHINA\Desktop\u=556534803,1709611341&amp;fm=21&amp;gp=0.jpg"/>
          <p:cNvPicPr>
            <a:picLocks noChangeAspect="1" noChangeArrowheads="1"/>
          </p:cNvPicPr>
          <p:nvPr/>
        </p:nvPicPr>
        <p:blipFill>
          <a:blip r:embed="rId12" cstate="print"/>
          <a:srcRect/>
          <a:stretch>
            <a:fillRect/>
          </a:stretch>
        </p:blipFill>
        <p:spPr bwMode="gray">
          <a:xfrm>
            <a:off x="2840617" y="4828770"/>
            <a:ext cx="321513" cy="311599"/>
          </a:xfrm>
          <a:prstGeom prst="rect">
            <a:avLst/>
          </a:prstGeom>
          <a:noFill/>
        </p:spPr>
      </p:pic>
      <p:sp>
        <p:nvSpPr>
          <p:cNvPr id="68" name="Freeform 22"/>
          <p:cNvSpPr>
            <a:spLocks noEditPoints="1"/>
          </p:cNvSpPr>
          <p:nvPr/>
        </p:nvSpPr>
        <p:spPr bwMode="gray">
          <a:xfrm>
            <a:off x="3949784" y="4222074"/>
            <a:ext cx="308069" cy="253473"/>
          </a:xfrm>
          <a:custGeom>
            <a:avLst/>
            <a:gdLst/>
            <a:ahLst/>
            <a:cxnLst>
              <a:cxn ang="0">
                <a:pos x="748" y="478"/>
              </a:cxn>
              <a:cxn ang="0">
                <a:pos x="760" y="438"/>
              </a:cxn>
              <a:cxn ang="0">
                <a:pos x="594" y="416"/>
              </a:cxn>
              <a:cxn ang="0">
                <a:pos x="696" y="346"/>
              </a:cxn>
              <a:cxn ang="0">
                <a:pos x="752" y="246"/>
              </a:cxn>
              <a:cxn ang="0">
                <a:pos x="740" y="180"/>
              </a:cxn>
              <a:cxn ang="0">
                <a:pos x="698" y="184"/>
              </a:cxn>
              <a:cxn ang="0">
                <a:pos x="674" y="272"/>
              </a:cxn>
              <a:cxn ang="0">
                <a:pos x="578" y="310"/>
              </a:cxn>
              <a:cxn ang="0">
                <a:pos x="536" y="218"/>
              </a:cxn>
              <a:cxn ang="0">
                <a:pos x="518" y="192"/>
              </a:cxn>
              <a:cxn ang="0">
                <a:pos x="474" y="150"/>
              </a:cxn>
              <a:cxn ang="0">
                <a:pos x="422" y="126"/>
              </a:cxn>
              <a:cxn ang="0">
                <a:pos x="464" y="36"/>
              </a:cxn>
              <a:cxn ang="0">
                <a:pos x="496" y="16"/>
              </a:cxn>
              <a:cxn ang="0">
                <a:pos x="448" y="6"/>
              </a:cxn>
              <a:cxn ang="0">
                <a:pos x="388" y="122"/>
              </a:cxn>
              <a:cxn ang="0">
                <a:pos x="362" y="66"/>
              </a:cxn>
              <a:cxn ang="0">
                <a:pos x="304" y="2"/>
              </a:cxn>
              <a:cxn ang="0">
                <a:pos x="266" y="16"/>
              </a:cxn>
              <a:cxn ang="0">
                <a:pos x="316" y="52"/>
              </a:cxn>
              <a:cxn ang="0">
                <a:pos x="322" y="132"/>
              </a:cxn>
              <a:cxn ang="0">
                <a:pos x="216" y="232"/>
              </a:cxn>
              <a:cxn ang="0">
                <a:pos x="164" y="310"/>
              </a:cxn>
              <a:cxn ang="0">
                <a:pos x="80" y="254"/>
              </a:cxn>
              <a:cxn ang="0">
                <a:pos x="60" y="180"/>
              </a:cxn>
              <a:cxn ang="0">
                <a:pos x="16" y="184"/>
              </a:cxn>
              <a:cxn ang="0">
                <a:pos x="12" y="264"/>
              </a:cxn>
              <a:cxn ang="0">
                <a:pos x="80" y="356"/>
              </a:cxn>
              <a:cxn ang="0">
                <a:pos x="34" y="416"/>
              </a:cxn>
              <a:cxn ang="0">
                <a:pos x="0" y="444"/>
              </a:cxn>
              <a:cxn ang="0">
                <a:pos x="20" y="482"/>
              </a:cxn>
              <a:cxn ang="0">
                <a:pos x="134" y="526"/>
              </a:cxn>
              <a:cxn ang="0">
                <a:pos x="32" y="592"/>
              </a:cxn>
              <a:cxn ang="0">
                <a:pos x="6" y="700"/>
              </a:cxn>
              <a:cxn ang="0">
                <a:pos x="40" y="728"/>
              </a:cxn>
              <a:cxn ang="0">
                <a:pos x="74" y="694"/>
              </a:cxn>
              <a:cxn ang="0">
                <a:pos x="122" y="602"/>
              </a:cxn>
              <a:cxn ang="0">
                <a:pos x="200" y="592"/>
              </a:cxn>
              <a:cxn ang="0">
                <a:pos x="352" y="728"/>
              </a:cxn>
              <a:cxn ang="0">
                <a:pos x="462" y="708"/>
              </a:cxn>
              <a:cxn ang="0">
                <a:pos x="570" y="592"/>
              </a:cxn>
              <a:cxn ang="0">
                <a:pos x="662" y="616"/>
              </a:cxn>
              <a:cxn ang="0">
                <a:pos x="694" y="712"/>
              </a:cxn>
              <a:cxn ang="0">
                <a:pos x="734" y="724"/>
              </a:cxn>
              <a:cxn ang="0">
                <a:pos x="754" y="674"/>
              </a:cxn>
              <a:cxn ang="0">
                <a:pos x="710" y="568"/>
              </a:cxn>
              <a:cxn ang="0">
                <a:pos x="582" y="524"/>
              </a:cxn>
              <a:cxn ang="0">
                <a:pos x="286" y="310"/>
              </a:cxn>
              <a:cxn ang="0">
                <a:pos x="364" y="660"/>
              </a:cxn>
              <a:cxn ang="0">
                <a:pos x="274" y="582"/>
              </a:cxn>
              <a:cxn ang="0">
                <a:pos x="236" y="426"/>
              </a:cxn>
              <a:cxn ang="0">
                <a:pos x="424" y="334"/>
              </a:cxn>
              <a:cxn ang="0">
                <a:pos x="526" y="426"/>
              </a:cxn>
              <a:cxn ang="0">
                <a:pos x="496" y="566"/>
              </a:cxn>
              <a:cxn ang="0">
                <a:pos x="410" y="658"/>
              </a:cxn>
            </a:cxnLst>
            <a:rect l="0" t="0" r="r" b="b"/>
            <a:pathLst>
              <a:path w="762" h="730">
                <a:moveTo>
                  <a:pt x="582" y="524"/>
                </a:moveTo>
                <a:lnTo>
                  <a:pt x="582" y="524"/>
                </a:lnTo>
                <a:lnTo>
                  <a:pt x="590" y="484"/>
                </a:lnTo>
                <a:lnTo>
                  <a:pt x="728" y="484"/>
                </a:lnTo>
                <a:lnTo>
                  <a:pt x="728" y="484"/>
                </a:lnTo>
                <a:lnTo>
                  <a:pt x="736" y="484"/>
                </a:lnTo>
                <a:lnTo>
                  <a:pt x="742" y="482"/>
                </a:lnTo>
                <a:lnTo>
                  <a:pt x="748" y="478"/>
                </a:lnTo>
                <a:lnTo>
                  <a:pt x="752" y="474"/>
                </a:lnTo>
                <a:lnTo>
                  <a:pt x="756" y="470"/>
                </a:lnTo>
                <a:lnTo>
                  <a:pt x="760" y="464"/>
                </a:lnTo>
                <a:lnTo>
                  <a:pt x="762" y="458"/>
                </a:lnTo>
                <a:lnTo>
                  <a:pt x="762" y="450"/>
                </a:lnTo>
                <a:lnTo>
                  <a:pt x="762" y="450"/>
                </a:lnTo>
                <a:lnTo>
                  <a:pt x="762" y="444"/>
                </a:lnTo>
                <a:lnTo>
                  <a:pt x="760" y="438"/>
                </a:lnTo>
                <a:lnTo>
                  <a:pt x="756" y="432"/>
                </a:lnTo>
                <a:lnTo>
                  <a:pt x="752" y="426"/>
                </a:lnTo>
                <a:lnTo>
                  <a:pt x="748" y="422"/>
                </a:lnTo>
                <a:lnTo>
                  <a:pt x="742" y="420"/>
                </a:lnTo>
                <a:lnTo>
                  <a:pt x="736" y="418"/>
                </a:lnTo>
                <a:lnTo>
                  <a:pt x="728" y="416"/>
                </a:lnTo>
                <a:lnTo>
                  <a:pt x="594" y="416"/>
                </a:lnTo>
                <a:lnTo>
                  <a:pt x="594" y="416"/>
                </a:lnTo>
                <a:lnTo>
                  <a:pt x="590" y="378"/>
                </a:lnTo>
                <a:lnTo>
                  <a:pt x="590" y="378"/>
                </a:lnTo>
                <a:lnTo>
                  <a:pt x="618" y="376"/>
                </a:lnTo>
                <a:lnTo>
                  <a:pt x="634" y="374"/>
                </a:lnTo>
                <a:lnTo>
                  <a:pt x="650" y="370"/>
                </a:lnTo>
                <a:lnTo>
                  <a:pt x="664" y="364"/>
                </a:lnTo>
                <a:lnTo>
                  <a:pt x="680" y="356"/>
                </a:lnTo>
                <a:lnTo>
                  <a:pt x="696" y="346"/>
                </a:lnTo>
                <a:lnTo>
                  <a:pt x="710" y="334"/>
                </a:lnTo>
                <a:lnTo>
                  <a:pt x="710" y="334"/>
                </a:lnTo>
                <a:lnTo>
                  <a:pt x="720" y="322"/>
                </a:lnTo>
                <a:lnTo>
                  <a:pt x="730" y="310"/>
                </a:lnTo>
                <a:lnTo>
                  <a:pt x="738" y="296"/>
                </a:lnTo>
                <a:lnTo>
                  <a:pt x="744" y="280"/>
                </a:lnTo>
                <a:lnTo>
                  <a:pt x="748" y="264"/>
                </a:lnTo>
                <a:lnTo>
                  <a:pt x="752" y="246"/>
                </a:lnTo>
                <a:lnTo>
                  <a:pt x="754" y="228"/>
                </a:lnTo>
                <a:lnTo>
                  <a:pt x="756" y="208"/>
                </a:lnTo>
                <a:lnTo>
                  <a:pt x="756" y="208"/>
                </a:lnTo>
                <a:lnTo>
                  <a:pt x="754" y="202"/>
                </a:lnTo>
                <a:lnTo>
                  <a:pt x="752" y="194"/>
                </a:lnTo>
                <a:lnTo>
                  <a:pt x="750" y="188"/>
                </a:lnTo>
                <a:lnTo>
                  <a:pt x="746" y="184"/>
                </a:lnTo>
                <a:lnTo>
                  <a:pt x="740" y="180"/>
                </a:lnTo>
                <a:lnTo>
                  <a:pt x="734" y="176"/>
                </a:lnTo>
                <a:lnTo>
                  <a:pt x="728" y="174"/>
                </a:lnTo>
                <a:lnTo>
                  <a:pt x="722" y="174"/>
                </a:lnTo>
                <a:lnTo>
                  <a:pt x="722" y="174"/>
                </a:lnTo>
                <a:lnTo>
                  <a:pt x="714" y="174"/>
                </a:lnTo>
                <a:lnTo>
                  <a:pt x="708" y="176"/>
                </a:lnTo>
                <a:lnTo>
                  <a:pt x="702" y="180"/>
                </a:lnTo>
                <a:lnTo>
                  <a:pt x="698" y="184"/>
                </a:lnTo>
                <a:lnTo>
                  <a:pt x="694" y="188"/>
                </a:lnTo>
                <a:lnTo>
                  <a:pt x="690" y="194"/>
                </a:lnTo>
                <a:lnTo>
                  <a:pt x="688" y="202"/>
                </a:lnTo>
                <a:lnTo>
                  <a:pt x="688" y="208"/>
                </a:lnTo>
                <a:lnTo>
                  <a:pt x="688" y="208"/>
                </a:lnTo>
                <a:lnTo>
                  <a:pt x="686" y="232"/>
                </a:lnTo>
                <a:lnTo>
                  <a:pt x="680" y="254"/>
                </a:lnTo>
                <a:lnTo>
                  <a:pt x="674" y="272"/>
                </a:lnTo>
                <a:lnTo>
                  <a:pt x="662" y="286"/>
                </a:lnTo>
                <a:lnTo>
                  <a:pt x="662" y="286"/>
                </a:lnTo>
                <a:lnTo>
                  <a:pt x="654" y="294"/>
                </a:lnTo>
                <a:lnTo>
                  <a:pt x="642" y="300"/>
                </a:lnTo>
                <a:lnTo>
                  <a:pt x="632" y="304"/>
                </a:lnTo>
                <a:lnTo>
                  <a:pt x="620" y="306"/>
                </a:lnTo>
                <a:lnTo>
                  <a:pt x="598" y="310"/>
                </a:lnTo>
                <a:lnTo>
                  <a:pt x="578" y="310"/>
                </a:lnTo>
                <a:lnTo>
                  <a:pt x="578" y="310"/>
                </a:lnTo>
                <a:lnTo>
                  <a:pt x="572" y="290"/>
                </a:lnTo>
                <a:lnTo>
                  <a:pt x="564" y="270"/>
                </a:lnTo>
                <a:lnTo>
                  <a:pt x="556" y="250"/>
                </a:lnTo>
                <a:lnTo>
                  <a:pt x="546" y="232"/>
                </a:lnTo>
                <a:lnTo>
                  <a:pt x="546" y="232"/>
                </a:lnTo>
                <a:lnTo>
                  <a:pt x="536" y="218"/>
                </a:lnTo>
                <a:lnTo>
                  <a:pt x="536" y="218"/>
                </a:lnTo>
                <a:lnTo>
                  <a:pt x="536" y="216"/>
                </a:lnTo>
                <a:lnTo>
                  <a:pt x="536" y="216"/>
                </a:lnTo>
                <a:lnTo>
                  <a:pt x="534" y="214"/>
                </a:lnTo>
                <a:lnTo>
                  <a:pt x="532" y="212"/>
                </a:lnTo>
                <a:lnTo>
                  <a:pt x="532" y="212"/>
                </a:lnTo>
                <a:lnTo>
                  <a:pt x="532" y="210"/>
                </a:lnTo>
                <a:lnTo>
                  <a:pt x="532" y="210"/>
                </a:lnTo>
                <a:lnTo>
                  <a:pt x="518" y="192"/>
                </a:lnTo>
                <a:lnTo>
                  <a:pt x="518" y="192"/>
                </a:lnTo>
                <a:lnTo>
                  <a:pt x="516" y="190"/>
                </a:lnTo>
                <a:lnTo>
                  <a:pt x="516" y="190"/>
                </a:lnTo>
                <a:lnTo>
                  <a:pt x="500" y="174"/>
                </a:lnTo>
                <a:lnTo>
                  <a:pt x="500" y="174"/>
                </a:lnTo>
                <a:lnTo>
                  <a:pt x="500" y="174"/>
                </a:lnTo>
                <a:lnTo>
                  <a:pt x="488" y="162"/>
                </a:lnTo>
                <a:lnTo>
                  <a:pt x="474" y="150"/>
                </a:lnTo>
                <a:lnTo>
                  <a:pt x="458" y="142"/>
                </a:lnTo>
                <a:lnTo>
                  <a:pt x="444" y="134"/>
                </a:lnTo>
                <a:lnTo>
                  <a:pt x="444" y="134"/>
                </a:lnTo>
                <a:lnTo>
                  <a:pt x="442" y="134"/>
                </a:lnTo>
                <a:lnTo>
                  <a:pt x="442" y="134"/>
                </a:lnTo>
                <a:lnTo>
                  <a:pt x="424" y="128"/>
                </a:lnTo>
                <a:lnTo>
                  <a:pt x="424" y="128"/>
                </a:lnTo>
                <a:lnTo>
                  <a:pt x="422" y="126"/>
                </a:lnTo>
                <a:lnTo>
                  <a:pt x="422" y="126"/>
                </a:lnTo>
                <a:lnTo>
                  <a:pt x="422" y="112"/>
                </a:lnTo>
                <a:lnTo>
                  <a:pt x="426" y="96"/>
                </a:lnTo>
                <a:lnTo>
                  <a:pt x="430" y="82"/>
                </a:lnTo>
                <a:lnTo>
                  <a:pt x="436" y="66"/>
                </a:lnTo>
                <a:lnTo>
                  <a:pt x="444" y="54"/>
                </a:lnTo>
                <a:lnTo>
                  <a:pt x="452" y="42"/>
                </a:lnTo>
                <a:lnTo>
                  <a:pt x="464" y="36"/>
                </a:lnTo>
                <a:lnTo>
                  <a:pt x="472" y="34"/>
                </a:lnTo>
                <a:lnTo>
                  <a:pt x="480" y="34"/>
                </a:lnTo>
                <a:lnTo>
                  <a:pt x="480" y="34"/>
                </a:lnTo>
                <a:lnTo>
                  <a:pt x="486" y="32"/>
                </a:lnTo>
                <a:lnTo>
                  <a:pt x="492" y="28"/>
                </a:lnTo>
                <a:lnTo>
                  <a:pt x="494" y="24"/>
                </a:lnTo>
                <a:lnTo>
                  <a:pt x="496" y="16"/>
                </a:lnTo>
                <a:lnTo>
                  <a:pt x="496" y="16"/>
                </a:lnTo>
                <a:lnTo>
                  <a:pt x="494" y="10"/>
                </a:lnTo>
                <a:lnTo>
                  <a:pt x="492" y="4"/>
                </a:lnTo>
                <a:lnTo>
                  <a:pt x="486" y="0"/>
                </a:lnTo>
                <a:lnTo>
                  <a:pt x="480" y="0"/>
                </a:lnTo>
                <a:lnTo>
                  <a:pt x="480" y="0"/>
                </a:lnTo>
                <a:lnTo>
                  <a:pt x="468" y="0"/>
                </a:lnTo>
                <a:lnTo>
                  <a:pt x="456" y="2"/>
                </a:lnTo>
                <a:lnTo>
                  <a:pt x="448" y="6"/>
                </a:lnTo>
                <a:lnTo>
                  <a:pt x="438" y="12"/>
                </a:lnTo>
                <a:lnTo>
                  <a:pt x="430" y="18"/>
                </a:lnTo>
                <a:lnTo>
                  <a:pt x="422" y="24"/>
                </a:lnTo>
                <a:lnTo>
                  <a:pt x="410" y="42"/>
                </a:lnTo>
                <a:lnTo>
                  <a:pt x="400" y="60"/>
                </a:lnTo>
                <a:lnTo>
                  <a:pt x="394" y="80"/>
                </a:lnTo>
                <a:lnTo>
                  <a:pt x="390" y="102"/>
                </a:lnTo>
                <a:lnTo>
                  <a:pt x="388" y="122"/>
                </a:lnTo>
                <a:lnTo>
                  <a:pt x="388" y="122"/>
                </a:lnTo>
                <a:lnTo>
                  <a:pt x="380" y="122"/>
                </a:lnTo>
                <a:lnTo>
                  <a:pt x="380" y="122"/>
                </a:lnTo>
                <a:lnTo>
                  <a:pt x="374" y="122"/>
                </a:lnTo>
                <a:lnTo>
                  <a:pt x="374" y="122"/>
                </a:lnTo>
                <a:lnTo>
                  <a:pt x="372" y="102"/>
                </a:lnTo>
                <a:lnTo>
                  <a:pt x="368" y="84"/>
                </a:lnTo>
                <a:lnTo>
                  <a:pt x="362" y="66"/>
                </a:lnTo>
                <a:lnTo>
                  <a:pt x="356" y="50"/>
                </a:lnTo>
                <a:lnTo>
                  <a:pt x="356" y="50"/>
                </a:lnTo>
                <a:lnTo>
                  <a:pt x="348" y="38"/>
                </a:lnTo>
                <a:lnTo>
                  <a:pt x="342" y="28"/>
                </a:lnTo>
                <a:lnTo>
                  <a:pt x="334" y="20"/>
                </a:lnTo>
                <a:lnTo>
                  <a:pt x="324" y="12"/>
                </a:lnTo>
                <a:lnTo>
                  <a:pt x="314" y="6"/>
                </a:lnTo>
                <a:lnTo>
                  <a:pt x="304" y="2"/>
                </a:lnTo>
                <a:lnTo>
                  <a:pt x="294" y="0"/>
                </a:lnTo>
                <a:lnTo>
                  <a:pt x="282" y="0"/>
                </a:lnTo>
                <a:lnTo>
                  <a:pt x="282" y="0"/>
                </a:lnTo>
                <a:lnTo>
                  <a:pt x="276" y="0"/>
                </a:lnTo>
                <a:lnTo>
                  <a:pt x="270" y="4"/>
                </a:lnTo>
                <a:lnTo>
                  <a:pt x="266" y="10"/>
                </a:lnTo>
                <a:lnTo>
                  <a:pt x="266" y="16"/>
                </a:lnTo>
                <a:lnTo>
                  <a:pt x="266" y="16"/>
                </a:lnTo>
                <a:lnTo>
                  <a:pt x="266" y="24"/>
                </a:lnTo>
                <a:lnTo>
                  <a:pt x="270" y="28"/>
                </a:lnTo>
                <a:lnTo>
                  <a:pt x="276" y="32"/>
                </a:lnTo>
                <a:lnTo>
                  <a:pt x="282" y="34"/>
                </a:lnTo>
                <a:lnTo>
                  <a:pt x="282" y="34"/>
                </a:lnTo>
                <a:lnTo>
                  <a:pt x="296" y="36"/>
                </a:lnTo>
                <a:lnTo>
                  <a:pt x="306" y="42"/>
                </a:lnTo>
                <a:lnTo>
                  <a:pt x="316" y="52"/>
                </a:lnTo>
                <a:lnTo>
                  <a:pt x="326" y="64"/>
                </a:lnTo>
                <a:lnTo>
                  <a:pt x="326" y="64"/>
                </a:lnTo>
                <a:lnTo>
                  <a:pt x="332" y="80"/>
                </a:lnTo>
                <a:lnTo>
                  <a:pt x="336" y="96"/>
                </a:lnTo>
                <a:lnTo>
                  <a:pt x="338" y="112"/>
                </a:lnTo>
                <a:lnTo>
                  <a:pt x="340" y="126"/>
                </a:lnTo>
                <a:lnTo>
                  <a:pt x="340" y="126"/>
                </a:lnTo>
                <a:lnTo>
                  <a:pt x="322" y="132"/>
                </a:lnTo>
                <a:lnTo>
                  <a:pt x="306" y="140"/>
                </a:lnTo>
                <a:lnTo>
                  <a:pt x="288" y="150"/>
                </a:lnTo>
                <a:lnTo>
                  <a:pt x="274" y="162"/>
                </a:lnTo>
                <a:lnTo>
                  <a:pt x="258" y="176"/>
                </a:lnTo>
                <a:lnTo>
                  <a:pt x="244" y="190"/>
                </a:lnTo>
                <a:lnTo>
                  <a:pt x="232" y="206"/>
                </a:lnTo>
                <a:lnTo>
                  <a:pt x="220" y="224"/>
                </a:lnTo>
                <a:lnTo>
                  <a:pt x="216" y="232"/>
                </a:lnTo>
                <a:lnTo>
                  <a:pt x="216" y="232"/>
                </a:lnTo>
                <a:lnTo>
                  <a:pt x="216" y="232"/>
                </a:lnTo>
                <a:lnTo>
                  <a:pt x="206" y="250"/>
                </a:lnTo>
                <a:lnTo>
                  <a:pt x="198" y="268"/>
                </a:lnTo>
                <a:lnTo>
                  <a:pt x="190" y="290"/>
                </a:lnTo>
                <a:lnTo>
                  <a:pt x="184" y="310"/>
                </a:lnTo>
                <a:lnTo>
                  <a:pt x="184" y="310"/>
                </a:lnTo>
                <a:lnTo>
                  <a:pt x="164" y="310"/>
                </a:lnTo>
                <a:lnTo>
                  <a:pt x="142" y="306"/>
                </a:lnTo>
                <a:lnTo>
                  <a:pt x="130" y="304"/>
                </a:lnTo>
                <a:lnTo>
                  <a:pt x="118" y="300"/>
                </a:lnTo>
                <a:lnTo>
                  <a:pt x="108" y="294"/>
                </a:lnTo>
                <a:lnTo>
                  <a:pt x="100" y="286"/>
                </a:lnTo>
                <a:lnTo>
                  <a:pt x="100" y="286"/>
                </a:lnTo>
                <a:lnTo>
                  <a:pt x="88" y="272"/>
                </a:lnTo>
                <a:lnTo>
                  <a:pt x="80" y="254"/>
                </a:lnTo>
                <a:lnTo>
                  <a:pt x="76" y="232"/>
                </a:lnTo>
                <a:lnTo>
                  <a:pt x="74" y="208"/>
                </a:lnTo>
                <a:lnTo>
                  <a:pt x="74" y="208"/>
                </a:lnTo>
                <a:lnTo>
                  <a:pt x="74" y="202"/>
                </a:lnTo>
                <a:lnTo>
                  <a:pt x="72" y="194"/>
                </a:lnTo>
                <a:lnTo>
                  <a:pt x="68" y="188"/>
                </a:lnTo>
                <a:lnTo>
                  <a:pt x="64" y="184"/>
                </a:lnTo>
                <a:lnTo>
                  <a:pt x="60" y="180"/>
                </a:lnTo>
                <a:lnTo>
                  <a:pt x="54" y="176"/>
                </a:lnTo>
                <a:lnTo>
                  <a:pt x="48" y="174"/>
                </a:lnTo>
                <a:lnTo>
                  <a:pt x="40" y="174"/>
                </a:lnTo>
                <a:lnTo>
                  <a:pt x="40" y="174"/>
                </a:lnTo>
                <a:lnTo>
                  <a:pt x="34" y="174"/>
                </a:lnTo>
                <a:lnTo>
                  <a:pt x="26" y="176"/>
                </a:lnTo>
                <a:lnTo>
                  <a:pt x="22" y="180"/>
                </a:lnTo>
                <a:lnTo>
                  <a:pt x="16" y="184"/>
                </a:lnTo>
                <a:lnTo>
                  <a:pt x="12" y="188"/>
                </a:lnTo>
                <a:lnTo>
                  <a:pt x="8" y="194"/>
                </a:lnTo>
                <a:lnTo>
                  <a:pt x="6" y="202"/>
                </a:lnTo>
                <a:lnTo>
                  <a:pt x="6" y="208"/>
                </a:lnTo>
                <a:lnTo>
                  <a:pt x="6" y="208"/>
                </a:lnTo>
                <a:lnTo>
                  <a:pt x="6" y="228"/>
                </a:lnTo>
                <a:lnTo>
                  <a:pt x="10" y="246"/>
                </a:lnTo>
                <a:lnTo>
                  <a:pt x="12" y="264"/>
                </a:lnTo>
                <a:lnTo>
                  <a:pt x="18" y="280"/>
                </a:lnTo>
                <a:lnTo>
                  <a:pt x="24" y="296"/>
                </a:lnTo>
                <a:lnTo>
                  <a:pt x="32" y="310"/>
                </a:lnTo>
                <a:lnTo>
                  <a:pt x="40" y="322"/>
                </a:lnTo>
                <a:lnTo>
                  <a:pt x="52" y="334"/>
                </a:lnTo>
                <a:lnTo>
                  <a:pt x="52" y="334"/>
                </a:lnTo>
                <a:lnTo>
                  <a:pt x="66" y="346"/>
                </a:lnTo>
                <a:lnTo>
                  <a:pt x="80" y="356"/>
                </a:lnTo>
                <a:lnTo>
                  <a:pt x="96" y="364"/>
                </a:lnTo>
                <a:lnTo>
                  <a:pt x="112" y="370"/>
                </a:lnTo>
                <a:lnTo>
                  <a:pt x="128" y="374"/>
                </a:lnTo>
                <a:lnTo>
                  <a:pt x="144" y="376"/>
                </a:lnTo>
                <a:lnTo>
                  <a:pt x="170" y="378"/>
                </a:lnTo>
                <a:lnTo>
                  <a:pt x="170" y="378"/>
                </a:lnTo>
                <a:lnTo>
                  <a:pt x="168" y="416"/>
                </a:lnTo>
                <a:lnTo>
                  <a:pt x="34" y="416"/>
                </a:lnTo>
                <a:lnTo>
                  <a:pt x="34" y="416"/>
                </a:lnTo>
                <a:lnTo>
                  <a:pt x="26" y="418"/>
                </a:lnTo>
                <a:lnTo>
                  <a:pt x="20" y="420"/>
                </a:lnTo>
                <a:lnTo>
                  <a:pt x="14" y="422"/>
                </a:lnTo>
                <a:lnTo>
                  <a:pt x="10" y="426"/>
                </a:lnTo>
                <a:lnTo>
                  <a:pt x="6" y="432"/>
                </a:lnTo>
                <a:lnTo>
                  <a:pt x="2" y="438"/>
                </a:lnTo>
                <a:lnTo>
                  <a:pt x="0" y="444"/>
                </a:lnTo>
                <a:lnTo>
                  <a:pt x="0" y="450"/>
                </a:lnTo>
                <a:lnTo>
                  <a:pt x="0" y="450"/>
                </a:lnTo>
                <a:lnTo>
                  <a:pt x="0" y="458"/>
                </a:lnTo>
                <a:lnTo>
                  <a:pt x="2" y="464"/>
                </a:lnTo>
                <a:lnTo>
                  <a:pt x="6" y="470"/>
                </a:lnTo>
                <a:lnTo>
                  <a:pt x="10" y="474"/>
                </a:lnTo>
                <a:lnTo>
                  <a:pt x="14" y="478"/>
                </a:lnTo>
                <a:lnTo>
                  <a:pt x="20" y="482"/>
                </a:lnTo>
                <a:lnTo>
                  <a:pt x="26" y="484"/>
                </a:lnTo>
                <a:lnTo>
                  <a:pt x="34" y="484"/>
                </a:lnTo>
                <a:lnTo>
                  <a:pt x="172" y="484"/>
                </a:lnTo>
                <a:lnTo>
                  <a:pt x="172" y="484"/>
                </a:lnTo>
                <a:lnTo>
                  <a:pt x="178" y="524"/>
                </a:lnTo>
                <a:lnTo>
                  <a:pt x="178" y="524"/>
                </a:lnTo>
                <a:lnTo>
                  <a:pt x="150" y="524"/>
                </a:lnTo>
                <a:lnTo>
                  <a:pt x="134" y="526"/>
                </a:lnTo>
                <a:lnTo>
                  <a:pt x="118" y="530"/>
                </a:lnTo>
                <a:lnTo>
                  <a:pt x="100" y="536"/>
                </a:lnTo>
                <a:lnTo>
                  <a:pt x="84" y="544"/>
                </a:lnTo>
                <a:lnTo>
                  <a:pt x="66" y="554"/>
                </a:lnTo>
                <a:lnTo>
                  <a:pt x="52" y="568"/>
                </a:lnTo>
                <a:lnTo>
                  <a:pt x="52" y="568"/>
                </a:lnTo>
                <a:lnTo>
                  <a:pt x="40" y="578"/>
                </a:lnTo>
                <a:lnTo>
                  <a:pt x="32" y="592"/>
                </a:lnTo>
                <a:lnTo>
                  <a:pt x="24" y="606"/>
                </a:lnTo>
                <a:lnTo>
                  <a:pt x="18" y="622"/>
                </a:lnTo>
                <a:lnTo>
                  <a:pt x="12" y="638"/>
                </a:lnTo>
                <a:lnTo>
                  <a:pt x="10" y="656"/>
                </a:lnTo>
                <a:lnTo>
                  <a:pt x="6" y="674"/>
                </a:lnTo>
                <a:lnTo>
                  <a:pt x="6" y="694"/>
                </a:lnTo>
                <a:lnTo>
                  <a:pt x="6" y="694"/>
                </a:lnTo>
                <a:lnTo>
                  <a:pt x="6" y="700"/>
                </a:lnTo>
                <a:lnTo>
                  <a:pt x="8" y="706"/>
                </a:lnTo>
                <a:lnTo>
                  <a:pt x="12" y="712"/>
                </a:lnTo>
                <a:lnTo>
                  <a:pt x="16" y="718"/>
                </a:lnTo>
                <a:lnTo>
                  <a:pt x="22" y="722"/>
                </a:lnTo>
                <a:lnTo>
                  <a:pt x="26" y="724"/>
                </a:lnTo>
                <a:lnTo>
                  <a:pt x="34" y="726"/>
                </a:lnTo>
                <a:lnTo>
                  <a:pt x="40" y="728"/>
                </a:lnTo>
                <a:lnTo>
                  <a:pt x="40" y="728"/>
                </a:lnTo>
                <a:lnTo>
                  <a:pt x="48" y="726"/>
                </a:lnTo>
                <a:lnTo>
                  <a:pt x="54" y="724"/>
                </a:lnTo>
                <a:lnTo>
                  <a:pt x="60" y="722"/>
                </a:lnTo>
                <a:lnTo>
                  <a:pt x="64" y="718"/>
                </a:lnTo>
                <a:lnTo>
                  <a:pt x="68" y="712"/>
                </a:lnTo>
                <a:lnTo>
                  <a:pt x="72" y="706"/>
                </a:lnTo>
                <a:lnTo>
                  <a:pt x="74" y="700"/>
                </a:lnTo>
                <a:lnTo>
                  <a:pt x="74" y="694"/>
                </a:lnTo>
                <a:lnTo>
                  <a:pt x="74" y="694"/>
                </a:lnTo>
                <a:lnTo>
                  <a:pt x="76" y="668"/>
                </a:lnTo>
                <a:lnTo>
                  <a:pt x="80" y="648"/>
                </a:lnTo>
                <a:lnTo>
                  <a:pt x="88" y="630"/>
                </a:lnTo>
                <a:lnTo>
                  <a:pt x="100" y="616"/>
                </a:lnTo>
                <a:lnTo>
                  <a:pt x="100" y="616"/>
                </a:lnTo>
                <a:lnTo>
                  <a:pt x="110" y="608"/>
                </a:lnTo>
                <a:lnTo>
                  <a:pt x="122" y="602"/>
                </a:lnTo>
                <a:lnTo>
                  <a:pt x="134" y="596"/>
                </a:lnTo>
                <a:lnTo>
                  <a:pt x="146" y="594"/>
                </a:lnTo>
                <a:lnTo>
                  <a:pt x="170" y="592"/>
                </a:lnTo>
                <a:lnTo>
                  <a:pt x="190" y="592"/>
                </a:lnTo>
                <a:lnTo>
                  <a:pt x="198" y="592"/>
                </a:lnTo>
                <a:lnTo>
                  <a:pt x="198" y="592"/>
                </a:lnTo>
                <a:lnTo>
                  <a:pt x="200" y="592"/>
                </a:lnTo>
                <a:lnTo>
                  <a:pt x="200" y="592"/>
                </a:lnTo>
                <a:lnTo>
                  <a:pt x="216" y="622"/>
                </a:lnTo>
                <a:lnTo>
                  <a:pt x="234" y="648"/>
                </a:lnTo>
                <a:lnTo>
                  <a:pt x="254" y="672"/>
                </a:lnTo>
                <a:lnTo>
                  <a:pt x="276" y="692"/>
                </a:lnTo>
                <a:lnTo>
                  <a:pt x="300" y="708"/>
                </a:lnTo>
                <a:lnTo>
                  <a:pt x="326" y="720"/>
                </a:lnTo>
                <a:lnTo>
                  <a:pt x="338" y="726"/>
                </a:lnTo>
                <a:lnTo>
                  <a:pt x="352" y="728"/>
                </a:lnTo>
                <a:lnTo>
                  <a:pt x="366" y="730"/>
                </a:lnTo>
                <a:lnTo>
                  <a:pt x="380" y="730"/>
                </a:lnTo>
                <a:lnTo>
                  <a:pt x="380" y="730"/>
                </a:lnTo>
                <a:lnTo>
                  <a:pt x="394" y="730"/>
                </a:lnTo>
                <a:lnTo>
                  <a:pt x="408" y="728"/>
                </a:lnTo>
                <a:lnTo>
                  <a:pt x="422" y="726"/>
                </a:lnTo>
                <a:lnTo>
                  <a:pt x="436" y="720"/>
                </a:lnTo>
                <a:lnTo>
                  <a:pt x="462" y="708"/>
                </a:lnTo>
                <a:lnTo>
                  <a:pt x="486" y="692"/>
                </a:lnTo>
                <a:lnTo>
                  <a:pt x="508" y="672"/>
                </a:lnTo>
                <a:lnTo>
                  <a:pt x="528" y="648"/>
                </a:lnTo>
                <a:lnTo>
                  <a:pt x="546" y="622"/>
                </a:lnTo>
                <a:lnTo>
                  <a:pt x="560" y="592"/>
                </a:lnTo>
                <a:lnTo>
                  <a:pt x="560" y="592"/>
                </a:lnTo>
                <a:lnTo>
                  <a:pt x="564" y="592"/>
                </a:lnTo>
                <a:lnTo>
                  <a:pt x="570" y="592"/>
                </a:lnTo>
                <a:lnTo>
                  <a:pt x="570" y="592"/>
                </a:lnTo>
                <a:lnTo>
                  <a:pt x="592" y="592"/>
                </a:lnTo>
                <a:lnTo>
                  <a:pt x="616" y="594"/>
                </a:lnTo>
                <a:lnTo>
                  <a:pt x="628" y="596"/>
                </a:lnTo>
                <a:lnTo>
                  <a:pt x="640" y="602"/>
                </a:lnTo>
                <a:lnTo>
                  <a:pt x="652" y="608"/>
                </a:lnTo>
                <a:lnTo>
                  <a:pt x="662" y="616"/>
                </a:lnTo>
                <a:lnTo>
                  <a:pt x="662" y="616"/>
                </a:lnTo>
                <a:lnTo>
                  <a:pt x="674" y="630"/>
                </a:lnTo>
                <a:lnTo>
                  <a:pt x="680" y="648"/>
                </a:lnTo>
                <a:lnTo>
                  <a:pt x="686" y="668"/>
                </a:lnTo>
                <a:lnTo>
                  <a:pt x="688" y="694"/>
                </a:lnTo>
                <a:lnTo>
                  <a:pt x="688" y="694"/>
                </a:lnTo>
                <a:lnTo>
                  <a:pt x="688" y="700"/>
                </a:lnTo>
                <a:lnTo>
                  <a:pt x="690" y="706"/>
                </a:lnTo>
                <a:lnTo>
                  <a:pt x="694" y="712"/>
                </a:lnTo>
                <a:lnTo>
                  <a:pt x="698" y="718"/>
                </a:lnTo>
                <a:lnTo>
                  <a:pt x="702" y="722"/>
                </a:lnTo>
                <a:lnTo>
                  <a:pt x="708" y="724"/>
                </a:lnTo>
                <a:lnTo>
                  <a:pt x="714" y="726"/>
                </a:lnTo>
                <a:lnTo>
                  <a:pt x="722" y="728"/>
                </a:lnTo>
                <a:lnTo>
                  <a:pt x="722" y="728"/>
                </a:lnTo>
                <a:lnTo>
                  <a:pt x="728" y="726"/>
                </a:lnTo>
                <a:lnTo>
                  <a:pt x="734" y="724"/>
                </a:lnTo>
                <a:lnTo>
                  <a:pt x="740" y="722"/>
                </a:lnTo>
                <a:lnTo>
                  <a:pt x="746" y="718"/>
                </a:lnTo>
                <a:lnTo>
                  <a:pt x="750" y="712"/>
                </a:lnTo>
                <a:lnTo>
                  <a:pt x="752" y="706"/>
                </a:lnTo>
                <a:lnTo>
                  <a:pt x="754" y="700"/>
                </a:lnTo>
                <a:lnTo>
                  <a:pt x="756" y="694"/>
                </a:lnTo>
                <a:lnTo>
                  <a:pt x="756" y="694"/>
                </a:lnTo>
                <a:lnTo>
                  <a:pt x="754" y="674"/>
                </a:lnTo>
                <a:lnTo>
                  <a:pt x="752" y="656"/>
                </a:lnTo>
                <a:lnTo>
                  <a:pt x="748" y="638"/>
                </a:lnTo>
                <a:lnTo>
                  <a:pt x="744" y="622"/>
                </a:lnTo>
                <a:lnTo>
                  <a:pt x="738" y="606"/>
                </a:lnTo>
                <a:lnTo>
                  <a:pt x="730" y="592"/>
                </a:lnTo>
                <a:lnTo>
                  <a:pt x="720" y="578"/>
                </a:lnTo>
                <a:lnTo>
                  <a:pt x="710" y="568"/>
                </a:lnTo>
                <a:lnTo>
                  <a:pt x="710" y="568"/>
                </a:lnTo>
                <a:lnTo>
                  <a:pt x="694" y="554"/>
                </a:lnTo>
                <a:lnTo>
                  <a:pt x="678" y="544"/>
                </a:lnTo>
                <a:lnTo>
                  <a:pt x="660" y="536"/>
                </a:lnTo>
                <a:lnTo>
                  <a:pt x="644" y="530"/>
                </a:lnTo>
                <a:lnTo>
                  <a:pt x="626" y="526"/>
                </a:lnTo>
                <a:lnTo>
                  <a:pt x="610" y="524"/>
                </a:lnTo>
                <a:lnTo>
                  <a:pt x="582" y="524"/>
                </a:lnTo>
                <a:lnTo>
                  <a:pt x="582" y="524"/>
                </a:lnTo>
                <a:close/>
                <a:moveTo>
                  <a:pt x="236" y="426"/>
                </a:moveTo>
                <a:lnTo>
                  <a:pt x="236" y="426"/>
                </a:lnTo>
                <a:lnTo>
                  <a:pt x="238" y="390"/>
                </a:lnTo>
                <a:lnTo>
                  <a:pt x="242" y="354"/>
                </a:lnTo>
                <a:lnTo>
                  <a:pt x="252" y="322"/>
                </a:lnTo>
                <a:lnTo>
                  <a:pt x="262" y="290"/>
                </a:lnTo>
                <a:lnTo>
                  <a:pt x="262" y="290"/>
                </a:lnTo>
                <a:lnTo>
                  <a:pt x="286" y="310"/>
                </a:lnTo>
                <a:lnTo>
                  <a:pt x="310" y="324"/>
                </a:lnTo>
                <a:lnTo>
                  <a:pt x="336" y="334"/>
                </a:lnTo>
                <a:lnTo>
                  <a:pt x="350" y="338"/>
                </a:lnTo>
                <a:lnTo>
                  <a:pt x="364" y="340"/>
                </a:lnTo>
                <a:lnTo>
                  <a:pt x="364" y="660"/>
                </a:lnTo>
                <a:lnTo>
                  <a:pt x="364" y="660"/>
                </a:lnTo>
                <a:lnTo>
                  <a:pt x="364" y="660"/>
                </a:lnTo>
                <a:lnTo>
                  <a:pt x="364" y="660"/>
                </a:lnTo>
                <a:lnTo>
                  <a:pt x="350" y="658"/>
                </a:lnTo>
                <a:lnTo>
                  <a:pt x="338" y="652"/>
                </a:lnTo>
                <a:lnTo>
                  <a:pt x="326" y="644"/>
                </a:lnTo>
                <a:lnTo>
                  <a:pt x="314" y="636"/>
                </a:lnTo>
                <a:lnTo>
                  <a:pt x="302" y="624"/>
                </a:lnTo>
                <a:lnTo>
                  <a:pt x="292" y="612"/>
                </a:lnTo>
                <a:lnTo>
                  <a:pt x="282" y="598"/>
                </a:lnTo>
                <a:lnTo>
                  <a:pt x="274" y="582"/>
                </a:lnTo>
                <a:lnTo>
                  <a:pt x="264" y="566"/>
                </a:lnTo>
                <a:lnTo>
                  <a:pt x="258" y="548"/>
                </a:lnTo>
                <a:lnTo>
                  <a:pt x="252" y="530"/>
                </a:lnTo>
                <a:lnTo>
                  <a:pt x="246" y="510"/>
                </a:lnTo>
                <a:lnTo>
                  <a:pt x="242" y="490"/>
                </a:lnTo>
                <a:lnTo>
                  <a:pt x="238" y="470"/>
                </a:lnTo>
                <a:lnTo>
                  <a:pt x="236" y="448"/>
                </a:lnTo>
                <a:lnTo>
                  <a:pt x="236" y="426"/>
                </a:lnTo>
                <a:lnTo>
                  <a:pt x="236" y="426"/>
                </a:lnTo>
                <a:close/>
                <a:moveTo>
                  <a:pt x="398" y="660"/>
                </a:moveTo>
                <a:lnTo>
                  <a:pt x="398" y="660"/>
                </a:lnTo>
                <a:lnTo>
                  <a:pt x="398" y="660"/>
                </a:lnTo>
                <a:lnTo>
                  <a:pt x="398" y="340"/>
                </a:lnTo>
                <a:lnTo>
                  <a:pt x="398" y="340"/>
                </a:lnTo>
                <a:lnTo>
                  <a:pt x="412" y="338"/>
                </a:lnTo>
                <a:lnTo>
                  <a:pt x="424" y="334"/>
                </a:lnTo>
                <a:lnTo>
                  <a:pt x="450" y="324"/>
                </a:lnTo>
                <a:lnTo>
                  <a:pt x="476" y="310"/>
                </a:lnTo>
                <a:lnTo>
                  <a:pt x="500" y="290"/>
                </a:lnTo>
                <a:lnTo>
                  <a:pt x="500" y="290"/>
                </a:lnTo>
                <a:lnTo>
                  <a:pt x="510" y="322"/>
                </a:lnTo>
                <a:lnTo>
                  <a:pt x="518" y="354"/>
                </a:lnTo>
                <a:lnTo>
                  <a:pt x="524" y="390"/>
                </a:lnTo>
                <a:lnTo>
                  <a:pt x="526" y="426"/>
                </a:lnTo>
                <a:lnTo>
                  <a:pt x="526" y="426"/>
                </a:lnTo>
                <a:lnTo>
                  <a:pt x="526" y="448"/>
                </a:lnTo>
                <a:lnTo>
                  <a:pt x="524" y="470"/>
                </a:lnTo>
                <a:lnTo>
                  <a:pt x="520" y="490"/>
                </a:lnTo>
                <a:lnTo>
                  <a:pt x="516" y="510"/>
                </a:lnTo>
                <a:lnTo>
                  <a:pt x="510" y="530"/>
                </a:lnTo>
                <a:lnTo>
                  <a:pt x="504" y="548"/>
                </a:lnTo>
                <a:lnTo>
                  <a:pt x="496" y="566"/>
                </a:lnTo>
                <a:lnTo>
                  <a:pt x="488" y="582"/>
                </a:lnTo>
                <a:lnTo>
                  <a:pt x="480" y="598"/>
                </a:lnTo>
                <a:lnTo>
                  <a:pt x="470" y="612"/>
                </a:lnTo>
                <a:lnTo>
                  <a:pt x="458" y="624"/>
                </a:lnTo>
                <a:lnTo>
                  <a:pt x="448" y="634"/>
                </a:lnTo>
                <a:lnTo>
                  <a:pt x="436" y="644"/>
                </a:lnTo>
                <a:lnTo>
                  <a:pt x="424" y="652"/>
                </a:lnTo>
                <a:lnTo>
                  <a:pt x="410" y="658"/>
                </a:lnTo>
                <a:lnTo>
                  <a:pt x="398" y="660"/>
                </a:lnTo>
                <a:lnTo>
                  <a:pt x="398" y="660"/>
                </a:lnTo>
                <a:close/>
              </a:path>
            </a:pathLst>
          </a:custGeom>
          <a:solidFill>
            <a:srgbClr val="FF0000"/>
          </a:solidFill>
          <a:ln w="9525">
            <a:noFill/>
            <a:round/>
            <a:headEnd/>
            <a:tailEnd/>
          </a:ln>
        </p:spPr>
        <p:txBody>
          <a:bodyPr vert="horz" wrap="square" lIns="68580" tIns="34290" rIns="68580" bIns="34290" numCol="1" anchor="t" anchorCtr="0" compatLnSpc="1">
            <a:prstTxWarp prst="textNoShape">
              <a:avLst/>
            </a:prstTxWarp>
          </a:bodyPr>
          <a:lstStyle/>
          <a:p>
            <a:pPr fontAlgn="ctr"/>
            <a:endParaRPr lang="en-US" altLang="zh-CN" sz="1200" dirty="0">
              <a:solidFill>
                <a:srgbClr val="000000"/>
              </a:solidFill>
              <a:latin typeface="Huawei Sans" panose="020C0503030203020204" pitchFamily="34" charset="0"/>
            </a:endParaRPr>
          </a:p>
        </p:txBody>
      </p:sp>
      <p:pic>
        <p:nvPicPr>
          <p:cNvPr id="74" name="图片 75"/>
          <p:cNvPicPr>
            <a:picLocks noChangeAspect="1"/>
          </p:cNvPicPr>
          <p:nvPr/>
        </p:nvPicPr>
        <p:blipFill>
          <a:blip r:embed="rId13" cstate="print">
            <a:extLst>
              <a:ext uri="{28A0092B-C50C-407E-A947-70E740481C1C}">
                <a14:useLocalDpi xmlns:a14="http://schemas.microsoft.com/office/drawing/2010/main"/>
              </a:ext>
            </a:extLst>
          </a:blip>
          <a:stretch>
            <a:fillRect/>
          </a:stretch>
        </p:blipFill>
        <p:spPr bwMode="gray">
          <a:xfrm>
            <a:off x="2608516" y="1568398"/>
            <a:ext cx="284636" cy="319472"/>
          </a:xfrm>
          <a:prstGeom prst="rect">
            <a:avLst/>
          </a:prstGeom>
          <a:solidFill>
            <a:schemeClr val="bg1"/>
          </a:solidFill>
          <a:ln>
            <a:noFill/>
          </a:ln>
        </p:spPr>
      </p:pic>
    </p:spTree>
    <p:extLst>
      <p:ext uri="{BB962C8B-B14F-4D97-AF65-F5344CB8AC3E}">
        <p14:creationId xmlns:p14="http://schemas.microsoft.com/office/powerpoint/2010/main" val="181119132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0" name="直接连接符 109"/>
          <p:cNvCxnSpPr>
            <a:cxnSpLocks/>
          </p:cNvCxnSpPr>
          <p:nvPr/>
        </p:nvCxnSpPr>
        <p:spPr bwMode="gray">
          <a:xfrm flipV="1">
            <a:off x="4792595" y="2729799"/>
            <a:ext cx="0" cy="762663"/>
          </a:xfrm>
          <a:prstGeom prst="line">
            <a:avLst/>
          </a:prstGeom>
          <a:noFill/>
          <a:ln w="127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02" name="直接连接符 101"/>
          <p:cNvCxnSpPr>
            <a:cxnSpLocks/>
          </p:cNvCxnSpPr>
          <p:nvPr/>
        </p:nvCxnSpPr>
        <p:spPr bwMode="gray">
          <a:xfrm flipV="1">
            <a:off x="4650109" y="2727879"/>
            <a:ext cx="0" cy="762663"/>
          </a:xfrm>
          <a:prstGeom prst="line">
            <a:avLst/>
          </a:prstGeom>
          <a:noFill/>
          <a:ln w="127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3" name="标题 2"/>
          <p:cNvSpPr>
            <a:spLocks noGrp="1"/>
          </p:cNvSpPr>
          <p:nvPr>
            <p:ph type="title"/>
          </p:nvPr>
        </p:nvSpPr>
        <p:spPr bwMode="gray">
          <a:prstGeom prst="rect">
            <a:avLst/>
          </a:prstGeom>
        </p:spPr>
        <p:txBody>
          <a:bodyPr>
            <a:normAutofit/>
          </a:bodyPr>
          <a:lstStyle/>
          <a:p>
            <a:pPr fontAlgn="ctr"/>
            <a:r>
              <a:rPr lang="en-US" dirty="0">
                <a:latin typeface="Huawei Sans" panose="020C0503030203020204" pitchFamily="34" charset="0"/>
              </a:rPr>
              <a:t>SD-WAN Security Solution</a:t>
            </a:r>
          </a:p>
        </p:txBody>
      </p:sp>
      <p:sp>
        <p:nvSpPr>
          <p:cNvPr id="6" name="文本占位符 5"/>
          <p:cNvSpPr>
            <a:spLocks noGrp="1"/>
          </p:cNvSpPr>
          <p:nvPr>
            <p:ph type="body" sz="quarter" idx="10"/>
          </p:nvPr>
        </p:nvSpPr>
        <p:spPr bwMode="gray">
          <a:xfrm>
            <a:off x="6023266" y="1052514"/>
            <a:ext cx="5725821" cy="4875042"/>
          </a:xfrm>
        </p:spPr>
        <p:txBody>
          <a:bodyPr/>
          <a:lstStyle/>
          <a:p>
            <a:pPr algn="l"/>
            <a:r>
              <a:rPr lang="en-US" sz="1600" dirty="0">
                <a:latin typeface="Huawei Sans" panose="020C0503030203020204" pitchFamily="34" charset="0"/>
              </a:rPr>
              <a:t>To help </a:t>
            </a:r>
            <a:r>
              <a:rPr lang="en-US" sz="1600" dirty="0"/>
              <a:t>enterprises better </a:t>
            </a:r>
            <a:r>
              <a:rPr lang="en-US" sz="1600" dirty="0">
                <a:latin typeface="Huawei Sans" panose="020C0503030203020204" pitchFamily="34" charset="0"/>
              </a:rPr>
              <a:t>cope with the security challenges facing the SD-WAN Solution and take measures accordingly, Huawei defines security of the SD-WAN Solution from two aspects:</a:t>
            </a:r>
          </a:p>
          <a:p>
            <a:pPr marL="542925" lvl="1" indent="-238125"/>
            <a:r>
              <a:rPr lang="en-US" sz="1400" dirty="0">
                <a:latin typeface="Huawei Sans" panose="020C0503030203020204" pitchFamily="34" charset="0"/>
              </a:rPr>
              <a:t>System security: refers to the security of the SD-WAN Solution itself. Huawei SD-WAN Solution provides system security to ensure secure and reliable system running.</a:t>
            </a:r>
            <a:endParaRPr lang="en-US" altLang="zh-CN" sz="1400" dirty="0">
              <a:latin typeface="Huawei Sans" panose="020C0503030203020204" pitchFamily="34" charset="0"/>
            </a:endParaRPr>
          </a:p>
          <a:p>
            <a:pPr marL="542925" lvl="1" indent="-238125"/>
            <a:r>
              <a:rPr lang="en-US" sz="1400" dirty="0">
                <a:latin typeface="Huawei Sans" panose="020C0503030203020204" pitchFamily="34" charset="0"/>
              </a:rPr>
              <a:t>Service security: refers to the security of services carried by the SD-WAN Solution. Huawei SD-WAN Solution provides security protection measures for enterprises to flexibly select based on their actual requirements to ensure secure and reliable running of user services.</a:t>
            </a:r>
          </a:p>
          <a:p>
            <a:pPr marL="0" indent="0" algn="l">
              <a:buNone/>
            </a:pPr>
            <a:endParaRPr lang="en-US" altLang="zh-CN" dirty="0">
              <a:latin typeface="Huawei Sans" panose="020C0503030203020204" pitchFamily="34" charset="0"/>
            </a:endParaRPr>
          </a:p>
        </p:txBody>
      </p:sp>
      <p:cxnSp>
        <p:nvCxnSpPr>
          <p:cNvPr id="8" name="直接连接符 7"/>
          <p:cNvCxnSpPr/>
          <p:nvPr/>
        </p:nvCxnSpPr>
        <p:spPr bwMode="gray">
          <a:xfrm>
            <a:off x="1867386" y="3882632"/>
            <a:ext cx="900801" cy="0"/>
          </a:xfrm>
          <a:prstGeom prst="line">
            <a:avLst/>
          </a:prstGeom>
          <a:noFill/>
          <a:ln w="127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9" name="直接连接符 8"/>
          <p:cNvCxnSpPr/>
          <p:nvPr/>
        </p:nvCxnSpPr>
        <p:spPr bwMode="gray">
          <a:xfrm flipV="1">
            <a:off x="2045295" y="4498101"/>
            <a:ext cx="817274" cy="592858"/>
          </a:xfrm>
          <a:prstGeom prst="line">
            <a:avLst/>
          </a:prstGeom>
          <a:noFill/>
          <a:ln w="127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0" name="直接连接符 9"/>
          <p:cNvCxnSpPr/>
          <p:nvPr/>
        </p:nvCxnSpPr>
        <p:spPr bwMode="gray">
          <a:xfrm>
            <a:off x="1864470" y="3995980"/>
            <a:ext cx="867608" cy="563837"/>
          </a:xfrm>
          <a:prstGeom prst="line">
            <a:avLst/>
          </a:prstGeom>
          <a:noFill/>
          <a:ln w="127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1" name="直接连接符 10"/>
          <p:cNvCxnSpPr>
            <a:stCxn id="19" idx="0"/>
          </p:cNvCxnSpPr>
          <p:nvPr/>
        </p:nvCxnSpPr>
        <p:spPr bwMode="gray">
          <a:xfrm flipV="1">
            <a:off x="1897110" y="3992944"/>
            <a:ext cx="906925" cy="869999"/>
          </a:xfrm>
          <a:prstGeom prst="line">
            <a:avLst/>
          </a:prstGeom>
          <a:noFill/>
          <a:ln w="127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2" name="直接连接符 11"/>
          <p:cNvCxnSpPr/>
          <p:nvPr/>
        </p:nvCxnSpPr>
        <p:spPr bwMode="gray">
          <a:xfrm flipV="1">
            <a:off x="3681068" y="3607792"/>
            <a:ext cx="967285" cy="250689"/>
          </a:xfrm>
          <a:prstGeom prst="line">
            <a:avLst/>
          </a:prstGeom>
          <a:noFill/>
          <a:ln w="127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3" name="直接连接符 12"/>
          <p:cNvCxnSpPr/>
          <p:nvPr/>
        </p:nvCxnSpPr>
        <p:spPr bwMode="gray">
          <a:xfrm flipV="1">
            <a:off x="3731812" y="4462155"/>
            <a:ext cx="916541" cy="50989"/>
          </a:xfrm>
          <a:prstGeom prst="line">
            <a:avLst/>
          </a:prstGeom>
          <a:noFill/>
          <a:ln w="127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4" name="直接连接符 13"/>
          <p:cNvCxnSpPr/>
          <p:nvPr/>
        </p:nvCxnSpPr>
        <p:spPr bwMode="gray">
          <a:xfrm>
            <a:off x="3785963" y="3959892"/>
            <a:ext cx="862390" cy="486657"/>
          </a:xfrm>
          <a:prstGeom prst="line">
            <a:avLst/>
          </a:prstGeom>
          <a:noFill/>
          <a:ln w="127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5" name="直接连接符 14"/>
          <p:cNvCxnSpPr/>
          <p:nvPr/>
        </p:nvCxnSpPr>
        <p:spPr bwMode="gray">
          <a:xfrm flipV="1">
            <a:off x="3681068" y="3601338"/>
            <a:ext cx="917418" cy="734075"/>
          </a:xfrm>
          <a:prstGeom prst="line">
            <a:avLst/>
          </a:prstGeom>
          <a:noFill/>
          <a:ln w="127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16" name="图片 1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4744224" y="4215668"/>
            <a:ext cx="823777" cy="510428"/>
          </a:xfrm>
          <a:prstGeom prst="rect">
            <a:avLst/>
          </a:prstGeom>
        </p:spPr>
      </p:pic>
      <p:pic>
        <p:nvPicPr>
          <p:cNvPr id="17" name="图片 1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1014423" y="4862943"/>
            <a:ext cx="823777" cy="510428"/>
          </a:xfrm>
          <a:prstGeom prst="rect">
            <a:avLst/>
          </a:prstGeom>
        </p:spPr>
      </p:pic>
      <p:pic>
        <p:nvPicPr>
          <p:cNvPr id="19" name="图片 18"/>
          <p:cNvPicPr>
            <a:picLocks noChangeAspect="1"/>
          </p:cNvPicPr>
          <p:nvPr/>
        </p:nvPicPr>
        <p:blipFill>
          <a:blip r:embed="rId4"/>
          <a:stretch>
            <a:fillRect/>
          </a:stretch>
        </p:blipFill>
        <p:spPr bwMode="gray">
          <a:xfrm>
            <a:off x="1688796" y="4862943"/>
            <a:ext cx="416628" cy="342976"/>
          </a:xfrm>
          <a:prstGeom prst="rect">
            <a:avLst/>
          </a:prstGeom>
        </p:spPr>
      </p:pic>
      <p:sp>
        <p:nvSpPr>
          <p:cNvPr id="20" name="Freeform 6"/>
          <p:cNvSpPr>
            <a:spLocks/>
          </p:cNvSpPr>
          <p:nvPr/>
        </p:nvSpPr>
        <p:spPr bwMode="gray">
          <a:xfrm>
            <a:off x="3826579" y="4738399"/>
            <a:ext cx="1021437" cy="602483"/>
          </a:xfrm>
          <a:custGeom>
            <a:avLst/>
            <a:gdLst>
              <a:gd name="T0" fmla="*/ 637 w 754"/>
              <a:gd name="T1" fmla="*/ 407 h 415"/>
              <a:gd name="T2" fmla="*/ 92 w 754"/>
              <a:gd name="T3" fmla="*/ 403 h 415"/>
              <a:gd name="T4" fmla="*/ 15 w 754"/>
              <a:gd name="T5" fmla="*/ 290 h 415"/>
              <a:gd name="T6" fmla="*/ 139 w 754"/>
              <a:gd name="T7" fmla="*/ 204 h 415"/>
              <a:gd name="T8" fmla="*/ 287 w 754"/>
              <a:gd name="T9" fmla="*/ 26 h 415"/>
              <a:gd name="T10" fmla="*/ 504 w 754"/>
              <a:gd name="T11" fmla="*/ 122 h 415"/>
              <a:gd name="T12" fmla="*/ 650 w 754"/>
              <a:gd name="T13" fmla="*/ 119 h 415"/>
              <a:gd name="T14" fmla="*/ 678 w 754"/>
              <a:gd name="T15" fmla="*/ 244 h 415"/>
              <a:gd name="T16" fmla="*/ 742 w 754"/>
              <a:gd name="T17" fmla="*/ 336 h 415"/>
              <a:gd name="T18" fmla="*/ 637 w 754"/>
              <a:gd name="T19" fmla="*/ 407 h 415"/>
              <a:gd name="connsiteX0" fmla="*/ 8448 w 10000"/>
              <a:gd name="connsiteY0" fmla="*/ 9807 h 10000"/>
              <a:gd name="connsiteX1" fmla="*/ 1220 w 10000"/>
              <a:gd name="connsiteY1" fmla="*/ 9711 h 10000"/>
              <a:gd name="connsiteX2" fmla="*/ 199 w 10000"/>
              <a:gd name="connsiteY2" fmla="*/ 6988 h 10000"/>
              <a:gd name="connsiteX3" fmla="*/ 1470 w 10000"/>
              <a:gd name="connsiteY3" fmla="*/ 4211 h 10000"/>
              <a:gd name="connsiteX4" fmla="*/ 3806 w 10000"/>
              <a:gd name="connsiteY4" fmla="*/ 627 h 10000"/>
              <a:gd name="connsiteX5" fmla="*/ 6684 w 10000"/>
              <a:gd name="connsiteY5" fmla="*/ 2940 h 10000"/>
              <a:gd name="connsiteX6" fmla="*/ 8621 w 10000"/>
              <a:gd name="connsiteY6" fmla="*/ 2867 h 10000"/>
              <a:gd name="connsiteX7" fmla="*/ 8992 w 10000"/>
              <a:gd name="connsiteY7" fmla="*/ 5880 h 10000"/>
              <a:gd name="connsiteX8" fmla="*/ 9841 w 10000"/>
              <a:gd name="connsiteY8" fmla="*/ 8096 h 10000"/>
              <a:gd name="connsiteX9" fmla="*/ 8448 w 10000"/>
              <a:gd name="connsiteY9" fmla="*/ 9807 h 10000"/>
              <a:gd name="connsiteX0" fmla="*/ 8448 w 10000"/>
              <a:gd name="connsiteY0" fmla="*/ 9807 h 10000"/>
              <a:gd name="connsiteX1" fmla="*/ 1220 w 10000"/>
              <a:gd name="connsiteY1" fmla="*/ 9711 h 10000"/>
              <a:gd name="connsiteX2" fmla="*/ 199 w 10000"/>
              <a:gd name="connsiteY2" fmla="*/ 6988 h 10000"/>
              <a:gd name="connsiteX3" fmla="*/ 1470 w 10000"/>
              <a:gd name="connsiteY3" fmla="*/ 4211 h 10000"/>
              <a:gd name="connsiteX4" fmla="*/ 3806 w 10000"/>
              <a:gd name="connsiteY4" fmla="*/ 627 h 10000"/>
              <a:gd name="connsiteX5" fmla="*/ 6684 w 10000"/>
              <a:gd name="connsiteY5" fmla="*/ 2940 h 10000"/>
              <a:gd name="connsiteX6" fmla="*/ 8621 w 10000"/>
              <a:gd name="connsiteY6" fmla="*/ 2867 h 10000"/>
              <a:gd name="connsiteX7" fmla="*/ 9353 w 10000"/>
              <a:gd name="connsiteY7" fmla="*/ 5815 h 10000"/>
              <a:gd name="connsiteX8" fmla="*/ 9841 w 10000"/>
              <a:gd name="connsiteY8" fmla="*/ 8096 h 10000"/>
              <a:gd name="connsiteX9" fmla="*/ 8448 w 10000"/>
              <a:gd name="connsiteY9" fmla="*/ 9807 h 10000"/>
              <a:gd name="connsiteX0" fmla="*/ 8448 w 10000"/>
              <a:gd name="connsiteY0" fmla="*/ 9807 h 10000"/>
              <a:gd name="connsiteX1" fmla="*/ 1220 w 10000"/>
              <a:gd name="connsiteY1" fmla="*/ 9711 h 10000"/>
              <a:gd name="connsiteX2" fmla="*/ 199 w 10000"/>
              <a:gd name="connsiteY2" fmla="*/ 6988 h 10000"/>
              <a:gd name="connsiteX3" fmla="*/ 1638 w 10000"/>
              <a:gd name="connsiteY3" fmla="*/ 4336 h 10000"/>
              <a:gd name="connsiteX4" fmla="*/ 3806 w 10000"/>
              <a:gd name="connsiteY4" fmla="*/ 627 h 10000"/>
              <a:gd name="connsiteX5" fmla="*/ 6684 w 10000"/>
              <a:gd name="connsiteY5" fmla="*/ 2940 h 10000"/>
              <a:gd name="connsiteX6" fmla="*/ 8621 w 10000"/>
              <a:gd name="connsiteY6" fmla="*/ 2867 h 10000"/>
              <a:gd name="connsiteX7" fmla="*/ 9353 w 10000"/>
              <a:gd name="connsiteY7" fmla="*/ 5815 h 10000"/>
              <a:gd name="connsiteX8" fmla="*/ 9841 w 10000"/>
              <a:gd name="connsiteY8" fmla="*/ 8096 h 10000"/>
              <a:gd name="connsiteX9" fmla="*/ 8448 w 10000"/>
              <a:gd name="connsiteY9" fmla="*/ 9807 h 10000"/>
              <a:gd name="connsiteX0" fmla="*/ 8448 w 10000"/>
              <a:gd name="connsiteY0" fmla="*/ 9807 h 10000"/>
              <a:gd name="connsiteX1" fmla="*/ 1220 w 10000"/>
              <a:gd name="connsiteY1" fmla="*/ 9711 h 10000"/>
              <a:gd name="connsiteX2" fmla="*/ 199 w 10000"/>
              <a:gd name="connsiteY2" fmla="*/ 6988 h 10000"/>
              <a:gd name="connsiteX3" fmla="*/ 1638 w 10000"/>
              <a:gd name="connsiteY3" fmla="*/ 4336 h 10000"/>
              <a:gd name="connsiteX4" fmla="*/ 3806 w 10000"/>
              <a:gd name="connsiteY4" fmla="*/ 627 h 10000"/>
              <a:gd name="connsiteX5" fmla="*/ 6684 w 10000"/>
              <a:gd name="connsiteY5" fmla="*/ 2940 h 10000"/>
              <a:gd name="connsiteX6" fmla="*/ 8621 w 10000"/>
              <a:gd name="connsiteY6" fmla="*/ 2867 h 10000"/>
              <a:gd name="connsiteX7" fmla="*/ 9054 w 10000"/>
              <a:gd name="connsiteY7" fmla="*/ 5692 h 10000"/>
              <a:gd name="connsiteX8" fmla="*/ 9841 w 10000"/>
              <a:gd name="connsiteY8" fmla="*/ 8096 h 10000"/>
              <a:gd name="connsiteX9" fmla="*/ 8448 w 10000"/>
              <a:gd name="connsiteY9" fmla="*/ 9807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000" h="10000">
                <a:moveTo>
                  <a:pt x="8448" y="9807"/>
                </a:moveTo>
                <a:lnTo>
                  <a:pt x="1220" y="9711"/>
                </a:lnTo>
                <a:cubicBezTo>
                  <a:pt x="1220" y="9711"/>
                  <a:pt x="0" y="9253"/>
                  <a:pt x="199" y="6988"/>
                </a:cubicBezTo>
                <a:cubicBezTo>
                  <a:pt x="424" y="4530"/>
                  <a:pt x="1638" y="4336"/>
                  <a:pt x="1638" y="4336"/>
                </a:cubicBezTo>
                <a:cubicBezTo>
                  <a:pt x="1638" y="4336"/>
                  <a:pt x="1711" y="1277"/>
                  <a:pt x="3806" y="627"/>
                </a:cubicBezTo>
                <a:cubicBezTo>
                  <a:pt x="5849" y="0"/>
                  <a:pt x="6684" y="2940"/>
                  <a:pt x="6684" y="2940"/>
                </a:cubicBezTo>
                <a:cubicBezTo>
                  <a:pt x="6684" y="2940"/>
                  <a:pt x="7732" y="1542"/>
                  <a:pt x="8621" y="2867"/>
                </a:cubicBezTo>
                <a:cubicBezTo>
                  <a:pt x="9363" y="3952"/>
                  <a:pt x="9054" y="5692"/>
                  <a:pt x="9054" y="5692"/>
                </a:cubicBezTo>
                <a:cubicBezTo>
                  <a:pt x="9054" y="5692"/>
                  <a:pt x="10000" y="6361"/>
                  <a:pt x="9841" y="8096"/>
                </a:cubicBezTo>
                <a:cubicBezTo>
                  <a:pt x="9668" y="10000"/>
                  <a:pt x="8448" y="9807"/>
                  <a:pt x="8448" y="9807"/>
                </a:cubicBezTo>
                <a:close/>
              </a:path>
            </a:pathLst>
          </a:custGeom>
          <a:solidFill>
            <a:schemeClr val="bg1">
              <a:lumMod val="5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688" fontAlgn="ctr"/>
            <a:endParaRPr lang="en-US" altLang="zh-CN" sz="1200" dirty="0">
              <a:solidFill>
                <a:srgbClr val="000000"/>
              </a:solidFill>
              <a:latin typeface="Huawei Sans" panose="020C0503030203020204" pitchFamily="34" charset="0"/>
            </a:endParaRPr>
          </a:p>
        </p:txBody>
      </p:sp>
      <p:pic>
        <p:nvPicPr>
          <p:cNvPr id="21" name="图片 20"/>
          <p:cNvPicPr>
            <a:picLocks noChangeAspect="1"/>
          </p:cNvPicPr>
          <p:nvPr/>
        </p:nvPicPr>
        <p:blipFill>
          <a:blip r:embed="rId5"/>
          <a:stretch>
            <a:fillRect/>
          </a:stretch>
        </p:blipFill>
        <p:spPr bwMode="gray">
          <a:xfrm>
            <a:off x="2659816" y="3523766"/>
            <a:ext cx="1185073" cy="717877"/>
          </a:xfrm>
          <a:prstGeom prst="rect">
            <a:avLst/>
          </a:prstGeom>
        </p:spPr>
      </p:pic>
      <p:pic>
        <p:nvPicPr>
          <p:cNvPr id="22" name="图片 2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810636" y="3587573"/>
            <a:ext cx="823777" cy="510428"/>
          </a:xfrm>
          <a:prstGeom prst="rect">
            <a:avLst/>
          </a:prstGeom>
        </p:spPr>
      </p:pic>
      <p:pic>
        <p:nvPicPr>
          <p:cNvPr id="23" name="图片 22"/>
          <p:cNvPicPr>
            <a:picLocks noChangeAspect="1"/>
          </p:cNvPicPr>
          <p:nvPr/>
        </p:nvPicPr>
        <p:blipFill>
          <a:blip r:embed="rId4"/>
          <a:stretch>
            <a:fillRect/>
          </a:stretch>
        </p:blipFill>
        <p:spPr bwMode="gray">
          <a:xfrm>
            <a:off x="1530046" y="3711145"/>
            <a:ext cx="416628" cy="342976"/>
          </a:xfrm>
          <a:prstGeom prst="rect">
            <a:avLst/>
          </a:prstGeom>
        </p:spPr>
      </p:pic>
      <p:pic>
        <p:nvPicPr>
          <p:cNvPr id="24" name="图片 23"/>
          <p:cNvPicPr>
            <a:picLocks noChangeAspect="1"/>
          </p:cNvPicPr>
          <p:nvPr/>
        </p:nvPicPr>
        <p:blipFill>
          <a:blip r:embed="rId4"/>
          <a:stretch>
            <a:fillRect/>
          </a:stretch>
        </p:blipFill>
        <p:spPr bwMode="gray">
          <a:xfrm>
            <a:off x="4494191" y="4299395"/>
            <a:ext cx="416628" cy="342976"/>
          </a:xfrm>
          <a:prstGeom prst="rect">
            <a:avLst/>
          </a:prstGeom>
        </p:spPr>
      </p:pic>
      <p:pic>
        <p:nvPicPr>
          <p:cNvPr id="25" name="图片 2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4744224" y="3332359"/>
            <a:ext cx="823777" cy="510428"/>
          </a:xfrm>
          <a:prstGeom prst="rect">
            <a:avLst/>
          </a:prstGeom>
        </p:spPr>
      </p:pic>
      <p:pic>
        <p:nvPicPr>
          <p:cNvPr id="26" name="图片 25"/>
          <p:cNvPicPr>
            <a:picLocks noChangeAspect="1"/>
          </p:cNvPicPr>
          <p:nvPr/>
        </p:nvPicPr>
        <p:blipFill>
          <a:blip r:embed="rId4"/>
          <a:stretch>
            <a:fillRect/>
          </a:stretch>
        </p:blipFill>
        <p:spPr bwMode="gray">
          <a:xfrm>
            <a:off x="4494191" y="3416086"/>
            <a:ext cx="416628" cy="342976"/>
          </a:xfrm>
          <a:prstGeom prst="rect">
            <a:avLst/>
          </a:prstGeom>
        </p:spPr>
      </p:pic>
      <p:pic>
        <p:nvPicPr>
          <p:cNvPr id="27" name="图片 26"/>
          <p:cNvPicPr>
            <a:picLocks noChangeAspect="1"/>
          </p:cNvPicPr>
          <p:nvPr/>
        </p:nvPicPr>
        <p:blipFill>
          <a:blip r:embed="rId6"/>
          <a:stretch>
            <a:fillRect/>
          </a:stretch>
        </p:blipFill>
        <p:spPr bwMode="gray">
          <a:xfrm>
            <a:off x="3017962" y="2575079"/>
            <a:ext cx="435375" cy="342000"/>
          </a:xfrm>
          <a:prstGeom prst="rect">
            <a:avLst/>
          </a:prstGeom>
        </p:spPr>
      </p:pic>
      <p:sp>
        <p:nvSpPr>
          <p:cNvPr id="29" name="文本框 28"/>
          <p:cNvSpPr txBox="1"/>
          <p:nvPr/>
        </p:nvSpPr>
        <p:spPr bwMode="gray">
          <a:xfrm>
            <a:off x="3355857" y="2375135"/>
            <a:ext cx="471370" cy="276999"/>
          </a:xfrm>
          <a:prstGeom prst="rect">
            <a:avLst/>
          </a:prstGeom>
          <a:noFill/>
        </p:spPr>
        <p:txBody>
          <a:bodyPr wrap="square" rtlCol="0">
            <a:spAutoFit/>
          </a:bodyPr>
          <a:lstStyle/>
          <a:p>
            <a:pPr algn="ctr" fontAlgn="ctr"/>
            <a:r>
              <a:rPr lang="en-US" sz="1200" dirty="0">
                <a:solidFill>
                  <a:srgbClr val="000000"/>
                </a:solidFill>
                <a:latin typeface="Huawei Sans" panose="020C0503030203020204" pitchFamily="34" charset="0"/>
              </a:rPr>
              <a:t>RR</a:t>
            </a:r>
            <a:endParaRPr lang="en-US" altLang="zh-CN" sz="1200" dirty="0">
              <a:solidFill>
                <a:srgbClr val="000000"/>
              </a:solidFill>
              <a:latin typeface="Huawei Sans" panose="020C0503030203020204" pitchFamily="34" charset="0"/>
            </a:endParaRPr>
          </a:p>
        </p:txBody>
      </p:sp>
      <p:sp>
        <p:nvSpPr>
          <p:cNvPr id="30" name="文本框 29"/>
          <p:cNvSpPr txBox="1"/>
          <p:nvPr/>
        </p:nvSpPr>
        <p:spPr bwMode="gray">
          <a:xfrm>
            <a:off x="1415323" y="4054121"/>
            <a:ext cx="629972" cy="276999"/>
          </a:xfrm>
          <a:prstGeom prst="rect">
            <a:avLst/>
          </a:prstGeom>
          <a:noFill/>
        </p:spPr>
        <p:txBody>
          <a:bodyPr wrap="square" rtlCol="0">
            <a:spAutoFit/>
          </a:bodyPr>
          <a:lstStyle/>
          <a:p>
            <a:pPr algn="ctr" fontAlgn="ctr"/>
            <a:r>
              <a:rPr lang="en-US" sz="1200" dirty="0">
                <a:solidFill>
                  <a:srgbClr val="000000"/>
                </a:solidFill>
                <a:latin typeface="Huawei Sans" panose="020C0503030203020204" pitchFamily="34" charset="0"/>
              </a:rPr>
              <a:t>CPE</a:t>
            </a:r>
            <a:endParaRPr lang="en-US" altLang="zh-CN" sz="1200" dirty="0">
              <a:solidFill>
                <a:srgbClr val="000000"/>
              </a:solidFill>
              <a:latin typeface="Huawei Sans" panose="020C0503030203020204" pitchFamily="34" charset="0"/>
            </a:endParaRPr>
          </a:p>
        </p:txBody>
      </p:sp>
      <p:sp>
        <p:nvSpPr>
          <p:cNvPr id="31" name="文本框 30"/>
          <p:cNvSpPr txBox="1"/>
          <p:nvPr/>
        </p:nvSpPr>
        <p:spPr bwMode="gray">
          <a:xfrm>
            <a:off x="1510112" y="5233834"/>
            <a:ext cx="629972" cy="276999"/>
          </a:xfrm>
          <a:prstGeom prst="rect">
            <a:avLst/>
          </a:prstGeom>
          <a:noFill/>
        </p:spPr>
        <p:txBody>
          <a:bodyPr wrap="square" rtlCol="0">
            <a:spAutoFit/>
          </a:bodyPr>
          <a:lstStyle/>
          <a:p>
            <a:pPr algn="ctr" fontAlgn="ctr"/>
            <a:r>
              <a:rPr lang="en-US" sz="1200" dirty="0">
                <a:solidFill>
                  <a:srgbClr val="000000"/>
                </a:solidFill>
                <a:latin typeface="Huawei Sans" panose="020C0503030203020204" pitchFamily="34" charset="0"/>
              </a:rPr>
              <a:t>CPE</a:t>
            </a:r>
            <a:endParaRPr lang="en-US" altLang="zh-CN" sz="1200" dirty="0">
              <a:solidFill>
                <a:srgbClr val="000000"/>
              </a:solidFill>
              <a:latin typeface="Huawei Sans" panose="020C0503030203020204" pitchFamily="34" charset="0"/>
            </a:endParaRPr>
          </a:p>
        </p:txBody>
      </p:sp>
      <p:sp>
        <p:nvSpPr>
          <p:cNvPr id="32" name="文本框 31"/>
          <p:cNvSpPr txBox="1"/>
          <p:nvPr/>
        </p:nvSpPr>
        <p:spPr bwMode="gray">
          <a:xfrm>
            <a:off x="4387518" y="3721961"/>
            <a:ext cx="629972" cy="276999"/>
          </a:xfrm>
          <a:prstGeom prst="rect">
            <a:avLst/>
          </a:prstGeom>
          <a:noFill/>
        </p:spPr>
        <p:txBody>
          <a:bodyPr wrap="square" rtlCol="0">
            <a:spAutoFit/>
          </a:bodyPr>
          <a:lstStyle/>
          <a:p>
            <a:pPr algn="ctr" fontAlgn="ctr"/>
            <a:r>
              <a:rPr lang="en-US" sz="1200" dirty="0">
                <a:solidFill>
                  <a:srgbClr val="000000"/>
                </a:solidFill>
                <a:latin typeface="Huawei Sans" panose="020C0503030203020204" pitchFamily="34" charset="0"/>
              </a:rPr>
              <a:t>CPE</a:t>
            </a:r>
            <a:endParaRPr lang="en-US" altLang="zh-CN" sz="1200" dirty="0">
              <a:solidFill>
                <a:srgbClr val="000000"/>
              </a:solidFill>
              <a:latin typeface="Huawei Sans" panose="020C0503030203020204" pitchFamily="34" charset="0"/>
            </a:endParaRPr>
          </a:p>
        </p:txBody>
      </p:sp>
      <p:sp>
        <p:nvSpPr>
          <p:cNvPr id="33" name="文本框 32"/>
          <p:cNvSpPr txBox="1"/>
          <p:nvPr/>
        </p:nvSpPr>
        <p:spPr bwMode="gray">
          <a:xfrm>
            <a:off x="4333367" y="4605270"/>
            <a:ext cx="629972" cy="276999"/>
          </a:xfrm>
          <a:prstGeom prst="rect">
            <a:avLst/>
          </a:prstGeom>
          <a:noFill/>
        </p:spPr>
        <p:txBody>
          <a:bodyPr wrap="square" rtlCol="0">
            <a:spAutoFit/>
          </a:bodyPr>
          <a:lstStyle/>
          <a:p>
            <a:pPr algn="ctr" fontAlgn="ctr"/>
            <a:r>
              <a:rPr lang="en-US" sz="1200" dirty="0">
                <a:solidFill>
                  <a:srgbClr val="000000"/>
                </a:solidFill>
                <a:latin typeface="Huawei Sans" panose="020C0503030203020204" pitchFamily="34" charset="0"/>
              </a:rPr>
              <a:t>CPE</a:t>
            </a:r>
            <a:endParaRPr lang="en-US" altLang="zh-CN" sz="1200" dirty="0">
              <a:solidFill>
                <a:srgbClr val="000000"/>
              </a:solidFill>
              <a:latin typeface="Huawei Sans" panose="020C0503030203020204" pitchFamily="34" charset="0"/>
            </a:endParaRPr>
          </a:p>
        </p:txBody>
      </p:sp>
      <p:sp>
        <p:nvSpPr>
          <p:cNvPr id="34" name="文本框 33"/>
          <p:cNvSpPr txBox="1"/>
          <p:nvPr/>
        </p:nvSpPr>
        <p:spPr bwMode="gray">
          <a:xfrm>
            <a:off x="887987" y="3711145"/>
            <a:ext cx="629972" cy="261610"/>
          </a:xfrm>
          <a:prstGeom prst="rect">
            <a:avLst/>
          </a:prstGeom>
          <a:noFill/>
        </p:spPr>
        <p:txBody>
          <a:bodyPr wrap="square" rtlCol="0">
            <a:spAutoFit/>
          </a:bodyPr>
          <a:lstStyle/>
          <a:p>
            <a:pPr algn="ctr" fontAlgn="ctr"/>
            <a:r>
              <a:rPr lang="en-US" sz="1100" dirty="0">
                <a:solidFill>
                  <a:srgbClr val="000000"/>
                </a:solidFill>
                <a:latin typeface="Huawei Sans" panose="020C0503030203020204" pitchFamily="34" charset="0"/>
              </a:rPr>
              <a:t>Branch</a:t>
            </a:r>
          </a:p>
        </p:txBody>
      </p:sp>
      <p:sp>
        <p:nvSpPr>
          <p:cNvPr id="35" name="文本框 34"/>
          <p:cNvSpPr txBox="1"/>
          <p:nvPr/>
        </p:nvSpPr>
        <p:spPr bwMode="gray">
          <a:xfrm>
            <a:off x="1101678" y="4993568"/>
            <a:ext cx="629972" cy="261610"/>
          </a:xfrm>
          <a:prstGeom prst="rect">
            <a:avLst/>
          </a:prstGeom>
          <a:noFill/>
        </p:spPr>
        <p:txBody>
          <a:bodyPr wrap="square" rtlCol="0">
            <a:spAutoFit/>
          </a:bodyPr>
          <a:lstStyle/>
          <a:p>
            <a:pPr algn="ctr" fontAlgn="ctr"/>
            <a:r>
              <a:rPr lang="en-US" sz="1100" dirty="0">
                <a:solidFill>
                  <a:srgbClr val="000000"/>
                </a:solidFill>
                <a:latin typeface="Huawei Sans" panose="020C0503030203020204" pitchFamily="34" charset="0"/>
              </a:rPr>
              <a:t>Branch</a:t>
            </a:r>
          </a:p>
        </p:txBody>
      </p:sp>
      <p:sp>
        <p:nvSpPr>
          <p:cNvPr id="36" name="文本框 35"/>
          <p:cNvSpPr txBox="1"/>
          <p:nvPr/>
        </p:nvSpPr>
        <p:spPr bwMode="gray">
          <a:xfrm>
            <a:off x="4699555" y="3533144"/>
            <a:ext cx="1004607" cy="246221"/>
          </a:xfrm>
          <a:prstGeom prst="rect">
            <a:avLst/>
          </a:prstGeom>
          <a:noFill/>
        </p:spPr>
        <p:txBody>
          <a:bodyPr wrap="square" rtlCol="0">
            <a:spAutoFit/>
          </a:bodyPr>
          <a:lstStyle/>
          <a:p>
            <a:pPr algn="ctr" fontAlgn="ctr"/>
            <a:r>
              <a:rPr lang="en-US" sz="1000" dirty="0">
                <a:solidFill>
                  <a:srgbClr val="000000"/>
                </a:solidFill>
                <a:latin typeface="Huawei Sans" panose="020C0503030203020204" pitchFamily="34" charset="0"/>
              </a:rPr>
              <a:t>HQ/DC</a:t>
            </a:r>
          </a:p>
        </p:txBody>
      </p:sp>
      <p:sp>
        <p:nvSpPr>
          <p:cNvPr id="37" name="文本框 36"/>
          <p:cNvSpPr txBox="1"/>
          <p:nvPr/>
        </p:nvSpPr>
        <p:spPr bwMode="gray">
          <a:xfrm>
            <a:off x="4804025" y="4335413"/>
            <a:ext cx="763977" cy="261610"/>
          </a:xfrm>
          <a:prstGeom prst="rect">
            <a:avLst/>
          </a:prstGeom>
          <a:noFill/>
        </p:spPr>
        <p:txBody>
          <a:bodyPr wrap="square" rtlCol="0">
            <a:spAutoFit/>
          </a:bodyPr>
          <a:lstStyle/>
          <a:p>
            <a:pPr algn="ctr" fontAlgn="ctr"/>
            <a:r>
              <a:rPr lang="en-US" sz="1100" dirty="0">
                <a:solidFill>
                  <a:srgbClr val="000000"/>
                </a:solidFill>
                <a:latin typeface="Huawei Sans" panose="020C0503030203020204" pitchFamily="34" charset="0"/>
              </a:rPr>
              <a:t>Branch</a:t>
            </a:r>
          </a:p>
        </p:txBody>
      </p:sp>
      <p:sp>
        <p:nvSpPr>
          <p:cNvPr id="38" name="文本框 37"/>
          <p:cNvSpPr txBox="1"/>
          <p:nvPr/>
        </p:nvSpPr>
        <p:spPr bwMode="gray">
          <a:xfrm>
            <a:off x="3507706" y="5359082"/>
            <a:ext cx="1659182" cy="276999"/>
          </a:xfrm>
          <a:prstGeom prst="rect">
            <a:avLst/>
          </a:prstGeom>
          <a:noFill/>
        </p:spPr>
        <p:txBody>
          <a:bodyPr wrap="square" rtlCol="0">
            <a:spAutoFit/>
          </a:bodyPr>
          <a:lstStyle/>
          <a:p>
            <a:pPr algn="ctr" fontAlgn="ctr"/>
            <a:r>
              <a:rPr lang="en-US" sz="1200" dirty="0">
                <a:solidFill>
                  <a:srgbClr val="000000"/>
                </a:solidFill>
                <a:latin typeface="Huawei Sans" panose="020C0503030203020204" pitchFamily="34" charset="0"/>
              </a:rPr>
              <a:t>SaaS applications</a:t>
            </a:r>
          </a:p>
        </p:txBody>
      </p:sp>
      <p:cxnSp>
        <p:nvCxnSpPr>
          <p:cNvPr id="39" name="直接箭头连接符 38"/>
          <p:cNvCxnSpPr/>
          <p:nvPr/>
        </p:nvCxnSpPr>
        <p:spPr bwMode="gray">
          <a:xfrm flipH="1">
            <a:off x="1672985" y="1819267"/>
            <a:ext cx="1308434" cy="1800745"/>
          </a:xfrm>
          <a:prstGeom prst="straightConnector1">
            <a:avLst/>
          </a:prstGeom>
          <a:noFill/>
          <a:ln w="12700" cap="flat" cmpd="sng" algn="ctr">
            <a:solidFill>
              <a:srgbClr val="30B5C5"/>
            </a:solidFill>
            <a:prstDash val="dash"/>
            <a:round/>
            <a:headEnd type="triangl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0" name="直接箭头连接符 39"/>
          <p:cNvCxnSpPr>
            <a:stCxn id="61" idx="2"/>
            <a:endCxn id="27" idx="0"/>
          </p:cNvCxnSpPr>
          <p:nvPr/>
        </p:nvCxnSpPr>
        <p:spPr bwMode="gray">
          <a:xfrm>
            <a:off x="3235650" y="1819267"/>
            <a:ext cx="0" cy="755812"/>
          </a:xfrm>
          <a:prstGeom prst="straightConnector1">
            <a:avLst/>
          </a:prstGeom>
          <a:noFill/>
          <a:ln w="12700" cap="flat" cmpd="sng" algn="ctr">
            <a:solidFill>
              <a:srgbClr val="30B5C5"/>
            </a:solidFill>
            <a:prstDash val="dash"/>
            <a:round/>
            <a:headEnd type="triangl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1" name="直接箭头连接符 40"/>
          <p:cNvCxnSpPr/>
          <p:nvPr/>
        </p:nvCxnSpPr>
        <p:spPr bwMode="gray">
          <a:xfrm>
            <a:off x="3450488" y="1820319"/>
            <a:ext cx="1254343" cy="1538633"/>
          </a:xfrm>
          <a:prstGeom prst="straightConnector1">
            <a:avLst/>
          </a:prstGeom>
          <a:noFill/>
          <a:ln w="12700" cap="flat" cmpd="sng" algn="ctr">
            <a:solidFill>
              <a:srgbClr val="30B5C5"/>
            </a:solidFill>
            <a:prstDash val="dash"/>
            <a:round/>
            <a:headEnd type="triangl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5" name="直接箭头连接符 44"/>
          <p:cNvCxnSpPr/>
          <p:nvPr/>
        </p:nvCxnSpPr>
        <p:spPr bwMode="gray">
          <a:xfrm flipH="1">
            <a:off x="1944895" y="3568082"/>
            <a:ext cx="2530323" cy="216844"/>
          </a:xfrm>
          <a:prstGeom prst="straightConnector1">
            <a:avLst/>
          </a:prstGeom>
          <a:noFill/>
          <a:ln w="12700" cap="flat" cmpd="sng" algn="ctr">
            <a:solidFill>
              <a:srgbClr val="62B230"/>
            </a:solidFill>
            <a:prstDash val="dash"/>
            <a:round/>
            <a:headEnd type="triangl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60" name="文本框 59"/>
          <p:cNvSpPr txBox="1"/>
          <p:nvPr/>
        </p:nvSpPr>
        <p:spPr bwMode="gray">
          <a:xfrm>
            <a:off x="2570093" y="1178412"/>
            <a:ext cx="1557090" cy="276999"/>
          </a:xfrm>
          <a:prstGeom prst="rect">
            <a:avLst/>
          </a:prstGeom>
          <a:noFill/>
        </p:spPr>
        <p:txBody>
          <a:bodyPr wrap="square" rtlCol="0">
            <a:spAutoFit/>
          </a:bodyPr>
          <a:lstStyle/>
          <a:p>
            <a:pPr algn="ctr" fontAlgn="ctr"/>
            <a:r>
              <a:rPr lang="en-US" sz="1200" dirty="0" err="1">
                <a:solidFill>
                  <a:srgbClr val="000000"/>
                </a:solidFill>
                <a:latin typeface="Huawei Sans" panose="020C0503030203020204" pitchFamily="34" charset="0"/>
              </a:rPr>
              <a:t>iMaster</a:t>
            </a:r>
            <a:r>
              <a:rPr lang="en-US" sz="1200" dirty="0">
                <a:solidFill>
                  <a:srgbClr val="000000"/>
                </a:solidFill>
                <a:latin typeface="Huawei Sans" panose="020C0503030203020204" pitchFamily="34" charset="0"/>
              </a:rPr>
              <a:t> NCE-WAN</a:t>
            </a:r>
            <a:endParaRPr lang="en-US" altLang="zh-CN" sz="1200" dirty="0">
              <a:solidFill>
                <a:srgbClr val="000000"/>
              </a:solidFill>
              <a:latin typeface="Huawei Sans" panose="020C0503030203020204" pitchFamily="34" charset="0"/>
            </a:endParaRPr>
          </a:p>
        </p:txBody>
      </p:sp>
      <p:pic>
        <p:nvPicPr>
          <p:cNvPr id="61" name="Picture 2" descr="C:\Users\b00343617\AppData\Roaming\eSpace_Desktop\UserData\b00343617\imagefiles\7455122A-1075-47ED-B57D-41E031D77EFA.p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gray">
          <a:xfrm>
            <a:off x="3035880" y="1494641"/>
            <a:ext cx="399540" cy="324626"/>
          </a:xfrm>
          <a:prstGeom prst="rect">
            <a:avLst/>
          </a:prstGeom>
          <a:noFill/>
          <a:extLst>
            <a:ext uri="{909E8E84-426E-40DD-AFC4-6F175D3DCCD1}">
              <a14:hiddenFill xmlns:a14="http://schemas.microsoft.com/office/drawing/2010/main">
                <a:solidFill>
                  <a:srgbClr val="FFFFFF"/>
                </a:solidFill>
              </a14:hiddenFill>
            </a:ext>
          </a:extLst>
        </p:spPr>
      </p:pic>
      <p:pic>
        <p:nvPicPr>
          <p:cNvPr id="2" name="图片 1"/>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bwMode="gray">
          <a:xfrm>
            <a:off x="4029644" y="5090959"/>
            <a:ext cx="234000" cy="234000"/>
          </a:xfrm>
          <a:prstGeom prst="rect">
            <a:avLst/>
          </a:prstGeom>
        </p:spPr>
      </p:pic>
      <p:pic>
        <p:nvPicPr>
          <p:cNvPr id="4" name="图片 3"/>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bwMode="gray">
          <a:xfrm>
            <a:off x="4180191" y="4808485"/>
            <a:ext cx="234000" cy="234000"/>
          </a:xfrm>
          <a:prstGeom prst="rect">
            <a:avLst/>
          </a:prstGeom>
        </p:spPr>
      </p:pic>
      <p:pic>
        <p:nvPicPr>
          <p:cNvPr id="18" name="图片 17"/>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bwMode="gray">
          <a:xfrm>
            <a:off x="4450003" y="5016160"/>
            <a:ext cx="234000" cy="234000"/>
          </a:xfrm>
          <a:prstGeom prst="rect">
            <a:avLst/>
          </a:prstGeom>
        </p:spPr>
      </p:pic>
      <p:grpSp>
        <p:nvGrpSpPr>
          <p:cNvPr id="59" name="组合 58"/>
          <p:cNvGrpSpPr/>
          <p:nvPr/>
        </p:nvGrpSpPr>
        <p:grpSpPr bwMode="gray">
          <a:xfrm>
            <a:off x="2560216" y="4183433"/>
            <a:ext cx="1247192" cy="602357"/>
            <a:chOff x="2074794" y="4298943"/>
            <a:chExt cx="1247192" cy="602357"/>
          </a:xfrm>
        </p:grpSpPr>
        <p:pic>
          <p:nvPicPr>
            <p:cNvPr id="62" name="图片 61" descr="网络云2-蓝.png"/>
            <p:cNvPicPr>
              <a:picLocks noChangeAspect="1"/>
            </p:cNvPicPr>
            <p:nvPr/>
          </p:nvPicPr>
          <p:blipFill>
            <a:blip r:embed="rId11" cstate="print"/>
            <a:stretch>
              <a:fillRect/>
            </a:stretch>
          </p:blipFill>
          <p:spPr bwMode="gray">
            <a:xfrm>
              <a:off x="2074794" y="4298943"/>
              <a:ext cx="1247192" cy="602357"/>
            </a:xfrm>
            <a:prstGeom prst="rect">
              <a:avLst/>
            </a:prstGeom>
          </p:spPr>
        </p:pic>
        <p:sp>
          <p:nvSpPr>
            <p:cNvPr id="63" name="文本框 62"/>
            <p:cNvSpPr txBox="1"/>
            <p:nvPr/>
          </p:nvSpPr>
          <p:spPr bwMode="gray">
            <a:xfrm>
              <a:off x="2309135" y="4448286"/>
              <a:ext cx="988648" cy="307777"/>
            </a:xfrm>
            <a:prstGeom prst="rect">
              <a:avLst/>
            </a:prstGeom>
            <a:noFill/>
          </p:spPr>
          <p:txBody>
            <a:bodyPr wrap="square" rtlCol="0">
              <a:spAutoFit/>
            </a:bodyPr>
            <a:lstStyle/>
            <a:p>
              <a:pPr algn="ctr" fontAlgn="ctr"/>
              <a:r>
                <a:rPr lang="en-US" sz="1400" dirty="0">
                  <a:solidFill>
                    <a:schemeClr val="bg1"/>
                  </a:solidFill>
                  <a:latin typeface="Huawei Sans" panose="020C0503030203020204" pitchFamily="34" charset="0"/>
                </a:rPr>
                <a:t>Internet</a:t>
              </a:r>
              <a:endParaRPr lang="en-US" altLang="zh-CN" sz="1400" dirty="0">
                <a:solidFill>
                  <a:schemeClr val="bg1"/>
                </a:solidFill>
                <a:latin typeface="Huawei Sans" panose="020C0503030203020204" pitchFamily="34" charset="0"/>
              </a:endParaRPr>
            </a:p>
          </p:txBody>
        </p:sp>
      </p:grpSp>
      <p:pic>
        <p:nvPicPr>
          <p:cNvPr id="64" name="图片 63"/>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bwMode="gray">
          <a:xfrm>
            <a:off x="1964875" y="4756557"/>
            <a:ext cx="263788" cy="216000"/>
          </a:xfrm>
          <a:prstGeom prst="rect">
            <a:avLst/>
          </a:prstGeom>
        </p:spPr>
      </p:pic>
      <p:pic>
        <p:nvPicPr>
          <p:cNvPr id="65" name="图片 64"/>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bwMode="gray">
          <a:xfrm>
            <a:off x="1965249" y="5049957"/>
            <a:ext cx="263414" cy="216000"/>
          </a:xfrm>
          <a:prstGeom prst="rect">
            <a:avLst/>
          </a:prstGeom>
        </p:spPr>
      </p:pic>
      <p:sp>
        <p:nvSpPr>
          <p:cNvPr id="49" name="任意多边形 48"/>
          <p:cNvSpPr/>
          <p:nvPr/>
        </p:nvSpPr>
        <p:spPr bwMode="gray">
          <a:xfrm>
            <a:off x="1689652" y="3490542"/>
            <a:ext cx="3302935" cy="1518237"/>
          </a:xfrm>
          <a:custGeom>
            <a:avLst/>
            <a:gdLst>
              <a:gd name="connsiteX0" fmla="*/ 0 w 2774731"/>
              <a:gd name="connsiteY0" fmla="*/ 1292501 h 1292501"/>
              <a:gd name="connsiteX1" fmla="*/ 1048407 w 2774731"/>
              <a:gd name="connsiteY1" fmla="*/ 811653 h 1292501"/>
              <a:gd name="connsiteX2" fmla="*/ 1742089 w 2774731"/>
              <a:gd name="connsiteY2" fmla="*/ 780122 h 1292501"/>
              <a:gd name="connsiteX3" fmla="*/ 2427889 w 2774731"/>
              <a:gd name="connsiteY3" fmla="*/ 94322 h 1292501"/>
              <a:gd name="connsiteX4" fmla="*/ 2774731 w 2774731"/>
              <a:gd name="connsiteY4" fmla="*/ 23377 h 12925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74731" h="1292501">
                <a:moveTo>
                  <a:pt x="0" y="1292501"/>
                </a:moveTo>
                <a:cubicBezTo>
                  <a:pt x="379029" y="1094775"/>
                  <a:pt x="758059" y="897050"/>
                  <a:pt x="1048407" y="811653"/>
                </a:cubicBezTo>
                <a:cubicBezTo>
                  <a:pt x="1338755" y="726256"/>
                  <a:pt x="1512175" y="899677"/>
                  <a:pt x="1742089" y="780122"/>
                </a:cubicBezTo>
                <a:cubicBezTo>
                  <a:pt x="1972003" y="660567"/>
                  <a:pt x="2255782" y="220446"/>
                  <a:pt x="2427889" y="94322"/>
                </a:cubicBezTo>
                <a:cubicBezTo>
                  <a:pt x="2599996" y="-31802"/>
                  <a:pt x="2687363" y="-4213"/>
                  <a:pt x="2774731" y="23377"/>
                </a:cubicBezTo>
              </a:path>
            </a:pathLst>
          </a:custGeom>
          <a:noFill/>
          <a:ln w="28575" cap="flat" cmpd="sng" algn="ctr">
            <a:solidFill>
              <a:schemeClr val="bg2">
                <a:lumMod val="75000"/>
              </a:schemeClr>
            </a:solidFill>
            <a:prstDash val="solid"/>
            <a:round/>
            <a:headEnd type="non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algn="ctr" fontAlgn="ctr">
              <a:buClr>
                <a:srgbClr val="CC9900"/>
              </a:buClr>
              <a:buFont typeface="Wingdings" pitchFamily="2" charset="2"/>
              <a:buChar char="n"/>
            </a:pPr>
            <a:endParaRPr lang="en-US" altLang="zh-CN" dirty="0">
              <a:solidFill>
                <a:srgbClr val="000000"/>
              </a:solidFill>
              <a:latin typeface="Huawei Sans" panose="020C0503030203020204" pitchFamily="34" charset="0"/>
              <a:ea typeface="宋体" charset="-122"/>
            </a:endParaRPr>
          </a:p>
        </p:txBody>
      </p:sp>
      <p:pic>
        <p:nvPicPr>
          <p:cNvPr id="66" name="图片 65"/>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bwMode="gray">
          <a:xfrm>
            <a:off x="3746803" y="4724143"/>
            <a:ext cx="282841" cy="252000"/>
          </a:xfrm>
          <a:prstGeom prst="rect">
            <a:avLst/>
          </a:prstGeom>
        </p:spPr>
      </p:pic>
      <p:sp>
        <p:nvSpPr>
          <p:cNvPr id="47" name="任意多边形 46"/>
          <p:cNvSpPr/>
          <p:nvPr/>
        </p:nvSpPr>
        <p:spPr bwMode="gray">
          <a:xfrm>
            <a:off x="1278502" y="3867663"/>
            <a:ext cx="1548252" cy="541555"/>
          </a:xfrm>
          <a:custGeom>
            <a:avLst/>
            <a:gdLst>
              <a:gd name="connsiteX0" fmla="*/ 0 w 1284890"/>
              <a:gd name="connsiteY0" fmla="*/ 47108 h 472777"/>
              <a:gd name="connsiteX1" fmla="*/ 457200 w 1284890"/>
              <a:gd name="connsiteY1" fmla="*/ 39226 h 472777"/>
              <a:gd name="connsiteX2" fmla="*/ 1284890 w 1284890"/>
              <a:gd name="connsiteY2" fmla="*/ 472777 h 472777"/>
              <a:gd name="connsiteX3" fmla="*/ 1284890 w 1284890"/>
              <a:gd name="connsiteY3" fmla="*/ 472777 h 472777"/>
              <a:gd name="connsiteX4" fmla="*/ 1284890 w 1284890"/>
              <a:gd name="connsiteY4" fmla="*/ 472777 h 4727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84890" h="472777">
                <a:moveTo>
                  <a:pt x="0" y="47108"/>
                </a:moveTo>
                <a:cubicBezTo>
                  <a:pt x="121526" y="7694"/>
                  <a:pt x="243052" y="-31719"/>
                  <a:pt x="457200" y="39226"/>
                </a:cubicBezTo>
                <a:cubicBezTo>
                  <a:pt x="671348" y="110171"/>
                  <a:pt x="1284890" y="472777"/>
                  <a:pt x="1284890" y="472777"/>
                </a:cubicBezTo>
                <a:lnTo>
                  <a:pt x="1284890" y="472777"/>
                </a:lnTo>
                <a:lnTo>
                  <a:pt x="1284890" y="472777"/>
                </a:lnTo>
              </a:path>
            </a:pathLst>
          </a:custGeom>
          <a:noFill/>
          <a:ln w="28575" cap="flat" cmpd="sng" algn="ctr">
            <a:solidFill>
              <a:schemeClr val="bg2">
                <a:lumMod val="75000"/>
              </a:schemeClr>
            </a:solidFill>
            <a:prstDash val="solid"/>
            <a:round/>
            <a:headEnd type="non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algn="ctr" fontAlgn="ctr">
              <a:buClr>
                <a:srgbClr val="CC9900"/>
              </a:buClr>
              <a:buFont typeface="Wingdings" pitchFamily="2" charset="2"/>
              <a:buChar char="n"/>
            </a:pPr>
            <a:endParaRPr lang="en-US" altLang="zh-CN" dirty="0">
              <a:solidFill>
                <a:srgbClr val="000000"/>
              </a:solidFill>
              <a:latin typeface="Huawei Sans" panose="020C0503030203020204" pitchFamily="34" charset="0"/>
              <a:ea typeface="宋体" charset="-122"/>
            </a:endParaRPr>
          </a:p>
        </p:txBody>
      </p:sp>
      <p:cxnSp>
        <p:nvCxnSpPr>
          <p:cNvPr id="70" name="直接箭头连接符 69"/>
          <p:cNvCxnSpPr>
            <a:stCxn id="27" idx="3"/>
            <a:endCxn id="26" idx="0"/>
          </p:cNvCxnSpPr>
          <p:nvPr/>
        </p:nvCxnSpPr>
        <p:spPr bwMode="gray">
          <a:xfrm>
            <a:off x="3453337" y="2746079"/>
            <a:ext cx="1249168" cy="670007"/>
          </a:xfrm>
          <a:prstGeom prst="straightConnector1">
            <a:avLst/>
          </a:prstGeom>
          <a:noFill/>
          <a:ln w="12700" cap="flat" cmpd="sng" algn="ctr">
            <a:solidFill>
              <a:srgbClr val="C7000B"/>
            </a:solidFill>
            <a:prstDash val="dash"/>
            <a:round/>
            <a:headEnd type="triangl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73" name="直接箭头连接符 72"/>
          <p:cNvCxnSpPr>
            <a:stCxn id="23" idx="0"/>
            <a:endCxn id="27" idx="1"/>
          </p:cNvCxnSpPr>
          <p:nvPr/>
        </p:nvCxnSpPr>
        <p:spPr bwMode="gray">
          <a:xfrm flipV="1">
            <a:off x="1738360" y="2746079"/>
            <a:ext cx="1279602" cy="965066"/>
          </a:xfrm>
          <a:prstGeom prst="straightConnector1">
            <a:avLst/>
          </a:prstGeom>
          <a:noFill/>
          <a:ln w="12700" cap="flat" cmpd="sng" algn="ctr">
            <a:solidFill>
              <a:srgbClr val="C7000B"/>
            </a:solidFill>
            <a:prstDash val="dash"/>
            <a:round/>
            <a:headEnd type="triangl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48" name="任意多边形 47"/>
          <p:cNvSpPr/>
          <p:nvPr/>
        </p:nvSpPr>
        <p:spPr bwMode="gray">
          <a:xfrm>
            <a:off x="1771860" y="4647208"/>
            <a:ext cx="2349607" cy="497010"/>
          </a:xfrm>
          <a:custGeom>
            <a:avLst/>
            <a:gdLst>
              <a:gd name="connsiteX0" fmla="*/ 0 w 1686910"/>
              <a:gd name="connsiteY0" fmla="*/ 429889 h 429889"/>
              <a:gd name="connsiteX1" fmla="*/ 827689 w 1686910"/>
              <a:gd name="connsiteY1" fmla="*/ 4220 h 429889"/>
              <a:gd name="connsiteX2" fmla="*/ 1686910 w 1686910"/>
              <a:gd name="connsiteY2" fmla="*/ 248586 h 429889"/>
            </a:gdLst>
            <a:ahLst/>
            <a:cxnLst>
              <a:cxn ang="0">
                <a:pos x="connsiteX0" y="connsiteY0"/>
              </a:cxn>
              <a:cxn ang="0">
                <a:pos x="connsiteX1" y="connsiteY1"/>
              </a:cxn>
              <a:cxn ang="0">
                <a:pos x="connsiteX2" y="connsiteY2"/>
              </a:cxn>
            </a:cxnLst>
            <a:rect l="l" t="t" r="r" b="b"/>
            <a:pathLst>
              <a:path w="1686910" h="429889">
                <a:moveTo>
                  <a:pt x="0" y="429889"/>
                </a:moveTo>
                <a:cubicBezTo>
                  <a:pt x="273268" y="232163"/>
                  <a:pt x="546537" y="34437"/>
                  <a:pt x="827689" y="4220"/>
                </a:cubicBezTo>
                <a:cubicBezTo>
                  <a:pt x="1108841" y="-25997"/>
                  <a:pt x="1397875" y="111294"/>
                  <a:pt x="1686910" y="248586"/>
                </a:cubicBezTo>
              </a:path>
            </a:pathLst>
          </a:custGeom>
          <a:noFill/>
          <a:ln w="28575" cap="flat" cmpd="sng" algn="ctr">
            <a:solidFill>
              <a:schemeClr val="bg2">
                <a:lumMod val="75000"/>
              </a:schemeClr>
            </a:solidFill>
            <a:prstDash val="solid"/>
            <a:round/>
            <a:headEnd type="non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algn="ctr" fontAlgn="ctr">
              <a:buClr>
                <a:srgbClr val="CC9900"/>
              </a:buClr>
              <a:buFont typeface="Wingdings" pitchFamily="2" charset="2"/>
              <a:buChar char="n"/>
            </a:pPr>
            <a:endParaRPr lang="en-US" altLang="zh-CN" dirty="0">
              <a:solidFill>
                <a:srgbClr val="000000"/>
              </a:solidFill>
              <a:latin typeface="Huawei Sans" panose="020C0503030203020204" pitchFamily="34" charset="0"/>
              <a:ea typeface="宋体" charset="-122"/>
            </a:endParaRPr>
          </a:p>
        </p:txBody>
      </p:sp>
      <p:pic>
        <p:nvPicPr>
          <p:cNvPr id="101" name="图片 100"/>
          <p:cNvPicPr>
            <a:picLocks/>
          </p:cNvPicPr>
          <p:nvPr/>
        </p:nvPicPr>
        <p:blipFill>
          <a:blip r:embed="rId15" cstate="print">
            <a:extLst>
              <a:ext uri="{28A0092B-C50C-407E-A947-70E740481C1C}">
                <a14:useLocalDpi xmlns:a14="http://schemas.microsoft.com/office/drawing/2010/main" val="0"/>
              </a:ext>
            </a:extLst>
          </a:blip>
          <a:stretch>
            <a:fillRect/>
          </a:stretch>
        </p:blipFill>
        <p:spPr bwMode="gray">
          <a:xfrm>
            <a:off x="4524135" y="2727879"/>
            <a:ext cx="397936" cy="325847"/>
          </a:xfrm>
          <a:prstGeom prst="rect">
            <a:avLst/>
          </a:prstGeom>
        </p:spPr>
      </p:pic>
      <p:sp>
        <p:nvSpPr>
          <p:cNvPr id="111" name="矩形标注 110"/>
          <p:cNvSpPr/>
          <p:nvPr/>
        </p:nvSpPr>
        <p:spPr bwMode="gray">
          <a:xfrm>
            <a:off x="1724582" y="1413271"/>
            <a:ext cx="969996" cy="414930"/>
          </a:xfrm>
          <a:prstGeom prst="wedgeRectCallout">
            <a:avLst>
              <a:gd name="adj1" fmla="val 84602"/>
              <a:gd name="adj2" fmla="val 17561"/>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schemeClr val="bg1">
                    <a:lumMod val="50000"/>
                  </a:schemeClr>
                </a:solidFill>
                <a:latin typeface="Huawei Sans" panose="020C0503030203020204" pitchFamily="34" charset="0"/>
              </a:rPr>
              <a:t>Security hardening</a:t>
            </a:r>
          </a:p>
        </p:txBody>
      </p:sp>
      <p:sp>
        <p:nvSpPr>
          <p:cNvPr id="113" name="文本框 112"/>
          <p:cNvSpPr txBox="1"/>
          <p:nvPr/>
        </p:nvSpPr>
        <p:spPr bwMode="gray">
          <a:xfrm rot="18324246">
            <a:off x="1707826" y="2460925"/>
            <a:ext cx="1084044" cy="276999"/>
          </a:xfrm>
          <a:prstGeom prst="rect">
            <a:avLst/>
          </a:prstGeom>
          <a:noFill/>
        </p:spPr>
        <p:txBody>
          <a:bodyPr wrap="square" rtlCol="0">
            <a:spAutoFit/>
          </a:bodyPr>
          <a:lstStyle/>
          <a:p>
            <a:pPr algn="ctr" fontAlgn="ctr"/>
            <a:r>
              <a:rPr lang="en-US" sz="1200" dirty="0">
                <a:latin typeface="Huawei Sans" panose="020C0503030203020204" pitchFamily="34" charset="0"/>
              </a:rPr>
              <a:t>NETCONF</a:t>
            </a:r>
            <a:endParaRPr lang="en-US" altLang="zh-CN" sz="1200" dirty="0">
              <a:latin typeface="Huawei Sans" panose="020C0503030203020204" pitchFamily="34" charset="0"/>
            </a:endParaRPr>
          </a:p>
        </p:txBody>
      </p:sp>
      <p:sp>
        <p:nvSpPr>
          <p:cNvPr id="114" name="文本框 113"/>
          <p:cNvSpPr txBox="1"/>
          <p:nvPr/>
        </p:nvSpPr>
        <p:spPr bwMode="gray">
          <a:xfrm rot="21321098">
            <a:off x="3295662" y="3328900"/>
            <a:ext cx="1287716" cy="276999"/>
          </a:xfrm>
          <a:prstGeom prst="rect">
            <a:avLst/>
          </a:prstGeom>
          <a:noFill/>
        </p:spPr>
        <p:txBody>
          <a:bodyPr wrap="square" rtlCol="0">
            <a:spAutoFit/>
          </a:bodyPr>
          <a:lstStyle/>
          <a:p>
            <a:pPr algn="ctr" fontAlgn="ctr"/>
            <a:r>
              <a:rPr lang="en-US" sz="1200" dirty="0">
                <a:latin typeface="Huawei Sans" panose="020C0503030203020204" pitchFamily="34" charset="0"/>
              </a:rPr>
              <a:t>GRE over IPsec</a:t>
            </a:r>
            <a:endParaRPr lang="en-US" altLang="zh-CN" sz="1200" dirty="0">
              <a:latin typeface="Huawei Sans" panose="020C0503030203020204" pitchFamily="34" charset="0"/>
            </a:endParaRPr>
          </a:p>
        </p:txBody>
      </p:sp>
      <p:sp>
        <p:nvSpPr>
          <p:cNvPr id="115" name="文本框 114"/>
          <p:cNvSpPr txBox="1"/>
          <p:nvPr/>
        </p:nvSpPr>
        <p:spPr bwMode="gray">
          <a:xfrm rot="19565393">
            <a:off x="1976129" y="3130051"/>
            <a:ext cx="1344390" cy="461665"/>
          </a:xfrm>
          <a:prstGeom prst="rect">
            <a:avLst/>
          </a:prstGeom>
          <a:noFill/>
        </p:spPr>
        <p:txBody>
          <a:bodyPr wrap="square" rtlCol="0">
            <a:spAutoFit/>
          </a:bodyPr>
          <a:lstStyle/>
          <a:p>
            <a:pPr algn="ctr" fontAlgn="ctr"/>
            <a:r>
              <a:rPr lang="en-US" sz="1200" dirty="0">
                <a:latin typeface="Huawei Sans" panose="020C0503030203020204" pitchFamily="34" charset="0"/>
              </a:rPr>
              <a:t>BGP over GRE over IPsec</a:t>
            </a:r>
            <a:endParaRPr lang="en-US" altLang="zh-CN" sz="1200" dirty="0">
              <a:latin typeface="Huawei Sans" panose="020C0503030203020204" pitchFamily="34" charset="0"/>
            </a:endParaRPr>
          </a:p>
        </p:txBody>
      </p:sp>
    </p:spTree>
    <p:extLst>
      <p:ext uri="{BB962C8B-B14F-4D97-AF65-F5344CB8AC3E}">
        <p14:creationId xmlns:p14="http://schemas.microsoft.com/office/powerpoint/2010/main" val="267714965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1"/>
          <p:cNvSpPr>
            <a:spLocks noGrp="1"/>
          </p:cNvSpPr>
          <p:nvPr>
            <p:ph type="body" sz="quarter" idx="10"/>
          </p:nvPr>
        </p:nvSpPr>
        <p:spPr bwMode="gray">
          <a:prstGeom prst="rect">
            <a:avLst/>
          </a:prstGeom>
        </p:spPr>
        <p:txBody>
          <a:bodyPr/>
          <a:lstStyle/>
          <a:p>
            <a:pPr marL="447675" indent="-447675"/>
            <a:r>
              <a:rPr lang="en-US" dirty="0">
                <a:solidFill>
                  <a:schemeClr val="bg1">
                    <a:lumMod val="50000"/>
                  </a:schemeClr>
                </a:solidFill>
                <a:latin typeface="Huawei Sans" panose="020C0503030203020204" pitchFamily="34" charset="0"/>
              </a:rPr>
              <a:t>SD-WAN Security Overview</a:t>
            </a:r>
            <a:endParaRPr lang="en-US" altLang="zh-CN" dirty="0">
              <a:solidFill>
                <a:schemeClr val="bg1">
                  <a:lumMod val="50000"/>
                </a:schemeClr>
              </a:solidFill>
              <a:latin typeface="Huawei Sans" panose="020C0503030203020204" pitchFamily="34" charset="0"/>
            </a:endParaRPr>
          </a:p>
          <a:p>
            <a:pPr marL="447675" indent="-447675"/>
            <a:r>
              <a:rPr lang="en-US" b="1" dirty="0">
                <a:latin typeface="Huawei Sans" panose="020C0503030203020204" pitchFamily="34" charset="0"/>
              </a:rPr>
              <a:t>System Security</a:t>
            </a:r>
            <a:endParaRPr lang="en-US" altLang="zh-CN" b="1" dirty="0">
              <a:latin typeface="Huawei Sans" panose="020C0503030203020204" pitchFamily="34" charset="0"/>
            </a:endParaRPr>
          </a:p>
          <a:p>
            <a:pPr marL="713232" lvl="1" indent="-265176">
              <a:buSzPct val="60000"/>
              <a:buFont typeface="Wingdings" panose="05000000000000000000" pitchFamily="2" charset="2"/>
              <a:buChar char="n"/>
            </a:pPr>
            <a:r>
              <a:rPr lang="en-US" sz="2000" dirty="0"/>
              <a:t>Inter-Component Communication Security</a:t>
            </a:r>
          </a:p>
          <a:p>
            <a:pPr marL="714375" lvl="1" indent="-266700"/>
            <a:r>
              <a:rPr lang="en-US" sz="2000" dirty="0">
                <a:solidFill>
                  <a:schemeClr val="bg1">
                    <a:lumMod val="50000"/>
                  </a:schemeClr>
                </a:solidFill>
                <a:latin typeface="Huawei Sans" panose="020C0503030203020204" pitchFamily="34" charset="0"/>
              </a:rPr>
              <a:t>Component Security</a:t>
            </a:r>
          </a:p>
          <a:p>
            <a:pPr marL="447675" indent="-447675"/>
            <a:r>
              <a:rPr lang="en-US" dirty="0">
                <a:solidFill>
                  <a:schemeClr val="bg1">
                    <a:lumMod val="50000"/>
                  </a:schemeClr>
                </a:solidFill>
                <a:latin typeface="Huawei Sans" panose="020C0503030203020204" pitchFamily="34" charset="0"/>
              </a:rPr>
              <a:t>Service Security</a:t>
            </a:r>
            <a:endParaRPr lang="en-US" altLang="zh-CN" dirty="0">
              <a:solidFill>
                <a:schemeClr val="bg1">
                  <a:lumMod val="50000"/>
                </a:schemeClr>
              </a:solidFill>
              <a:latin typeface="Huawei Sans" panose="020C0503030203020204" pitchFamily="34" charset="0"/>
            </a:endParaRPr>
          </a:p>
        </p:txBody>
      </p:sp>
    </p:spTree>
    <p:extLst>
      <p:ext uri="{BB962C8B-B14F-4D97-AF65-F5344CB8AC3E}">
        <p14:creationId xmlns:p14="http://schemas.microsoft.com/office/powerpoint/2010/main" val="279373312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bwMode="gray"/>
        <p:txBody>
          <a:bodyPr>
            <a:normAutofit/>
          </a:bodyPr>
          <a:lstStyle/>
          <a:p>
            <a:pPr fontAlgn="ctr"/>
            <a:r>
              <a:rPr lang="en-US" dirty="0">
                <a:latin typeface="Huawei Sans" panose="020C0503030203020204" pitchFamily="34" charset="0"/>
              </a:rPr>
              <a:t>Inter-Component Communication Security</a:t>
            </a:r>
            <a:endParaRPr lang="en-US" altLang="zh-CN" dirty="0">
              <a:latin typeface="Huawei Sans" panose="020C0503030203020204" pitchFamily="34" charset="0"/>
            </a:endParaRPr>
          </a:p>
        </p:txBody>
      </p:sp>
      <p:sp>
        <p:nvSpPr>
          <p:cNvPr id="6" name="文本占位符 5"/>
          <p:cNvSpPr>
            <a:spLocks noGrp="1"/>
          </p:cNvSpPr>
          <p:nvPr>
            <p:ph type="body" sz="quarter" idx="10"/>
          </p:nvPr>
        </p:nvSpPr>
        <p:spPr bwMode="gray">
          <a:xfrm>
            <a:off x="5580240" y="1063796"/>
            <a:ext cx="6100029" cy="4875042"/>
          </a:xfrm>
        </p:spPr>
        <p:txBody>
          <a:bodyPr/>
          <a:lstStyle/>
          <a:p>
            <a:pPr algn="l"/>
            <a:r>
              <a:rPr lang="en-US" sz="1200" dirty="0"/>
              <a:t>Key components of the SD-WAN Solution include </a:t>
            </a:r>
            <a:r>
              <a:rPr lang="en-US" sz="1200" dirty="0" err="1"/>
              <a:t>iMaster</a:t>
            </a:r>
            <a:r>
              <a:rPr lang="en-US" sz="1200" dirty="0"/>
              <a:t> NCE-WAN, route reflectors (RRs), and customer-premises equipment (CPEs). The components use secure communication protocols to establish management, control, and data channels with each other to ensure communication security.</a:t>
            </a:r>
          </a:p>
          <a:p>
            <a:pPr algn="l"/>
            <a:r>
              <a:rPr lang="en-US" sz="1200" dirty="0">
                <a:latin typeface="Huawei Sans" panose="020C0503030203020204" pitchFamily="34" charset="0"/>
              </a:rPr>
              <a:t>Management channel</a:t>
            </a:r>
          </a:p>
          <a:p>
            <a:pPr marL="542925" lvl="1" indent="-227013"/>
            <a:r>
              <a:rPr lang="en-US" sz="1100" dirty="0">
                <a:latin typeface="Huawei Sans" panose="020C0503030203020204" pitchFamily="34" charset="0"/>
              </a:rPr>
              <a:t>Management channels are established between CPEs or RRs and </a:t>
            </a:r>
            <a:r>
              <a:rPr lang="en-US" sz="1100" dirty="0" err="1">
                <a:latin typeface="Huawei Sans" panose="020C0503030203020204" pitchFamily="34" charset="0"/>
              </a:rPr>
              <a:t>iMaster</a:t>
            </a:r>
            <a:r>
              <a:rPr lang="en-US" sz="1100" dirty="0">
                <a:latin typeface="Huawei Sans" panose="020C0503030203020204" pitchFamily="34" charset="0"/>
              </a:rPr>
              <a:t> NCE-WAN.</a:t>
            </a:r>
          </a:p>
          <a:p>
            <a:pPr marL="542925" lvl="1" indent="-227013"/>
            <a:r>
              <a:rPr lang="en-US" sz="1100" dirty="0">
                <a:latin typeface="Huawei Sans" panose="020C0503030203020204" pitchFamily="34" charset="0"/>
              </a:rPr>
              <a:t>The management channel security mechanisms include identity authentication and secure data transmission.</a:t>
            </a:r>
          </a:p>
          <a:p>
            <a:pPr algn="l"/>
            <a:r>
              <a:rPr lang="en-US" sz="1200" dirty="0">
                <a:latin typeface="Huawei Sans" panose="020C0503030203020204" pitchFamily="34" charset="0"/>
              </a:rPr>
              <a:t>Control channel</a:t>
            </a:r>
          </a:p>
          <a:p>
            <a:pPr marL="542925" lvl="1" indent="-227013"/>
            <a:r>
              <a:rPr lang="en-US" sz="1100" dirty="0">
                <a:latin typeface="Huawei Sans" panose="020C0503030203020204" pitchFamily="34" charset="0"/>
              </a:rPr>
              <a:t>Control channels are established between CPEs and RRs.</a:t>
            </a:r>
          </a:p>
          <a:p>
            <a:pPr marL="542925" lvl="1" indent="-227013"/>
            <a:r>
              <a:rPr lang="en-US" sz="1100" dirty="0">
                <a:latin typeface="Huawei Sans" panose="020C0503030203020204" pitchFamily="34" charset="0"/>
              </a:rPr>
              <a:t>The control channel security mechanisms include identity authentication and secure data transmission.</a:t>
            </a:r>
          </a:p>
          <a:p>
            <a:pPr algn="l"/>
            <a:r>
              <a:rPr lang="en-US" sz="1200" dirty="0">
                <a:latin typeface="Huawei Sans" panose="020C0503030203020204" pitchFamily="34" charset="0"/>
              </a:rPr>
              <a:t>Data channel</a:t>
            </a:r>
          </a:p>
          <a:p>
            <a:pPr marL="542925" lvl="1" indent="-227013"/>
            <a:r>
              <a:rPr lang="en-US" sz="1100" dirty="0">
                <a:latin typeface="Huawei Sans" panose="020C0503030203020204" pitchFamily="34" charset="0"/>
              </a:rPr>
              <a:t>Data channels are established between CPEs.</a:t>
            </a:r>
          </a:p>
          <a:p>
            <a:pPr marL="542925" lvl="1" indent="-227013"/>
            <a:r>
              <a:rPr lang="en-US" sz="1100" dirty="0">
                <a:latin typeface="Huawei Sans" panose="020C0503030203020204" pitchFamily="34" charset="0"/>
              </a:rPr>
              <a:t>The data channel security mechanism ensures secure transmission of service data.</a:t>
            </a:r>
          </a:p>
          <a:p>
            <a:pPr algn="l"/>
            <a:endParaRPr lang="en-US" altLang="zh-CN" sz="1800" dirty="0">
              <a:latin typeface="Huawei Sans" panose="020C0503030203020204" pitchFamily="34" charset="0"/>
            </a:endParaRPr>
          </a:p>
        </p:txBody>
      </p:sp>
      <p:pic>
        <p:nvPicPr>
          <p:cNvPr id="48" name="图片 4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548381" y="4830221"/>
            <a:ext cx="823777" cy="510428"/>
          </a:xfrm>
          <a:prstGeom prst="rect">
            <a:avLst/>
          </a:prstGeom>
        </p:spPr>
      </p:pic>
      <p:pic>
        <p:nvPicPr>
          <p:cNvPr id="49" name="图片 48"/>
          <p:cNvPicPr>
            <a:picLocks noChangeAspect="1"/>
          </p:cNvPicPr>
          <p:nvPr/>
        </p:nvPicPr>
        <p:blipFill>
          <a:blip r:embed="rId4"/>
          <a:stretch>
            <a:fillRect/>
          </a:stretch>
        </p:blipFill>
        <p:spPr bwMode="gray">
          <a:xfrm>
            <a:off x="1267791" y="4953793"/>
            <a:ext cx="416628" cy="342976"/>
          </a:xfrm>
          <a:prstGeom prst="rect">
            <a:avLst/>
          </a:prstGeom>
        </p:spPr>
      </p:pic>
      <p:pic>
        <p:nvPicPr>
          <p:cNvPr id="52" name="图片 5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4754763" y="4848136"/>
            <a:ext cx="823777" cy="510428"/>
          </a:xfrm>
          <a:prstGeom prst="rect">
            <a:avLst/>
          </a:prstGeom>
        </p:spPr>
      </p:pic>
      <p:pic>
        <p:nvPicPr>
          <p:cNvPr id="53" name="图片 52"/>
          <p:cNvPicPr>
            <a:picLocks noChangeAspect="1"/>
          </p:cNvPicPr>
          <p:nvPr/>
        </p:nvPicPr>
        <p:blipFill>
          <a:blip r:embed="rId4"/>
          <a:stretch>
            <a:fillRect/>
          </a:stretch>
        </p:blipFill>
        <p:spPr bwMode="gray">
          <a:xfrm>
            <a:off x="4504730" y="4941388"/>
            <a:ext cx="416628" cy="342976"/>
          </a:xfrm>
          <a:prstGeom prst="rect">
            <a:avLst/>
          </a:prstGeom>
        </p:spPr>
      </p:pic>
      <p:pic>
        <p:nvPicPr>
          <p:cNvPr id="54" name="图片 53"/>
          <p:cNvPicPr>
            <a:picLocks noChangeAspect="1"/>
          </p:cNvPicPr>
          <p:nvPr/>
        </p:nvPicPr>
        <p:blipFill>
          <a:blip r:embed="rId5"/>
          <a:stretch>
            <a:fillRect/>
          </a:stretch>
        </p:blipFill>
        <p:spPr bwMode="gray">
          <a:xfrm>
            <a:off x="2755707" y="3481663"/>
            <a:ext cx="435375" cy="342000"/>
          </a:xfrm>
          <a:prstGeom prst="rect">
            <a:avLst/>
          </a:prstGeom>
        </p:spPr>
      </p:pic>
      <p:sp>
        <p:nvSpPr>
          <p:cNvPr id="56" name="文本框 55"/>
          <p:cNvSpPr txBox="1"/>
          <p:nvPr/>
        </p:nvSpPr>
        <p:spPr bwMode="gray">
          <a:xfrm>
            <a:off x="3062816" y="3290018"/>
            <a:ext cx="471370" cy="276999"/>
          </a:xfrm>
          <a:prstGeom prst="rect">
            <a:avLst/>
          </a:prstGeom>
          <a:noFill/>
        </p:spPr>
        <p:txBody>
          <a:bodyPr wrap="square" rtlCol="0">
            <a:spAutoFit/>
          </a:bodyPr>
          <a:lstStyle/>
          <a:p>
            <a:pPr algn="ctr" fontAlgn="ctr"/>
            <a:r>
              <a:rPr lang="en-US" sz="1200" dirty="0">
                <a:solidFill>
                  <a:srgbClr val="000000"/>
                </a:solidFill>
                <a:latin typeface="Huawei Sans" panose="020C0503030203020204" pitchFamily="34" charset="0"/>
              </a:rPr>
              <a:t>RR</a:t>
            </a:r>
            <a:endParaRPr lang="en-US" altLang="zh-CN" sz="1200" dirty="0">
              <a:solidFill>
                <a:srgbClr val="000000"/>
              </a:solidFill>
              <a:latin typeface="Huawei Sans" panose="020C0503030203020204" pitchFamily="34" charset="0"/>
            </a:endParaRPr>
          </a:p>
        </p:txBody>
      </p:sp>
      <p:sp>
        <p:nvSpPr>
          <p:cNvPr id="57" name="文本框 56"/>
          <p:cNvSpPr txBox="1"/>
          <p:nvPr/>
        </p:nvSpPr>
        <p:spPr bwMode="gray">
          <a:xfrm>
            <a:off x="1153068" y="5296769"/>
            <a:ext cx="629972" cy="276999"/>
          </a:xfrm>
          <a:prstGeom prst="rect">
            <a:avLst/>
          </a:prstGeom>
          <a:noFill/>
        </p:spPr>
        <p:txBody>
          <a:bodyPr wrap="square" rtlCol="0">
            <a:spAutoFit/>
          </a:bodyPr>
          <a:lstStyle/>
          <a:p>
            <a:pPr algn="ctr" fontAlgn="ctr"/>
            <a:r>
              <a:rPr lang="en-US" sz="1200" dirty="0">
                <a:solidFill>
                  <a:srgbClr val="000000"/>
                </a:solidFill>
                <a:latin typeface="Huawei Sans" panose="020C0503030203020204" pitchFamily="34" charset="0"/>
              </a:rPr>
              <a:t>CPE</a:t>
            </a:r>
            <a:endParaRPr lang="en-US" altLang="zh-CN" sz="1200" dirty="0">
              <a:solidFill>
                <a:srgbClr val="000000"/>
              </a:solidFill>
              <a:latin typeface="Huawei Sans" panose="020C0503030203020204" pitchFamily="34" charset="0"/>
            </a:endParaRPr>
          </a:p>
        </p:txBody>
      </p:sp>
      <p:sp>
        <p:nvSpPr>
          <p:cNvPr id="62" name="文本框 61"/>
          <p:cNvSpPr txBox="1"/>
          <p:nvPr/>
        </p:nvSpPr>
        <p:spPr bwMode="gray">
          <a:xfrm>
            <a:off x="4398057" y="5247263"/>
            <a:ext cx="629972" cy="276999"/>
          </a:xfrm>
          <a:prstGeom prst="rect">
            <a:avLst/>
          </a:prstGeom>
          <a:noFill/>
        </p:spPr>
        <p:txBody>
          <a:bodyPr wrap="square" rtlCol="0">
            <a:spAutoFit/>
          </a:bodyPr>
          <a:lstStyle/>
          <a:p>
            <a:pPr algn="ctr" fontAlgn="ctr"/>
            <a:r>
              <a:rPr lang="en-US" sz="1200" dirty="0">
                <a:solidFill>
                  <a:srgbClr val="000000"/>
                </a:solidFill>
                <a:latin typeface="Huawei Sans" panose="020C0503030203020204" pitchFamily="34" charset="0"/>
              </a:rPr>
              <a:t>CPE</a:t>
            </a:r>
            <a:endParaRPr lang="en-US" altLang="zh-CN" sz="1200" dirty="0">
              <a:solidFill>
                <a:srgbClr val="000000"/>
              </a:solidFill>
              <a:latin typeface="Huawei Sans" panose="020C0503030203020204" pitchFamily="34" charset="0"/>
            </a:endParaRPr>
          </a:p>
        </p:txBody>
      </p:sp>
      <p:sp>
        <p:nvSpPr>
          <p:cNvPr id="64" name="文本框 63"/>
          <p:cNvSpPr txBox="1"/>
          <p:nvPr/>
        </p:nvSpPr>
        <p:spPr bwMode="gray">
          <a:xfrm>
            <a:off x="625732" y="4953793"/>
            <a:ext cx="629972" cy="261610"/>
          </a:xfrm>
          <a:prstGeom prst="rect">
            <a:avLst/>
          </a:prstGeom>
          <a:noFill/>
        </p:spPr>
        <p:txBody>
          <a:bodyPr wrap="square" rtlCol="0">
            <a:spAutoFit/>
          </a:bodyPr>
          <a:lstStyle/>
          <a:p>
            <a:pPr algn="ctr" fontAlgn="ctr"/>
            <a:r>
              <a:rPr lang="en-US" sz="1100" dirty="0">
                <a:solidFill>
                  <a:srgbClr val="000000"/>
                </a:solidFill>
                <a:latin typeface="Huawei Sans" panose="020C0503030203020204" pitchFamily="34" charset="0"/>
              </a:rPr>
              <a:t>Branch</a:t>
            </a:r>
          </a:p>
        </p:txBody>
      </p:sp>
      <p:sp>
        <p:nvSpPr>
          <p:cNvPr id="70" name="文本框 69"/>
          <p:cNvSpPr txBox="1"/>
          <p:nvPr/>
        </p:nvSpPr>
        <p:spPr bwMode="gray">
          <a:xfrm>
            <a:off x="4710094" y="5010821"/>
            <a:ext cx="1004607" cy="246221"/>
          </a:xfrm>
          <a:prstGeom prst="rect">
            <a:avLst/>
          </a:prstGeom>
          <a:noFill/>
        </p:spPr>
        <p:txBody>
          <a:bodyPr wrap="square" rtlCol="0">
            <a:spAutoFit/>
          </a:bodyPr>
          <a:lstStyle/>
          <a:p>
            <a:pPr algn="ctr" fontAlgn="ctr"/>
            <a:r>
              <a:rPr lang="en-US" sz="1000" dirty="0">
                <a:solidFill>
                  <a:srgbClr val="000000"/>
                </a:solidFill>
                <a:latin typeface="Huawei Sans" panose="020C0503030203020204" pitchFamily="34" charset="0"/>
              </a:rPr>
              <a:t>HQ/DC</a:t>
            </a:r>
          </a:p>
        </p:txBody>
      </p:sp>
      <p:cxnSp>
        <p:nvCxnSpPr>
          <p:cNvPr id="75" name="直接箭头连接符 74"/>
          <p:cNvCxnSpPr/>
          <p:nvPr/>
        </p:nvCxnSpPr>
        <p:spPr bwMode="gray">
          <a:xfrm flipH="1">
            <a:off x="1421167" y="2312688"/>
            <a:ext cx="1376259" cy="2552126"/>
          </a:xfrm>
          <a:prstGeom prst="straightConnector1">
            <a:avLst/>
          </a:prstGeom>
          <a:noFill/>
          <a:ln w="12700" cap="flat" cmpd="sng" algn="ctr">
            <a:solidFill>
              <a:srgbClr val="30B5C5"/>
            </a:solidFill>
            <a:prstDash val="dash"/>
            <a:round/>
            <a:headEnd type="triangl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76" name="直接箭头连接符 75"/>
          <p:cNvCxnSpPr>
            <a:stCxn id="81" idx="2"/>
            <a:endCxn id="54" idx="0"/>
          </p:cNvCxnSpPr>
          <p:nvPr/>
        </p:nvCxnSpPr>
        <p:spPr bwMode="gray">
          <a:xfrm>
            <a:off x="2973395" y="2311636"/>
            <a:ext cx="0" cy="1170027"/>
          </a:xfrm>
          <a:prstGeom prst="straightConnector1">
            <a:avLst/>
          </a:prstGeom>
          <a:noFill/>
          <a:ln w="12700" cap="flat" cmpd="sng" algn="ctr">
            <a:solidFill>
              <a:srgbClr val="30B5C5"/>
            </a:solidFill>
            <a:prstDash val="dash"/>
            <a:round/>
            <a:headEnd type="triangl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77" name="直接箭头连接符 76"/>
          <p:cNvCxnSpPr/>
          <p:nvPr/>
        </p:nvCxnSpPr>
        <p:spPr bwMode="gray">
          <a:xfrm>
            <a:off x="3188233" y="2312688"/>
            <a:ext cx="1574607" cy="2465786"/>
          </a:xfrm>
          <a:prstGeom prst="straightConnector1">
            <a:avLst/>
          </a:prstGeom>
          <a:noFill/>
          <a:ln w="12700" cap="flat" cmpd="sng" algn="ctr">
            <a:solidFill>
              <a:srgbClr val="30B5C5"/>
            </a:solidFill>
            <a:prstDash val="dash"/>
            <a:round/>
            <a:headEnd type="triangl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78" name="直接箭头连接符 77"/>
          <p:cNvCxnSpPr>
            <a:stCxn id="53" idx="1"/>
            <a:endCxn id="49" idx="3"/>
          </p:cNvCxnSpPr>
          <p:nvPr/>
        </p:nvCxnSpPr>
        <p:spPr bwMode="gray">
          <a:xfrm flipH="1">
            <a:off x="1684419" y="5112876"/>
            <a:ext cx="2820311" cy="12405"/>
          </a:xfrm>
          <a:prstGeom prst="straightConnector1">
            <a:avLst/>
          </a:prstGeom>
          <a:noFill/>
          <a:ln w="12700" cap="flat" cmpd="sng" algn="ctr">
            <a:solidFill>
              <a:srgbClr val="62B230"/>
            </a:solidFill>
            <a:prstDash val="dash"/>
            <a:round/>
            <a:headEnd type="triangl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80" name="文本框 79"/>
          <p:cNvSpPr txBox="1"/>
          <p:nvPr/>
        </p:nvSpPr>
        <p:spPr bwMode="gray">
          <a:xfrm>
            <a:off x="2360846" y="1670781"/>
            <a:ext cx="1474446" cy="276999"/>
          </a:xfrm>
          <a:prstGeom prst="rect">
            <a:avLst/>
          </a:prstGeom>
          <a:noFill/>
        </p:spPr>
        <p:txBody>
          <a:bodyPr wrap="square" rtlCol="0">
            <a:spAutoFit/>
          </a:bodyPr>
          <a:lstStyle/>
          <a:p>
            <a:pPr algn="ctr" fontAlgn="ctr"/>
            <a:r>
              <a:rPr lang="en-US" sz="1200" dirty="0" err="1">
                <a:solidFill>
                  <a:srgbClr val="000000"/>
                </a:solidFill>
                <a:latin typeface="Huawei Sans" panose="020C0503030203020204" pitchFamily="34" charset="0"/>
              </a:rPr>
              <a:t>iMaster</a:t>
            </a:r>
            <a:r>
              <a:rPr lang="en-US" sz="1200" dirty="0">
                <a:solidFill>
                  <a:srgbClr val="000000"/>
                </a:solidFill>
                <a:latin typeface="Huawei Sans" panose="020C0503030203020204" pitchFamily="34" charset="0"/>
              </a:rPr>
              <a:t> NCE-WAN</a:t>
            </a:r>
            <a:endParaRPr lang="en-US" altLang="zh-CN" sz="1200" dirty="0">
              <a:solidFill>
                <a:srgbClr val="000000"/>
              </a:solidFill>
              <a:latin typeface="Huawei Sans" panose="020C0503030203020204" pitchFamily="34" charset="0"/>
            </a:endParaRPr>
          </a:p>
        </p:txBody>
      </p:sp>
      <p:pic>
        <p:nvPicPr>
          <p:cNvPr id="81" name="Picture 2" descr="C:\Users\b00343617\AppData\Roaming\eSpace_Desktop\UserData\b00343617\imagefiles\7455122A-1075-47ED-B57D-41E031D77EFA.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gray">
          <a:xfrm>
            <a:off x="2773625" y="1987010"/>
            <a:ext cx="399540" cy="324626"/>
          </a:xfrm>
          <a:prstGeom prst="rect">
            <a:avLst/>
          </a:prstGeom>
          <a:noFill/>
          <a:extLst>
            <a:ext uri="{909E8E84-426E-40DD-AFC4-6F175D3DCCD1}">
              <a14:hiddenFill xmlns:a14="http://schemas.microsoft.com/office/drawing/2010/main">
                <a:solidFill>
                  <a:srgbClr val="FFFFFF"/>
                </a:solidFill>
              </a14:hiddenFill>
            </a:ext>
          </a:extLst>
        </p:spPr>
      </p:pic>
      <p:cxnSp>
        <p:nvCxnSpPr>
          <p:cNvPr id="91" name="直接箭头连接符 90"/>
          <p:cNvCxnSpPr>
            <a:stCxn id="54" idx="3"/>
            <a:endCxn id="53" idx="0"/>
          </p:cNvCxnSpPr>
          <p:nvPr/>
        </p:nvCxnSpPr>
        <p:spPr bwMode="gray">
          <a:xfrm>
            <a:off x="3191082" y="3652663"/>
            <a:ext cx="1521962" cy="1288725"/>
          </a:xfrm>
          <a:prstGeom prst="straightConnector1">
            <a:avLst/>
          </a:prstGeom>
          <a:noFill/>
          <a:ln w="12700" cap="flat" cmpd="sng" algn="ctr">
            <a:solidFill>
              <a:srgbClr val="C7000B"/>
            </a:solidFill>
            <a:prstDash val="dash"/>
            <a:round/>
            <a:headEnd type="triangl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92" name="直接箭头连接符 91"/>
          <p:cNvCxnSpPr>
            <a:stCxn id="49" idx="0"/>
            <a:endCxn id="54" idx="1"/>
          </p:cNvCxnSpPr>
          <p:nvPr/>
        </p:nvCxnSpPr>
        <p:spPr bwMode="gray">
          <a:xfrm flipV="1">
            <a:off x="1476105" y="3652663"/>
            <a:ext cx="1279602" cy="1301130"/>
          </a:xfrm>
          <a:prstGeom prst="straightConnector1">
            <a:avLst/>
          </a:prstGeom>
          <a:noFill/>
          <a:ln w="12700" cap="flat" cmpd="sng" algn="ctr">
            <a:solidFill>
              <a:srgbClr val="C7000B"/>
            </a:solidFill>
            <a:prstDash val="dash"/>
            <a:round/>
            <a:headEnd type="triangl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00" name="Rectangle 118">
            <a:extLst>
              <a:ext uri="{FF2B5EF4-FFF2-40B4-BE49-F238E27FC236}">
                <a16:creationId xmlns:a16="http://schemas.microsoft.com/office/drawing/2014/main" id="{065461C0-614F-4B28-BB32-C57F00BC3037}"/>
              </a:ext>
            </a:extLst>
          </p:cNvPr>
          <p:cNvSpPr/>
          <p:nvPr/>
        </p:nvSpPr>
        <p:spPr bwMode="gray">
          <a:xfrm>
            <a:off x="2372178" y="2482636"/>
            <a:ext cx="1162008" cy="342520"/>
          </a:xfrm>
          <a:prstGeom prst="rect">
            <a:avLst/>
          </a:prstGeom>
          <a:solidFill>
            <a:srgbClr val="30B5C5"/>
          </a:solidFill>
          <a:ln>
            <a:solidFill>
              <a:srgbClr val="30B5C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latin typeface="Huawei Sans" panose="020C0503030203020204" pitchFamily="34" charset="0"/>
              </a:rPr>
              <a:t>Management channel</a:t>
            </a:r>
            <a:endParaRPr lang="en-US" sz="1200" dirty="0">
              <a:latin typeface="Huawei Sans" panose="020C0503030203020204" pitchFamily="34" charset="0"/>
              <a:ea typeface="方正兰亭黑简体" panose="02000000000000000000" pitchFamily="2" charset="-122"/>
            </a:endParaRPr>
          </a:p>
        </p:txBody>
      </p:sp>
      <p:sp>
        <p:nvSpPr>
          <p:cNvPr id="101" name="Rectangle 118">
            <a:extLst>
              <a:ext uri="{FF2B5EF4-FFF2-40B4-BE49-F238E27FC236}">
                <a16:creationId xmlns:a16="http://schemas.microsoft.com/office/drawing/2014/main" id="{065461C0-614F-4B28-BB32-C57F00BC3037}"/>
              </a:ext>
            </a:extLst>
          </p:cNvPr>
          <p:cNvSpPr/>
          <p:nvPr/>
        </p:nvSpPr>
        <p:spPr bwMode="gray">
          <a:xfrm rot="18847863">
            <a:off x="1631249" y="4252934"/>
            <a:ext cx="1296000" cy="262000"/>
          </a:xfrm>
          <a:prstGeom prst="rect">
            <a:avLst/>
          </a:prstGeom>
          <a:solidFill>
            <a:srgbClr val="D339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latin typeface="Huawei Sans" panose="020C0503030203020204" pitchFamily="34" charset="0"/>
              </a:rPr>
              <a:t>Control channel</a:t>
            </a:r>
            <a:endParaRPr lang="en-US" sz="1200" dirty="0">
              <a:latin typeface="Huawei Sans" panose="020C0503030203020204" pitchFamily="34" charset="0"/>
              <a:ea typeface="方正兰亭黑简体" panose="02000000000000000000" pitchFamily="2" charset="-122"/>
            </a:endParaRPr>
          </a:p>
        </p:txBody>
      </p:sp>
      <p:sp>
        <p:nvSpPr>
          <p:cNvPr id="106" name="Freeform 159">
            <a:extLst>
              <a:ext uri="{FF2B5EF4-FFF2-40B4-BE49-F238E27FC236}">
                <a16:creationId xmlns:a16="http://schemas.microsoft.com/office/drawing/2014/main" id="{ED6D5719-D8CF-4896-9500-04AACA2EA5F2}"/>
              </a:ext>
            </a:extLst>
          </p:cNvPr>
          <p:cNvSpPr/>
          <p:nvPr/>
        </p:nvSpPr>
        <p:spPr bwMode="gray">
          <a:xfrm flipH="1">
            <a:off x="2476703" y="4673826"/>
            <a:ext cx="1522337" cy="712138"/>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defRPr/>
            </a:pPr>
            <a:r>
              <a:rPr lang="en-US" sz="1400" b="1" dirty="0">
                <a:solidFill>
                  <a:srgbClr val="000000"/>
                </a:solidFill>
                <a:latin typeface="Huawei Sans" panose="020C0503030203020204" pitchFamily="34" charset="0"/>
              </a:rPr>
              <a:t>Internet/MPLS</a:t>
            </a:r>
          </a:p>
        </p:txBody>
      </p:sp>
      <p:sp>
        <p:nvSpPr>
          <p:cNvPr id="103" name="Rectangle 118">
            <a:extLst>
              <a:ext uri="{FF2B5EF4-FFF2-40B4-BE49-F238E27FC236}">
                <a16:creationId xmlns:a16="http://schemas.microsoft.com/office/drawing/2014/main" id="{065461C0-614F-4B28-BB32-C57F00BC3037}"/>
              </a:ext>
            </a:extLst>
          </p:cNvPr>
          <p:cNvSpPr/>
          <p:nvPr/>
        </p:nvSpPr>
        <p:spPr bwMode="gray">
          <a:xfrm>
            <a:off x="1779711" y="5179199"/>
            <a:ext cx="1063830" cy="262800"/>
          </a:xfrm>
          <a:prstGeom prst="rect">
            <a:avLst/>
          </a:prstGeom>
          <a:solidFill>
            <a:srgbClr val="62B230"/>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fontAlgn="ctr"/>
            <a:r>
              <a:rPr lang="en-US" sz="1200" dirty="0">
                <a:latin typeface="Huawei Sans" panose="020C0503030203020204" pitchFamily="34" charset="0"/>
              </a:rPr>
              <a:t>Data channel</a:t>
            </a:r>
            <a:endParaRPr lang="en-US" sz="1200" dirty="0">
              <a:latin typeface="Huawei Sans" panose="020C0503030203020204" pitchFamily="34" charset="0"/>
              <a:ea typeface="方正兰亭黑简体" panose="02000000000000000000" pitchFamily="2" charset="-122"/>
            </a:endParaRPr>
          </a:p>
        </p:txBody>
      </p:sp>
    </p:spTree>
    <p:extLst>
      <p:ext uri="{BB962C8B-B14F-4D97-AF65-F5344CB8AC3E}">
        <p14:creationId xmlns:p14="http://schemas.microsoft.com/office/powerpoint/2010/main" val="3371921844"/>
      </p:ext>
    </p:extLst>
  </p:cSld>
  <p:clrMapOvr>
    <a:masterClrMapping/>
  </p:clrMapOvr>
</p:sld>
</file>

<file path=ppt/theme/theme1.xml><?xml version="1.0" encoding="utf-8"?>
<a:theme xmlns:a="http://schemas.openxmlformats.org/drawingml/2006/main" name="1_标题页模板">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功能页模板">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方正+Huawei">
      <a:majorFont>
        <a:latin typeface="Huawei Sans"/>
        <a:ea typeface="方正兰亭黑简体"/>
        <a:cs typeface=""/>
      </a:majorFont>
      <a:minorFont>
        <a:latin typeface="Huawei Sans"/>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3_内容页模板">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方正+Huawei">
      <a:majorFont>
        <a:latin typeface="Huawei Sans"/>
        <a:ea typeface="方正兰亭黑简体"/>
        <a:cs typeface=""/>
      </a:majorFont>
      <a:minorFont>
        <a:latin typeface="Huawei Sans"/>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4_感谢页模板">
  <a:themeElements>
    <a:clrScheme name="2210">
      <a:dk1>
        <a:srgbClr val="1D1D1A"/>
      </a:dk1>
      <a:lt1>
        <a:srgbClr val="1D1D1A"/>
      </a:lt1>
      <a:dk2>
        <a:srgbClr val="FFFFFF"/>
      </a:dk2>
      <a:lt2>
        <a:srgbClr val="FFFFFF"/>
      </a:lt2>
      <a:accent1>
        <a:srgbClr val="C7000A"/>
      </a:accent1>
      <a:accent2>
        <a:srgbClr val="E9002F"/>
      </a:accent2>
      <a:accent3>
        <a:srgbClr val="F4A100"/>
      </a:accent3>
      <a:accent4>
        <a:srgbClr val="FFFF00"/>
      </a:accent4>
      <a:accent5>
        <a:srgbClr val="232323"/>
      </a:accent5>
      <a:accent6>
        <a:srgbClr val="666666"/>
      </a:accent6>
      <a:hlink>
        <a:srgbClr val="919191"/>
      </a:hlink>
      <a:folHlink>
        <a:srgbClr val="C4C4C4"/>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EA002F"/>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rtlCol="0">
        <a:spAutoFit/>
      </a:bodyPr>
      <a:lstStyle>
        <a:defPPr algn="l">
          <a:defRPr sz="1800" dirty="0"/>
        </a:defPPr>
      </a:lstStyle>
    </a:txDef>
  </a:objectDefaults>
  <a:extraClrSchemeLst/>
  <a:extLst>
    <a:ext uri="{05A4C25C-085E-4340-85A3-A5531E510DB2}">
      <thm15:themeFamily xmlns:thm15="http://schemas.microsoft.com/office/thememl/2012/main" name="演示文稿1" id="{5D7106B4-FD24-471A-B326-8B58E27A973B}" vid="{1AA013AF-7C2E-4A39-9796-86760F640C19}"/>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方正+Huawei">
      <a:majorFont>
        <a:latin typeface="Huawei Sans"/>
        <a:ea typeface="方正兰亭黑简体"/>
        <a:cs typeface=""/>
      </a:majorFont>
      <a:minorFont>
        <a:latin typeface="Huawei Sans"/>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02C5B4B712841F4C8A7AAEE2CD191271" ma:contentTypeVersion="1" ma:contentTypeDescription="Create a new document." ma:contentTypeScope="" ma:versionID="fd4f534fc22f1d982cc2e0e62ad2af45">
  <xsd:schema xmlns:xsd="http://www.w3.org/2001/XMLSchema" xmlns:xs="http://www.w3.org/2001/XMLSchema" xmlns:p="http://schemas.microsoft.com/office/2006/metadata/properties" xmlns:ns2="475f1e55-3009-46d8-9566-5d569a2b3a98" targetNamespace="http://schemas.microsoft.com/office/2006/metadata/properties" ma:root="true" ma:fieldsID="1d095aabec1d15598815726bd4b054a7" ns2:_="">
    <xsd:import namespace="475f1e55-3009-46d8-9566-5d569a2b3a98"/>
    <xsd:element name="properties">
      <xsd:complexType>
        <xsd:sequence>
          <xsd:element name="documentManagement">
            <xsd:complexType>
              <xsd:all>
                <xsd:element ref="ns2:SharedWithUser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75f1e55-3009-46d8-9566-5d569a2b3a98"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FD03C101-AB3E-44E1-9B0C-1371653F21A6}"/>
</file>

<file path=customXml/itemProps2.xml><?xml version="1.0" encoding="utf-8"?>
<ds:datastoreItem xmlns:ds="http://schemas.openxmlformats.org/officeDocument/2006/customXml" ds:itemID="{FEDE263F-0510-4442-823E-69B63ECB61E1}">
  <ds:schemaRefs>
    <ds:schemaRef ds:uri="http://schemas.microsoft.com/sharepoint/v3/contenttype/forms"/>
  </ds:schemaRefs>
</ds:datastoreItem>
</file>

<file path=customXml/itemProps3.xml><?xml version="1.0" encoding="utf-8"?>
<ds:datastoreItem xmlns:ds="http://schemas.openxmlformats.org/officeDocument/2006/customXml" ds:itemID="{DA5960F2-6186-408B-A0DC-5CA5E58B604F}">
  <ds:schemaRefs>
    <ds:schemaRef ds:uri="http://purl.org/dc/dcmitype/"/>
    <ds:schemaRef ds:uri="http://schemas.microsoft.com/office/2006/documentManagement/types"/>
    <ds:schemaRef ds:uri="http://purl.org/dc/terms/"/>
    <ds:schemaRef ds:uri="http://www.w3.org/XML/1998/namespace"/>
    <ds:schemaRef ds:uri="http://schemas.microsoft.com/office/2006/metadata/properties"/>
    <ds:schemaRef ds:uri="http://purl.org/dc/elements/1.1/"/>
    <ds:schemaRef ds:uri="http://schemas.microsoft.com/office/infopath/2007/PartnerControls"/>
    <ds:schemaRef ds:uri="http://schemas.openxmlformats.org/package/2006/metadata/core-properties"/>
    <ds:schemaRef ds:uri="475f1e55-3009-46d8-9566-5d569a2b3a98"/>
  </ds:schemaRefs>
</ds:datastoreItem>
</file>

<file path=docProps/app.xml><?xml version="1.0" encoding="utf-8"?>
<Properties xmlns="http://schemas.openxmlformats.org/officeDocument/2006/extended-properties" xmlns:vt="http://schemas.openxmlformats.org/officeDocument/2006/docPropsVTypes">
  <Template/>
  <TotalTime>3654</TotalTime>
  <Words>7006</Words>
  <Application>Microsoft Office PowerPoint</Application>
  <PresentationFormat>Widescreen</PresentationFormat>
  <Paragraphs>787</Paragraphs>
  <Slides>43</Slides>
  <Notes>43</Notes>
  <HiddenSlides>3</HiddenSlides>
  <MMClips>0</MMClips>
  <ScaleCrop>false</ScaleCrop>
  <HeadingPairs>
    <vt:vector size="6" baseType="variant">
      <vt:variant>
        <vt:lpstr>Fonts Used</vt:lpstr>
      </vt:variant>
      <vt:variant>
        <vt:i4>4</vt:i4>
      </vt:variant>
      <vt:variant>
        <vt:lpstr>Theme</vt:lpstr>
      </vt:variant>
      <vt:variant>
        <vt:i4>4</vt:i4>
      </vt:variant>
      <vt:variant>
        <vt:lpstr>Slide Titles</vt:lpstr>
      </vt:variant>
      <vt:variant>
        <vt:i4>43</vt:i4>
      </vt:variant>
    </vt:vector>
  </HeadingPairs>
  <TitlesOfParts>
    <vt:vector size="51" baseType="lpstr">
      <vt:lpstr>微软雅黑</vt:lpstr>
      <vt:lpstr>Arial</vt:lpstr>
      <vt:lpstr>Huawei Sans</vt:lpstr>
      <vt:lpstr>Wingdings</vt:lpstr>
      <vt:lpstr>1_标题页模板</vt:lpstr>
      <vt:lpstr>2_功能页模板</vt:lpstr>
      <vt:lpstr>3_内容页模板</vt:lpstr>
      <vt:lpstr>4_感谢页模板</vt:lpstr>
      <vt:lpstr>PowerPoint Presentation</vt:lpstr>
      <vt:lpstr>SD-WAN Security</vt:lpstr>
      <vt:lpstr>PowerPoint Presentation</vt:lpstr>
      <vt:lpstr>PowerPoint Presentation</vt:lpstr>
      <vt:lpstr>PowerPoint Presentation</vt:lpstr>
      <vt:lpstr>SD-WAN Security Risks</vt:lpstr>
      <vt:lpstr>SD-WAN Security Solution</vt:lpstr>
      <vt:lpstr>PowerPoint Presentation</vt:lpstr>
      <vt:lpstr>Inter-Component Communication Security</vt:lpstr>
      <vt:lpstr>Management Channel Security (1)</vt:lpstr>
      <vt:lpstr>Management Channel Security (2)</vt:lpstr>
      <vt:lpstr>Control Channel Security</vt:lpstr>
      <vt:lpstr>Data Channel Security</vt:lpstr>
      <vt:lpstr>PowerPoint Presentation</vt:lpstr>
      <vt:lpstr>Component Security (1)</vt:lpstr>
      <vt:lpstr>Component Security (2)</vt:lpstr>
      <vt:lpstr>PowerPoint Presentation</vt:lpstr>
      <vt:lpstr>Site-to-Site Access Security</vt:lpstr>
      <vt:lpstr>GRE over IPsec for Secure Data Transmission</vt:lpstr>
      <vt:lpstr>PowerPoint Presentation</vt:lpstr>
      <vt:lpstr>Site-to-Internet Access Security</vt:lpstr>
      <vt:lpstr>Basic Firewall Concepts: Zone</vt:lpstr>
      <vt:lpstr>PowerPoint Presentation</vt:lpstr>
      <vt:lpstr>Basic Firewall Concepts: Interzone Direction</vt:lpstr>
      <vt:lpstr>Basic Firewall Concepts: Security Policy</vt:lpstr>
      <vt:lpstr>Application Scenarios of the Firewall Function</vt:lpstr>
      <vt:lpstr>IPS Overview</vt:lpstr>
      <vt:lpstr>Basic Concepts of IPS</vt:lpstr>
      <vt:lpstr>PowerPoint Presentation</vt:lpstr>
      <vt:lpstr>IPS Implementation</vt:lpstr>
      <vt:lpstr>Application Scenarios of IPS</vt:lpstr>
      <vt:lpstr>Overview of URL Filtering</vt:lpstr>
      <vt:lpstr>URL Matching</vt:lpstr>
      <vt:lpstr>Implementation of URL Filtering</vt:lpstr>
      <vt:lpstr>Application Scenarios of URL Filtering</vt:lpstr>
      <vt:lpstr>Application Scenarios of Advanced Security VAS</vt:lpstr>
      <vt:lpstr>PowerPoint Presentation</vt:lpstr>
      <vt:lpstr>Site-to-SaaS Application Access Security</vt:lpstr>
      <vt:lpstr>Application Scenarios of Third-Party Cloud Security</vt:lpstr>
      <vt:lpstr>Deployment Modes of Third-Party Cloud Security Gateways</vt:lpstr>
      <vt:lpstr>PowerPoint Presentation</vt:lpstr>
      <vt:lpstr>PowerPoint Presentation</vt:lpstr>
      <vt:lpstr>PowerPoint Presentation</vt:lpstr>
    </vt:vector>
  </TitlesOfParts>
  <Company>Huawei Technologies Co.,Ltd.</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fanyan (A)</dc:creator>
  <cp:lastModifiedBy>Wu Monk</cp:lastModifiedBy>
  <cp:revision>288</cp:revision>
  <cp:lastPrinted>2020-07-31T09:33:18Z</cp:lastPrinted>
  <dcterms:created xsi:type="dcterms:W3CDTF">2018-11-29T10:16:29Z</dcterms:created>
  <dcterms:modified xsi:type="dcterms:W3CDTF">2021-02-03T02:58:25Z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(3)xiS2+YmObcsz2nIbJieRvNUa+wISzWQsn8H6qwNPkFQjSKaBr1h1LgP9NrceqwEK/9YjdGoN
qDntK/CO0PuuWA7abKObKM75YsjvvQMJsbJZAvBrTbqBHzCtKswfcb4aInVKf9EQHNQdPotA
C5iABe2wQ6CMjG9Y5nX11vHNNxWA2nwJTjftxHUUeM5DLDweDkh9oOrKHnerZYFQwk/hQrKl
DmlHw+pk5UCQhyqFzM</vt:lpwstr>
  </property>
  <property fmtid="{D5CDD505-2E9C-101B-9397-08002B2CF9AE}" pid="3" name="_2015_ms_pID_7253431">
    <vt:lpwstr>usnNgcU4Ua9o1ArSiPerhcKmlE6kvgnAjztKM42plPuZt6aRvzvnxH
hlbtd8zHEiZ+0S2dc5gx+JekMUjV+/OIkQ4twMvaC9Esi3eZ7Kp0yjeyeXI+8WwfkZJ3S8Bn
4qpLeTGmYQtPBD1i3PYfpuomwHoRdqEdlBdI6ba15z7XKLdwMvSm8XvY+mBT4zvlSB3xAap8
jYFqiw5Ge0FlikOSF8L5pcdxu1xPDq+9jZT4</vt:lpwstr>
  </property>
  <property fmtid="{D5CDD505-2E9C-101B-9397-08002B2CF9AE}" pid="4" name="_2015_ms_pID_7253432">
    <vt:lpwstr>Bj6UlS2GG1o11CWT5DEr07w=</vt:lpwstr>
  </property>
  <property fmtid="{D5CDD505-2E9C-101B-9397-08002B2CF9AE}" pid="5" name="ContentTypeId">
    <vt:lpwstr>0x01010002C5B4B712841F4C8A7AAEE2CD191271</vt:lpwstr>
  </property>
  <property fmtid="{D5CDD505-2E9C-101B-9397-08002B2CF9AE}" pid="6" name="_readonly">
    <vt:lpwstr/>
  </property>
  <property fmtid="{D5CDD505-2E9C-101B-9397-08002B2CF9AE}" pid="7" name="_change">
    <vt:lpwstr/>
  </property>
  <property fmtid="{D5CDD505-2E9C-101B-9397-08002B2CF9AE}" pid="8" name="_full-control">
    <vt:lpwstr/>
  </property>
  <property fmtid="{D5CDD505-2E9C-101B-9397-08002B2CF9AE}" pid="9" name="sflag">
    <vt:lpwstr>1611052493</vt:lpwstr>
  </property>
</Properties>
</file>