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54"/>
  </p:notesMasterIdLst>
  <p:handoutMasterIdLst>
    <p:handoutMasterId r:id="rId55"/>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18" r:id="rId43"/>
    <p:sldId id="308" r:id="rId44"/>
    <p:sldId id="309" r:id="rId45"/>
    <p:sldId id="310" r:id="rId46"/>
    <p:sldId id="311" r:id="rId47"/>
    <p:sldId id="312" r:id="rId48"/>
    <p:sldId id="313" r:id="rId49"/>
    <p:sldId id="314" r:id="rId50"/>
    <p:sldId id="315" r:id="rId51"/>
    <p:sldId id="316" r:id="rId52"/>
    <p:sldId id="317" r:id="rId53"/>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24" clrIdx="0">
    <p:extLst>
      <p:ext uri="{19B8F6BF-5375-455C-9EA6-DF929625EA0E}">
        <p15:presenceInfo xmlns:p15="http://schemas.microsoft.com/office/powerpoint/2012/main" userId="S-1-5-21-147214757-305610072-1517763936-5682676" providerId="AD"/>
      </p:ext>
    </p:extLst>
  </p:cmAuthor>
  <p:cmAuthor id="2" name="tangyanmei (A)" initials="t(" lastIdx="6" clrIdx="1">
    <p:extLst>
      <p:ext uri="{19B8F6BF-5375-455C-9EA6-DF929625EA0E}">
        <p15:presenceInfo xmlns:p15="http://schemas.microsoft.com/office/powerpoint/2012/main" userId="S-1-5-21-147214757-305610072-1517763936-305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9D9D9"/>
    <a:srgbClr val="56C4D2"/>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580" autoAdjust="0"/>
  </p:normalViewPr>
  <p:slideViewPr>
    <p:cSldViewPr snapToGrid="0" snapToObjects="1">
      <p:cViewPr varScale="1">
        <p:scale>
          <a:sx n="98" d="100"/>
          <a:sy n="98" d="100"/>
        </p:scale>
        <p:origin x="486" y="78"/>
      </p:cViewPr>
      <p:guideLst/>
    </p:cSldViewPr>
  </p:slideViewPr>
  <p:outlineViewPr>
    <p:cViewPr>
      <p:scale>
        <a:sx n="33" d="100"/>
        <a:sy n="33" d="100"/>
      </p:scale>
      <p:origin x="0" y="0"/>
    </p:cViewPr>
  </p:outlineViewPr>
  <p:notesTextViewPr>
    <p:cViewPr>
      <p:scale>
        <a:sx n="125" d="100"/>
        <a:sy n="125" d="100"/>
      </p:scale>
      <p:origin x="0" y="-144"/>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4" name="备注占位符 3"/>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81362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For details about application identification, see </a:t>
            </a:r>
            <a:r>
              <a:rPr b="0" i="1" dirty="0">
                <a:latin typeface="Huawei Sans" panose="020C0503030203020204" pitchFamily="34" charset="0"/>
              </a:rPr>
              <a:t>HA </a:t>
            </a:r>
            <a:r>
              <a:rPr lang="en-US" i="1" dirty="0">
                <a:latin typeface="Huawei Sans" panose="020C0503030203020204" pitchFamily="34" charset="0"/>
              </a:rPr>
              <a:t>Technologies</a:t>
            </a:r>
            <a:r>
              <a:rPr dirty="0">
                <a:latin typeface="Huawei Sans" panose="020C0503030203020204" pitchFamily="34" charset="0"/>
              </a:rPr>
              <a:t>.</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40432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31513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94602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38205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2279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94340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59750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3074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16806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95741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91893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60734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lang="en-US" altLang="zh-CN" dirty="0"/>
              <a:t>Each site can be configured with primary</a:t>
            </a:r>
            <a:r>
              <a:rPr lang="en-US" altLang="zh-CN" baseline="0" dirty="0"/>
              <a:t> </a:t>
            </a:r>
            <a:r>
              <a:rPr lang="en-US" altLang="zh-CN" dirty="0"/>
              <a:t>and secondary</a:t>
            </a:r>
            <a:r>
              <a:rPr lang="en-US" altLang="zh-CN" baseline="0" dirty="0"/>
              <a:t> </a:t>
            </a:r>
            <a:r>
              <a:rPr lang="en-US" altLang="zh-CN" dirty="0"/>
              <a:t>transport networks.</a:t>
            </a:r>
          </a:p>
          <a:p>
            <a:pPr lvl="1"/>
            <a:r>
              <a:rPr lang="en-US" altLang="zh-CN" dirty="0"/>
              <a:t>Primary transport network: You can configure multiple primary transport networks for a site and specify</a:t>
            </a:r>
            <a:r>
              <a:rPr lang="en-US" altLang="zh-CN" baseline="0" dirty="0"/>
              <a:t> </a:t>
            </a:r>
            <a:r>
              <a:rPr lang="en-US" altLang="zh-CN" dirty="0"/>
              <a:t>priorities of them. A smaller value indicates a higher priority. You can set the same priority for multiple primary transport networks. </a:t>
            </a:r>
          </a:p>
          <a:p>
            <a:pPr lvl="1"/>
            <a:r>
              <a:rPr lang="en-US" altLang="zh-CN" dirty="0"/>
              <a:t>Secondary</a:t>
            </a:r>
            <a:r>
              <a:rPr lang="en-US" altLang="zh-CN" baseline="0" dirty="0"/>
              <a:t> </a:t>
            </a:r>
            <a:r>
              <a:rPr lang="en-US" altLang="zh-CN" dirty="0"/>
              <a:t>transport network: A secondary</a:t>
            </a:r>
            <a:r>
              <a:rPr lang="en-US" altLang="zh-CN" baseline="0" dirty="0"/>
              <a:t> </a:t>
            </a:r>
            <a:r>
              <a:rPr lang="en-US" altLang="zh-CN" dirty="0"/>
              <a:t>transport network provides escape</a:t>
            </a:r>
            <a:r>
              <a:rPr lang="en-US" altLang="zh-CN" baseline="0" dirty="0"/>
              <a:t> </a:t>
            </a:r>
            <a:r>
              <a:rPr lang="en-US" altLang="zh-CN" dirty="0"/>
              <a:t>links. Application traffic is switched to a secondary transport network only when all the primary</a:t>
            </a:r>
            <a:r>
              <a:rPr lang="en-US" altLang="zh-CN" baseline="0" dirty="0"/>
              <a:t> </a:t>
            </a:r>
            <a:r>
              <a:rPr lang="en-US" altLang="zh-CN" dirty="0"/>
              <a:t>transport networks are unavailable. </a:t>
            </a:r>
            <a:endParaRPr lang="zh-CN" altLang="en-US" dirty="0"/>
          </a:p>
        </p:txBody>
      </p:sp>
    </p:spTree>
    <p:extLst>
      <p:ext uri="{BB962C8B-B14F-4D97-AF65-F5344CB8AC3E}">
        <p14:creationId xmlns:p14="http://schemas.microsoft.com/office/powerpoint/2010/main" val="4139214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52988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3715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MPLS links are high-value links, which are</a:t>
            </a:r>
            <a:r>
              <a:rPr baseline="0" dirty="0">
                <a:latin typeface="Huawei Sans" panose="020C0503030203020204" pitchFamily="34" charset="0"/>
              </a:rPr>
              <a:t> expected to </a:t>
            </a:r>
            <a:r>
              <a:rPr dirty="0">
                <a:latin typeface="Huawei Sans" panose="020C0503030203020204" pitchFamily="34" charset="0"/>
              </a:rPr>
              <a:t>be fully utilized. To ensure user experience of high-priority applications, it is recommended that </a:t>
            </a:r>
            <a:r>
              <a:rPr lang="en-US" dirty="0">
                <a:latin typeface="Huawei Sans" panose="020C0503030203020204" pitchFamily="34" charset="0"/>
              </a:rPr>
              <a:t>MPLS links not</a:t>
            </a:r>
            <a:r>
              <a:rPr lang="en-US" baseline="0" dirty="0">
                <a:latin typeface="Huawei Sans" panose="020C0503030203020204" pitchFamily="34" charset="0"/>
              </a:rPr>
              <a:t> be used to transmit traffic of </a:t>
            </a:r>
            <a:r>
              <a:rPr dirty="0">
                <a:latin typeface="Huawei Sans" panose="020C0503030203020204" pitchFamily="34" charset="0"/>
              </a:rPr>
              <a:t>low-priority applications when the link bandwidth utilization exceeds 70%.</a:t>
            </a:r>
            <a:endParaRPr lang="en-US" altLang="zh-CN" dirty="0">
              <a:latin typeface="Huawei Sans" panose="020C0503030203020204" pitchFamily="34" charset="0"/>
            </a:endParaRPr>
          </a:p>
          <a:p>
            <a:pPr lvl="0"/>
            <a:r>
              <a:rPr dirty="0">
                <a:latin typeface="Huawei Sans" panose="020C0503030203020204" pitchFamily="34" charset="0"/>
              </a:rPr>
              <a:t>A link cannot be selected for </a:t>
            </a:r>
            <a:r>
              <a:rPr lang="en-US" dirty="0">
                <a:latin typeface="Huawei Sans" panose="020C0503030203020204" pitchFamily="34" charset="0"/>
              </a:rPr>
              <a:t>bandwidth-demanding services (such</a:t>
            </a:r>
            <a:r>
              <a:rPr lang="en-US" baseline="0" dirty="0">
                <a:latin typeface="Huawei Sans" panose="020C0503030203020204" pitchFamily="34" charset="0"/>
              </a:rPr>
              <a:t> as the </a:t>
            </a:r>
            <a:r>
              <a:rPr lang="en-US" dirty="0">
                <a:latin typeface="Huawei Sans" panose="020C0503030203020204" pitchFamily="34" charset="0"/>
              </a:rPr>
              <a:t>backup service) </a:t>
            </a:r>
            <a:r>
              <a:rPr dirty="0">
                <a:latin typeface="Huawei Sans" panose="020C0503030203020204" pitchFamily="34" charset="0"/>
              </a:rPr>
              <a:t>when its remaining bandwidth is insufficient. In this case, bandwidth-based traffic steering can be configured.</a:t>
            </a:r>
            <a:endParaRPr lang="en-US" altLang="zh-CN" dirty="0">
              <a:latin typeface="Huawei Sans" panose="020C0503030203020204" pitchFamily="34" charset="0"/>
            </a:endParaRPr>
          </a:p>
          <a:p>
            <a:pPr lvl="0"/>
            <a:r>
              <a:rPr dirty="0">
                <a:latin typeface="Huawei Sans" panose="020C0503030203020204" pitchFamily="34" charset="0"/>
              </a:rPr>
              <a:t>For example, an enterprise leases MPLS, Internet1, and Internet2 links. It expects to reserve certain bandwidth resources for high-value VoIP services </a:t>
            </a:r>
            <a:r>
              <a:rPr lang="en-US" dirty="0">
                <a:latin typeface="Huawei Sans" panose="020C0503030203020204" pitchFamily="34" charset="0"/>
              </a:rPr>
              <a:t>to ensure user experience of VoIP services,</a:t>
            </a:r>
            <a:r>
              <a:rPr dirty="0">
                <a:latin typeface="Huawei Sans" panose="020C0503030203020204" pitchFamily="34" charset="0"/>
              </a:rPr>
              <a:t> while fully utilizing the MPLS link. In this case, bandwidth-based traffic steering can be configured. In addition, bandwidth</a:t>
            </a:r>
            <a:r>
              <a:rPr baseline="0" dirty="0">
                <a:latin typeface="Huawei Sans" panose="020C0503030203020204" pitchFamily="34" charset="0"/>
              </a:rPr>
              <a:t> </a:t>
            </a:r>
            <a:r>
              <a:rPr dirty="0">
                <a:latin typeface="Huawei Sans" panose="020C0503030203020204" pitchFamily="34" charset="0"/>
              </a:rPr>
              <a:t>conditions can be configured for low-value applications (such as email and FTP services) to select the MPLS link. For example, when the bandwidth utilization of the </a:t>
            </a:r>
            <a:r>
              <a:rPr lang="en-US" dirty="0">
                <a:latin typeface="Huawei Sans" panose="020C0503030203020204" pitchFamily="34" charset="0"/>
              </a:rPr>
              <a:t>MPLS link </a:t>
            </a:r>
            <a:r>
              <a:rPr dirty="0">
                <a:latin typeface="Huawei Sans" panose="020C0503030203020204" pitchFamily="34" charset="0"/>
              </a:rPr>
              <a:t>exceeds 50%, new traffic is not transmitted over the MPLS link; when the bandwidth utilization of </a:t>
            </a:r>
            <a:r>
              <a:rPr lang="en-US" dirty="0">
                <a:latin typeface="Huawei Sans" panose="020C0503030203020204" pitchFamily="34" charset="0"/>
              </a:rPr>
              <a:t>the MPLS link </a:t>
            </a:r>
            <a:r>
              <a:rPr dirty="0">
                <a:latin typeface="Huawei Sans" panose="020C0503030203020204" pitchFamily="34" charset="0"/>
              </a:rPr>
              <a:t>exceeds 70%, existing traffic on the MPLS link needs to dynamically switch to other links.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864911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Bandwidth-based traffic steering </a:t>
            </a:r>
            <a:r>
              <a:rPr lang="en-US" altLang="zh-CN" dirty="0">
                <a:latin typeface="Huawei Sans" panose="020C0503030203020204" pitchFamily="34" charset="0"/>
              </a:rPr>
              <a:t>is applicable to</a:t>
            </a:r>
            <a:r>
              <a:rPr lang="en-US" altLang="zh-CN" baseline="0" dirty="0">
                <a:latin typeface="Huawei Sans" panose="020C0503030203020204" pitchFamily="34" charset="0"/>
              </a:rPr>
              <a:t> </a:t>
            </a:r>
            <a:r>
              <a:rPr dirty="0">
                <a:latin typeface="Huawei Sans" panose="020C0503030203020204" pitchFamily="34" charset="0"/>
              </a:rPr>
              <a:t>FTP applications, with an MPLS link</a:t>
            </a:r>
            <a:r>
              <a:rPr baseline="0" dirty="0">
                <a:latin typeface="Huawei Sans" panose="020C0503030203020204" pitchFamily="34" charset="0"/>
              </a:rPr>
              <a:t> </a:t>
            </a:r>
            <a:r>
              <a:rPr dirty="0">
                <a:latin typeface="Huawei Sans" panose="020C0503030203020204" pitchFamily="34" charset="0"/>
              </a:rPr>
              <a:t>as the primary link and an Internet link as the secondary link. When the bandwidth utilization of the MPLS link exceeds 50%, a primary/secondary link switchover is triggered.</a:t>
            </a:r>
            <a:endParaRPr lang="en-US" altLang="zh-CN" dirty="0">
              <a:latin typeface="Huawei Sans" panose="020C0503030203020204" pitchFamily="34" charset="0"/>
              <a:sym typeface="Huawei Sans" panose="020C0503030203020204" pitchFamily="34" charset="0"/>
            </a:endParaRPr>
          </a:p>
          <a:p>
            <a:r>
              <a:rPr dirty="0">
                <a:latin typeface="Huawei Sans" panose="020C0503030203020204" pitchFamily="34" charset="0"/>
              </a:rPr>
              <a:t>Bandwidth-based traffic steering is</a:t>
            </a:r>
            <a:r>
              <a:rPr baseline="0" dirty="0">
                <a:latin typeface="Huawei Sans" panose="020C0503030203020204" pitchFamily="34" charset="0"/>
              </a:rPr>
              <a:t> not applicable to </a:t>
            </a:r>
            <a:r>
              <a:rPr dirty="0">
                <a:latin typeface="Huawei Sans" panose="020C0503030203020204" pitchFamily="34" charset="0"/>
              </a:rPr>
              <a:t>VoIP services. </a:t>
            </a:r>
            <a:r>
              <a:rPr lang="en-US" dirty="0">
                <a:latin typeface="Huawei Sans" panose="020C0503030203020204" pitchFamily="34" charset="0"/>
              </a:rPr>
              <a:t>VoIP services use an M</a:t>
            </a:r>
            <a:r>
              <a:rPr dirty="0">
                <a:latin typeface="Huawei Sans" panose="020C0503030203020204" pitchFamily="34" charset="0"/>
              </a:rPr>
              <a:t>PLS link as the primary link</a:t>
            </a:r>
            <a:r>
              <a:rPr baseline="0" dirty="0">
                <a:latin typeface="Huawei Sans" panose="020C0503030203020204" pitchFamily="34" charset="0"/>
              </a:rPr>
              <a:t> and an</a:t>
            </a:r>
            <a:r>
              <a:rPr dirty="0">
                <a:latin typeface="Huawei Sans" panose="020C0503030203020204" pitchFamily="34" charset="0"/>
              </a:rPr>
              <a:t> Internet link as a secondary link.</a:t>
            </a:r>
            <a:endParaRPr lang="en-US" altLang="zh-CN" dirty="0">
              <a:latin typeface="Huawei Sans" panose="020C0503030203020204" pitchFamily="34" charset="0"/>
              <a:sym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98571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98100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28144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545576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1034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This course is based on Huawei SD-WAN Solution.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45920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763342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934278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96027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The scheduling following function</a:t>
            </a:r>
            <a:r>
              <a:rPr baseline="0" dirty="0">
                <a:latin typeface="Huawei Sans" panose="020C0503030203020204" pitchFamily="34" charset="0"/>
              </a:rPr>
              <a:t> </a:t>
            </a:r>
            <a:r>
              <a:rPr dirty="0">
                <a:latin typeface="Huawei Sans" panose="020C0503030203020204" pitchFamily="34" charset="0"/>
              </a:rPr>
              <a:t>is supported only when </a:t>
            </a:r>
            <a:r>
              <a:rPr b="1" dirty="0">
                <a:latin typeface="Huawei Sans" panose="020C0503030203020204" pitchFamily="34" charset="0"/>
              </a:rPr>
              <a:t>Inter-TN Policy</a:t>
            </a:r>
            <a:r>
              <a:rPr dirty="0">
                <a:latin typeface="Huawei Sans" panose="020C0503030203020204" pitchFamily="34" charset="0"/>
              </a:rPr>
              <a:t> is set to </a:t>
            </a:r>
            <a:r>
              <a:rPr b="1" dirty="0">
                <a:latin typeface="Huawei Sans" panose="020C0503030203020204" pitchFamily="34" charset="0"/>
              </a:rPr>
              <a:t>Load balance</a:t>
            </a:r>
            <a:r>
              <a:rPr dirty="0">
                <a:latin typeface="Huawei Sans" panose="020C0503030203020204" pitchFamily="34" charset="0"/>
              </a:rPr>
              <a:t>. Dynamic primary/secondary switchover is not supported.</a:t>
            </a:r>
            <a:endParaRPr lang="en-US" altLang="zh-CN" dirty="0">
              <a:latin typeface="Huawei Sans" panose="020C0503030203020204" pitchFamily="34" charset="0"/>
              <a:sym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632350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41471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QoS provides the following functions:</a:t>
            </a:r>
          </a:p>
          <a:p>
            <a:pPr marL="363538" lvl="1" indent="-187325">
              <a:lnSpc>
                <a:spcPct val="100000"/>
              </a:lnSpc>
            </a:pPr>
            <a:r>
              <a:rPr dirty="0">
                <a:latin typeface="Huawei Sans" panose="020C0503030203020204" pitchFamily="34" charset="0"/>
              </a:rPr>
              <a:t>Traffic classification and marking: helps to identify objects based on certain matching rules, which is the prerequisite for implementing differentiated services. Traffic classification and marking are typically applied to the inbound</a:t>
            </a:r>
            <a:r>
              <a:rPr lang="en-US" dirty="0">
                <a:latin typeface="Huawei Sans" panose="020C0503030203020204" pitchFamily="34" charset="0"/>
              </a:rPr>
              <a:t> </a:t>
            </a:r>
            <a:r>
              <a:rPr dirty="0">
                <a:latin typeface="Huawei Sans" panose="020C0503030203020204" pitchFamily="34" charset="0"/>
              </a:rPr>
              <a:t>interface.</a:t>
            </a:r>
          </a:p>
          <a:p>
            <a:pPr marL="363538" lvl="1" indent="-187325">
              <a:lnSpc>
                <a:spcPct val="100000"/>
              </a:lnSpc>
            </a:pPr>
            <a:r>
              <a:rPr dirty="0">
                <a:latin typeface="Huawei Sans" panose="020C0503030203020204" pitchFamily="34" charset="0"/>
              </a:rPr>
              <a:t>Token bucket: is used to check whether traffic meets packet forwarding conditions.</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Traffic policing: monitors the volume of specific data traffic that arrives at </a:t>
            </a:r>
            <a:r>
              <a:rPr lang="en-US" dirty="0">
                <a:latin typeface="Huawei Sans" panose="020C0503030203020204" pitchFamily="34" charset="0"/>
              </a:rPr>
              <a:t>a </a:t>
            </a:r>
            <a:r>
              <a:rPr dirty="0">
                <a:latin typeface="Huawei Sans" panose="020C0503030203020204" pitchFamily="34" charset="0"/>
              </a:rPr>
              <a:t>network device, and is typically applied to the inbound</a:t>
            </a:r>
            <a:r>
              <a:rPr lang="en-US" dirty="0">
                <a:latin typeface="Huawei Sans" panose="020C0503030203020204" pitchFamily="34" charset="0"/>
              </a:rPr>
              <a:t> </a:t>
            </a:r>
            <a:r>
              <a:rPr dirty="0">
                <a:latin typeface="Huawei Sans" panose="020C0503030203020204" pitchFamily="34" charset="0"/>
              </a:rPr>
              <a:t>interface. When traffic exceeds </a:t>
            </a:r>
            <a:r>
              <a:rPr lang="en-US" dirty="0">
                <a:latin typeface="Huawei Sans" panose="020C0503030203020204" pitchFamily="34" charset="0"/>
              </a:rPr>
              <a:t>a</a:t>
            </a:r>
            <a:r>
              <a:rPr lang="en-US" baseline="0" dirty="0">
                <a:latin typeface="Huawei Sans" panose="020C0503030203020204" pitchFamily="34" charset="0"/>
              </a:rPr>
              <a:t> given </a:t>
            </a:r>
            <a:r>
              <a:rPr dirty="0">
                <a:latin typeface="Huawei Sans" panose="020C0503030203020204" pitchFamily="34" charset="0"/>
              </a:rPr>
              <a:t>amount, traffic limiting and punishment are performed to </a:t>
            </a:r>
            <a:r>
              <a:rPr lang="en-US" sz="1100" b="0" i="0" kern="1200" baseline="0" dirty="0">
                <a:solidFill>
                  <a:schemeClr val="tx1"/>
                </a:solidFill>
                <a:effectLst/>
                <a:latin typeface="Huawei Sans" panose="020C0503030203020204" pitchFamily="34" charset="0"/>
                <a:ea typeface="方正兰亭黑简体" panose="02000000000000000000" pitchFamily="2" charset="-122"/>
                <a:cs typeface="+mn-cs"/>
              </a:rPr>
              <a:t>protect network resources and enterprise users' interests</a:t>
            </a:r>
            <a:r>
              <a:rPr dirty="0">
                <a:latin typeface="Huawei Sans" panose="020C0503030203020204" pitchFamily="34" charset="0"/>
              </a:rPr>
              <a:t>.</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Congestion avoidance: Severe congestion causes damage to network resources. The congestion avoidance mechanism enables a device to monitor the utilization of network resources, and discards packets when network congestion becomes worse, thus to regulate network traffic and prevent network overload. Congestion avoidance is typically applied to the outbound interface.</a:t>
            </a:r>
          </a:p>
          <a:p>
            <a:pPr marL="363538" lvl="1" indent="-187325">
              <a:lnSpc>
                <a:spcPct val="100000"/>
              </a:lnSpc>
            </a:pPr>
            <a:r>
              <a:rPr dirty="0">
                <a:latin typeface="Huawei Sans" panose="020C0503030203020204" pitchFamily="34" charset="0"/>
              </a:rPr>
              <a:t>Congestion management: must be implemented to solve the problem of resource competition. Packets are buffered in a queue and a scheduling algorithm is adopted to determine the packet forwarding sequence. Congestion management is typically applied to the outbound</a:t>
            </a:r>
            <a:r>
              <a:rPr lang="en-US" dirty="0">
                <a:latin typeface="Huawei Sans" panose="020C0503030203020204" pitchFamily="34" charset="0"/>
              </a:rPr>
              <a:t> </a:t>
            </a:r>
            <a:r>
              <a:rPr dirty="0">
                <a:latin typeface="Huawei Sans" panose="020C0503030203020204" pitchFamily="34" charset="0"/>
              </a:rPr>
              <a:t>interface.</a:t>
            </a: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638158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363538" lvl="1" indent="-187325">
              <a:lnSpc>
                <a:spcPct val="100000"/>
              </a:lnSpc>
            </a:pPr>
            <a:r>
              <a:rPr dirty="0">
                <a:latin typeface="Huawei Sans" panose="020C0503030203020204" pitchFamily="34" charset="0"/>
              </a:rPr>
              <a:t>Traffic shaping: is a traffic control measure that initiatively adjusts the output speed of traffic. Traffic shaping enables traffic to adapt to the network resources that can be provided by downstream devices to prevent packet loss and congestion. Traffic shaping is typically applied to the outbound interface.</a:t>
            </a: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0378801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090505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dirty="0">
                <a:latin typeface="Huawei Sans" panose="020C0503030203020204" pitchFamily="34" charset="0"/>
              </a:rPr>
              <a:t>An enterprise usually has multiple departments of different importance, which require traffic isolation and differentiated bandwidths.</a:t>
            </a:r>
          </a:p>
          <a:p>
            <a:pPr marL="363538" lvl="1" indent="-187325"/>
            <a:r>
              <a:rPr dirty="0">
                <a:latin typeface="Huawei Sans" panose="020C0503030203020204" pitchFamily="34" charset="0"/>
              </a:rPr>
              <a:t>A specified bandwidth quota is assigned to each department to meet its service requirements.</a:t>
            </a:r>
          </a:p>
          <a:p>
            <a:pPr marL="363538" lvl="1" indent="-187325"/>
            <a:r>
              <a:rPr dirty="0">
                <a:latin typeface="Huawei Sans" panose="020C0503030203020204" pitchFamily="34" charset="0"/>
              </a:rPr>
              <a:t>If some departments do not fully use their bandwidth quotas, idle bandwidth resources can be used by other departments with insufficient bandwidth.</a:t>
            </a:r>
          </a:p>
          <a:p>
            <a:pPr marL="363538" lvl="1" indent="-187325"/>
            <a:r>
              <a:rPr dirty="0">
                <a:latin typeface="Huawei Sans" panose="020C0503030203020204" pitchFamily="34" charset="0"/>
              </a:rPr>
              <a:t>The bandwidth for Internet access or legacy site access needs to be limited separately.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020840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dirty="0">
                <a:latin typeface="Huawei Sans" panose="020C0503030203020204" pitchFamily="34" charset="0"/>
              </a:rPr>
              <a:t>Traffic can be classified based on one or a combination of the following:</a:t>
            </a:r>
          </a:p>
          <a:p>
            <a:pPr marL="363538" lvl="1" indent="-187325"/>
            <a:r>
              <a:rPr lang="en-US" dirty="0">
                <a:latin typeface="Huawei Sans" panose="020C0503030203020204" pitchFamily="34" charset="0"/>
              </a:rPr>
              <a:t>Five-tuple</a:t>
            </a:r>
            <a:endParaRPr dirty="0">
              <a:latin typeface="Huawei Sans" panose="020C0503030203020204" pitchFamily="34" charset="0"/>
            </a:endParaRPr>
          </a:p>
          <a:p>
            <a:pPr marL="363538" lvl="1" indent="-187325"/>
            <a:r>
              <a:rPr lang="en-US" dirty="0">
                <a:latin typeface="Huawei Sans" panose="020C0503030203020204" pitchFamily="34" charset="0"/>
              </a:rPr>
              <a:t>A</a:t>
            </a:r>
            <a:r>
              <a:rPr dirty="0">
                <a:latin typeface="Huawei Sans" panose="020C0503030203020204" pitchFamily="34" charset="0"/>
              </a:rPr>
              <a:t>pplications or application groups</a:t>
            </a:r>
          </a:p>
          <a:p>
            <a:pPr marL="363538" lvl="1" indent="-187325"/>
            <a:r>
              <a:rPr dirty="0">
                <a:latin typeface="Huawei Sans" panose="020C0503030203020204" pitchFamily="34" charset="0"/>
              </a:rPr>
              <a:t>DSCP values</a:t>
            </a:r>
            <a:endParaRPr lang="en-US" altLang="zh-CN" dirty="0">
              <a:latin typeface="Huawei Sans" panose="020C0503030203020204" pitchFamily="34" charset="0"/>
            </a:endParaRPr>
          </a:p>
          <a:p>
            <a:r>
              <a:rPr dirty="0">
                <a:latin typeface="Huawei Sans" panose="020C0503030203020204" pitchFamily="34" charset="0"/>
              </a:rPr>
              <a:t>Currently, the following traffic actions are supported:</a:t>
            </a:r>
          </a:p>
          <a:p>
            <a:pPr marL="363538" lvl="1" indent="-187325"/>
            <a:r>
              <a:rPr dirty="0">
                <a:latin typeface="Huawei Sans" panose="020C0503030203020204" pitchFamily="34" charset="0"/>
              </a:rPr>
              <a:t>Priority-based queue scheduling</a:t>
            </a:r>
          </a:p>
          <a:p>
            <a:pPr marL="363538" lvl="1" indent="-187325"/>
            <a:r>
              <a:rPr dirty="0">
                <a:latin typeface="Huawei Sans" panose="020C0503030203020204" pitchFamily="34" charset="0"/>
              </a:rPr>
              <a:t>Bandwidth limiting: CAR &amp; shaping</a:t>
            </a:r>
            <a:endParaRPr lang="en-US" altLang="zh-CN" dirty="0">
              <a:latin typeface="Huawei Sans" panose="020C0503030203020204" pitchFamily="34" charset="0"/>
            </a:endParaRPr>
          </a:p>
          <a:p>
            <a:pPr marL="363538" lvl="1" indent="-187325"/>
            <a:r>
              <a:rPr dirty="0">
                <a:latin typeface="Huawei Sans" panose="020C0503030203020204" pitchFamily="34" charset="0"/>
              </a:rPr>
              <a:t>DSCP re</a:t>
            </a:r>
            <a:r>
              <a:rPr lang="en-US" dirty="0">
                <a:latin typeface="Huawei Sans" panose="020C0503030203020204" pitchFamily="34" charset="0"/>
              </a:rPr>
              <a:t>-</a:t>
            </a:r>
            <a:r>
              <a:rPr dirty="0">
                <a:latin typeface="Huawei Sans" panose="020C0503030203020204" pitchFamily="34" charset="0"/>
              </a:rPr>
              <a:t>marking</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138983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848478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611321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05704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FEC optimization technology is used to optimize packet loss by specifying data flows based on 5-tuple information through an agent. The agent obtains specified data flows, adds verification information to packets, and performs verification at the receive end. If a packet is lost or damaged on the network, it can be recovered based on the verification information.</a:t>
            </a:r>
          </a:p>
          <a:p>
            <a:r>
              <a:rPr dirty="0">
                <a:latin typeface="Huawei Sans" panose="020C0503030203020204" pitchFamily="34" charset="0"/>
              </a:rPr>
              <a:t>On the basis of FEC, A-FEC can automatically adjust the FEC redundancy rate to save bandwidth when the packet loss </a:t>
            </a:r>
            <a:r>
              <a:rPr lang="en-US" sz="1100" dirty="0">
                <a:latin typeface="Huawei Sans" panose="020C0503030203020204" pitchFamily="34" charset="0"/>
                <a:cs typeface="Huawei Sans" panose="020C0503030203020204" pitchFamily="34" charset="0"/>
              </a:rPr>
              <a:t>rate </a:t>
            </a:r>
            <a:r>
              <a:rPr dirty="0">
                <a:latin typeface="Huawei Sans" panose="020C0503030203020204" pitchFamily="34" charset="0"/>
              </a:rPr>
              <a:t>is low. When the packet loss </a:t>
            </a:r>
            <a:r>
              <a:rPr lang="en-US" sz="1100" dirty="0">
                <a:latin typeface="Huawei Sans" panose="020C0503030203020204" pitchFamily="34" charset="0"/>
                <a:cs typeface="Huawei Sans" panose="020C0503030203020204" pitchFamily="34" charset="0"/>
              </a:rPr>
              <a:t>rate </a:t>
            </a:r>
            <a:r>
              <a:rPr dirty="0">
                <a:latin typeface="Huawei Sans" panose="020C0503030203020204" pitchFamily="34" charset="0"/>
              </a:rPr>
              <a:t>increases sharply in a short period of time, the redundancy rate can be increased adaptively to offset the impact of packet loss on the network.</a:t>
            </a:r>
          </a:p>
          <a:p>
            <a:r>
              <a:rPr dirty="0">
                <a:latin typeface="Huawei Sans" panose="020C0503030203020204" pitchFamily="34" charset="0"/>
              </a:rPr>
              <a:t>Huawei FEC/A-FEC has the following advantages:</a:t>
            </a:r>
          </a:p>
          <a:p>
            <a:pPr marL="363538" lvl="1" indent="-187325"/>
            <a:r>
              <a:rPr dirty="0">
                <a:latin typeface="Huawei Sans" panose="020C0503030203020204" pitchFamily="34" charset="0"/>
              </a:rPr>
              <a:t>Different from the TCP-based retransmission mechanism, FEC does not require packet retransmission and has high real-time performance.</a:t>
            </a:r>
          </a:p>
          <a:p>
            <a:pPr marL="363538" lvl="1" indent="-187325"/>
            <a:r>
              <a:rPr dirty="0">
                <a:latin typeface="Huawei Sans" panose="020C0503030203020204" pitchFamily="34" charset="0"/>
              </a:rPr>
              <a:t>Compared with the simple exclusive OR algorithm, the RS algorithm provides the </a:t>
            </a:r>
            <a:r>
              <a:rPr lang="en-US" dirty="0">
                <a:latin typeface="Huawei Sans" panose="020C0503030203020204" pitchFamily="34" charset="0"/>
              </a:rPr>
              <a:t>packet </a:t>
            </a:r>
            <a:r>
              <a:rPr dirty="0">
                <a:latin typeface="Huawei Sans" panose="020C0503030203020204" pitchFamily="34" charset="0"/>
              </a:rPr>
              <a:t>recovery capability upon burst packet loss.</a:t>
            </a:r>
            <a:endParaRPr lang="en-US" altLang="zh-CN" dirty="0">
              <a:latin typeface="Huawei Sans" panose="020C0503030203020204" pitchFamily="34" charset="0"/>
              <a:sym typeface="Huawei Sans" panose="020C0503030203020204" pitchFamily="34" charset="0"/>
            </a:endParaRPr>
          </a:p>
          <a:p>
            <a:pPr marL="363538" lvl="1" indent="-187325"/>
            <a:r>
              <a:rPr dirty="0">
                <a:latin typeface="Huawei Sans" panose="020C0503030203020204" pitchFamily="34" charset="0"/>
              </a:rPr>
              <a:t>A-FEC </a:t>
            </a:r>
            <a:r>
              <a:rPr lang="en-US" dirty="0">
                <a:latin typeface="Huawei Sans" panose="020C0503030203020204" pitchFamily="34" charset="0"/>
              </a:rPr>
              <a:t>helps</a:t>
            </a:r>
            <a:r>
              <a:rPr lang="en-US" baseline="0" dirty="0">
                <a:latin typeface="Huawei Sans" panose="020C0503030203020204" pitchFamily="34" charset="0"/>
              </a:rPr>
              <a:t> to </a:t>
            </a:r>
            <a:r>
              <a:rPr dirty="0">
                <a:latin typeface="Huawei Sans" panose="020C0503030203020204" pitchFamily="34" charset="0"/>
              </a:rPr>
              <a:t>dynamically adjust the redundancy rate to reduce bandwidth waste and prevent continuous packet loss.</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072489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25428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1. ABCD</a:t>
            </a:r>
          </a:p>
          <a:p>
            <a:r>
              <a:rPr dirty="0">
                <a:latin typeface="Huawei Sans" panose="020C0503030203020204" pitchFamily="34" charset="0"/>
              </a:rPr>
              <a:t>2. False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114024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263907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7285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85397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74927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89566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For details about SAC and SRP, see </a:t>
            </a:r>
            <a:r>
              <a:rPr i="1" dirty="0">
                <a:latin typeface="Huawei Sans" panose="020C0503030203020204" pitchFamily="34" charset="0"/>
              </a:rPr>
              <a:t>HA </a:t>
            </a:r>
            <a:r>
              <a:rPr lang="en-US" i="1" dirty="0">
                <a:latin typeface="Huawei Sans" panose="020C0503030203020204" pitchFamily="34" charset="0"/>
              </a:rPr>
              <a:t>Technologies</a:t>
            </a:r>
            <a:r>
              <a:rPr dirty="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7620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After receiving a service packet, a CPE processes the packet as follows:</a:t>
            </a:r>
            <a:endParaRPr lang="en-US" altLang="zh-CN" dirty="0">
              <a:latin typeface="Huawei Sans" panose="020C0503030203020204" pitchFamily="34" charset="0"/>
            </a:endParaRPr>
          </a:p>
          <a:p>
            <a:pPr marL="363538" lvl="1" indent="-187325"/>
            <a:r>
              <a:rPr lang="en-US" dirty="0">
                <a:latin typeface="Huawei Sans" panose="020C0503030203020204" pitchFamily="34" charset="0"/>
              </a:rPr>
              <a:t>Identifies</a:t>
            </a:r>
            <a:r>
              <a:rPr lang="en-US" baseline="0" dirty="0">
                <a:latin typeface="Huawei Sans" panose="020C0503030203020204" pitchFamily="34" charset="0"/>
              </a:rPr>
              <a:t> the a</a:t>
            </a:r>
            <a:r>
              <a:rPr dirty="0">
                <a:latin typeface="Huawei Sans" panose="020C0503030203020204" pitchFamily="34" charset="0"/>
              </a:rPr>
              <a:t>pplication</a:t>
            </a:r>
            <a:r>
              <a:rPr lang="en-US" baseline="0" dirty="0">
                <a:latin typeface="Huawei Sans" panose="020C0503030203020204" pitchFamily="34" charset="0"/>
              </a:rPr>
              <a:t>.</a:t>
            </a:r>
            <a:endParaRPr lang="en-US" altLang="zh-CN" dirty="0">
              <a:latin typeface="Huawei Sans" panose="020C0503030203020204" pitchFamily="34" charset="0"/>
            </a:endParaRPr>
          </a:p>
          <a:p>
            <a:pPr marL="539750" lvl="2" indent="-176213"/>
            <a:r>
              <a:rPr dirty="0">
                <a:latin typeface="Huawei Sans" panose="020C0503030203020204" pitchFamily="34" charset="0"/>
              </a:rPr>
              <a:t>If no session table exists, the CPE identifies the service type of the packet </a:t>
            </a:r>
            <a:r>
              <a:rPr lang="en-US" dirty="0">
                <a:latin typeface="Huawei Sans" panose="020C0503030203020204" pitchFamily="34" charset="0"/>
              </a:rPr>
              <a:t>based on </a:t>
            </a:r>
            <a:r>
              <a:rPr dirty="0">
                <a:latin typeface="Huawei Sans" panose="020C0503030203020204" pitchFamily="34" charset="0"/>
              </a:rPr>
              <a:t>the </a:t>
            </a:r>
            <a:r>
              <a:rPr lang="en-US" dirty="0">
                <a:latin typeface="Huawei Sans" panose="020C0503030203020204" pitchFamily="34" charset="0"/>
              </a:rPr>
              <a:t>SA</a:t>
            </a:r>
            <a:r>
              <a:rPr dirty="0">
                <a:latin typeface="Huawei Sans" panose="020C0503030203020204" pitchFamily="34" charset="0"/>
              </a:rPr>
              <a:t> signature database, URL identification, or FPI, performs application-based traffic steering, and sets up a session table.</a:t>
            </a:r>
            <a:endParaRPr lang="en-US" altLang="zh-CN" dirty="0">
              <a:latin typeface="Huawei Sans" panose="020C0503030203020204" pitchFamily="34" charset="0"/>
            </a:endParaRPr>
          </a:p>
          <a:p>
            <a:pPr marL="539750" lvl="2" indent="-176213"/>
            <a:r>
              <a:rPr dirty="0">
                <a:latin typeface="Huawei Sans" panose="020C0503030203020204" pitchFamily="34" charset="0"/>
              </a:rPr>
              <a:t>If a session table exists, the CPE directly performs application-based traffic steering.</a:t>
            </a:r>
            <a:endParaRPr lang="en-US" altLang="zh-CN" dirty="0">
              <a:latin typeface="Huawei Sans" panose="020C0503030203020204" pitchFamily="34" charset="0"/>
            </a:endParaRPr>
          </a:p>
          <a:p>
            <a:pPr marL="363538" lvl="1" indent="-187325"/>
            <a:r>
              <a:rPr lang="en-US" dirty="0">
                <a:latin typeface="Huawei Sans" panose="020C0503030203020204" pitchFamily="34" charset="0"/>
              </a:rPr>
              <a:t>Performs a</a:t>
            </a:r>
            <a:r>
              <a:rPr dirty="0">
                <a:latin typeface="Huawei Sans" panose="020C0503030203020204" pitchFamily="34" charset="0"/>
              </a:rPr>
              <a:t>pplication-based traffic steering</a:t>
            </a:r>
            <a:r>
              <a:rPr lang="en-US" dirty="0">
                <a:latin typeface="Huawei Sans" panose="020C0503030203020204" pitchFamily="34" charset="0"/>
              </a:rPr>
              <a:t>.</a:t>
            </a:r>
            <a:endParaRPr lang="en-US" altLang="zh-CN" dirty="0">
              <a:latin typeface="Huawei Sans" panose="020C0503030203020204" pitchFamily="34" charset="0"/>
            </a:endParaRPr>
          </a:p>
          <a:p>
            <a:pPr marL="539750" lvl="2" indent="-176213"/>
            <a:r>
              <a:rPr dirty="0">
                <a:latin typeface="Huawei Sans" panose="020C0503030203020204" pitchFamily="34" charset="0"/>
              </a:rPr>
              <a:t>If intelligent traffic steering is </a:t>
            </a:r>
            <a:r>
              <a:rPr lang="en-US" dirty="0">
                <a:latin typeface="Huawei Sans" panose="020C0503030203020204" pitchFamily="34" charset="0"/>
              </a:rPr>
              <a:t>not </a:t>
            </a:r>
            <a:r>
              <a:rPr dirty="0">
                <a:latin typeface="Huawei Sans" panose="020C0503030203020204" pitchFamily="34" charset="0"/>
              </a:rPr>
              <a:t>configured, the CPE searches the routing table for a route to forward the packet.</a:t>
            </a:r>
            <a:endParaRPr lang="en-US" altLang="zh-CN" dirty="0">
              <a:latin typeface="Huawei Sans" panose="020C0503030203020204" pitchFamily="34" charset="0"/>
            </a:endParaRPr>
          </a:p>
          <a:p>
            <a:pPr marL="539750" lvl="2" indent="-176213"/>
            <a:r>
              <a:rPr dirty="0">
                <a:latin typeface="Huawei Sans" panose="020C0503030203020204" pitchFamily="34" charset="0"/>
              </a:rPr>
              <a:t>If an intelligent traffic steering policy is configured, the CPE performs traffic steering based on the link or application quality.</a:t>
            </a:r>
            <a:endParaRPr lang="en-US" altLang="zh-CN" dirty="0">
              <a:latin typeface="Huawei Sans" panose="020C0503030203020204" pitchFamily="34" charset="0"/>
            </a:endParaRPr>
          </a:p>
          <a:p>
            <a:pPr marL="363538" lvl="1" indent="-187325"/>
            <a:r>
              <a:rPr dirty="0">
                <a:latin typeface="Huawei Sans" panose="020C0503030203020204" pitchFamily="34" charset="0"/>
              </a:rPr>
              <a:t>Finally, the CPE performs overlay and underlay</a:t>
            </a:r>
            <a:r>
              <a:rPr lang="en-US" dirty="0">
                <a:latin typeface="Huawei Sans" panose="020C0503030203020204" pitchFamily="34" charset="0"/>
              </a:rPr>
              <a:t> tunnel</a:t>
            </a:r>
            <a:r>
              <a:rPr dirty="0">
                <a:latin typeface="Huawei Sans" panose="020C0503030203020204" pitchFamily="34" charset="0"/>
              </a:rPr>
              <a:t> encapsulation for the packet, and sends it out.</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405974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nvGraphicFramePr>
        <p:xfrm>
          <a:off x="1007140" y="1398424"/>
          <a:ext cx="10194260" cy="1082675"/>
        </p:xfrm>
        <a:graphic>
          <a:graphicData uri="http://schemas.openxmlformats.org/drawingml/2006/table">
            <a:tbl>
              <a:tblPr/>
              <a:tblGrid>
                <a:gridCol w="3119031">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8462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课程编码</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适用产品</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产品版本</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课程版本</a:t>
                      </a:r>
                      <a:endPar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Group 21"/>
          <p:cNvGraphicFramePr>
            <a:graphicFrameLocks noGrp="1"/>
          </p:cNvGraphicFramePr>
          <p:nvPr userDrawn="1"/>
        </p:nvGraphicFramePr>
        <p:xfrm>
          <a:off x="1007140" y="2920836"/>
          <a:ext cx="10177327" cy="3038475"/>
        </p:xfrm>
        <a:graphic>
          <a:graphicData uri="http://schemas.openxmlformats.org/drawingml/2006/table">
            <a:tbl>
              <a:tblPr/>
              <a:tblGrid>
                <a:gridCol w="3119030">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067692">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作者</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时间</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审核人</a:t>
                      </a: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工号</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新开发/优化</a:t>
                      </a:r>
                      <a:endParaRPr kumimoji="1" lang="zh-CN" altLang="en-US"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969626"/>
            <a:ext cx="311903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课程编码</a:t>
            </a:r>
          </a:p>
        </p:txBody>
      </p:sp>
      <p:sp>
        <p:nvSpPr>
          <p:cNvPr id="6" name="文本占位符 7"/>
          <p:cNvSpPr>
            <a:spLocks noGrp="1"/>
          </p:cNvSpPr>
          <p:nvPr>
            <p:ph type="body" sz="quarter" idx="18" hasCustomPrompt="1"/>
          </p:nvPr>
        </p:nvSpPr>
        <p:spPr>
          <a:xfrm>
            <a:off x="4126170" y="1969626"/>
            <a:ext cx="1967450"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适用的产品</a:t>
            </a:r>
          </a:p>
        </p:txBody>
      </p:sp>
      <p:sp>
        <p:nvSpPr>
          <p:cNvPr id="7" name="文本占位符 7"/>
          <p:cNvSpPr>
            <a:spLocks noGrp="1"/>
          </p:cNvSpPr>
          <p:nvPr>
            <p:ph type="body" sz="quarter" idx="19" hasCustomPrompt="1"/>
          </p:nvPr>
        </p:nvSpPr>
        <p:spPr>
          <a:xfrm>
            <a:off x="6093619" y="1969626"/>
            <a:ext cx="302315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969626"/>
            <a:ext cx="2084625"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51779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0" name="文本占位符 7"/>
          <p:cNvSpPr>
            <a:spLocks noGrp="1"/>
          </p:cNvSpPr>
          <p:nvPr>
            <p:ph type="body" sz="quarter" idx="14" hasCustomPrompt="1"/>
          </p:nvPr>
        </p:nvSpPr>
        <p:spPr>
          <a:xfrm>
            <a:off x="4126170" y="351779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1" name="文本占位符 7"/>
          <p:cNvSpPr>
            <a:spLocks noGrp="1"/>
          </p:cNvSpPr>
          <p:nvPr>
            <p:ph type="body" sz="quarter" idx="15" hasCustomPrompt="1"/>
          </p:nvPr>
        </p:nvSpPr>
        <p:spPr>
          <a:xfrm>
            <a:off x="6093619" y="351779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2" name="文本占位符 7"/>
          <p:cNvSpPr>
            <a:spLocks noGrp="1"/>
          </p:cNvSpPr>
          <p:nvPr>
            <p:ph type="body" sz="quarter" idx="16" hasCustomPrompt="1"/>
          </p:nvPr>
        </p:nvSpPr>
        <p:spPr>
          <a:xfrm>
            <a:off x="9116775" y="3481792"/>
            <a:ext cx="2056050"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新开发</a:t>
            </a:r>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headEnd/>
            <a:tailEnd/>
          </a:ln>
        </p:spPr>
        <p:txBody>
          <a:bodyPr lIns="78227" tIns="39112" rIns="78227" bIns="39112" anchor="ctr"/>
          <a:lstStyle/>
          <a:p>
            <a:pPr defTabSz="1001223" eaLnBrk="0" fontAlgn="ctr" hangingPunct="0">
              <a:spcBef>
                <a:spcPct val="0"/>
              </a:spcBef>
              <a:spcAft>
                <a:spcPct val="0"/>
              </a:spcAft>
            </a:pPr>
            <a:r>
              <a:rPr lang="zh-CN" altLang="en-US" sz="3499" dirty="0">
                <a:solidFill>
                  <a:prstClr val="black">
                    <a:lumMod val="75000"/>
                    <a:lumOff val="25000"/>
                  </a:prstClr>
                </a:solidFill>
                <a:latin typeface="Huawei Sans" panose="020C0503030203020204" pitchFamily="34" charset="0"/>
                <a:cs typeface="Huawei Sans" panose="020C0503030203020204" pitchFamily="34" charset="0"/>
              </a:rPr>
              <a:t>修订记录</a:t>
            </a: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headEnd/>
            <a:tailEnd/>
          </a:ln>
        </p:spPr>
        <p:txBody>
          <a:bodyPr wrap="square">
            <a:spAutoFit/>
          </a:bodyPr>
          <a:lstStyle/>
          <a:p>
            <a:pPr fontAlgn="ctr">
              <a:spcBef>
                <a:spcPct val="50000"/>
              </a:spcBef>
            </a:pPr>
            <a:r>
              <a:rPr lang="zh-CN" altLang="en-US" sz="3998" dirty="0">
                <a:solidFill>
                  <a:srgbClr val="404040"/>
                </a:solidFill>
                <a:latin typeface="Huawei Sans" panose="020C0503030203020204" pitchFamily="34" charset="0"/>
                <a:cs typeface="Huawei Sans" panose="020C0503030203020204" pitchFamily="34" charset="0"/>
              </a:rPr>
              <a:t>本页不打印</a:t>
            </a:r>
          </a:p>
        </p:txBody>
      </p:sp>
      <p:sp>
        <p:nvSpPr>
          <p:cNvPr id="15" name="文本占位符 7"/>
          <p:cNvSpPr>
            <a:spLocks noGrp="1"/>
          </p:cNvSpPr>
          <p:nvPr>
            <p:ph type="body" sz="quarter" idx="21" hasCustomPrompt="1"/>
          </p:nvPr>
        </p:nvSpPr>
        <p:spPr>
          <a:xfrm>
            <a:off x="1007042" y="4021852"/>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6" name="文本占位符 7"/>
          <p:cNvSpPr>
            <a:spLocks noGrp="1"/>
          </p:cNvSpPr>
          <p:nvPr>
            <p:ph type="body" sz="quarter" idx="22" hasCustomPrompt="1"/>
          </p:nvPr>
        </p:nvSpPr>
        <p:spPr>
          <a:xfrm>
            <a:off x="4126170" y="4021852"/>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17" name="文本占位符 7"/>
          <p:cNvSpPr>
            <a:spLocks noGrp="1"/>
          </p:cNvSpPr>
          <p:nvPr>
            <p:ph type="body" sz="quarter" idx="23" hasCustomPrompt="1"/>
          </p:nvPr>
        </p:nvSpPr>
        <p:spPr>
          <a:xfrm>
            <a:off x="6093619" y="4021852"/>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18" name="文本占位符 7"/>
          <p:cNvSpPr>
            <a:spLocks noGrp="1"/>
          </p:cNvSpPr>
          <p:nvPr>
            <p:ph type="body" sz="quarter" idx="24" hasCustomPrompt="1"/>
          </p:nvPr>
        </p:nvSpPr>
        <p:spPr>
          <a:xfrm>
            <a:off x="9116775" y="3985848"/>
            <a:ext cx="2084625" cy="504056"/>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19" name="文本占位符 7"/>
          <p:cNvSpPr>
            <a:spLocks noGrp="1"/>
          </p:cNvSpPr>
          <p:nvPr>
            <p:ph type="body" sz="quarter" idx="25" hasCustomPrompt="1"/>
          </p:nvPr>
        </p:nvSpPr>
        <p:spPr>
          <a:xfrm>
            <a:off x="1007042" y="448990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0" name="文本占位符 7"/>
          <p:cNvSpPr>
            <a:spLocks noGrp="1"/>
          </p:cNvSpPr>
          <p:nvPr>
            <p:ph type="body" sz="quarter" idx="26" hasCustomPrompt="1"/>
          </p:nvPr>
        </p:nvSpPr>
        <p:spPr>
          <a:xfrm>
            <a:off x="4126170" y="448990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1" name="文本占位符 7"/>
          <p:cNvSpPr>
            <a:spLocks noGrp="1"/>
          </p:cNvSpPr>
          <p:nvPr>
            <p:ph type="body" sz="quarter" idx="27" hasCustomPrompt="1"/>
          </p:nvPr>
        </p:nvSpPr>
        <p:spPr>
          <a:xfrm>
            <a:off x="6093619" y="448990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2" name="文本占位符 7"/>
          <p:cNvSpPr>
            <a:spLocks noGrp="1"/>
          </p:cNvSpPr>
          <p:nvPr>
            <p:ph type="body" sz="quarter" idx="28" hasCustomPrompt="1"/>
          </p:nvPr>
        </p:nvSpPr>
        <p:spPr>
          <a:xfrm>
            <a:off x="9116775" y="4489904"/>
            <a:ext cx="20560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3" name="文本占位符 7"/>
          <p:cNvSpPr>
            <a:spLocks noGrp="1"/>
          </p:cNvSpPr>
          <p:nvPr>
            <p:ph type="body" sz="quarter" idx="29" hasCustomPrompt="1"/>
          </p:nvPr>
        </p:nvSpPr>
        <p:spPr>
          <a:xfrm>
            <a:off x="1007042" y="5029964"/>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4" name="文本占位符 7"/>
          <p:cNvSpPr>
            <a:spLocks noGrp="1"/>
          </p:cNvSpPr>
          <p:nvPr>
            <p:ph type="body" sz="quarter" idx="30" hasCustomPrompt="1"/>
          </p:nvPr>
        </p:nvSpPr>
        <p:spPr>
          <a:xfrm>
            <a:off x="4126170" y="5029964"/>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5" name="文本占位符 7"/>
          <p:cNvSpPr>
            <a:spLocks noGrp="1"/>
          </p:cNvSpPr>
          <p:nvPr>
            <p:ph type="body" sz="quarter" idx="31" hasCustomPrompt="1"/>
          </p:nvPr>
        </p:nvSpPr>
        <p:spPr>
          <a:xfrm>
            <a:off x="6093619" y="5029964"/>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6" name="文本占位符 7"/>
          <p:cNvSpPr>
            <a:spLocks noGrp="1"/>
          </p:cNvSpPr>
          <p:nvPr>
            <p:ph type="body" sz="quarter" idx="32" hasCustomPrompt="1"/>
          </p:nvPr>
        </p:nvSpPr>
        <p:spPr>
          <a:xfrm>
            <a:off x="9116775" y="5029964"/>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
        <p:nvSpPr>
          <p:cNvPr id="27" name="文本占位符 7"/>
          <p:cNvSpPr>
            <a:spLocks noGrp="1"/>
          </p:cNvSpPr>
          <p:nvPr>
            <p:ph type="body" sz="quarter" idx="33" hasCustomPrompt="1"/>
          </p:nvPr>
        </p:nvSpPr>
        <p:spPr>
          <a:xfrm>
            <a:off x="1007042" y="5498016"/>
            <a:ext cx="3119128"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28" name="文本占位符 7"/>
          <p:cNvSpPr>
            <a:spLocks noGrp="1"/>
          </p:cNvSpPr>
          <p:nvPr>
            <p:ph type="body" sz="quarter" idx="34" hasCustomPrompt="1"/>
          </p:nvPr>
        </p:nvSpPr>
        <p:spPr>
          <a:xfrm>
            <a:off x="4126170" y="5498016"/>
            <a:ext cx="1967450"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2019.01.25</a:t>
            </a:r>
            <a:endParaRPr lang="zh-CN" altLang="en-US" dirty="0"/>
          </a:p>
        </p:txBody>
      </p:sp>
      <p:sp>
        <p:nvSpPr>
          <p:cNvPr id="29" name="文本占位符 7"/>
          <p:cNvSpPr>
            <a:spLocks noGrp="1"/>
          </p:cNvSpPr>
          <p:nvPr>
            <p:ph type="body" sz="quarter" idx="35" hasCustomPrompt="1"/>
          </p:nvPr>
        </p:nvSpPr>
        <p:spPr>
          <a:xfrm>
            <a:off x="6093619" y="5498016"/>
            <a:ext cx="302315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姓名</a:t>
            </a:r>
            <a:r>
              <a:rPr lang="en-US" altLang="zh-CN" dirty="0"/>
              <a:t>/</a:t>
            </a:r>
            <a:r>
              <a:rPr lang="zh-CN" altLang="en-US" dirty="0"/>
              <a:t>工号</a:t>
            </a:r>
          </a:p>
        </p:txBody>
      </p:sp>
      <p:sp>
        <p:nvSpPr>
          <p:cNvPr id="30" name="文本占位符 7"/>
          <p:cNvSpPr>
            <a:spLocks noGrp="1"/>
          </p:cNvSpPr>
          <p:nvPr>
            <p:ph type="body" sz="quarter" idx="36" hasCustomPrompt="1"/>
          </p:nvPr>
        </p:nvSpPr>
        <p:spPr>
          <a:xfrm>
            <a:off x="9116775" y="5498016"/>
            <a:ext cx="2084625" cy="468052"/>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dirty="0"/>
              <a:t>优化</a:t>
            </a:r>
          </a:p>
        </p:txBody>
      </p:sp>
    </p:spTree>
    <p:extLst>
      <p:ext uri="{BB962C8B-B14F-4D97-AF65-F5344CB8AC3E}">
        <p14:creationId xmlns:p14="http://schemas.microsoft.com/office/powerpoint/2010/main" val="3490475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prstClr val="white"/>
              </a:solidFill>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3388950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4"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5"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6" name="Group 3"/>
          <p:cNvGraphicFramePr>
            <a:graphicFrameLocks noGrp="1"/>
          </p:cNvGraphicFramePr>
          <p:nvPr userDrawn="1">
            <p:extLst>
              <p:ext uri="{D42A27DB-BD31-4B8C-83A1-F6EECF244321}">
                <p14:modId xmlns:p14="http://schemas.microsoft.com/office/powerpoint/2010/main" val="3180840891"/>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7" name="Group 21"/>
          <p:cNvGraphicFramePr>
            <a:graphicFrameLocks noGrp="1"/>
          </p:cNvGraphicFramePr>
          <p:nvPr userDrawn="1">
            <p:extLst>
              <p:ext uri="{D42A27DB-BD31-4B8C-83A1-F6EECF244321}">
                <p14:modId xmlns:p14="http://schemas.microsoft.com/office/powerpoint/2010/main" val="1130022059"/>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8"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9"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40"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1"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2"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3"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4"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5"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6"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7"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8"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9"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0"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1"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2"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3"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4"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5"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6"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7"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8"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9"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0"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1"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2"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5"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6"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7"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17614"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前言</a:t>
            </a:r>
          </a:p>
        </p:txBody>
      </p:sp>
    </p:spTree>
    <p:extLst>
      <p:ext uri="{BB962C8B-B14F-4D97-AF65-F5344CB8AC3E}">
        <p14:creationId xmlns:p14="http://schemas.microsoft.com/office/powerpoint/2010/main" val="387995731"/>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1120820" cy="652486"/>
          </a:xfrm>
          <a:prstGeom prst="rect">
            <a:avLst/>
          </a:prstGeom>
          <a:noFill/>
        </p:spPr>
        <p:txBody>
          <a:bodyPr wrap="none" rtlCol="0">
            <a:spAutoFit/>
          </a:bodyPr>
          <a:lstStyle/>
          <a:p>
            <a:pPr defTabSz="1001223" eaLnBrk="0" fontAlgn="ctr" hangingPunct="0"/>
            <a:r>
              <a:rPr lang="zh-CN" altLang="en-US" sz="3640" dirty="0">
                <a:solidFill>
                  <a:srgbClr val="404040"/>
                </a:solidFill>
                <a:latin typeface="Huawei Sans" panose="020C0503030203020204" pitchFamily="34" charset="0"/>
                <a:cs typeface="Huawei Sans" panose="020C0503030203020204" pitchFamily="34" charset="0"/>
              </a:rPr>
              <a:t>目标</a:t>
            </a:r>
            <a:endParaRPr lang="en-US" altLang="zh-CN" sz="364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45480719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solidFill>
                  <a:srgbClr val="404040"/>
                </a:solidFill>
                <a:latin typeface="Huawei Sans" panose="020C0503030203020204" pitchFamily="34" charset="0"/>
              </a:rPr>
              <a:t>目录</a:t>
            </a:r>
          </a:p>
        </p:txBody>
      </p:sp>
    </p:spTree>
    <p:extLst>
      <p:ext uri="{BB962C8B-B14F-4D97-AF65-F5344CB8AC3E}">
        <p14:creationId xmlns:p14="http://schemas.microsoft.com/office/powerpoint/2010/main" val="120178347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803667251"/>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Tree>
    <p:extLst>
      <p:ext uri="{BB962C8B-B14F-4D97-AF65-F5344CB8AC3E}">
        <p14:creationId xmlns:p14="http://schemas.microsoft.com/office/powerpoint/2010/main" val="3338472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3" name="标题 1"/>
          <p:cNvSpPr>
            <a:spLocks noGrp="1"/>
          </p:cNvSpPr>
          <p:nvPr>
            <p:ph type="title"/>
          </p:nvPr>
        </p:nvSpPr>
        <p:spPr>
          <a:xfrm>
            <a:off x="1594177" y="410400"/>
            <a:ext cx="9827761" cy="640800"/>
          </a:xfrm>
          <a:prstGeom prst="rect">
            <a:avLst/>
          </a:prstGeom>
        </p:spPr>
        <p:txBody>
          <a:bodyPr lIns="100800" tIns="50400" rIns="100800" bIns="50400" anchor="ctr" anchorCtr="0"/>
          <a:lstStyle>
            <a:lvl1pPr fontAlgn="auto">
              <a:defRPr b="1">
                <a:solidFill>
                  <a:schemeClr val="tx1"/>
                </a:solidFill>
                <a:latin typeface="+mn-lt"/>
                <a:ea typeface="+mn-ea"/>
              </a:defRPr>
            </a:lvl1pPr>
          </a:lstStyle>
          <a:p>
            <a:r>
              <a:rPr lang="zh-CN" altLang="en-US" dirty="0"/>
              <a:t>单击此处编辑母版标题样式</a:t>
            </a:r>
          </a:p>
        </p:txBody>
      </p:sp>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defTabSz="914478" fontAlgn="auto">
              <a:spcBef>
                <a:spcPts val="0"/>
              </a:spcBef>
              <a:spcAft>
                <a:spcPts val="0"/>
              </a:spcAft>
            </a:pPr>
            <a:endParaRPr lang="zh-CN" altLang="en-US" sz="1799">
              <a:solidFill>
                <a:prstClr val="black"/>
              </a:solidFill>
              <a:latin typeface="Huawei Sans" panose="020C0503030203020204" pitchFamily="34" charset="0"/>
              <a:ea typeface="方正兰亭黑简体"/>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defTabSz="914478" fontAlgn="auto">
              <a:spcBef>
                <a:spcPts val="0"/>
              </a:spcBef>
              <a:spcAft>
                <a:spcPts val="0"/>
              </a:spcAft>
            </a:pPr>
            <a:endParaRPr lang="zh-CN" altLang="en-US" sz="1799">
              <a:solidFill>
                <a:prstClr val="black"/>
              </a:solidFill>
              <a:latin typeface="Huawei Sans" panose="020C0503030203020204" pitchFamily="34" charset="0"/>
              <a:ea typeface="方正兰亭黑简体"/>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78" fontAlgn="auto">
                <a:spcBef>
                  <a:spcPts val="0"/>
                </a:spcBef>
                <a:spcAft>
                  <a:spcPts val="0"/>
                </a:spcAft>
              </a:pPr>
              <a:endParaRPr lang="zh-CN" altLang="en-US" sz="1799">
                <a:solidFill>
                  <a:prstClr val="black"/>
                </a:solidFill>
                <a:latin typeface="Huawei Sans" panose="020C0503030203020204" pitchFamily="34" charset="0"/>
                <a:ea typeface="方正兰亭黑简体"/>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78" fontAlgn="auto">
                <a:spcBef>
                  <a:spcPts val="0"/>
                </a:spcBef>
                <a:spcAft>
                  <a:spcPts val="0"/>
                </a:spcAft>
              </a:pPr>
              <a:endParaRPr lang="zh-CN" altLang="en-US" sz="1799">
                <a:solidFill>
                  <a:prstClr val="black"/>
                </a:solidFill>
                <a:latin typeface="Huawei Sans" panose="020C0503030203020204" pitchFamily="34" charset="0"/>
                <a:ea typeface="方正兰亭黑简体"/>
              </a:endParaRPr>
            </a:p>
          </p:txBody>
        </p:sp>
      </p:grpSp>
      <p:sp>
        <p:nvSpPr>
          <p:cNvPr id="9" name="文本占位符 6"/>
          <p:cNvSpPr>
            <a:spLocks noGrp="1"/>
          </p:cNvSpPr>
          <p:nvPr>
            <p:ph type="body" sz="quarter" idx="10" hasCustomPrompt="1"/>
          </p:nvPr>
        </p:nvSpPr>
        <p:spPr>
          <a:xfrm>
            <a:off x="468317" y="1233488"/>
            <a:ext cx="11276183" cy="4680000"/>
          </a:xfrm>
          <a:prstGeom prst="rect">
            <a:avLst/>
          </a:prstGeom>
        </p:spPr>
        <p:txBody>
          <a:bodyPr/>
          <a:lstStyle>
            <a:lvl1pPr algn="just" fontAlgn="auto">
              <a:buClrTx/>
              <a:defRPr>
                <a:latin typeface="+mn-lt"/>
                <a:ea typeface="+mn-ea"/>
                <a:cs typeface="Arial" panose="020B0604020202020204" pitchFamily="34" charset="0"/>
              </a:defRPr>
            </a:lvl1pPr>
          </a:lstStyle>
          <a:p>
            <a:r>
              <a:rPr lang="zh-CN" altLang="en-US" dirty="0"/>
              <a:t>单击此处输入文字</a:t>
            </a:r>
          </a:p>
        </p:txBody>
      </p:sp>
    </p:spTree>
    <p:extLst>
      <p:ext uri="{BB962C8B-B14F-4D97-AF65-F5344CB8AC3E}">
        <p14:creationId xmlns:p14="http://schemas.microsoft.com/office/powerpoint/2010/main" val="18036615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r>
              <a:rPr lang="zh-CN" altLang="en-US" dirty="0"/>
              <a:t>此版式用于思考题</a:t>
            </a:r>
            <a:r>
              <a:rPr lang="en-US" altLang="zh-CN" dirty="0"/>
              <a:t>-201501</a:t>
            </a:r>
            <a:r>
              <a:rPr lang="zh-CN" altLang="en-US" dirty="0"/>
              <a:t>具体格式（序号格式需以模板展示）</a:t>
            </a:r>
            <a:endParaRPr lang="en-US" altLang="zh-CN" dirty="0"/>
          </a:p>
          <a:p>
            <a:pPr lvl="1"/>
            <a:endParaRPr lang="en-US" altLang="zh-CN" dirty="0"/>
          </a:p>
        </p:txBody>
      </p:sp>
      <p:cxnSp>
        <p:nvCxnSpPr>
          <p:cNvPr id="2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36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5" name="文本框 16">
            <a:extLst>
              <a:ext uri="{FF2B5EF4-FFF2-40B4-BE49-F238E27FC236}">
                <a16:creationId xmlns:a16="http://schemas.microsoft.com/office/drawing/2014/main" id="{568EC886-2612-1F43-AB51-21A76A078357}"/>
              </a:ext>
            </a:extLst>
          </p:cNvPr>
          <p:cNvSpPr txBox="1"/>
          <p:nvPr userDrawn="1"/>
        </p:nvSpPr>
        <p:spPr>
          <a:xfrm>
            <a:off x="918916" y="630373"/>
            <a:ext cx="1584088"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思考题</a:t>
            </a:r>
          </a:p>
        </p:txBody>
      </p:sp>
    </p:spTree>
    <p:extLst>
      <p:ext uri="{BB962C8B-B14F-4D97-AF65-F5344CB8AC3E}">
        <p14:creationId xmlns:p14="http://schemas.microsoft.com/office/powerpoint/2010/main" val="31865549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80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050561" cy="651845"/>
          </a:xfrm>
          <a:prstGeom prst="rect">
            <a:avLst/>
          </a:prstGeom>
          <a:noFill/>
        </p:spPr>
        <p:txBody>
          <a:bodyPr wrap="none" rtlCol="0">
            <a:spAutoFit/>
          </a:bodyPr>
          <a:lstStyle/>
          <a:p>
            <a:r>
              <a:rPr kumimoji="1" lang="zh-CN" altLang="en-US" sz="3636" dirty="0">
                <a:solidFill>
                  <a:srgbClr val="404040"/>
                </a:solidFill>
                <a:latin typeface="Huawei Sans" panose="020C0503030203020204" pitchFamily="34" charset="0"/>
                <a:cs typeface="Microsoft YaHei" charset="-122"/>
              </a:rPr>
              <a:t>本章总结</a:t>
            </a:r>
          </a:p>
        </p:txBody>
      </p:sp>
    </p:spTree>
    <p:extLst>
      <p:ext uri="{BB962C8B-B14F-4D97-AF65-F5344CB8AC3E}">
        <p14:creationId xmlns:p14="http://schemas.microsoft.com/office/powerpoint/2010/main" val="3971397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8.png"/><Relationship Id="rId10" Type="http://schemas.openxmlformats.org/officeDocument/2006/relationships/image" Target="../media/image30.emf"/><Relationship Id="rId4" Type="http://schemas.openxmlformats.org/officeDocument/2006/relationships/image" Target="../media/image26.emf"/><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33"/>
          <p:cNvSpPr>
            <a:spLocks noGrp="1"/>
          </p:cNvSpPr>
          <p:nvPr>
            <p:ph type="body" sz="quarter" idx="17"/>
          </p:nvPr>
        </p:nvSpPr>
        <p:spPr bwMode="gray">
          <a:xfrm>
            <a:off x="1007535" y="1954509"/>
            <a:ext cx="3024237" cy="504887"/>
          </a:xfrm>
        </p:spPr>
        <p:txBody>
          <a:bodyPr/>
          <a:lstStyle/>
          <a:p>
            <a:pPr fontAlgn="ctr"/>
            <a:endParaRPr lang="en-US" altLang="zh-CN" dirty="0">
              <a:latin typeface="Huawei Sans" panose="020C0503030203020204" pitchFamily="34" charset="0"/>
            </a:endParaRPr>
          </a:p>
        </p:txBody>
      </p:sp>
      <p:sp>
        <p:nvSpPr>
          <p:cNvPr id="31" name="文本占位符 34"/>
          <p:cNvSpPr>
            <a:spLocks noGrp="1"/>
          </p:cNvSpPr>
          <p:nvPr>
            <p:ph type="body" sz="quarter" idx="18"/>
          </p:nvPr>
        </p:nvSpPr>
        <p:spPr bwMode="gray">
          <a:xfrm>
            <a:off x="4079776" y="1954509"/>
            <a:ext cx="2110008" cy="504887"/>
          </a:xfrm>
        </p:spPr>
        <p:txBody>
          <a:bodyPr/>
          <a:lstStyle/>
          <a:p>
            <a:pPr fontAlgn="ctr"/>
            <a:endParaRPr lang="en-US" altLang="zh-CN" dirty="0">
              <a:latin typeface="Huawei Sans" panose="020C0503030203020204" pitchFamily="34" charset="0"/>
            </a:endParaRPr>
          </a:p>
        </p:txBody>
      </p:sp>
      <p:sp>
        <p:nvSpPr>
          <p:cNvPr id="32" name="文本占位符 35"/>
          <p:cNvSpPr>
            <a:spLocks noGrp="1"/>
          </p:cNvSpPr>
          <p:nvPr>
            <p:ph type="body" sz="quarter" idx="19"/>
          </p:nvPr>
        </p:nvSpPr>
        <p:spPr bwMode="gray">
          <a:xfrm>
            <a:off x="6239934" y="1954509"/>
            <a:ext cx="2844398" cy="504887"/>
          </a:xfrm>
        </p:spPr>
        <p:txBody>
          <a:bodyPr/>
          <a:lstStyle/>
          <a:p>
            <a:pPr fontAlgn="ctr"/>
            <a:r>
              <a:rPr lang="en-US" altLang="zh-CN" dirty="0">
                <a:latin typeface="Huawei Sans" panose="020C0503030203020204" pitchFamily="34" charset="0"/>
              </a:rPr>
              <a:t>V5R02</a:t>
            </a:r>
          </a:p>
        </p:txBody>
      </p:sp>
      <p:sp>
        <p:nvSpPr>
          <p:cNvPr id="33" name="文本占位符 36"/>
          <p:cNvSpPr>
            <a:spLocks noGrp="1"/>
          </p:cNvSpPr>
          <p:nvPr>
            <p:ph type="body" sz="quarter" idx="20"/>
          </p:nvPr>
        </p:nvSpPr>
        <p:spPr bwMode="gray">
          <a:xfrm>
            <a:off x="9084333" y="1954509"/>
            <a:ext cx="2089190" cy="504887"/>
          </a:xfrm>
        </p:spPr>
        <p:txBody>
          <a:bodyPr/>
          <a:lstStyle/>
          <a:p>
            <a:pPr fontAlgn="ctr"/>
            <a:r>
              <a:rPr lang="en-US" altLang="zh-CN" dirty="0">
                <a:latin typeface="Huawei Sans" panose="020C0503030203020204" pitchFamily="34" charset="0"/>
              </a:rPr>
              <a:t>V1R1</a:t>
            </a:r>
          </a:p>
        </p:txBody>
      </p:sp>
      <p:sp>
        <p:nvSpPr>
          <p:cNvPr id="34" name="文本占位符 29"/>
          <p:cNvSpPr>
            <a:spLocks noGrp="1"/>
          </p:cNvSpPr>
          <p:nvPr>
            <p:ph type="body" sz="quarter" idx="13"/>
          </p:nvPr>
        </p:nvSpPr>
        <p:spPr bwMode="gray">
          <a:xfrm>
            <a:off x="1007533" y="3239574"/>
            <a:ext cx="3071784" cy="504887"/>
          </a:xfrm>
        </p:spPr>
        <p:txBody>
          <a:bodyPr/>
          <a:lstStyle/>
          <a:p>
            <a:pPr fontAlgn="ctr"/>
            <a:r>
              <a:rPr lang="en-US" altLang="zh-CN" dirty="0">
                <a:latin typeface="Huawei Sans" panose="020C0503030203020204" pitchFamily="34" charset="0"/>
              </a:rPr>
              <a:t>Huang </a:t>
            </a:r>
            <a:r>
              <a:rPr lang="en-US" altLang="zh-CN" dirty="0" err="1">
                <a:latin typeface="Huawei Sans" panose="020C0503030203020204" pitchFamily="34" charset="0"/>
              </a:rPr>
              <a:t>Weihong</a:t>
            </a:r>
            <a:r>
              <a:rPr lang="en-US" altLang="zh-CN" dirty="0">
                <a:latin typeface="Huawei Sans" panose="020C0503030203020204" pitchFamily="34" charset="0"/>
              </a:rPr>
              <a:t>/</a:t>
            </a:r>
            <a:r>
              <a:rPr lang="en-US" altLang="zh-CN" dirty="0">
                <a:latin typeface="Huawei Sans" panose="020C0503030203020204" pitchFamily="34" charset="0"/>
                <a:sym typeface="Huawei Sans" panose="020C0503030203020204" pitchFamily="34" charset="0"/>
              </a:rPr>
              <a:t>00374839</a:t>
            </a:r>
          </a:p>
        </p:txBody>
      </p:sp>
      <p:sp>
        <p:nvSpPr>
          <p:cNvPr id="35" name="文本占位符 30"/>
          <p:cNvSpPr>
            <a:spLocks noGrp="1"/>
          </p:cNvSpPr>
          <p:nvPr>
            <p:ph type="body" sz="quarter" idx="14"/>
          </p:nvPr>
        </p:nvSpPr>
        <p:spPr bwMode="gray">
          <a:xfrm>
            <a:off x="4079776" y="3239574"/>
            <a:ext cx="2160157" cy="504887"/>
          </a:xfrm>
        </p:spPr>
        <p:txBody>
          <a:bodyPr/>
          <a:lstStyle/>
          <a:p>
            <a:r>
              <a:rPr lang="en-US" altLang="zh-CN" dirty="0">
                <a:latin typeface="Huawei Sans" panose="020C0503030203020204" pitchFamily="34" charset="0"/>
              </a:rPr>
              <a:t>2020.02.29</a:t>
            </a:r>
          </a:p>
        </p:txBody>
      </p:sp>
      <p:sp>
        <p:nvSpPr>
          <p:cNvPr id="36" name="文本占位符 31"/>
          <p:cNvSpPr>
            <a:spLocks noGrp="1"/>
          </p:cNvSpPr>
          <p:nvPr>
            <p:ph type="body" sz="quarter" idx="15"/>
          </p:nvPr>
        </p:nvSpPr>
        <p:spPr bwMode="gray">
          <a:xfrm>
            <a:off x="6239933" y="3239574"/>
            <a:ext cx="2928408" cy="504887"/>
          </a:xfrm>
        </p:spPr>
        <p:txBody>
          <a:bodyPr/>
          <a:lstStyle/>
          <a:p>
            <a:pPr fontAlgn="ctr"/>
            <a:r>
              <a:rPr lang="en-US" altLang="zh-CN" dirty="0">
                <a:latin typeface="Huawei Sans" panose="020C0503030203020204" pitchFamily="34" charset="0"/>
              </a:rPr>
              <a:t>He </a:t>
            </a:r>
            <a:r>
              <a:rPr lang="en-US" altLang="zh-CN" dirty="0" err="1">
                <a:latin typeface="Huawei Sans" panose="020C0503030203020204" pitchFamily="34" charset="0"/>
              </a:rPr>
              <a:t>Junjian</a:t>
            </a:r>
            <a:r>
              <a:rPr lang="en-US" altLang="zh-CN" dirty="0">
                <a:latin typeface="Huawei Sans" panose="020C0503030203020204" pitchFamily="34" charset="0"/>
              </a:rPr>
              <a:t>/</a:t>
            </a:r>
            <a:r>
              <a:rPr lang="en-US" altLang="zh-CN" dirty="0">
                <a:latin typeface="Huawei Sans" panose="020C0503030203020204" pitchFamily="34" charset="0"/>
                <a:sym typeface="Huawei Sans" panose="020C0503030203020204" pitchFamily="34" charset="0"/>
              </a:rPr>
              <a:t>WX580230</a:t>
            </a:r>
          </a:p>
        </p:txBody>
      </p:sp>
      <p:sp>
        <p:nvSpPr>
          <p:cNvPr id="37" name="文本占位符 32"/>
          <p:cNvSpPr>
            <a:spLocks noGrp="1"/>
          </p:cNvSpPr>
          <p:nvPr>
            <p:ph type="body" sz="quarter" idx="16"/>
          </p:nvPr>
        </p:nvSpPr>
        <p:spPr bwMode="gray">
          <a:xfrm>
            <a:off x="9168341" y="3239574"/>
            <a:ext cx="2010757" cy="504887"/>
          </a:xfrm>
        </p:spPr>
        <p:txBody>
          <a:bodyPr/>
          <a:lstStyle/>
          <a:p>
            <a:r>
              <a:rPr lang="en-US" altLang="zh-CN" dirty="0">
                <a:latin typeface="Huawei Sans" panose="020C0503030203020204" pitchFamily="34" charset="0"/>
              </a:rPr>
              <a:t>Update</a:t>
            </a:r>
          </a:p>
        </p:txBody>
      </p:sp>
      <p:sp>
        <p:nvSpPr>
          <p:cNvPr id="38" name="文本占位符 37"/>
          <p:cNvSpPr>
            <a:spLocks noGrp="1"/>
          </p:cNvSpPr>
          <p:nvPr>
            <p:ph type="body" sz="quarter" idx="21"/>
          </p:nvPr>
        </p:nvSpPr>
        <p:spPr bwMode="gray">
          <a:xfrm>
            <a:off x="1019436" y="3758738"/>
            <a:ext cx="3071784"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39" name="文本占位符 38"/>
          <p:cNvSpPr>
            <a:spLocks noGrp="1"/>
          </p:cNvSpPr>
          <p:nvPr>
            <p:ph type="body" sz="quarter" idx="22"/>
          </p:nvPr>
        </p:nvSpPr>
        <p:spPr bwMode="gray">
          <a:xfrm>
            <a:off x="4091679" y="3758738"/>
            <a:ext cx="2160157" cy="504887"/>
          </a:xfrm>
        </p:spPr>
        <p:txBody>
          <a:bodyPr/>
          <a:lstStyle/>
          <a:p>
            <a:r>
              <a:rPr lang="en-US" altLang="zh-CN" dirty="0">
                <a:latin typeface="Huawei Sans" panose="020C0503030203020204" pitchFamily="34" charset="0"/>
              </a:rPr>
              <a:t>2019.01.25</a:t>
            </a:r>
          </a:p>
        </p:txBody>
      </p:sp>
      <p:sp>
        <p:nvSpPr>
          <p:cNvPr id="40" name="文本占位符 39"/>
          <p:cNvSpPr>
            <a:spLocks noGrp="1"/>
          </p:cNvSpPr>
          <p:nvPr>
            <p:ph type="body" sz="quarter" idx="23"/>
          </p:nvPr>
        </p:nvSpPr>
        <p:spPr bwMode="gray">
          <a:xfrm>
            <a:off x="6251836" y="3758738"/>
            <a:ext cx="2928408" cy="504887"/>
          </a:xfrm>
        </p:spPr>
        <p:txBody>
          <a:bodyPr/>
          <a:lstStyle/>
          <a:p>
            <a:pPr fontAlgn="ctr"/>
            <a:endParaRPr lang="en-US" altLang="zh-CN" dirty="0">
              <a:latin typeface="Huawei Sans" panose="020C0503030203020204" pitchFamily="34" charset="0"/>
            </a:endParaRPr>
          </a:p>
        </p:txBody>
      </p:sp>
      <p:sp>
        <p:nvSpPr>
          <p:cNvPr id="41" name="文本占位符 40"/>
          <p:cNvSpPr>
            <a:spLocks noGrp="1"/>
          </p:cNvSpPr>
          <p:nvPr>
            <p:ph type="body" sz="quarter" idx="24"/>
          </p:nvPr>
        </p:nvSpPr>
        <p:spPr bwMode="gray">
          <a:xfrm>
            <a:off x="9180244" y="3758738"/>
            <a:ext cx="2016166" cy="504887"/>
          </a:xfrm>
        </p:spPr>
        <p:txBody>
          <a:bodyPr/>
          <a:lstStyle/>
          <a:p>
            <a:r>
              <a:rPr lang="en-US" altLang="zh-CN" dirty="0">
                <a:latin typeface="Huawei Sans" panose="020C0503030203020204" pitchFamily="34" charset="0"/>
              </a:rPr>
              <a:t>Update</a:t>
            </a:r>
          </a:p>
        </p:txBody>
      </p:sp>
      <p:sp>
        <p:nvSpPr>
          <p:cNvPr id="70" name="文本占位符 41"/>
          <p:cNvSpPr>
            <a:spLocks noGrp="1"/>
          </p:cNvSpPr>
          <p:nvPr>
            <p:ph type="body" sz="quarter" idx="25"/>
          </p:nvPr>
        </p:nvSpPr>
        <p:spPr bwMode="gray">
          <a:xfrm>
            <a:off x="995796" y="4227621"/>
            <a:ext cx="3071784" cy="504887"/>
          </a:xfrm>
        </p:spPr>
        <p:txBody>
          <a:bodyPr/>
          <a:lstStyle/>
          <a:p>
            <a:pPr fontAlgn="ctr"/>
            <a:endParaRPr lang="en-US" altLang="zh-CN" dirty="0">
              <a:latin typeface="Huawei Sans" panose="020C0503030203020204" pitchFamily="34" charset="0"/>
            </a:endParaRPr>
          </a:p>
        </p:txBody>
      </p:sp>
      <p:sp>
        <p:nvSpPr>
          <p:cNvPr id="71" name="文本占位符 42"/>
          <p:cNvSpPr>
            <a:spLocks noGrp="1"/>
          </p:cNvSpPr>
          <p:nvPr>
            <p:ph type="body" sz="quarter" idx="26"/>
          </p:nvPr>
        </p:nvSpPr>
        <p:spPr bwMode="gray">
          <a:xfrm>
            <a:off x="4068039" y="4227621"/>
            <a:ext cx="2160157" cy="504887"/>
          </a:xfrm>
        </p:spPr>
        <p:txBody>
          <a:bodyPr/>
          <a:lstStyle/>
          <a:p>
            <a:r>
              <a:rPr lang="en-US" altLang="zh-CN" dirty="0">
                <a:latin typeface="Huawei Sans" panose="020C0503030203020204" pitchFamily="34" charset="0"/>
              </a:rPr>
              <a:t>2019.01.25</a:t>
            </a:r>
          </a:p>
        </p:txBody>
      </p:sp>
      <p:sp>
        <p:nvSpPr>
          <p:cNvPr id="72" name="文本占位符 43"/>
          <p:cNvSpPr>
            <a:spLocks noGrp="1"/>
          </p:cNvSpPr>
          <p:nvPr>
            <p:ph type="body" sz="quarter" idx="27"/>
          </p:nvPr>
        </p:nvSpPr>
        <p:spPr bwMode="gray">
          <a:xfrm>
            <a:off x="6228196" y="4227621"/>
            <a:ext cx="2928408" cy="504887"/>
          </a:xfrm>
        </p:spPr>
        <p:txBody>
          <a:bodyPr/>
          <a:lstStyle/>
          <a:p>
            <a:pPr fontAlgn="ctr"/>
            <a:endParaRPr lang="en-US" altLang="zh-CN" dirty="0">
              <a:latin typeface="Huawei Sans" panose="020C0503030203020204" pitchFamily="34" charset="0"/>
            </a:endParaRPr>
          </a:p>
        </p:txBody>
      </p:sp>
      <p:sp>
        <p:nvSpPr>
          <p:cNvPr id="73" name="文本占位符 44"/>
          <p:cNvSpPr>
            <a:spLocks noGrp="1"/>
          </p:cNvSpPr>
          <p:nvPr>
            <p:ph type="body" sz="quarter" idx="28"/>
          </p:nvPr>
        </p:nvSpPr>
        <p:spPr bwMode="gray">
          <a:xfrm>
            <a:off x="9156604" y="4227621"/>
            <a:ext cx="2039806" cy="504887"/>
          </a:xfrm>
        </p:spPr>
        <p:txBody>
          <a:bodyPr/>
          <a:lstStyle/>
          <a:p>
            <a:r>
              <a:rPr lang="en-US" altLang="zh-CN" dirty="0">
                <a:latin typeface="Huawei Sans" panose="020C0503030203020204" pitchFamily="34" charset="0"/>
              </a:rPr>
              <a:t>Update</a:t>
            </a:r>
          </a:p>
        </p:txBody>
      </p:sp>
      <p:sp>
        <p:nvSpPr>
          <p:cNvPr id="74" name="文本占位符 45"/>
          <p:cNvSpPr>
            <a:spLocks noGrp="1"/>
          </p:cNvSpPr>
          <p:nvPr>
            <p:ph type="body" sz="quarter" idx="29"/>
          </p:nvPr>
        </p:nvSpPr>
        <p:spPr bwMode="gray">
          <a:xfrm>
            <a:off x="1019436" y="4731677"/>
            <a:ext cx="3071784" cy="504887"/>
          </a:xfrm>
        </p:spPr>
        <p:txBody>
          <a:bodyPr/>
          <a:lstStyle/>
          <a:p>
            <a:pPr fontAlgn="ctr"/>
            <a:endParaRPr lang="en-US" altLang="zh-CN" dirty="0">
              <a:latin typeface="Huawei Sans" panose="020C0503030203020204" pitchFamily="34" charset="0"/>
            </a:endParaRPr>
          </a:p>
        </p:txBody>
      </p:sp>
      <p:sp>
        <p:nvSpPr>
          <p:cNvPr id="75" name="文本占位符 46"/>
          <p:cNvSpPr>
            <a:spLocks noGrp="1"/>
          </p:cNvSpPr>
          <p:nvPr>
            <p:ph type="body" sz="quarter" idx="30"/>
          </p:nvPr>
        </p:nvSpPr>
        <p:spPr bwMode="gray">
          <a:xfrm>
            <a:off x="4091679" y="4731677"/>
            <a:ext cx="2160157" cy="504887"/>
          </a:xfrm>
        </p:spPr>
        <p:txBody>
          <a:bodyPr/>
          <a:lstStyle/>
          <a:p>
            <a:r>
              <a:rPr lang="en-US" altLang="zh-CN" dirty="0">
                <a:latin typeface="Huawei Sans" panose="020C0503030203020204" pitchFamily="34" charset="0"/>
              </a:rPr>
              <a:t>2019.01.25</a:t>
            </a:r>
          </a:p>
        </p:txBody>
      </p:sp>
      <p:sp>
        <p:nvSpPr>
          <p:cNvPr id="76" name="文本占位符 47"/>
          <p:cNvSpPr>
            <a:spLocks noGrp="1"/>
          </p:cNvSpPr>
          <p:nvPr>
            <p:ph type="body" sz="quarter" idx="31"/>
          </p:nvPr>
        </p:nvSpPr>
        <p:spPr bwMode="gray">
          <a:xfrm>
            <a:off x="6251836" y="4731677"/>
            <a:ext cx="2928408" cy="504887"/>
          </a:xfrm>
        </p:spPr>
        <p:txBody>
          <a:bodyPr/>
          <a:lstStyle/>
          <a:p>
            <a:pPr fontAlgn="ctr"/>
            <a:endParaRPr lang="en-US" altLang="zh-CN" dirty="0">
              <a:latin typeface="Huawei Sans" panose="020C0503030203020204" pitchFamily="34" charset="0"/>
            </a:endParaRPr>
          </a:p>
        </p:txBody>
      </p:sp>
      <p:sp>
        <p:nvSpPr>
          <p:cNvPr id="77" name="文本占位符 48"/>
          <p:cNvSpPr>
            <a:spLocks noGrp="1"/>
          </p:cNvSpPr>
          <p:nvPr>
            <p:ph type="body" sz="quarter" idx="32"/>
          </p:nvPr>
        </p:nvSpPr>
        <p:spPr bwMode="gray">
          <a:xfrm>
            <a:off x="9180244" y="4731677"/>
            <a:ext cx="2004429" cy="504887"/>
          </a:xfrm>
        </p:spPr>
        <p:txBody>
          <a:bodyPr/>
          <a:lstStyle/>
          <a:p>
            <a:r>
              <a:rPr lang="en-US" altLang="zh-CN" dirty="0">
                <a:latin typeface="Huawei Sans" panose="020C0503030203020204" pitchFamily="34" charset="0"/>
              </a:rPr>
              <a:t>Update</a:t>
            </a:r>
          </a:p>
        </p:txBody>
      </p:sp>
      <p:sp>
        <p:nvSpPr>
          <p:cNvPr id="78" name="文本占位符 49"/>
          <p:cNvSpPr>
            <a:spLocks noGrp="1"/>
          </p:cNvSpPr>
          <p:nvPr>
            <p:ph type="body" sz="quarter" idx="33"/>
          </p:nvPr>
        </p:nvSpPr>
        <p:spPr bwMode="gray">
          <a:xfrm>
            <a:off x="995796" y="5199729"/>
            <a:ext cx="3071784" cy="504887"/>
          </a:xfrm>
        </p:spPr>
        <p:txBody>
          <a:bodyPr/>
          <a:lstStyle/>
          <a:p>
            <a:pPr fontAlgn="ctr"/>
            <a:endParaRPr lang="en-US" altLang="zh-CN" dirty="0">
              <a:latin typeface="Huawei Sans" panose="020C0503030203020204" pitchFamily="34" charset="0"/>
            </a:endParaRPr>
          </a:p>
        </p:txBody>
      </p:sp>
      <p:sp>
        <p:nvSpPr>
          <p:cNvPr id="79" name="文本占位符 50"/>
          <p:cNvSpPr>
            <a:spLocks noGrp="1"/>
          </p:cNvSpPr>
          <p:nvPr>
            <p:ph type="body" sz="quarter" idx="34"/>
          </p:nvPr>
        </p:nvSpPr>
        <p:spPr bwMode="gray">
          <a:xfrm>
            <a:off x="4068039" y="5199729"/>
            <a:ext cx="2160157" cy="504887"/>
          </a:xfrm>
        </p:spPr>
        <p:txBody>
          <a:bodyPr/>
          <a:lstStyle/>
          <a:p>
            <a:r>
              <a:rPr lang="en-US" altLang="zh-CN" dirty="0">
                <a:latin typeface="Huawei Sans" panose="020C0503030203020204" pitchFamily="34" charset="0"/>
              </a:rPr>
              <a:t>2019.01.25</a:t>
            </a:r>
          </a:p>
        </p:txBody>
      </p:sp>
      <p:sp>
        <p:nvSpPr>
          <p:cNvPr id="80" name="文本占位符 51"/>
          <p:cNvSpPr>
            <a:spLocks noGrp="1"/>
          </p:cNvSpPr>
          <p:nvPr>
            <p:ph type="body" sz="quarter" idx="35"/>
          </p:nvPr>
        </p:nvSpPr>
        <p:spPr bwMode="gray">
          <a:xfrm>
            <a:off x="6228196" y="5199729"/>
            <a:ext cx="2928408" cy="504887"/>
          </a:xfrm>
        </p:spPr>
        <p:txBody>
          <a:bodyPr/>
          <a:lstStyle/>
          <a:p>
            <a:pPr fontAlgn="ctr"/>
            <a:endParaRPr lang="en-US" altLang="zh-CN" dirty="0">
              <a:latin typeface="Huawei Sans" panose="020C0503030203020204" pitchFamily="34" charset="0"/>
            </a:endParaRPr>
          </a:p>
        </p:txBody>
      </p:sp>
      <p:sp>
        <p:nvSpPr>
          <p:cNvPr id="81" name="文本占位符 52"/>
          <p:cNvSpPr>
            <a:spLocks noGrp="1"/>
          </p:cNvSpPr>
          <p:nvPr>
            <p:ph type="body" sz="quarter" idx="36"/>
          </p:nvPr>
        </p:nvSpPr>
        <p:spPr bwMode="gray">
          <a:xfrm>
            <a:off x="9156604" y="5199729"/>
            <a:ext cx="2016221" cy="504887"/>
          </a:xfrm>
        </p:spPr>
        <p:txBody>
          <a:bodyPr/>
          <a:lstStyle/>
          <a:p>
            <a:r>
              <a:rPr lang="en-US" altLang="zh-CN" dirty="0">
                <a:latin typeface="Huawei Sans" panose="020C0503030203020204" pitchFamily="34" charset="0"/>
              </a:rPr>
              <a:t>Update</a:t>
            </a:r>
          </a:p>
        </p:txBody>
      </p:sp>
      <p:sp>
        <p:nvSpPr>
          <p:cNvPr id="82" name="文本占位符 53"/>
          <p:cNvSpPr>
            <a:spLocks noGrp="1"/>
          </p:cNvSpPr>
          <p:nvPr>
            <p:ph type="body" sz="quarter" idx="37"/>
          </p:nvPr>
        </p:nvSpPr>
        <p:spPr bwMode="gray">
          <a:xfrm>
            <a:off x="1019436" y="5703785"/>
            <a:ext cx="3071784" cy="504887"/>
          </a:xfrm>
        </p:spPr>
        <p:txBody>
          <a:bodyPr/>
          <a:lstStyle/>
          <a:p>
            <a:pPr fontAlgn="ctr"/>
            <a:endParaRPr lang="en-US" altLang="zh-CN" dirty="0">
              <a:latin typeface="Huawei Sans" panose="020C0503030203020204" pitchFamily="34" charset="0"/>
            </a:endParaRPr>
          </a:p>
        </p:txBody>
      </p:sp>
      <p:sp>
        <p:nvSpPr>
          <p:cNvPr id="83" name="文本占位符 54"/>
          <p:cNvSpPr>
            <a:spLocks noGrp="1"/>
          </p:cNvSpPr>
          <p:nvPr>
            <p:ph type="body" sz="quarter" idx="38"/>
          </p:nvPr>
        </p:nvSpPr>
        <p:spPr bwMode="gray">
          <a:xfrm>
            <a:off x="4091679" y="5703785"/>
            <a:ext cx="2160157" cy="504887"/>
          </a:xfrm>
        </p:spPr>
        <p:txBody>
          <a:bodyPr/>
          <a:lstStyle/>
          <a:p>
            <a:r>
              <a:rPr lang="en-US" altLang="zh-CN" dirty="0">
                <a:latin typeface="Huawei Sans" panose="020C0503030203020204" pitchFamily="34" charset="0"/>
              </a:rPr>
              <a:t>2019.01.25</a:t>
            </a:r>
          </a:p>
        </p:txBody>
      </p:sp>
      <p:sp>
        <p:nvSpPr>
          <p:cNvPr id="84" name="文本占位符 55"/>
          <p:cNvSpPr>
            <a:spLocks noGrp="1"/>
          </p:cNvSpPr>
          <p:nvPr>
            <p:ph type="body" sz="quarter" idx="39"/>
          </p:nvPr>
        </p:nvSpPr>
        <p:spPr bwMode="gray">
          <a:xfrm>
            <a:off x="6251836" y="5703785"/>
            <a:ext cx="2928408" cy="504887"/>
          </a:xfrm>
        </p:spPr>
        <p:txBody>
          <a:bodyPr/>
          <a:lstStyle/>
          <a:p>
            <a:pPr fontAlgn="ctr"/>
            <a:endParaRPr lang="en-US" altLang="zh-CN" dirty="0">
              <a:latin typeface="Huawei Sans" panose="020C0503030203020204" pitchFamily="34" charset="0"/>
            </a:endParaRPr>
          </a:p>
        </p:txBody>
      </p:sp>
      <p:sp>
        <p:nvSpPr>
          <p:cNvPr id="85" name="文本占位符 56"/>
          <p:cNvSpPr>
            <a:spLocks noGrp="1"/>
          </p:cNvSpPr>
          <p:nvPr>
            <p:ph type="body" sz="quarter" idx="40"/>
          </p:nvPr>
        </p:nvSpPr>
        <p:spPr bwMode="gray">
          <a:xfrm>
            <a:off x="9180244" y="5703785"/>
            <a:ext cx="1993279" cy="504887"/>
          </a:xfrm>
        </p:spPr>
        <p:txBody>
          <a:bodyPr/>
          <a:lstStyle/>
          <a:p>
            <a:r>
              <a:rPr lang="en-US" altLang="zh-CN" dirty="0">
                <a:latin typeface="Huawei Sans" panose="020C0503030203020204" pitchFamily="34" charset="0"/>
              </a:rPr>
              <a:t>Update</a:t>
            </a:r>
          </a:p>
        </p:txBody>
      </p:sp>
    </p:spTree>
    <p:extLst>
      <p:ext uri="{BB962C8B-B14F-4D97-AF65-F5344CB8AC3E}">
        <p14:creationId xmlns:p14="http://schemas.microsoft.com/office/powerpoint/2010/main" val="3391214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SAC Application Identification Process</a:t>
            </a:r>
          </a:p>
        </p:txBody>
      </p:sp>
      <p:sp>
        <p:nvSpPr>
          <p:cNvPr id="37" name="文本占位符 36"/>
          <p:cNvSpPr>
            <a:spLocks noGrp="1"/>
          </p:cNvSpPr>
          <p:nvPr>
            <p:ph type="body" sz="quarter" idx="10"/>
          </p:nvPr>
        </p:nvSpPr>
        <p:spPr bwMode="gray"/>
        <p:txBody>
          <a:bodyPr/>
          <a:lstStyle/>
          <a:p>
            <a:pPr algn="l"/>
            <a:r>
              <a:rPr lang="en-US" sz="1800" dirty="0">
                <a:latin typeface="Huawei Sans" panose="020C0503030203020204" pitchFamily="34" charset="0"/>
              </a:rPr>
              <a:t>During SAC application identification, a network device checks whether an application is identified. If not, the network device matches the application against the FPI signature database and SA signature database in sequence.</a:t>
            </a:r>
          </a:p>
          <a:p>
            <a:endParaRPr lang="en-US" altLang="zh-CN" sz="2000" dirty="0">
              <a:latin typeface="Huawei Sans" panose="020C0503030203020204" pitchFamily="34" charset="0"/>
            </a:endParaRPr>
          </a:p>
        </p:txBody>
      </p:sp>
      <p:grpSp>
        <p:nvGrpSpPr>
          <p:cNvPr id="38" name="Group 53">
            <a:extLst>
              <a:ext uri="{FF2B5EF4-FFF2-40B4-BE49-F238E27FC236}">
                <a16:creationId xmlns:a16="http://schemas.microsoft.com/office/drawing/2014/main" id="{B4A25D2B-9FDA-432E-8F7E-3B6C6F7BF43B}"/>
              </a:ext>
            </a:extLst>
          </p:cNvPr>
          <p:cNvGrpSpPr/>
          <p:nvPr/>
        </p:nvGrpSpPr>
        <p:grpSpPr bwMode="gray">
          <a:xfrm>
            <a:off x="1734879" y="2463492"/>
            <a:ext cx="8838354" cy="3667263"/>
            <a:chOff x="2063552" y="2096852"/>
            <a:chExt cx="8838354" cy="3667263"/>
          </a:xfrm>
        </p:grpSpPr>
        <p:sp>
          <p:nvSpPr>
            <p:cNvPr id="39" name="Rectangle 34">
              <a:extLst>
                <a:ext uri="{FF2B5EF4-FFF2-40B4-BE49-F238E27FC236}">
                  <a16:creationId xmlns:a16="http://schemas.microsoft.com/office/drawing/2014/main" id="{A388A1C4-E64F-4F03-810F-2BFF5415D340}"/>
                </a:ext>
              </a:extLst>
            </p:cNvPr>
            <p:cNvSpPr/>
            <p:nvPr/>
          </p:nvSpPr>
          <p:spPr bwMode="gray">
            <a:xfrm>
              <a:off x="4043808" y="2096852"/>
              <a:ext cx="5976628" cy="366726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600" b="1" dirty="0">
                  <a:solidFill>
                    <a:srgbClr val="00B0F0"/>
                  </a:solidFill>
                  <a:latin typeface="Huawei Sans" panose="020C0503030203020204" pitchFamily="34" charset="0"/>
                  <a:cs typeface="Huawei Sans" panose="020C0503030203020204" pitchFamily="34" charset="0"/>
                </a:rPr>
                <a:t>Network device</a:t>
              </a:r>
            </a:p>
          </p:txBody>
        </p:sp>
        <p:sp>
          <p:nvSpPr>
            <p:cNvPr id="40" name="TextBox 120">
              <a:extLst>
                <a:ext uri="{FF2B5EF4-FFF2-40B4-BE49-F238E27FC236}">
                  <a16:creationId xmlns:a16="http://schemas.microsoft.com/office/drawing/2014/main" id="{E683D4BD-B365-442D-B432-DE77CE630759}"/>
                </a:ext>
              </a:extLst>
            </p:cNvPr>
            <p:cNvSpPr txBox="1"/>
            <p:nvPr/>
          </p:nvSpPr>
          <p:spPr bwMode="gray">
            <a:xfrm>
              <a:off x="3635790" y="2582001"/>
              <a:ext cx="155954" cy="287715"/>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TextBox 120">
              <a:extLst>
                <a:ext uri="{FF2B5EF4-FFF2-40B4-BE49-F238E27FC236}">
                  <a16:creationId xmlns:a16="http://schemas.microsoft.com/office/drawing/2014/main" id="{44FA51F1-BCA0-4EDD-8343-D69EE5E7D4A7}"/>
                </a:ext>
              </a:extLst>
            </p:cNvPr>
            <p:cNvSpPr txBox="1"/>
            <p:nvPr/>
          </p:nvSpPr>
          <p:spPr bwMode="gray">
            <a:xfrm>
              <a:off x="3411182" y="2582263"/>
              <a:ext cx="155954" cy="287715"/>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TextBox 120">
              <a:extLst>
                <a:ext uri="{FF2B5EF4-FFF2-40B4-BE49-F238E27FC236}">
                  <a16:creationId xmlns:a16="http://schemas.microsoft.com/office/drawing/2014/main" id="{E62FC933-5C80-4812-8C4B-6AE73073F1F1}"/>
                </a:ext>
              </a:extLst>
            </p:cNvPr>
            <p:cNvSpPr txBox="1"/>
            <p:nvPr/>
          </p:nvSpPr>
          <p:spPr bwMode="gray">
            <a:xfrm>
              <a:off x="3186577" y="2581870"/>
              <a:ext cx="155954" cy="287715"/>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TextBox 120">
              <a:extLst>
                <a:ext uri="{FF2B5EF4-FFF2-40B4-BE49-F238E27FC236}">
                  <a16:creationId xmlns:a16="http://schemas.microsoft.com/office/drawing/2014/main" id="{103F94A7-0A9C-4F41-B81E-28589B15B771}"/>
                </a:ext>
              </a:extLst>
            </p:cNvPr>
            <p:cNvSpPr txBox="1"/>
            <p:nvPr/>
          </p:nvSpPr>
          <p:spPr bwMode="gray">
            <a:xfrm>
              <a:off x="2961972" y="2582132"/>
              <a:ext cx="155954" cy="287715"/>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TextBox 120">
              <a:extLst>
                <a:ext uri="{FF2B5EF4-FFF2-40B4-BE49-F238E27FC236}">
                  <a16:creationId xmlns:a16="http://schemas.microsoft.com/office/drawing/2014/main" id="{46050D66-AEFE-40B2-B5E2-77A7406CA67B}"/>
                </a:ext>
              </a:extLst>
            </p:cNvPr>
            <p:cNvSpPr txBox="1"/>
            <p:nvPr/>
          </p:nvSpPr>
          <p:spPr bwMode="gray">
            <a:xfrm>
              <a:off x="2737367" y="2581870"/>
              <a:ext cx="15595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TextBox 120">
              <a:extLst>
                <a:ext uri="{FF2B5EF4-FFF2-40B4-BE49-F238E27FC236}">
                  <a16:creationId xmlns:a16="http://schemas.microsoft.com/office/drawing/2014/main" id="{4EB5BEB1-E52B-4323-A52C-3535B784508D}"/>
                </a:ext>
              </a:extLst>
            </p:cNvPr>
            <p:cNvSpPr txBox="1"/>
            <p:nvPr/>
          </p:nvSpPr>
          <p:spPr bwMode="gray">
            <a:xfrm>
              <a:off x="2512762" y="2582132"/>
              <a:ext cx="15595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TextBox 120">
              <a:extLst>
                <a:ext uri="{FF2B5EF4-FFF2-40B4-BE49-F238E27FC236}">
                  <a16:creationId xmlns:a16="http://schemas.microsoft.com/office/drawing/2014/main" id="{7B547453-4846-4769-BB5A-21D8A3CF5797}"/>
                </a:ext>
              </a:extLst>
            </p:cNvPr>
            <p:cNvSpPr txBox="1"/>
            <p:nvPr/>
          </p:nvSpPr>
          <p:spPr bwMode="gray">
            <a:xfrm>
              <a:off x="2288157" y="2581870"/>
              <a:ext cx="155954" cy="287715"/>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TextBox 120">
              <a:extLst>
                <a:ext uri="{FF2B5EF4-FFF2-40B4-BE49-F238E27FC236}">
                  <a16:creationId xmlns:a16="http://schemas.microsoft.com/office/drawing/2014/main" id="{5827FBBE-B69C-4C0F-82FD-BCE767649CFC}"/>
                </a:ext>
              </a:extLst>
            </p:cNvPr>
            <p:cNvSpPr txBox="1"/>
            <p:nvPr/>
          </p:nvSpPr>
          <p:spPr bwMode="gray">
            <a:xfrm>
              <a:off x="2063552" y="2582132"/>
              <a:ext cx="155954" cy="287715"/>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Rectangle 13">
              <a:extLst>
                <a:ext uri="{FF2B5EF4-FFF2-40B4-BE49-F238E27FC236}">
                  <a16:creationId xmlns:a16="http://schemas.microsoft.com/office/drawing/2014/main" id="{7168D941-0B48-427D-9716-993DAD9E9FE4}"/>
                </a:ext>
              </a:extLst>
            </p:cNvPr>
            <p:cNvSpPr/>
            <p:nvPr/>
          </p:nvSpPr>
          <p:spPr bwMode="gray">
            <a:xfrm>
              <a:off x="5457425" y="3860770"/>
              <a:ext cx="1293587"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Arrow: Right 17">
              <a:extLst>
                <a:ext uri="{FF2B5EF4-FFF2-40B4-BE49-F238E27FC236}">
                  <a16:creationId xmlns:a16="http://schemas.microsoft.com/office/drawing/2014/main" id="{D494DCC8-8B78-4796-9E05-055865B5787B}"/>
                </a:ext>
              </a:extLst>
            </p:cNvPr>
            <p:cNvSpPr/>
            <p:nvPr/>
          </p:nvSpPr>
          <p:spPr bwMode="gray">
            <a:xfrm>
              <a:off x="3893525" y="2451260"/>
              <a:ext cx="151193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0" name="Arrow: Right 18">
              <a:extLst>
                <a:ext uri="{FF2B5EF4-FFF2-40B4-BE49-F238E27FC236}">
                  <a16:creationId xmlns:a16="http://schemas.microsoft.com/office/drawing/2014/main" id="{F763D633-1B71-47C1-8A63-3DEF9C311235}"/>
                </a:ext>
              </a:extLst>
            </p:cNvPr>
            <p:cNvSpPr/>
            <p:nvPr/>
          </p:nvSpPr>
          <p:spPr bwMode="gray">
            <a:xfrm rot="5400000">
              <a:off x="5785310" y="317061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1" name="TextBox 22">
              <a:extLst>
                <a:ext uri="{FF2B5EF4-FFF2-40B4-BE49-F238E27FC236}">
                  <a16:creationId xmlns:a16="http://schemas.microsoft.com/office/drawing/2014/main" id="{0D37B098-4904-4F5A-8D0F-7885B732F69E}"/>
                </a:ext>
              </a:extLst>
            </p:cNvPr>
            <p:cNvSpPr txBox="1"/>
            <p:nvPr/>
          </p:nvSpPr>
          <p:spPr bwMode="gray">
            <a:xfrm>
              <a:off x="2302044" y="2277986"/>
              <a:ext cx="1295547" cy="307777"/>
            </a:xfrm>
            <a:prstGeom prst="rect">
              <a:avLst/>
            </a:prstGeom>
            <a:noFill/>
            <a:ln>
              <a:noFill/>
            </a:ln>
          </p:spPr>
          <p:txBody>
            <a:bodyPr wrap="none" rtlCol="0">
              <a:spAutoFit/>
            </a:bodyPr>
            <a:lstStyle/>
            <a:p>
              <a:pPr fontAlgn="ctr"/>
              <a:r>
                <a:rPr lang="en-US" sz="1400" dirty="0">
                  <a:latin typeface="Huawei Sans" panose="020C0503030203020204" pitchFamily="34" charset="0"/>
                  <a:cs typeface="Huawei Sans" panose="020C0503030203020204" pitchFamily="34" charset="0"/>
                </a:rPr>
                <a:t>Service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TextBox 23">
              <a:extLst>
                <a:ext uri="{FF2B5EF4-FFF2-40B4-BE49-F238E27FC236}">
                  <a16:creationId xmlns:a16="http://schemas.microsoft.com/office/drawing/2014/main" id="{F4379920-35E2-4561-8955-1918FBE82D17}"/>
                </a:ext>
              </a:extLst>
            </p:cNvPr>
            <p:cNvSpPr txBox="1"/>
            <p:nvPr/>
          </p:nvSpPr>
          <p:spPr bwMode="gray">
            <a:xfrm>
              <a:off x="4725259" y="3185458"/>
              <a:ext cx="1225051" cy="523220"/>
            </a:xfrm>
            <a:prstGeom prst="rect">
              <a:avLst/>
            </a:prstGeom>
            <a:noFill/>
            <a:ln>
              <a:noFill/>
            </a:ln>
          </p:spPr>
          <p:txBody>
            <a:bodyPr wrap="square" rtlCol="0">
              <a:spAutoFit/>
            </a:bodyPr>
            <a:lstStyle/>
            <a:p>
              <a:pPr algn="ctr" fontAlgn="ctr"/>
              <a:r>
                <a:rPr lang="en-US" sz="1400" dirty="0">
                  <a:latin typeface="Huawei Sans" panose="020C0503030203020204" pitchFamily="34" charset="0"/>
                  <a:cs typeface="Huawei Sans" panose="020C0503030203020204" pitchFamily="34" charset="0"/>
                </a:rPr>
                <a:t>Signature matching</a:t>
              </a:r>
              <a:endParaRPr 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Rectangle 27">
              <a:extLst>
                <a:ext uri="{FF2B5EF4-FFF2-40B4-BE49-F238E27FC236}">
                  <a16:creationId xmlns:a16="http://schemas.microsoft.com/office/drawing/2014/main" id="{F12044E1-0E5D-40A9-8026-0F7E448EE062}"/>
                </a:ext>
              </a:extLst>
            </p:cNvPr>
            <p:cNvSpPr/>
            <p:nvPr/>
          </p:nvSpPr>
          <p:spPr bwMode="gray">
            <a:xfrm>
              <a:off x="5457425" y="5012875"/>
              <a:ext cx="1291690"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SA signature database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Arrow: Right 28">
              <a:extLst>
                <a:ext uri="{FF2B5EF4-FFF2-40B4-BE49-F238E27FC236}">
                  <a16:creationId xmlns:a16="http://schemas.microsoft.com/office/drawing/2014/main" id="{E0677CB5-4C84-4A4B-87F5-551B0BC3A18B}"/>
                </a:ext>
              </a:extLst>
            </p:cNvPr>
            <p:cNvSpPr/>
            <p:nvPr/>
          </p:nvSpPr>
          <p:spPr bwMode="gray">
            <a:xfrm rot="5400000">
              <a:off x="5794208" y="441744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5" name="TextBox 120">
              <a:extLst>
                <a:ext uri="{FF2B5EF4-FFF2-40B4-BE49-F238E27FC236}">
                  <a16:creationId xmlns:a16="http://schemas.microsoft.com/office/drawing/2014/main" id="{3FAED4F3-E1C1-498E-A371-6B66D1E2C857}"/>
                </a:ext>
              </a:extLst>
            </p:cNvPr>
            <p:cNvSpPr txBox="1"/>
            <p:nvPr/>
          </p:nvSpPr>
          <p:spPr bwMode="gray">
            <a:xfrm>
              <a:off x="7986824" y="2581608"/>
              <a:ext cx="155954" cy="287715"/>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TextBox 120">
              <a:extLst>
                <a:ext uri="{FF2B5EF4-FFF2-40B4-BE49-F238E27FC236}">
                  <a16:creationId xmlns:a16="http://schemas.microsoft.com/office/drawing/2014/main" id="{2211E423-2C2A-469E-9151-A6EE7AF59AFF}"/>
                </a:ext>
              </a:extLst>
            </p:cNvPr>
            <p:cNvSpPr txBox="1"/>
            <p:nvPr/>
          </p:nvSpPr>
          <p:spPr bwMode="gray">
            <a:xfrm>
              <a:off x="7762216" y="2581870"/>
              <a:ext cx="155954" cy="287715"/>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Arrow: Right 31">
              <a:extLst>
                <a:ext uri="{FF2B5EF4-FFF2-40B4-BE49-F238E27FC236}">
                  <a16:creationId xmlns:a16="http://schemas.microsoft.com/office/drawing/2014/main" id="{AE314E12-57D4-441B-9A56-5205FA2C7A3C}"/>
                </a:ext>
              </a:extLst>
            </p:cNvPr>
            <p:cNvSpPr/>
            <p:nvPr/>
          </p:nvSpPr>
          <p:spPr bwMode="gray">
            <a:xfrm>
              <a:off x="6819667" y="2451260"/>
              <a:ext cx="797562" cy="528719"/>
            </a:xfrm>
            <a:prstGeom prst="right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8" name="TextBox 32">
              <a:extLst>
                <a:ext uri="{FF2B5EF4-FFF2-40B4-BE49-F238E27FC236}">
                  <a16:creationId xmlns:a16="http://schemas.microsoft.com/office/drawing/2014/main" id="{89E125AC-E0CB-4980-96F1-F8FE12298811}"/>
                </a:ext>
              </a:extLst>
            </p:cNvPr>
            <p:cNvSpPr txBox="1"/>
            <p:nvPr/>
          </p:nvSpPr>
          <p:spPr bwMode="gray">
            <a:xfrm>
              <a:off x="4664850" y="4330814"/>
              <a:ext cx="1345869" cy="523220"/>
            </a:xfrm>
            <a:prstGeom prst="rect">
              <a:avLst/>
            </a:prstGeom>
            <a:noFill/>
            <a:ln>
              <a:noFill/>
            </a:ln>
          </p:spPr>
          <p:txBody>
            <a:bodyPr wrap="square" rtlCol="0">
              <a:spAutoFit/>
            </a:bodyPr>
            <a:lstStyle/>
            <a:p>
              <a:pPr algn="ctr" fontAlgn="ctr"/>
              <a:r>
                <a:rPr lang="en-US" sz="1400" dirty="0">
                  <a:latin typeface="Huawei Sans" panose="020C0503030203020204" pitchFamily="34" charset="0"/>
                  <a:cs typeface="Huawei Sans" panose="020C0503030203020204" pitchFamily="34" charset="0"/>
                </a:rPr>
                <a:t>Signature matching</a:t>
              </a:r>
              <a:endParaRPr 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Rectangle 33">
              <a:extLst>
                <a:ext uri="{FF2B5EF4-FFF2-40B4-BE49-F238E27FC236}">
                  <a16:creationId xmlns:a16="http://schemas.microsoft.com/office/drawing/2014/main" id="{D5CD1241-76ED-41C9-BB3F-9EF49D2360D7}"/>
                </a:ext>
              </a:extLst>
            </p:cNvPr>
            <p:cNvSpPr/>
            <p:nvPr/>
          </p:nvSpPr>
          <p:spPr bwMode="gray">
            <a:xfrm>
              <a:off x="5457425" y="2464040"/>
              <a:ext cx="1293587" cy="527692"/>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Application identification record</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Arrow: Right 36">
              <a:extLst>
                <a:ext uri="{FF2B5EF4-FFF2-40B4-BE49-F238E27FC236}">
                  <a16:creationId xmlns:a16="http://schemas.microsoft.com/office/drawing/2014/main" id="{B9B8A55C-8576-421F-A99D-03AE65C23CD2}"/>
                </a:ext>
              </a:extLst>
            </p:cNvPr>
            <p:cNvSpPr/>
            <p:nvPr/>
          </p:nvSpPr>
          <p:spPr bwMode="gray">
            <a:xfrm>
              <a:off x="6819667" y="3802095"/>
              <a:ext cx="797562" cy="528719"/>
            </a:xfrm>
            <a:prstGeom prst="right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61" name="Arrow: Right 37">
              <a:extLst>
                <a:ext uri="{FF2B5EF4-FFF2-40B4-BE49-F238E27FC236}">
                  <a16:creationId xmlns:a16="http://schemas.microsoft.com/office/drawing/2014/main" id="{39F089D9-0CD4-440E-A919-1ACF8CEA55F5}"/>
                </a:ext>
              </a:extLst>
            </p:cNvPr>
            <p:cNvSpPr/>
            <p:nvPr/>
          </p:nvSpPr>
          <p:spPr bwMode="gray">
            <a:xfrm>
              <a:off x="6818657" y="4970983"/>
              <a:ext cx="797562" cy="528719"/>
            </a:xfrm>
            <a:prstGeom prst="right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62" name="TextBox 120">
              <a:extLst>
                <a:ext uri="{FF2B5EF4-FFF2-40B4-BE49-F238E27FC236}">
                  <a16:creationId xmlns:a16="http://schemas.microsoft.com/office/drawing/2014/main" id="{04653CF4-0AA0-4B10-B5A4-33CB760E8463}"/>
                </a:ext>
              </a:extLst>
            </p:cNvPr>
            <p:cNvSpPr txBox="1"/>
            <p:nvPr/>
          </p:nvSpPr>
          <p:spPr bwMode="gray">
            <a:xfrm>
              <a:off x="7988187" y="3753091"/>
              <a:ext cx="155954" cy="287715"/>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TextBox 120">
              <a:extLst>
                <a:ext uri="{FF2B5EF4-FFF2-40B4-BE49-F238E27FC236}">
                  <a16:creationId xmlns:a16="http://schemas.microsoft.com/office/drawing/2014/main" id="{BBAADA86-5619-4C12-9AEF-4094FFBA0B4D}"/>
                </a:ext>
              </a:extLst>
            </p:cNvPr>
            <p:cNvSpPr txBox="1"/>
            <p:nvPr/>
          </p:nvSpPr>
          <p:spPr bwMode="gray">
            <a:xfrm>
              <a:off x="7763582" y="3753353"/>
              <a:ext cx="155954" cy="287715"/>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TextBox 120">
              <a:extLst>
                <a:ext uri="{FF2B5EF4-FFF2-40B4-BE49-F238E27FC236}">
                  <a16:creationId xmlns:a16="http://schemas.microsoft.com/office/drawing/2014/main" id="{86E1A398-84BB-4ED0-9B8D-332FCE1FD802}"/>
                </a:ext>
              </a:extLst>
            </p:cNvPr>
            <p:cNvSpPr txBox="1"/>
            <p:nvPr/>
          </p:nvSpPr>
          <p:spPr bwMode="gray">
            <a:xfrm>
              <a:off x="7985541" y="4113076"/>
              <a:ext cx="15595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TextBox 120">
              <a:extLst>
                <a:ext uri="{FF2B5EF4-FFF2-40B4-BE49-F238E27FC236}">
                  <a16:creationId xmlns:a16="http://schemas.microsoft.com/office/drawing/2014/main" id="{A65F476D-37A4-44E0-AAB8-A451BCB14F7F}"/>
                </a:ext>
              </a:extLst>
            </p:cNvPr>
            <p:cNvSpPr txBox="1"/>
            <p:nvPr/>
          </p:nvSpPr>
          <p:spPr bwMode="gray">
            <a:xfrm>
              <a:off x="7760936" y="4113338"/>
              <a:ext cx="15595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TextBox 120">
              <a:extLst>
                <a:ext uri="{FF2B5EF4-FFF2-40B4-BE49-F238E27FC236}">
                  <a16:creationId xmlns:a16="http://schemas.microsoft.com/office/drawing/2014/main" id="{CE7E6A29-7E1B-44DF-A052-FA5C10420702}"/>
                </a:ext>
              </a:extLst>
            </p:cNvPr>
            <p:cNvSpPr txBox="1"/>
            <p:nvPr/>
          </p:nvSpPr>
          <p:spPr bwMode="gray">
            <a:xfrm>
              <a:off x="7991742" y="5085184"/>
              <a:ext cx="155954" cy="287715"/>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TextBox 120">
              <a:extLst>
                <a:ext uri="{FF2B5EF4-FFF2-40B4-BE49-F238E27FC236}">
                  <a16:creationId xmlns:a16="http://schemas.microsoft.com/office/drawing/2014/main" id="{DDAD3BDA-A093-446C-8CA6-6F8FD95A4606}"/>
                </a:ext>
              </a:extLst>
            </p:cNvPr>
            <p:cNvSpPr txBox="1"/>
            <p:nvPr/>
          </p:nvSpPr>
          <p:spPr bwMode="gray">
            <a:xfrm>
              <a:off x="7767137" y="5085446"/>
              <a:ext cx="155954" cy="287715"/>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Left Brace 44">
              <a:extLst>
                <a:ext uri="{FF2B5EF4-FFF2-40B4-BE49-F238E27FC236}">
                  <a16:creationId xmlns:a16="http://schemas.microsoft.com/office/drawing/2014/main" id="{47BE1DC0-CEC3-4DEE-AB80-73035B75BC3C}"/>
                </a:ext>
              </a:extLst>
            </p:cNvPr>
            <p:cNvSpPr/>
            <p:nvPr/>
          </p:nvSpPr>
          <p:spPr bwMode="gray">
            <a:xfrm>
              <a:off x="4539710" y="3376892"/>
              <a:ext cx="352322" cy="22476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69" name="TextBox 45">
              <a:extLst>
                <a:ext uri="{FF2B5EF4-FFF2-40B4-BE49-F238E27FC236}">
                  <a16:creationId xmlns:a16="http://schemas.microsoft.com/office/drawing/2014/main" id="{E65424AB-347C-41C9-88F3-CE019432725C}"/>
                </a:ext>
              </a:extLst>
            </p:cNvPr>
            <p:cNvSpPr txBox="1"/>
            <p:nvPr/>
          </p:nvSpPr>
          <p:spPr bwMode="gray">
            <a:xfrm rot="16200000">
              <a:off x="3662462" y="4346813"/>
              <a:ext cx="1322798" cy="307777"/>
            </a:xfrm>
            <a:prstGeom prst="rect">
              <a:avLst/>
            </a:prstGeom>
            <a:noFill/>
            <a:ln>
              <a:noFill/>
            </a:ln>
          </p:spPr>
          <p:txBody>
            <a:bodyPr wrap="none" rtlCol="0">
              <a:spAutoFit/>
            </a:bodyPr>
            <a:lstStyle/>
            <a:p>
              <a:pPr fontAlgn="ctr"/>
              <a:r>
                <a:rPr lang="en-US" sz="1400" dirty="0">
                  <a:latin typeface="Huawei Sans" panose="020C0503030203020204" pitchFamily="34" charset="0"/>
                  <a:cs typeface="Huawei Sans" panose="020C0503030203020204" pitchFamily="34" charset="0"/>
                </a:rPr>
                <a:t>SAC detection</a:t>
              </a:r>
              <a:endParaRPr 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Rectangular Callout 72">
              <a:extLst>
                <a:ext uri="{FF2B5EF4-FFF2-40B4-BE49-F238E27FC236}">
                  <a16:creationId xmlns:a16="http://schemas.microsoft.com/office/drawing/2014/main" id="{D5325311-6EDD-4345-9AFA-845899D02D34}"/>
                </a:ext>
              </a:extLst>
            </p:cNvPr>
            <p:cNvSpPr/>
            <p:nvPr/>
          </p:nvSpPr>
          <p:spPr bwMode="gray">
            <a:xfrm>
              <a:off x="6634224" y="3071419"/>
              <a:ext cx="1756098" cy="583872"/>
            </a:xfrm>
            <a:prstGeom prst="wedgeRectCallout">
              <a:avLst>
                <a:gd name="adj1" fmla="val -20799"/>
                <a:gd name="adj2" fmla="val -8764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Traffic of identified applications is directly forwarded at Layer 3.</a:t>
              </a:r>
            </a:p>
          </p:txBody>
        </p:sp>
        <p:sp>
          <p:nvSpPr>
            <p:cNvPr id="71" name="TextBox 47">
              <a:extLst>
                <a:ext uri="{FF2B5EF4-FFF2-40B4-BE49-F238E27FC236}">
                  <a16:creationId xmlns:a16="http://schemas.microsoft.com/office/drawing/2014/main" id="{66E57629-4F1A-49F6-B417-9CD481A74BE8}"/>
                </a:ext>
              </a:extLst>
            </p:cNvPr>
            <p:cNvSpPr txBox="1"/>
            <p:nvPr/>
          </p:nvSpPr>
          <p:spPr bwMode="gray">
            <a:xfrm>
              <a:off x="8147105" y="3764148"/>
              <a:ext cx="561372" cy="276999"/>
            </a:xfrm>
            <a:prstGeom prst="rect">
              <a:avLst/>
            </a:prstGeom>
            <a:noFill/>
            <a:ln>
              <a:noFill/>
            </a:ln>
          </p:spPr>
          <p:txBody>
            <a:bodyPr wrap="none" rtlCol="0">
              <a:spAutoFit/>
            </a:bodyPr>
            <a:lstStyle/>
            <a:p>
              <a:pPr fontAlgn="ctr"/>
              <a:r>
                <a:rPr lang="en-US" sz="1200" dirty="0">
                  <a:latin typeface="Huawei Sans" panose="020C0503030203020204" pitchFamily="34" charset="0"/>
                  <a:cs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2" name="TextBox 48">
              <a:extLst>
                <a:ext uri="{FF2B5EF4-FFF2-40B4-BE49-F238E27FC236}">
                  <a16:creationId xmlns:a16="http://schemas.microsoft.com/office/drawing/2014/main" id="{F0A8A812-AA5E-406C-87C9-23B32EABB00A}"/>
                </a:ext>
              </a:extLst>
            </p:cNvPr>
            <p:cNvSpPr txBox="1"/>
            <p:nvPr/>
          </p:nvSpPr>
          <p:spPr bwMode="gray">
            <a:xfrm>
              <a:off x="8141495" y="5065122"/>
              <a:ext cx="579005" cy="276999"/>
            </a:xfrm>
            <a:prstGeom prst="rect">
              <a:avLst/>
            </a:prstGeom>
            <a:noFill/>
            <a:ln>
              <a:noFill/>
            </a:ln>
          </p:spPr>
          <p:txBody>
            <a:bodyPr wrap="none" rtlCol="0">
              <a:spAutoFit/>
            </a:bodyPr>
            <a:lstStyle/>
            <a:p>
              <a:pPr fontAlgn="ctr"/>
              <a:r>
                <a:rPr lang="en-US" sz="1200" dirty="0">
                  <a:latin typeface="Huawei Sans" panose="020C0503030203020204" pitchFamily="34" charset="0"/>
                  <a:cs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3" name="TextBox 49">
              <a:extLst>
                <a:ext uri="{FF2B5EF4-FFF2-40B4-BE49-F238E27FC236}">
                  <a16:creationId xmlns:a16="http://schemas.microsoft.com/office/drawing/2014/main" id="{7488FF15-9725-4D5E-9196-429D737CA5FF}"/>
                </a:ext>
              </a:extLst>
            </p:cNvPr>
            <p:cNvSpPr txBox="1"/>
            <p:nvPr/>
          </p:nvSpPr>
          <p:spPr bwMode="gray">
            <a:xfrm>
              <a:off x="8147105" y="4122294"/>
              <a:ext cx="894797" cy="276999"/>
            </a:xfrm>
            <a:prstGeom prst="rect">
              <a:avLst/>
            </a:prstGeom>
            <a:noFill/>
            <a:ln>
              <a:noFill/>
            </a:ln>
          </p:spPr>
          <p:txBody>
            <a:bodyPr wrap="none" rtlCol="0">
              <a:spAutoFit/>
            </a:bodyPr>
            <a:lstStyle/>
            <a:p>
              <a:pPr fontAlgn="ctr"/>
              <a:r>
                <a:rPr lang="en-US" sz="1200" dirty="0">
                  <a:latin typeface="Huawei Sans" panose="020C0503030203020204" pitchFamily="34" charset="0"/>
                  <a:cs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4" name="TextBox 50">
              <a:extLst>
                <a:ext uri="{FF2B5EF4-FFF2-40B4-BE49-F238E27FC236}">
                  <a16:creationId xmlns:a16="http://schemas.microsoft.com/office/drawing/2014/main" id="{CB152BFA-42E6-45C2-8D62-478459E9759C}"/>
                </a:ext>
              </a:extLst>
            </p:cNvPr>
            <p:cNvSpPr txBox="1"/>
            <p:nvPr/>
          </p:nvSpPr>
          <p:spPr bwMode="gray">
            <a:xfrm>
              <a:off x="8128239" y="2589450"/>
              <a:ext cx="898003" cy="276999"/>
            </a:xfrm>
            <a:prstGeom prst="rect">
              <a:avLst/>
            </a:prstGeom>
            <a:noFill/>
            <a:ln>
              <a:noFill/>
            </a:ln>
          </p:spPr>
          <p:txBody>
            <a:bodyPr wrap="none" rtlCol="0">
              <a:spAutoFit/>
            </a:bodyPr>
            <a:lstStyle/>
            <a:p>
              <a:pPr fontAlgn="ctr"/>
              <a:r>
                <a:rPr lang="en-US" sz="1200" dirty="0">
                  <a:latin typeface="Huawei Sans" panose="020C0503030203020204" pitchFamily="34" charset="0"/>
                  <a:cs typeface="Huawei Sans" panose="020C0503030203020204" pitchFamily="34" charset="0"/>
                </a:rPr>
                <a:t>Download</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Rectangle 51">
              <a:extLst>
                <a:ext uri="{FF2B5EF4-FFF2-40B4-BE49-F238E27FC236}">
                  <a16:creationId xmlns:a16="http://schemas.microsoft.com/office/drawing/2014/main" id="{DC0CBBA8-9BCB-4AB7-8D27-7F05AC15A96F}"/>
                </a:ext>
              </a:extLst>
            </p:cNvPr>
            <p:cNvSpPr/>
            <p:nvPr/>
          </p:nvSpPr>
          <p:spPr bwMode="gray">
            <a:xfrm rot="16200000">
              <a:off x="7760772" y="3809522"/>
              <a:ext cx="3005992"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cs typeface="Huawei Sans" panose="020C0503030203020204" pitchFamily="34" charset="0"/>
                </a:rPr>
                <a:t>Forwarding table</a:t>
              </a:r>
              <a:endParaRPr 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6" name="Arrow: Right 52">
              <a:extLst>
                <a:ext uri="{FF2B5EF4-FFF2-40B4-BE49-F238E27FC236}">
                  <a16:creationId xmlns:a16="http://schemas.microsoft.com/office/drawing/2014/main" id="{1F46A424-3EDC-4E31-8B2A-3BD482FA7B68}"/>
                </a:ext>
              </a:extLst>
            </p:cNvPr>
            <p:cNvSpPr/>
            <p:nvPr/>
          </p:nvSpPr>
          <p:spPr bwMode="gray">
            <a:xfrm>
              <a:off x="9564737" y="3806130"/>
              <a:ext cx="1337169"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grpSp>
    </p:spTree>
    <p:extLst>
      <p:ext uri="{BB962C8B-B14F-4D97-AF65-F5344CB8AC3E}">
        <p14:creationId xmlns:p14="http://schemas.microsoft.com/office/powerpoint/2010/main" val="2034239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云形 66"/>
          <p:cNvSpPr/>
          <p:nvPr/>
        </p:nvSpPr>
        <p:spPr bwMode="gray">
          <a:xfrm>
            <a:off x="5049211" y="1049861"/>
            <a:ext cx="2093577" cy="892554"/>
          </a:xfrm>
          <a:prstGeom prst="cloud">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What Is Intelligent Traffic Steering?</a:t>
            </a:r>
          </a:p>
        </p:txBody>
      </p:sp>
      <p:sp>
        <p:nvSpPr>
          <p:cNvPr id="6" name="Text Placeholder 5">
            <a:extLst>
              <a:ext uri="{FF2B5EF4-FFF2-40B4-BE49-F238E27FC236}">
                <a16:creationId xmlns:a16="http://schemas.microsoft.com/office/drawing/2014/main" id="{5CAB9899-8D61-4097-AFEC-BADACC62BAEF}"/>
              </a:ext>
            </a:extLst>
          </p:cNvPr>
          <p:cNvSpPr>
            <a:spLocks noGrp="1"/>
          </p:cNvSpPr>
          <p:nvPr>
            <p:ph type="body" sz="quarter" idx="10"/>
          </p:nvPr>
        </p:nvSpPr>
        <p:spPr bwMode="gray">
          <a:xfrm>
            <a:off x="455612" y="4553484"/>
            <a:ext cx="11293476" cy="1748164"/>
          </a:xfrm>
        </p:spPr>
        <p:txBody>
          <a:bodyPr/>
          <a:lstStyle/>
          <a:p>
            <a:pPr algn="l"/>
            <a:r>
              <a:rPr lang="en-US" sz="1400" dirty="0">
                <a:latin typeface="Huawei Sans" panose="020C0503030203020204" pitchFamily="34" charset="0"/>
              </a:rPr>
              <a:t>Intelligent traffic steering monitors link quality in real time based on application requirements and then selects the optimal link for traffic transmission.</a:t>
            </a:r>
          </a:p>
          <a:p>
            <a:pPr algn="l"/>
            <a:r>
              <a:rPr lang="en-US" sz="1400" dirty="0">
                <a:latin typeface="Huawei Sans" panose="020C0503030203020204" pitchFamily="34" charset="0"/>
              </a:rPr>
              <a:t>Different applications have different service level agreement (SLA) requirements. Intelligent traffic steering can be deployed to dynamically and automatically select network paths that meet applications' SLA requirements among multiple WAN links with different network quality, while ensuring WAN network efficiency.</a:t>
            </a:r>
          </a:p>
          <a:p>
            <a:pPr algn="l"/>
            <a:endParaRPr lang="en-US" sz="2000" dirty="0">
              <a:latin typeface="Huawei Sans" panose="020C0503030203020204" pitchFamily="34" charset="0"/>
            </a:endParaRPr>
          </a:p>
        </p:txBody>
      </p:sp>
      <p:sp>
        <p:nvSpPr>
          <p:cNvPr id="76" name="Freeform 11"/>
          <p:cNvSpPr>
            <a:spLocks/>
          </p:cNvSpPr>
          <p:nvPr/>
        </p:nvSpPr>
        <p:spPr bwMode="gray">
          <a:xfrm>
            <a:off x="1212939" y="2605967"/>
            <a:ext cx="2047499" cy="1212491"/>
          </a:xfrm>
          <a:custGeom>
            <a:avLst/>
            <a:gdLst/>
            <a:ahLst/>
            <a:cxnLst>
              <a:cxn ang="0">
                <a:pos x="445" y="36"/>
              </a:cxn>
              <a:cxn ang="0">
                <a:pos x="429" y="30"/>
              </a:cxn>
              <a:cxn ang="0">
                <a:pos x="402" y="26"/>
              </a:cxn>
              <a:cxn ang="0">
                <a:pos x="352" y="36"/>
              </a:cxn>
              <a:cxn ang="0">
                <a:pos x="313" y="64"/>
              </a:cxn>
              <a:cxn ang="0">
                <a:pos x="300" y="91"/>
              </a:cxn>
              <a:cxn ang="0">
                <a:pos x="292" y="88"/>
              </a:cxn>
              <a:cxn ang="0">
                <a:pos x="276" y="84"/>
              </a:cxn>
              <a:cxn ang="0">
                <a:pos x="262" y="82"/>
              </a:cxn>
              <a:cxn ang="0">
                <a:pos x="186" y="83"/>
              </a:cxn>
              <a:cxn ang="0">
                <a:pos x="119" y="112"/>
              </a:cxn>
              <a:cxn ang="0">
                <a:pos x="84" y="161"/>
              </a:cxn>
              <a:cxn ang="0">
                <a:pos x="80" y="191"/>
              </a:cxn>
              <a:cxn ang="0">
                <a:pos x="92" y="223"/>
              </a:cxn>
              <a:cxn ang="0">
                <a:pos x="85" y="242"/>
              </a:cxn>
              <a:cxn ang="0">
                <a:pos x="42" y="259"/>
              </a:cxn>
              <a:cxn ang="0">
                <a:pos x="11" y="288"/>
              </a:cxn>
              <a:cxn ang="0">
                <a:pos x="0" y="331"/>
              </a:cxn>
              <a:cxn ang="0">
                <a:pos x="23" y="378"/>
              </a:cxn>
              <a:cxn ang="0">
                <a:pos x="76" y="410"/>
              </a:cxn>
              <a:cxn ang="0">
                <a:pos x="127" y="420"/>
              </a:cxn>
              <a:cxn ang="0">
                <a:pos x="164" y="419"/>
              </a:cxn>
              <a:cxn ang="0">
                <a:pos x="185" y="415"/>
              </a:cxn>
              <a:cxn ang="0">
                <a:pos x="190" y="451"/>
              </a:cxn>
              <a:cxn ang="0">
                <a:pos x="239" y="495"/>
              </a:cxn>
              <a:cxn ang="0">
                <a:pos x="328" y="522"/>
              </a:cxn>
              <a:cxn ang="0">
                <a:pos x="402" y="527"/>
              </a:cxn>
              <a:cxn ang="0">
                <a:pos x="458" y="521"/>
              </a:cxn>
              <a:cxn ang="0">
                <a:pos x="509" y="506"/>
              </a:cxn>
              <a:cxn ang="0">
                <a:pos x="530" y="521"/>
              </a:cxn>
              <a:cxn ang="0">
                <a:pos x="559" y="538"/>
              </a:cxn>
              <a:cxn ang="0">
                <a:pos x="594" y="546"/>
              </a:cxn>
              <a:cxn ang="0">
                <a:pos x="652" y="543"/>
              </a:cxn>
              <a:cxn ang="0">
                <a:pos x="699" y="520"/>
              </a:cxn>
              <a:cxn ang="0">
                <a:pos x="721" y="486"/>
              </a:cxn>
              <a:cxn ang="0">
                <a:pos x="721" y="467"/>
              </a:cxn>
              <a:cxn ang="0">
                <a:pos x="734" y="471"/>
              </a:cxn>
              <a:cxn ang="0">
                <a:pos x="753" y="476"/>
              </a:cxn>
              <a:cxn ang="0">
                <a:pos x="781" y="481"/>
              </a:cxn>
              <a:cxn ang="0">
                <a:pos x="855" y="473"/>
              </a:cxn>
              <a:cxn ang="0">
                <a:pos x="912" y="443"/>
              </a:cxn>
              <a:cxn ang="0">
                <a:pos x="938" y="399"/>
              </a:cxn>
              <a:cxn ang="0">
                <a:pos x="936" y="366"/>
              </a:cxn>
              <a:cxn ang="0">
                <a:pos x="917" y="337"/>
              </a:cxn>
              <a:cxn ang="0">
                <a:pos x="916" y="316"/>
              </a:cxn>
              <a:cxn ang="0">
                <a:pos x="956" y="295"/>
              </a:cxn>
              <a:cxn ang="0">
                <a:pos x="986" y="263"/>
              </a:cxn>
              <a:cxn ang="0">
                <a:pos x="1002" y="218"/>
              </a:cxn>
              <a:cxn ang="0">
                <a:pos x="985" y="167"/>
              </a:cxn>
              <a:cxn ang="0">
                <a:pos x="938" y="133"/>
              </a:cxn>
              <a:cxn ang="0">
                <a:pos x="891" y="123"/>
              </a:cxn>
              <a:cxn ang="0">
                <a:pos x="887" y="111"/>
              </a:cxn>
              <a:cxn ang="0">
                <a:pos x="861" y="63"/>
              </a:cxn>
              <a:cxn ang="0">
                <a:pos x="773" y="18"/>
              </a:cxn>
              <a:cxn ang="0">
                <a:pos x="649" y="0"/>
              </a:cxn>
              <a:cxn ang="0">
                <a:pos x="567" y="6"/>
              </a:cxn>
              <a:cxn ang="0">
                <a:pos x="511" y="20"/>
              </a:cxn>
              <a:cxn ang="0">
                <a:pos x="464" y="39"/>
              </a:cxn>
            </a:cxnLst>
            <a:rect l="0" t="0" r="r" b="b"/>
            <a:pathLst>
              <a:path w="1002" h="548">
                <a:moveTo>
                  <a:pt x="458" y="43"/>
                </a:moveTo>
                <a:lnTo>
                  <a:pt x="456" y="43"/>
                </a:lnTo>
                <a:lnTo>
                  <a:pt x="455" y="41"/>
                </a:lnTo>
                <a:lnTo>
                  <a:pt x="455" y="41"/>
                </a:lnTo>
                <a:lnTo>
                  <a:pt x="451" y="40"/>
                </a:lnTo>
                <a:lnTo>
                  <a:pt x="450" y="39"/>
                </a:lnTo>
                <a:lnTo>
                  <a:pt x="450" y="39"/>
                </a:lnTo>
                <a:lnTo>
                  <a:pt x="448" y="38"/>
                </a:lnTo>
                <a:lnTo>
                  <a:pt x="447" y="38"/>
                </a:lnTo>
                <a:lnTo>
                  <a:pt x="445" y="36"/>
                </a:lnTo>
                <a:lnTo>
                  <a:pt x="445" y="36"/>
                </a:lnTo>
                <a:lnTo>
                  <a:pt x="443" y="35"/>
                </a:lnTo>
                <a:lnTo>
                  <a:pt x="442" y="35"/>
                </a:lnTo>
                <a:lnTo>
                  <a:pt x="440" y="34"/>
                </a:lnTo>
                <a:lnTo>
                  <a:pt x="440" y="34"/>
                </a:lnTo>
                <a:lnTo>
                  <a:pt x="439" y="33"/>
                </a:lnTo>
                <a:lnTo>
                  <a:pt x="435" y="33"/>
                </a:lnTo>
                <a:lnTo>
                  <a:pt x="434" y="31"/>
                </a:lnTo>
                <a:lnTo>
                  <a:pt x="432" y="31"/>
                </a:lnTo>
                <a:lnTo>
                  <a:pt x="432" y="31"/>
                </a:lnTo>
                <a:lnTo>
                  <a:pt x="431" y="30"/>
                </a:lnTo>
                <a:lnTo>
                  <a:pt x="429" y="30"/>
                </a:lnTo>
                <a:lnTo>
                  <a:pt x="427" y="30"/>
                </a:lnTo>
                <a:lnTo>
                  <a:pt x="426" y="29"/>
                </a:lnTo>
                <a:lnTo>
                  <a:pt x="424" y="29"/>
                </a:lnTo>
                <a:lnTo>
                  <a:pt x="422" y="29"/>
                </a:lnTo>
                <a:lnTo>
                  <a:pt x="421" y="28"/>
                </a:lnTo>
                <a:lnTo>
                  <a:pt x="419" y="28"/>
                </a:lnTo>
                <a:lnTo>
                  <a:pt x="418" y="28"/>
                </a:lnTo>
                <a:lnTo>
                  <a:pt x="416" y="28"/>
                </a:lnTo>
                <a:lnTo>
                  <a:pt x="411" y="26"/>
                </a:lnTo>
                <a:lnTo>
                  <a:pt x="406" y="26"/>
                </a:lnTo>
                <a:lnTo>
                  <a:pt x="402" y="26"/>
                </a:lnTo>
                <a:lnTo>
                  <a:pt x="397" y="26"/>
                </a:lnTo>
                <a:lnTo>
                  <a:pt x="392" y="26"/>
                </a:lnTo>
                <a:lnTo>
                  <a:pt x="387" y="26"/>
                </a:lnTo>
                <a:lnTo>
                  <a:pt x="382" y="28"/>
                </a:lnTo>
                <a:lnTo>
                  <a:pt x="378" y="28"/>
                </a:lnTo>
                <a:lnTo>
                  <a:pt x="373" y="29"/>
                </a:lnTo>
                <a:lnTo>
                  <a:pt x="369" y="30"/>
                </a:lnTo>
                <a:lnTo>
                  <a:pt x="365" y="31"/>
                </a:lnTo>
                <a:lnTo>
                  <a:pt x="360" y="33"/>
                </a:lnTo>
                <a:lnTo>
                  <a:pt x="357" y="34"/>
                </a:lnTo>
                <a:lnTo>
                  <a:pt x="352" y="36"/>
                </a:lnTo>
                <a:lnTo>
                  <a:pt x="347" y="38"/>
                </a:lnTo>
                <a:lnTo>
                  <a:pt x="344" y="40"/>
                </a:lnTo>
                <a:lnTo>
                  <a:pt x="339" y="43"/>
                </a:lnTo>
                <a:lnTo>
                  <a:pt x="336" y="45"/>
                </a:lnTo>
                <a:lnTo>
                  <a:pt x="333" y="48"/>
                </a:lnTo>
                <a:lnTo>
                  <a:pt x="329" y="50"/>
                </a:lnTo>
                <a:lnTo>
                  <a:pt x="326" y="53"/>
                </a:lnTo>
                <a:lnTo>
                  <a:pt x="323" y="55"/>
                </a:lnTo>
                <a:lnTo>
                  <a:pt x="320" y="58"/>
                </a:lnTo>
                <a:lnTo>
                  <a:pt x="316" y="62"/>
                </a:lnTo>
                <a:lnTo>
                  <a:pt x="313" y="64"/>
                </a:lnTo>
                <a:lnTo>
                  <a:pt x="312" y="68"/>
                </a:lnTo>
                <a:lnTo>
                  <a:pt x="308" y="72"/>
                </a:lnTo>
                <a:lnTo>
                  <a:pt x="307" y="75"/>
                </a:lnTo>
                <a:lnTo>
                  <a:pt x="305" y="78"/>
                </a:lnTo>
                <a:lnTo>
                  <a:pt x="304" y="82"/>
                </a:lnTo>
                <a:lnTo>
                  <a:pt x="302" y="86"/>
                </a:lnTo>
                <a:lnTo>
                  <a:pt x="300" y="89"/>
                </a:lnTo>
                <a:lnTo>
                  <a:pt x="300" y="91"/>
                </a:lnTo>
                <a:lnTo>
                  <a:pt x="300" y="91"/>
                </a:lnTo>
                <a:lnTo>
                  <a:pt x="300" y="91"/>
                </a:lnTo>
                <a:lnTo>
                  <a:pt x="300" y="91"/>
                </a:lnTo>
                <a:lnTo>
                  <a:pt x="300" y="91"/>
                </a:lnTo>
                <a:lnTo>
                  <a:pt x="300" y="91"/>
                </a:lnTo>
                <a:lnTo>
                  <a:pt x="300" y="91"/>
                </a:lnTo>
                <a:lnTo>
                  <a:pt x="300" y="92"/>
                </a:lnTo>
                <a:lnTo>
                  <a:pt x="299" y="91"/>
                </a:lnTo>
                <a:lnTo>
                  <a:pt x="297" y="91"/>
                </a:lnTo>
                <a:lnTo>
                  <a:pt x="297" y="91"/>
                </a:lnTo>
                <a:lnTo>
                  <a:pt x="296" y="89"/>
                </a:lnTo>
                <a:lnTo>
                  <a:pt x="294" y="89"/>
                </a:lnTo>
                <a:lnTo>
                  <a:pt x="292" y="89"/>
                </a:lnTo>
                <a:lnTo>
                  <a:pt x="292" y="88"/>
                </a:lnTo>
                <a:lnTo>
                  <a:pt x="291" y="88"/>
                </a:lnTo>
                <a:lnTo>
                  <a:pt x="289" y="88"/>
                </a:lnTo>
                <a:lnTo>
                  <a:pt x="288" y="88"/>
                </a:lnTo>
                <a:lnTo>
                  <a:pt x="288" y="87"/>
                </a:lnTo>
                <a:lnTo>
                  <a:pt x="286" y="87"/>
                </a:lnTo>
                <a:lnTo>
                  <a:pt x="284" y="87"/>
                </a:lnTo>
                <a:lnTo>
                  <a:pt x="283" y="86"/>
                </a:lnTo>
                <a:lnTo>
                  <a:pt x="283" y="86"/>
                </a:lnTo>
                <a:lnTo>
                  <a:pt x="281" y="86"/>
                </a:lnTo>
                <a:lnTo>
                  <a:pt x="280" y="86"/>
                </a:lnTo>
                <a:lnTo>
                  <a:pt x="276" y="84"/>
                </a:lnTo>
                <a:lnTo>
                  <a:pt x="275" y="84"/>
                </a:lnTo>
                <a:lnTo>
                  <a:pt x="273" y="84"/>
                </a:lnTo>
                <a:lnTo>
                  <a:pt x="272" y="83"/>
                </a:lnTo>
                <a:lnTo>
                  <a:pt x="272" y="83"/>
                </a:lnTo>
                <a:lnTo>
                  <a:pt x="270" y="83"/>
                </a:lnTo>
                <a:lnTo>
                  <a:pt x="268" y="83"/>
                </a:lnTo>
                <a:lnTo>
                  <a:pt x="267" y="83"/>
                </a:lnTo>
                <a:lnTo>
                  <a:pt x="265" y="82"/>
                </a:lnTo>
                <a:lnTo>
                  <a:pt x="265" y="82"/>
                </a:lnTo>
                <a:lnTo>
                  <a:pt x="263" y="82"/>
                </a:lnTo>
                <a:lnTo>
                  <a:pt x="262" y="82"/>
                </a:lnTo>
                <a:lnTo>
                  <a:pt x="260" y="82"/>
                </a:lnTo>
                <a:lnTo>
                  <a:pt x="252" y="80"/>
                </a:lnTo>
                <a:lnTo>
                  <a:pt x="246" y="79"/>
                </a:lnTo>
                <a:lnTo>
                  <a:pt x="238" y="79"/>
                </a:lnTo>
                <a:lnTo>
                  <a:pt x="230" y="79"/>
                </a:lnTo>
                <a:lnTo>
                  <a:pt x="223" y="79"/>
                </a:lnTo>
                <a:lnTo>
                  <a:pt x="215" y="79"/>
                </a:lnTo>
                <a:lnTo>
                  <a:pt x="207" y="80"/>
                </a:lnTo>
                <a:lnTo>
                  <a:pt x="201" y="80"/>
                </a:lnTo>
                <a:lnTo>
                  <a:pt x="193" y="82"/>
                </a:lnTo>
                <a:lnTo>
                  <a:pt x="186" y="83"/>
                </a:lnTo>
                <a:lnTo>
                  <a:pt x="180" y="84"/>
                </a:lnTo>
                <a:lnTo>
                  <a:pt x="172" y="87"/>
                </a:lnTo>
                <a:lnTo>
                  <a:pt x="166" y="88"/>
                </a:lnTo>
                <a:lnTo>
                  <a:pt x="159" y="91"/>
                </a:lnTo>
                <a:lnTo>
                  <a:pt x="153" y="93"/>
                </a:lnTo>
                <a:lnTo>
                  <a:pt x="146" y="96"/>
                </a:lnTo>
                <a:lnTo>
                  <a:pt x="141" y="98"/>
                </a:lnTo>
                <a:lnTo>
                  <a:pt x="135" y="102"/>
                </a:lnTo>
                <a:lnTo>
                  <a:pt x="130" y="104"/>
                </a:lnTo>
                <a:lnTo>
                  <a:pt x="125" y="108"/>
                </a:lnTo>
                <a:lnTo>
                  <a:pt x="119" y="112"/>
                </a:lnTo>
                <a:lnTo>
                  <a:pt x="114" y="116"/>
                </a:lnTo>
                <a:lnTo>
                  <a:pt x="111" y="120"/>
                </a:lnTo>
                <a:lnTo>
                  <a:pt x="106" y="123"/>
                </a:lnTo>
                <a:lnTo>
                  <a:pt x="101" y="127"/>
                </a:lnTo>
                <a:lnTo>
                  <a:pt x="98" y="132"/>
                </a:lnTo>
                <a:lnTo>
                  <a:pt x="95" y="136"/>
                </a:lnTo>
                <a:lnTo>
                  <a:pt x="92" y="141"/>
                </a:lnTo>
                <a:lnTo>
                  <a:pt x="88" y="146"/>
                </a:lnTo>
                <a:lnTo>
                  <a:pt x="87" y="151"/>
                </a:lnTo>
                <a:lnTo>
                  <a:pt x="85" y="156"/>
                </a:lnTo>
                <a:lnTo>
                  <a:pt x="84" y="161"/>
                </a:lnTo>
                <a:lnTo>
                  <a:pt x="82" y="164"/>
                </a:lnTo>
                <a:lnTo>
                  <a:pt x="82" y="166"/>
                </a:lnTo>
                <a:lnTo>
                  <a:pt x="80" y="169"/>
                </a:lnTo>
                <a:lnTo>
                  <a:pt x="80" y="171"/>
                </a:lnTo>
                <a:lnTo>
                  <a:pt x="80" y="174"/>
                </a:lnTo>
                <a:lnTo>
                  <a:pt x="80" y="179"/>
                </a:lnTo>
                <a:lnTo>
                  <a:pt x="80" y="181"/>
                </a:lnTo>
                <a:lnTo>
                  <a:pt x="80" y="184"/>
                </a:lnTo>
                <a:lnTo>
                  <a:pt x="80" y="186"/>
                </a:lnTo>
                <a:lnTo>
                  <a:pt x="80" y="189"/>
                </a:lnTo>
                <a:lnTo>
                  <a:pt x="80" y="191"/>
                </a:lnTo>
                <a:lnTo>
                  <a:pt x="80" y="194"/>
                </a:lnTo>
                <a:lnTo>
                  <a:pt x="82" y="196"/>
                </a:lnTo>
                <a:lnTo>
                  <a:pt x="82" y="199"/>
                </a:lnTo>
                <a:lnTo>
                  <a:pt x="84" y="204"/>
                </a:lnTo>
                <a:lnTo>
                  <a:pt x="85" y="209"/>
                </a:lnTo>
                <a:lnTo>
                  <a:pt x="87" y="211"/>
                </a:lnTo>
                <a:lnTo>
                  <a:pt x="87" y="213"/>
                </a:lnTo>
                <a:lnTo>
                  <a:pt x="88" y="215"/>
                </a:lnTo>
                <a:lnTo>
                  <a:pt x="90" y="218"/>
                </a:lnTo>
                <a:lnTo>
                  <a:pt x="92" y="220"/>
                </a:lnTo>
                <a:lnTo>
                  <a:pt x="92" y="223"/>
                </a:lnTo>
                <a:lnTo>
                  <a:pt x="93" y="225"/>
                </a:lnTo>
                <a:lnTo>
                  <a:pt x="95" y="227"/>
                </a:lnTo>
                <a:lnTo>
                  <a:pt x="96" y="229"/>
                </a:lnTo>
                <a:lnTo>
                  <a:pt x="98" y="232"/>
                </a:lnTo>
                <a:lnTo>
                  <a:pt x="100" y="234"/>
                </a:lnTo>
                <a:lnTo>
                  <a:pt x="103" y="235"/>
                </a:lnTo>
                <a:lnTo>
                  <a:pt x="104" y="238"/>
                </a:lnTo>
                <a:lnTo>
                  <a:pt x="100" y="238"/>
                </a:lnTo>
                <a:lnTo>
                  <a:pt x="95" y="239"/>
                </a:lnTo>
                <a:lnTo>
                  <a:pt x="90" y="240"/>
                </a:lnTo>
                <a:lnTo>
                  <a:pt x="85" y="242"/>
                </a:lnTo>
                <a:lnTo>
                  <a:pt x="82" y="243"/>
                </a:lnTo>
                <a:lnTo>
                  <a:pt x="77" y="244"/>
                </a:lnTo>
                <a:lnTo>
                  <a:pt x="72" y="245"/>
                </a:lnTo>
                <a:lnTo>
                  <a:pt x="69" y="247"/>
                </a:lnTo>
                <a:lnTo>
                  <a:pt x="64" y="248"/>
                </a:lnTo>
                <a:lnTo>
                  <a:pt x="61" y="250"/>
                </a:lnTo>
                <a:lnTo>
                  <a:pt x="56" y="252"/>
                </a:lnTo>
                <a:lnTo>
                  <a:pt x="53" y="253"/>
                </a:lnTo>
                <a:lnTo>
                  <a:pt x="50" y="255"/>
                </a:lnTo>
                <a:lnTo>
                  <a:pt x="45" y="258"/>
                </a:lnTo>
                <a:lnTo>
                  <a:pt x="42" y="259"/>
                </a:lnTo>
                <a:lnTo>
                  <a:pt x="39" y="262"/>
                </a:lnTo>
                <a:lnTo>
                  <a:pt x="35" y="264"/>
                </a:lnTo>
                <a:lnTo>
                  <a:pt x="32" y="267"/>
                </a:lnTo>
                <a:lnTo>
                  <a:pt x="29" y="269"/>
                </a:lnTo>
                <a:lnTo>
                  <a:pt x="26" y="272"/>
                </a:lnTo>
                <a:lnTo>
                  <a:pt x="24" y="274"/>
                </a:lnTo>
                <a:lnTo>
                  <a:pt x="21" y="277"/>
                </a:lnTo>
                <a:lnTo>
                  <a:pt x="18" y="279"/>
                </a:lnTo>
                <a:lnTo>
                  <a:pt x="16" y="283"/>
                </a:lnTo>
                <a:lnTo>
                  <a:pt x="15" y="286"/>
                </a:lnTo>
                <a:lnTo>
                  <a:pt x="11" y="288"/>
                </a:lnTo>
                <a:lnTo>
                  <a:pt x="10" y="292"/>
                </a:lnTo>
                <a:lnTo>
                  <a:pt x="8" y="295"/>
                </a:lnTo>
                <a:lnTo>
                  <a:pt x="7" y="298"/>
                </a:lnTo>
                <a:lnTo>
                  <a:pt x="5" y="301"/>
                </a:lnTo>
                <a:lnTo>
                  <a:pt x="3" y="305"/>
                </a:lnTo>
                <a:lnTo>
                  <a:pt x="3" y="308"/>
                </a:lnTo>
                <a:lnTo>
                  <a:pt x="2" y="312"/>
                </a:lnTo>
                <a:lnTo>
                  <a:pt x="0" y="317"/>
                </a:lnTo>
                <a:lnTo>
                  <a:pt x="0" y="322"/>
                </a:lnTo>
                <a:lnTo>
                  <a:pt x="0" y="326"/>
                </a:lnTo>
                <a:lnTo>
                  <a:pt x="0" y="331"/>
                </a:lnTo>
                <a:lnTo>
                  <a:pt x="2" y="335"/>
                </a:lnTo>
                <a:lnTo>
                  <a:pt x="2" y="340"/>
                </a:lnTo>
                <a:lnTo>
                  <a:pt x="3" y="344"/>
                </a:lnTo>
                <a:lnTo>
                  <a:pt x="5" y="349"/>
                </a:lnTo>
                <a:lnTo>
                  <a:pt x="7" y="352"/>
                </a:lnTo>
                <a:lnTo>
                  <a:pt x="8" y="357"/>
                </a:lnTo>
                <a:lnTo>
                  <a:pt x="11" y="361"/>
                </a:lnTo>
                <a:lnTo>
                  <a:pt x="13" y="365"/>
                </a:lnTo>
                <a:lnTo>
                  <a:pt x="16" y="369"/>
                </a:lnTo>
                <a:lnTo>
                  <a:pt x="19" y="374"/>
                </a:lnTo>
                <a:lnTo>
                  <a:pt x="23" y="378"/>
                </a:lnTo>
                <a:lnTo>
                  <a:pt x="26" y="380"/>
                </a:lnTo>
                <a:lnTo>
                  <a:pt x="31" y="384"/>
                </a:lnTo>
                <a:lnTo>
                  <a:pt x="34" y="388"/>
                </a:lnTo>
                <a:lnTo>
                  <a:pt x="39" y="391"/>
                </a:lnTo>
                <a:lnTo>
                  <a:pt x="43" y="394"/>
                </a:lnTo>
                <a:lnTo>
                  <a:pt x="48" y="398"/>
                </a:lnTo>
                <a:lnTo>
                  <a:pt x="53" y="400"/>
                </a:lnTo>
                <a:lnTo>
                  <a:pt x="58" y="403"/>
                </a:lnTo>
                <a:lnTo>
                  <a:pt x="64" y="405"/>
                </a:lnTo>
                <a:lnTo>
                  <a:pt x="69" y="408"/>
                </a:lnTo>
                <a:lnTo>
                  <a:pt x="76" y="410"/>
                </a:lnTo>
                <a:lnTo>
                  <a:pt x="82" y="412"/>
                </a:lnTo>
                <a:lnTo>
                  <a:pt x="88" y="414"/>
                </a:lnTo>
                <a:lnTo>
                  <a:pt x="95" y="415"/>
                </a:lnTo>
                <a:lnTo>
                  <a:pt x="101" y="417"/>
                </a:lnTo>
                <a:lnTo>
                  <a:pt x="108" y="418"/>
                </a:lnTo>
                <a:lnTo>
                  <a:pt x="109" y="418"/>
                </a:lnTo>
                <a:lnTo>
                  <a:pt x="113" y="419"/>
                </a:lnTo>
                <a:lnTo>
                  <a:pt x="117" y="419"/>
                </a:lnTo>
                <a:lnTo>
                  <a:pt x="122" y="420"/>
                </a:lnTo>
                <a:lnTo>
                  <a:pt x="125" y="420"/>
                </a:lnTo>
                <a:lnTo>
                  <a:pt x="127" y="420"/>
                </a:lnTo>
                <a:lnTo>
                  <a:pt x="132" y="420"/>
                </a:lnTo>
                <a:lnTo>
                  <a:pt x="137" y="420"/>
                </a:lnTo>
                <a:lnTo>
                  <a:pt x="140" y="420"/>
                </a:lnTo>
                <a:lnTo>
                  <a:pt x="145" y="420"/>
                </a:lnTo>
                <a:lnTo>
                  <a:pt x="148" y="420"/>
                </a:lnTo>
                <a:lnTo>
                  <a:pt x="149" y="420"/>
                </a:lnTo>
                <a:lnTo>
                  <a:pt x="153" y="420"/>
                </a:lnTo>
                <a:lnTo>
                  <a:pt x="154" y="419"/>
                </a:lnTo>
                <a:lnTo>
                  <a:pt x="157" y="419"/>
                </a:lnTo>
                <a:lnTo>
                  <a:pt x="159" y="419"/>
                </a:lnTo>
                <a:lnTo>
                  <a:pt x="164" y="419"/>
                </a:lnTo>
                <a:lnTo>
                  <a:pt x="166" y="418"/>
                </a:lnTo>
                <a:lnTo>
                  <a:pt x="169" y="418"/>
                </a:lnTo>
                <a:lnTo>
                  <a:pt x="170" y="418"/>
                </a:lnTo>
                <a:lnTo>
                  <a:pt x="174" y="417"/>
                </a:lnTo>
                <a:lnTo>
                  <a:pt x="175" y="417"/>
                </a:lnTo>
                <a:lnTo>
                  <a:pt x="178" y="417"/>
                </a:lnTo>
                <a:lnTo>
                  <a:pt x="180" y="415"/>
                </a:lnTo>
                <a:lnTo>
                  <a:pt x="183" y="415"/>
                </a:lnTo>
                <a:lnTo>
                  <a:pt x="185" y="414"/>
                </a:lnTo>
                <a:lnTo>
                  <a:pt x="185" y="415"/>
                </a:lnTo>
                <a:lnTo>
                  <a:pt x="185" y="415"/>
                </a:lnTo>
                <a:lnTo>
                  <a:pt x="185" y="417"/>
                </a:lnTo>
                <a:lnTo>
                  <a:pt x="185" y="417"/>
                </a:lnTo>
                <a:lnTo>
                  <a:pt x="185" y="417"/>
                </a:lnTo>
                <a:lnTo>
                  <a:pt x="185" y="418"/>
                </a:lnTo>
                <a:lnTo>
                  <a:pt x="183" y="422"/>
                </a:lnTo>
                <a:lnTo>
                  <a:pt x="183" y="427"/>
                </a:lnTo>
                <a:lnTo>
                  <a:pt x="183" y="432"/>
                </a:lnTo>
                <a:lnTo>
                  <a:pt x="185" y="437"/>
                </a:lnTo>
                <a:lnTo>
                  <a:pt x="186" y="442"/>
                </a:lnTo>
                <a:lnTo>
                  <a:pt x="188" y="446"/>
                </a:lnTo>
                <a:lnTo>
                  <a:pt x="190" y="451"/>
                </a:lnTo>
                <a:lnTo>
                  <a:pt x="193" y="454"/>
                </a:lnTo>
                <a:lnTo>
                  <a:pt x="194" y="459"/>
                </a:lnTo>
                <a:lnTo>
                  <a:pt x="199" y="463"/>
                </a:lnTo>
                <a:lnTo>
                  <a:pt x="202" y="468"/>
                </a:lnTo>
                <a:lnTo>
                  <a:pt x="207" y="472"/>
                </a:lnTo>
                <a:lnTo>
                  <a:pt x="212" y="476"/>
                </a:lnTo>
                <a:lnTo>
                  <a:pt x="217" y="481"/>
                </a:lnTo>
                <a:lnTo>
                  <a:pt x="222" y="485"/>
                </a:lnTo>
                <a:lnTo>
                  <a:pt x="228" y="488"/>
                </a:lnTo>
                <a:lnTo>
                  <a:pt x="233" y="491"/>
                </a:lnTo>
                <a:lnTo>
                  <a:pt x="239" y="495"/>
                </a:lnTo>
                <a:lnTo>
                  <a:pt x="246" y="498"/>
                </a:lnTo>
                <a:lnTo>
                  <a:pt x="254" y="501"/>
                </a:lnTo>
                <a:lnTo>
                  <a:pt x="260" y="505"/>
                </a:lnTo>
                <a:lnTo>
                  <a:pt x="268" y="507"/>
                </a:lnTo>
                <a:lnTo>
                  <a:pt x="276" y="510"/>
                </a:lnTo>
                <a:lnTo>
                  <a:pt x="284" y="512"/>
                </a:lnTo>
                <a:lnTo>
                  <a:pt x="292" y="515"/>
                </a:lnTo>
                <a:lnTo>
                  <a:pt x="300" y="517"/>
                </a:lnTo>
                <a:lnTo>
                  <a:pt x="310" y="520"/>
                </a:lnTo>
                <a:lnTo>
                  <a:pt x="320" y="521"/>
                </a:lnTo>
                <a:lnTo>
                  <a:pt x="328" y="522"/>
                </a:lnTo>
                <a:lnTo>
                  <a:pt x="337" y="524"/>
                </a:lnTo>
                <a:lnTo>
                  <a:pt x="347" y="525"/>
                </a:lnTo>
                <a:lnTo>
                  <a:pt x="357" y="526"/>
                </a:lnTo>
                <a:lnTo>
                  <a:pt x="363" y="526"/>
                </a:lnTo>
                <a:lnTo>
                  <a:pt x="368" y="527"/>
                </a:lnTo>
                <a:lnTo>
                  <a:pt x="374" y="527"/>
                </a:lnTo>
                <a:lnTo>
                  <a:pt x="379" y="527"/>
                </a:lnTo>
                <a:lnTo>
                  <a:pt x="386" y="527"/>
                </a:lnTo>
                <a:lnTo>
                  <a:pt x="390" y="527"/>
                </a:lnTo>
                <a:lnTo>
                  <a:pt x="395" y="527"/>
                </a:lnTo>
                <a:lnTo>
                  <a:pt x="402" y="527"/>
                </a:lnTo>
                <a:lnTo>
                  <a:pt x="406" y="527"/>
                </a:lnTo>
                <a:lnTo>
                  <a:pt x="411" y="526"/>
                </a:lnTo>
                <a:lnTo>
                  <a:pt x="418" y="526"/>
                </a:lnTo>
                <a:lnTo>
                  <a:pt x="422" y="526"/>
                </a:lnTo>
                <a:lnTo>
                  <a:pt x="427" y="525"/>
                </a:lnTo>
                <a:lnTo>
                  <a:pt x="432" y="525"/>
                </a:lnTo>
                <a:lnTo>
                  <a:pt x="437" y="525"/>
                </a:lnTo>
                <a:lnTo>
                  <a:pt x="442" y="524"/>
                </a:lnTo>
                <a:lnTo>
                  <a:pt x="447" y="522"/>
                </a:lnTo>
                <a:lnTo>
                  <a:pt x="453" y="522"/>
                </a:lnTo>
                <a:lnTo>
                  <a:pt x="458" y="521"/>
                </a:lnTo>
                <a:lnTo>
                  <a:pt x="463" y="520"/>
                </a:lnTo>
                <a:lnTo>
                  <a:pt x="466" y="519"/>
                </a:lnTo>
                <a:lnTo>
                  <a:pt x="471" y="519"/>
                </a:lnTo>
                <a:lnTo>
                  <a:pt x="475" y="517"/>
                </a:lnTo>
                <a:lnTo>
                  <a:pt x="485" y="515"/>
                </a:lnTo>
                <a:lnTo>
                  <a:pt x="488" y="514"/>
                </a:lnTo>
                <a:lnTo>
                  <a:pt x="493" y="512"/>
                </a:lnTo>
                <a:lnTo>
                  <a:pt x="498" y="511"/>
                </a:lnTo>
                <a:lnTo>
                  <a:pt x="501" y="509"/>
                </a:lnTo>
                <a:lnTo>
                  <a:pt x="506" y="507"/>
                </a:lnTo>
                <a:lnTo>
                  <a:pt x="509" y="506"/>
                </a:lnTo>
                <a:lnTo>
                  <a:pt x="512" y="505"/>
                </a:lnTo>
                <a:lnTo>
                  <a:pt x="514" y="506"/>
                </a:lnTo>
                <a:lnTo>
                  <a:pt x="516" y="507"/>
                </a:lnTo>
                <a:lnTo>
                  <a:pt x="517" y="510"/>
                </a:lnTo>
                <a:lnTo>
                  <a:pt x="519" y="511"/>
                </a:lnTo>
                <a:lnTo>
                  <a:pt x="520" y="514"/>
                </a:lnTo>
                <a:lnTo>
                  <a:pt x="522" y="515"/>
                </a:lnTo>
                <a:lnTo>
                  <a:pt x="524" y="516"/>
                </a:lnTo>
                <a:lnTo>
                  <a:pt x="525" y="519"/>
                </a:lnTo>
                <a:lnTo>
                  <a:pt x="529" y="520"/>
                </a:lnTo>
                <a:lnTo>
                  <a:pt x="530" y="521"/>
                </a:lnTo>
                <a:lnTo>
                  <a:pt x="532" y="522"/>
                </a:lnTo>
                <a:lnTo>
                  <a:pt x="535" y="525"/>
                </a:lnTo>
                <a:lnTo>
                  <a:pt x="537" y="526"/>
                </a:lnTo>
                <a:lnTo>
                  <a:pt x="538" y="527"/>
                </a:lnTo>
                <a:lnTo>
                  <a:pt x="541" y="529"/>
                </a:lnTo>
                <a:lnTo>
                  <a:pt x="543" y="530"/>
                </a:lnTo>
                <a:lnTo>
                  <a:pt x="546" y="531"/>
                </a:lnTo>
                <a:lnTo>
                  <a:pt x="551" y="534"/>
                </a:lnTo>
                <a:lnTo>
                  <a:pt x="553" y="535"/>
                </a:lnTo>
                <a:lnTo>
                  <a:pt x="556" y="536"/>
                </a:lnTo>
                <a:lnTo>
                  <a:pt x="559" y="538"/>
                </a:lnTo>
                <a:lnTo>
                  <a:pt x="561" y="539"/>
                </a:lnTo>
                <a:lnTo>
                  <a:pt x="564" y="539"/>
                </a:lnTo>
                <a:lnTo>
                  <a:pt x="567" y="540"/>
                </a:lnTo>
                <a:lnTo>
                  <a:pt x="570" y="541"/>
                </a:lnTo>
                <a:lnTo>
                  <a:pt x="573" y="541"/>
                </a:lnTo>
                <a:lnTo>
                  <a:pt x="577" y="543"/>
                </a:lnTo>
                <a:lnTo>
                  <a:pt x="578" y="544"/>
                </a:lnTo>
                <a:lnTo>
                  <a:pt x="582" y="544"/>
                </a:lnTo>
                <a:lnTo>
                  <a:pt x="585" y="545"/>
                </a:lnTo>
                <a:lnTo>
                  <a:pt x="588" y="545"/>
                </a:lnTo>
                <a:lnTo>
                  <a:pt x="594" y="546"/>
                </a:lnTo>
                <a:lnTo>
                  <a:pt x="599" y="546"/>
                </a:lnTo>
                <a:lnTo>
                  <a:pt x="606" y="548"/>
                </a:lnTo>
                <a:lnTo>
                  <a:pt x="610" y="548"/>
                </a:lnTo>
                <a:lnTo>
                  <a:pt x="615" y="548"/>
                </a:lnTo>
                <a:lnTo>
                  <a:pt x="622" y="548"/>
                </a:lnTo>
                <a:lnTo>
                  <a:pt x="626" y="546"/>
                </a:lnTo>
                <a:lnTo>
                  <a:pt x="631" y="546"/>
                </a:lnTo>
                <a:lnTo>
                  <a:pt x="638" y="545"/>
                </a:lnTo>
                <a:lnTo>
                  <a:pt x="643" y="545"/>
                </a:lnTo>
                <a:lnTo>
                  <a:pt x="647" y="544"/>
                </a:lnTo>
                <a:lnTo>
                  <a:pt x="652" y="543"/>
                </a:lnTo>
                <a:lnTo>
                  <a:pt x="657" y="541"/>
                </a:lnTo>
                <a:lnTo>
                  <a:pt x="662" y="540"/>
                </a:lnTo>
                <a:lnTo>
                  <a:pt x="667" y="539"/>
                </a:lnTo>
                <a:lnTo>
                  <a:pt x="671" y="536"/>
                </a:lnTo>
                <a:lnTo>
                  <a:pt x="675" y="535"/>
                </a:lnTo>
                <a:lnTo>
                  <a:pt x="679" y="532"/>
                </a:lnTo>
                <a:lnTo>
                  <a:pt x="684" y="530"/>
                </a:lnTo>
                <a:lnTo>
                  <a:pt x="688" y="529"/>
                </a:lnTo>
                <a:lnTo>
                  <a:pt x="691" y="526"/>
                </a:lnTo>
                <a:lnTo>
                  <a:pt x="696" y="524"/>
                </a:lnTo>
                <a:lnTo>
                  <a:pt x="699" y="520"/>
                </a:lnTo>
                <a:lnTo>
                  <a:pt x="702" y="517"/>
                </a:lnTo>
                <a:lnTo>
                  <a:pt x="705" y="515"/>
                </a:lnTo>
                <a:lnTo>
                  <a:pt x="707" y="511"/>
                </a:lnTo>
                <a:lnTo>
                  <a:pt x="710" y="509"/>
                </a:lnTo>
                <a:lnTo>
                  <a:pt x="712" y="505"/>
                </a:lnTo>
                <a:lnTo>
                  <a:pt x="715" y="502"/>
                </a:lnTo>
                <a:lnTo>
                  <a:pt x="716" y="498"/>
                </a:lnTo>
                <a:lnTo>
                  <a:pt x="718" y="495"/>
                </a:lnTo>
                <a:lnTo>
                  <a:pt x="720" y="491"/>
                </a:lnTo>
                <a:lnTo>
                  <a:pt x="720" y="490"/>
                </a:lnTo>
                <a:lnTo>
                  <a:pt x="721" y="486"/>
                </a:lnTo>
                <a:lnTo>
                  <a:pt x="721" y="483"/>
                </a:lnTo>
                <a:lnTo>
                  <a:pt x="721" y="482"/>
                </a:lnTo>
                <a:lnTo>
                  <a:pt x="721" y="480"/>
                </a:lnTo>
                <a:lnTo>
                  <a:pt x="721" y="478"/>
                </a:lnTo>
                <a:lnTo>
                  <a:pt x="721" y="477"/>
                </a:lnTo>
                <a:lnTo>
                  <a:pt x="721" y="475"/>
                </a:lnTo>
                <a:lnTo>
                  <a:pt x="721" y="473"/>
                </a:lnTo>
                <a:lnTo>
                  <a:pt x="721" y="472"/>
                </a:lnTo>
                <a:lnTo>
                  <a:pt x="721" y="471"/>
                </a:lnTo>
                <a:lnTo>
                  <a:pt x="721" y="468"/>
                </a:lnTo>
                <a:lnTo>
                  <a:pt x="721" y="467"/>
                </a:lnTo>
                <a:lnTo>
                  <a:pt x="721" y="466"/>
                </a:lnTo>
                <a:lnTo>
                  <a:pt x="723" y="466"/>
                </a:lnTo>
                <a:lnTo>
                  <a:pt x="723" y="467"/>
                </a:lnTo>
                <a:lnTo>
                  <a:pt x="724" y="467"/>
                </a:lnTo>
                <a:lnTo>
                  <a:pt x="726" y="467"/>
                </a:lnTo>
                <a:lnTo>
                  <a:pt x="728" y="468"/>
                </a:lnTo>
                <a:lnTo>
                  <a:pt x="729" y="468"/>
                </a:lnTo>
                <a:lnTo>
                  <a:pt x="731" y="470"/>
                </a:lnTo>
                <a:lnTo>
                  <a:pt x="731" y="470"/>
                </a:lnTo>
                <a:lnTo>
                  <a:pt x="732" y="470"/>
                </a:lnTo>
                <a:lnTo>
                  <a:pt x="734" y="471"/>
                </a:lnTo>
                <a:lnTo>
                  <a:pt x="736" y="471"/>
                </a:lnTo>
                <a:lnTo>
                  <a:pt x="737" y="472"/>
                </a:lnTo>
                <a:lnTo>
                  <a:pt x="739" y="472"/>
                </a:lnTo>
                <a:lnTo>
                  <a:pt x="741" y="472"/>
                </a:lnTo>
                <a:lnTo>
                  <a:pt x="741" y="473"/>
                </a:lnTo>
                <a:lnTo>
                  <a:pt x="742" y="473"/>
                </a:lnTo>
                <a:lnTo>
                  <a:pt x="744" y="473"/>
                </a:lnTo>
                <a:lnTo>
                  <a:pt x="749" y="475"/>
                </a:lnTo>
                <a:lnTo>
                  <a:pt x="750" y="476"/>
                </a:lnTo>
                <a:lnTo>
                  <a:pt x="752" y="476"/>
                </a:lnTo>
                <a:lnTo>
                  <a:pt x="753" y="476"/>
                </a:lnTo>
                <a:lnTo>
                  <a:pt x="755" y="476"/>
                </a:lnTo>
                <a:lnTo>
                  <a:pt x="755" y="477"/>
                </a:lnTo>
                <a:lnTo>
                  <a:pt x="757" y="477"/>
                </a:lnTo>
                <a:lnTo>
                  <a:pt x="758" y="477"/>
                </a:lnTo>
                <a:lnTo>
                  <a:pt x="760" y="477"/>
                </a:lnTo>
                <a:lnTo>
                  <a:pt x="761" y="478"/>
                </a:lnTo>
                <a:lnTo>
                  <a:pt x="763" y="478"/>
                </a:lnTo>
                <a:lnTo>
                  <a:pt x="765" y="478"/>
                </a:lnTo>
                <a:lnTo>
                  <a:pt x="766" y="478"/>
                </a:lnTo>
                <a:lnTo>
                  <a:pt x="774" y="480"/>
                </a:lnTo>
                <a:lnTo>
                  <a:pt x="781" y="481"/>
                </a:lnTo>
                <a:lnTo>
                  <a:pt x="787" y="481"/>
                </a:lnTo>
                <a:lnTo>
                  <a:pt x="795" y="481"/>
                </a:lnTo>
                <a:lnTo>
                  <a:pt x="802" y="481"/>
                </a:lnTo>
                <a:lnTo>
                  <a:pt x="808" y="481"/>
                </a:lnTo>
                <a:lnTo>
                  <a:pt x="816" y="481"/>
                </a:lnTo>
                <a:lnTo>
                  <a:pt x="822" y="480"/>
                </a:lnTo>
                <a:lnTo>
                  <a:pt x="829" y="480"/>
                </a:lnTo>
                <a:lnTo>
                  <a:pt x="835" y="478"/>
                </a:lnTo>
                <a:lnTo>
                  <a:pt x="842" y="477"/>
                </a:lnTo>
                <a:lnTo>
                  <a:pt x="848" y="476"/>
                </a:lnTo>
                <a:lnTo>
                  <a:pt x="855" y="473"/>
                </a:lnTo>
                <a:lnTo>
                  <a:pt x="861" y="472"/>
                </a:lnTo>
                <a:lnTo>
                  <a:pt x="867" y="470"/>
                </a:lnTo>
                <a:lnTo>
                  <a:pt x="874" y="467"/>
                </a:lnTo>
                <a:lnTo>
                  <a:pt x="879" y="464"/>
                </a:lnTo>
                <a:lnTo>
                  <a:pt x="885" y="462"/>
                </a:lnTo>
                <a:lnTo>
                  <a:pt x="890" y="459"/>
                </a:lnTo>
                <a:lnTo>
                  <a:pt x="895" y="457"/>
                </a:lnTo>
                <a:lnTo>
                  <a:pt x="900" y="453"/>
                </a:lnTo>
                <a:lnTo>
                  <a:pt x="904" y="449"/>
                </a:lnTo>
                <a:lnTo>
                  <a:pt x="909" y="447"/>
                </a:lnTo>
                <a:lnTo>
                  <a:pt x="912" y="443"/>
                </a:lnTo>
                <a:lnTo>
                  <a:pt x="917" y="439"/>
                </a:lnTo>
                <a:lnTo>
                  <a:pt x="920" y="436"/>
                </a:lnTo>
                <a:lnTo>
                  <a:pt x="924" y="431"/>
                </a:lnTo>
                <a:lnTo>
                  <a:pt x="927" y="427"/>
                </a:lnTo>
                <a:lnTo>
                  <a:pt x="930" y="423"/>
                </a:lnTo>
                <a:lnTo>
                  <a:pt x="932" y="418"/>
                </a:lnTo>
                <a:lnTo>
                  <a:pt x="935" y="414"/>
                </a:lnTo>
                <a:lnTo>
                  <a:pt x="936" y="409"/>
                </a:lnTo>
                <a:lnTo>
                  <a:pt x="936" y="405"/>
                </a:lnTo>
                <a:lnTo>
                  <a:pt x="938" y="403"/>
                </a:lnTo>
                <a:lnTo>
                  <a:pt x="938" y="399"/>
                </a:lnTo>
                <a:lnTo>
                  <a:pt x="940" y="397"/>
                </a:lnTo>
                <a:lnTo>
                  <a:pt x="940" y="394"/>
                </a:lnTo>
                <a:lnTo>
                  <a:pt x="940" y="390"/>
                </a:lnTo>
                <a:lnTo>
                  <a:pt x="940" y="388"/>
                </a:lnTo>
                <a:lnTo>
                  <a:pt x="940" y="384"/>
                </a:lnTo>
                <a:lnTo>
                  <a:pt x="940" y="381"/>
                </a:lnTo>
                <a:lnTo>
                  <a:pt x="940" y="379"/>
                </a:lnTo>
                <a:lnTo>
                  <a:pt x="938" y="375"/>
                </a:lnTo>
                <a:lnTo>
                  <a:pt x="938" y="373"/>
                </a:lnTo>
                <a:lnTo>
                  <a:pt x="936" y="370"/>
                </a:lnTo>
                <a:lnTo>
                  <a:pt x="936" y="366"/>
                </a:lnTo>
                <a:lnTo>
                  <a:pt x="935" y="364"/>
                </a:lnTo>
                <a:lnTo>
                  <a:pt x="933" y="361"/>
                </a:lnTo>
                <a:lnTo>
                  <a:pt x="933" y="357"/>
                </a:lnTo>
                <a:lnTo>
                  <a:pt x="932" y="355"/>
                </a:lnTo>
                <a:lnTo>
                  <a:pt x="930" y="352"/>
                </a:lnTo>
                <a:lnTo>
                  <a:pt x="928" y="350"/>
                </a:lnTo>
                <a:lnTo>
                  <a:pt x="925" y="347"/>
                </a:lnTo>
                <a:lnTo>
                  <a:pt x="924" y="345"/>
                </a:lnTo>
                <a:lnTo>
                  <a:pt x="922" y="342"/>
                </a:lnTo>
                <a:lnTo>
                  <a:pt x="920" y="340"/>
                </a:lnTo>
                <a:lnTo>
                  <a:pt x="917" y="337"/>
                </a:lnTo>
                <a:lnTo>
                  <a:pt x="916" y="335"/>
                </a:lnTo>
                <a:lnTo>
                  <a:pt x="912" y="332"/>
                </a:lnTo>
                <a:lnTo>
                  <a:pt x="909" y="330"/>
                </a:lnTo>
                <a:lnTo>
                  <a:pt x="908" y="327"/>
                </a:lnTo>
                <a:lnTo>
                  <a:pt x="904" y="325"/>
                </a:lnTo>
                <a:lnTo>
                  <a:pt x="901" y="322"/>
                </a:lnTo>
                <a:lnTo>
                  <a:pt x="898" y="321"/>
                </a:lnTo>
                <a:lnTo>
                  <a:pt x="903" y="320"/>
                </a:lnTo>
                <a:lnTo>
                  <a:pt x="906" y="318"/>
                </a:lnTo>
                <a:lnTo>
                  <a:pt x="911" y="317"/>
                </a:lnTo>
                <a:lnTo>
                  <a:pt x="916" y="316"/>
                </a:lnTo>
                <a:lnTo>
                  <a:pt x="919" y="315"/>
                </a:lnTo>
                <a:lnTo>
                  <a:pt x="924" y="313"/>
                </a:lnTo>
                <a:lnTo>
                  <a:pt x="927" y="312"/>
                </a:lnTo>
                <a:lnTo>
                  <a:pt x="932" y="310"/>
                </a:lnTo>
                <a:lnTo>
                  <a:pt x="935" y="308"/>
                </a:lnTo>
                <a:lnTo>
                  <a:pt x="938" y="306"/>
                </a:lnTo>
                <a:lnTo>
                  <a:pt x="943" y="305"/>
                </a:lnTo>
                <a:lnTo>
                  <a:pt x="946" y="302"/>
                </a:lnTo>
                <a:lnTo>
                  <a:pt x="949" y="300"/>
                </a:lnTo>
                <a:lnTo>
                  <a:pt x="953" y="297"/>
                </a:lnTo>
                <a:lnTo>
                  <a:pt x="956" y="295"/>
                </a:lnTo>
                <a:lnTo>
                  <a:pt x="961" y="293"/>
                </a:lnTo>
                <a:lnTo>
                  <a:pt x="962" y="289"/>
                </a:lnTo>
                <a:lnTo>
                  <a:pt x="965" y="287"/>
                </a:lnTo>
                <a:lnTo>
                  <a:pt x="969" y="284"/>
                </a:lnTo>
                <a:lnTo>
                  <a:pt x="972" y="282"/>
                </a:lnTo>
                <a:lnTo>
                  <a:pt x="975" y="279"/>
                </a:lnTo>
                <a:lnTo>
                  <a:pt x="978" y="276"/>
                </a:lnTo>
                <a:lnTo>
                  <a:pt x="980" y="273"/>
                </a:lnTo>
                <a:lnTo>
                  <a:pt x="983" y="269"/>
                </a:lnTo>
                <a:lnTo>
                  <a:pt x="985" y="267"/>
                </a:lnTo>
                <a:lnTo>
                  <a:pt x="986" y="263"/>
                </a:lnTo>
                <a:lnTo>
                  <a:pt x="989" y="261"/>
                </a:lnTo>
                <a:lnTo>
                  <a:pt x="991" y="257"/>
                </a:lnTo>
                <a:lnTo>
                  <a:pt x="993" y="253"/>
                </a:lnTo>
                <a:lnTo>
                  <a:pt x="994" y="250"/>
                </a:lnTo>
                <a:lnTo>
                  <a:pt x="996" y="247"/>
                </a:lnTo>
                <a:lnTo>
                  <a:pt x="997" y="243"/>
                </a:lnTo>
                <a:lnTo>
                  <a:pt x="999" y="238"/>
                </a:lnTo>
                <a:lnTo>
                  <a:pt x="1001" y="233"/>
                </a:lnTo>
                <a:lnTo>
                  <a:pt x="1001" y="228"/>
                </a:lnTo>
                <a:lnTo>
                  <a:pt x="1001" y="223"/>
                </a:lnTo>
                <a:lnTo>
                  <a:pt x="1002" y="218"/>
                </a:lnTo>
                <a:lnTo>
                  <a:pt x="1002" y="213"/>
                </a:lnTo>
                <a:lnTo>
                  <a:pt x="1001" y="208"/>
                </a:lnTo>
                <a:lnTo>
                  <a:pt x="1001" y="203"/>
                </a:lnTo>
                <a:lnTo>
                  <a:pt x="999" y="198"/>
                </a:lnTo>
                <a:lnTo>
                  <a:pt x="999" y="194"/>
                </a:lnTo>
                <a:lnTo>
                  <a:pt x="997" y="189"/>
                </a:lnTo>
                <a:lnTo>
                  <a:pt x="994" y="184"/>
                </a:lnTo>
                <a:lnTo>
                  <a:pt x="993" y="180"/>
                </a:lnTo>
                <a:lnTo>
                  <a:pt x="991" y="175"/>
                </a:lnTo>
                <a:lnTo>
                  <a:pt x="988" y="171"/>
                </a:lnTo>
                <a:lnTo>
                  <a:pt x="985" y="167"/>
                </a:lnTo>
                <a:lnTo>
                  <a:pt x="981" y="164"/>
                </a:lnTo>
                <a:lnTo>
                  <a:pt x="978" y="160"/>
                </a:lnTo>
                <a:lnTo>
                  <a:pt x="975" y="156"/>
                </a:lnTo>
                <a:lnTo>
                  <a:pt x="970" y="152"/>
                </a:lnTo>
                <a:lnTo>
                  <a:pt x="967" y="148"/>
                </a:lnTo>
                <a:lnTo>
                  <a:pt x="962" y="146"/>
                </a:lnTo>
                <a:lnTo>
                  <a:pt x="957" y="143"/>
                </a:lnTo>
                <a:lnTo>
                  <a:pt x="953" y="140"/>
                </a:lnTo>
                <a:lnTo>
                  <a:pt x="948" y="137"/>
                </a:lnTo>
                <a:lnTo>
                  <a:pt x="943" y="135"/>
                </a:lnTo>
                <a:lnTo>
                  <a:pt x="938" y="133"/>
                </a:lnTo>
                <a:lnTo>
                  <a:pt x="932" y="131"/>
                </a:lnTo>
                <a:lnTo>
                  <a:pt x="927" y="130"/>
                </a:lnTo>
                <a:lnTo>
                  <a:pt x="920" y="127"/>
                </a:lnTo>
                <a:lnTo>
                  <a:pt x="914" y="126"/>
                </a:lnTo>
                <a:lnTo>
                  <a:pt x="908" y="126"/>
                </a:lnTo>
                <a:lnTo>
                  <a:pt x="904" y="125"/>
                </a:lnTo>
                <a:lnTo>
                  <a:pt x="904" y="125"/>
                </a:lnTo>
                <a:lnTo>
                  <a:pt x="900" y="125"/>
                </a:lnTo>
                <a:lnTo>
                  <a:pt x="896" y="125"/>
                </a:lnTo>
                <a:lnTo>
                  <a:pt x="895" y="123"/>
                </a:lnTo>
                <a:lnTo>
                  <a:pt x="891" y="123"/>
                </a:lnTo>
                <a:lnTo>
                  <a:pt x="888" y="123"/>
                </a:lnTo>
                <a:lnTo>
                  <a:pt x="887" y="123"/>
                </a:lnTo>
                <a:lnTo>
                  <a:pt x="887" y="122"/>
                </a:lnTo>
                <a:lnTo>
                  <a:pt x="887" y="121"/>
                </a:lnTo>
                <a:lnTo>
                  <a:pt x="887" y="120"/>
                </a:lnTo>
                <a:lnTo>
                  <a:pt x="887" y="118"/>
                </a:lnTo>
                <a:lnTo>
                  <a:pt x="887" y="117"/>
                </a:lnTo>
                <a:lnTo>
                  <a:pt x="887" y="116"/>
                </a:lnTo>
                <a:lnTo>
                  <a:pt x="887" y="113"/>
                </a:lnTo>
                <a:lnTo>
                  <a:pt x="887" y="112"/>
                </a:lnTo>
                <a:lnTo>
                  <a:pt x="887" y="111"/>
                </a:lnTo>
                <a:lnTo>
                  <a:pt x="887" y="109"/>
                </a:lnTo>
                <a:lnTo>
                  <a:pt x="887" y="108"/>
                </a:lnTo>
                <a:lnTo>
                  <a:pt x="887" y="106"/>
                </a:lnTo>
                <a:lnTo>
                  <a:pt x="885" y="102"/>
                </a:lnTo>
                <a:lnTo>
                  <a:pt x="883" y="97"/>
                </a:lnTo>
                <a:lnTo>
                  <a:pt x="882" y="91"/>
                </a:lnTo>
                <a:lnTo>
                  <a:pt x="879" y="86"/>
                </a:lnTo>
                <a:lnTo>
                  <a:pt x="874" y="79"/>
                </a:lnTo>
                <a:lnTo>
                  <a:pt x="871" y="74"/>
                </a:lnTo>
                <a:lnTo>
                  <a:pt x="866" y="69"/>
                </a:lnTo>
                <a:lnTo>
                  <a:pt x="861" y="63"/>
                </a:lnTo>
                <a:lnTo>
                  <a:pt x="855" y="58"/>
                </a:lnTo>
                <a:lnTo>
                  <a:pt x="848" y="54"/>
                </a:lnTo>
                <a:lnTo>
                  <a:pt x="842" y="49"/>
                </a:lnTo>
                <a:lnTo>
                  <a:pt x="834" y="44"/>
                </a:lnTo>
                <a:lnTo>
                  <a:pt x="827" y="40"/>
                </a:lnTo>
                <a:lnTo>
                  <a:pt x="819" y="35"/>
                </a:lnTo>
                <a:lnTo>
                  <a:pt x="810" y="31"/>
                </a:lnTo>
                <a:lnTo>
                  <a:pt x="802" y="28"/>
                </a:lnTo>
                <a:lnTo>
                  <a:pt x="792" y="25"/>
                </a:lnTo>
                <a:lnTo>
                  <a:pt x="782" y="21"/>
                </a:lnTo>
                <a:lnTo>
                  <a:pt x="773" y="18"/>
                </a:lnTo>
                <a:lnTo>
                  <a:pt x="763" y="15"/>
                </a:lnTo>
                <a:lnTo>
                  <a:pt x="753" y="12"/>
                </a:lnTo>
                <a:lnTo>
                  <a:pt x="742" y="10"/>
                </a:lnTo>
                <a:lnTo>
                  <a:pt x="731" y="7"/>
                </a:lnTo>
                <a:lnTo>
                  <a:pt x="720" y="6"/>
                </a:lnTo>
                <a:lnTo>
                  <a:pt x="708" y="4"/>
                </a:lnTo>
                <a:lnTo>
                  <a:pt x="697" y="2"/>
                </a:lnTo>
                <a:lnTo>
                  <a:pt x="686" y="1"/>
                </a:lnTo>
                <a:lnTo>
                  <a:pt x="673" y="1"/>
                </a:lnTo>
                <a:lnTo>
                  <a:pt x="662" y="0"/>
                </a:lnTo>
                <a:lnTo>
                  <a:pt x="649" y="0"/>
                </a:lnTo>
                <a:lnTo>
                  <a:pt x="638" y="0"/>
                </a:lnTo>
                <a:lnTo>
                  <a:pt x="625" y="0"/>
                </a:lnTo>
                <a:lnTo>
                  <a:pt x="614" y="1"/>
                </a:lnTo>
                <a:lnTo>
                  <a:pt x="607" y="1"/>
                </a:lnTo>
                <a:lnTo>
                  <a:pt x="601" y="2"/>
                </a:lnTo>
                <a:lnTo>
                  <a:pt x="594" y="2"/>
                </a:lnTo>
                <a:lnTo>
                  <a:pt x="590" y="2"/>
                </a:lnTo>
                <a:lnTo>
                  <a:pt x="583" y="4"/>
                </a:lnTo>
                <a:lnTo>
                  <a:pt x="578" y="5"/>
                </a:lnTo>
                <a:lnTo>
                  <a:pt x="572" y="5"/>
                </a:lnTo>
                <a:lnTo>
                  <a:pt x="567" y="6"/>
                </a:lnTo>
                <a:lnTo>
                  <a:pt x="561" y="7"/>
                </a:lnTo>
                <a:lnTo>
                  <a:pt x="556" y="7"/>
                </a:lnTo>
                <a:lnTo>
                  <a:pt x="551" y="9"/>
                </a:lnTo>
                <a:lnTo>
                  <a:pt x="545" y="10"/>
                </a:lnTo>
                <a:lnTo>
                  <a:pt x="540" y="11"/>
                </a:lnTo>
                <a:lnTo>
                  <a:pt x="535" y="12"/>
                </a:lnTo>
                <a:lnTo>
                  <a:pt x="530" y="14"/>
                </a:lnTo>
                <a:lnTo>
                  <a:pt x="525" y="15"/>
                </a:lnTo>
                <a:lnTo>
                  <a:pt x="520" y="16"/>
                </a:lnTo>
                <a:lnTo>
                  <a:pt x="516" y="18"/>
                </a:lnTo>
                <a:lnTo>
                  <a:pt x="511" y="20"/>
                </a:lnTo>
                <a:lnTo>
                  <a:pt x="506" y="21"/>
                </a:lnTo>
                <a:lnTo>
                  <a:pt x="501" y="23"/>
                </a:lnTo>
                <a:lnTo>
                  <a:pt x="496" y="24"/>
                </a:lnTo>
                <a:lnTo>
                  <a:pt x="493" y="26"/>
                </a:lnTo>
                <a:lnTo>
                  <a:pt x="488" y="28"/>
                </a:lnTo>
                <a:lnTo>
                  <a:pt x="484" y="30"/>
                </a:lnTo>
                <a:lnTo>
                  <a:pt x="480" y="31"/>
                </a:lnTo>
                <a:lnTo>
                  <a:pt x="475" y="34"/>
                </a:lnTo>
                <a:lnTo>
                  <a:pt x="472" y="35"/>
                </a:lnTo>
                <a:lnTo>
                  <a:pt x="467" y="38"/>
                </a:lnTo>
                <a:lnTo>
                  <a:pt x="464" y="39"/>
                </a:lnTo>
                <a:lnTo>
                  <a:pt x="461" y="41"/>
                </a:lnTo>
                <a:lnTo>
                  <a:pt x="458" y="43"/>
                </a:lnTo>
                <a:close/>
              </a:path>
            </a:pathLst>
          </a:custGeom>
          <a:solidFill>
            <a:schemeClr val="bg1">
              <a:lumMod val="95000"/>
            </a:schemeClr>
          </a:solidFill>
          <a:ln w="12700" cap="flat" cmpd="sng" algn="ctr">
            <a:noFill/>
            <a:prstDash val="solid"/>
          </a:ln>
          <a:effectLst/>
        </p:spPr>
        <p:txBody>
          <a:bodyPr lIns="121893" tIns="60945" rIns="121893" bIns="60945" rtlCol="0" anchor="ctr"/>
          <a:lstStyle/>
          <a:p>
            <a:pPr algn="ctr" defTabSz="1625655" fontAlgn="ctr">
              <a:lnSpc>
                <a:spcPct val="90000"/>
              </a:lnSpc>
              <a:spcBef>
                <a:spcPts val="0"/>
              </a:spcBef>
              <a:spcAft>
                <a:spcPts val="1067"/>
              </a:spcAft>
              <a:buClr>
                <a:srgbClr val="CC9900"/>
              </a:buClr>
              <a:buSzPct val="100000"/>
              <a:buFont typeface="Wingdings" pitchFamily="2" charset="2"/>
              <a:buChar char="n"/>
              <a:defRPr/>
            </a:pPr>
            <a:endParaRPr lang="en-US" altLang="zh-CN" sz="1200" kern="0" noProof="1">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1"/>
          <p:cNvSpPr>
            <a:spLocks/>
          </p:cNvSpPr>
          <p:nvPr/>
        </p:nvSpPr>
        <p:spPr bwMode="gray">
          <a:xfrm>
            <a:off x="8891427" y="2694986"/>
            <a:ext cx="2047499" cy="1212491"/>
          </a:xfrm>
          <a:custGeom>
            <a:avLst/>
            <a:gdLst/>
            <a:ahLst/>
            <a:cxnLst>
              <a:cxn ang="0">
                <a:pos x="445" y="36"/>
              </a:cxn>
              <a:cxn ang="0">
                <a:pos x="429" y="30"/>
              </a:cxn>
              <a:cxn ang="0">
                <a:pos x="402" y="26"/>
              </a:cxn>
              <a:cxn ang="0">
                <a:pos x="352" y="36"/>
              </a:cxn>
              <a:cxn ang="0">
                <a:pos x="313" y="64"/>
              </a:cxn>
              <a:cxn ang="0">
                <a:pos x="300" y="91"/>
              </a:cxn>
              <a:cxn ang="0">
                <a:pos x="292" y="88"/>
              </a:cxn>
              <a:cxn ang="0">
                <a:pos x="276" y="84"/>
              </a:cxn>
              <a:cxn ang="0">
                <a:pos x="262" y="82"/>
              </a:cxn>
              <a:cxn ang="0">
                <a:pos x="186" y="83"/>
              </a:cxn>
              <a:cxn ang="0">
                <a:pos x="119" y="112"/>
              </a:cxn>
              <a:cxn ang="0">
                <a:pos x="84" y="161"/>
              </a:cxn>
              <a:cxn ang="0">
                <a:pos x="80" y="191"/>
              </a:cxn>
              <a:cxn ang="0">
                <a:pos x="92" y="223"/>
              </a:cxn>
              <a:cxn ang="0">
                <a:pos x="85" y="242"/>
              </a:cxn>
              <a:cxn ang="0">
                <a:pos x="42" y="259"/>
              </a:cxn>
              <a:cxn ang="0">
                <a:pos x="11" y="288"/>
              </a:cxn>
              <a:cxn ang="0">
                <a:pos x="0" y="331"/>
              </a:cxn>
              <a:cxn ang="0">
                <a:pos x="23" y="378"/>
              </a:cxn>
              <a:cxn ang="0">
                <a:pos x="76" y="410"/>
              </a:cxn>
              <a:cxn ang="0">
                <a:pos x="127" y="420"/>
              </a:cxn>
              <a:cxn ang="0">
                <a:pos x="164" y="419"/>
              </a:cxn>
              <a:cxn ang="0">
                <a:pos x="185" y="415"/>
              </a:cxn>
              <a:cxn ang="0">
                <a:pos x="190" y="451"/>
              </a:cxn>
              <a:cxn ang="0">
                <a:pos x="239" y="495"/>
              </a:cxn>
              <a:cxn ang="0">
                <a:pos x="328" y="522"/>
              </a:cxn>
              <a:cxn ang="0">
                <a:pos x="402" y="527"/>
              </a:cxn>
              <a:cxn ang="0">
                <a:pos x="458" y="521"/>
              </a:cxn>
              <a:cxn ang="0">
                <a:pos x="509" y="506"/>
              </a:cxn>
              <a:cxn ang="0">
                <a:pos x="530" y="521"/>
              </a:cxn>
              <a:cxn ang="0">
                <a:pos x="559" y="538"/>
              </a:cxn>
              <a:cxn ang="0">
                <a:pos x="594" y="546"/>
              </a:cxn>
              <a:cxn ang="0">
                <a:pos x="652" y="543"/>
              </a:cxn>
              <a:cxn ang="0">
                <a:pos x="699" y="520"/>
              </a:cxn>
              <a:cxn ang="0">
                <a:pos x="721" y="486"/>
              </a:cxn>
              <a:cxn ang="0">
                <a:pos x="721" y="467"/>
              </a:cxn>
              <a:cxn ang="0">
                <a:pos x="734" y="471"/>
              </a:cxn>
              <a:cxn ang="0">
                <a:pos x="753" y="476"/>
              </a:cxn>
              <a:cxn ang="0">
                <a:pos x="781" y="481"/>
              </a:cxn>
              <a:cxn ang="0">
                <a:pos x="855" y="473"/>
              </a:cxn>
              <a:cxn ang="0">
                <a:pos x="912" y="443"/>
              </a:cxn>
              <a:cxn ang="0">
                <a:pos x="938" y="399"/>
              </a:cxn>
              <a:cxn ang="0">
                <a:pos x="936" y="366"/>
              </a:cxn>
              <a:cxn ang="0">
                <a:pos x="917" y="337"/>
              </a:cxn>
              <a:cxn ang="0">
                <a:pos x="916" y="316"/>
              </a:cxn>
              <a:cxn ang="0">
                <a:pos x="956" y="295"/>
              </a:cxn>
              <a:cxn ang="0">
                <a:pos x="986" y="263"/>
              </a:cxn>
              <a:cxn ang="0">
                <a:pos x="1002" y="218"/>
              </a:cxn>
              <a:cxn ang="0">
                <a:pos x="985" y="167"/>
              </a:cxn>
              <a:cxn ang="0">
                <a:pos x="938" y="133"/>
              </a:cxn>
              <a:cxn ang="0">
                <a:pos x="891" y="123"/>
              </a:cxn>
              <a:cxn ang="0">
                <a:pos x="887" y="111"/>
              </a:cxn>
              <a:cxn ang="0">
                <a:pos x="861" y="63"/>
              </a:cxn>
              <a:cxn ang="0">
                <a:pos x="773" y="18"/>
              </a:cxn>
              <a:cxn ang="0">
                <a:pos x="649" y="0"/>
              </a:cxn>
              <a:cxn ang="0">
                <a:pos x="567" y="6"/>
              </a:cxn>
              <a:cxn ang="0">
                <a:pos x="511" y="20"/>
              </a:cxn>
              <a:cxn ang="0">
                <a:pos x="464" y="39"/>
              </a:cxn>
            </a:cxnLst>
            <a:rect l="0" t="0" r="r" b="b"/>
            <a:pathLst>
              <a:path w="1002" h="548">
                <a:moveTo>
                  <a:pt x="458" y="43"/>
                </a:moveTo>
                <a:lnTo>
                  <a:pt x="456" y="43"/>
                </a:lnTo>
                <a:lnTo>
                  <a:pt x="455" y="41"/>
                </a:lnTo>
                <a:lnTo>
                  <a:pt x="455" y="41"/>
                </a:lnTo>
                <a:lnTo>
                  <a:pt x="451" y="40"/>
                </a:lnTo>
                <a:lnTo>
                  <a:pt x="450" y="39"/>
                </a:lnTo>
                <a:lnTo>
                  <a:pt x="450" y="39"/>
                </a:lnTo>
                <a:lnTo>
                  <a:pt x="448" y="38"/>
                </a:lnTo>
                <a:lnTo>
                  <a:pt x="447" y="38"/>
                </a:lnTo>
                <a:lnTo>
                  <a:pt x="445" y="36"/>
                </a:lnTo>
                <a:lnTo>
                  <a:pt x="445" y="36"/>
                </a:lnTo>
                <a:lnTo>
                  <a:pt x="443" y="35"/>
                </a:lnTo>
                <a:lnTo>
                  <a:pt x="442" y="35"/>
                </a:lnTo>
                <a:lnTo>
                  <a:pt x="440" y="34"/>
                </a:lnTo>
                <a:lnTo>
                  <a:pt x="440" y="34"/>
                </a:lnTo>
                <a:lnTo>
                  <a:pt x="439" y="33"/>
                </a:lnTo>
                <a:lnTo>
                  <a:pt x="435" y="33"/>
                </a:lnTo>
                <a:lnTo>
                  <a:pt x="434" y="31"/>
                </a:lnTo>
                <a:lnTo>
                  <a:pt x="432" y="31"/>
                </a:lnTo>
                <a:lnTo>
                  <a:pt x="432" y="31"/>
                </a:lnTo>
                <a:lnTo>
                  <a:pt x="431" y="30"/>
                </a:lnTo>
                <a:lnTo>
                  <a:pt x="429" y="30"/>
                </a:lnTo>
                <a:lnTo>
                  <a:pt x="427" y="30"/>
                </a:lnTo>
                <a:lnTo>
                  <a:pt x="426" y="29"/>
                </a:lnTo>
                <a:lnTo>
                  <a:pt x="424" y="29"/>
                </a:lnTo>
                <a:lnTo>
                  <a:pt x="422" y="29"/>
                </a:lnTo>
                <a:lnTo>
                  <a:pt x="421" y="28"/>
                </a:lnTo>
                <a:lnTo>
                  <a:pt x="419" y="28"/>
                </a:lnTo>
                <a:lnTo>
                  <a:pt x="418" y="28"/>
                </a:lnTo>
                <a:lnTo>
                  <a:pt x="416" y="28"/>
                </a:lnTo>
                <a:lnTo>
                  <a:pt x="411" y="26"/>
                </a:lnTo>
                <a:lnTo>
                  <a:pt x="406" y="26"/>
                </a:lnTo>
                <a:lnTo>
                  <a:pt x="402" y="26"/>
                </a:lnTo>
                <a:lnTo>
                  <a:pt x="397" y="26"/>
                </a:lnTo>
                <a:lnTo>
                  <a:pt x="392" y="26"/>
                </a:lnTo>
                <a:lnTo>
                  <a:pt x="387" y="26"/>
                </a:lnTo>
                <a:lnTo>
                  <a:pt x="382" y="28"/>
                </a:lnTo>
                <a:lnTo>
                  <a:pt x="378" y="28"/>
                </a:lnTo>
                <a:lnTo>
                  <a:pt x="373" y="29"/>
                </a:lnTo>
                <a:lnTo>
                  <a:pt x="369" y="30"/>
                </a:lnTo>
                <a:lnTo>
                  <a:pt x="365" y="31"/>
                </a:lnTo>
                <a:lnTo>
                  <a:pt x="360" y="33"/>
                </a:lnTo>
                <a:lnTo>
                  <a:pt x="357" y="34"/>
                </a:lnTo>
                <a:lnTo>
                  <a:pt x="352" y="36"/>
                </a:lnTo>
                <a:lnTo>
                  <a:pt x="347" y="38"/>
                </a:lnTo>
                <a:lnTo>
                  <a:pt x="344" y="40"/>
                </a:lnTo>
                <a:lnTo>
                  <a:pt x="339" y="43"/>
                </a:lnTo>
                <a:lnTo>
                  <a:pt x="336" y="45"/>
                </a:lnTo>
                <a:lnTo>
                  <a:pt x="333" y="48"/>
                </a:lnTo>
                <a:lnTo>
                  <a:pt x="329" y="50"/>
                </a:lnTo>
                <a:lnTo>
                  <a:pt x="326" y="53"/>
                </a:lnTo>
                <a:lnTo>
                  <a:pt x="323" y="55"/>
                </a:lnTo>
                <a:lnTo>
                  <a:pt x="320" y="58"/>
                </a:lnTo>
                <a:lnTo>
                  <a:pt x="316" y="62"/>
                </a:lnTo>
                <a:lnTo>
                  <a:pt x="313" y="64"/>
                </a:lnTo>
                <a:lnTo>
                  <a:pt x="312" y="68"/>
                </a:lnTo>
                <a:lnTo>
                  <a:pt x="308" y="72"/>
                </a:lnTo>
                <a:lnTo>
                  <a:pt x="307" y="75"/>
                </a:lnTo>
                <a:lnTo>
                  <a:pt x="305" y="78"/>
                </a:lnTo>
                <a:lnTo>
                  <a:pt x="304" y="82"/>
                </a:lnTo>
                <a:lnTo>
                  <a:pt x="302" y="86"/>
                </a:lnTo>
                <a:lnTo>
                  <a:pt x="300" y="89"/>
                </a:lnTo>
                <a:lnTo>
                  <a:pt x="300" y="91"/>
                </a:lnTo>
                <a:lnTo>
                  <a:pt x="300" y="91"/>
                </a:lnTo>
                <a:lnTo>
                  <a:pt x="300" y="91"/>
                </a:lnTo>
                <a:lnTo>
                  <a:pt x="300" y="91"/>
                </a:lnTo>
                <a:lnTo>
                  <a:pt x="300" y="91"/>
                </a:lnTo>
                <a:lnTo>
                  <a:pt x="300" y="91"/>
                </a:lnTo>
                <a:lnTo>
                  <a:pt x="300" y="91"/>
                </a:lnTo>
                <a:lnTo>
                  <a:pt x="300" y="92"/>
                </a:lnTo>
                <a:lnTo>
                  <a:pt x="299" y="91"/>
                </a:lnTo>
                <a:lnTo>
                  <a:pt x="297" y="91"/>
                </a:lnTo>
                <a:lnTo>
                  <a:pt x="297" y="91"/>
                </a:lnTo>
                <a:lnTo>
                  <a:pt x="296" y="89"/>
                </a:lnTo>
                <a:lnTo>
                  <a:pt x="294" y="89"/>
                </a:lnTo>
                <a:lnTo>
                  <a:pt x="292" y="89"/>
                </a:lnTo>
                <a:lnTo>
                  <a:pt x="292" y="88"/>
                </a:lnTo>
                <a:lnTo>
                  <a:pt x="291" y="88"/>
                </a:lnTo>
                <a:lnTo>
                  <a:pt x="289" y="88"/>
                </a:lnTo>
                <a:lnTo>
                  <a:pt x="288" y="88"/>
                </a:lnTo>
                <a:lnTo>
                  <a:pt x="288" y="87"/>
                </a:lnTo>
                <a:lnTo>
                  <a:pt x="286" y="87"/>
                </a:lnTo>
                <a:lnTo>
                  <a:pt x="284" y="87"/>
                </a:lnTo>
                <a:lnTo>
                  <a:pt x="283" y="86"/>
                </a:lnTo>
                <a:lnTo>
                  <a:pt x="283" y="86"/>
                </a:lnTo>
                <a:lnTo>
                  <a:pt x="281" y="86"/>
                </a:lnTo>
                <a:lnTo>
                  <a:pt x="280" y="86"/>
                </a:lnTo>
                <a:lnTo>
                  <a:pt x="276" y="84"/>
                </a:lnTo>
                <a:lnTo>
                  <a:pt x="275" y="84"/>
                </a:lnTo>
                <a:lnTo>
                  <a:pt x="273" y="84"/>
                </a:lnTo>
                <a:lnTo>
                  <a:pt x="272" y="83"/>
                </a:lnTo>
                <a:lnTo>
                  <a:pt x="272" y="83"/>
                </a:lnTo>
                <a:lnTo>
                  <a:pt x="270" y="83"/>
                </a:lnTo>
                <a:lnTo>
                  <a:pt x="268" y="83"/>
                </a:lnTo>
                <a:lnTo>
                  <a:pt x="267" y="83"/>
                </a:lnTo>
                <a:lnTo>
                  <a:pt x="265" y="82"/>
                </a:lnTo>
                <a:lnTo>
                  <a:pt x="265" y="82"/>
                </a:lnTo>
                <a:lnTo>
                  <a:pt x="263" y="82"/>
                </a:lnTo>
                <a:lnTo>
                  <a:pt x="262" y="82"/>
                </a:lnTo>
                <a:lnTo>
                  <a:pt x="260" y="82"/>
                </a:lnTo>
                <a:lnTo>
                  <a:pt x="252" y="80"/>
                </a:lnTo>
                <a:lnTo>
                  <a:pt x="246" y="79"/>
                </a:lnTo>
                <a:lnTo>
                  <a:pt x="238" y="79"/>
                </a:lnTo>
                <a:lnTo>
                  <a:pt x="230" y="79"/>
                </a:lnTo>
                <a:lnTo>
                  <a:pt x="223" y="79"/>
                </a:lnTo>
                <a:lnTo>
                  <a:pt x="215" y="79"/>
                </a:lnTo>
                <a:lnTo>
                  <a:pt x="207" y="80"/>
                </a:lnTo>
                <a:lnTo>
                  <a:pt x="201" y="80"/>
                </a:lnTo>
                <a:lnTo>
                  <a:pt x="193" y="82"/>
                </a:lnTo>
                <a:lnTo>
                  <a:pt x="186" y="83"/>
                </a:lnTo>
                <a:lnTo>
                  <a:pt x="180" y="84"/>
                </a:lnTo>
                <a:lnTo>
                  <a:pt x="172" y="87"/>
                </a:lnTo>
                <a:lnTo>
                  <a:pt x="166" y="88"/>
                </a:lnTo>
                <a:lnTo>
                  <a:pt x="159" y="91"/>
                </a:lnTo>
                <a:lnTo>
                  <a:pt x="153" y="93"/>
                </a:lnTo>
                <a:lnTo>
                  <a:pt x="146" y="96"/>
                </a:lnTo>
                <a:lnTo>
                  <a:pt x="141" y="98"/>
                </a:lnTo>
                <a:lnTo>
                  <a:pt x="135" y="102"/>
                </a:lnTo>
                <a:lnTo>
                  <a:pt x="130" y="104"/>
                </a:lnTo>
                <a:lnTo>
                  <a:pt x="125" y="108"/>
                </a:lnTo>
                <a:lnTo>
                  <a:pt x="119" y="112"/>
                </a:lnTo>
                <a:lnTo>
                  <a:pt x="114" y="116"/>
                </a:lnTo>
                <a:lnTo>
                  <a:pt x="111" y="120"/>
                </a:lnTo>
                <a:lnTo>
                  <a:pt x="106" y="123"/>
                </a:lnTo>
                <a:lnTo>
                  <a:pt x="101" y="127"/>
                </a:lnTo>
                <a:lnTo>
                  <a:pt x="98" y="132"/>
                </a:lnTo>
                <a:lnTo>
                  <a:pt x="95" y="136"/>
                </a:lnTo>
                <a:lnTo>
                  <a:pt x="92" y="141"/>
                </a:lnTo>
                <a:lnTo>
                  <a:pt x="88" y="146"/>
                </a:lnTo>
                <a:lnTo>
                  <a:pt x="87" y="151"/>
                </a:lnTo>
                <a:lnTo>
                  <a:pt x="85" y="156"/>
                </a:lnTo>
                <a:lnTo>
                  <a:pt x="84" y="161"/>
                </a:lnTo>
                <a:lnTo>
                  <a:pt x="82" y="164"/>
                </a:lnTo>
                <a:lnTo>
                  <a:pt x="82" y="166"/>
                </a:lnTo>
                <a:lnTo>
                  <a:pt x="80" y="169"/>
                </a:lnTo>
                <a:lnTo>
                  <a:pt x="80" y="171"/>
                </a:lnTo>
                <a:lnTo>
                  <a:pt x="80" y="174"/>
                </a:lnTo>
                <a:lnTo>
                  <a:pt x="80" y="179"/>
                </a:lnTo>
                <a:lnTo>
                  <a:pt x="80" y="181"/>
                </a:lnTo>
                <a:lnTo>
                  <a:pt x="80" y="184"/>
                </a:lnTo>
                <a:lnTo>
                  <a:pt x="80" y="186"/>
                </a:lnTo>
                <a:lnTo>
                  <a:pt x="80" y="189"/>
                </a:lnTo>
                <a:lnTo>
                  <a:pt x="80" y="191"/>
                </a:lnTo>
                <a:lnTo>
                  <a:pt x="80" y="194"/>
                </a:lnTo>
                <a:lnTo>
                  <a:pt x="82" y="196"/>
                </a:lnTo>
                <a:lnTo>
                  <a:pt x="82" y="199"/>
                </a:lnTo>
                <a:lnTo>
                  <a:pt x="84" y="204"/>
                </a:lnTo>
                <a:lnTo>
                  <a:pt x="85" y="209"/>
                </a:lnTo>
                <a:lnTo>
                  <a:pt x="87" y="211"/>
                </a:lnTo>
                <a:lnTo>
                  <a:pt x="87" y="213"/>
                </a:lnTo>
                <a:lnTo>
                  <a:pt x="88" y="215"/>
                </a:lnTo>
                <a:lnTo>
                  <a:pt x="90" y="218"/>
                </a:lnTo>
                <a:lnTo>
                  <a:pt x="92" y="220"/>
                </a:lnTo>
                <a:lnTo>
                  <a:pt x="92" y="223"/>
                </a:lnTo>
                <a:lnTo>
                  <a:pt x="93" y="225"/>
                </a:lnTo>
                <a:lnTo>
                  <a:pt x="95" y="227"/>
                </a:lnTo>
                <a:lnTo>
                  <a:pt x="96" y="229"/>
                </a:lnTo>
                <a:lnTo>
                  <a:pt x="98" y="232"/>
                </a:lnTo>
                <a:lnTo>
                  <a:pt x="100" y="234"/>
                </a:lnTo>
                <a:lnTo>
                  <a:pt x="103" y="235"/>
                </a:lnTo>
                <a:lnTo>
                  <a:pt x="104" y="238"/>
                </a:lnTo>
                <a:lnTo>
                  <a:pt x="100" y="238"/>
                </a:lnTo>
                <a:lnTo>
                  <a:pt x="95" y="239"/>
                </a:lnTo>
                <a:lnTo>
                  <a:pt x="90" y="240"/>
                </a:lnTo>
                <a:lnTo>
                  <a:pt x="85" y="242"/>
                </a:lnTo>
                <a:lnTo>
                  <a:pt x="82" y="243"/>
                </a:lnTo>
                <a:lnTo>
                  <a:pt x="77" y="244"/>
                </a:lnTo>
                <a:lnTo>
                  <a:pt x="72" y="245"/>
                </a:lnTo>
                <a:lnTo>
                  <a:pt x="69" y="247"/>
                </a:lnTo>
                <a:lnTo>
                  <a:pt x="64" y="248"/>
                </a:lnTo>
                <a:lnTo>
                  <a:pt x="61" y="250"/>
                </a:lnTo>
                <a:lnTo>
                  <a:pt x="56" y="252"/>
                </a:lnTo>
                <a:lnTo>
                  <a:pt x="53" y="253"/>
                </a:lnTo>
                <a:lnTo>
                  <a:pt x="50" y="255"/>
                </a:lnTo>
                <a:lnTo>
                  <a:pt x="45" y="258"/>
                </a:lnTo>
                <a:lnTo>
                  <a:pt x="42" y="259"/>
                </a:lnTo>
                <a:lnTo>
                  <a:pt x="39" y="262"/>
                </a:lnTo>
                <a:lnTo>
                  <a:pt x="35" y="264"/>
                </a:lnTo>
                <a:lnTo>
                  <a:pt x="32" y="267"/>
                </a:lnTo>
                <a:lnTo>
                  <a:pt x="29" y="269"/>
                </a:lnTo>
                <a:lnTo>
                  <a:pt x="26" y="272"/>
                </a:lnTo>
                <a:lnTo>
                  <a:pt x="24" y="274"/>
                </a:lnTo>
                <a:lnTo>
                  <a:pt x="21" y="277"/>
                </a:lnTo>
                <a:lnTo>
                  <a:pt x="18" y="279"/>
                </a:lnTo>
                <a:lnTo>
                  <a:pt x="16" y="283"/>
                </a:lnTo>
                <a:lnTo>
                  <a:pt x="15" y="286"/>
                </a:lnTo>
                <a:lnTo>
                  <a:pt x="11" y="288"/>
                </a:lnTo>
                <a:lnTo>
                  <a:pt x="10" y="292"/>
                </a:lnTo>
                <a:lnTo>
                  <a:pt x="8" y="295"/>
                </a:lnTo>
                <a:lnTo>
                  <a:pt x="7" y="298"/>
                </a:lnTo>
                <a:lnTo>
                  <a:pt x="5" y="301"/>
                </a:lnTo>
                <a:lnTo>
                  <a:pt x="3" y="305"/>
                </a:lnTo>
                <a:lnTo>
                  <a:pt x="3" y="308"/>
                </a:lnTo>
                <a:lnTo>
                  <a:pt x="2" y="312"/>
                </a:lnTo>
                <a:lnTo>
                  <a:pt x="0" y="317"/>
                </a:lnTo>
                <a:lnTo>
                  <a:pt x="0" y="322"/>
                </a:lnTo>
                <a:lnTo>
                  <a:pt x="0" y="326"/>
                </a:lnTo>
                <a:lnTo>
                  <a:pt x="0" y="331"/>
                </a:lnTo>
                <a:lnTo>
                  <a:pt x="2" y="335"/>
                </a:lnTo>
                <a:lnTo>
                  <a:pt x="2" y="340"/>
                </a:lnTo>
                <a:lnTo>
                  <a:pt x="3" y="344"/>
                </a:lnTo>
                <a:lnTo>
                  <a:pt x="5" y="349"/>
                </a:lnTo>
                <a:lnTo>
                  <a:pt x="7" y="352"/>
                </a:lnTo>
                <a:lnTo>
                  <a:pt x="8" y="357"/>
                </a:lnTo>
                <a:lnTo>
                  <a:pt x="11" y="361"/>
                </a:lnTo>
                <a:lnTo>
                  <a:pt x="13" y="365"/>
                </a:lnTo>
                <a:lnTo>
                  <a:pt x="16" y="369"/>
                </a:lnTo>
                <a:lnTo>
                  <a:pt x="19" y="374"/>
                </a:lnTo>
                <a:lnTo>
                  <a:pt x="23" y="378"/>
                </a:lnTo>
                <a:lnTo>
                  <a:pt x="26" y="380"/>
                </a:lnTo>
                <a:lnTo>
                  <a:pt x="31" y="384"/>
                </a:lnTo>
                <a:lnTo>
                  <a:pt x="34" y="388"/>
                </a:lnTo>
                <a:lnTo>
                  <a:pt x="39" y="391"/>
                </a:lnTo>
                <a:lnTo>
                  <a:pt x="43" y="394"/>
                </a:lnTo>
                <a:lnTo>
                  <a:pt x="48" y="398"/>
                </a:lnTo>
                <a:lnTo>
                  <a:pt x="53" y="400"/>
                </a:lnTo>
                <a:lnTo>
                  <a:pt x="58" y="403"/>
                </a:lnTo>
                <a:lnTo>
                  <a:pt x="64" y="405"/>
                </a:lnTo>
                <a:lnTo>
                  <a:pt x="69" y="408"/>
                </a:lnTo>
                <a:lnTo>
                  <a:pt x="76" y="410"/>
                </a:lnTo>
                <a:lnTo>
                  <a:pt x="82" y="412"/>
                </a:lnTo>
                <a:lnTo>
                  <a:pt x="88" y="414"/>
                </a:lnTo>
                <a:lnTo>
                  <a:pt x="95" y="415"/>
                </a:lnTo>
                <a:lnTo>
                  <a:pt x="101" y="417"/>
                </a:lnTo>
                <a:lnTo>
                  <a:pt x="108" y="418"/>
                </a:lnTo>
                <a:lnTo>
                  <a:pt x="109" y="418"/>
                </a:lnTo>
                <a:lnTo>
                  <a:pt x="113" y="419"/>
                </a:lnTo>
                <a:lnTo>
                  <a:pt x="117" y="419"/>
                </a:lnTo>
                <a:lnTo>
                  <a:pt x="122" y="420"/>
                </a:lnTo>
                <a:lnTo>
                  <a:pt x="125" y="420"/>
                </a:lnTo>
                <a:lnTo>
                  <a:pt x="127" y="420"/>
                </a:lnTo>
                <a:lnTo>
                  <a:pt x="132" y="420"/>
                </a:lnTo>
                <a:lnTo>
                  <a:pt x="137" y="420"/>
                </a:lnTo>
                <a:lnTo>
                  <a:pt x="140" y="420"/>
                </a:lnTo>
                <a:lnTo>
                  <a:pt x="145" y="420"/>
                </a:lnTo>
                <a:lnTo>
                  <a:pt x="148" y="420"/>
                </a:lnTo>
                <a:lnTo>
                  <a:pt x="149" y="420"/>
                </a:lnTo>
                <a:lnTo>
                  <a:pt x="153" y="420"/>
                </a:lnTo>
                <a:lnTo>
                  <a:pt x="154" y="419"/>
                </a:lnTo>
                <a:lnTo>
                  <a:pt x="157" y="419"/>
                </a:lnTo>
                <a:lnTo>
                  <a:pt x="159" y="419"/>
                </a:lnTo>
                <a:lnTo>
                  <a:pt x="164" y="419"/>
                </a:lnTo>
                <a:lnTo>
                  <a:pt x="166" y="418"/>
                </a:lnTo>
                <a:lnTo>
                  <a:pt x="169" y="418"/>
                </a:lnTo>
                <a:lnTo>
                  <a:pt x="170" y="418"/>
                </a:lnTo>
                <a:lnTo>
                  <a:pt x="174" y="417"/>
                </a:lnTo>
                <a:lnTo>
                  <a:pt x="175" y="417"/>
                </a:lnTo>
                <a:lnTo>
                  <a:pt x="178" y="417"/>
                </a:lnTo>
                <a:lnTo>
                  <a:pt x="180" y="415"/>
                </a:lnTo>
                <a:lnTo>
                  <a:pt x="183" y="415"/>
                </a:lnTo>
                <a:lnTo>
                  <a:pt x="185" y="414"/>
                </a:lnTo>
                <a:lnTo>
                  <a:pt x="185" y="415"/>
                </a:lnTo>
                <a:lnTo>
                  <a:pt x="185" y="415"/>
                </a:lnTo>
                <a:lnTo>
                  <a:pt x="185" y="417"/>
                </a:lnTo>
                <a:lnTo>
                  <a:pt x="185" y="417"/>
                </a:lnTo>
                <a:lnTo>
                  <a:pt x="185" y="417"/>
                </a:lnTo>
                <a:lnTo>
                  <a:pt x="185" y="418"/>
                </a:lnTo>
                <a:lnTo>
                  <a:pt x="183" y="422"/>
                </a:lnTo>
                <a:lnTo>
                  <a:pt x="183" y="427"/>
                </a:lnTo>
                <a:lnTo>
                  <a:pt x="183" y="432"/>
                </a:lnTo>
                <a:lnTo>
                  <a:pt x="185" y="437"/>
                </a:lnTo>
                <a:lnTo>
                  <a:pt x="186" y="442"/>
                </a:lnTo>
                <a:lnTo>
                  <a:pt x="188" y="446"/>
                </a:lnTo>
                <a:lnTo>
                  <a:pt x="190" y="451"/>
                </a:lnTo>
                <a:lnTo>
                  <a:pt x="193" y="454"/>
                </a:lnTo>
                <a:lnTo>
                  <a:pt x="194" y="459"/>
                </a:lnTo>
                <a:lnTo>
                  <a:pt x="199" y="463"/>
                </a:lnTo>
                <a:lnTo>
                  <a:pt x="202" y="468"/>
                </a:lnTo>
                <a:lnTo>
                  <a:pt x="207" y="472"/>
                </a:lnTo>
                <a:lnTo>
                  <a:pt x="212" y="476"/>
                </a:lnTo>
                <a:lnTo>
                  <a:pt x="217" y="481"/>
                </a:lnTo>
                <a:lnTo>
                  <a:pt x="222" y="485"/>
                </a:lnTo>
                <a:lnTo>
                  <a:pt x="228" y="488"/>
                </a:lnTo>
                <a:lnTo>
                  <a:pt x="233" y="491"/>
                </a:lnTo>
                <a:lnTo>
                  <a:pt x="239" y="495"/>
                </a:lnTo>
                <a:lnTo>
                  <a:pt x="246" y="498"/>
                </a:lnTo>
                <a:lnTo>
                  <a:pt x="254" y="501"/>
                </a:lnTo>
                <a:lnTo>
                  <a:pt x="260" y="505"/>
                </a:lnTo>
                <a:lnTo>
                  <a:pt x="268" y="507"/>
                </a:lnTo>
                <a:lnTo>
                  <a:pt x="276" y="510"/>
                </a:lnTo>
                <a:lnTo>
                  <a:pt x="284" y="512"/>
                </a:lnTo>
                <a:lnTo>
                  <a:pt x="292" y="515"/>
                </a:lnTo>
                <a:lnTo>
                  <a:pt x="300" y="517"/>
                </a:lnTo>
                <a:lnTo>
                  <a:pt x="310" y="520"/>
                </a:lnTo>
                <a:lnTo>
                  <a:pt x="320" y="521"/>
                </a:lnTo>
                <a:lnTo>
                  <a:pt x="328" y="522"/>
                </a:lnTo>
                <a:lnTo>
                  <a:pt x="337" y="524"/>
                </a:lnTo>
                <a:lnTo>
                  <a:pt x="347" y="525"/>
                </a:lnTo>
                <a:lnTo>
                  <a:pt x="357" y="526"/>
                </a:lnTo>
                <a:lnTo>
                  <a:pt x="363" y="526"/>
                </a:lnTo>
                <a:lnTo>
                  <a:pt x="368" y="527"/>
                </a:lnTo>
                <a:lnTo>
                  <a:pt x="374" y="527"/>
                </a:lnTo>
                <a:lnTo>
                  <a:pt x="379" y="527"/>
                </a:lnTo>
                <a:lnTo>
                  <a:pt x="386" y="527"/>
                </a:lnTo>
                <a:lnTo>
                  <a:pt x="390" y="527"/>
                </a:lnTo>
                <a:lnTo>
                  <a:pt x="395" y="527"/>
                </a:lnTo>
                <a:lnTo>
                  <a:pt x="402" y="527"/>
                </a:lnTo>
                <a:lnTo>
                  <a:pt x="406" y="527"/>
                </a:lnTo>
                <a:lnTo>
                  <a:pt x="411" y="526"/>
                </a:lnTo>
                <a:lnTo>
                  <a:pt x="418" y="526"/>
                </a:lnTo>
                <a:lnTo>
                  <a:pt x="422" y="526"/>
                </a:lnTo>
                <a:lnTo>
                  <a:pt x="427" y="525"/>
                </a:lnTo>
                <a:lnTo>
                  <a:pt x="432" y="525"/>
                </a:lnTo>
                <a:lnTo>
                  <a:pt x="437" y="525"/>
                </a:lnTo>
                <a:lnTo>
                  <a:pt x="442" y="524"/>
                </a:lnTo>
                <a:lnTo>
                  <a:pt x="447" y="522"/>
                </a:lnTo>
                <a:lnTo>
                  <a:pt x="453" y="522"/>
                </a:lnTo>
                <a:lnTo>
                  <a:pt x="458" y="521"/>
                </a:lnTo>
                <a:lnTo>
                  <a:pt x="463" y="520"/>
                </a:lnTo>
                <a:lnTo>
                  <a:pt x="466" y="519"/>
                </a:lnTo>
                <a:lnTo>
                  <a:pt x="471" y="519"/>
                </a:lnTo>
                <a:lnTo>
                  <a:pt x="475" y="517"/>
                </a:lnTo>
                <a:lnTo>
                  <a:pt x="485" y="515"/>
                </a:lnTo>
                <a:lnTo>
                  <a:pt x="488" y="514"/>
                </a:lnTo>
                <a:lnTo>
                  <a:pt x="493" y="512"/>
                </a:lnTo>
                <a:lnTo>
                  <a:pt x="498" y="511"/>
                </a:lnTo>
                <a:lnTo>
                  <a:pt x="501" y="509"/>
                </a:lnTo>
                <a:lnTo>
                  <a:pt x="506" y="507"/>
                </a:lnTo>
                <a:lnTo>
                  <a:pt x="509" y="506"/>
                </a:lnTo>
                <a:lnTo>
                  <a:pt x="512" y="505"/>
                </a:lnTo>
                <a:lnTo>
                  <a:pt x="514" y="506"/>
                </a:lnTo>
                <a:lnTo>
                  <a:pt x="516" y="507"/>
                </a:lnTo>
                <a:lnTo>
                  <a:pt x="517" y="510"/>
                </a:lnTo>
                <a:lnTo>
                  <a:pt x="519" y="511"/>
                </a:lnTo>
                <a:lnTo>
                  <a:pt x="520" y="514"/>
                </a:lnTo>
                <a:lnTo>
                  <a:pt x="522" y="515"/>
                </a:lnTo>
                <a:lnTo>
                  <a:pt x="524" y="516"/>
                </a:lnTo>
                <a:lnTo>
                  <a:pt x="525" y="519"/>
                </a:lnTo>
                <a:lnTo>
                  <a:pt x="529" y="520"/>
                </a:lnTo>
                <a:lnTo>
                  <a:pt x="530" y="521"/>
                </a:lnTo>
                <a:lnTo>
                  <a:pt x="532" y="522"/>
                </a:lnTo>
                <a:lnTo>
                  <a:pt x="535" y="525"/>
                </a:lnTo>
                <a:lnTo>
                  <a:pt x="537" y="526"/>
                </a:lnTo>
                <a:lnTo>
                  <a:pt x="538" y="527"/>
                </a:lnTo>
                <a:lnTo>
                  <a:pt x="541" y="529"/>
                </a:lnTo>
                <a:lnTo>
                  <a:pt x="543" y="530"/>
                </a:lnTo>
                <a:lnTo>
                  <a:pt x="546" y="531"/>
                </a:lnTo>
                <a:lnTo>
                  <a:pt x="551" y="534"/>
                </a:lnTo>
                <a:lnTo>
                  <a:pt x="553" y="535"/>
                </a:lnTo>
                <a:lnTo>
                  <a:pt x="556" y="536"/>
                </a:lnTo>
                <a:lnTo>
                  <a:pt x="559" y="538"/>
                </a:lnTo>
                <a:lnTo>
                  <a:pt x="561" y="539"/>
                </a:lnTo>
                <a:lnTo>
                  <a:pt x="564" y="539"/>
                </a:lnTo>
                <a:lnTo>
                  <a:pt x="567" y="540"/>
                </a:lnTo>
                <a:lnTo>
                  <a:pt x="570" y="541"/>
                </a:lnTo>
                <a:lnTo>
                  <a:pt x="573" y="541"/>
                </a:lnTo>
                <a:lnTo>
                  <a:pt x="577" y="543"/>
                </a:lnTo>
                <a:lnTo>
                  <a:pt x="578" y="544"/>
                </a:lnTo>
                <a:lnTo>
                  <a:pt x="582" y="544"/>
                </a:lnTo>
                <a:lnTo>
                  <a:pt x="585" y="545"/>
                </a:lnTo>
                <a:lnTo>
                  <a:pt x="588" y="545"/>
                </a:lnTo>
                <a:lnTo>
                  <a:pt x="594" y="546"/>
                </a:lnTo>
                <a:lnTo>
                  <a:pt x="599" y="546"/>
                </a:lnTo>
                <a:lnTo>
                  <a:pt x="606" y="548"/>
                </a:lnTo>
                <a:lnTo>
                  <a:pt x="610" y="548"/>
                </a:lnTo>
                <a:lnTo>
                  <a:pt x="615" y="548"/>
                </a:lnTo>
                <a:lnTo>
                  <a:pt x="622" y="548"/>
                </a:lnTo>
                <a:lnTo>
                  <a:pt x="626" y="546"/>
                </a:lnTo>
                <a:lnTo>
                  <a:pt x="631" y="546"/>
                </a:lnTo>
                <a:lnTo>
                  <a:pt x="638" y="545"/>
                </a:lnTo>
                <a:lnTo>
                  <a:pt x="643" y="545"/>
                </a:lnTo>
                <a:lnTo>
                  <a:pt x="647" y="544"/>
                </a:lnTo>
                <a:lnTo>
                  <a:pt x="652" y="543"/>
                </a:lnTo>
                <a:lnTo>
                  <a:pt x="657" y="541"/>
                </a:lnTo>
                <a:lnTo>
                  <a:pt x="662" y="540"/>
                </a:lnTo>
                <a:lnTo>
                  <a:pt x="667" y="539"/>
                </a:lnTo>
                <a:lnTo>
                  <a:pt x="671" y="536"/>
                </a:lnTo>
                <a:lnTo>
                  <a:pt x="675" y="535"/>
                </a:lnTo>
                <a:lnTo>
                  <a:pt x="679" y="532"/>
                </a:lnTo>
                <a:lnTo>
                  <a:pt x="684" y="530"/>
                </a:lnTo>
                <a:lnTo>
                  <a:pt x="688" y="529"/>
                </a:lnTo>
                <a:lnTo>
                  <a:pt x="691" y="526"/>
                </a:lnTo>
                <a:lnTo>
                  <a:pt x="696" y="524"/>
                </a:lnTo>
                <a:lnTo>
                  <a:pt x="699" y="520"/>
                </a:lnTo>
                <a:lnTo>
                  <a:pt x="702" y="517"/>
                </a:lnTo>
                <a:lnTo>
                  <a:pt x="705" y="515"/>
                </a:lnTo>
                <a:lnTo>
                  <a:pt x="707" y="511"/>
                </a:lnTo>
                <a:lnTo>
                  <a:pt x="710" y="509"/>
                </a:lnTo>
                <a:lnTo>
                  <a:pt x="712" y="505"/>
                </a:lnTo>
                <a:lnTo>
                  <a:pt x="715" y="502"/>
                </a:lnTo>
                <a:lnTo>
                  <a:pt x="716" y="498"/>
                </a:lnTo>
                <a:lnTo>
                  <a:pt x="718" y="495"/>
                </a:lnTo>
                <a:lnTo>
                  <a:pt x="720" y="491"/>
                </a:lnTo>
                <a:lnTo>
                  <a:pt x="720" y="490"/>
                </a:lnTo>
                <a:lnTo>
                  <a:pt x="721" y="486"/>
                </a:lnTo>
                <a:lnTo>
                  <a:pt x="721" y="483"/>
                </a:lnTo>
                <a:lnTo>
                  <a:pt x="721" y="482"/>
                </a:lnTo>
                <a:lnTo>
                  <a:pt x="721" y="480"/>
                </a:lnTo>
                <a:lnTo>
                  <a:pt x="721" y="478"/>
                </a:lnTo>
                <a:lnTo>
                  <a:pt x="721" y="477"/>
                </a:lnTo>
                <a:lnTo>
                  <a:pt x="721" y="475"/>
                </a:lnTo>
                <a:lnTo>
                  <a:pt x="721" y="473"/>
                </a:lnTo>
                <a:lnTo>
                  <a:pt x="721" y="472"/>
                </a:lnTo>
                <a:lnTo>
                  <a:pt x="721" y="471"/>
                </a:lnTo>
                <a:lnTo>
                  <a:pt x="721" y="468"/>
                </a:lnTo>
                <a:lnTo>
                  <a:pt x="721" y="467"/>
                </a:lnTo>
                <a:lnTo>
                  <a:pt x="721" y="466"/>
                </a:lnTo>
                <a:lnTo>
                  <a:pt x="723" y="466"/>
                </a:lnTo>
                <a:lnTo>
                  <a:pt x="723" y="467"/>
                </a:lnTo>
                <a:lnTo>
                  <a:pt x="724" y="467"/>
                </a:lnTo>
                <a:lnTo>
                  <a:pt x="726" y="467"/>
                </a:lnTo>
                <a:lnTo>
                  <a:pt x="728" y="468"/>
                </a:lnTo>
                <a:lnTo>
                  <a:pt x="729" y="468"/>
                </a:lnTo>
                <a:lnTo>
                  <a:pt x="731" y="470"/>
                </a:lnTo>
                <a:lnTo>
                  <a:pt x="731" y="470"/>
                </a:lnTo>
                <a:lnTo>
                  <a:pt x="732" y="470"/>
                </a:lnTo>
                <a:lnTo>
                  <a:pt x="734" y="471"/>
                </a:lnTo>
                <a:lnTo>
                  <a:pt x="736" y="471"/>
                </a:lnTo>
                <a:lnTo>
                  <a:pt x="737" y="472"/>
                </a:lnTo>
                <a:lnTo>
                  <a:pt x="739" y="472"/>
                </a:lnTo>
                <a:lnTo>
                  <a:pt x="741" y="472"/>
                </a:lnTo>
                <a:lnTo>
                  <a:pt x="741" y="473"/>
                </a:lnTo>
                <a:lnTo>
                  <a:pt x="742" y="473"/>
                </a:lnTo>
                <a:lnTo>
                  <a:pt x="744" y="473"/>
                </a:lnTo>
                <a:lnTo>
                  <a:pt x="749" y="475"/>
                </a:lnTo>
                <a:lnTo>
                  <a:pt x="750" y="476"/>
                </a:lnTo>
                <a:lnTo>
                  <a:pt x="752" y="476"/>
                </a:lnTo>
                <a:lnTo>
                  <a:pt x="753" y="476"/>
                </a:lnTo>
                <a:lnTo>
                  <a:pt x="755" y="476"/>
                </a:lnTo>
                <a:lnTo>
                  <a:pt x="755" y="477"/>
                </a:lnTo>
                <a:lnTo>
                  <a:pt x="757" y="477"/>
                </a:lnTo>
                <a:lnTo>
                  <a:pt x="758" y="477"/>
                </a:lnTo>
                <a:lnTo>
                  <a:pt x="760" y="477"/>
                </a:lnTo>
                <a:lnTo>
                  <a:pt x="761" y="478"/>
                </a:lnTo>
                <a:lnTo>
                  <a:pt x="763" y="478"/>
                </a:lnTo>
                <a:lnTo>
                  <a:pt x="765" y="478"/>
                </a:lnTo>
                <a:lnTo>
                  <a:pt x="766" y="478"/>
                </a:lnTo>
                <a:lnTo>
                  <a:pt x="774" y="480"/>
                </a:lnTo>
                <a:lnTo>
                  <a:pt x="781" y="481"/>
                </a:lnTo>
                <a:lnTo>
                  <a:pt x="787" y="481"/>
                </a:lnTo>
                <a:lnTo>
                  <a:pt x="795" y="481"/>
                </a:lnTo>
                <a:lnTo>
                  <a:pt x="802" y="481"/>
                </a:lnTo>
                <a:lnTo>
                  <a:pt x="808" y="481"/>
                </a:lnTo>
                <a:lnTo>
                  <a:pt x="816" y="481"/>
                </a:lnTo>
                <a:lnTo>
                  <a:pt x="822" y="480"/>
                </a:lnTo>
                <a:lnTo>
                  <a:pt x="829" y="480"/>
                </a:lnTo>
                <a:lnTo>
                  <a:pt x="835" y="478"/>
                </a:lnTo>
                <a:lnTo>
                  <a:pt x="842" y="477"/>
                </a:lnTo>
                <a:lnTo>
                  <a:pt x="848" y="476"/>
                </a:lnTo>
                <a:lnTo>
                  <a:pt x="855" y="473"/>
                </a:lnTo>
                <a:lnTo>
                  <a:pt x="861" y="472"/>
                </a:lnTo>
                <a:lnTo>
                  <a:pt x="867" y="470"/>
                </a:lnTo>
                <a:lnTo>
                  <a:pt x="874" y="467"/>
                </a:lnTo>
                <a:lnTo>
                  <a:pt x="879" y="464"/>
                </a:lnTo>
                <a:lnTo>
                  <a:pt x="885" y="462"/>
                </a:lnTo>
                <a:lnTo>
                  <a:pt x="890" y="459"/>
                </a:lnTo>
                <a:lnTo>
                  <a:pt x="895" y="457"/>
                </a:lnTo>
                <a:lnTo>
                  <a:pt x="900" y="453"/>
                </a:lnTo>
                <a:lnTo>
                  <a:pt x="904" y="449"/>
                </a:lnTo>
                <a:lnTo>
                  <a:pt x="909" y="447"/>
                </a:lnTo>
                <a:lnTo>
                  <a:pt x="912" y="443"/>
                </a:lnTo>
                <a:lnTo>
                  <a:pt x="917" y="439"/>
                </a:lnTo>
                <a:lnTo>
                  <a:pt x="920" y="436"/>
                </a:lnTo>
                <a:lnTo>
                  <a:pt x="924" y="431"/>
                </a:lnTo>
                <a:lnTo>
                  <a:pt x="927" y="427"/>
                </a:lnTo>
                <a:lnTo>
                  <a:pt x="930" y="423"/>
                </a:lnTo>
                <a:lnTo>
                  <a:pt x="932" y="418"/>
                </a:lnTo>
                <a:lnTo>
                  <a:pt x="935" y="414"/>
                </a:lnTo>
                <a:lnTo>
                  <a:pt x="936" y="409"/>
                </a:lnTo>
                <a:lnTo>
                  <a:pt x="936" y="405"/>
                </a:lnTo>
                <a:lnTo>
                  <a:pt x="938" y="403"/>
                </a:lnTo>
                <a:lnTo>
                  <a:pt x="938" y="399"/>
                </a:lnTo>
                <a:lnTo>
                  <a:pt x="940" y="397"/>
                </a:lnTo>
                <a:lnTo>
                  <a:pt x="940" y="394"/>
                </a:lnTo>
                <a:lnTo>
                  <a:pt x="940" y="390"/>
                </a:lnTo>
                <a:lnTo>
                  <a:pt x="940" y="388"/>
                </a:lnTo>
                <a:lnTo>
                  <a:pt x="940" y="384"/>
                </a:lnTo>
                <a:lnTo>
                  <a:pt x="940" y="381"/>
                </a:lnTo>
                <a:lnTo>
                  <a:pt x="940" y="379"/>
                </a:lnTo>
                <a:lnTo>
                  <a:pt x="938" y="375"/>
                </a:lnTo>
                <a:lnTo>
                  <a:pt x="938" y="373"/>
                </a:lnTo>
                <a:lnTo>
                  <a:pt x="936" y="370"/>
                </a:lnTo>
                <a:lnTo>
                  <a:pt x="936" y="366"/>
                </a:lnTo>
                <a:lnTo>
                  <a:pt x="935" y="364"/>
                </a:lnTo>
                <a:lnTo>
                  <a:pt x="933" y="361"/>
                </a:lnTo>
                <a:lnTo>
                  <a:pt x="933" y="357"/>
                </a:lnTo>
                <a:lnTo>
                  <a:pt x="932" y="355"/>
                </a:lnTo>
                <a:lnTo>
                  <a:pt x="930" y="352"/>
                </a:lnTo>
                <a:lnTo>
                  <a:pt x="928" y="350"/>
                </a:lnTo>
                <a:lnTo>
                  <a:pt x="925" y="347"/>
                </a:lnTo>
                <a:lnTo>
                  <a:pt x="924" y="345"/>
                </a:lnTo>
                <a:lnTo>
                  <a:pt x="922" y="342"/>
                </a:lnTo>
                <a:lnTo>
                  <a:pt x="920" y="340"/>
                </a:lnTo>
                <a:lnTo>
                  <a:pt x="917" y="337"/>
                </a:lnTo>
                <a:lnTo>
                  <a:pt x="916" y="335"/>
                </a:lnTo>
                <a:lnTo>
                  <a:pt x="912" y="332"/>
                </a:lnTo>
                <a:lnTo>
                  <a:pt x="909" y="330"/>
                </a:lnTo>
                <a:lnTo>
                  <a:pt x="908" y="327"/>
                </a:lnTo>
                <a:lnTo>
                  <a:pt x="904" y="325"/>
                </a:lnTo>
                <a:lnTo>
                  <a:pt x="901" y="322"/>
                </a:lnTo>
                <a:lnTo>
                  <a:pt x="898" y="321"/>
                </a:lnTo>
                <a:lnTo>
                  <a:pt x="903" y="320"/>
                </a:lnTo>
                <a:lnTo>
                  <a:pt x="906" y="318"/>
                </a:lnTo>
                <a:lnTo>
                  <a:pt x="911" y="317"/>
                </a:lnTo>
                <a:lnTo>
                  <a:pt x="916" y="316"/>
                </a:lnTo>
                <a:lnTo>
                  <a:pt x="919" y="315"/>
                </a:lnTo>
                <a:lnTo>
                  <a:pt x="924" y="313"/>
                </a:lnTo>
                <a:lnTo>
                  <a:pt x="927" y="312"/>
                </a:lnTo>
                <a:lnTo>
                  <a:pt x="932" y="310"/>
                </a:lnTo>
                <a:lnTo>
                  <a:pt x="935" y="308"/>
                </a:lnTo>
                <a:lnTo>
                  <a:pt x="938" y="306"/>
                </a:lnTo>
                <a:lnTo>
                  <a:pt x="943" y="305"/>
                </a:lnTo>
                <a:lnTo>
                  <a:pt x="946" y="302"/>
                </a:lnTo>
                <a:lnTo>
                  <a:pt x="949" y="300"/>
                </a:lnTo>
                <a:lnTo>
                  <a:pt x="953" y="297"/>
                </a:lnTo>
                <a:lnTo>
                  <a:pt x="956" y="295"/>
                </a:lnTo>
                <a:lnTo>
                  <a:pt x="961" y="293"/>
                </a:lnTo>
                <a:lnTo>
                  <a:pt x="962" y="289"/>
                </a:lnTo>
                <a:lnTo>
                  <a:pt x="965" y="287"/>
                </a:lnTo>
                <a:lnTo>
                  <a:pt x="969" y="284"/>
                </a:lnTo>
                <a:lnTo>
                  <a:pt x="972" y="282"/>
                </a:lnTo>
                <a:lnTo>
                  <a:pt x="975" y="279"/>
                </a:lnTo>
                <a:lnTo>
                  <a:pt x="978" y="276"/>
                </a:lnTo>
                <a:lnTo>
                  <a:pt x="980" y="273"/>
                </a:lnTo>
                <a:lnTo>
                  <a:pt x="983" y="269"/>
                </a:lnTo>
                <a:lnTo>
                  <a:pt x="985" y="267"/>
                </a:lnTo>
                <a:lnTo>
                  <a:pt x="986" y="263"/>
                </a:lnTo>
                <a:lnTo>
                  <a:pt x="989" y="261"/>
                </a:lnTo>
                <a:lnTo>
                  <a:pt x="991" y="257"/>
                </a:lnTo>
                <a:lnTo>
                  <a:pt x="993" y="253"/>
                </a:lnTo>
                <a:lnTo>
                  <a:pt x="994" y="250"/>
                </a:lnTo>
                <a:lnTo>
                  <a:pt x="996" y="247"/>
                </a:lnTo>
                <a:lnTo>
                  <a:pt x="997" y="243"/>
                </a:lnTo>
                <a:lnTo>
                  <a:pt x="999" y="238"/>
                </a:lnTo>
                <a:lnTo>
                  <a:pt x="1001" y="233"/>
                </a:lnTo>
                <a:lnTo>
                  <a:pt x="1001" y="228"/>
                </a:lnTo>
                <a:lnTo>
                  <a:pt x="1001" y="223"/>
                </a:lnTo>
                <a:lnTo>
                  <a:pt x="1002" y="218"/>
                </a:lnTo>
                <a:lnTo>
                  <a:pt x="1002" y="213"/>
                </a:lnTo>
                <a:lnTo>
                  <a:pt x="1001" y="208"/>
                </a:lnTo>
                <a:lnTo>
                  <a:pt x="1001" y="203"/>
                </a:lnTo>
                <a:lnTo>
                  <a:pt x="999" y="198"/>
                </a:lnTo>
                <a:lnTo>
                  <a:pt x="999" y="194"/>
                </a:lnTo>
                <a:lnTo>
                  <a:pt x="997" y="189"/>
                </a:lnTo>
                <a:lnTo>
                  <a:pt x="994" y="184"/>
                </a:lnTo>
                <a:lnTo>
                  <a:pt x="993" y="180"/>
                </a:lnTo>
                <a:lnTo>
                  <a:pt x="991" y="175"/>
                </a:lnTo>
                <a:lnTo>
                  <a:pt x="988" y="171"/>
                </a:lnTo>
                <a:lnTo>
                  <a:pt x="985" y="167"/>
                </a:lnTo>
                <a:lnTo>
                  <a:pt x="981" y="164"/>
                </a:lnTo>
                <a:lnTo>
                  <a:pt x="978" y="160"/>
                </a:lnTo>
                <a:lnTo>
                  <a:pt x="975" y="156"/>
                </a:lnTo>
                <a:lnTo>
                  <a:pt x="970" y="152"/>
                </a:lnTo>
                <a:lnTo>
                  <a:pt x="967" y="148"/>
                </a:lnTo>
                <a:lnTo>
                  <a:pt x="962" y="146"/>
                </a:lnTo>
                <a:lnTo>
                  <a:pt x="957" y="143"/>
                </a:lnTo>
                <a:lnTo>
                  <a:pt x="953" y="140"/>
                </a:lnTo>
                <a:lnTo>
                  <a:pt x="948" y="137"/>
                </a:lnTo>
                <a:lnTo>
                  <a:pt x="943" y="135"/>
                </a:lnTo>
                <a:lnTo>
                  <a:pt x="938" y="133"/>
                </a:lnTo>
                <a:lnTo>
                  <a:pt x="932" y="131"/>
                </a:lnTo>
                <a:lnTo>
                  <a:pt x="927" y="130"/>
                </a:lnTo>
                <a:lnTo>
                  <a:pt x="920" y="127"/>
                </a:lnTo>
                <a:lnTo>
                  <a:pt x="914" y="126"/>
                </a:lnTo>
                <a:lnTo>
                  <a:pt x="908" y="126"/>
                </a:lnTo>
                <a:lnTo>
                  <a:pt x="904" y="125"/>
                </a:lnTo>
                <a:lnTo>
                  <a:pt x="904" y="125"/>
                </a:lnTo>
                <a:lnTo>
                  <a:pt x="900" y="125"/>
                </a:lnTo>
                <a:lnTo>
                  <a:pt x="896" y="125"/>
                </a:lnTo>
                <a:lnTo>
                  <a:pt x="895" y="123"/>
                </a:lnTo>
                <a:lnTo>
                  <a:pt x="891" y="123"/>
                </a:lnTo>
                <a:lnTo>
                  <a:pt x="888" y="123"/>
                </a:lnTo>
                <a:lnTo>
                  <a:pt x="887" y="123"/>
                </a:lnTo>
                <a:lnTo>
                  <a:pt x="887" y="122"/>
                </a:lnTo>
                <a:lnTo>
                  <a:pt x="887" y="121"/>
                </a:lnTo>
                <a:lnTo>
                  <a:pt x="887" y="120"/>
                </a:lnTo>
                <a:lnTo>
                  <a:pt x="887" y="118"/>
                </a:lnTo>
                <a:lnTo>
                  <a:pt x="887" y="117"/>
                </a:lnTo>
                <a:lnTo>
                  <a:pt x="887" y="116"/>
                </a:lnTo>
                <a:lnTo>
                  <a:pt x="887" y="113"/>
                </a:lnTo>
                <a:lnTo>
                  <a:pt x="887" y="112"/>
                </a:lnTo>
                <a:lnTo>
                  <a:pt x="887" y="111"/>
                </a:lnTo>
                <a:lnTo>
                  <a:pt x="887" y="109"/>
                </a:lnTo>
                <a:lnTo>
                  <a:pt x="887" y="108"/>
                </a:lnTo>
                <a:lnTo>
                  <a:pt x="887" y="106"/>
                </a:lnTo>
                <a:lnTo>
                  <a:pt x="885" y="102"/>
                </a:lnTo>
                <a:lnTo>
                  <a:pt x="883" y="97"/>
                </a:lnTo>
                <a:lnTo>
                  <a:pt x="882" y="91"/>
                </a:lnTo>
                <a:lnTo>
                  <a:pt x="879" y="86"/>
                </a:lnTo>
                <a:lnTo>
                  <a:pt x="874" y="79"/>
                </a:lnTo>
                <a:lnTo>
                  <a:pt x="871" y="74"/>
                </a:lnTo>
                <a:lnTo>
                  <a:pt x="866" y="69"/>
                </a:lnTo>
                <a:lnTo>
                  <a:pt x="861" y="63"/>
                </a:lnTo>
                <a:lnTo>
                  <a:pt x="855" y="58"/>
                </a:lnTo>
                <a:lnTo>
                  <a:pt x="848" y="54"/>
                </a:lnTo>
                <a:lnTo>
                  <a:pt x="842" y="49"/>
                </a:lnTo>
                <a:lnTo>
                  <a:pt x="834" y="44"/>
                </a:lnTo>
                <a:lnTo>
                  <a:pt x="827" y="40"/>
                </a:lnTo>
                <a:lnTo>
                  <a:pt x="819" y="35"/>
                </a:lnTo>
                <a:lnTo>
                  <a:pt x="810" y="31"/>
                </a:lnTo>
                <a:lnTo>
                  <a:pt x="802" y="28"/>
                </a:lnTo>
                <a:lnTo>
                  <a:pt x="792" y="25"/>
                </a:lnTo>
                <a:lnTo>
                  <a:pt x="782" y="21"/>
                </a:lnTo>
                <a:lnTo>
                  <a:pt x="773" y="18"/>
                </a:lnTo>
                <a:lnTo>
                  <a:pt x="763" y="15"/>
                </a:lnTo>
                <a:lnTo>
                  <a:pt x="753" y="12"/>
                </a:lnTo>
                <a:lnTo>
                  <a:pt x="742" y="10"/>
                </a:lnTo>
                <a:lnTo>
                  <a:pt x="731" y="7"/>
                </a:lnTo>
                <a:lnTo>
                  <a:pt x="720" y="6"/>
                </a:lnTo>
                <a:lnTo>
                  <a:pt x="708" y="4"/>
                </a:lnTo>
                <a:lnTo>
                  <a:pt x="697" y="2"/>
                </a:lnTo>
                <a:lnTo>
                  <a:pt x="686" y="1"/>
                </a:lnTo>
                <a:lnTo>
                  <a:pt x="673" y="1"/>
                </a:lnTo>
                <a:lnTo>
                  <a:pt x="662" y="0"/>
                </a:lnTo>
                <a:lnTo>
                  <a:pt x="649" y="0"/>
                </a:lnTo>
                <a:lnTo>
                  <a:pt x="638" y="0"/>
                </a:lnTo>
                <a:lnTo>
                  <a:pt x="625" y="0"/>
                </a:lnTo>
                <a:lnTo>
                  <a:pt x="614" y="1"/>
                </a:lnTo>
                <a:lnTo>
                  <a:pt x="607" y="1"/>
                </a:lnTo>
                <a:lnTo>
                  <a:pt x="601" y="2"/>
                </a:lnTo>
                <a:lnTo>
                  <a:pt x="594" y="2"/>
                </a:lnTo>
                <a:lnTo>
                  <a:pt x="590" y="2"/>
                </a:lnTo>
                <a:lnTo>
                  <a:pt x="583" y="4"/>
                </a:lnTo>
                <a:lnTo>
                  <a:pt x="578" y="5"/>
                </a:lnTo>
                <a:lnTo>
                  <a:pt x="572" y="5"/>
                </a:lnTo>
                <a:lnTo>
                  <a:pt x="567" y="6"/>
                </a:lnTo>
                <a:lnTo>
                  <a:pt x="561" y="7"/>
                </a:lnTo>
                <a:lnTo>
                  <a:pt x="556" y="7"/>
                </a:lnTo>
                <a:lnTo>
                  <a:pt x="551" y="9"/>
                </a:lnTo>
                <a:lnTo>
                  <a:pt x="545" y="10"/>
                </a:lnTo>
                <a:lnTo>
                  <a:pt x="540" y="11"/>
                </a:lnTo>
                <a:lnTo>
                  <a:pt x="535" y="12"/>
                </a:lnTo>
                <a:lnTo>
                  <a:pt x="530" y="14"/>
                </a:lnTo>
                <a:lnTo>
                  <a:pt x="525" y="15"/>
                </a:lnTo>
                <a:lnTo>
                  <a:pt x="520" y="16"/>
                </a:lnTo>
                <a:lnTo>
                  <a:pt x="516" y="18"/>
                </a:lnTo>
                <a:lnTo>
                  <a:pt x="511" y="20"/>
                </a:lnTo>
                <a:lnTo>
                  <a:pt x="506" y="21"/>
                </a:lnTo>
                <a:lnTo>
                  <a:pt x="501" y="23"/>
                </a:lnTo>
                <a:lnTo>
                  <a:pt x="496" y="24"/>
                </a:lnTo>
                <a:lnTo>
                  <a:pt x="493" y="26"/>
                </a:lnTo>
                <a:lnTo>
                  <a:pt x="488" y="28"/>
                </a:lnTo>
                <a:lnTo>
                  <a:pt x="484" y="30"/>
                </a:lnTo>
                <a:lnTo>
                  <a:pt x="480" y="31"/>
                </a:lnTo>
                <a:lnTo>
                  <a:pt x="475" y="34"/>
                </a:lnTo>
                <a:lnTo>
                  <a:pt x="472" y="35"/>
                </a:lnTo>
                <a:lnTo>
                  <a:pt x="467" y="38"/>
                </a:lnTo>
                <a:lnTo>
                  <a:pt x="464" y="39"/>
                </a:lnTo>
                <a:lnTo>
                  <a:pt x="461" y="41"/>
                </a:lnTo>
                <a:lnTo>
                  <a:pt x="458" y="43"/>
                </a:lnTo>
                <a:close/>
              </a:path>
            </a:pathLst>
          </a:custGeom>
          <a:solidFill>
            <a:schemeClr val="bg1">
              <a:lumMod val="95000"/>
            </a:schemeClr>
          </a:solidFill>
          <a:ln w="12700" cap="flat" cmpd="sng" algn="ctr">
            <a:noFill/>
            <a:prstDash val="solid"/>
          </a:ln>
          <a:effectLst/>
        </p:spPr>
        <p:txBody>
          <a:bodyPr lIns="121893" tIns="60945" rIns="121893" bIns="60945" rtlCol="0" anchor="ctr"/>
          <a:lstStyle/>
          <a:p>
            <a:pPr algn="ctr" defTabSz="1625655" fontAlgn="ctr">
              <a:lnSpc>
                <a:spcPct val="90000"/>
              </a:lnSpc>
              <a:spcBef>
                <a:spcPts val="0"/>
              </a:spcBef>
              <a:spcAft>
                <a:spcPts val="1067"/>
              </a:spcAft>
              <a:buClr>
                <a:srgbClr val="CC9900"/>
              </a:buClr>
              <a:buSzPct val="100000"/>
              <a:buFont typeface="Wingdings" pitchFamily="2" charset="2"/>
              <a:buChar char="n"/>
            </a:pPr>
            <a:endParaRPr lang="en-US" altLang="zh-CN" sz="1200" kern="0" noProof="1">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32"/>
          <p:cNvSpPr txBox="1">
            <a:spLocks noChangeArrowheads="1"/>
          </p:cNvSpPr>
          <p:nvPr/>
        </p:nvSpPr>
        <p:spPr bwMode="gray">
          <a:xfrm>
            <a:off x="9646731" y="3393652"/>
            <a:ext cx="1209871" cy="307746"/>
          </a:xfrm>
          <a:prstGeom prst="rect">
            <a:avLst/>
          </a:prstGeom>
          <a:noFill/>
          <a:ln w="9525">
            <a:noFill/>
            <a:miter lim="800000"/>
            <a:headEnd/>
            <a:tailEnd/>
          </a:ln>
        </p:spPr>
        <p:txBody>
          <a:bodyPr wrap="square" lIns="121893" tIns="60945" rIns="121893" bIns="60945">
            <a:spAutoFit/>
          </a:bodyPr>
          <a:lstStyle/>
          <a:p>
            <a:pPr defTabSz="1625655" fontAlgn="ctr">
              <a:spcBef>
                <a:spcPts val="0"/>
              </a:spcBef>
              <a:spcAft>
                <a:spcPts val="0"/>
              </a:spcAft>
            </a:pPr>
            <a:r>
              <a:rPr lang="en-US" sz="1200" dirty="0">
                <a:solidFill>
                  <a:schemeClr val="tx2"/>
                </a:solidFill>
                <a:latin typeface="Huawei Sans" panose="020C0503030203020204" pitchFamily="34" charset="0"/>
              </a:rPr>
              <a:t>HQ</a:t>
            </a:r>
            <a:endParaRPr lang="en-US" altLang="zh-CN"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168"/>
          <p:cNvCxnSpPr>
            <a:cxnSpLocks noChangeShapeType="1"/>
            <a:stCxn id="134" idx="2"/>
          </p:cNvCxnSpPr>
          <p:nvPr/>
        </p:nvCxnSpPr>
        <p:spPr bwMode="gray">
          <a:xfrm flipH="1">
            <a:off x="3198614" y="2438245"/>
            <a:ext cx="2412307" cy="840729"/>
          </a:xfrm>
          <a:prstGeom prst="line">
            <a:avLst/>
          </a:prstGeom>
          <a:noFill/>
          <a:ln w="19050" algn="ctr">
            <a:solidFill>
              <a:srgbClr val="0070C0"/>
            </a:solidFill>
            <a:round/>
            <a:headEnd/>
            <a:tailEnd/>
          </a:ln>
        </p:spPr>
      </p:cxnSp>
      <p:cxnSp>
        <p:nvCxnSpPr>
          <p:cNvPr id="83" name="直接连接符 168"/>
          <p:cNvCxnSpPr>
            <a:cxnSpLocks noChangeShapeType="1"/>
          </p:cNvCxnSpPr>
          <p:nvPr/>
        </p:nvCxnSpPr>
        <p:spPr bwMode="gray">
          <a:xfrm flipH="1" flipV="1">
            <a:off x="3225802" y="3506495"/>
            <a:ext cx="2505663" cy="407336"/>
          </a:xfrm>
          <a:prstGeom prst="line">
            <a:avLst/>
          </a:prstGeom>
          <a:noFill/>
          <a:ln w="19050" algn="ctr">
            <a:solidFill>
              <a:srgbClr val="0070C0"/>
            </a:solidFill>
            <a:round/>
            <a:headEnd/>
            <a:tailEnd/>
          </a:ln>
        </p:spPr>
      </p:cxnSp>
      <p:cxnSp>
        <p:nvCxnSpPr>
          <p:cNvPr id="84" name="直接连接符 168"/>
          <p:cNvCxnSpPr>
            <a:cxnSpLocks noChangeShapeType="1"/>
            <a:stCxn id="134" idx="0"/>
          </p:cNvCxnSpPr>
          <p:nvPr/>
        </p:nvCxnSpPr>
        <p:spPr bwMode="gray">
          <a:xfrm>
            <a:off x="6822044" y="2438245"/>
            <a:ext cx="2040991" cy="504029"/>
          </a:xfrm>
          <a:prstGeom prst="line">
            <a:avLst/>
          </a:prstGeom>
          <a:noFill/>
          <a:ln w="28575" algn="ctr">
            <a:solidFill>
              <a:sysClr val="window" lastClr="FFFFFF">
                <a:lumMod val="50000"/>
              </a:sysClr>
            </a:solidFill>
            <a:round/>
            <a:headEnd/>
            <a:tailEnd/>
          </a:ln>
        </p:spPr>
      </p:cxnSp>
      <p:cxnSp>
        <p:nvCxnSpPr>
          <p:cNvPr id="85" name="直接连接符 168"/>
          <p:cNvCxnSpPr>
            <a:cxnSpLocks noChangeShapeType="1"/>
            <a:stCxn id="133" idx="0"/>
          </p:cNvCxnSpPr>
          <p:nvPr/>
        </p:nvCxnSpPr>
        <p:spPr bwMode="gray">
          <a:xfrm flipV="1">
            <a:off x="6947827" y="3677267"/>
            <a:ext cx="1962811" cy="104713"/>
          </a:xfrm>
          <a:prstGeom prst="line">
            <a:avLst/>
          </a:prstGeom>
          <a:noFill/>
          <a:ln w="28575" algn="ctr">
            <a:solidFill>
              <a:sysClr val="window" lastClr="FFFFFF">
                <a:lumMod val="50000"/>
              </a:sysClr>
            </a:solidFill>
            <a:round/>
            <a:headEnd/>
            <a:tailEnd/>
          </a:ln>
        </p:spPr>
      </p:cxnSp>
      <p:sp>
        <p:nvSpPr>
          <p:cNvPr id="86" name="任意多边形 69"/>
          <p:cNvSpPr>
            <a:spLocks/>
          </p:cNvSpPr>
          <p:nvPr/>
        </p:nvSpPr>
        <p:spPr bwMode="gray">
          <a:xfrm>
            <a:off x="3124973" y="3533510"/>
            <a:ext cx="5774199" cy="831157"/>
          </a:xfrm>
          <a:custGeom>
            <a:avLst/>
            <a:gdLst>
              <a:gd name="T0" fmla="*/ 4038600 w 4038600"/>
              <a:gd name="T1" fmla="*/ 247650 h 1117600"/>
              <a:gd name="T2" fmla="*/ 904875 w 4038600"/>
              <a:gd name="T3" fmla="*/ 1076325 h 1117600"/>
              <a:gd name="T4" fmla="*/ 0 w 4038600"/>
              <a:gd name="T5" fmla="*/ 0 h 1117600"/>
              <a:gd name="T6" fmla="*/ 0 60000 65536"/>
              <a:gd name="T7" fmla="*/ 0 60000 65536"/>
              <a:gd name="T8" fmla="*/ 0 60000 65536"/>
              <a:gd name="T9" fmla="*/ 0 w 4038600"/>
              <a:gd name="T10" fmla="*/ 0 h 1117600"/>
              <a:gd name="T11" fmla="*/ 4038600 w 4038600"/>
              <a:gd name="T12" fmla="*/ 1117600 h 1117600"/>
            </a:gdLst>
            <a:ahLst/>
            <a:cxnLst>
              <a:cxn ang="T6">
                <a:pos x="T0" y="T1"/>
              </a:cxn>
              <a:cxn ang="T7">
                <a:pos x="T2" y="T3"/>
              </a:cxn>
              <a:cxn ang="T8">
                <a:pos x="T4" y="T5"/>
              </a:cxn>
            </a:cxnLst>
            <a:rect l="T9" t="T10" r="T11" b="T12"/>
            <a:pathLst>
              <a:path w="4038600" h="1117600">
                <a:moveTo>
                  <a:pt x="4038600" y="247650"/>
                </a:moveTo>
                <a:cubicBezTo>
                  <a:pt x="2808287" y="682625"/>
                  <a:pt x="1577975" y="1117600"/>
                  <a:pt x="904875" y="1076325"/>
                </a:cubicBezTo>
                <a:cubicBezTo>
                  <a:pt x="231775" y="1035050"/>
                  <a:pt x="115887" y="517525"/>
                  <a:pt x="0" y="0"/>
                </a:cubicBezTo>
              </a:path>
            </a:pathLst>
          </a:custGeom>
          <a:noFill/>
          <a:ln w="19050">
            <a:solidFill>
              <a:srgbClr val="00B050"/>
            </a:solidFill>
            <a:prstDash val="dash"/>
            <a:round/>
            <a:headEnd/>
            <a:tailEnd/>
          </a:ln>
        </p:spPr>
        <p:txBody>
          <a:bodyPr lIns="121917" tIns="60958" rIns="121917" bIns="60958"/>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 Box 44"/>
          <p:cNvSpPr txBox="1">
            <a:spLocks noChangeArrowheads="1"/>
          </p:cNvSpPr>
          <p:nvPr/>
        </p:nvSpPr>
        <p:spPr bwMode="gray">
          <a:xfrm>
            <a:off x="4528772" y="4279695"/>
            <a:ext cx="2206692" cy="349989"/>
          </a:xfrm>
          <a:prstGeom prst="rect">
            <a:avLst/>
          </a:prstGeom>
          <a:noFill/>
          <a:ln w="38100" algn="ctr">
            <a:noFill/>
            <a:miter lim="800000"/>
            <a:headEnd/>
            <a:tailEnd/>
          </a:ln>
        </p:spPr>
        <p:txBody>
          <a:bodyPr wrap="square" lIns="163723" tIns="81862" rIns="163723" bIns="81862">
            <a:spAutoFit/>
          </a:bodyPr>
          <a:lstStyle/>
          <a:p>
            <a:pPr algn="ctr" defTabSz="1625655" eaLnBrk="0" fontAlgn="ctr" hangingPunct="0">
              <a:spcBef>
                <a:spcPts val="0"/>
              </a:spcBef>
              <a:spcAft>
                <a:spcPts val="0"/>
              </a:spcAft>
            </a:pPr>
            <a:r>
              <a:rPr lang="en-US" sz="1200" dirty="0">
                <a:solidFill>
                  <a:schemeClr val="tx2"/>
                </a:solidFill>
                <a:latin typeface="Huawei Sans" panose="020C0503030203020204" pitchFamily="34" charset="0"/>
              </a:rPr>
              <a:t>LTE best-effort link</a:t>
            </a:r>
          </a:p>
        </p:txBody>
      </p:sp>
      <p:cxnSp>
        <p:nvCxnSpPr>
          <p:cNvPr id="88" name="直接箭头连接符 87"/>
          <p:cNvCxnSpPr/>
          <p:nvPr/>
        </p:nvCxnSpPr>
        <p:spPr bwMode="gray">
          <a:xfrm flipH="1">
            <a:off x="3092433" y="1675317"/>
            <a:ext cx="2653073" cy="1668819"/>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箭头连接符 88"/>
          <p:cNvCxnSpPr/>
          <p:nvPr/>
        </p:nvCxnSpPr>
        <p:spPr bwMode="gray">
          <a:xfrm>
            <a:off x="6357075" y="1610155"/>
            <a:ext cx="2527579" cy="1161334"/>
          </a:xfrm>
          <a:prstGeom prst="straightConnector1">
            <a:avLst/>
          </a:prstGeom>
          <a:noFill/>
          <a:ln w="3175" cap="flat" cmpd="sng" algn="ctr">
            <a:solidFill>
              <a:srgbClr val="00B0F0"/>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3" name="组合 227"/>
          <p:cNvGrpSpPr/>
          <p:nvPr/>
        </p:nvGrpSpPr>
        <p:grpSpPr bwMode="gray">
          <a:xfrm>
            <a:off x="1730755" y="2853719"/>
            <a:ext cx="915515" cy="637653"/>
            <a:chOff x="6782279" y="1748047"/>
            <a:chExt cx="827476" cy="515808"/>
          </a:xfrm>
        </p:grpSpPr>
        <p:cxnSp>
          <p:nvCxnSpPr>
            <p:cNvPr id="94" name="直接连接符 93"/>
            <p:cNvCxnSpPr/>
            <p:nvPr/>
          </p:nvCxnSpPr>
          <p:spPr bwMode="gray">
            <a:xfrm>
              <a:off x="6782279" y="2023176"/>
              <a:ext cx="827476" cy="0"/>
            </a:xfrm>
            <a:prstGeom prst="line">
              <a:avLst/>
            </a:prstGeom>
            <a:noFill/>
            <a:ln w="9525" cap="flat" cmpd="sng" algn="ctr">
              <a:solidFill>
                <a:srgbClr val="00B0F0"/>
              </a:solidFill>
              <a:prstDash val="solid"/>
            </a:ln>
            <a:effectLst/>
          </p:spPr>
        </p:cxnSp>
        <p:sp>
          <p:nvSpPr>
            <p:cNvPr id="95" name="Freeform 51"/>
            <p:cNvSpPr>
              <a:spLocks noEditPoints="1"/>
            </p:cNvSpPr>
            <p:nvPr/>
          </p:nvSpPr>
          <p:spPr bwMode="gray">
            <a:xfrm>
              <a:off x="6782279" y="1748047"/>
              <a:ext cx="251412" cy="156881"/>
            </a:xfrm>
            <a:custGeom>
              <a:avLst/>
              <a:gdLst/>
              <a:ahLst/>
              <a:cxnLst>
                <a:cxn ang="0">
                  <a:pos x="236" y="128"/>
                </a:cxn>
                <a:cxn ang="0">
                  <a:pos x="234" y="128"/>
                </a:cxn>
                <a:cxn ang="0">
                  <a:pos x="234" y="8"/>
                </a:cxn>
                <a:cxn ang="0">
                  <a:pos x="234" y="8"/>
                </a:cxn>
                <a:cxn ang="0">
                  <a:pos x="232" y="2"/>
                </a:cxn>
                <a:cxn ang="0">
                  <a:pos x="232" y="2"/>
                </a:cxn>
                <a:cxn ang="0">
                  <a:pos x="226" y="0"/>
                </a:cxn>
                <a:cxn ang="0">
                  <a:pos x="22" y="0"/>
                </a:cxn>
                <a:cxn ang="0">
                  <a:pos x="22" y="0"/>
                </a:cxn>
                <a:cxn ang="0">
                  <a:pos x="18" y="2"/>
                </a:cxn>
                <a:cxn ang="0">
                  <a:pos x="18" y="2"/>
                </a:cxn>
                <a:cxn ang="0">
                  <a:pos x="16" y="8"/>
                </a:cxn>
                <a:cxn ang="0">
                  <a:pos x="16" y="128"/>
                </a:cxn>
                <a:cxn ang="0">
                  <a:pos x="12" y="128"/>
                </a:cxn>
                <a:cxn ang="0">
                  <a:pos x="12" y="128"/>
                </a:cxn>
                <a:cxn ang="0">
                  <a:pos x="8" y="130"/>
                </a:cxn>
                <a:cxn ang="0">
                  <a:pos x="4" y="132"/>
                </a:cxn>
                <a:cxn ang="0">
                  <a:pos x="0" y="136"/>
                </a:cxn>
                <a:cxn ang="0">
                  <a:pos x="0" y="142"/>
                </a:cxn>
                <a:cxn ang="0">
                  <a:pos x="0" y="142"/>
                </a:cxn>
                <a:cxn ang="0">
                  <a:pos x="0" y="148"/>
                </a:cxn>
                <a:cxn ang="0">
                  <a:pos x="4" y="152"/>
                </a:cxn>
                <a:cxn ang="0">
                  <a:pos x="8" y="154"/>
                </a:cxn>
                <a:cxn ang="0">
                  <a:pos x="12" y="156"/>
                </a:cxn>
                <a:cxn ang="0">
                  <a:pos x="236" y="156"/>
                </a:cxn>
                <a:cxn ang="0">
                  <a:pos x="236" y="156"/>
                </a:cxn>
                <a:cxn ang="0">
                  <a:pos x="242" y="154"/>
                </a:cxn>
                <a:cxn ang="0">
                  <a:pos x="246" y="152"/>
                </a:cxn>
                <a:cxn ang="0">
                  <a:pos x="248" y="148"/>
                </a:cxn>
                <a:cxn ang="0">
                  <a:pos x="250" y="142"/>
                </a:cxn>
                <a:cxn ang="0">
                  <a:pos x="250" y="142"/>
                </a:cxn>
                <a:cxn ang="0">
                  <a:pos x="248" y="136"/>
                </a:cxn>
                <a:cxn ang="0">
                  <a:pos x="246" y="132"/>
                </a:cxn>
                <a:cxn ang="0">
                  <a:pos x="242" y="130"/>
                </a:cxn>
                <a:cxn ang="0">
                  <a:pos x="236" y="128"/>
                </a:cxn>
                <a:cxn ang="0">
                  <a:pos x="236" y="128"/>
                </a:cxn>
                <a:cxn ang="0">
                  <a:pos x="168" y="146"/>
                </a:cxn>
                <a:cxn ang="0">
                  <a:pos x="168" y="146"/>
                </a:cxn>
                <a:cxn ang="0">
                  <a:pos x="166" y="148"/>
                </a:cxn>
                <a:cxn ang="0">
                  <a:pos x="84" y="148"/>
                </a:cxn>
                <a:cxn ang="0">
                  <a:pos x="84" y="148"/>
                </a:cxn>
                <a:cxn ang="0">
                  <a:pos x="82" y="146"/>
                </a:cxn>
                <a:cxn ang="0">
                  <a:pos x="82" y="134"/>
                </a:cxn>
                <a:cxn ang="0">
                  <a:pos x="82" y="134"/>
                </a:cxn>
                <a:cxn ang="0">
                  <a:pos x="84" y="132"/>
                </a:cxn>
                <a:cxn ang="0">
                  <a:pos x="166" y="132"/>
                </a:cxn>
                <a:cxn ang="0">
                  <a:pos x="166" y="132"/>
                </a:cxn>
                <a:cxn ang="0">
                  <a:pos x="168" y="134"/>
                </a:cxn>
                <a:cxn ang="0">
                  <a:pos x="168" y="146"/>
                </a:cxn>
                <a:cxn ang="0">
                  <a:pos x="224" y="128"/>
                </a:cxn>
                <a:cxn ang="0">
                  <a:pos x="26" y="128"/>
                </a:cxn>
                <a:cxn ang="0">
                  <a:pos x="26" y="10"/>
                </a:cxn>
                <a:cxn ang="0">
                  <a:pos x="224" y="10"/>
                </a:cxn>
                <a:cxn ang="0">
                  <a:pos x="224" y="128"/>
                </a:cxn>
              </a:cxnLst>
              <a:rect l="0" t="0" r="r" b="b"/>
              <a:pathLst>
                <a:path w="250" h="156">
                  <a:moveTo>
                    <a:pt x="236" y="128"/>
                  </a:moveTo>
                  <a:lnTo>
                    <a:pt x="234" y="128"/>
                  </a:lnTo>
                  <a:lnTo>
                    <a:pt x="234" y="8"/>
                  </a:lnTo>
                  <a:lnTo>
                    <a:pt x="234" y="8"/>
                  </a:lnTo>
                  <a:lnTo>
                    <a:pt x="232" y="2"/>
                  </a:lnTo>
                  <a:lnTo>
                    <a:pt x="232" y="2"/>
                  </a:lnTo>
                  <a:lnTo>
                    <a:pt x="226" y="0"/>
                  </a:lnTo>
                  <a:lnTo>
                    <a:pt x="22" y="0"/>
                  </a:lnTo>
                  <a:lnTo>
                    <a:pt x="22" y="0"/>
                  </a:lnTo>
                  <a:lnTo>
                    <a:pt x="18" y="2"/>
                  </a:lnTo>
                  <a:lnTo>
                    <a:pt x="18" y="2"/>
                  </a:lnTo>
                  <a:lnTo>
                    <a:pt x="16" y="8"/>
                  </a:lnTo>
                  <a:lnTo>
                    <a:pt x="16" y="128"/>
                  </a:lnTo>
                  <a:lnTo>
                    <a:pt x="12" y="128"/>
                  </a:lnTo>
                  <a:lnTo>
                    <a:pt x="12" y="128"/>
                  </a:lnTo>
                  <a:lnTo>
                    <a:pt x="8" y="130"/>
                  </a:lnTo>
                  <a:lnTo>
                    <a:pt x="4" y="132"/>
                  </a:lnTo>
                  <a:lnTo>
                    <a:pt x="0" y="136"/>
                  </a:lnTo>
                  <a:lnTo>
                    <a:pt x="0" y="142"/>
                  </a:lnTo>
                  <a:lnTo>
                    <a:pt x="0" y="142"/>
                  </a:lnTo>
                  <a:lnTo>
                    <a:pt x="0" y="148"/>
                  </a:lnTo>
                  <a:lnTo>
                    <a:pt x="4" y="152"/>
                  </a:lnTo>
                  <a:lnTo>
                    <a:pt x="8" y="154"/>
                  </a:lnTo>
                  <a:lnTo>
                    <a:pt x="12" y="156"/>
                  </a:lnTo>
                  <a:lnTo>
                    <a:pt x="236" y="156"/>
                  </a:lnTo>
                  <a:lnTo>
                    <a:pt x="236" y="156"/>
                  </a:lnTo>
                  <a:lnTo>
                    <a:pt x="242" y="154"/>
                  </a:lnTo>
                  <a:lnTo>
                    <a:pt x="246" y="152"/>
                  </a:lnTo>
                  <a:lnTo>
                    <a:pt x="248" y="148"/>
                  </a:lnTo>
                  <a:lnTo>
                    <a:pt x="250" y="142"/>
                  </a:lnTo>
                  <a:lnTo>
                    <a:pt x="250" y="142"/>
                  </a:lnTo>
                  <a:lnTo>
                    <a:pt x="248" y="136"/>
                  </a:lnTo>
                  <a:lnTo>
                    <a:pt x="246" y="132"/>
                  </a:lnTo>
                  <a:lnTo>
                    <a:pt x="242" y="130"/>
                  </a:lnTo>
                  <a:lnTo>
                    <a:pt x="236" y="128"/>
                  </a:lnTo>
                  <a:lnTo>
                    <a:pt x="236" y="128"/>
                  </a:lnTo>
                  <a:close/>
                  <a:moveTo>
                    <a:pt x="168" y="146"/>
                  </a:moveTo>
                  <a:lnTo>
                    <a:pt x="168" y="146"/>
                  </a:lnTo>
                  <a:lnTo>
                    <a:pt x="166" y="148"/>
                  </a:lnTo>
                  <a:lnTo>
                    <a:pt x="84" y="148"/>
                  </a:lnTo>
                  <a:lnTo>
                    <a:pt x="84" y="148"/>
                  </a:lnTo>
                  <a:lnTo>
                    <a:pt x="82" y="146"/>
                  </a:lnTo>
                  <a:lnTo>
                    <a:pt x="82" y="134"/>
                  </a:lnTo>
                  <a:lnTo>
                    <a:pt x="82" y="134"/>
                  </a:lnTo>
                  <a:lnTo>
                    <a:pt x="84" y="132"/>
                  </a:lnTo>
                  <a:lnTo>
                    <a:pt x="166" y="132"/>
                  </a:lnTo>
                  <a:lnTo>
                    <a:pt x="166" y="132"/>
                  </a:lnTo>
                  <a:lnTo>
                    <a:pt x="168" y="134"/>
                  </a:lnTo>
                  <a:lnTo>
                    <a:pt x="168" y="146"/>
                  </a:lnTo>
                  <a:close/>
                  <a:moveTo>
                    <a:pt x="224" y="128"/>
                  </a:moveTo>
                  <a:lnTo>
                    <a:pt x="26" y="128"/>
                  </a:lnTo>
                  <a:lnTo>
                    <a:pt x="26" y="10"/>
                  </a:lnTo>
                  <a:lnTo>
                    <a:pt x="224" y="10"/>
                  </a:lnTo>
                  <a:lnTo>
                    <a:pt x="224" y="128"/>
                  </a:lnTo>
                  <a:close/>
                </a:path>
              </a:pathLst>
            </a:custGeom>
            <a:noFill/>
            <a:ln w="9525">
              <a:solidFill>
                <a:srgbClr val="00B0F0"/>
              </a:solidFill>
              <a:round/>
              <a:headEnd/>
              <a:tailEnd/>
            </a:ln>
          </p:spPr>
          <p:txBody>
            <a:bodyPr vert="horz" wrap="square" lIns="91440" tIns="45720" rIns="91440" bIns="45720" numCol="1" anchor="t" anchorCtr="0" compatLnSpc="1">
              <a:prstTxWarp prst="textNoShape">
                <a:avLst/>
              </a:prstTxWarp>
            </a:bodyPr>
            <a:lstStyle/>
            <a:p>
              <a:pPr defTabSz="1625655" fontAlgn="ctr">
                <a:spcBef>
                  <a:spcPts val="0"/>
                </a:spcBef>
                <a:spcAft>
                  <a:spcPts val="0"/>
                </a:spcAft>
                <a:defRPr/>
              </a:pPr>
              <a:endParaRPr lang="en-US" altLang="zh-CN" sz="1200" kern="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连接符 95"/>
            <p:cNvCxnSpPr/>
            <p:nvPr/>
          </p:nvCxnSpPr>
          <p:spPr bwMode="gray">
            <a:xfrm>
              <a:off x="6889675" y="1904928"/>
              <a:ext cx="0" cy="111313"/>
            </a:xfrm>
            <a:prstGeom prst="line">
              <a:avLst/>
            </a:prstGeom>
            <a:noFill/>
            <a:ln w="9525" cap="flat" cmpd="sng" algn="ctr">
              <a:solidFill>
                <a:srgbClr val="4F81BD">
                  <a:shade val="95000"/>
                  <a:satMod val="105000"/>
                </a:srgbClr>
              </a:solidFill>
              <a:prstDash val="solid"/>
            </a:ln>
            <a:effectLst/>
          </p:spPr>
        </p:cxnSp>
        <p:sp>
          <p:nvSpPr>
            <p:cNvPr id="97" name="Freeform 51"/>
            <p:cNvSpPr>
              <a:spLocks noEditPoints="1"/>
            </p:cNvSpPr>
            <p:nvPr/>
          </p:nvSpPr>
          <p:spPr bwMode="gray">
            <a:xfrm>
              <a:off x="7249716" y="1748047"/>
              <a:ext cx="251412" cy="156881"/>
            </a:xfrm>
            <a:custGeom>
              <a:avLst/>
              <a:gdLst/>
              <a:ahLst/>
              <a:cxnLst>
                <a:cxn ang="0">
                  <a:pos x="236" y="128"/>
                </a:cxn>
                <a:cxn ang="0">
                  <a:pos x="234" y="128"/>
                </a:cxn>
                <a:cxn ang="0">
                  <a:pos x="234" y="8"/>
                </a:cxn>
                <a:cxn ang="0">
                  <a:pos x="234" y="8"/>
                </a:cxn>
                <a:cxn ang="0">
                  <a:pos x="232" y="2"/>
                </a:cxn>
                <a:cxn ang="0">
                  <a:pos x="232" y="2"/>
                </a:cxn>
                <a:cxn ang="0">
                  <a:pos x="226" y="0"/>
                </a:cxn>
                <a:cxn ang="0">
                  <a:pos x="22" y="0"/>
                </a:cxn>
                <a:cxn ang="0">
                  <a:pos x="22" y="0"/>
                </a:cxn>
                <a:cxn ang="0">
                  <a:pos x="18" y="2"/>
                </a:cxn>
                <a:cxn ang="0">
                  <a:pos x="18" y="2"/>
                </a:cxn>
                <a:cxn ang="0">
                  <a:pos x="16" y="8"/>
                </a:cxn>
                <a:cxn ang="0">
                  <a:pos x="16" y="128"/>
                </a:cxn>
                <a:cxn ang="0">
                  <a:pos x="12" y="128"/>
                </a:cxn>
                <a:cxn ang="0">
                  <a:pos x="12" y="128"/>
                </a:cxn>
                <a:cxn ang="0">
                  <a:pos x="8" y="130"/>
                </a:cxn>
                <a:cxn ang="0">
                  <a:pos x="4" y="132"/>
                </a:cxn>
                <a:cxn ang="0">
                  <a:pos x="0" y="136"/>
                </a:cxn>
                <a:cxn ang="0">
                  <a:pos x="0" y="142"/>
                </a:cxn>
                <a:cxn ang="0">
                  <a:pos x="0" y="142"/>
                </a:cxn>
                <a:cxn ang="0">
                  <a:pos x="0" y="148"/>
                </a:cxn>
                <a:cxn ang="0">
                  <a:pos x="4" y="152"/>
                </a:cxn>
                <a:cxn ang="0">
                  <a:pos x="8" y="154"/>
                </a:cxn>
                <a:cxn ang="0">
                  <a:pos x="12" y="156"/>
                </a:cxn>
                <a:cxn ang="0">
                  <a:pos x="236" y="156"/>
                </a:cxn>
                <a:cxn ang="0">
                  <a:pos x="236" y="156"/>
                </a:cxn>
                <a:cxn ang="0">
                  <a:pos x="242" y="154"/>
                </a:cxn>
                <a:cxn ang="0">
                  <a:pos x="246" y="152"/>
                </a:cxn>
                <a:cxn ang="0">
                  <a:pos x="248" y="148"/>
                </a:cxn>
                <a:cxn ang="0">
                  <a:pos x="250" y="142"/>
                </a:cxn>
                <a:cxn ang="0">
                  <a:pos x="250" y="142"/>
                </a:cxn>
                <a:cxn ang="0">
                  <a:pos x="248" y="136"/>
                </a:cxn>
                <a:cxn ang="0">
                  <a:pos x="246" y="132"/>
                </a:cxn>
                <a:cxn ang="0">
                  <a:pos x="242" y="130"/>
                </a:cxn>
                <a:cxn ang="0">
                  <a:pos x="236" y="128"/>
                </a:cxn>
                <a:cxn ang="0">
                  <a:pos x="236" y="128"/>
                </a:cxn>
                <a:cxn ang="0">
                  <a:pos x="168" y="146"/>
                </a:cxn>
                <a:cxn ang="0">
                  <a:pos x="168" y="146"/>
                </a:cxn>
                <a:cxn ang="0">
                  <a:pos x="166" y="148"/>
                </a:cxn>
                <a:cxn ang="0">
                  <a:pos x="84" y="148"/>
                </a:cxn>
                <a:cxn ang="0">
                  <a:pos x="84" y="148"/>
                </a:cxn>
                <a:cxn ang="0">
                  <a:pos x="82" y="146"/>
                </a:cxn>
                <a:cxn ang="0">
                  <a:pos x="82" y="134"/>
                </a:cxn>
                <a:cxn ang="0">
                  <a:pos x="82" y="134"/>
                </a:cxn>
                <a:cxn ang="0">
                  <a:pos x="84" y="132"/>
                </a:cxn>
                <a:cxn ang="0">
                  <a:pos x="166" y="132"/>
                </a:cxn>
                <a:cxn ang="0">
                  <a:pos x="166" y="132"/>
                </a:cxn>
                <a:cxn ang="0">
                  <a:pos x="168" y="134"/>
                </a:cxn>
                <a:cxn ang="0">
                  <a:pos x="168" y="146"/>
                </a:cxn>
                <a:cxn ang="0">
                  <a:pos x="224" y="128"/>
                </a:cxn>
                <a:cxn ang="0">
                  <a:pos x="26" y="128"/>
                </a:cxn>
                <a:cxn ang="0">
                  <a:pos x="26" y="10"/>
                </a:cxn>
                <a:cxn ang="0">
                  <a:pos x="224" y="10"/>
                </a:cxn>
                <a:cxn ang="0">
                  <a:pos x="224" y="128"/>
                </a:cxn>
              </a:cxnLst>
              <a:rect l="0" t="0" r="r" b="b"/>
              <a:pathLst>
                <a:path w="250" h="156">
                  <a:moveTo>
                    <a:pt x="236" y="128"/>
                  </a:moveTo>
                  <a:lnTo>
                    <a:pt x="234" y="128"/>
                  </a:lnTo>
                  <a:lnTo>
                    <a:pt x="234" y="8"/>
                  </a:lnTo>
                  <a:lnTo>
                    <a:pt x="234" y="8"/>
                  </a:lnTo>
                  <a:lnTo>
                    <a:pt x="232" y="2"/>
                  </a:lnTo>
                  <a:lnTo>
                    <a:pt x="232" y="2"/>
                  </a:lnTo>
                  <a:lnTo>
                    <a:pt x="226" y="0"/>
                  </a:lnTo>
                  <a:lnTo>
                    <a:pt x="22" y="0"/>
                  </a:lnTo>
                  <a:lnTo>
                    <a:pt x="22" y="0"/>
                  </a:lnTo>
                  <a:lnTo>
                    <a:pt x="18" y="2"/>
                  </a:lnTo>
                  <a:lnTo>
                    <a:pt x="18" y="2"/>
                  </a:lnTo>
                  <a:lnTo>
                    <a:pt x="16" y="8"/>
                  </a:lnTo>
                  <a:lnTo>
                    <a:pt x="16" y="128"/>
                  </a:lnTo>
                  <a:lnTo>
                    <a:pt x="12" y="128"/>
                  </a:lnTo>
                  <a:lnTo>
                    <a:pt x="12" y="128"/>
                  </a:lnTo>
                  <a:lnTo>
                    <a:pt x="8" y="130"/>
                  </a:lnTo>
                  <a:lnTo>
                    <a:pt x="4" y="132"/>
                  </a:lnTo>
                  <a:lnTo>
                    <a:pt x="0" y="136"/>
                  </a:lnTo>
                  <a:lnTo>
                    <a:pt x="0" y="142"/>
                  </a:lnTo>
                  <a:lnTo>
                    <a:pt x="0" y="142"/>
                  </a:lnTo>
                  <a:lnTo>
                    <a:pt x="0" y="148"/>
                  </a:lnTo>
                  <a:lnTo>
                    <a:pt x="4" y="152"/>
                  </a:lnTo>
                  <a:lnTo>
                    <a:pt x="8" y="154"/>
                  </a:lnTo>
                  <a:lnTo>
                    <a:pt x="12" y="156"/>
                  </a:lnTo>
                  <a:lnTo>
                    <a:pt x="236" y="156"/>
                  </a:lnTo>
                  <a:lnTo>
                    <a:pt x="236" y="156"/>
                  </a:lnTo>
                  <a:lnTo>
                    <a:pt x="242" y="154"/>
                  </a:lnTo>
                  <a:lnTo>
                    <a:pt x="246" y="152"/>
                  </a:lnTo>
                  <a:lnTo>
                    <a:pt x="248" y="148"/>
                  </a:lnTo>
                  <a:lnTo>
                    <a:pt x="250" y="142"/>
                  </a:lnTo>
                  <a:lnTo>
                    <a:pt x="250" y="142"/>
                  </a:lnTo>
                  <a:lnTo>
                    <a:pt x="248" y="136"/>
                  </a:lnTo>
                  <a:lnTo>
                    <a:pt x="246" y="132"/>
                  </a:lnTo>
                  <a:lnTo>
                    <a:pt x="242" y="130"/>
                  </a:lnTo>
                  <a:lnTo>
                    <a:pt x="236" y="128"/>
                  </a:lnTo>
                  <a:lnTo>
                    <a:pt x="236" y="128"/>
                  </a:lnTo>
                  <a:close/>
                  <a:moveTo>
                    <a:pt x="168" y="146"/>
                  </a:moveTo>
                  <a:lnTo>
                    <a:pt x="168" y="146"/>
                  </a:lnTo>
                  <a:lnTo>
                    <a:pt x="166" y="148"/>
                  </a:lnTo>
                  <a:lnTo>
                    <a:pt x="84" y="148"/>
                  </a:lnTo>
                  <a:lnTo>
                    <a:pt x="84" y="148"/>
                  </a:lnTo>
                  <a:lnTo>
                    <a:pt x="82" y="146"/>
                  </a:lnTo>
                  <a:lnTo>
                    <a:pt x="82" y="134"/>
                  </a:lnTo>
                  <a:lnTo>
                    <a:pt x="82" y="134"/>
                  </a:lnTo>
                  <a:lnTo>
                    <a:pt x="84" y="132"/>
                  </a:lnTo>
                  <a:lnTo>
                    <a:pt x="166" y="132"/>
                  </a:lnTo>
                  <a:lnTo>
                    <a:pt x="166" y="132"/>
                  </a:lnTo>
                  <a:lnTo>
                    <a:pt x="168" y="134"/>
                  </a:lnTo>
                  <a:lnTo>
                    <a:pt x="168" y="146"/>
                  </a:lnTo>
                  <a:close/>
                  <a:moveTo>
                    <a:pt x="224" y="128"/>
                  </a:moveTo>
                  <a:lnTo>
                    <a:pt x="26" y="128"/>
                  </a:lnTo>
                  <a:lnTo>
                    <a:pt x="26" y="10"/>
                  </a:lnTo>
                  <a:lnTo>
                    <a:pt x="224" y="10"/>
                  </a:lnTo>
                  <a:lnTo>
                    <a:pt x="224" y="128"/>
                  </a:lnTo>
                  <a:close/>
                </a:path>
              </a:pathLst>
            </a:custGeom>
            <a:noFill/>
            <a:ln w="9525">
              <a:solidFill>
                <a:srgbClr val="00B0F0"/>
              </a:solidFill>
              <a:round/>
              <a:headEnd/>
              <a:tailEnd/>
            </a:ln>
          </p:spPr>
          <p:txBody>
            <a:bodyPr vert="horz" wrap="square" lIns="91440" tIns="45720" rIns="91440" bIns="45720" numCol="1" anchor="t" anchorCtr="0" compatLnSpc="1">
              <a:prstTxWarp prst="textNoShape">
                <a:avLst/>
              </a:prstTxWarp>
            </a:bodyPr>
            <a:lstStyle/>
            <a:p>
              <a:pPr defTabSz="1625655" fontAlgn="ctr">
                <a:spcBef>
                  <a:spcPts val="0"/>
                </a:spcBef>
                <a:spcAft>
                  <a:spcPts val="0"/>
                </a:spcAft>
                <a:defRPr/>
              </a:pPr>
              <a:endParaRPr lang="en-US" altLang="zh-CN" sz="1200" kern="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p:cNvCxnSpPr/>
            <p:nvPr/>
          </p:nvCxnSpPr>
          <p:spPr bwMode="gray">
            <a:xfrm>
              <a:off x="7375422" y="1892976"/>
              <a:ext cx="0" cy="111313"/>
            </a:xfrm>
            <a:prstGeom prst="line">
              <a:avLst/>
            </a:prstGeom>
            <a:noFill/>
            <a:ln w="9525" cap="flat" cmpd="sng" algn="ctr">
              <a:solidFill>
                <a:srgbClr val="4F81BD">
                  <a:shade val="95000"/>
                  <a:satMod val="105000"/>
                </a:srgbClr>
              </a:solidFill>
              <a:prstDash val="solid"/>
            </a:ln>
            <a:effectLst/>
          </p:spPr>
        </p:cxnSp>
        <p:sp>
          <p:nvSpPr>
            <p:cNvPr id="99" name="Freeform 51"/>
            <p:cNvSpPr>
              <a:spLocks noEditPoints="1"/>
            </p:cNvSpPr>
            <p:nvPr/>
          </p:nvSpPr>
          <p:spPr bwMode="gray">
            <a:xfrm>
              <a:off x="7092444" y="2106974"/>
              <a:ext cx="251412" cy="156881"/>
            </a:xfrm>
            <a:custGeom>
              <a:avLst/>
              <a:gdLst/>
              <a:ahLst/>
              <a:cxnLst>
                <a:cxn ang="0">
                  <a:pos x="236" y="128"/>
                </a:cxn>
                <a:cxn ang="0">
                  <a:pos x="234" y="128"/>
                </a:cxn>
                <a:cxn ang="0">
                  <a:pos x="234" y="8"/>
                </a:cxn>
                <a:cxn ang="0">
                  <a:pos x="234" y="8"/>
                </a:cxn>
                <a:cxn ang="0">
                  <a:pos x="232" y="2"/>
                </a:cxn>
                <a:cxn ang="0">
                  <a:pos x="232" y="2"/>
                </a:cxn>
                <a:cxn ang="0">
                  <a:pos x="226" y="0"/>
                </a:cxn>
                <a:cxn ang="0">
                  <a:pos x="22" y="0"/>
                </a:cxn>
                <a:cxn ang="0">
                  <a:pos x="22" y="0"/>
                </a:cxn>
                <a:cxn ang="0">
                  <a:pos x="18" y="2"/>
                </a:cxn>
                <a:cxn ang="0">
                  <a:pos x="18" y="2"/>
                </a:cxn>
                <a:cxn ang="0">
                  <a:pos x="16" y="8"/>
                </a:cxn>
                <a:cxn ang="0">
                  <a:pos x="16" y="128"/>
                </a:cxn>
                <a:cxn ang="0">
                  <a:pos x="12" y="128"/>
                </a:cxn>
                <a:cxn ang="0">
                  <a:pos x="12" y="128"/>
                </a:cxn>
                <a:cxn ang="0">
                  <a:pos x="8" y="130"/>
                </a:cxn>
                <a:cxn ang="0">
                  <a:pos x="4" y="132"/>
                </a:cxn>
                <a:cxn ang="0">
                  <a:pos x="0" y="136"/>
                </a:cxn>
                <a:cxn ang="0">
                  <a:pos x="0" y="142"/>
                </a:cxn>
                <a:cxn ang="0">
                  <a:pos x="0" y="142"/>
                </a:cxn>
                <a:cxn ang="0">
                  <a:pos x="0" y="148"/>
                </a:cxn>
                <a:cxn ang="0">
                  <a:pos x="4" y="152"/>
                </a:cxn>
                <a:cxn ang="0">
                  <a:pos x="8" y="154"/>
                </a:cxn>
                <a:cxn ang="0">
                  <a:pos x="12" y="156"/>
                </a:cxn>
                <a:cxn ang="0">
                  <a:pos x="236" y="156"/>
                </a:cxn>
                <a:cxn ang="0">
                  <a:pos x="236" y="156"/>
                </a:cxn>
                <a:cxn ang="0">
                  <a:pos x="242" y="154"/>
                </a:cxn>
                <a:cxn ang="0">
                  <a:pos x="246" y="152"/>
                </a:cxn>
                <a:cxn ang="0">
                  <a:pos x="248" y="148"/>
                </a:cxn>
                <a:cxn ang="0">
                  <a:pos x="250" y="142"/>
                </a:cxn>
                <a:cxn ang="0">
                  <a:pos x="250" y="142"/>
                </a:cxn>
                <a:cxn ang="0">
                  <a:pos x="248" y="136"/>
                </a:cxn>
                <a:cxn ang="0">
                  <a:pos x="246" y="132"/>
                </a:cxn>
                <a:cxn ang="0">
                  <a:pos x="242" y="130"/>
                </a:cxn>
                <a:cxn ang="0">
                  <a:pos x="236" y="128"/>
                </a:cxn>
                <a:cxn ang="0">
                  <a:pos x="236" y="128"/>
                </a:cxn>
                <a:cxn ang="0">
                  <a:pos x="168" y="146"/>
                </a:cxn>
                <a:cxn ang="0">
                  <a:pos x="168" y="146"/>
                </a:cxn>
                <a:cxn ang="0">
                  <a:pos x="166" y="148"/>
                </a:cxn>
                <a:cxn ang="0">
                  <a:pos x="84" y="148"/>
                </a:cxn>
                <a:cxn ang="0">
                  <a:pos x="84" y="148"/>
                </a:cxn>
                <a:cxn ang="0">
                  <a:pos x="82" y="146"/>
                </a:cxn>
                <a:cxn ang="0">
                  <a:pos x="82" y="134"/>
                </a:cxn>
                <a:cxn ang="0">
                  <a:pos x="82" y="134"/>
                </a:cxn>
                <a:cxn ang="0">
                  <a:pos x="84" y="132"/>
                </a:cxn>
                <a:cxn ang="0">
                  <a:pos x="166" y="132"/>
                </a:cxn>
                <a:cxn ang="0">
                  <a:pos x="166" y="132"/>
                </a:cxn>
                <a:cxn ang="0">
                  <a:pos x="168" y="134"/>
                </a:cxn>
                <a:cxn ang="0">
                  <a:pos x="168" y="146"/>
                </a:cxn>
                <a:cxn ang="0">
                  <a:pos x="224" y="128"/>
                </a:cxn>
                <a:cxn ang="0">
                  <a:pos x="26" y="128"/>
                </a:cxn>
                <a:cxn ang="0">
                  <a:pos x="26" y="10"/>
                </a:cxn>
                <a:cxn ang="0">
                  <a:pos x="224" y="10"/>
                </a:cxn>
                <a:cxn ang="0">
                  <a:pos x="224" y="128"/>
                </a:cxn>
              </a:cxnLst>
              <a:rect l="0" t="0" r="r" b="b"/>
              <a:pathLst>
                <a:path w="250" h="156">
                  <a:moveTo>
                    <a:pt x="236" y="128"/>
                  </a:moveTo>
                  <a:lnTo>
                    <a:pt x="234" y="128"/>
                  </a:lnTo>
                  <a:lnTo>
                    <a:pt x="234" y="8"/>
                  </a:lnTo>
                  <a:lnTo>
                    <a:pt x="234" y="8"/>
                  </a:lnTo>
                  <a:lnTo>
                    <a:pt x="232" y="2"/>
                  </a:lnTo>
                  <a:lnTo>
                    <a:pt x="232" y="2"/>
                  </a:lnTo>
                  <a:lnTo>
                    <a:pt x="226" y="0"/>
                  </a:lnTo>
                  <a:lnTo>
                    <a:pt x="22" y="0"/>
                  </a:lnTo>
                  <a:lnTo>
                    <a:pt x="22" y="0"/>
                  </a:lnTo>
                  <a:lnTo>
                    <a:pt x="18" y="2"/>
                  </a:lnTo>
                  <a:lnTo>
                    <a:pt x="18" y="2"/>
                  </a:lnTo>
                  <a:lnTo>
                    <a:pt x="16" y="8"/>
                  </a:lnTo>
                  <a:lnTo>
                    <a:pt x="16" y="128"/>
                  </a:lnTo>
                  <a:lnTo>
                    <a:pt x="12" y="128"/>
                  </a:lnTo>
                  <a:lnTo>
                    <a:pt x="12" y="128"/>
                  </a:lnTo>
                  <a:lnTo>
                    <a:pt x="8" y="130"/>
                  </a:lnTo>
                  <a:lnTo>
                    <a:pt x="4" y="132"/>
                  </a:lnTo>
                  <a:lnTo>
                    <a:pt x="0" y="136"/>
                  </a:lnTo>
                  <a:lnTo>
                    <a:pt x="0" y="142"/>
                  </a:lnTo>
                  <a:lnTo>
                    <a:pt x="0" y="142"/>
                  </a:lnTo>
                  <a:lnTo>
                    <a:pt x="0" y="148"/>
                  </a:lnTo>
                  <a:lnTo>
                    <a:pt x="4" y="152"/>
                  </a:lnTo>
                  <a:lnTo>
                    <a:pt x="8" y="154"/>
                  </a:lnTo>
                  <a:lnTo>
                    <a:pt x="12" y="156"/>
                  </a:lnTo>
                  <a:lnTo>
                    <a:pt x="236" y="156"/>
                  </a:lnTo>
                  <a:lnTo>
                    <a:pt x="236" y="156"/>
                  </a:lnTo>
                  <a:lnTo>
                    <a:pt x="242" y="154"/>
                  </a:lnTo>
                  <a:lnTo>
                    <a:pt x="246" y="152"/>
                  </a:lnTo>
                  <a:lnTo>
                    <a:pt x="248" y="148"/>
                  </a:lnTo>
                  <a:lnTo>
                    <a:pt x="250" y="142"/>
                  </a:lnTo>
                  <a:lnTo>
                    <a:pt x="250" y="142"/>
                  </a:lnTo>
                  <a:lnTo>
                    <a:pt x="248" y="136"/>
                  </a:lnTo>
                  <a:lnTo>
                    <a:pt x="246" y="132"/>
                  </a:lnTo>
                  <a:lnTo>
                    <a:pt x="242" y="130"/>
                  </a:lnTo>
                  <a:lnTo>
                    <a:pt x="236" y="128"/>
                  </a:lnTo>
                  <a:lnTo>
                    <a:pt x="236" y="128"/>
                  </a:lnTo>
                  <a:close/>
                  <a:moveTo>
                    <a:pt x="168" y="146"/>
                  </a:moveTo>
                  <a:lnTo>
                    <a:pt x="168" y="146"/>
                  </a:lnTo>
                  <a:lnTo>
                    <a:pt x="166" y="148"/>
                  </a:lnTo>
                  <a:lnTo>
                    <a:pt x="84" y="148"/>
                  </a:lnTo>
                  <a:lnTo>
                    <a:pt x="84" y="148"/>
                  </a:lnTo>
                  <a:lnTo>
                    <a:pt x="82" y="146"/>
                  </a:lnTo>
                  <a:lnTo>
                    <a:pt x="82" y="134"/>
                  </a:lnTo>
                  <a:lnTo>
                    <a:pt x="82" y="134"/>
                  </a:lnTo>
                  <a:lnTo>
                    <a:pt x="84" y="132"/>
                  </a:lnTo>
                  <a:lnTo>
                    <a:pt x="166" y="132"/>
                  </a:lnTo>
                  <a:lnTo>
                    <a:pt x="166" y="132"/>
                  </a:lnTo>
                  <a:lnTo>
                    <a:pt x="168" y="134"/>
                  </a:lnTo>
                  <a:lnTo>
                    <a:pt x="168" y="146"/>
                  </a:lnTo>
                  <a:close/>
                  <a:moveTo>
                    <a:pt x="224" y="128"/>
                  </a:moveTo>
                  <a:lnTo>
                    <a:pt x="26" y="128"/>
                  </a:lnTo>
                  <a:lnTo>
                    <a:pt x="26" y="10"/>
                  </a:lnTo>
                  <a:lnTo>
                    <a:pt x="224" y="10"/>
                  </a:lnTo>
                  <a:lnTo>
                    <a:pt x="224" y="128"/>
                  </a:lnTo>
                  <a:close/>
                </a:path>
              </a:pathLst>
            </a:custGeom>
            <a:noFill/>
            <a:ln w="9525">
              <a:solidFill>
                <a:srgbClr val="00B0F0"/>
              </a:solidFill>
              <a:round/>
              <a:headEnd/>
              <a:tailEnd/>
            </a:ln>
          </p:spPr>
          <p:txBody>
            <a:bodyPr vert="horz" wrap="square" lIns="91440" tIns="45720" rIns="91440" bIns="45720" numCol="1" anchor="t" anchorCtr="0" compatLnSpc="1">
              <a:prstTxWarp prst="textNoShape">
                <a:avLst/>
              </a:prstTxWarp>
            </a:bodyPr>
            <a:lstStyle/>
            <a:p>
              <a:pPr defTabSz="1625655" fontAlgn="ctr">
                <a:spcBef>
                  <a:spcPts val="0"/>
                </a:spcBef>
                <a:spcAft>
                  <a:spcPts val="0"/>
                </a:spcAft>
                <a:defRPr/>
              </a:pPr>
              <a:endParaRPr lang="en-US" altLang="zh-CN" sz="1200" kern="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p:cNvCxnSpPr/>
            <p:nvPr/>
          </p:nvCxnSpPr>
          <p:spPr bwMode="gray">
            <a:xfrm>
              <a:off x="7201338" y="2023176"/>
              <a:ext cx="0" cy="111313"/>
            </a:xfrm>
            <a:prstGeom prst="line">
              <a:avLst/>
            </a:prstGeom>
            <a:noFill/>
            <a:ln w="9525" cap="flat" cmpd="sng" algn="ctr">
              <a:solidFill>
                <a:srgbClr val="4F81BD">
                  <a:shade val="95000"/>
                  <a:satMod val="105000"/>
                </a:srgbClr>
              </a:solidFill>
              <a:prstDash val="solid"/>
            </a:ln>
            <a:effectLst/>
          </p:spPr>
        </p:cxnSp>
      </p:grpSp>
      <p:grpSp>
        <p:nvGrpSpPr>
          <p:cNvPr id="107" name="Group 4"/>
          <p:cNvGrpSpPr>
            <a:grpSpLocks noChangeAspect="1"/>
          </p:cNvGrpSpPr>
          <p:nvPr/>
        </p:nvGrpSpPr>
        <p:grpSpPr bwMode="gray">
          <a:xfrm>
            <a:off x="4961158" y="2167977"/>
            <a:ext cx="525319" cy="418257"/>
            <a:chOff x="2083" y="941"/>
            <a:chExt cx="1596" cy="1354"/>
          </a:xfrm>
          <a:solidFill>
            <a:srgbClr val="00B0F0"/>
          </a:solidFill>
        </p:grpSpPr>
        <p:sp>
          <p:nvSpPr>
            <p:cNvPr id="108" name="Freeform 5"/>
            <p:cNvSpPr>
              <a:spLocks/>
            </p:cNvSpPr>
            <p:nvPr/>
          </p:nvSpPr>
          <p:spPr bwMode="gray">
            <a:xfrm>
              <a:off x="2083" y="941"/>
              <a:ext cx="1596" cy="1354"/>
            </a:xfrm>
            <a:custGeom>
              <a:avLst/>
              <a:gdLst>
                <a:gd name="T0" fmla="*/ 593 w 673"/>
                <a:gd name="T1" fmla="*/ 172 h 570"/>
                <a:gd name="T2" fmla="*/ 593 w 673"/>
                <a:gd name="T3" fmla="*/ 172 h 570"/>
                <a:gd name="T4" fmla="*/ 337 w 673"/>
                <a:gd name="T5" fmla="*/ 0 h 570"/>
                <a:gd name="T6" fmla="*/ 80 w 673"/>
                <a:gd name="T7" fmla="*/ 172 h 570"/>
                <a:gd name="T8" fmla="*/ 80 w 673"/>
                <a:gd name="T9" fmla="*/ 172 h 570"/>
                <a:gd name="T10" fmla="*/ 0 w 673"/>
                <a:gd name="T11" fmla="*/ 252 h 570"/>
                <a:gd name="T12" fmla="*/ 0 w 673"/>
                <a:gd name="T13" fmla="*/ 301 h 570"/>
                <a:gd name="T14" fmla="*/ 79 w 673"/>
                <a:gd name="T15" fmla="*/ 381 h 570"/>
                <a:gd name="T16" fmla="*/ 80 w 673"/>
                <a:gd name="T17" fmla="*/ 381 h 570"/>
                <a:gd name="T18" fmla="*/ 80 w 673"/>
                <a:gd name="T19" fmla="*/ 381 h 570"/>
                <a:gd name="T20" fmla="*/ 80 w 673"/>
                <a:gd name="T21" fmla="*/ 381 h 570"/>
                <a:gd name="T22" fmla="*/ 103 w 673"/>
                <a:gd name="T23" fmla="*/ 381 h 570"/>
                <a:gd name="T24" fmla="*/ 80 w 673"/>
                <a:gd name="T25" fmla="*/ 277 h 570"/>
                <a:gd name="T26" fmla="*/ 337 w 673"/>
                <a:gd name="T27" fmla="*/ 21 h 570"/>
                <a:gd name="T28" fmla="*/ 593 w 673"/>
                <a:gd name="T29" fmla="*/ 277 h 570"/>
                <a:gd name="T30" fmla="*/ 593 w 673"/>
                <a:gd name="T31" fmla="*/ 277 h 570"/>
                <a:gd name="T32" fmla="*/ 390 w 673"/>
                <a:gd name="T33" fmla="*/ 527 h 570"/>
                <a:gd name="T34" fmla="*/ 365 w 673"/>
                <a:gd name="T35" fmla="*/ 513 h 570"/>
                <a:gd name="T36" fmla="*/ 308 w 673"/>
                <a:gd name="T37" fmla="*/ 513 h 570"/>
                <a:gd name="T38" fmla="*/ 279 w 673"/>
                <a:gd name="T39" fmla="*/ 541 h 570"/>
                <a:gd name="T40" fmla="*/ 308 w 673"/>
                <a:gd name="T41" fmla="*/ 570 h 570"/>
                <a:gd name="T42" fmla="*/ 365 w 673"/>
                <a:gd name="T43" fmla="*/ 570 h 570"/>
                <a:gd name="T44" fmla="*/ 393 w 673"/>
                <a:gd name="T45" fmla="*/ 548 h 570"/>
                <a:gd name="T46" fmla="*/ 593 w 673"/>
                <a:gd name="T47" fmla="*/ 381 h 570"/>
                <a:gd name="T48" fmla="*/ 593 w 673"/>
                <a:gd name="T49" fmla="*/ 381 h 570"/>
                <a:gd name="T50" fmla="*/ 673 w 673"/>
                <a:gd name="T51" fmla="*/ 301 h 570"/>
                <a:gd name="T52" fmla="*/ 673 w 673"/>
                <a:gd name="T53" fmla="*/ 252 h 570"/>
                <a:gd name="T54" fmla="*/ 593 w 673"/>
                <a:gd name="T55" fmla="*/ 17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3" h="570">
                  <a:moveTo>
                    <a:pt x="593" y="172"/>
                  </a:moveTo>
                  <a:cubicBezTo>
                    <a:pt x="593" y="172"/>
                    <a:pt x="593" y="172"/>
                    <a:pt x="593" y="172"/>
                  </a:cubicBezTo>
                  <a:cubicBezTo>
                    <a:pt x="552" y="71"/>
                    <a:pt x="452" y="0"/>
                    <a:pt x="337" y="0"/>
                  </a:cubicBezTo>
                  <a:cubicBezTo>
                    <a:pt x="221" y="0"/>
                    <a:pt x="122" y="71"/>
                    <a:pt x="80" y="172"/>
                  </a:cubicBezTo>
                  <a:cubicBezTo>
                    <a:pt x="80" y="172"/>
                    <a:pt x="80" y="172"/>
                    <a:pt x="80" y="172"/>
                  </a:cubicBezTo>
                  <a:cubicBezTo>
                    <a:pt x="36" y="172"/>
                    <a:pt x="0" y="208"/>
                    <a:pt x="0" y="252"/>
                  </a:cubicBezTo>
                  <a:cubicBezTo>
                    <a:pt x="0" y="301"/>
                    <a:pt x="0" y="301"/>
                    <a:pt x="0" y="301"/>
                  </a:cubicBezTo>
                  <a:cubicBezTo>
                    <a:pt x="0" y="345"/>
                    <a:pt x="36" y="381"/>
                    <a:pt x="79" y="381"/>
                  </a:cubicBezTo>
                  <a:cubicBezTo>
                    <a:pt x="80" y="381"/>
                    <a:pt x="80" y="381"/>
                    <a:pt x="80" y="381"/>
                  </a:cubicBezTo>
                  <a:cubicBezTo>
                    <a:pt x="80" y="381"/>
                    <a:pt x="80" y="381"/>
                    <a:pt x="80" y="381"/>
                  </a:cubicBezTo>
                  <a:cubicBezTo>
                    <a:pt x="80" y="381"/>
                    <a:pt x="80" y="381"/>
                    <a:pt x="80" y="381"/>
                  </a:cubicBezTo>
                  <a:cubicBezTo>
                    <a:pt x="103" y="381"/>
                    <a:pt x="103" y="381"/>
                    <a:pt x="103" y="381"/>
                  </a:cubicBezTo>
                  <a:cubicBezTo>
                    <a:pt x="88" y="349"/>
                    <a:pt x="80" y="314"/>
                    <a:pt x="80" y="277"/>
                  </a:cubicBezTo>
                  <a:cubicBezTo>
                    <a:pt x="80" y="135"/>
                    <a:pt x="195" y="21"/>
                    <a:pt x="337" y="21"/>
                  </a:cubicBezTo>
                  <a:cubicBezTo>
                    <a:pt x="478" y="21"/>
                    <a:pt x="593" y="135"/>
                    <a:pt x="593" y="277"/>
                  </a:cubicBezTo>
                  <a:cubicBezTo>
                    <a:pt x="593" y="277"/>
                    <a:pt x="593" y="277"/>
                    <a:pt x="593" y="277"/>
                  </a:cubicBezTo>
                  <a:cubicBezTo>
                    <a:pt x="593" y="400"/>
                    <a:pt x="506" y="503"/>
                    <a:pt x="390" y="527"/>
                  </a:cubicBezTo>
                  <a:cubicBezTo>
                    <a:pt x="386" y="519"/>
                    <a:pt x="376" y="513"/>
                    <a:pt x="365" y="513"/>
                  </a:cubicBezTo>
                  <a:cubicBezTo>
                    <a:pt x="308" y="513"/>
                    <a:pt x="308" y="513"/>
                    <a:pt x="308" y="513"/>
                  </a:cubicBezTo>
                  <a:cubicBezTo>
                    <a:pt x="292" y="513"/>
                    <a:pt x="279" y="526"/>
                    <a:pt x="279" y="541"/>
                  </a:cubicBezTo>
                  <a:cubicBezTo>
                    <a:pt x="279" y="557"/>
                    <a:pt x="292" y="570"/>
                    <a:pt x="308" y="570"/>
                  </a:cubicBezTo>
                  <a:cubicBezTo>
                    <a:pt x="365" y="570"/>
                    <a:pt x="365" y="570"/>
                    <a:pt x="365" y="570"/>
                  </a:cubicBezTo>
                  <a:cubicBezTo>
                    <a:pt x="379" y="570"/>
                    <a:pt x="390" y="561"/>
                    <a:pt x="393" y="548"/>
                  </a:cubicBezTo>
                  <a:cubicBezTo>
                    <a:pt x="484" y="529"/>
                    <a:pt x="559" y="465"/>
                    <a:pt x="593" y="381"/>
                  </a:cubicBezTo>
                  <a:cubicBezTo>
                    <a:pt x="593" y="381"/>
                    <a:pt x="593" y="381"/>
                    <a:pt x="593" y="381"/>
                  </a:cubicBezTo>
                  <a:cubicBezTo>
                    <a:pt x="637" y="381"/>
                    <a:pt x="673" y="346"/>
                    <a:pt x="673" y="301"/>
                  </a:cubicBezTo>
                  <a:cubicBezTo>
                    <a:pt x="673" y="252"/>
                    <a:pt x="673" y="252"/>
                    <a:pt x="673" y="252"/>
                  </a:cubicBezTo>
                  <a:cubicBezTo>
                    <a:pt x="673" y="208"/>
                    <a:pt x="637" y="172"/>
                    <a:pt x="593"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6"/>
            <p:cNvSpPr>
              <a:spLocks noEditPoints="1"/>
            </p:cNvSpPr>
            <p:nvPr/>
          </p:nvSpPr>
          <p:spPr bwMode="gray">
            <a:xfrm>
              <a:off x="2363" y="1078"/>
              <a:ext cx="1036" cy="1039"/>
            </a:xfrm>
            <a:custGeom>
              <a:avLst/>
              <a:gdLst>
                <a:gd name="T0" fmla="*/ 437 w 437"/>
                <a:gd name="T1" fmla="*/ 219 h 437"/>
                <a:gd name="T2" fmla="*/ 219 w 437"/>
                <a:gd name="T3" fmla="*/ 0 h 437"/>
                <a:gd name="T4" fmla="*/ 0 w 437"/>
                <a:gd name="T5" fmla="*/ 219 h 437"/>
                <a:gd name="T6" fmla="*/ 219 w 437"/>
                <a:gd name="T7" fmla="*/ 437 h 437"/>
                <a:gd name="T8" fmla="*/ 437 w 437"/>
                <a:gd name="T9" fmla="*/ 219 h 437"/>
                <a:gd name="T10" fmla="*/ 304 w 437"/>
                <a:gd name="T11" fmla="*/ 135 h 437"/>
                <a:gd name="T12" fmla="*/ 329 w 437"/>
                <a:gd name="T13" fmla="*/ 160 h 437"/>
                <a:gd name="T14" fmla="*/ 304 w 437"/>
                <a:gd name="T15" fmla="*/ 186 h 437"/>
                <a:gd name="T16" fmla="*/ 278 w 437"/>
                <a:gd name="T17" fmla="*/ 160 h 437"/>
                <a:gd name="T18" fmla="*/ 304 w 437"/>
                <a:gd name="T19" fmla="*/ 135 h 437"/>
                <a:gd name="T20" fmla="*/ 134 w 437"/>
                <a:gd name="T21" fmla="*/ 135 h 437"/>
                <a:gd name="T22" fmla="*/ 159 w 437"/>
                <a:gd name="T23" fmla="*/ 160 h 437"/>
                <a:gd name="T24" fmla="*/ 134 w 437"/>
                <a:gd name="T25" fmla="*/ 186 h 437"/>
                <a:gd name="T26" fmla="*/ 108 w 437"/>
                <a:gd name="T27" fmla="*/ 160 h 437"/>
                <a:gd name="T28" fmla="*/ 134 w 437"/>
                <a:gd name="T29" fmla="*/ 135 h 437"/>
                <a:gd name="T30" fmla="*/ 79 w 437"/>
                <a:gd name="T31" fmla="*/ 290 h 437"/>
                <a:gd name="T32" fmla="*/ 83 w 437"/>
                <a:gd name="T33" fmla="*/ 276 h 437"/>
                <a:gd name="T34" fmla="*/ 97 w 437"/>
                <a:gd name="T35" fmla="*/ 281 h 437"/>
                <a:gd name="T36" fmla="*/ 219 w 437"/>
                <a:gd name="T37" fmla="*/ 355 h 437"/>
                <a:gd name="T38" fmla="*/ 340 w 437"/>
                <a:gd name="T39" fmla="*/ 281 h 437"/>
                <a:gd name="T40" fmla="*/ 354 w 437"/>
                <a:gd name="T41" fmla="*/ 276 h 437"/>
                <a:gd name="T42" fmla="*/ 358 w 437"/>
                <a:gd name="T43" fmla="*/ 290 h 437"/>
                <a:gd name="T44" fmla="*/ 219 w 437"/>
                <a:gd name="T45" fmla="*/ 376 h 437"/>
                <a:gd name="T46" fmla="*/ 79 w 437"/>
                <a:gd name="T47" fmla="*/ 29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7" h="437">
                  <a:moveTo>
                    <a:pt x="437" y="219"/>
                  </a:moveTo>
                  <a:cubicBezTo>
                    <a:pt x="437" y="98"/>
                    <a:pt x="339" y="0"/>
                    <a:pt x="219" y="0"/>
                  </a:cubicBezTo>
                  <a:cubicBezTo>
                    <a:pt x="98" y="0"/>
                    <a:pt x="0" y="98"/>
                    <a:pt x="0" y="219"/>
                  </a:cubicBezTo>
                  <a:cubicBezTo>
                    <a:pt x="0" y="339"/>
                    <a:pt x="98" y="437"/>
                    <a:pt x="219" y="437"/>
                  </a:cubicBezTo>
                  <a:cubicBezTo>
                    <a:pt x="339" y="437"/>
                    <a:pt x="437" y="339"/>
                    <a:pt x="437" y="219"/>
                  </a:cubicBezTo>
                  <a:close/>
                  <a:moveTo>
                    <a:pt x="304" y="135"/>
                  </a:moveTo>
                  <a:cubicBezTo>
                    <a:pt x="318" y="135"/>
                    <a:pt x="329" y="146"/>
                    <a:pt x="329" y="160"/>
                  </a:cubicBezTo>
                  <a:cubicBezTo>
                    <a:pt x="329" y="175"/>
                    <a:pt x="318" y="186"/>
                    <a:pt x="304" y="186"/>
                  </a:cubicBezTo>
                  <a:cubicBezTo>
                    <a:pt x="290" y="186"/>
                    <a:pt x="278" y="175"/>
                    <a:pt x="278" y="160"/>
                  </a:cubicBezTo>
                  <a:cubicBezTo>
                    <a:pt x="278" y="146"/>
                    <a:pt x="290" y="135"/>
                    <a:pt x="304" y="135"/>
                  </a:cubicBezTo>
                  <a:close/>
                  <a:moveTo>
                    <a:pt x="134" y="135"/>
                  </a:moveTo>
                  <a:cubicBezTo>
                    <a:pt x="148" y="135"/>
                    <a:pt x="159" y="146"/>
                    <a:pt x="159" y="160"/>
                  </a:cubicBezTo>
                  <a:cubicBezTo>
                    <a:pt x="159" y="175"/>
                    <a:pt x="148" y="186"/>
                    <a:pt x="134" y="186"/>
                  </a:cubicBezTo>
                  <a:cubicBezTo>
                    <a:pt x="119" y="186"/>
                    <a:pt x="108" y="175"/>
                    <a:pt x="108" y="160"/>
                  </a:cubicBezTo>
                  <a:cubicBezTo>
                    <a:pt x="108" y="146"/>
                    <a:pt x="119" y="135"/>
                    <a:pt x="134" y="135"/>
                  </a:cubicBezTo>
                  <a:close/>
                  <a:moveTo>
                    <a:pt x="79" y="290"/>
                  </a:moveTo>
                  <a:cubicBezTo>
                    <a:pt x="76" y="285"/>
                    <a:pt x="78" y="279"/>
                    <a:pt x="83" y="276"/>
                  </a:cubicBezTo>
                  <a:cubicBezTo>
                    <a:pt x="89" y="274"/>
                    <a:pt x="95" y="276"/>
                    <a:pt x="97" y="281"/>
                  </a:cubicBezTo>
                  <a:cubicBezTo>
                    <a:pt x="120" y="325"/>
                    <a:pt x="166" y="355"/>
                    <a:pt x="219" y="355"/>
                  </a:cubicBezTo>
                  <a:cubicBezTo>
                    <a:pt x="272" y="355"/>
                    <a:pt x="317" y="325"/>
                    <a:pt x="340" y="281"/>
                  </a:cubicBezTo>
                  <a:cubicBezTo>
                    <a:pt x="343" y="276"/>
                    <a:pt x="349" y="274"/>
                    <a:pt x="354" y="276"/>
                  </a:cubicBezTo>
                  <a:cubicBezTo>
                    <a:pt x="359" y="279"/>
                    <a:pt x="361" y="285"/>
                    <a:pt x="358" y="290"/>
                  </a:cubicBezTo>
                  <a:cubicBezTo>
                    <a:pt x="332" y="341"/>
                    <a:pt x="280" y="376"/>
                    <a:pt x="219" y="376"/>
                  </a:cubicBezTo>
                  <a:cubicBezTo>
                    <a:pt x="158" y="376"/>
                    <a:pt x="105" y="341"/>
                    <a:pt x="79"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0" name="Freeform 16"/>
          <p:cNvSpPr>
            <a:spLocks noEditPoints="1"/>
          </p:cNvSpPr>
          <p:nvPr/>
        </p:nvSpPr>
        <p:spPr bwMode="gray">
          <a:xfrm>
            <a:off x="4932574" y="3389753"/>
            <a:ext cx="529199" cy="27801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rgbClr val="00B0F0"/>
          </a:solidFill>
          <a:ln w="9525">
            <a:noFill/>
            <a:round/>
            <a:headEnd/>
            <a:tailEnd/>
          </a:ln>
        </p:spPr>
        <p:txBody>
          <a:bodyPr vert="horz" wrap="square" lIns="121917" tIns="60958" rIns="121917" bIns="60958" numCol="1" anchor="t" anchorCtr="0" compatLnSpc="1">
            <a:prstTxWarp prst="textNoShape">
              <a:avLst/>
            </a:prstTxWarp>
          </a:bodyPr>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11" name="Group 29"/>
          <p:cNvGrpSpPr>
            <a:grpSpLocks noChangeAspect="1"/>
          </p:cNvGrpSpPr>
          <p:nvPr/>
        </p:nvGrpSpPr>
        <p:grpSpPr bwMode="gray">
          <a:xfrm>
            <a:off x="4310681" y="3818457"/>
            <a:ext cx="638789" cy="738556"/>
            <a:chOff x="2228" y="1321"/>
            <a:chExt cx="457" cy="563"/>
          </a:xfrm>
        </p:grpSpPr>
        <p:sp>
          <p:nvSpPr>
            <p:cNvPr id="112" name="Rectangle 30"/>
            <p:cNvSpPr>
              <a:spLocks noChangeAspect="1" noChangeArrowheads="1"/>
            </p:cNvSpPr>
            <p:nvPr/>
          </p:nvSpPr>
          <p:spPr bwMode="gray">
            <a:xfrm>
              <a:off x="2491" y="1746"/>
              <a:ext cx="128" cy="16"/>
            </a:xfrm>
            <a:prstGeom prst="rect">
              <a:avLst/>
            </a:prstGeom>
            <a:solidFill>
              <a:srgbClr val="F6B1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31"/>
            <p:cNvSpPr>
              <a:spLocks noChangeAspect="1"/>
            </p:cNvSpPr>
            <p:nvPr/>
          </p:nvSpPr>
          <p:spPr bwMode="gray">
            <a:xfrm>
              <a:off x="2619" y="1690"/>
              <a:ext cx="66" cy="72"/>
            </a:xfrm>
            <a:custGeom>
              <a:avLst/>
              <a:gdLst>
                <a:gd name="T0" fmla="*/ 0 w 66"/>
                <a:gd name="T1" fmla="*/ 72 h 72"/>
                <a:gd name="T2" fmla="*/ 66 w 66"/>
                <a:gd name="T3" fmla="*/ 16 h 72"/>
                <a:gd name="T4" fmla="*/ 66 w 66"/>
                <a:gd name="T5" fmla="*/ 0 h 72"/>
                <a:gd name="T6" fmla="*/ 0 w 66"/>
                <a:gd name="T7" fmla="*/ 56 h 72"/>
                <a:gd name="T8" fmla="*/ 0 w 66"/>
                <a:gd name="T9" fmla="*/ 72 h 72"/>
              </a:gdLst>
              <a:ahLst/>
              <a:cxnLst>
                <a:cxn ang="0">
                  <a:pos x="T0" y="T1"/>
                </a:cxn>
                <a:cxn ang="0">
                  <a:pos x="T2" y="T3"/>
                </a:cxn>
                <a:cxn ang="0">
                  <a:pos x="T4" y="T5"/>
                </a:cxn>
                <a:cxn ang="0">
                  <a:pos x="T6" y="T7"/>
                </a:cxn>
                <a:cxn ang="0">
                  <a:pos x="T8" y="T9"/>
                </a:cxn>
              </a:cxnLst>
              <a:rect l="0" t="0" r="r" b="b"/>
              <a:pathLst>
                <a:path w="66" h="72">
                  <a:moveTo>
                    <a:pt x="0" y="72"/>
                  </a:moveTo>
                  <a:lnTo>
                    <a:pt x="66" y="16"/>
                  </a:lnTo>
                  <a:lnTo>
                    <a:pt x="66" y="0"/>
                  </a:lnTo>
                  <a:lnTo>
                    <a:pt x="0" y="56"/>
                  </a:lnTo>
                  <a:lnTo>
                    <a:pt x="0" y="72"/>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32"/>
            <p:cNvSpPr>
              <a:spLocks noChangeAspect="1"/>
            </p:cNvSpPr>
            <p:nvPr/>
          </p:nvSpPr>
          <p:spPr bwMode="gray">
            <a:xfrm>
              <a:off x="2425" y="1690"/>
              <a:ext cx="66" cy="72"/>
            </a:xfrm>
            <a:custGeom>
              <a:avLst/>
              <a:gdLst>
                <a:gd name="T0" fmla="*/ 66 w 66"/>
                <a:gd name="T1" fmla="*/ 72 h 72"/>
                <a:gd name="T2" fmla="*/ 0 w 66"/>
                <a:gd name="T3" fmla="*/ 16 h 72"/>
                <a:gd name="T4" fmla="*/ 0 w 66"/>
                <a:gd name="T5" fmla="*/ 0 h 72"/>
                <a:gd name="T6" fmla="*/ 66 w 66"/>
                <a:gd name="T7" fmla="*/ 56 h 72"/>
                <a:gd name="T8" fmla="*/ 66 w 66"/>
                <a:gd name="T9" fmla="*/ 72 h 72"/>
              </a:gdLst>
              <a:ahLst/>
              <a:cxnLst>
                <a:cxn ang="0">
                  <a:pos x="T0" y="T1"/>
                </a:cxn>
                <a:cxn ang="0">
                  <a:pos x="T2" y="T3"/>
                </a:cxn>
                <a:cxn ang="0">
                  <a:pos x="T4" y="T5"/>
                </a:cxn>
                <a:cxn ang="0">
                  <a:pos x="T6" y="T7"/>
                </a:cxn>
                <a:cxn ang="0">
                  <a:pos x="T8" y="T9"/>
                </a:cxn>
              </a:cxnLst>
              <a:rect l="0" t="0" r="r" b="b"/>
              <a:pathLst>
                <a:path w="66" h="72">
                  <a:moveTo>
                    <a:pt x="66" y="72"/>
                  </a:moveTo>
                  <a:lnTo>
                    <a:pt x="0" y="16"/>
                  </a:lnTo>
                  <a:lnTo>
                    <a:pt x="0" y="0"/>
                  </a:lnTo>
                  <a:lnTo>
                    <a:pt x="66" y="56"/>
                  </a:lnTo>
                  <a:lnTo>
                    <a:pt x="66" y="72"/>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33"/>
            <p:cNvSpPr>
              <a:spLocks noChangeAspect="1"/>
            </p:cNvSpPr>
            <p:nvPr/>
          </p:nvSpPr>
          <p:spPr bwMode="gray">
            <a:xfrm>
              <a:off x="2425" y="1634"/>
              <a:ext cx="260" cy="112"/>
            </a:xfrm>
            <a:custGeom>
              <a:avLst/>
              <a:gdLst>
                <a:gd name="T0" fmla="*/ 260 w 260"/>
                <a:gd name="T1" fmla="*/ 56 h 112"/>
                <a:gd name="T2" fmla="*/ 228 w 260"/>
                <a:gd name="T3" fmla="*/ 84 h 112"/>
                <a:gd name="T4" fmla="*/ 196 w 260"/>
                <a:gd name="T5" fmla="*/ 112 h 112"/>
                <a:gd name="T6" fmla="*/ 130 w 260"/>
                <a:gd name="T7" fmla="*/ 112 h 112"/>
                <a:gd name="T8" fmla="*/ 66 w 260"/>
                <a:gd name="T9" fmla="*/ 112 h 112"/>
                <a:gd name="T10" fmla="*/ 34 w 260"/>
                <a:gd name="T11" fmla="*/ 84 h 112"/>
                <a:gd name="T12" fmla="*/ 0 w 260"/>
                <a:gd name="T13" fmla="*/ 56 h 112"/>
                <a:gd name="T14" fmla="*/ 34 w 260"/>
                <a:gd name="T15" fmla="*/ 28 h 112"/>
                <a:gd name="T16" fmla="*/ 66 w 260"/>
                <a:gd name="T17" fmla="*/ 0 h 112"/>
                <a:gd name="T18" fmla="*/ 130 w 260"/>
                <a:gd name="T19" fmla="*/ 0 h 112"/>
                <a:gd name="T20" fmla="*/ 196 w 260"/>
                <a:gd name="T21" fmla="*/ 0 h 112"/>
                <a:gd name="T22" fmla="*/ 228 w 260"/>
                <a:gd name="T23" fmla="*/ 28 h 112"/>
                <a:gd name="T24" fmla="*/ 260 w 260"/>
                <a:gd name="T25"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112">
                  <a:moveTo>
                    <a:pt x="260" y="56"/>
                  </a:moveTo>
                  <a:lnTo>
                    <a:pt x="228" y="84"/>
                  </a:lnTo>
                  <a:lnTo>
                    <a:pt x="196" y="112"/>
                  </a:lnTo>
                  <a:lnTo>
                    <a:pt x="130" y="112"/>
                  </a:lnTo>
                  <a:lnTo>
                    <a:pt x="66" y="112"/>
                  </a:lnTo>
                  <a:lnTo>
                    <a:pt x="34" y="84"/>
                  </a:lnTo>
                  <a:lnTo>
                    <a:pt x="0" y="56"/>
                  </a:lnTo>
                  <a:lnTo>
                    <a:pt x="34" y="28"/>
                  </a:lnTo>
                  <a:lnTo>
                    <a:pt x="66" y="0"/>
                  </a:lnTo>
                  <a:lnTo>
                    <a:pt x="130" y="0"/>
                  </a:lnTo>
                  <a:lnTo>
                    <a:pt x="196" y="0"/>
                  </a:lnTo>
                  <a:lnTo>
                    <a:pt x="228" y="28"/>
                  </a:lnTo>
                  <a:lnTo>
                    <a:pt x="260" y="56"/>
                  </a:lnTo>
                  <a:close/>
                </a:path>
              </a:pathLst>
            </a:custGeom>
            <a:solidFill>
              <a:srgbClr val="FBD5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Rectangle 34"/>
            <p:cNvSpPr>
              <a:spLocks noChangeAspect="1" noChangeArrowheads="1"/>
            </p:cNvSpPr>
            <p:nvPr/>
          </p:nvSpPr>
          <p:spPr bwMode="gray">
            <a:xfrm>
              <a:off x="2294" y="1806"/>
              <a:ext cx="129" cy="16"/>
            </a:xfrm>
            <a:prstGeom prst="rect">
              <a:avLst/>
            </a:prstGeom>
            <a:solidFill>
              <a:srgbClr val="F6B1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35"/>
            <p:cNvSpPr>
              <a:spLocks noChangeAspect="1"/>
            </p:cNvSpPr>
            <p:nvPr/>
          </p:nvSpPr>
          <p:spPr bwMode="gray">
            <a:xfrm>
              <a:off x="2423" y="1752"/>
              <a:ext cx="66" cy="70"/>
            </a:xfrm>
            <a:custGeom>
              <a:avLst/>
              <a:gdLst>
                <a:gd name="T0" fmla="*/ 0 w 66"/>
                <a:gd name="T1" fmla="*/ 70 h 70"/>
                <a:gd name="T2" fmla="*/ 66 w 66"/>
                <a:gd name="T3" fmla="*/ 16 h 70"/>
                <a:gd name="T4" fmla="*/ 66 w 66"/>
                <a:gd name="T5" fmla="*/ 0 h 70"/>
                <a:gd name="T6" fmla="*/ 0 w 66"/>
                <a:gd name="T7" fmla="*/ 54 h 70"/>
                <a:gd name="T8" fmla="*/ 0 w 66"/>
                <a:gd name="T9" fmla="*/ 70 h 70"/>
              </a:gdLst>
              <a:ahLst/>
              <a:cxnLst>
                <a:cxn ang="0">
                  <a:pos x="T0" y="T1"/>
                </a:cxn>
                <a:cxn ang="0">
                  <a:pos x="T2" y="T3"/>
                </a:cxn>
                <a:cxn ang="0">
                  <a:pos x="T4" y="T5"/>
                </a:cxn>
                <a:cxn ang="0">
                  <a:pos x="T6" y="T7"/>
                </a:cxn>
                <a:cxn ang="0">
                  <a:pos x="T8" y="T9"/>
                </a:cxn>
              </a:cxnLst>
              <a:rect l="0" t="0" r="r" b="b"/>
              <a:pathLst>
                <a:path w="66" h="70">
                  <a:moveTo>
                    <a:pt x="0" y="70"/>
                  </a:moveTo>
                  <a:lnTo>
                    <a:pt x="66" y="16"/>
                  </a:lnTo>
                  <a:lnTo>
                    <a:pt x="66" y="0"/>
                  </a:lnTo>
                  <a:lnTo>
                    <a:pt x="0" y="54"/>
                  </a:lnTo>
                  <a:lnTo>
                    <a:pt x="0" y="7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6"/>
            <p:cNvSpPr>
              <a:spLocks noChangeAspect="1"/>
            </p:cNvSpPr>
            <p:nvPr/>
          </p:nvSpPr>
          <p:spPr bwMode="gray">
            <a:xfrm>
              <a:off x="2228" y="1752"/>
              <a:ext cx="66" cy="70"/>
            </a:xfrm>
            <a:custGeom>
              <a:avLst/>
              <a:gdLst>
                <a:gd name="T0" fmla="*/ 66 w 66"/>
                <a:gd name="T1" fmla="*/ 70 h 70"/>
                <a:gd name="T2" fmla="*/ 0 w 66"/>
                <a:gd name="T3" fmla="*/ 16 h 70"/>
                <a:gd name="T4" fmla="*/ 0 w 66"/>
                <a:gd name="T5" fmla="*/ 0 h 70"/>
                <a:gd name="T6" fmla="*/ 66 w 66"/>
                <a:gd name="T7" fmla="*/ 54 h 70"/>
                <a:gd name="T8" fmla="*/ 66 w 66"/>
                <a:gd name="T9" fmla="*/ 70 h 70"/>
              </a:gdLst>
              <a:ahLst/>
              <a:cxnLst>
                <a:cxn ang="0">
                  <a:pos x="T0" y="T1"/>
                </a:cxn>
                <a:cxn ang="0">
                  <a:pos x="T2" y="T3"/>
                </a:cxn>
                <a:cxn ang="0">
                  <a:pos x="T4" y="T5"/>
                </a:cxn>
                <a:cxn ang="0">
                  <a:pos x="T6" y="T7"/>
                </a:cxn>
                <a:cxn ang="0">
                  <a:pos x="T8" y="T9"/>
                </a:cxn>
              </a:cxnLst>
              <a:rect l="0" t="0" r="r" b="b"/>
              <a:pathLst>
                <a:path w="66" h="70">
                  <a:moveTo>
                    <a:pt x="66" y="70"/>
                  </a:moveTo>
                  <a:lnTo>
                    <a:pt x="0" y="16"/>
                  </a:lnTo>
                  <a:lnTo>
                    <a:pt x="0" y="0"/>
                  </a:lnTo>
                  <a:lnTo>
                    <a:pt x="66" y="54"/>
                  </a:lnTo>
                  <a:lnTo>
                    <a:pt x="66" y="7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7"/>
            <p:cNvSpPr>
              <a:spLocks noChangeAspect="1"/>
            </p:cNvSpPr>
            <p:nvPr/>
          </p:nvSpPr>
          <p:spPr bwMode="gray">
            <a:xfrm>
              <a:off x="2228" y="1696"/>
              <a:ext cx="261" cy="110"/>
            </a:xfrm>
            <a:custGeom>
              <a:avLst/>
              <a:gdLst>
                <a:gd name="T0" fmla="*/ 261 w 261"/>
                <a:gd name="T1" fmla="*/ 56 h 110"/>
                <a:gd name="T2" fmla="*/ 227 w 261"/>
                <a:gd name="T3" fmla="*/ 82 h 110"/>
                <a:gd name="T4" fmla="*/ 195 w 261"/>
                <a:gd name="T5" fmla="*/ 110 h 110"/>
                <a:gd name="T6" fmla="*/ 130 w 261"/>
                <a:gd name="T7" fmla="*/ 110 h 110"/>
                <a:gd name="T8" fmla="*/ 66 w 261"/>
                <a:gd name="T9" fmla="*/ 110 h 110"/>
                <a:gd name="T10" fmla="*/ 32 w 261"/>
                <a:gd name="T11" fmla="*/ 82 h 110"/>
                <a:gd name="T12" fmla="*/ 0 w 261"/>
                <a:gd name="T13" fmla="*/ 56 h 110"/>
                <a:gd name="T14" fmla="*/ 32 w 261"/>
                <a:gd name="T15" fmla="*/ 28 h 110"/>
                <a:gd name="T16" fmla="*/ 66 w 261"/>
                <a:gd name="T17" fmla="*/ 0 h 110"/>
                <a:gd name="T18" fmla="*/ 130 w 261"/>
                <a:gd name="T19" fmla="*/ 0 h 110"/>
                <a:gd name="T20" fmla="*/ 195 w 261"/>
                <a:gd name="T21" fmla="*/ 0 h 110"/>
                <a:gd name="T22" fmla="*/ 227 w 261"/>
                <a:gd name="T23" fmla="*/ 28 h 110"/>
                <a:gd name="T24" fmla="*/ 261 w 261"/>
                <a:gd name="T25" fmla="*/ 5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110">
                  <a:moveTo>
                    <a:pt x="261" y="56"/>
                  </a:moveTo>
                  <a:lnTo>
                    <a:pt x="227" y="82"/>
                  </a:lnTo>
                  <a:lnTo>
                    <a:pt x="195" y="110"/>
                  </a:lnTo>
                  <a:lnTo>
                    <a:pt x="130" y="110"/>
                  </a:lnTo>
                  <a:lnTo>
                    <a:pt x="66" y="110"/>
                  </a:lnTo>
                  <a:lnTo>
                    <a:pt x="32" y="82"/>
                  </a:lnTo>
                  <a:lnTo>
                    <a:pt x="0" y="56"/>
                  </a:lnTo>
                  <a:lnTo>
                    <a:pt x="32" y="28"/>
                  </a:lnTo>
                  <a:lnTo>
                    <a:pt x="66" y="0"/>
                  </a:lnTo>
                  <a:lnTo>
                    <a:pt x="130" y="0"/>
                  </a:lnTo>
                  <a:lnTo>
                    <a:pt x="195" y="0"/>
                  </a:lnTo>
                  <a:lnTo>
                    <a:pt x="227" y="28"/>
                  </a:lnTo>
                  <a:lnTo>
                    <a:pt x="261" y="56"/>
                  </a:lnTo>
                  <a:close/>
                </a:path>
              </a:pathLst>
            </a:custGeom>
            <a:solidFill>
              <a:srgbClr val="FBD5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Rectangle 38"/>
            <p:cNvSpPr>
              <a:spLocks noChangeAspect="1" noChangeArrowheads="1"/>
            </p:cNvSpPr>
            <p:nvPr/>
          </p:nvSpPr>
          <p:spPr bwMode="gray">
            <a:xfrm>
              <a:off x="2491" y="1868"/>
              <a:ext cx="128" cy="16"/>
            </a:xfrm>
            <a:prstGeom prst="rect">
              <a:avLst/>
            </a:prstGeom>
            <a:solidFill>
              <a:srgbClr val="F6B1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39"/>
            <p:cNvSpPr>
              <a:spLocks noChangeAspect="1"/>
            </p:cNvSpPr>
            <p:nvPr/>
          </p:nvSpPr>
          <p:spPr bwMode="gray">
            <a:xfrm>
              <a:off x="2619" y="1814"/>
              <a:ext cx="66" cy="70"/>
            </a:xfrm>
            <a:custGeom>
              <a:avLst/>
              <a:gdLst>
                <a:gd name="T0" fmla="*/ 0 w 66"/>
                <a:gd name="T1" fmla="*/ 70 h 70"/>
                <a:gd name="T2" fmla="*/ 66 w 66"/>
                <a:gd name="T3" fmla="*/ 16 h 70"/>
                <a:gd name="T4" fmla="*/ 66 w 66"/>
                <a:gd name="T5" fmla="*/ 0 h 70"/>
                <a:gd name="T6" fmla="*/ 0 w 66"/>
                <a:gd name="T7" fmla="*/ 54 h 70"/>
                <a:gd name="T8" fmla="*/ 0 w 66"/>
                <a:gd name="T9" fmla="*/ 70 h 70"/>
              </a:gdLst>
              <a:ahLst/>
              <a:cxnLst>
                <a:cxn ang="0">
                  <a:pos x="T0" y="T1"/>
                </a:cxn>
                <a:cxn ang="0">
                  <a:pos x="T2" y="T3"/>
                </a:cxn>
                <a:cxn ang="0">
                  <a:pos x="T4" y="T5"/>
                </a:cxn>
                <a:cxn ang="0">
                  <a:pos x="T6" y="T7"/>
                </a:cxn>
                <a:cxn ang="0">
                  <a:pos x="T8" y="T9"/>
                </a:cxn>
              </a:cxnLst>
              <a:rect l="0" t="0" r="r" b="b"/>
              <a:pathLst>
                <a:path w="66" h="70">
                  <a:moveTo>
                    <a:pt x="0" y="70"/>
                  </a:moveTo>
                  <a:lnTo>
                    <a:pt x="66" y="16"/>
                  </a:lnTo>
                  <a:lnTo>
                    <a:pt x="66" y="0"/>
                  </a:lnTo>
                  <a:lnTo>
                    <a:pt x="0" y="54"/>
                  </a:lnTo>
                  <a:lnTo>
                    <a:pt x="0" y="7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40"/>
            <p:cNvSpPr>
              <a:spLocks noChangeAspect="1"/>
            </p:cNvSpPr>
            <p:nvPr/>
          </p:nvSpPr>
          <p:spPr bwMode="gray">
            <a:xfrm>
              <a:off x="2425" y="1814"/>
              <a:ext cx="66" cy="70"/>
            </a:xfrm>
            <a:custGeom>
              <a:avLst/>
              <a:gdLst>
                <a:gd name="T0" fmla="*/ 66 w 66"/>
                <a:gd name="T1" fmla="*/ 70 h 70"/>
                <a:gd name="T2" fmla="*/ 0 w 66"/>
                <a:gd name="T3" fmla="*/ 16 h 70"/>
                <a:gd name="T4" fmla="*/ 0 w 66"/>
                <a:gd name="T5" fmla="*/ 0 h 70"/>
                <a:gd name="T6" fmla="*/ 66 w 66"/>
                <a:gd name="T7" fmla="*/ 54 h 70"/>
                <a:gd name="T8" fmla="*/ 66 w 66"/>
                <a:gd name="T9" fmla="*/ 70 h 70"/>
              </a:gdLst>
              <a:ahLst/>
              <a:cxnLst>
                <a:cxn ang="0">
                  <a:pos x="T0" y="T1"/>
                </a:cxn>
                <a:cxn ang="0">
                  <a:pos x="T2" y="T3"/>
                </a:cxn>
                <a:cxn ang="0">
                  <a:pos x="T4" y="T5"/>
                </a:cxn>
                <a:cxn ang="0">
                  <a:pos x="T6" y="T7"/>
                </a:cxn>
                <a:cxn ang="0">
                  <a:pos x="T8" y="T9"/>
                </a:cxn>
              </a:cxnLst>
              <a:rect l="0" t="0" r="r" b="b"/>
              <a:pathLst>
                <a:path w="66" h="70">
                  <a:moveTo>
                    <a:pt x="66" y="70"/>
                  </a:moveTo>
                  <a:lnTo>
                    <a:pt x="0" y="16"/>
                  </a:lnTo>
                  <a:lnTo>
                    <a:pt x="0" y="0"/>
                  </a:lnTo>
                  <a:lnTo>
                    <a:pt x="66" y="54"/>
                  </a:lnTo>
                  <a:lnTo>
                    <a:pt x="66" y="7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41"/>
            <p:cNvSpPr>
              <a:spLocks noChangeAspect="1"/>
            </p:cNvSpPr>
            <p:nvPr/>
          </p:nvSpPr>
          <p:spPr bwMode="gray">
            <a:xfrm>
              <a:off x="2425" y="1758"/>
              <a:ext cx="260" cy="110"/>
            </a:xfrm>
            <a:custGeom>
              <a:avLst/>
              <a:gdLst>
                <a:gd name="T0" fmla="*/ 260 w 260"/>
                <a:gd name="T1" fmla="*/ 56 h 110"/>
                <a:gd name="T2" fmla="*/ 228 w 260"/>
                <a:gd name="T3" fmla="*/ 82 h 110"/>
                <a:gd name="T4" fmla="*/ 196 w 260"/>
                <a:gd name="T5" fmla="*/ 110 h 110"/>
                <a:gd name="T6" fmla="*/ 130 w 260"/>
                <a:gd name="T7" fmla="*/ 110 h 110"/>
                <a:gd name="T8" fmla="*/ 66 w 260"/>
                <a:gd name="T9" fmla="*/ 110 h 110"/>
                <a:gd name="T10" fmla="*/ 34 w 260"/>
                <a:gd name="T11" fmla="*/ 82 h 110"/>
                <a:gd name="T12" fmla="*/ 0 w 260"/>
                <a:gd name="T13" fmla="*/ 56 h 110"/>
                <a:gd name="T14" fmla="*/ 34 w 260"/>
                <a:gd name="T15" fmla="*/ 28 h 110"/>
                <a:gd name="T16" fmla="*/ 66 w 260"/>
                <a:gd name="T17" fmla="*/ 0 h 110"/>
                <a:gd name="T18" fmla="*/ 130 w 260"/>
                <a:gd name="T19" fmla="*/ 0 h 110"/>
                <a:gd name="T20" fmla="*/ 196 w 260"/>
                <a:gd name="T21" fmla="*/ 0 h 110"/>
                <a:gd name="T22" fmla="*/ 228 w 260"/>
                <a:gd name="T23" fmla="*/ 28 h 110"/>
                <a:gd name="T24" fmla="*/ 260 w 260"/>
                <a:gd name="T25" fmla="*/ 5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110">
                  <a:moveTo>
                    <a:pt x="260" y="56"/>
                  </a:moveTo>
                  <a:lnTo>
                    <a:pt x="228" y="82"/>
                  </a:lnTo>
                  <a:lnTo>
                    <a:pt x="196" y="110"/>
                  </a:lnTo>
                  <a:lnTo>
                    <a:pt x="130" y="110"/>
                  </a:lnTo>
                  <a:lnTo>
                    <a:pt x="66" y="110"/>
                  </a:lnTo>
                  <a:lnTo>
                    <a:pt x="34" y="82"/>
                  </a:lnTo>
                  <a:lnTo>
                    <a:pt x="0" y="56"/>
                  </a:lnTo>
                  <a:lnTo>
                    <a:pt x="34" y="28"/>
                  </a:lnTo>
                  <a:lnTo>
                    <a:pt x="66" y="0"/>
                  </a:lnTo>
                  <a:lnTo>
                    <a:pt x="130" y="0"/>
                  </a:lnTo>
                  <a:lnTo>
                    <a:pt x="196" y="0"/>
                  </a:lnTo>
                  <a:lnTo>
                    <a:pt x="228" y="28"/>
                  </a:lnTo>
                  <a:lnTo>
                    <a:pt x="260" y="56"/>
                  </a:lnTo>
                  <a:close/>
                </a:path>
              </a:pathLst>
            </a:custGeom>
            <a:solidFill>
              <a:srgbClr val="FBD5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42"/>
            <p:cNvSpPr>
              <a:spLocks noChangeAspect="1"/>
            </p:cNvSpPr>
            <p:nvPr/>
          </p:nvSpPr>
          <p:spPr bwMode="gray">
            <a:xfrm>
              <a:off x="2461" y="1349"/>
              <a:ext cx="16" cy="16"/>
            </a:xfrm>
            <a:custGeom>
              <a:avLst/>
              <a:gdLst>
                <a:gd name="T0" fmla="*/ 4 w 16"/>
                <a:gd name="T1" fmla="*/ 0 h 16"/>
                <a:gd name="T2" fmla="*/ 12 w 16"/>
                <a:gd name="T3" fmla="*/ 0 h 16"/>
                <a:gd name="T4" fmla="*/ 16 w 16"/>
                <a:gd name="T5" fmla="*/ 16 h 16"/>
                <a:gd name="T6" fmla="*/ 0 w 16"/>
                <a:gd name="T7" fmla="*/ 16 h 16"/>
                <a:gd name="T8" fmla="*/ 4 w 16"/>
                <a:gd name="T9" fmla="*/ 0 h 16"/>
              </a:gdLst>
              <a:ahLst/>
              <a:cxnLst>
                <a:cxn ang="0">
                  <a:pos x="T0" y="T1"/>
                </a:cxn>
                <a:cxn ang="0">
                  <a:pos x="T2" y="T3"/>
                </a:cxn>
                <a:cxn ang="0">
                  <a:pos x="T4" y="T5"/>
                </a:cxn>
                <a:cxn ang="0">
                  <a:pos x="T6" y="T7"/>
                </a:cxn>
                <a:cxn ang="0">
                  <a:pos x="T8" y="T9"/>
                </a:cxn>
              </a:cxnLst>
              <a:rect l="0" t="0" r="r" b="b"/>
              <a:pathLst>
                <a:path w="16" h="16">
                  <a:moveTo>
                    <a:pt x="4" y="0"/>
                  </a:moveTo>
                  <a:lnTo>
                    <a:pt x="12" y="0"/>
                  </a:lnTo>
                  <a:lnTo>
                    <a:pt x="16" y="16"/>
                  </a:lnTo>
                  <a:lnTo>
                    <a:pt x="0" y="16"/>
                  </a:lnTo>
                  <a:lnTo>
                    <a:pt x="4" y="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43"/>
            <p:cNvSpPr>
              <a:spLocks noChangeAspect="1"/>
            </p:cNvSpPr>
            <p:nvPr/>
          </p:nvSpPr>
          <p:spPr bwMode="gray">
            <a:xfrm>
              <a:off x="2451" y="1361"/>
              <a:ext cx="36" cy="8"/>
            </a:xfrm>
            <a:custGeom>
              <a:avLst/>
              <a:gdLst>
                <a:gd name="T0" fmla="*/ 18 w 36"/>
                <a:gd name="T1" fmla="*/ 0 h 8"/>
                <a:gd name="T2" fmla="*/ 26 w 36"/>
                <a:gd name="T3" fmla="*/ 4 h 8"/>
                <a:gd name="T4" fmla="*/ 36 w 36"/>
                <a:gd name="T5" fmla="*/ 8 h 8"/>
                <a:gd name="T6" fmla="*/ 18 w 36"/>
                <a:gd name="T7" fmla="*/ 8 h 8"/>
                <a:gd name="T8" fmla="*/ 0 w 36"/>
                <a:gd name="T9" fmla="*/ 8 h 8"/>
                <a:gd name="T10" fmla="*/ 8 w 36"/>
                <a:gd name="T11" fmla="*/ 4 h 8"/>
                <a:gd name="T12" fmla="*/ 18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18" y="0"/>
                  </a:moveTo>
                  <a:lnTo>
                    <a:pt x="26" y="4"/>
                  </a:lnTo>
                  <a:lnTo>
                    <a:pt x="36" y="8"/>
                  </a:lnTo>
                  <a:lnTo>
                    <a:pt x="18" y="8"/>
                  </a:lnTo>
                  <a:lnTo>
                    <a:pt x="0" y="8"/>
                  </a:lnTo>
                  <a:lnTo>
                    <a:pt x="8" y="4"/>
                  </a:lnTo>
                  <a:lnTo>
                    <a:pt x="18" y="0"/>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44"/>
            <p:cNvSpPr>
              <a:spLocks noChangeAspect="1" noEditPoints="1"/>
            </p:cNvSpPr>
            <p:nvPr/>
          </p:nvSpPr>
          <p:spPr bwMode="gray">
            <a:xfrm>
              <a:off x="2348" y="1369"/>
              <a:ext cx="239" cy="367"/>
            </a:xfrm>
            <a:custGeom>
              <a:avLst/>
              <a:gdLst>
                <a:gd name="T0" fmla="*/ 235 w 239"/>
                <a:gd name="T1" fmla="*/ 311 h 367"/>
                <a:gd name="T2" fmla="*/ 201 w 239"/>
                <a:gd name="T3" fmla="*/ 285 h 367"/>
                <a:gd name="T4" fmla="*/ 191 w 239"/>
                <a:gd name="T5" fmla="*/ 226 h 367"/>
                <a:gd name="T6" fmla="*/ 167 w 239"/>
                <a:gd name="T7" fmla="*/ 208 h 367"/>
                <a:gd name="T8" fmla="*/ 135 w 239"/>
                <a:gd name="T9" fmla="*/ 32 h 367"/>
                <a:gd name="T10" fmla="*/ 143 w 239"/>
                <a:gd name="T11" fmla="*/ 18 h 367"/>
                <a:gd name="T12" fmla="*/ 135 w 239"/>
                <a:gd name="T13" fmla="*/ 12 h 367"/>
                <a:gd name="T14" fmla="*/ 135 w 239"/>
                <a:gd name="T15" fmla="*/ 0 h 367"/>
                <a:gd name="T16" fmla="*/ 107 w 239"/>
                <a:gd name="T17" fmla="*/ 10 h 367"/>
                <a:gd name="T18" fmla="*/ 105 w 239"/>
                <a:gd name="T19" fmla="*/ 12 h 367"/>
                <a:gd name="T20" fmla="*/ 99 w 239"/>
                <a:gd name="T21" fmla="*/ 26 h 367"/>
                <a:gd name="T22" fmla="*/ 109 w 239"/>
                <a:gd name="T23" fmla="*/ 32 h 367"/>
                <a:gd name="T24" fmla="*/ 50 w 239"/>
                <a:gd name="T25" fmla="*/ 208 h 367"/>
                <a:gd name="T26" fmla="*/ 67 w 239"/>
                <a:gd name="T27" fmla="*/ 226 h 367"/>
                <a:gd name="T28" fmla="*/ 4 w 239"/>
                <a:gd name="T29" fmla="*/ 285 h 367"/>
                <a:gd name="T30" fmla="*/ 28 w 239"/>
                <a:gd name="T31" fmla="*/ 311 h 367"/>
                <a:gd name="T32" fmla="*/ 121 w 239"/>
                <a:gd name="T33" fmla="*/ 367 h 367"/>
                <a:gd name="T34" fmla="*/ 211 w 239"/>
                <a:gd name="T35" fmla="*/ 311 h 367"/>
                <a:gd name="T36" fmla="*/ 121 w 239"/>
                <a:gd name="T37" fmla="*/ 50 h 367"/>
                <a:gd name="T38" fmla="*/ 121 w 239"/>
                <a:gd name="T39" fmla="*/ 208 h 367"/>
                <a:gd name="T40" fmla="*/ 121 w 239"/>
                <a:gd name="T41" fmla="*/ 48 h 367"/>
                <a:gd name="T42" fmla="*/ 121 w 239"/>
                <a:gd name="T43" fmla="*/ 230 h 367"/>
                <a:gd name="T44" fmla="*/ 175 w 239"/>
                <a:gd name="T45" fmla="*/ 285 h 367"/>
                <a:gd name="T46" fmla="*/ 67 w 239"/>
                <a:gd name="T47" fmla="*/ 285 h 367"/>
                <a:gd name="T48" fmla="*/ 121 w 239"/>
                <a:gd name="T49" fmla="*/ 363 h 367"/>
                <a:gd name="T50" fmla="*/ 34 w 239"/>
                <a:gd name="T51" fmla="*/ 361 h 367"/>
                <a:gd name="T52" fmla="*/ 40 w 239"/>
                <a:gd name="T53" fmla="*/ 353 h 367"/>
                <a:gd name="T54" fmla="*/ 46 w 239"/>
                <a:gd name="T55" fmla="*/ 347 h 367"/>
                <a:gd name="T56" fmla="*/ 54 w 239"/>
                <a:gd name="T57" fmla="*/ 339 h 367"/>
                <a:gd name="T58" fmla="*/ 69 w 239"/>
                <a:gd name="T59" fmla="*/ 331 h 367"/>
                <a:gd name="T60" fmla="*/ 85 w 239"/>
                <a:gd name="T61" fmla="*/ 325 h 367"/>
                <a:gd name="T62" fmla="*/ 95 w 239"/>
                <a:gd name="T63" fmla="*/ 325 h 367"/>
                <a:gd name="T64" fmla="*/ 107 w 239"/>
                <a:gd name="T65" fmla="*/ 323 h 367"/>
                <a:gd name="T66" fmla="*/ 121 w 239"/>
                <a:gd name="T67" fmla="*/ 323 h 367"/>
                <a:gd name="T68" fmla="*/ 133 w 239"/>
                <a:gd name="T69" fmla="*/ 323 h 367"/>
                <a:gd name="T70" fmla="*/ 145 w 239"/>
                <a:gd name="T71" fmla="*/ 325 h 367"/>
                <a:gd name="T72" fmla="*/ 155 w 239"/>
                <a:gd name="T73" fmla="*/ 325 h 367"/>
                <a:gd name="T74" fmla="*/ 173 w 239"/>
                <a:gd name="T75" fmla="*/ 331 h 367"/>
                <a:gd name="T76" fmla="*/ 185 w 239"/>
                <a:gd name="T77" fmla="*/ 339 h 367"/>
                <a:gd name="T78" fmla="*/ 195 w 239"/>
                <a:gd name="T79" fmla="*/ 347 h 367"/>
                <a:gd name="T80" fmla="*/ 201 w 239"/>
                <a:gd name="T81" fmla="*/ 357 h 367"/>
                <a:gd name="T82" fmla="*/ 205 w 239"/>
                <a:gd name="T83" fmla="*/ 36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9" h="367">
                  <a:moveTo>
                    <a:pt x="211" y="311"/>
                  </a:moveTo>
                  <a:lnTo>
                    <a:pt x="235" y="311"/>
                  </a:lnTo>
                  <a:lnTo>
                    <a:pt x="235" y="285"/>
                  </a:lnTo>
                  <a:lnTo>
                    <a:pt x="201" y="285"/>
                  </a:lnTo>
                  <a:lnTo>
                    <a:pt x="175" y="226"/>
                  </a:lnTo>
                  <a:lnTo>
                    <a:pt x="191" y="226"/>
                  </a:lnTo>
                  <a:lnTo>
                    <a:pt x="191" y="208"/>
                  </a:lnTo>
                  <a:lnTo>
                    <a:pt x="167" y="208"/>
                  </a:lnTo>
                  <a:lnTo>
                    <a:pt x="131" y="32"/>
                  </a:lnTo>
                  <a:lnTo>
                    <a:pt x="135" y="32"/>
                  </a:lnTo>
                  <a:lnTo>
                    <a:pt x="143" y="26"/>
                  </a:lnTo>
                  <a:lnTo>
                    <a:pt x="143" y="18"/>
                  </a:lnTo>
                  <a:lnTo>
                    <a:pt x="135" y="12"/>
                  </a:lnTo>
                  <a:lnTo>
                    <a:pt x="135" y="12"/>
                  </a:lnTo>
                  <a:lnTo>
                    <a:pt x="135" y="10"/>
                  </a:lnTo>
                  <a:lnTo>
                    <a:pt x="135" y="0"/>
                  </a:lnTo>
                  <a:lnTo>
                    <a:pt x="107" y="0"/>
                  </a:lnTo>
                  <a:lnTo>
                    <a:pt x="107" y="10"/>
                  </a:lnTo>
                  <a:lnTo>
                    <a:pt x="107" y="12"/>
                  </a:lnTo>
                  <a:lnTo>
                    <a:pt x="105" y="12"/>
                  </a:lnTo>
                  <a:lnTo>
                    <a:pt x="99" y="18"/>
                  </a:lnTo>
                  <a:lnTo>
                    <a:pt x="99" y="26"/>
                  </a:lnTo>
                  <a:lnTo>
                    <a:pt x="105" y="32"/>
                  </a:lnTo>
                  <a:lnTo>
                    <a:pt x="109" y="32"/>
                  </a:lnTo>
                  <a:lnTo>
                    <a:pt x="75" y="208"/>
                  </a:lnTo>
                  <a:lnTo>
                    <a:pt x="50" y="208"/>
                  </a:lnTo>
                  <a:lnTo>
                    <a:pt x="50" y="226"/>
                  </a:lnTo>
                  <a:lnTo>
                    <a:pt x="67" y="226"/>
                  </a:lnTo>
                  <a:lnTo>
                    <a:pt x="38" y="285"/>
                  </a:lnTo>
                  <a:lnTo>
                    <a:pt x="4" y="285"/>
                  </a:lnTo>
                  <a:lnTo>
                    <a:pt x="4" y="311"/>
                  </a:lnTo>
                  <a:lnTo>
                    <a:pt x="28" y="311"/>
                  </a:lnTo>
                  <a:lnTo>
                    <a:pt x="0" y="367"/>
                  </a:lnTo>
                  <a:lnTo>
                    <a:pt x="121" y="367"/>
                  </a:lnTo>
                  <a:lnTo>
                    <a:pt x="239" y="367"/>
                  </a:lnTo>
                  <a:lnTo>
                    <a:pt x="211" y="311"/>
                  </a:lnTo>
                  <a:close/>
                  <a:moveTo>
                    <a:pt x="121" y="48"/>
                  </a:moveTo>
                  <a:lnTo>
                    <a:pt x="121" y="50"/>
                  </a:lnTo>
                  <a:lnTo>
                    <a:pt x="145" y="208"/>
                  </a:lnTo>
                  <a:lnTo>
                    <a:pt x="121" y="208"/>
                  </a:lnTo>
                  <a:lnTo>
                    <a:pt x="95" y="208"/>
                  </a:lnTo>
                  <a:lnTo>
                    <a:pt x="121" y="48"/>
                  </a:lnTo>
                  <a:close/>
                  <a:moveTo>
                    <a:pt x="91" y="230"/>
                  </a:moveTo>
                  <a:lnTo>
                    <a:pt x="121" y="230"/>
                  </a:lnTo>
                  <a:lnTo>
                    <a:pt x="149" y="230"/>
                  </a:lnTo>
                  <a:lnTo>
                    <a:pt x="175" y="285"/>
                  </a:lnTo>
                  <a:lnTo>
                    <a:pt x="121" y="285"/>
                  </a:lnTo>
                  <a:lnTo>
                    <a:pt x="67" y="285"/>
                  </a:lnTo>
                  <a:lnTo>
                    <a:pt x="91" y="230"/>
                  </a:lnTo>
                  <a:close/>
                  <a:moveTo>
                    <a:pt x="121" y="363"/>
                  </a:moveTo>
                  <a:lnTo>
                    <a:pt x="34" y="363"/>
                  </a:lnTo>
                  <a:lnTo>
                    <a:pt x="34" y="361"/>
                  </a:lnTo>
                  <a:lnTo>
                    <a:pt x="38" y="357"/>
                  </a:lnTo>
                  <a:lnTo>
                    <a:pt x="40" y="353"/>
                  </a:lnTo>
                  <a:lnTo>
                    <a:pt x="42" y="351"/>
                  </a:lnTo>
                  <a:lnTo>
                    <a:pt x="46" y="347"/>
                  </a:lnTo>
                  <a:lnTo>
                    <a:pt x="50" y="343"/>
                  </a:lnTo>
                  <a:lnTo>
                    <a:pt x="54" y="339"/>
                  </a:lnTo>
                  <a:lnTo>
                    <a:pt x="60" y="335"/>
                  </a:lnTo>
                  <a:lnTo>
                    <a:pt x="69" y="331"/>
                  </a:lnTo>
                  <a:lnTo>
                    <a:pt x="77" y="329"/>
                  </a:lnTo>
                  <a:lnTo>
                    <a:pt x="85" y="325"/>
                  </a:lnTo>
                  <a:lnTo>
                    <a:pt x="91" y="325"/>
                  </a:lnTo>
                  <a:lnTo>
                    <a:pt x="95" y="325"/>
                  </a:lnTo>
                  <a:lnTo>
                    <a:pt x="101" y="323"/>
                  </a:lnTo>
                  <a:lnTo>
                    <a:pt x="107" y="323"/>
                  </a:lnTo>
                  <a:lnTo>
                    <a:pt x="113" y="323"/>
                  </a:lnTo>
                  <a:lnTo>
                    <a:pt x="121" y="323"/>
                  </a:lnTo>
                  <a:lnTo>
                    <a:pt x="127" y="323"/>
                  </a:lnTo>
                  <a:lnTo>
                    <a:pt x="133" y="323"/>
                  </a:lnTo>
                  <a:lnTo>
                    <a:pt x="139" y="323"/>
                  </a:lnTo>
                  <a:lnTo>
                    <a:pt x="145" y="325"/>
                  </a:lnTo>
                  <a:lnTo>
                    <a:pt x="151" y="325"/>
                  </a:lnTo>
                  <a:lnTo>
                    <a:pt x="155" y="325"/>
                  </a:lnTo>
                  <a:lnTo>
                    <a:pt x="165" y="329"/>
                  </a:lnTo>
                  <a:lnTo>
                    <a:pt x="173" y="331"/>
                  </a:lnTo>
                  <a:lnTo>
                    <a:pt x="179" y="335"/>
                  </a:lnTo>
                  <a:lnTo>
                    <a:pt x="185" y="339"/>
                  </a:lnTo>
                  <a:lnTo>
                    <a:pt x="191" y="343"/>
                  </a:lnTo>
                  <a:lnTo>
                    <a:pt x="195" y="347"/>
                  </a:lnTo>
                  <a:lnTo>
                    <a:pt x="197" y="351"/>
                  </a:lnTo>
                  <a:lnTo>
                    <a:pt x="201" y="357"/>
                  </a:lnTo>
                  <a:lnTo>
                    <a:pt x="205" y="361"/>
                  </a:lnTo>
                  <a:lnTo>
                    <a:pt x="205" y="363"/>
                  </a:lnTo>
                  <a:lnTo>
                    <a:pt x="121" y="363"/>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45"/>
            <p:cNvSpPr>
              <a:spLocks noChangeAspect="1"/>
            </p:cNvSpPr>
            <p:nvPr/>
          </p:nvSpPr>
          <p:spPr bwMode="gray">
            <a:xfrm>
              <a:off x="2320" y="1321"/>
              <a:ext cx="20" cy="104"/>
            </a:xfrm>
            <a:custGeom>
              <a:avLst/>
              <a:gdLst>
                <a:gd name="T0" fmla="*/ 10 w 10"/>
                <a:gd name="T1" fmla="*/ 1 h 52"/>
                <a:gd name="T2" fmla="*/ 9 w 10"/>
                <a:gd name="T3" fmla="*/ 4 h 52"/>
                <a:gd name="T4" fmla="*/ 8 w 10"/>
                <a:gd name="T5" fmla="*/ 8 h 52"/>
                <a:gd name="T6" fmla="*/ 6 w 10"/>
                <a:gd name="T7" fmla="*/ 17 h 52"/>
                <a:gd name="T8" fmla="*/ 5 w 10"/>
                <a:gd name="T9" fmla="*/ 26 h 52"/>
                <a:gd name="T10" fmla="*/ 5 w 10"/>
                <a:gd name="T11" fmla="*/ 34 h 52"/>
                <a:gd name="T12" fmla="*/ 7 w 10"/>
                <a:gd name="T13" fmla="*/ 42 h 52"/>
                <a:gd name="T14" fmla="*/ 9 w 10"/>
                <a:gd name="T15" fmla="*/ 47 h 52"/>
                <a:gd name="T16" fmla="*/ 10 w 10"/>
                <a:gd name="T17" fmla="*/ 50 h 52"/>
                <a:gd name="T18" fmla="*/ 9 w 10"/>
                <a:gd name="T19" fmla="*/ 51 h 52"/>
                <a:gd name="T20" fmla="*/ 9 w 10"/>
                <a:gd name="T21" fmla="*/ 52 h 52"/>
                <a:gd name="T22" fmla="*/ 7 w 10"/>
                <a:gd name="T23" fmla="*/ 50 h 52"/>
                <a:gd name="T24" fmla="*/ 5 w 10"/>
                <a:gd name="T25" fmla="*/ 47 h 52"/>
                <a:gd name="T26" fmla="*/ 1 w 10"/>
                <a:gd name="T27" fmla="*/ 37 h 52"/>
                <a:gd name="T28" fmla="*/ 0 w 10"/>
                <a:gd name="T29" fmla="*/ 26 h 52"/>
                <a:gd name="T30" fmla="*/ 1 w 10"/>
                <a:gd name="T31" fmla="*/ 15 h 52"/>
                <a:gd name="T32" fmla="*/ 5 w 10"/>
                <a:gd name="T33" fmla="*/ 6 h 52"/>
                <a:gd name="T34" fmla="*/ 7 w 10"/>
                <a:gd name="T35" fmla="*/ 2 h 52"/>
                <a:gd name="T36" fmla="*/ 9 w 10"/>
                <a:gd name="T37" fmla="*/ 0 h 52"/>
                <a:gd name="T38" fmla="*/ 10 w 10"/>
                <a:gd name="T39" fmla="*/ 0 h 52"/>
                <a:gd name="T40" fmla="*/ 10 w 10"/>
                <a:gd name="T4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52">
                  <a:moveTo>
                    <a:pt x="10" y="1"/>
                  </a:moveTo>
                  <a:cubicBezTo>
                    <a:pt x="10" y="2"/>
                    <a:pt x="10" y="3"/>
                    <a:pt x="9" y="4"/>
                  </a:cubicBezTo>
                  <a:cubicBezTo>
                    <a:pt x="9" y="6"/>
                    <a:pt x="8" y="7"/>
                    <a:pt x="8" y="8"/>
                  </a:cubicBezTo>
                  <a:cubicBezTo>
                    <a:pt x="7" y="11"/>
                    <a:pt x="6" y="14"/>
                    <a:pt x="6" y="17"/>
                  </a:cubicBezTo>
                  <a:cubicBezTo>
                    <a:pt x="5" y="20"/>
                    <a:pt x="5" y="23"/>
                    <a:pt x="5" y="26"/>
                  </a:cubicBezTo>
                  <a:cubicBezTo>
                    <a:pt x="5" y="28"/>
                    <a:pt x="5" y="31"/>
                    <a:pt x="5" y="34"/>
                  </a:cubicBezTo>
                  <a:cubicBezTo>
                    <a:pt x="6" y="36"/>
                    <a:pt x="6" y="39"/>
                    <a:pt x="7" y="42"/>
                  </a:cubicBezTo>
                  <a:cubicBezTo>
                    <a:pt x="7" y="43"/>
                    <a:pt x="8" y="45"/>
                    <a:pt x="9" y="47"/>
                  </a:cubicBezTo>
                  <a:cubicBezTo>
                    <a:pt x="9" y="48"/>
                    <a:pt x="10" y="50"/>
                    <a:pt x="10" y="50"/>
                  </a:cubicBezTo>
                  <a:cubicBezTo>
                    <a:pt x="10" y="51"/>
                    <a:pt x="9" y="51"/>
                    <a:pt x="9" y="51"/>
                  </a:cubicBezTo>
                  <a:cubicBezTo>
                    <a:pt x="9" y="52"/>
                    <a:pt x="9" y="52"/>
                    <a:pt x="9" y="52"/>
                  </a:cubicBezTo>
                  <a:cubicBezTo>
                    <a:pt x="8" y="52"/>
                    <a:pt x="8" y="51"/>
                    <a:pt x="7" y="50"/>
                  </a:cubicBezTo>
                  <a:cubicBezTo>
                    <a:pt x="6" y="50"/>
                    <a:pt x="6" y="49"/>
                    <a:pt x="5" y="47"/>
                  </a:cubicBezTo>
                  <a:cubicBezTo>
                    <a:pt x="3" y="44"/>
                    <a:pt x="2" y="40"/>
                    <a:pt x="1" y="37"/>
                  </a:cubicBezTo>
                  <a:cubicBezTo>
                    <a:pt x="1" y="33"/>
                    <a:pt x="0" y="30"/>
                    <a:pt x="0" y="26"/>
                  </a:cubicBezTo>
                  <a:cubicBezTo>
                    <a:pt x="0" y="22"/>
                    <a:pt x="1" y="19"/>
                    <a:pt x="1" y="15"/>
                  </a:cubicBezTo>
                  <a:cubicBezTo>
                    <a:pt x="2" y="12"/>
                    <a:pt x="3" y="9"/>
                    <a:pt x="5" y="6"/>
                  </a:cubicBezTo>
                  <a:cubicBezTo>
                    <a:pt x="6" y="4"/>
                    <a:pt x="6" y="2"/>
                    <a:pt x="7" y="2"/>
                  </a:cubicBezTo>
                  <a:cubicBezTo>
                    <a:pt x="8" y="0"/>
                    <a:pt x="9" y="0"/>
                    <a:pt x="9" y="0"/>
                  </a:cubicBezTo>
                  <a:cubicBezTo>
                    <a:pt x="10" y="0"/>
                    <a:pt x="10" y="0"/>
                    <a:pt x="10" y="0"/>
                  </a:cubicBezTo>
                  <a:cubicBezTo>
                    <a:pt x="10" y="1"/>
                    <a:pt x="10" y="1"/>
                    <a:pt x="10" y="1"/>
                  </a:cubicBez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46"/>
            <p:cNvSpPr>
              <a:spLocks noChangeAspect="1"/>
            </p:cNvSpPr>
            <p:nvPr/>
          </p:nvSpPr>
          <p:spPr bwMode="gray">
            <a:xfrm>
              <a:off x="2362" y="1331"/>
              <a:ext cx="18" cy="82"/>
            </a:xfrm>
            <a:custGeom>
              <a:avLst/>
              <a:gdLst>
                <a:gd name="T0" fmla="*/ 9 w 9"/>
                <a:gd name="T1" fmla="*/ 2 h 41"/>
                <a:gd name="T2" fmla="*/ 8 w 9"/>
                <a:gd name="T3" fmla="*/ 4 h 41"/>
                <a:gd name="T4" fmla="*/ 7 w 9"/>
                <a:gd name="T5" fmla="*/ 7 h 41"/>
                <a:gd name="T6" fmla="*/ 5 w 9"/>
                <a:gd name="T7" fmla="*/ 14 h 41"/>
                <a:gd name="T8" fmla="*/ 4 w 9"/>
                <a:gd name="T9" fmla="*/ 21 h 41"/>
                <a:gd name="T10" fmla="*/ 5 w 9"/>
                <a:gd name="T11" fmla="*/ 27 h 41"/>
                <a:gd name="T12" fmla="*/ 6 w 9"/>
                <a:gd name="T13" fmla="*/ 33 h 41"/>
                <a:gd name="T14" fmla="*/ 7 w 9"/>
                <a:gd name="T15" fmla="*/ 37 h 41"/>
                <a:gd name="T16" fmla="*/ 8 w 9"/>
                <a:gd name="T17" fmla="*/ 40 h 41"/>
                <a:gd name="T18" fmla="*/ 8 w 9"/>
                <a:gd name="T19" fmla="*/ 41 h 41"/>
                <a:gd name="T20" fmla="*/ 7 w 9"/>
                <a:gd name="T21" fmla="*/ 41 h 41"/>
                <a:gd name="T22" fmla="*/ 6 w 9"/>
                <a:gd name="T23" fmla="*/ 40 h 41"/>
                <a:gd name="T24" fmla="*/ 4 w 9"/>
                <a:gd name="T25" fmla="*/ 38 h 41"/>
                <a:gd name="T26" fmla="*/ 1 w 9"/>
                <a:gd name="T27" fmla="*/ 29 h 41"/>
                <a:gd name="T28" fmla="*/ 1 w 9"/>
                <a:gd name="T29" fmla="*/ 21 h 41"/>
                <a:gd name="T30" fmla="*/ 1 w 9"/>
                <a:gd name="T31" fmla="*/ 12 h 41"/>
                <a:gd name="T32" fmla="*/ 4 w 9"/>
                <a:gd name="T33" fmla="*/ 5 h 41"/>
                <a:gd name="T34" fmla="*/ 6 w 9"/>
                <a:gd name="T35" fmla="*/ 2 h 41"/>
                <a:gd name="T36" fmla="*/ 8 w 9"/>
                <a:gd name="T37" fmla="*/ 0 h 41"/>
                <a:gd name="T38" fmla="*/ 8 w 9"/>
                <a:gd name="T39" fmla="*/ 1 h 41"/>
                <a:gd name="T40" fmla="*/ 9 w 9"/>
                <a:gd name="T41"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41">
                  <a:moveTo>
                    <a:pt x="9" y="2"/>
                  </a:moveTo>
                  <a:cubicBezTo>
                    <a:pt x="9" y="2"/>
                    <a:pt x="8" y="3"/>
                    <a:pt x="8" y="4"/>
                  </a:cubicBezTo>
                  <a:cubicBezTo>
                    <a:pt x="7" y="5"/>
                    <a:pt x="7" y="6"/>
                    <a:pt x="7" y="7"/>
                  </a:cubicBezTo>
                  <a:cubicBezTo>
                    <a:pt x="6" y="9"/>
                    <a:pt x="5" y="12"/>
                    <a:pt x="5" y="14"/>
                  </a:cubicBezTo>
                  <a:cubicBezTo>
                    <a:pt x="5" y="16"/>
                    <a:pt x="4" y="18"/>
                    <a:pt x="4" y="21"/>
                  </a:cubicBezTo>
                  <a:cubicBezTo>
                    <a:pt x="4" y="23"/>
                    <a:pt x="4" y="25"/>
                    <a:pt x="5" y="27"/>
                  </a:cubicBezTo>
                  <a:cubicBezTo>
                    <a:pt x="5" y="29"/>
                    <a:pt x="5" y="31"/>
                    <a:pt x="6" y="33"/>
                  </a:cubicBezTo>
                  <a:cubicBezTo>
                    <a:pt x="6" y="34"/>
                    <a:pt x="7" y="36"/>
                    <a:pt x="7" y="37"/>
                  </a:cubicBezTo>
                  <a:cubicBezTo>
                    <a:pt x="8" y="39"/>
                    <a:pt x="8" y="39"/>
                    <a:pt x="8" y="40"/>
                  </a:cubicBezTo>
                  <a:cubicBezTo>
                    <a:pt x="8" y="40"/>
                    <a:pt x="8" y="41"/>
                    <a:pt x="8" y="41"/>
                  </a:cubicBezTo>
                  <a:cubicBezTo>
                    <a:pt x="7" y="41"/>
                    <a:pt x="7" y="41"/>
                    <a:pt x="7" y="41"/>
                  </a:cubicBezTo>
                  <a:cubicBezTo>
                    <a:pt x="7" y="41"/>
                    <a:pt x="7" y="41"/>
                    <a:pt x="6" y="40"/>
                  </a:cubicBezTo>
                  <a:cubicBezTo>
                    <a:pt x="6" y="40"/>
                    <a:pt x="5" y="39"/>
                    <a:pt x="4" y="38"/>
                  </a:cubicBezTo>
                  <a:cubicBezTo>
                    <a:pt x="3" y="35"/>
                    <a:pt x="2" y="32"/>
                    <a:pt x="1" y="29"/>
                  </a:cubicBezTo>
                  <a:cubicBezTo>
                    <a:pt x="1" y="27"/>
                    <a:pt x="0" y="24"/>
                    <a:pt x="1" y="21"/>
                  </a:cubicBezTo>
                  <a:cubicBezTo>
                    <a:pt x="1" y="18"/>
                    <a:pt x="1" y="15"/>
                    <a:pt x="1" y="12"/>
                  </a:cubicBezTo>
                  <a:cubicBezTo>
                    <a:pt x="2" y="10"/>
                    <a:pt x="3" y="7"/>
                    <a:pt x="4" y="5"/>
                  </a:cubicBezTo>
                  <a:cubicBezTo>
                    <a:pt x="5" y="3"/>
                    <a:pt x="6" y="2"/>
                    <a:pt x="6" y="2"/>
                  </a:cubicBezTo>
                  <a:cubicBezTo>
                    <a:pt x="7" y="1"/>
                    <a:pt x="7" y="0"/>
                    <a:pt x="8" y="0"/>
                  </a:cubicBezTo>
                  <a:cubicBezTo>
                    <a:pt x="8" y="1"/>
                    <a:pt x="8" y="1"/>
                    <a:pt x="8" y="1"/>
                  </a:cubicBezTo>
                  <a:lnTo>
                    <a:pt x="9" y="2"/>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47"/>
            <p:cNvSpPr>
              <a:spLocks noChangeAspect="1"/>
            </p:cNvSpPr>
            <p:nvPr/>
          </p:nvSpPr>
          <p:spPr bwMode="gray">
            <a:xfrm>
              <a:off x="2404" y="1343"/>
              <a:ext cx="15" cy="62"/>
            </a:xfrm>
            <a:custGeom>
              <a:avLst/>
              <a:gdLst>
                <a:gd name="T0" fmla="*/ 7 w 7"/>
                <a:gd name="T1" fmla="*/ 0 h 31"/>
                <a:gd name="T2" fmla="*/ 6 w 7"/>
                <a:gd name="T3" fmla="*/ 2 h 31"/>
                <a:gd name="T4" fmla="*/ 6 w 7"/>
                <a:gd name="T5" fmla="*/ 4 h 31"/>
                <a:gd name="T6" fmla="*/ 4 w 7"/>
                <a:gd name="T7" fmla="*/ 10 h 31"/>
                <a:gd name="T8" fmla="*/ 3 w 7"/>
                <a:gd name="T9" fmla="*/ 15 h 31"/>
                <a:gd name="T10" fmla="*/ 4 w 7"/>
                <a:gd name="T11" fmla="*/ 20 h 31"/>
                <a:gd name="T12" fmla="*/ 5 w 7"/>
                <a:gd name="T13" fmla="*/ 25 h 31"/>
                <a:gd name="T14" fmla="*/ 6 w 7"/>
                <a:gd name="T15" fmla="*/ 27 h 31"/>
                <a:gd name="T16" fmla="*/ 6 w 7"/>
                <a:gd name="T17" fmla="*/ 30 h 31"/>
                <a:gd name="T18" fmla="*/ 6 w 7"/>
                <a:gd name="T19" fmla="*/ 30 h 31"/>
                <a:gd name="T20" fmla="*/ 6 w 7"/>
                <a:gd name="T21" fmla="*/ 31 h 31"/>
                <a:gd name="T22" fmla="*/ 5 w 7"/>
                <a:gd name="T23" fmla="*/ 30 h 31"/>
                <a:gd name="T24" fmla="*/ 3 w 7"/>
                <a:gd name="T25" fmla="*/ 28 h 31"/>
                <a:gd name="T26" fmla="*/ 1 w 7"/>
                <a:gd name="T27" fmla="*/ 22 h 31"/>
                <a:gd name="T28" fmla="*/ 0 w 7"/>
                <a:gd name="T29" fmla="*/ 15 h 31"/>
                <a:gd name="T30" fmla="*/ 1 w 7"/>
                <a:gd name="T31" fmla="*/ 9 h 31"/>
                <a:gd name="T32" fmla="*/ 3 w 7"/>
                <a:gd name="T33" fmla="*/ 3 h 31"/>
                <a:gd name="T34" fmla="*/ 5 w 7"/>
                <a:gd name="T35" fmla="*/ 1 h 31"/>
                <a:gd name="T36" fmla="*/ 6 w 7"/>
                <a:gd name="T37" fmla="*/ 0 h 31"/>
                <a:gd name="T38" fmla="*/ 7 w 7"/>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31">
                  <a:moveTo>
                    <a:pt x="7" y="0"/>
                  </a:moveTo>
                  <a:cubicBezTo>
                    <a:pt x="7" y="1"/>
                    <a:pt x="7" y="1"/>
                    <a:pt x="6" y="2"/>
                  </a:cubicBezTo>
                  <a:cubicBezTo>
                    <a:pt x="6" y="3"/>
                    <a:pt x="6" y="4"/>
                    <a:pt x="6" y="4"/>
                  </a:cubicBezTo>
                  <a:cubicBezTo>
                    <a:pt x="5" y="6"/>
                    <a:pt x="4" y="8"/>
                    <a:pt x="4" y="10"/>
                  </a:cubicBezTo>
                  <a:cubicBezTo>
                    <a:pt x="4" y="11"/>
                    <a:pt x="3" y="13"/>
                    <a:pt x="3" y="15"/>
                  </a:cubicBezTo>
                  <a:cubicBezTo>
                    <a:pt x="3" y="17"/>
                    <a:pt x="3" y="18"/>
                    <a:pt x="4" y="20"/>
                  </a:cubicBezTo>
                  <a:cubicBezTo>
                    <a:pt x="4" y="21"/>
                    <a:pt x="4" y="23"/>
                    <a:pt x="5" y="25"/>
                  </a:cubicBezTo>
                  <a:cubicBezTo>
                    <a:pt x="5" y="25"/>
                    <a:pt x="5" y="26"/>
                    <a:pt x="6" y="27"/>
                  </a:cubicBezTo>
                  <a:cubicBezTo>
                    <a:pt x="6" y="29"/>
                    <a:pt x="6" y="29"/>
                    <a:pt x="6" y="30"/>
                  </a:cubicBezTo>
                  <a:cubicBezTo>
                    <a:pt x="6" y="30"/>
                    <a:pt x="6" y="30"/>
                    <a:pt x="6" y="30"/>
                  </a:cubicBezTo>
                  <a:cubicBezTo>
                    <a:pt x="6" y="31"/>
                    <a:pt x="6" y="31"/>
                    <a:pt x="6" y="31"/>
                  </a:cubicBezTo>
                  <a:cubicBezTo>
                    <a:pt x="6" y="30"/>
                    <a:pt x="5" y="30"/>
                    <a:pt x="5" y="30"/>
                  </a:cubicBezTo>
                  <a:cubicBezTo>
                    <a:pt x="4" y="29"/>
                    <a:pt x="4" y="29"/>
                    <a:pt x="3" y="28"/>
                  </a:cubicBezTo>
                  <a:cubicBezTo>
                    <a:pt x="2" y="26"/>
                    <a:pt x="2" y="24"/>
                    <a:pt x="1" y="22"/>
                  </a:cubicBezTo>
                  <a:cubicBezTo>
                    <a:pt x="1" y="20"/>
                    <a:pt x="0" y="17"/>
                    <a:pt x="0" y="15"/>
                  </a:cubicBezTo>
                  <a:cubicBezTo>
                    <a:pt x="0" y="13"/>
                    <a:pt x="1" y="11"/>
                    <a:pt x="1" y="9"/>
                  </a:cubicBezTo>
                  <a:cubicBezTo>
                    <a:pt x="2" y="7"/>
                    <a:pt x="2" y="5"/>
                    <a:pt x="3" y="3"/>
                  </a:cubicBezTo>
                  <a:cubicBezTo>
                    <a:pt x="4" y="2"/>
                    <a:pt x="4" y="1"/>
                    <a:pt x="5" y="1"/>
                  </a:cubicBezTo>
                  <a:cubicBezTo>
                    <a:pt x="5" y="0"/>
                    <a:pt x="6" y="0"/>
                    <a:pt x="6" y="0"/>
                  </a:cubicBezTo>
                  <a:cubicBezTo>
                    <a:pt x="7" y="0"/>
                    <a:pt x="7" y="0"/>
                    <a:pt x="7" y="0"/>
                  </a:cubicBez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48"/>
            <p:cNvSpPr>
              <a:spLocks noChangeAspect="1"/>
            </p:cNvSpPr>
            <p:nvPr/>
          </p:nvSpPr>
          <p:spPr bwMode="gray">
            <a:xfrm>
              <a:off x="2595" y="1321"/>
              <a:ext cx="20" cy="104"/>
            </a:xfrm>
            <a:custGeom>
              <a:avLst/>
              <a:gdLst>
                <a:gd name="T0" fmla="*/ 0 w 10"/>
                <a:gd name="T1" fmla="*/ 1 h 52"/>
                <a:gd name="T2" fmla="*/ 1 w 10"/>
                <a:gd name="T3" fmla="*/ 4 h 52"/>
                <a:gd name="T4" fmla="*/ 2 w 10"/>
                <a:gd name="T5" fmla="*/ 8 h 52"/>
                <a:gd name="T6" fmla="*/ 4 w 10"/>
                <a:gd name="T7" fmla="*/ 17 h 52"/>
                <a:gd name="T8" fmla="*/ 5 w 10"/>
                <a:gd name="T9" fmla="*/ 26 h 52"/>
                <a:gd name="T10" fmla="*/ 5 w 10"/>
                <a:gd name="T11" fmla="*/ 34 h 52"/>
                <a:gd name="T12" fmla="*/ 3 w 10"/>
                <a:gd name="T13" fmla="*/ 42 h 52"/>
                <a:gd name="T14" fmla="*/ 1 w 10"/>
                <a:gd name="T15" fmla="*/ 47 h 52"/>
                <a:gd name="T16" fmla="*/ 0 w 10"/>
                <a:gd name="T17" fmla="*/ 50 h 52"/>
                <a:gd name="T18" fmla="*/ 1 w 10"/>
                <a:gd name="T19" fmla="*/ 51 h 52"/>
                <a:gd name="T20" fmla="*/ 1 w 10"/>
                <a:gd name="T21" fmla="*/ 52 h 52"/>
                <a:gd name="T22" fmla="*/ 3 w 10"/>
                <a:gd name="T23" fmla="*/ 50 h 52"/>
                <a:gd name="T24" fmla="*/ 5 w 10"/>
                <a:gd name="T25" fmla="*/ 47 h 52"/>
                <a:gd name="T26" fmla="*/ 9 w 10"/>
                <a:gd name="T27" fmla="*/ 37 h 52"/>
                <a:gd name="T28" fmla="*/ 10 w 10"/>
                <a:gd name="T29" fmla="*/ 26 h 52"/>
                <a:gd name="T30" fmla="*/ 9 w 10"/>
                <a:gd name="T31" fmla="*/ 15 h 52"/>
                <a:gd name="T32" fmla="*/ 5 w 10"/>
                <a:gd name="T33" fmla="*/ 6 h 52"/>
                <a:gd name="T34" fmla="*/ 3 w 10"/>
                <a:gd name="T35" fmla="*/ 2 h 52"/>
                <a:gd name="T36" fmla="*/ 1 w 10"/>
                <a:gd name="T37" fmla="*/ 0 h 52"/>
                <a:gd name="T38" fmla="*/ 0 w 10"/>
                <a:gd name="T39" fmla="*/ 0 h 52"/>
                <a:gd name="T40" fmla="*/ 0 w 10"/>
                <a:gd name="T4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52">
                  <a:moveTo>
                    <a:pt x="0" y="1"/>
                  </a:moveTo>
                  <a:cubicBezTo>
                    <a:pt x="0" y="2"/>
                    <a:pt x="0" y="3"/>
                    <a:pt x="1" y="4"/>
                  </a:cubicBezTo>
                  <a:cubicBezTo>
                    <a:pt x="1" y="6"/>
                    <a:pt x="2" y="7"/>
                    <a:pt x="2" y="8"/>
                  </a:cubicBezTo>
                  <a:cubicBezTo>
                    <a:pt x="3" y="11"/>
                    <a:pt x="4" y="14"/>
                    <a:pt x="4" y="17"/>
                  </a:cubicBezTo>
                  <a:cubicBezTo>
                    <a:pt x="5" y="20"/>
                    <a:pt x="5" y="23"/>
                    <a:pt x="5" y="26"/>
                  </a:cubicBezTo>
                  <a:cubicBezTo>
                    <a:pt x="5" y="28"/>
                    <a:pt x="5" y="31"/>
                    <a:pt x="5" y="34"/>
                  </a:cubicBezTo>
                  <a:cubicBezTo>
                    <a:pt x="4" y="36"/>
                    <a:pt x="4" y="39"/>
                    <a:pt x="3" y="42"/>
                  </a:cubicBezTo>
                  <a:cubicBezTo>
                    <a:pt x="3" y="43"/>
                    <a:pt x="2" y="45"/>
                    <a:pt x="1" y="47"/>
                  </a:cubicBezTo>
                  <a:cubicBezTo>
                    <a:pt x="1" y="48"/>
                    <a:pt x="0" y="50"/>
                    <a:pt x="0" y="50"/>
                  </a:cubicBezTo>
                  <a:cubicBezTo>
                    <a:pt x="0" y="51"/>
                    <a:pt x="1" y="51"/>
                    <a:pt x="1" y="51"/>
                  </a:cubicBezTo>
                  <a:cubicBezTo>
                    <a:pt x="1" y="52"/>
                    <a:pt x="1" y="52"/>
                    <a:pt x="1" y="52"/>
                  </a:cubicBezTo>
                  <a:cubicBezTo>
                    <a:pt x="2" y="52"/>
                    <a:pt x="2" y="51"/>
                    <a:pt x="3" y="50"/>
                  </a:cubicBezTo>
                  <a:cubicBezTo>
                    <a:pt x="4" y="50"/>
                    <a:pt x="4" y="49"/>
                    <a:pt x="5" y="47"/>
                  </a:cubicBezTo>
                  <a:cubicBezTo>
                    <a:pt x="7" y="44"/>
                    <a:pt x="8" y="40"/>
                    <a:pt x="9" y="37"/>
                  </a:cubicBezTo>
                  <a:cubicBezTo>
                    <a:pt x="10" y="33"/>
                    <a:pt x="10" y="30"/>
                    <a:pt x="10" y="26"/>
                  </a:cubicBezTo>
                  <a:cubicBezTo>
                    <a:pt x="10" y="22"/>
                    <a:pt x="9" y="19"/>
                    <a:pt x="9" y="15"/>
                  </a:cubicBezTo>
                  <a:cubicBezTo>
                    <a:pt x="8" y="12"/>
                    <a:pt x="7" y="9"/>
                    <a:pt x="5" y="6"/>
                  </a:cubicBezTo>
                  <a:cubicBezTo>
                    <a:pt x="4" y="4"/>
                    <a:pt x="4" y="2"/>
                    <a:pt x="3" y="2"/>
                  </a:cubicBezTo>
                  <a:cubicBezTo>
                    <a:pt x="2" y="0"/>
                    <a:pt x="1" y="0"/>
                    <a:pt x="1" y="0"/>
                  </a:cubicBezTo>
                  <a:cubicBezTo>
                    <a:pt x="0" y="0"/>
                    <a:pt x="0" y="0"/>
                    <a:pt x="0" y="0"/>
                  </a:cubicBezTo>
                  <a:cubicBezTo>
                    <a:pt x="0" y="1"/>
                    <a:pt x="0" y="1"/>
                    <a:pt x="0" y="1"/>
                  </a:cubicBez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49"/>
            <p:cNvSpPr>
              <a:spLocks noChangeAspect="1"/>
            </p:cNvSpPr>
            <p:nvPr/>
          </p:nvSpPr>
          <p:spPr bwMode="gray">
            <a:xfrm>
              <a:off x="2555" y="1331"/>
              <a:ext cx="18" cy="82"/>
            </a:xfrm>
            <a:custGeom>
              <a:avLst/>
              <a:gdLst>
                <a:gd name="T0" fmla="*/ 0 w 9"/>
                <a:gd name="T1" fmla="*/ 2 h 41"/>
                <a:gd name="T2" fmla="*/ 1 w 9"/>
                <a:gd name="T3" fmla="*/ 4 h 41"/>
                <a:gd name="T4" fmla="*/ 2 w 9"/>
                <a:gd name="T5" fmla="*/ 7 h 41"/>
                <a:gd name="T6" fmla="*/ 4 w 9"/>
                <a:gd name="T7" fmla="*/ 14 h 41"/>
                <a:gd name="T8" fmla="*/ 5 w 9"/>
                <a:gd name="T9" fmla="*/ 21 h 41"/>
                <a:gd name="T10" fmla="*/ 4 w 9"/>
                <a:gd name="T11" fmla="*/ 27 h 41"/>
                <a:gd name="T12" fmla="*/ 3 w 9"/>
                <a:gd name="T13" fmla="*/ 33 h 41"/>
                <a:gd name="T14" fmla="*/ 2 w 9"/>
                <a:gd name="T15" fmla="*/ 37 h 41"/>
                <a:gd name="T16" fmla="*/ 1 w 9"/>
                <a:gd name="T17" fmla="*/ 40 h 41"/>
                <a:gd name="T18" fmla="*/ 1 w 9"/>
                <a:gd name="T19" fmla="*/ 41 h 41"/>
                <a:gd name="T20" fmla="*/ 2 w 9"/>
                <a:gd name="T21" fmla="*/ 41 h 41"/>
                <a:gd name="T22" fmla="*/ 3 w 9"/>
                <a:gd name="T23" fmla="*/ 40 h 41"/>
                <a:gd name="T24" fmla="*/ 5 w 9"/>
                <a:gd name="T25" fmla="*/ 38 h 41"/>
                <a:gd name="T26" fmla="*/ 8 w 9"/>
                <a:gd name="T27" fmla="*/ 29 h 41"/>
                <a:gd name="T28" fmla="*/ 9 w 9"/>
                <a:gd name="T29" fmla="*/ 21 h 41"/>
                <a:gd name="T30" fmla="*/ 8 w 9"/>
                <a:gd name="T31" fmla="*/ 12 h 41"/>
                <a:gd name="T32" fmla="*/ 5 w 9"/>
                <a:gd name="T33" fmla="*/ 5 h 41"/>
                <a:gd name="T34" fmla="*/ 3 w 9"/>
                <a:gd name="T35" fmla="*/ 2 h 41"/>
                <a:gd name="T36" fmla="*/ 1 w 9"/>
                <a:gd name="T37" fmla="*/ 0 h 41"/>
                <a:gd name="T38" fmla="*/ 1 w 9"/>
                <a:gd name="T39" fmla="*/ 1 h 41"/>
                <a:gd name="T40" fmla="*/ 0 w 9"/>
                <a:gd name="T41"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41">
                  <a:moveTo>
                    <a:pt x="0" y="2"/>
                  </a:moveTo>
                  <a:cubicBezTo>
                    <a:pt x="0" y="2"/>
                    <a:pt x="1" y="3"/>
                    <a:pt x="1" y="4"/>
                  </a:cubicBezTo>
                  <a:cubicBezTo>
                    <a:pt x="2" y="5"/>
                    <a:pt x="2" y="6"/>
                    <a:pt x="2" y="7"/>
                  </a:cubicBezTo>
                  <a:cubicBezTo>
                    <a:pt x="3" y="9"/>
                    <a:pt x="4" y="12"/>
                    <a:pt x="4" y="14"/>
                  </a:cubicBezTo>
                  <a:cubicBezTo>
                    <a:pt x="5" y="16"/>
                    <a:pt x="5" y="18"/>
                    <a:pt x="5" y="21"/>
                  </a:cubicBezTo>
                  <a:cubicBezTo>
                    <a:pt x="5" y="23"/>
                    <a:pt x="5" y="25"/>
                    <a:pt x="4" y="27"/>
                  </a:cubicBezTo>
                  <a:cubicBezTo>
                    <a:pt x="4" y="29"/>
                    <a:pt x="4" y="31"/>
                    <a:pt x="3" y="33"/>
                  </a:cubicBezTo>
                  <a:cubicBezTo>
                    <a:pt x="3" y="34"/>
                    <a:pt x="2" y="36"/>
                    <a:pt x="2" y="37"/>
                  </a:cubicBezTo>
                  <a:cubicBezTo>
                    <a:pt x="1" y="39"/>
                    <a:pt x="1" y="39"/>
                    <a:pt x="1" y="40"/>
                  </a:cubicBezTo>
                  <a:cubicBezTo>
                    <a:pt x="1" y="40"/>
                    <a:pt x="1" y="41"/>
                    <a:pt x="1" y="41"/>
                  </a:cubicBezTo>
                  <a:cubicBezTo>
                    <a:pt x="2" y="41"/>
                    <a:pt x="2" y="41"/>
                    <a:pt x="2" y="41"/>
                  </a:cubicBezTo>
                  <a:cubicBezTo>
                    <a:pt x="2" y="41"/>
                    <a:pt x="3" y="41"/>
                    <a:pt x="3" y="40"/>
                  </a:cubicBezTo>
                  <a:cubicBezTo>
                    <a:pt x="3" y="40"/>
                    <a:pt x="4" y="39"/>
                    <a:pt x="5" y="38"/>
                  </a:cubicBezTo>
                  <a:cubicBezTo>
                    <a:pt x="6" y="35"/>
                    <a:pt x="7" y="32"/>
                    <a:pt x="8" y="29"/>
                  </a:cubicBezTo>
                  <a:cubicBezTo>
                    <a:pt x="8" y="27"/>
                    <a:pt x="9" y="24"/>
                    <a:pt x="9" y="21"/>
                  </a:cubicBezTo>
                  <a:cubicBezTo>
                    <a:pt x="9" y="18"/>
                    <a:pt x="8" y="15"/>
                    <a:pt x="8" y="12"/>
                  </a:cubicBezTo>
                  <a:cubicBezTo>
                    <a:pt x="7" y="10"/>
                    <a:pt x="6" y="7"/>
                    <a:pt x="5" y="5"/>
                  </a:cubicBezTo>
                  <a:cubicBezTo>
                    <a:pt x="4" y="3"/>
                    <a:pt x="3" y="2"/>
                    <a:pt x="3" y="2"/>
                  </a:cubicBezTo>
                  <a:cubicBezTo>
                    <a:pt x="2" y="1"/>
                    <a:pt x="2" y="0"/>
                    <a:pt x="1" y="0"/>
                  </a:cubicBezTo>
                  <a:cubicBezTo>
                    <a:pt x="1" y="1"/>
                    <a:pt x="1" y="1"/>
                    <a:pt x="1" y="1"/>
                  </a:cubicBezTo>
                  <a:lnTo>
                    <a:pt x="0" y="2"/>
                  </a:ln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50"/>
            <p:cNvSpPr>
              <a:spLocks noChangeAspect="1"/>
            </p:cNvSpPr>
            <p:nvPr/>
          </p:nvSpPr>
          <p:spPr bwMode="gray">
            <a:xfrm>
              <a:off x="2517" y="1343"/>
              <a:ext cx="14" cy="62"/>
            </a:xfrm>
            <a:custGeom>
              <a:avLst/>
              <a:gdLst>
                <a:gd name="T0" fmla="*/ 0 w 7"/>
                <a:gd name="T1" fmla="*/ 0 h 31"/>
                <a:gd name="T2" fmla="*/ 1 w 7"/>
                <a:gd name="T3" fmla="*/ 2 h 31"/>
                <a:gd name="T4" fmla="*/ 2 w 7"/>
                <a:gd name="T5" fmla="*/ 4 h 31"/>
                <a:gd name="T6" fmla="*/ 3 w 7"/>
                <a:gd name="T7" fmla="*/ 10 h 31"/>
                <a:gd name="T8" fmla="*/ 4 w 7"/>
                <a:gd name="T9" fmla="*/ 15 h 31"/>
                <a:gd name="T10" fmla="*/ 3 w 7"/>
                <a:gd name="T11" fmla="*/ 20 h 31"/>
                <a:gd name="T12" fmla="*/ 2 w 7"/>
                <a:gd name="T13" fmla="*/ 25 h 31"/>
                <a:gd name="T14" fmla="*/ 1 w 7"/>
                <a:gd name="T15" fmla="*/ 27 h 31"/>
                <a:gd name="T16" fmla="*/ 1 w 7"/>
                <a:gd name="T17" fmla="*/ 30 h 31"/>
                <a:gd name="T18" fmla="*/ 1 w 7"/>
                <a:gd name="T19" fmla="*/ 30 h 31"/>
                <a:gd name="T20" fmla="*/ 1 w 7"/>
                <a:gd name="T21" fmla="*/ 31 h 31"/>
                <a:gd name="T22" fmla="*/ 2 w 7"/>
                <a:gd name="T23" fmla="*/ 30 h 31"/>
                <a:gd name="T24" fmla="*/ 4 w 7"/>
                <a:gd name="T25" fmla="*/ 28 h 31"/>
                <a:gd name="T26" fmla="*/ 6 w 7"/>
                <a:gd name="T27" fmla="*/ 22 h 31"/>
                <a:gd name="T28" fmla="*/ 7 w 7"/>
                <a:gd name="T29" fmla="*/ 15 h 31"/>
                <a:gd name="T30" fmla="*/ 6 w 7"/>
                <a:gd name="T31" fmla="*/ 9 h 31"/>
                <a:gd name="T32" fmla="*/ 4 w 7"/>
                <a:gd name="T33" fmla="*/ 3 h 31"/>
                <a:gd name="T34" fmla="*/ 2 w 7"/>
                <a:gd name="T35" fmla="*/ 1 h 31"/>
                <a:gd name="T36" fmla="*/ 1 w 7"/>
                <a:gd name="T37" fmla="*/ 0 h 31"/>
                <a:gd name="T38" fmla="*/ 0 w 7"/>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31">
                  <a:moveTo>
                    <a:pt x="0" y="0"/>
                  </a:moveTo>
                  <a:cubicBezTo>
                    <a:pt x="0" y="1"/>
                    <a:pt x="0" y="1"/>
                    <a:pt x="1" y="2"/>
                  </a:cubicBezTo>
                  <a:cubicBezTo>
                    <a:pt x="1" y="3"/>
                    <a:pt x="1" y="4"/>
                    <a:pt x="2" y="4"/>
                  </a:cubicBezTo>
                  <a:cubicBezTo>
                    <a:pt x="2" y="6"/>
                    <a:pt x="3" y="8"/>
                    <a:pt x="3" y="10"/>
                  </a:cubicBezTo>
                  <a:cubicBezTo>
                    <a:pt x="3" y="11"/>
                    <a:pt x="4" y="13"/>
                    <a:pt x="4" y="15"/>
                  </a:cubicBezTo>
                  <a:cubicBezTo>
                    <a:pt x="4" y="17"/>
                    <a:pt x="4" y="18"/>
                    <a:pt x="3" y="20"/>
                  </a:cubicBezTo>
                  <a:cubicBezTo>
                    <a:pt x="3" y="21"/>
                    <a:pt x="3" y="23"/>
                    <a:pt x="2" y="25"/>
                  </a:cubicBezTo>
                  <a:cubicBezTo>
                    <a:pt x="2" y="25"/>
                    <a:pt x="2" y="26"/>
                    <a:pt x="1" y="27"/>
                  </a:cubicBezTo>
                  <a:cubicBezTo>
                    <a:pt x="1" y="29"/>
                    <a:pt x="1" y="29"/>
                    <a:pt x="1" y="30"/>
                  </a:cubicBezTo>
                  <a:cubicBezTo>
                    <a:pt x="1" y="30"/>
                    <a:pt x="1" y="30"/>
                    <a:pt x="1" y="30"/>
                  </a:cubicBezTo>
                  <a:cubicBezTo>
                    <a:pt x="1" y="31"/>
                    <a:pt x="1" y="31"/>
                    <a:pt x="1" y="31"/>
                  </a:cubicBezTo>
                  <a:cubicBezTo>
                    <a:pt x="1" y="30"/>
                    <a:pt x="2" y="30"/>
                    <a:pt x="2" y="30"/>
                  </a:cubicBezTo>
                  <a:cubicBezTo>
                    <a:pt x="3" y="29"/>
                    <a:pt x="3" y="29"/>
                    <a:pt x="4" y="28"/>
                  </a:cubicBezTo>
                  <a:cubicBezTo>
                    <a:pt x="5" y="26"/>
                    <a:pt x="5" y="24"/>
                    <a:pt x="6" y="22"/>
                  </a:cubicBezTo>
                  <a:cubicBezTo>
                    <a:pt x="7" y="20"/>
                    <a:pt x="7" y="17"/>
                    <a:pt x="7" y="15"/>
                  </a:cubicBezTo>
                  <a:cubicBezTo>
                    <a:pt x="7" y="13"/>
                    <a:pt x="6" y="11"/>
                    <a:pt x="6" y="9"/>
                  </a:cubicBezTo>
                  <a:cubicBezTo>
                    <a:pt x="5" y="7"/>
                    <a:pt x="5" y="5"/>
                    <a:pt x="4" y="3"/>
                  </a:cubicBezTo>
                  <a:cubicBezTo>
                    <a:pt x="3" y="2"/>
                    <a:pt x="3" y="1"/>
                    <a:pt x="2" y="1"/>
                  </a:cubicBezTo>
                  <a:cubicBezTo>
                    <a:pt x="2" y="0"/>
                    <a:pt x="1" y="0"/>
                    <a:pt x="1" y="0"/>
                  </a:cubicBezTo>
                  <a:cubicBezTo>
                    <a:pt x="0" y="0"/>
                    <a:pt x="0" y="0"/>
                    <a:pt x="0" y="0"/>
                  </a:cubicBezTo>
                  <a:close/>
                </a:path>
              </a:pathLst>
            </a:custGeom>
            <a:solidFill>
              <a:srgbClr val="E38D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625655" fontAlgn="ctr">
                <a:spcBef>
                  <a:spcPts val="0"/>
                </a:spcBef>
                <a:spcAft>
                  <a:spcPts val="0"/>
                </a:spcAft>
              </a:pPr>
              <a:endParaRPr lang="en-US"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3" name="云形 132"/>
          <p:cNvSpPr/>
          <p:nvPr/>
        </p:nvSpPr>
        <p:spPr bwMode="gray">
          <a:xfrm>
            <a:off x="5666999" y="3429902"/>
            <a:ext cx="1281896" cy="704155"/>
          </a:xfrm>
          <a:prstGeom prst="cloud">
            <a:avLst/>
          </a:prstGeom>
          <a:solidFill>
            <a:schemeClr val="accent1">
              <a:lumMod val="60000"/>
              <a:lumOff val="40000"/>
              <a:alpha val="65000"/>
            </a:schemeClr>
          </a:solidFill>
          <a:ln w="25400" cap="flat" cmpd="sng" algn="ctr">
            <a:noFill/>
            <a:prstDash val="solid"/>
          </a:ln>
          <a:effectLst/>
        </p:spPr>
        <p:txBody>
          <a:bodyPr wrap="none" lIns="121917" tIns="60958" rIns="121917" bIns="60958" rtlCol="0" anchor="ctr"/>
          <a:lstStyle/>
          <a:p>
            <a:pPr algn="ctr" defTabSz="1625655" fontAlgn="ctr">
              <a:spcBef>
                <a:spcPts val="0"/>
              </a:spcBef>
              <a:spcAft>
                <a:spcPts val="0"/>
              </a:spcAft>
              <a:defRPr/>
            </a:pPr>
            <a:r>
              <a:rPr lang="en-US" sz="1200" dirty="0">
                <a:solidFill>
                  <a:schemeClr val="tx2"/>
                </a:solidFill>
                <a:latin typeface="Huawei Sans" panose="020C0503030203020204" pitchFamily="34" charset="0"/>
              </a:rPr>
              <a:t>Internet</a:t>
            </a:r>
            <a:endParaRPr lang="en-US" altLang="zh-CN" sz="1200" kern="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云形 133"/>
          <p:cNvSpPr/>
          <p:nvPr/>
        </p:nvSpPr>
        <p:spPr bwMode="gray">
          <a:xfrm>
            <a:off x="5607149" y="2062797"/>
            <a:ext cx="1215908" cy="750895"/>
          </a:xfrm>
          <a:prstGeom prst="cloud">
            <a:avLst/>
          </a:prstGeom>
          <a:solidFill>
            <a:schemeClr val="accent1">
              <a:lumMod val="60000"/>
              <a:lumOff val="40000"/>
              <a:alpha val="65000"/>
            </a:schemeClr>
          </a:solidFill>
          <a:ln w="25400" cap="flat" cmpd="sng" algn="ctr">
            <a:noFill/>
            <a:prstDash val="solid"/>
          </a:ln>
          <a:effectLst/>
        </p:spPr>
        <p:txBody>
          <a:bodyPr wrap="none" lIns="121917" tIns="60958" rIns="121917" bIns="60958" rtlCol="0" anchor="ctr"/>
          <a:lstStyle/>
          <a:p>
            <a:pPr algn="ctr" defTabSz="1625655" fontAlgn="ctr">
              <a:spcBef>
                <a:spcPts val="0"/>
              </a:spcBef>
              <a:spcAft>
                <a:spcPts val="0"/>
              </a:spcAft>
              <a:defRPr/>
            </a:pPr>
            <a:r>
              <a:rPr lang="en-US" sz="1200" dirty="0">
                <a:solidFill>
                  <a:schemeClr val="tx2"/>
                </a:solidFill>
                <a:latin typeface="Huawei Sans" panose="020C0503030203020204" pitchFamily="34" charset="0"/>
              </a:rPr>
              <a:t>MPLS</a:t>
            </a:r>
            <a:endParaRPr lang="en-US" altLang="zh-CN" sz="1200" kern="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p:cNvSpPr/>
          <p:nvPr/>
        </p:nvSpPr>
        <p:spPr bwMode="gray">
          <a:xfrm>
            <a:off x="4722195" y="2628863"/>
            <a:ext cx="1135882" cy="307773"/>
          </a:xfrm>
          <a:prstGeom prst="rect">
            <a:avLst/>
          </a:prstGeom>
        </p:spPr>
        <p:txBody>
          <a:bodyPr wrap="none" lIns="121917" tIns="60958" rIns="121917" bIns="60958">
            <a:spAutoFit/>
          </a:bodyPr>
          <a:lstStyle/>
          <a:p>
            <a:pPr algn="ctr" defTabSz="1625655" eaLnBrk="0" fontAlgn="ctr" hangingPunct="0">
              <a:spcBef>
                <a:spcPts val="0"/>
              </a:spcBef>
              <a:spcAft>
                <a:spcPts val="0"/>
              </a:spcAft>
            </a:pPr>
            <a:r>
              <a:rPr lang="en-US" sz="1200" b="1" dirty="0">
                <a:solidFill>
                  <a:schemeClr val="tx2"/>
                </a:solidFill>
                <a:latin typeface="Huawei Sans" panose="020C0503030203020204" pitchFamily="34" charset="0"/>
              </a:rPr>
              <a:t>Video, voice</a:t>
            </a:r>
          </a:p>
        </p:txBody>
      </p:sp>
      <p:sp>
        <p:nvSpPr>
          <p:cNvPr id="136" name="矩形 135"/>
          <p:cNvSpPr/>
          <p:nvPr/>
        </p:nvSpPr>
        <p:spPr bwMode="gray">
          <a:xfrm>
            <a:off x="4888113" y="3121465"/>
            <a:ext cx="603685" cy="307773"/>
          </a:xfrm>
          <a:prstGeom prst="rect">
            <a:avLst/>
          </a:prstGeom>
        </p:spPr>
        <p:txBody>
          <a:bodyPr wrap="none" lIns="121917" tIns="60958" rIns="121917" bIns="60958">
            <a:spAutoFit/>
          </a:bodyPr>
          <a:lstStyle/>
          <a:p>
            <a:pPr algn="ctr" defTabSz="1625655" eaLnBrk="0" fontAlgn="ctr" hangingPunct="0">
              <a:spcBef>
                <a:spcPts val="0"/>
              </a:spcBef>
              <a:spcAft>
                <a:spcPts val="0"/>
              </a:spcAft>
            </a:pPr>
            <a:r>
              <a:rPr lang="en-US" sz="1200" b="1" dirty="0">
                <a:solidFill>
                  <a:schemeClr val="tx2"/>
                </a:solidFill>
                <a:latin typeface="Huawei Sans" panose="020C0503030203020204" pitchFamily="34" charset="0"/>
              </a:rPr>
              <a:t>Data</a:t>
            </a:r>
          </a:p>
        </p:txBody>
      </p:sp>
      <p:sp>
        <p:nvSpPr>
          <p:cNvPr id="137" name="TextBox 32"/>
          <p:cNvSpPr txBox="1">
            <a:spLocks noChangeArrowheads="1"/>
          </p:cNvSpPr>
          <p:nvPr/>
        </p:nvSpPr>
        <p:spPr bwMode="gray">
          <a:xfrm>
            <a:off x="1869835" y="3488371"/>
            <a:ext cx="1480031" cy="307746"/>
          </a:xfrm>
          <a:prstGeom prst="rect">
            <a:avLst/>
          </a:prstGeom>
          <a:noFill/>
          <a:ln w="9525">
            <a:noFill/>
            <a:miter lim="800000"/>
            <a:headEnd/>
            <a:tailEnd/>
          </a:ln>
        </p:spPr>
        <p:txBody>
          <a:bodyPr wrap="square" lIns="121893" tIns="60945" rIns="121893" bIns="60945">
            <a:spAutoFit/>
          </a:bodyPr>
          <a:lstStyle/>
          <a:p>
            <a:pPr defTabSz="1625655" fontAlgn="ctr">
              <a:spcBef>
                <a:spcPts val="0"/>
              </a:spcBef>
              <a:spcAft>
                <a:spcPts val="0"/>
              </a:spcAft>
            </a:pPr>
            <a:r>
              <a:rPr lang="en-US" sz="1200" dirty="0">
                <a:solidFill>
                  <a:schemeClr val="tx2"/>
                </a:solidFill>
                <a:latin typeface="Huawei Sans" panose="020C0503030203020204" pitchFamily="34" charset="0"/>
              </a:rPr>
              <a:t>Branch</a:t>
            </a:r>
            <a:endParaRPr lang="en-US" altLang="zh-CN" sz="12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任意多边形 137"/>
          <p:cNvSpPr/>
          <p:nvPr/>
        </p:nvSpPr>
        <p:spPr bwMode="gray">
          <a:xfrm>
            <a:off x="3198624" y="2510621"/>
            <a:ext cx="5814647" cy="691628"/>
          </a:xfrm>
          <a:custGeom>
            <a:avLst/>
            <a:gdLst>
              <a:gd name="connsiteX0" fmla="*/ 0 w 4360985"/>
              <a:gd name="connsiteY0" fmla="*/ 547904 h 547904"/>
              <a:gd name="connsiteX1" fmla="*/ 382954 w 4360985"/>
              <a:gd name="connsiteY1" fmla="*/ 430673 h 547904"/>
              <a:gd name="connsiteX2" fmla="*/ 625231 w 4360985"/>
              <a:gd name="connsiteY2" fmla="*/ 305627 h 547904"/>
              <a:gd name="connsiteX3" fmla="*/ 1133231 w 4360985"/>
              <a:gd name="connsiteY3" fmla="*/ 141504 h 547904"/>
              <a:gd name="connsiteX4" fmla="*/ 1563077 w 4360985"/>
              <a:gd name="connsiteY4" fmla="*/ 86796 h 547904"/>
              <a:gd name="connsiteX5" fmla="*/ 2321170 w 4360985"/>
              <a:gd name="connsiteY5" fmla="*/ 827 h 547904"/>
              <a:gd name="connsiteX6" fmla="*/ 2751016 w 4360985"/>
              <a:gd name="connsiteY6" fmla="*/ 55534 h 547904"/>
              <a:gd name="connsiteX7" fmla="*/ 3524739 w 4360985"/>
              <a:gd name="connsiteY7" fmla="*/ 243104 h 547904"/>
              <a:gd name="connsiteX8" fmla="*/ 4360985 w 4360985"/>
              <a:gd name="connsiteY8" fmla="*/ 430673 h 547904"/>
              <a:gd name="connsiteX0" fmla="*/ 0 w 4360985"/>
              <a:gd name="connsiteY0" fmla="*/ 547904 h 547904"/>
              <a:gd name="connsiteX1" fmla="*/ 382954 w 4360985"/>
              <a:gd name="connsiteY1" fmla="*/ 430673 h 547904"/>
              <a:gd name="connsiteX2" fmla="*/ 625231 w 4360985"/>
              <a:gd name="connsiteY2" fmla="*/ 305627 h 547904"/>
              <a:gd name="connsiteX3" fmla="*/ 1133231 w 4360985"/>
              <a:gd name="connsiteY3" fmla="*/ 188396 h 547904"/>
              <a:gd name="connsiteX4" fmla="*/ 1563077 w 4360985"/>
              <a:gd name="connsiteY4" fmla="*/ 86796 h 547904"/>
              <a:gd name="connsiteX5" fmla="*/ 2321170 w 4360985"/>
              <a:gd name="connsiteY5" fmla="*/ 827 h 547904"/>
              <a:gd name="connsiteX6" fmla="*/ 2751016 w 4360985"/>
              <a:gd name="connsiteY6" fmla="*/ 55534 h 547904"/>
              <a:gd name="connsiteX7" fmla="*/ 3524739 w 4360985"/>
              <a:gd name="connsiteY7" fmla="*/ 243104 h 547904"/>
              <a:gd name="connsiteX8" fmla="*/ 4360985 w 4360985"/>
              <a:gd name="connsiteY8" fmla="*/ 430673 h 547904"/>
              <a:gd name="connsiteX0" fmla="*/ 0 w 4360985"/>
              <a:gd name="connsiteY0" fmla="*/ 547904 h 547904"/>
              <a:gd name="connsiteX1" fmla="*/ 382954 w 4360985"/>
              <a:gd name="connsiteY1" fmla="*/ 430673 h 547904"/>
              <a:gd name="connsiteX2" fmla="*/ 625231 w 4360985"/>
              <a:gd name="connsiteY2" fmla="*/ 352520 h 547904"/>
              <a:gd name="connsiteX3" fmla="*/ 1133231 w 4360985"/>
              <a:gd name="connsiteY3" fmla="*/ 188396 h 547904"/>
              <a:gd name="connsiteX4" fmla="*/ 1563077 w 4360985"/>
              <a:gd name="connsiteY4" fmla="*/ 86796 h 547904"/>
              <a:gd name="connsiteX5" fmla="*/ 2321170 w 4360985"/>
              <a:gd name="connsiteY5" fmla="*/ 827 h 547904"/>
              <a:gd name="connsiteX6" fmla="*/ 2751016 w 4360985"/>
              <a:gd name="connsiteY6" fmla="*/ 55534 h 547904"/>
              <a:gd name="connsiteX7" fmla="*/ 3524739 w 4360985"/>
              <a:gd name="connsiteY7" fmla="*/ 243104 h 547904"/>
              <a:gd name="connsiteX8" fmla="*/ 4360985 w 4360985"/>
              <a:gd name="connsiteY8" fmla="*/ 430673 h 547904"/>
              <a:gd name="connsiteX0" fmla="*/ 0 w 4360985"/>
              <a:gd name="connsiteY0" fmla="*/ 519961 h 519961"/>
              <a:gd name="connsiteX1" fmla="*/ 382954 w 4360985"/>
              <a:gd name="connsiteY1" fmla="*/ 402730 h 519961"/>
              <a:gd name="connsiteX2" fmla="*/ 625231 w 4360985"/>
              <a:gd name="connsiteY2" fmla="*/ 324577 h 519961"/>
              <a:gd name="connsiteX3" fmla="*/ 1133231 w 4360985"/>
              <a:gd name="connsiteY3" fmla="*/ 160453 h 519961"/>
              <a:gd name="connsiteX4" fmla="*/ 1563077 w 4360985"/>
              <a:gd name="connsiteY4" fmla="*/ 58853 h 519961"/>
              <a:gd name="connsiteX5" fmla="*/ 2321170 w 4360985"/>
              <a:gd name="connsiteY5" fmla="*/ 4146 h 519961"/>
              <a:gd name="connsiteX6" fmla="*/ 2751016 w 4360985"/>
              <a:gd name="connsiteY6" fmla="*/ 27591 h 519961"/>
              <a:gd name="connsiteX7" fmla="*/ 3524739 w 4360985"/>
              <a:gd name="connsiteY7" fmla="*/ 215161 h 519961"/>
              <a:gd name="connsiteX8" fmla="*/ 4360985 w 4360985"/>
              <a:gd name="connsiteY8" fmla="*/ 402730 h 519961"/>
              <a:gd name="connsiteX0" fmla="*/ 0 w 4360985"/>
              <a:gd name="connsiteY0" fmla="*/ 519961 h 519961"/>
              <a:gd name="connsiteX1" fmla="*/ 382954 w 4360985"/>
              <a:gd name="connsiteY1" fmla="*/ 402730 h 519961"/>
              <a:gd name="connsiteX2" fmla="*/ 625231 w 4360985"/>
              <a:gd name="connsiteY2" fmla="*/ 324577 h 519961"/>
              <a:gd name="connsiteX3" fmla="*/ 1133231 w 4360985"/>
              <a:gd name="connsiteY3" fmla="*/ 160453 h 519961"/>
              <a:gd name="connsiteX4" fmla="*/ 1563077 w 4360985"/>
              <a:gd name="connsiteY4" fmla="*/ 58853 h 519961"/>
              <a:gd name="connsiteX5" fmla="*/ 2321170 w 4360985"/>
              <a:gd name="connsiteY5" fmla="*/ 4146 h 519961"/>
              <a:gd name="connsiteX6" fmla="*/ 2727570 w 4360985"/>
              <a:gd name="connsiteY6" fmla="*/ 27591 h 519961"/>
              <a:gd name="connsiteX7" fmla="*/ 3524739 w 4360985"/>
              <a:gd name="connsiteY7" fmla="*/ 215161 h 519961"/>
              <a:gd name="connsiteX8" fmla="*/ 4360985 w 4360985"/>
              <a:gd name="connsiteY8" fmla="*/ 402730 h 519961"/>
              <a:gd name="connsiteX0" fmla="*/ 0 w 4360985"/>
              <a:gd name="connsiteY0" fmla="*/ 518721 h 518721"/>
              <a:gd name="connsiteX1" fmla="*/ 382954 w 4360985"/>
              <a:gd name="connsiteY1" fmla="*/ 401490 h 518721"/>
              <a:gd name="connsiteX2" fmla="*/ 625231 w 4360985"/>
              <a:gd name="connsiteY2" fmla="*/ 323337 h 518721"/>
              <a:gd name="connsiteX3" fmla="*/ 1133231 w 4360985"/>
              <a:gd name="connsiteY3" fmla="*/ 159213 h 518721"/>
              <a:gd name="connsiteX4" fmla="*/ 1563077 w 4360985"/>
              <a:gd name="connsiteY4" fmla="*/ 57613 h 518721"/>
              <a:gd name="connsiteX5" fmla="*/ 2321170 w 4360985"/>
              <a:gd name="connsiteY5" fmla="*/ 2906 h 518721"/>
              <a:gd name="connsiteX6" fmla="*/ 2727570 w 4360985"/>
              <a:gd name="connsiteY6" fmla="*/ 26351 h 518721"/>
              <a:gd name="connsiteX7" fmla="*/ 3423139 w 4360985"/>
              <a:gd name="connsiteY7" fmla="*/ 182659 h 518721"/>
              <a:gd name="connsiteX8" fmla="*/ 4360985 w 4360985"/>
              <a:gd name="connsiteY8" fmla="*/ 401490 h 51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0985" h="518721">
                <a:moveTo>
                  <a:pt x="0" y="518721"/>
                </a:moveTo>
                <a:cubicBezTo>
                  <a:pt x="139374" y="480295"/>
                  <a:pt x="278749" y="434054"/>
                  <a:pt x="382954" y="401490"/>
                </a:cubicBezTo>
                <a:cubicBezTo>
                  <a:pt x="487159" y="368926"/>
                  <a:pt x="500185" y="363716"/>
                  <a:pt x="625231" y="323337"/>
                </a:cubicBezTo>
                <a:cubicBezTo>
                  <a:pt x="750277" y="282958"/>
                  <a:pt x="976923" y="203500"/>
                  <a:pt x="1133231" y="159213"/>
                </a:cubicBezTo>
                <a:cubicBezTo>
                  <a:pt x="1289539" y="114926"/>
                  <a:pt x="1365087" y="83664"/>
                  <a:pt x="1563077" y="57613"/>
                </a:cubicBezTo>
                <a:cubicBezTo>
                  <a:pt x="1761067" y="31562"/>
                  <a:pt x="2127088" y="8116"/>
                  <a:pt x="2321170" y="2906"/>
                </a:cubicBezTo>
                <a:cubicBezTo>
                  <a:pt x="2515252" y="-2304"/>
                  <a:pt x="2543909" y="-3608"/>
                  <a:pt x="2727570" y="26351"/>
                </a:cubicBezTo>
                <a:cubicBezTo>
                  <a:pt x="2911232" y="56310"/>
                  <a:pt x="3150903" y="120136"/>
                  <a:pt x="3423139" y="182659"/>
                </a:cubicBezTo>
                <a:lnTo>
                  <a:pt x="4360985" y="401490"/>
                </a:lnTo>
              </a:path>
            </a:pathLst>
          </a:custGeom>
          <a:noFill/>
          <a:ln w="22225">
            <a:solidFill>
              <a:srgbClr val="FF0000"/>
            </a:solidFill>
            <a:prstDash val="dash"/>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17" tIns="60958" rIns="121917" bIns="6095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任意多边形 138"/>
          <p:cNvSpPr/>
          <p:nvPr/>
        </p:nvSpPr>
        <p:spPr bwMode="gray">
          <a:xfrm>
            <a:off x="3209045" y="3379396"/>
            <a:ext cx="5595815" cy="481171"/>
          </a:xfrm>
          <a:custGeom>
            <a:avLst/>
            <a:gdLst>
              <a:gd name="connsiteX0" fmla="*/ 0 w 4298461"/>
              <a:gd name="connsiteY0" fmla="*/ 0 h 273600"/>
              <a:gd name="connsiteX1" fmla="*/ 406400 w 4298461"/>
              <a:gd name="connsiteY1" fmla="*/ 101600 h 273600"/>
              <a:gd name="connsiteX2" fmla="*/ 1391138 w 4298461"/>
              <a:gd name="connsiteY2" fmla="*/ 226646 h 273600"/>
              <a:gd name="connsiteX3" fmla="*/ 1969477 w 4298461"/>
              <a:gd name="connsiteY3" fmla="*/ 273539 h 273600"/>
              <a:gd name="connsiteX4" fmla="*/ 2868246 w 4298461"/>
              <a:gd name="connsiteY4" fmla="*/ 218831 h 273600"/>
              <a:gd name="connsiteX5" fmla="*/ 4298461 w 4298461"/>
              <a:gd name="connsiteY5" fmla="*/ 179754 h 273600"/>
              <a:gd name="connsiteX0" fmla="*/ 0 w 4298461"/>
              <a:gd name="connsiteY0" fmla="*/ 0 h 331078"/>
              <a:gd name="connsiteX1" fmla="*/ 406400 w 4298461"/>
              <a:gd name="connsiteY1" fmla="*/ 101600 h 331078"/>
              <a:gd name="connsiteX2" fmla="*/ 1391138 w 4298461"/>
              <a:gd name="connsiteY2" fmla="*/ 226646 h 331078"/>
              <a:gd name="connsiteX3" fmla="*/ 1969477 w 4298461"/>
              <a:gd name="connsiteY3" fmla="*/ 273539 h 331078"/>
              <a:gd name="connsiteX4" fmla="*/ 2829169 w 4298461"/>
              <a:gd name="connsiteY4" fmla="*/ 328247 h 331078"/>
              <a:gd name="connsiteX5" fmla="*/ 4298461 w 4298461"/>
              <a:gd name="connsiteY5" fmla="*/ 179754 h 331078"/>
              <a:gd name="connsiteX0" fmla="*/ 0 w 4298461"/>
              <a:gd name="connsiteY0" fmla="*/ 0 h 344012"/>
              <a:gd name="connsiteX1" fmla="*/ 406400 w 4298461"/>
              <a:gd name="connsiteY1" fmla="*/ 101600 h 344012"/>
              <a:gd name="connsiteX2" fmla="*/ 1391138 w 4298461"/>
              <a:gd name="connsiteY2" fmla="*/ 226646 h 344012"/>
              <a:gd name="connsiteX3" fmla="*/ 1922585 w 4298461"/>
              <a:gd name="connsiteY3" fmla="*/ 328247 h 344012"/>
              <a:gd name="connsiteX4" fmla="*/ 2829169 w 4298461"/>
              <a:gd name="connsiteY4" fmla="*/ 328247 h 344012"/>
              <a:gd name="connsiteX5" fmla="*/ 4298461 w 4298461"/>
              <a:gd name="connsiteY5" fmla="*/ 179754 h 344012"/>
              <a:gd name="connsiteX0" fmla="*/ 0 w 4298461"/>
              <a:gd name="connsiteY0" fmla="*/ 0 h 344012"/>
              <a:gd name="connsiteX1" fmla="*/ 476738 w 4298461"/>
              <a:gd name="connsiteY1" fmla="*/ 101600 h 344012"/>
              <a:gd name="connsiteX2" fmla="*/ 1391138 w 4298461"/>
              <a:gd name="connsiteY2" fmla="*/ 226646 h 344012"/>
              <a:gd name="connsiteX3" fmla="*/ 1922585 w 4298461"/>
              <a:gd name="connsiteY3" fmla="*/ 328247 h 344012"/>
              <a:gd name="connsiteX4" fmla="*/ 2829169 w 4298461"/>
              <a:gd name="connsiteY4" fmla="*/ 328247 h 344012"/>
              <a:gd name="connsiteX5" fmla="*/ 4298461 w 4298461"/>
              <a:gd name="connsiteY5" fmla="*/ 179754 h 344012"/>
              <a:gd name="connsiteX0" fmla="*/ 0 w 4298461"/>
              <a:gd name="connsiteY0" fmla="*/ 0 h 342738"/>
              <a:gd name="connsiteX1" fmla="*/ 476738 w 4298461"/>
              <a:gd name="connsiteY1" fmla="*/ 101600 h 342738"/>
              <a:gd name="connsiteX2" fmla="*/ 1391138 w 4298461"/>
              <a:gd name="connsiteY2" fmla="*/ 250092 h 342738"/>
              <a:gd name="connsiteX3" fmla="*/ 1922585 w 4298461"/>
              <a:gd name="connsiteY3" fmla="*/ 328247 h 342738"/>
              <a:gd name="connsiteX4" fmla="*/ 2829169 w 4298461"/>
              <a:gd name="connsiteY4" fmla="*/ 328247 h 342738"/>
              <a:gd name="connsiteX5" fmla="*/ 4298461 w 4298461"/>
              <a:gd name="connsiteY5" fmla="*/ 179754 h 342738"/>
              <a:gd name="connsiteX0" fmla="*/ 0 w 4298461"/>
              <a:gd name="connsiteY0" fmla="*/ 0 h 389038"/>
              <a:gd name="connsiteX1" fmla="*/ 476738 w 4298461"/>
              <a:gd name="connsiteY1" fmla="*/ 101600 h 389038"/>
              <a:gd name="connsiteX2" fmla="*/ 1391138 w 4298461"/>
              <a:gd name="connsiteY2" fmla="*/ 250092 h 389038"/>
              <a:gd name="connsiteX3" fmla="*/ 1922585 w 4298461"/>
              <a:gd name="connsiteY3" fmla="*/ 328247 h 389038"/>
              <a:gd name="connsiteX4" fmla="*/ 2782277 w 4298461"/>
              <a:gd name="connsiteY4" fmla="*/ 382955 h 389038"/>
              <a:gd name="connsiteX5" fmla="*/ 4298461 w 4298461"/>
              <a:gd name="connsiteY5" fmla="*/ 179754 h 389038"/>
              <a:gd name="connsiteX0" fmla="*/ 0 w 4298461"/>
              <a:gd name="connsiteY0" fmla="*/ 0 h 360878"/>
              <a:gd name="connsiteX1" fmla="*/ 476738 w 4298461"/>
              <a:gd name="connsiteY1" fmla="*/ 101600 h 360878"/>
              <a:gd name="connsiteX2" fmla="*/ 1391138 w 4298461"/>
              <a:gd name="connsiteY2" fmla="*/ 250092 h 360878"/>
              <a:gd name="connsiteX3" fmla="*/ 1922585 w 4298461"/>
              <a:gd name="connsiteY3" fmla="*/ 328247 h 360878"/>
              <a:gd name="connsiteX4" fmla="*/ 2735385 w 4298461"/>
              <a:gd name="connsiteY4" fmla="*/ 351694 h 360878"/>
              <a:gd name="connsiteX5" fmla="*/ 4298461 w 4298461"/>
              <a:gd name="connsiteY5" fmla="*/ 179754 h 360878"/>
              <a:gd name="connsiteX0" fmla="*/ 0 w 4196861"/>
              <a:gd name="connsiteY0" fmla="*/ 0 h 360878"/>
              <a:gd name="connsiteX1" fmla="*/ 476738 w 4196861"/>
              <a:gd name="connsiteY1" fmla="*/ 101600 h 360878"/>
              <a:gd name="connsiteX2" fmla="*/ 1391138 w 4196861"/>
              <a:gd name="connsiteY2" fmla="*/ 250092 h 360878"/>
              <a:gd name="connsiteX3" fmla="*/ 1922585 w 4196861"/>
              <a:gd name="connsiteY3" fmla="*/ 328247 h 360878"/>
              <a:gd name="connsiteX4" fmla="*/ 2735385 w 4196861"/>
              <a:gd name="connsiteY4" fmla="*/ 351694 h 360878"/>
              <a:gd name="connsiteX5" fmla="*/ 4196861 w 4196861"/>
              <a:gd name="connsiteY5" fmla="*/ 179754 h 36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6861" h="360878">
                <a:moveTo>
                  <a:pt x="0" y="0"/>
                </a:moveTo>
                <a:cubicBezTo>
                  <a:pt x="87272" y="31913"/>
                  <a:pt x="244882" y="59918"/>
                  <a:pt x="476738" y="101600"/>
                </a:cubicBezTo>
                <a:cubicBezTo>
                  <a:pt x="708594" y="143282"/>
                  <a:pt x="1150164" y="212318"/>
                  <a:pt x="1391138" y="250092"/>
                </a:cubicBezTo>
                <a:cubicBezTo>
                  <a:pt x="1632113" y="287867"/>
                  <a:pt x="1698544" y="311313"/>
                  <a:pt x="1922585" y="328247"/>
                </a:cubicBezTo>
                <a:cubicBezTo>
                  <a:pt x="2146626" y="345181"/>
                  <a:pt x="2356339" y="376443"/>
                  <a:pt x="2735385" y="351694"/>
                </a:cubicBezTo>
                <a:cubicBezTo>
                  <a:pt x="3114431" y="326945"/>
                  <a:pt x="3957189" y="181057"/>
                  <a:pt x="4196861" y="179754"/>
                </a:cubicBezTo>
              </a:path>
            </a:pathLst>
          </a:custGeom>
          <a:noFill/>
          <a:ln w="22225">
            <a:solidFill>
              <a:srgbClr val="0000FF"/>
            </a:solidFill>
            <a:prstDash val="dash"/>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17" tIns="60958" rIns="121917" bIns="6095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gray">
          <a:xfrm>
            <a:off x="2532375" y="3054246"/>
            <a:ext cx="540000" cy="441818"/>
          </a:xfrm>
          <a:prstGeom prst="rect">
            <a:avLst/>
          </a:prstGeom>
          <a:noFill/>
        </p:spPr>
      </p:pic>
      <p:pic>
        <p:nvPicPr>
          <p:cNvPr id="72" name="图片 71" descr="IPS-蓝.png"/>
          <p:cNvPicPr>
            <a:picLocks noChangeAspect="1"/>
          </p:cNvPicPr>
          <p:nvPr/>
        </p:nvPicPr>
        <p:blipFill>
          <a:blip r:embed="rId4" cstate="print"/>
          <a:stretch>
            <a:fillRect/>
          </a:stretch>
        </p:blipFill>
        <p:spPr bwMode="gray">
          <a:xfrm>
            <a:off x="9646731" y="2949582"/>
            <a:ext cx="539607" cy="441817"/>
          </a:xfrm>
          <a:prstGeom prst="rect">
            <a:avLst/>
          </a:prstGeom>
        </p:spPr>
      </p:pic>
      <p:pic>
        <p:nvPicPr>
          <p:cNvPr id="66" name="图片 24">
            <a:extLst>
              <a:ext uri="{FF2B5EF4-FFF2-40B4-BE49-F238E27FC236}">
                <a16:creationId xmlns:a16="http://schemas.microsoft.com/office/drawing/2014/main" id="{1461791F-2E0E-4500-BCDD-2CE6AF2A41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275417" y="1303347"/>
            <a:ext cx="1663577" cy="306808"/>
          </a:xfrm>
          <a:prstGeom prst="rect">
            <a:avLst/>
          </a:prstGeom>
        </p:spPr>
      </p:pic>
      <p:pic>
        <p:nvPicPr>
          <p:cNvPr id="68" name="Picture 12" descr="E:\2016.01\1.12 扁平化图标\蓝色\AR-蓝色最新-40.png"/>
          <p:cNvPicPr>
            <a:picLocks noChangeAspect="1" noChangeArrowheads="1"/>
          </p:cNvPicPr>
          <p:nvPr/>
        </p:nvPicPr>
        <p:blipFill>
          <a:blip r:embed="rId3" cstate="print"/>
          <a:srcRect/>
          <a:stretch>
            <a:fillRect/>
          </a:stretch>
        </p:blipFill>
        <p:spPr bwMode="gray">
          <a:xfrm>
            <a:off x="9001849" y="2777674"/>
            <a:ext cx="540000" cy="441818"/>
          </a:xfrm>
          <a:prstGeom prst="rect">
            <a:avLst/>
          </a:prstGeom>
          <a:noFill/>
        </p:spPr>
      </p:pic>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8919195" y="3418749"/>
            <a:ext cx="540000" cy="441818"/>
          </a:xfrm>
          <a:prstGeom prst="rect">
            <a:avLst/>
          </a:prstGeom>
          <a:noFill/>
        </p:spPr>
      </p:pic>
    </p:spTree>
    <p:extLst>
      <p:ext uri="{BB962C8B-B14F-4D97-AF65-F5344CB8AC3E}">
        <p14:creationId xmlns:p14="http://schemas.microsoft.com/office/powerpoint/2010/main" val="539065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Application Experience Solution Overview</a:t>
            </a:r>
          </a:p>
          <a:p>
            <a:pPr marL="447675" indent="-447675"/>
            <a:r>
              <a:rPr lang="en-US" b="1" dirty="0">
                <a:latin typeface="Huawei Sans" panose="020C0503030203020204" pitchFamily="34" charset="0"/>
              </a:rPr>
              <a:t>Application Identification and Intelligent Traffic Steering</a:t>
            </a:r>
            <a:endParaRPr lang="en-US" altLang="zh-CN" b="1"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Overview of Application Identification and Intelligent Traffic Steering</a:t>
            </a:r>
            <a:endParaRPr lang="en-US" altLang="zh-CN" dirty="0">
              <a:solidFill>
                <a:schemeClr val="bg1">
                  <a:lumMod val="50000"/>
                </a:schemeClr>
              </a:solidFill>
              <a:latin typeface="Huawei Sans" panose="020C0503030203020204" pitchFamily="34" charset="0"/>
            </a:endParaRPr>
          </a:p>
          <a:p>
            <a:pPr marL="713232" lvl="1" indent="-265176">
              <a:buSzPct val="60000"/>
              <a:buFont typeface="Wingdings" panose="05000000000000000000" pitchFamily="2" charset="2"/>
              <a:buChar char="n"/>
            </a:pPr>
            <a:r>
              <a:rPr lang="en-US" dirty="0"/>
              <a:t>LQM</a:t>
            </a:r>
          </a:p>
          <a:p>
            <a:pPr marL="714375" lvl="1" indent="-266700"/>
            <a:r>
              <a:rPr lang="en-US" dirty="0">
                <a:solidFill>
                  <a:schemeClr val="bg1">
                    <a:lumMod val="50000"/>
                  </a:schemeClr>
                </a:solidFill>
                <a:latin typeface="Huawei Sans" panose="020C0503030203020204" pitchFamily="34" charset="0"/>
              </a:rPr>
              <a:t>AQM</a:t>
            </a:r>
          </a:p>
          <a:p>
            <a:pPr marL="714375" lvl="1" indent="-266700"/>
            <a:r>
              <a:rPr lang="en-US" dirty="0">
                <a:solidFill>
                  <a:schemeClr val="bg1">
                    <a:lumMod val="50000"/>
                  </a:schemeClr>
                </a:solidFill>
                <a:latin typeface="Huawei Sans" panose="020C0503030203020204" pitchFamily="34" charset="0"/>
              </a:rPr>
              <a:t>Intelligent Traffic Steering Algorithms</a:t>
            </a:r>
            <a:endParaRPr lang="en-US" altLang="zh-CN" dirty="0">
              <a:solidFill>
                <a:schemeClr val="bg1">
                  <a:lumMod val="50000"/>
                </a:schemeClr>
              </a:solidFill>
              <a:latin typeface="Huawei Sans" panose="020C0503030203020204" pitchFamily="34" charset="0"/>
            </a:endParaRPr>
          </a:p>
          <a:p>
            <a:pPr marL="447675" indent="-447675"/>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692922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LQM</a:t>
            </a:r>
          </a:p>
        </p:txBody>
      </p:sp>
      <p:sp>
        <p:nvSpPr>
          <p:cNvPr id="111" name="任意多边形 110"/>
          <p:cNvSpPr/>
          <p:nvPr/>
        </p:nvSpPr>
        <p:spPr bwMode="gray">
          <a:xfrm>
            <a:off x="1992418" y="2145813"/>
            <a:ext cx="2329327" cy="155745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b="1" dirty="0">
              <a:solidFill>
                <a:schemeClr val="tx1">
                  <a:lumMod val="50000"/>
                  <a:lumOff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矩形 111"/>
          <p:cNvSpPr/>
          <p:nvPr/>
        </p:nvSpPr>
        <p:spPr bwMode="gray">
          <a:xfrm>
            <a:off x="5905650" y="1078480"/>
            <a:ext cx="5797245" cy="4309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600"/>
              </a:spcBef>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LQM is the basis of application-based traffic steering and relies on the </a:t>
            </a: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mechanism.</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600"/>
              </a:spcBef>
              <a:buSzPct val="50000"/>
              <a:buFont typeface="Wingdings" panose="05000000000000000000" pitchFamily="2" charset="2"/>
              <a:buChar char="l"/>
            </a:pP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interaction is implemented between a primary device and a secondary device. The primary device automatically sends </a:t>
            </a: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request packets based on a timer to control sessions. The secondary device only needs to respond to the </a:t>
            </a: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request packets.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600"/>
              </a:spcBef>
              <a:buSzPct val="50000"/>
              <a:buFont typeface="Wingdings" panose="05000000000000000000" pitchFamily="2" charset="2"/>
              <a:buChar char="l"/>
            </a:pP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interaction is unidirectional. After the primary device receives the instruction of enabling detection delivered by the contro</a:t>
            </a:r>
            <a:r>
              <a:rPr lang="en-US" altLang="zh-CN" sz="1400" dirty="0">
                <a:latin typeface="Huawei Sans" panose="020C0503030203020204" pitchFamily="34" charset="0"/>
                <a:cs typeface="Huawei Sans" panose="020C0503030203020204" pitchFamily="34" charset="0"/>
              </a:rPr>
              <a:t>ller</a:t>
            </a:r>
            <a:r>
              <a:rPr lang="en-US" sz="1400" dirty="0">
                <a:latin typeface="Huawei Sans" panose="020C0503030203020204" pitchFamily="34" charset="0"/>
                <a:cs typeface="Huawei Sans" panose="020C0503030203020204" pitchFamily="34" charset="0"/>
              </a:rPr>
              <a:t>, it constructs and encapsulates packets and the timer is triggered for sending packets.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600"/>
              </a:spcBef>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The primary and secondary devices are negotiated based on the following rules: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60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An RR does not function as the primary device.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60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An IWG does not function as the primary device.</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60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device with a smaller site ID functions as the primary device.</a:t>
            </a:r>
          </a:p>
        </p:txBody>
      </p:sp>
      <p:pic>
        <p:nvPicPr>
          <p:cNvPr id="113" name="图片 1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5612" y="2649635"/>
            <a:ext cx="1070223" cy="672000"/>
          </a:xfrm>
          <a:prstGeom prst="rect">
            <a:avLst/>
          </a:prstGeom>
        </p:spPr>
      </p:pic>
      <p:sp>
        <p:nvSpPr>
          <p:cNvPr id="114" name="文本框 113"/>
          <p:cNvSpPr txBox="1"/>
          <p:nvPr/>
        </p:nvSpPr>
        <p:spPr bwMode="gray">
          <a:xfrm>
            <a:off x="568599" y="2867035"/>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Site A</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5" name="图片 1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11290" y="2773907"/>
            <a:ext cx="540000" cy="442800"/>
          </a:xfrm>
          <a:prstGeom prst="rect">
            <a:avLst/>
          </a:prstGeom>
        </p:spPr>
      </p:pic>
      <p:pic>
        <p:nvPicPr>
          <p:cNvPr id="116" name="图片 1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29151" y="2654949"/>
            <a:ext cx="1070223" cy="672000"/>
          </a:xfrm>
          <a:prstGeom prst="rect">
            <a:avLst/>
          </a:prstGeom>
        </p:spPr>
      </p:pic>
      <p:sp>
        <p:nvSpPr>
          <p:cNvPr id="117" name="文本框 116"/>
          <p:cNvSpPr txBox="1"/>
          <p:nvPr/>
        </p:nvSpPr>
        <p:spPr bwMode="gray">
          <a:xfrm>
            <a:off x="4942138" y="2872349"/>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Site B</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18" name="图片 1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500079" y="2773907"/>
            <a:ext cx="540000" cy="442800"/>
          </a:xfrm>
          <a:prstGeom prst="rect">
            <a:avLst/>
          </a:prstGeom>
        </p:spPr>
      </p:pic>
      <p:sp>
        <p:nvSpPr>
          <p:cNvPr id="120" name="圆柱形 119"/>
          <p:cNvSpPr/>
          <p:nvPr/>
        </p:nvSpPr>
        <p:spPr bwMode="gray">
          <a:xfrm rot="16200000">
            <a:off x="3084149" y="1699621"/>
            <a:ext cx="228631" cy="2563330"/>
          </a:xfrm>
          <a:prstGeom prst="can">
            <a:avLst>
              <a:gd name="adj" fmla="val 66347"/>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文本框 120"/>
          <p:cNvSpPr txBox="1"/>
          <p:nvPr/>
        </p:nvSpPr>
        <p:spPr bwMode="gray">
          <a:xfrm>
            <a:off x="2317873" y="2560093"/>
            <a:ext cx="1636987" cy="307777"/>
          </a:xfrm>
          <a:prstGeom prst="rect">
            <a:avLst/>
          </a:prstGeom>
          <a:noFill/>
          <a:ln>
            <a:noFill/>
          </a:ln>
        </p:spPr>
        <p:txBody>
          <a:bodyPr wrap="none" rtlCol="0">
            <a:spAutoFit/>
          </a:bodyPr>
          <a:lstStyle/>
          <a:p>
            <a:pPr fontAlgn="ctr"/>
            <a:r>
              <a:rPr lang="en-US" sz="1400" dirty="0">
                <a:latin typeface="Huawei Sans" panose="020C0503030203020204" pitchFamily="34" charset="0"/>
                <a:cs typeface="Huawei Sans" panose="020C0503030203020204" pitchFamily="34" charset="0"/>
              </a:rPr>
              <a:t>IPsec VPN tunnel</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22" name="直接箭头连接符 121"/>
          <p:cNvCxnSpPr/>
          <p:nvPr/>
        </p:nvCxnSpPr>
        <p:spPr bwMode="gray">
          <a:xfrm flipV="1">
            <a:off x="1857288" y="2940364"/>
            <a:ext cx="2642791" cy="1"/>
          </a:xfrm>
          <a:prstGeom prst="straightConnector1">
            <a:avLst/>
          </a:prstGeom>
          <a:ln w="19050">
            <a:solidFill>
              <a:srgbClr val="0070C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22"/>
          <p:cNvCxnSpPr/>
          <p:nvPr/>
        </p:nvCxnSpPr>
        <p:spPr bwMode="gray">
          <a:xfrm>
            <a:off x="1837338" y="3038569"/>
            <a:ext cx="2642791" cy="0"/>
          </a:xfrm>
          <a:prstGeom prst="straightConnector1">
            <a:avLst/>
          </a:prstGeom>
          <a:ln w="19050">
            <a:solidFill>
              <a:srgbClr val="00B050"/>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bwMode="gray">
          <a:xfrm>
            <a:off x="1243654" y="3234979"/>
            <a:ext cx="78278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Primary</a:t>
            </a:r>
          </a:p>
        </p:txBody>
      </p:sp>
      <p:sp>
        <p:nvSpPr>
          <p:cNvPr id="125" name="文本框 124"/>
          <p:cNvSpPr txBox="1"/>
          <p:nvPr/>
        </p:nvSpPr>
        <p:spPr bwMode="gray">
          <a:xfrm>
            <a:off x="4358942" y="3234979"/>
            <a:ext cx="94715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Secondary </a:t>
            </a:r>
          </a:p>
        </p:txBody>
      </p:sp>
      <p:sp>
        <p:nvSpPr>
          <p:cNvPr id="126" name="矩形 125"/>
          <p:cNvSpPr/>
          <p:nvPr/>
        </p:nvSpPr>
        <p:spPr bwMode="gray">
          <a:xfrm>
            <a:off x="2070510" y="3149348"/>
            <a:ext cx="2173142" cy="338554"/>
          </a:xfrm>
          <a:prstGeom prst="rect">
            <a:avLst/>
          </a:prstGeom>
        </p:spPr>
        <p:txBody>
          <a:bodyPr wrap="square">
            <a:spAutoFit/>
          </a:bodyPr>
          <a:lstStyle/>
          <a:p>
            <a:pPr algn="ctr" fontAlgn="ctr"/>
            <a:r>
              <a:rPr lang="en-US" sz="1600" b="1" dirty="0">
                <a:solidFill>
                  <a:schemeClr val="tx1">
                    <a:lumMod val="50000"/>
                    <a:lumOff val="50000"/>
                  </a:schemeClr>
                </a:solidFill>
                <a:latin typeface="Huawei Sans" panose="020C0503030203020204" pitchFamily="34" charset="0"/>
                <a:cs typeface="Huawei Sans" panose="020C0503030203020204" pitchFamily="34" charset="0"/>
              </a:rPr>
              <a:t>Internet/MPLS</a:t>
            </a:r>
            <a:endParaRPr lang="en-US" altLang="zh-CN" sz="1600" b="1" dirty="0">
              <a:solidFill>
                <a:schemeClr val="tx1">
                  <a:lumMod val="50000"/>
                  <a:lumOff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Rectangular Callout 4"/>
          <p:cNvSpPr/>
          <p:nvPr/>
        </p:nvSpPr>
        <p:spPr bwMode="gray">
          <a:xfrm>
            <a:off x="558856" y="1823291"/>
            <a:ext cx="1852312" cy="702477"/>
          </a:xfrm>
          <a:prstGeom prst="wedgeRectCallout">
            <a:avLst>
              <a:gd name="adj1" fmla="val 27363"/>
              <a:gd name="adj2" fmla="val 897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Send a </a:t>
            </a:r>
            <a:r>
              <a:rPr lang="en-US" sz="1200" dirty="0" err="1">
                <a:solidFill>
                  <a:schemeClr val="tx1"/>
                </a:solidFill>
                <a:latin typeface="Huawei Sans" panose="020C0503030203020204" pitchFamily="34" charset="0"/>
                <a:cs typeface="Huawei Sans" panose="020C0503030203020204" pitchFamily="34" charset="0"/>
              </a:rPr>
              <a:t>keepalive</a:t>
            </a:r>
            <a:r>
              <a:rPr lang="en-US" sz="1200" dirty="0">
                <a:solidFill>
                  <a:schemeClr val="tx1"/>
                </a:solidFill>
                <a:latin typeface="Huawei Sans" panose="020C0503030203020204" pitchFamily="34" charset="0"/>
                <a:cs typeface="Huawei Sans" panose="020C0503030203020204" pitchFamily="34" charset="0"/>
              </a:rPr>
              <a:t> request packet,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spcBef>
                <a:spcPct val="0"/>
              </a:spcBef>
              <a:spcAft>
                <a:spcPct val="0"/>
              </a:spcAft>
            </a:pPr>
            <a:r>
              <a:rPr lang="en-US" sz="1200" dirty="0" err="1">
                <a:solidFill>
                  <a:schemeClr val="tx1"/>
                </a:solidFill>
                <a:latin typeface="Huawei Sans" panose="020C0503030203020204" pitchFamily="34" charset="0"/>
                <a:cs typeface="Huawei Sans" panose="020C0503030203020204" pitchFamily="34" charset="0"/>
              </a:rPr>
              <a:t>seq</a:t>
            </a:r>
            <a:r>
              <a:rPr lang="en-US" sz="1200" dirty="0">
                <a:solidFill>
                  <a:schemeClr val="tx1"/>
                </a:solidFill>
                <a:latin typeface="Huawei Sans" panose="020C0503030203020204" pitchFamily="34" charset="0"/>
                <a:cs typeface="Huawei Sans" panose="020C0503030203020204" pitchFamily="34" charset="0"/>
              </a:rPr>
              <a:t>=n...</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8" name="Rectangular Callout 4"/>
          <p:cNvSpPr/>
          <p:nvPr/>
        </p:nvSpPr>
        <p:spPr bwMode="gray">
          <a:xfrm>
            <a:off x="3744611" y="3616689"/>
            <a:ext cx="1852312" cy="702477"/>
          </a:xfrm>
          <a:prstGeom prst="wedgeRectCallout">
            <a:avLst>
              <a:gd name="adj1" fmla="val -28858"/>
              <a:gd name="adj2" fmla="val -1294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Reply with a </a:t>
            </a:r>
            <a:r>
              <a:rPr lang="en-US" sz="1200" dirty="0" err="1">
                <a:solidFill>
                  <a:schemeClr val="tx1"/>
                </a:solidFill>
                <a:latin typeface="Huawei Sans" panose="020C0503030203020204" pitchFamily="34" charset="0"/>
                <a:cs typeface="Huawei Sans" panose="020C0503030203020204" pitchFamily="34" charset="0"/>
              </a:rPr>
              <a:t>keepalive</a:t>
            </a:r>
            <a:r>
              <a:rPr lang="en-US" sz="1200" dirty="0">
                <a:solidFill>
                  <a:schemeClr val="tx1"/>
                </a:solidFill>
                <a:latin typeface="Huawei Sans" panose="020C0503030203020204" pitchFamily="34" charset="0"/>
                <a:cs typeface="Huawei Sans" panose="020C0503030203020204" pitchFamily="34" charset="0"/>
              </a:rPr>
              <a:t> ACK packet,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spcBef>
                <a:spcPct val="0"/>
              </a:spcBef>
              <a:spcAft>
                <a:spcPct val="0"/>
              </a:spcAft>
            </a:pPr>
            <a:r>
              <a:rPr lang="en-US" sz="1200" dirty="0" err="1">
                <a:solidFill>
                  <a:schemeClr val="tx1"/>
                </a:solidFill>
                <a:latin typeface="Huawei Sans" panose="020C0503030203020204" pitchFamily="34" charset="0"/>
                <a:cs typeface="Huawei Sans" panose="020C0503030203020204" pitchFamily="34" charset="0"/>
              </a:rPr>
              <a:t>seq</a:t>
            </a:r>
            <a:r>
              <a:rPr lang="en-US" sz="1200" dirty="0">
                <a:solidFill>
                  <a:schemeClr val="tx1"/>
                </a:solidFill>
                <a:latin typeface="Huawei Sans" panose="020C0503030203020204" pitchFamily="34" charset="0"/>
                <a:cs typeface="Huawei Sans" panose="020C0503030203020204" pitchFamily="34" charset="0"/>
              </a:rPr>
              <a:t>=n...</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75771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gray">
          <a:xfrm>
            <a:off x="4330700" y="2679467"/>
            <a:ext cx="2997200" cy="61904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27858" y="1658554"/>
            <a:ext cx="1747626" cy="869821"/>
          </a:xfrm>
          <a:prstGeom prst="rect">
            <a:avLst/>
          </a:prstGeom>
        </p:spPr>
      </p:pic>
      <p:sp>
        <p:nvSpPr>
          <p:cNvPr id="4" name="标题 3"/>
          <p:cNvSpPr>
            <a:spLocks noGrp="1"/>
          </p:cNvSpPr>
          <p:nvPr>
            <p:ph type="title"/>
          </p:nvPr>
        </p:nvSpPr>
        <p:spPr bwMode="gray"/>
        <p:txBody>
          <a:bodyPr>
            <a:normAutofit/>
          </a:bodyPr>
          <a:lstStyle/>
          <a:p>
            <a:pPr fontAlgn="ctr"/>
            <a:r>
              <a:rPr lang="en-US" dirty="0" err="1">
                <a:latin typeface="Huawei Sans" panose="020C0503030203020204" pitchFamily="34" charset="0"/>
                <a:cs typeface="Huawei Sans" panose="020C0503030203020204" pitchFamily="34" charset="0"/>
              </a:rPr>
              <a:t>Keepalive</a:t>
            </a:r>
            <a:r>
              <a:rPr lang="en-US" dirty="0">
                <a:latin typeface="Huawei Sans" panose="020C0503030203020204" pitchFamily="34" charset="0"/>
                <a:cs typeface="Huawei Sans" panose="020C0503030203020204" pitchFamily="34" charset="0"/>
              </a:rPr>
              <a:t> Detection Mechanism</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61906" y="1658554"/>
            <a:ext cx="1747626" cy="869821"/>
          </a:xfrm>
          <a:prstGeom prst="rect">
            <a:avLst/>
          </a:prstGeom>
        </p:spPr>
      </p:pic>
      <p:sp>
        <p:nvSpPr>
          <p:cNvPr id="24" name="文本框 23"/>
          <p:cNvSpPr txBox="1"/>
          <p:nvPr/>
        </p:nvSpPr>
        <p:spPr bwMode="gray">
          <a:xfrm>
            <a:off x="2413538" y="2220037"/>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cs typeface="Huawei Sans" panose="020C0503030203020204" pitchFamily="34" charset="0"/>
              </a:rPr>
              <a:t>Site A</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79071" y="1856300"/>
            <a:ext cx="540000" cy="442800"/>
          </a:xfrm>
          <a:prstGeom prst="rect">
            <a:avLst/>
          </a:prstGeom>
        </p:spPr>
      </p:pic>
      <p:sp>
        <p:nvSpPr>
          <p:cNvPr id="26" name="文本框 25"/>
          <p:cNvSpPr txBox="1"/>
          <p:nvPr/>
        </p:nvSpPr>
        <p:spPr bwMode="gray">
          <a:xfrm>
            <a:off x="4431640" y="1761958"/>
            <a:ext cx="2930610"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Send </a:t>
            </a: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detection packets.</a:t>
            </a:r>
          </a:p>
        </p:txBody>
      </p:sp>
      <p:pic>
        <p:nvPicPr>
          <p:cNvPr id="32" name="图片 3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63593" y="1893599"/>
            <a:ext cx="540000" cy="442800"/>
          </a:xfrm>
          <a:prstGeom prst="rect">
            <a:avLst/>
          </a:prstGeom>
        </p:spPr>
      </p:pic>
      <p:sp>
        <p:nvSpPr>
          <p:cNvPr id="33" name="文本框 32"/>
          <p:cNvSpPr txBox="1"/>
          <p:nvPr/>
        </p:nvSpPr>
        <p:spPr bwMode="gray">
          <a:xfrm>
            <a:off x="4094942" y="2371690"/>
            <a:ext cx="3773790"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Respond to the </a:t>
            </a:r>
            <a:r>
              <a:rPr lang="en-US" sz="1400" dirty="0" err="1">
                <a:latin typeface="Huawei Sans" panose="020C0503030203020204" pitchFamily="34" charset="0"/>
                <a:cs typeface="Huawei Sans" panose="020C0503030203020204" pitchFamily="34" charset="0"/>
              </a:rPr>
              <a:t>keepalive</a:t>
            </a:r>
            <a:r>
              <a:rPr lang="en-US" sz="1400" dirty="0">
                <a:latin typeface="Huawei Sans" panose="020C0503030203020204" pitchFamily="34" charset="0"/>
                <a:cs typeface="Huawei Sans" panose="020C0503030203020204" pitchFamily="34" charset="0"/>
              </a:rPr>
              <a:t> detection packets.</a:t>
            </a:r>
          </a:p>
        </p:txBody>
      </p:sp>
      <p:sp>
        <p:nvSpPr>
          <p:cNvPr id="43" name="矩形 42"/>
          <p:cNvSpPr/>
          <p:nvPr/>
        </p:nvSpPr>
        <p:spPr bwMode="gray">
          <a:xfrm>
            <a:off x="442913" y="3522478"/>
            <a:ext cx="11269661" cy="29022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b="1" dirty="0" err="1">
                <a:latin typeface="Huawei Sans" panose="020C0503030203020204" pitchFamily="34" charset="0"/>
                <a:cs typeface="Huawei Sans" panose="020C0503030203020204" pitchFamily="34" charset="0"/>
              </a:rPr>
              <a:t>Keepalive</a:t>
            </a:r>
            <a:r>
              <a:rPr lang="en-US" sz="1400" b="1" dirty="0">
                <a:latin typeface="Huawei Sans" panose="020C0503030203020204" pitchFamily="34" charset="0"/>
                <a:cs typeface="Huawei Sans" panose="020C0503030203020204" pitchFamily="34" charset="0"/>
              </a:rPr>
              <a:t> detection action taken by the </a:t>
            </a:r>
            <a:r>
              <a:rPr lang="en-US" altLang="zh-CN" sz="1400" b="1" dirty="0">
                <a:latin typeface="Huawei Sans" panose="020C0503030203020204" pitchFamily="34" charset="0"/>
                <a:cs typeface="Huawei Sans" panose="020C0503030203020204" pitchFamily="34" charset="0"/>
              </a:rPr>
              <a:t>primary device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By default, the primary device sends a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packet every 1000 </a:t>
            </a:r>
            <a:r>
              <a:rPr lang="en-US" sz="1200" dirty="0" err="1">
                <a:latin typeface="Huawei Sans" panose="020C0503030203020204" pitchFamily="34" charset="0"/>
                <a:cs typeface="Huawei Sans" panose="020C0503030203020204" pitchFamily="34" charset="0"/>
              </a:rPr>
              <a:t>ms</a:t>
            </a:r>
            <a:r>
              <a:rPr lang="en-US" sz="1200" dirty="0">
                <a:latin typeface="Huawei Sans" panose="020C0503030203020204" pitchFamily="34" charset="0"/>
                <a:cs typeface="Huawei Sans" panose="020C0503030203020204" pitchFamily="34" charset="0"/>
              </a:rPr>
              <a:t> for six times in a detection period.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If the primary device does not receive any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response packet from the </a:t>
            </a:r>
            <a:r>
              <a:rPr lang="en-US" altLang="zh-CN" sz="1200" dirty="0">
                <a:latin typeface="Huawei Sans" panose="020C0503030203020204" pitchFamily="34" charset="0"/>
                <a:cs typeface="Huawei Sans" panose="020C0503030203020204" pitchFamily="34" charset="0"/>
              </a:rPr>
              <a:t>secondary device </a:t>
            </a:r>
            <a:r>
              <a:rPr lang="en-US" sz="1200" dirty="0">
                <a:latin typeface="Huawei Sans" panose="020C0503030203020204" pitchFamily="34" charset="0"/>
                <a:cs typeface="Huawei Sans" panose="020C0503030203020204" pitchFamily="34" charset="0"/>
              </a:rPr>
              <a:t>within 6 seconds,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fails.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default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parameters can be modified on </a:t>
            </a:r>
            <a:r>
              <a:rPr lang="en-US" altLang="zh-CN" sz="1200" dirty="0" err="1">
                <a:latin typeface="Huawei Sans" panose="020C0503030203020204" pitchFamily="34" charset="0"/>
                <a:cs typeface="Huawei Sans" panose="020C0503030203020204" pitchFamily="34" charset="0"/>
              </a:rPr>
              <a:t>iMaster</a:t>
            </a:r>
            <a:r>
              <a:rPr lang="en-US" altLang="zh-CN" sz="1200" dirty="0">
                <a:latin typeface="Huawei Sans" panose="020C0503030203020204" pitchFamily="34" charset="0"/>
                <a:cs typeface="Huawei Sans" panose="020C0503030203020204" pitchFamily="34" charset="0"/>
              </a:rPr>
              <a:t> NCE-WAN</a:t>
            </a:r>
            <a:r>
              <a:rPr lang="en-US" sz="1200" dirty="0">
                <a:latin typeface="Huawei Sans" panose="020C0503030203020204" pitchFamily="34" charset="0"/>
                <a:cs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r>
              <a:rPr lang="en-US" sz="1400" b="1" dirty="0" err="1">
                <a:latin typeface="Huawei Sans" panose="020C0503030203020204" pitchFamily="34" charset="0"/>
                <a:cs typeface="Huawei Sans" panose="020C0503030203020204" pitchFamily="34" charset="0"/>
              </a:rPr>
              <a:t>Keepalive</a:t>
            </a:r>
            <a:r>
              <a:rPr lang="en-US" sz="1400" b="1" dirty="0">
                <a:latin typeface="Huawei Sans" panose="020C0503030203020204" pitchFamily="34" charset="0"/>
                <a:cs typeface="Huawei Sans" panose="020C0503030203020204" pitchFamily="34" charset="0"/>
              </a:rPr>
              <a:t> detection action taken by the </a:t>
            </a:r>
            <a:r>
              <a:rPr lang="en-US" altLang="zh-CN" sz="1400" b="1" dirty="0">
                <a:latin typeface="Huawei Sans" panose="020C0503030203020204" pitchFamily="34" charset="0"/>
                <a:cs typeface="Huawei Sans" panose="020C0503030203020204" pitchFamily="34" charset="0"/>
              </a:rPr>
              <a:t>secondary device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After receiving a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packet, the secondary device responds immediately.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If the secondary device does not receive any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packet within a detection period, </a:t>
            </a:r>
            <a:r>
              <a:rPr lang="en-US" sz="1200" dirty="0" err="1">
                <a:latin typeface="Huawei Sans" panose="020C0503030203020204" pitchFamily="34" charset="0"/>
                <a:cs typeface="Huawei Sans" panose="020C0503030203020204" pitchFamily="34" charset="0"/>
              </a:rPr>
              <a:t>keepalive</a:t>
            </a:r>
            <a:r>
              <a:rPr lang="en-US" sz="1200" dirty="0">
                <a:latin typeface="Huawei Sans" panose="020C0503030203020204" pitchFamily="34" charset="0"/>
                <a:cs typeface="Huawei Sans" panose="020C0503030203020204" pitchFamily="34" charset="0"/>
              </a:rPr>
              <a:t> detection fails.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 name="直接箭头连接符 2"/>
          <p:cNvCxnSpPr/>
          <p:nvPr/>
        </p:nvCxnSpPr>
        <p:spPr bwMode="gray">
          <a:xfrm flipV="1">
            <a:off x="4012442" y="2073216"/>
            <a:ext cx="3730517"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a:off x="8591412" y="2199933"/>
            <a:ext cx="846327" cy="276999"/>
          </a:xfrm>
          <a:prstGeom prst="rect">
            <a:avLst/>
          </a:prstGeom>
          <a:noFill/>
        </p:spPr>
        <p:txBody>
          <a:bodyPr wrap="square" rtlCol="0">
            <a:spAutoFit/>
          </a:bodyPr>
          <a:lstStyle/>
          <a:p>
            <a:pPr algn="ctr" fontAlgn="ctr"/>
            <a:r>
              <a:rPr lang="en-US" sz="1200" b="1" dirty="0">
                <a:latin typeface="Huawei Sans" panose="020C0503030203020204" pitchFamily="34" charset="0"/>
                <a:cs typeface="Huawei Sans" panose="020C0503030203020204" pitchFamily="34" charset="0"/>
              </a:rPr>
              <a:t>Site B</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0" name="直接箭头连接符 59"/>
          <p:cNvCxnSpPr/>
          <p:nvPr/>
        </p:nvCxnSpPr>
        <p:spPr bwMode="gray">
          <a:xfrm>
            <a:off x="4012442" y="2336399"/>
            <a:ext cx="3677671"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bwMode="gray">
          <a:xfrm>
            <a:off x="4419601" y="2911127"/>
            <a:ext cx="684000" cy="261610"/>
          </a:xfrm>
          <a:prstGeom prst="rect">
            <a:avLst/>
          </a:prstGeom>
          <a:solidFill>
            <a:schemeClr val="accent6">
              <a:lumMod val="20000"/>
              <a:lumOff val="80000"/>
            </a:schemeClr>
          </a:solidFill>
        </p:spPr>
        <p:txBody>
          <a:bodyPr wrap="square" rtlCol="0" anchor="ctr">
            <a:spAutoFit/>
          </a:bodyPr>
          <a:lstStyle/>
          <a:p>
            <a:pPr algn="ctr" fontAlgn="ctr"/>
            <a:r>
              <a:rPr lang="en-US" sz="1100" dirty="0">
                <a:latin typeface="Huawei Sans" panose="020C0503030203020204" pitchFamily="34" charset="0"/>
                <a:cs typeface="Huawei Sans" panose="020C0503030203020204" pitchFamily="34" charset="0"/>
              </a:rPr>
              <a:t>Delay</a:t>
            </a:r>
            <a:endParaRPr lang="en-US" altLang="zh-CN" sz="1100" dirty="0">
              <a:latin typeface="Huawei Sans" panose="020C0503030203020204" pitchFamily="34" charset="0"/>
              <a:cs typeface="Huawei Sans" panose="020C0503030203020204" pitchFamily="34" charset="0"/>
            </a:endParaRPr>
          </a:p>
        </p:txBody>
      </p:sp>
      <p:sp>
        <p:nvSpPr>
          <p:cNvPr id="18" name="文本框 17"/>
          <p:cNvSpPr txBox="1"/>
          <p:nvPr/>
        </p:nvSpPr>
        <p:spPr bwMode="gray">
          <a:xfrm>
            <a:off x="5274900" y="2911127"/>
            <a:ext cx="684000" cy="261610"/>
          </a:xfrm>
          <a:prstGeom prst="rect">
            <a:avLst/>
          </a:prstGeom>
          <a:solidFill>
            <a:schemeClr val="accent6">
              <a:lumMod val="20000"/>
              <a:lumOff val="80000"/>
            </a:schemeClr>
          </a:solidFill>
        </p:spPr>
        <p:txBody>
          <a:bodyPr wrap="square" rtlCol="0" anchor="ctr">
            <a:spAutoFit/>
          </a:bodyPr>
          <a:lstStyle/>
          <a:p>
            <a:pPr algn="ctr" fontAlgn="ctr"/>
            <a:r>
              <a:rPr lang="en-US" sz="1100" dirty="0">
                <a:latin typeface="Huawei Sans" panose="020C0503030203020204" pitchFamily="34" charset="0"/>
                <a:cs typeface="Huawei Sans" panose="020C0503030203020204" pitchFamily="34" charset="0"/>
              </a:rPr>
              <a:t>Jitter</a:t>
            </a:r>
            <a:endParaRPr lang="en-US" altLang="zh-CN" sz="1100" dirty="0">
              <a:latin typeface="Huawei Sans" panose="020C0503030203020204" pitchFamily="34" charset="0"/>
              <a:cs typeface="Huawei Sans" panose="020C0503030203020204" pitchFamily="34" charset="0"/>
            </a:endParaRPr>
          </a:p>
        </p:txBody>
      </p:sp>
      <p:sp>
        <p:nvSpPr>
          <p:cNvPr id="19" name="文本框 18"/>
          <p:cNvSpPr txBox="1"/>
          <p:nvPr/>
        </p:nvSpPr>
        <p:spPr bwMode="gray">
          <a:xfrm>
            <a:off x="6115050" y="2911127"/>
            <a:ext cx="1114257" cy="261610"/>
          </a:xfrm>
          <a:prstGeom prst="rect">
            <a:avLst/>
          </a:prstGeom>
          <a:solidFill>
            <a:schemeClr val="accent6">
              <a:lumMod val="20000"/>
              <a:lumOff val="80000"/>
            </a:schemeClr>
          </a:solidFill>
        </p:spPr>
        <p:txBody>
          <a:bodyPr wrap="square" lIns="36000" rIns="36000" rtlCol="0" anchor="ctr">
            <a:spAutoFit/>
          </a:bodyPr>
          <a:lstStyle/>
          <a:p>
            <a:pPr algn="ctr" fontAlgn="ctr"/>
            <a:r>
              <a:rPr lang="en-US" sz="1100" dirty="0">
                <a:latin typeface="Huawei Sans" panose="020C0503030203020204" pitchFamily="34" charset="0"/>
                <a:cs typeface="Huawei Sans" panose="020C0503030203020204" pitchFamily="34" charset="0"/>
              </a:rPr>
              <a:t>Packet loss rate</a:t>
            </a:r>
          </a:p>
        </p:txBody>
      </p:sp>
      <p:cxnSp>
        <p:nvCxnSpPr>
          <p:cNvPr id="7" name="直接箭头连接符 6"/>
          <p:cNvCxnSpPr/>
          <p:nvPr/>
        </p:nvCxnSpPr>
        <p:spPr bwMode="gray">
          <a:xfrm flipH="1" flipV="1">
            <a:off x="3495831" y="2413989"/>
            <a:ext cx="834870" cy="603310"/>
          </a:xfrm>
          <a:prstGeom prst="straightConnector1">
            <a:avLst/>
          </a:prstGeom>
          <a:ln>
            <a:solidFill>
              <a:schemeClr val="accent6"/>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V="1">
            <a:off x="7322132" y="2380994"/>
            <a:ext cx="835200" cy="604800"/>
          </a:xfrm>
          <a:prstGeom prst="straightConnector1">
            <a:avLst/>
          </a:prstGeom>
          <a:ln>
            <a:solidFill>
              <a:schemeClr val="accent6"/>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8785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Viewing LQM Information on </a:t>
            </a:r>
            <a:r>
              <a:rPr lang="en-US" dirty="0" err="1">
                <a:latin typeface="Huawei Sans" panose="020C0503030203020204" pitchFamily="34" charset="0"/>
              </a:rPr>
              <a:t>iMaster</a:t>
            </a:r>
            <a:r>
              <a:rPr lang="en-US" dirty="0">
                <a:latin typeface="Huawei Sans" panose="020C0503030203020204" pitchFamily="34" charset="0"/>
              </a:rPr>
              <a:t> NCE-WAN</a:t>
            </a:r>
            <a:endParaRPr lang="en-US" altLang="zh-CN" dirty="0">
              <a:latin typeface="Huawei Sans" panose="020C0503030203020204" pitchFamily="34" charset="0"/>
              <a:sym typeface="Huawei Sans" panose="020C0503030203020204" pitchFamily="34" charset="0"/>
            </a:endParaRPr>
          </a:p>
        </p:txBody>
      </p:sp>
      <p:sp>
        <p:nvSpPr>
          <p:cNvPr id="112" name="矩形 111"/>
          <p:cNvSpPr/>
          <p:nvPr/>
        </p:nvSpPr>
        <p:spPr bwMode="gray">
          <a:xfrm>
            <a:off x="442913" y="3680598"/>
            <a:ext cx="11256962" cy="2520177"/>
          </a:xfrm>
          <a:prstGeom prst="rect">
            <a:avLst/>
          </a:prstGeom>
        </p:spPr>
        <p:txBody>
          <a:bodyPr wrap="square">
            <a:spAutoFit/>
          </a:bodyPr>
          <a:lstStyle/>
          <a:p>
            <a:pPr marL="302279" indent="-302279" algn="just"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rPr>
              <a:t>LQM</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The LQM of a link is calculated based on the packet loss </a:t>
            </a:r>
            <a:r>
              <a:rPr lang="en-US" sz="1200" dirty="0">
                <a:latin typeface="Huawei Sans" panose="020C0503030203020204" pitchFamily="34" charset="0"/>
                <a:cs typeface="Huawei Sans" panose="020C0503030203020204" pitchFamily="34" charset="0"/>
              </a:rPr>
              <a:t>rate</a:t>
            </a:r>
            <a:r>
              <a:rPr lang="en-US" sz="1200" dirty="0">
                <a:latin typeface="Huawei Sans" panose="020C0503030203020204" pitchFamily="34" charset="0"/>
              </a:rPr>
              <a:t>, delay, and jitter. The LQM is calculated as follows by default: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539750" lvl="2" defTabSz="914034" fontAlgn="ctr">
              <a:lnSpc>
                <a:spcPct val="140000"/>
              </a:lnSpc>
              <a:spcBef>
                <a:spcPts val="720"/>
              </a:spcBef>
              <a:spcAft>
                <a:spcPts val="600"/>
              </a:spcAft>
              <a:buSzPct val="50000"/>
            </a:pPr>
            <a:r>
              <a:rPr lang="en-US" sz="1200" dirty="0">
                <a:latin typeface="Huawei Sans" panose="020C0503030203020204" pitchFamily="34" charset="0"/>
              </a:rPr>
              <a:t>LQM = F (Delay) x Weight (25%) + F (Jitter) x Weight (25%) + F (Packet loss rate) x Weight (50%)</a:t>
            </a: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The parameters in the LQM calculation formula can be modified.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The LQM of a site is the average of the LQM values of all links at the site.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The LQM between sites is the average of the LQM values of all links between the sites.</a:t>
            </a:r>
          </a:p>
        </p:txBody>
      </p:sp>
      <p:pic>
        <p:nvPicPr>
          <p:cNvPr id="5" name="图片 4"/>
          <p:cNvPicPr>
            <a:picLocks noChangeAspect="1"/>
          </p:cNvPicPr>
          <p:nvPr/>
        </p:nvPicPr>
        <p:blipFill>
          <a:blip r:embed="rId3"/>
          <a:stretch>
            <a:fillRect/>
          </a:stretch>
        </p:blipFill>
        <p:spPr bwMode="gray">
          <a:xfrm>
            <a:off x="1972067" y="1100138"/>
            <a:ext cx="8260563" cy="2531945"/>
          </a:xfrm>
          <a:prstGeom prst="rect">
            <a:avLst/>
          </a:prstGeom>
          <a:ln w="12700">
            <a:solidFill>
              <a:schemeClr val="bg1">
                <a:lumMod val="85000"/>
              </a:schemeClr>
            </a:solidFill>
          </a:ln>
        </p:spPr>
      </p:pic>
    </p:spTree>
    <p:extLst>
      <p:ext uri="{BB962C8B-B14F-4D97-AF65-F5344CB8AC3E}">
        <p14:creationId xmlns:p14="http://schemas.microsoft.com/office/powerpoint/2010/main" val="3591297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rPr>
              <a:t>Viewing the Site Health on </a:t>
            </a:r>
            <a:r>
              <a:rPr lang="en-US" dirty="0" err="1">
                <a:latin typeface="Huawei Sans" panose="020C0503030203020204" pitchFamily="34" charset="0"/>
              </a:rPr>
              <a:t>iMaster</a:t>
            </a:r>
            <a:r>
              <a:rPr lang="en-US" dirty="0">
                <a:latin typeface="Huawei Sans" panose="020C0503030203020204" pitchFamily="34" charset="0"/>
              </a:rPr>
              <a:t> NCE-WAN</a:t>
            </a:r>
          </a:p>
        </p:txBody>
      </p:sp>
      <p:sp>
        <p:nvSpPr>
          <p:cNvPr id="8" name="矩形 7"/>
          <p:cNvSpPr/>
          <p:nvPr/>
        </p:nvSpPr>
        <p:spPr bwMode="gray">
          <a:xfrm>
            <a:off x="442913" y="3583030"/>
            <a:ext cx="11271273" cy="2094932"/>
          </a:xfrm>
          <a:prstGeom prst="rect">
            <a:avLst/>
          </a:prstGeom>
        </p:spPr>
        <p:txBody>
          <a:bodyPr wrap="square">
            <a:spAutoFit/>
          </a:bodyPr>
          <a:lstStyle/>
          <a:p>
            <a:pPr marL="302279" indent="-302279" algn="just"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rPr>
              <a:t>Site health calculation method</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Single-gateway site: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722313" lvl="2" indent="-182563" defTabSz="914034" fontAlgn="ctr">
              <a:lnSpc>
                <a:spcPct val="140000"/>
              </a:lnSpc>
              <a:spcBef>
                <a:spcPts val="720"/>
              </a:spcBef>
              <a:spcAft>
                <a:spcPts val="600"/>
              </a:spcAft>
              <a:buSzPct val="100000"/>
              <a:buFont typeface="Wingdings" panose="05000000000000000000" pitchFamily="2" charset="2"/>
              <a:buChar char="§"/>
            </a:pPr>
            <a:r>
              <a:rPr lang="en-US" sz="1200" dirty="0">
                <a:latin typeface="Huawei Sans" panose="020C0503030203020204" pitchFamily="34" charset="0"/>
              </a:rPr>
              <a:t>Site health score = Site LQM x 10 x 0.1 + Gateway health score x 0.9</a:t>
            </a: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rPr>
              <a:t>Dual-gateway site: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722313" lvl="2" indent="-182563" defTabSz="914034" fontAlgn="ctr">
              <a:lnSpc>
                <a:spcPct val="140000"/>
              </a:lnSpc>
              <a:spcBef>
                <a:spcPts val="720"/>
              </a:spcBef>
              <a:spcAft>
                <a:spcPts val="600"/>
              </a:spcAft>
              <a:buSzPct val="100000"/>
              <a:buFont typeface="Wingdings" panose="05000000000000000000" pitchFamily="2" charset="2"/>
              <a:buChar char="§"/>
            </a:pPr>
            <a:r>
              <a:rPr lang="en-US" sz="1200" dirty="0">
                <a:latin typeface="Huawei Sans" panose="020C0503030203020204" pitchFamily="34" charset="0"/>
              </a:rPr>
              <a:t>Site health score = Site LQM x 10 x 0.1 + (Health score of gateway 1 + Health score of gateway 2) x 0.9∕2</a:t>
            </a:r>
          </a:p>
        </p:txBody>
      </p:sp>
      <p:sp>
        <p:nvSpPr>
          <p:cNvPr id="3" name="矩形 2"/>
          <p:cNvSpPr/>
          <p:nvPr/>
        </p:nvSpPr>
        <p:spPr bwMode="gray">
          <a:xfrm>
            <a:off x="7056414" y="5744637"/>
            <a:ext cx="4040212" cy="461665"/>
          </a:xfrm>
          <a:prstGeom prst="rect">
            <a:avLst/>
          </a:prstGeom>
        </p:spPr>
        <p:txBody>
          <a:bodyPr wrap="square">
            <a:spAutoFit/>
          </a:bodyPr>
          <a:lstStyle/>
          <a:p>
            <a:pPr fontAlgn="ctr"/>
            <a:r>
              <a:rPr lang="en-US" sz="1200" dirty="0">
                <a:solidFill>
                  <a:srgbClr val="333333"/>
                </a:solidFill>
                <a:latin typeface="Huawei Sans" panose="020C0503030203020204" pitchFamily="34" charset="0"/>
              </a:rPr>
              <a:t>Note: The health score of a gateway is obtained by calculating the CPU usage and memory usage.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noChangeAspect="1"/>
          </p:cNvPicPr>
          <p:nvPr/>
        </p:nvPicPr>
        <p:blipFill>
          <a:blip r:embed="rId3"/>
          <a:stretch>
            <a:fillRect/>
          </a:stretch>
        </p:blipFill>
        <p:spPr bwMode="gray">
          <a:xfrm>
            <a:off x="1324308" y="1143422"/>
            <a:ext cx="9556082" cy="2372933"/>
          </a:xfrm>
          <a:prstGeom prst="rect">
            <a:avLst/>
          </a:prstGeom>
          <a:ln w="12700">
            <a:solidFill>
              <a:schemeClr val="bg1">
                <a:lumMod val="85000"/>
              </a:schemeClr>
            </a:solidFill>
          </a:ln>
        </p:spPr>
      </p:pic>
    </p:spTree>
    <p:extLst>
      <p:ext uri="{BB962C8B-B14F-4D97-AF65-F5344CB8AC3E}">
        <p14:creationId xmlns:p14="http://schemas.microsoft.com/office/powerpoint/2010/main" val="3388446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Application Experience Solution Overview</a:t>
            </a:r>
          </a:p>
          <a:p>
            <a:pPr marL="447675" indent="-447675"/>
            <a:r>
              <a:rPr lang="en-US" b="1" dirty="0">
                <a:latin typeface="Huawei Sans" panose="020C0503030203020204" pitchFamily="34" charset="0"/>
              </a:rPr>
              <a:t>Application Identification and Intelligent Traffic Steering</a:t>
            </a:r>
            <a:endParaRPr lang="en-US" altLang="zh-CN" b="1"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Overview of Application Identification and Intelligent Traffic Steering</a:t>
            </a:r>
            <a:endParaRPr lang="en-US" altLang="zh-CN" dirty="0">
              <a:solidFill>
                <a:schemeClr val="bg1">
                  <a:lumMod val="50000"/>
                </a:schemeClr>
              </a:solidFill>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LQM</a:t>
            </a:r>
          </a:p>
          <a:p>
            <a:pPr marL="713232" lvl="1" indent="-265176">
              <a:buSzPct val="60000"/>
              <a:buFont typeface="Wingdings" panose="05000000000000000000" pitchFamily="2" charset="2"/>
              <a:buChar char="n"/>
            </a:pPr>
            <a:r>
              <a:rPr lang="en-US" dirty="0"/>
              <a:t>AQM</a:t>
            </a:r>
          </a:p>
          <a:p>
            <a:pPr marL="714375" lvl="1" indent="-266700"/>
            <a:r>
              <a:rPr lang="en-US" dirty="0">
                <a:solidFill>
                  <a:schemeClr val="bg1">
                    <a:lumMod val="50000"/>
                  </a:schemeClr>
                </a:solidFill>
                <a:latin typeface="Huawei Sans" panose="020C0503030203020204" pitchFamily="34" charset="0"/>
              </a:rPr>
              <a:t>Intelligent Traffic Steering Algorithms</a:t>
            </a:r>
            <a:endParaRPr lang="en-US" altLang="zh-CN" dirty="0">
              <a:solidFill>
                <a:schemeClr val="bg1">
                  <a:lumMod val="50000"/>
                </a:schemeClr>
              </a:solidFill>
              <a:latin typeface="Huawei Sans" panose="020C0503030203020204" pitchFamily="34" charset="0"/>
            </a:endParaRPr>
          </a:p>
          <a:p>
            <a:pPr marL="447675" indent="-447675"/>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573611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AQM Implementation</a:t>
            </a:r>
          </a:p>
        </p:txBody>
      </p:sp>
      <p:sp>
        <p:nvSpPr>
          <p:cNvPr id="2" name="矩形 1"/>
          <p:cNvSpPr/>
          <p:nvPr/>
        </p:nvSpPr>
        <p:spPr bwMode="gray">
          <a:xfrm>
            <a:off x="5438775" y="1305638"/>
            <a:ext cx="6310311" cy="4481227"/>
          </a:xfrm>
          <a:prstGeom prst="rect">
            <a:avLst/>
          </a:prstGeom>
        </p:spPr>
        <p:txBody>
          <a:bodyPr wrap="square">
            <a:spAutoFit/>
          </a:bodyPr>
          <a:lstStyle/>
          <a:p>
            <a:pPr marL="342900" indent="-342900" fontAlgn="ctr">
              <a:lnSpc>
                <a:spcPct val="130000"/>
              </a:lnSpc>
              <a:spcAft>
                <a:spcPts val="600"/>
              </a:spcAft>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When an application client sends a connection request to an application server through a router, the router forwards the request to the application server, identifies the SYN packet in the first handshake, obtains the source and destination IP addresses, creates a bidirectional flow table, and records the timestamp.</a:t>
            </a:r>
          </a:p>
          <a:p>
            <a:pPr marL="342900" indent="-342900" fontAlgn="ctr">
              <a:lnSpc>
                <a:spcPct val="130000"/>
              </a:lnSpc>
              <a:spcAft>
                <a:spcPts val="600"/>
              </a:spcAft>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After the application server receives the connection request, the router identifies the SYN-ACK packet in the second handshake by querying the flow table, records the timestamp, forwards the response packet sent by the application server to the application client, and calculates the network delay of the application server (TCP_SND).</a:t>
            </a:r>
          </a:p>
          <a:p>
            <a:pPr marL="342900" indent="-342900" fontAlgn="ctr">
              <a:lnSpc>
                <a:spcPct val="130000"/>
              </a:lnSpc>
              <a:spcAft>
                <a:spcPts val="600"/>
              </a:spcAft>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When the response packet reaches the application client, the router identifies the ACK packet in the third handshake by querying the flow table, records the timestamp, and calculates the network delay of the application client (TCP_CND).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42900" indent="-342900" fontAlgn="ctr">
              <a:lnSpc>
                <a:spcPct val="130000"/>
              </a:lnSpc>
              <a:spcAft>
                <a:spcPts val="600"/>
              </a:spcAft>
              <a:buSzPct val="100000"/>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DATA_SND: response delay, that is, the difference between the time when the client sends a connection request and the time when the first </a:t>
            </a:r>
            <a:r>
              <a:rPr lang="en-US" altLang="zh-CN" sz="1200" dirty="0">
                <a:latin typeface="Huawei Sans" panose="020C0503030203020204" pitchFamily="34" charset="0"/>
                <a:cs typeface="Huawei Sans" panose="020C0503030203020204" pitchFamily="34" charset="0"/>
              </a:rPr>
              <a:t>response packet is received</a:t>
            </a:r>
            <a:endParaRPr lang="en-US" sz="1200" dirty="0">
              <a:latin typeface="Huawei Sans" panose="020C0503030203020204" pitchFamily="34" charset="0"/>
              <a:cs typeface="Huawei Sans" panose="020C0503030203020204" pitchFamily="34" charset="0"/>
            </a:endParaRPr>
          </a:p>
          <a:p>
            <a:pPr marL="342900" indent="-342900" fontAlgn="ctr">
              <a:lnSpc>
                <a:spcPct val="130000"/>
              </a:lnSpc>
              <a:spcAft>
                <a:spcPts val="600"/>
              </a:spcAft>
              <a:buSzPct val="100000"/>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Packet loss rate = Number of retransmitted packets/Total number of sent packets</a:t>
            </a:r>
          </a:p>
        </p:txBody>
      </p:sp>
      <p:sp>
        <p:nvSpPr>
          <p:cNvPr id="5" name="矩形 4"/>
          <p:cNvSpPr/>
          <p:nvPr/>
        </p:nvSpPr>
        <p:spPr bwMode="gray">
          <a:xfrm>
            <a:off x="491065" y="1279802"/>
            <a:ext cx="1898719" cy="646331"/>
          </a:xfrm>
          <a:prstGeom prst="rect">
            <a:avLst/>
          </a:prstGeom>
        </p:spPr>
        <p:txBody>
          <a:bodyPr wrap="square">
            <a:spAutoFit/>
          </a:bodyPr>
          <a:lstStyle/>
          <a:p>
            <a:pPr algn="ctr" fontAlgn="ctr"/>
            <a:r>
              <a:rPr lang="en-US" sz="1200" dirty="0">
                <a:latin typeface="Huawei Sans" panose="020C0503030203020204" pitchFamily="34" charset="0"/>
                <a:cs typeface="Huawei Sans" panose="020C0503030203020204" pitchFamily="34" charset="0"/>
              </a:rPr>
              <a:t>Application client providing applications for users</a:t>
            </a:r>
          </a:p>
        </p:txBody>
      </p:sp>
      <p:sp>
        <p:nvSpPr>
          <p:cNvPr id="6" name="矩形 5"/>
          <p:cNvSpPr/>
          <p:nvPr/>
        </p:nvSpPr>
        <p:spPr bwMode="gray">
          <a:xfrm>
            <a:off x="3027261" y="1279802"/>
            <a:ext cx="2107958" cy="646331"/>
          </a:xfrm>
          <a:prstGeom prst="rect">
            <a:avLst/>
          </a:prstGeom>
        </p:spPr>
        <p:txBody>
          <a:bodyPr wrap="square">
            <a:spAutoFit/>
          </a:bodyPr>
          <a:lstStyle/>
          <a:p>
            <a:pPr algn="ctr" fontAlgn="ctr"/>
            <a:r>
              <a:rPr lang="en-US" sz="1200" dirty="0">
                <a:latin typeface="Huawei Sans" panose="020C0503030203020204" pitchFamily="34" charset="0"/>
                <a:cs typeface="Huawei Sans" panose="020C0503030203020204" pitchFamily="34" charset="0"/>
              </a:rPr>
              <a:t>Application server providing services for application clients</a:t>
            </a:r>
          </a:p>
        </p:txBody>
      </p:sp>
      <p:pic>
        <p:nvPicPr>
          <p:cNvPr id="8" name="图片 7" descr="PC.png"/>
          <p:cNvPicPr>
            <a:picLocks noChangeAspect="1"/>
          </p:cNvPicPr>
          <p:nvPr/>
        </p:nvPicPr>
        <p:blipFill>
          <a:blip r:embed="rId3" cstate="print"/>
          <a:stretch>
            <a:fillRect/>
          </a:stretch>
        </p:blipFill>
        <p:spPr bwMode="gray">
          <a:xfrm>
            <a:off x="1045023" y="2216479"/>
            <a:ext cx="539063" cy="414000"/>
          </a:xfrm>
          <a:prstGeom prst="rect">
            <a:avLst/>
          </a:prstGeom>
        </p:spPr>
      </p:pic>
      <p:pic>
        <p:nvPicPr>
          <p:cNvPr id="9" name="Picture 12" descr="E:\2016.01\1.12 扁平化图标\蓝色\AR-蓝色最新-40.png"/>
          <p:cNvPicPr>
            <a:picLocks noChangeAspect="1" noChangeArrowheads="1"/>
          </p:cNvPicPr>
          <p:nvPr/>
        </p:nvPicPr>
        <p:blipFill>
          <a:blip r:embed="rId4" cstate="print"/>
          <a:srcRect/>
          <a:stretch>
            <a:fillRect/>
          </a:stretch>
        </p:blipFill>
        <p:spPr bwMode="gray">
          <a:xfrm>
            <a:off x="2423876" y="2188661"/>
            <a:ext cx="540000" cy="441818"/>
          </a:xfrm>
          <a:prstGeom prst="rect">
            <a:avLst/>
          </a:prstGeom>
          <a:noFill/>
        </p:spPr>
      </p:pic>
      <p:pic>
        <p:nvPicPr>
          <p:cNvPr id="10" name="图片 9" descr="交换机.png"/>
          <p:cNvPicPr>
            <a:picLocks noChangeAspect="1"/>
          </p:cNvPicPr>
          <p:nvPr/>
        </p:nvPicPr>
        <p:blipFill>
          <a:blip r:embed="rId5" cstate="print"/>
          <a:stretch>
            <a:fillRect/>
          </a:stretch>
        </p:blipFill>
        <p:spPr bwMode="gray">
          <a:xfrm>
            <a:off x="3803665" y="2188661"/>
            <a:ext cx="540000" cy="441817"/>
          </a:xfrm>
          <a:prstGeom prst="rect">
            <a:avLst/>
          </a:prstGeom>
        </p:spPr>
      </p:pic>
      <p:sp>
        <p:nvSpPr>
          <p:cNvPr id="11" name="Line 21"/>
          <p:cNvSpPr>
            <a:spLocks noChangeShapeType="1"/>
          </p:cNvSpPr>
          <p:nvPr/>
        </p:nvSpPr>
        <p:spPr bwMode="gray">
          <a:xfrm>
            <a:off x="1316012" y="2630479"/>
            <a:ext cx="0" cy="2160000"/>
          </a:xfrm>
          <a:prstGeom prst="line">
            <a:avLst/>
          </a:prstGeom>
          <a:noFill/>
          <a:ln w="28575">
            <a:solidFill>
              <a:schemeClr val="tx1"/>
            </a:solidFill>
            <a:round/>
            <a:headEnd/>
            <a:tailEnd/>
          </a:ln>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Line 21"/>
          <p:cNvSpPr>
            <a:spLocks noChangeShapeType="1"/>
          </p:cNvSpPr>
          <p:nvPr/>
        </p:nvSpPr>
        <p:spPr bwMode="gray">
          <a:xfrm>
            <a:off x="2693877" y="2630478"/>
            <a:ext cx="0" cy="2160000"/>
          </a:xfrm>
          <a:prstGeom prst="line">
            <a:avLst/>
          </a:prstGeom>
          <a:noFill/>
          <a:ln w="28575">
            <a:solidFill>
              <a:schemeClr val="tx1"/>
            </a:solidFill>
            <a:round/>
            <a:headEnd/>
            <a:tailEnd/>
          </a:ln>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Line 21"/>
          <p:cNvSpPr>
            <a:spLocks noChangeShapeType="1"/>
          </p:cNvSpPr>
          <p:nvPr/>
        </p:nvSpPr>
        <p:spPr bwMode="gray">
          <a:xfrm>
            <a:off x="4070155" y="2630477"/>
            <a:ext cx="0" cy="2160000"/>
          </a:xfrm>
          <a:prstGeom prst="line">
            <a:avLst/>
          </a:prstGeom>
          <a:noFill/>
          <a:ln w="28575">
            <a:solidFill>
              <a:schemeClr val="tx1"/>
            </a:solidFill>
            <a:round/>
            <a:headEnd/>
            <a:tailEnd/>
          </a:ln>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Line 28"/>
          <p:cNvSpPr>
            <a:spLocks noChangeShapeType="1"/>
          </p:cNvSpPr>
          <p:nvPr/>
        </p:nvSpPr>
        <p:spPr bwMode="gray">
          <a:xfrm>
            <a:off x="1340711" y="2983675"/>
            <a:ext cx="2729443" cy="208452"/>
          </a:xfrm>
          <a:prstGeom prst="line">
            <a:avLst/>
          </a:prstGeom>
          <a:noFill/>
          <a:ln w="25400">
            <a:solidFill>
              <a:srgbClr val="006699"/>
            </a:solidFill>
            <a:round/>
            <a:headEnd/>
            <a:tailEnd type="triangle" w="med" len="med"/>
          </a:ln>
          <a:effectLst/>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Line 28"/>
          <p:cNvSpPr>
            <a:spLocks noChangeShapeType="1"/>
          </p:cNvSpPr>
          <p:nvPr/>
        </p:nvSpPr>
        <p:spPr bwMode="gray">
          <a:xfrm flipV="1">
            <a:off x="1340712" y="3224644"/>
            <a:ext cx="2717026" cy="370222"/>
          </a:xfrm>
          <a:prstGeom prst="line">
            <a:avLst/>
          </a:prstGeom>
          <a:noFill/>
          <a:ln w="25400">
            <a:solidFill>
              <a:srgbClr val="006699"/>
            </a:solidFill>
            <a:round/>
            <a:headEnd type="triangle" w="med" len="med"/>
            <a:tailEnd type="none" w="med" len="med"/>
          </a:ln>
          <a:effectLst/>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Line 28"/>
          <p:cNvSpPr>
            <a:spLocks noChangeShapeType="1"/>
          </p:cNvSpPr>
          <p:nvPr/>
        </p:nvSpPr>
        <p:spPr bwMode="gray">
          <a:xfrm>
            <a:off x="1340711" y="3636707"/>
            <a:ext cx="2729443" cy="208452"/>
          </a:xfrm>
          <a:prstGeom prst="line">
            <a:avLst/>
          </a:prstGeom>
          <a:noFill/>
          <a:ln w="25400">
            <a:solidFill>
              <a:srgbClr val="006699"/>
            </a:solidFill>
            <a:round/>
            <a:headEnd/>
            <a:tailEnd type="triangle" w="med" len="med"/>
          </a:ln>
          <a:effectLst/>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Line 28"/>
          <p:cNvSpPr>
            <a:spLocks noChangeShapeType="1"/>
          </p:cNvSpPr>
          <p:nvPr/>
        </p:nvSpPr>
        <p:spPr bwMode="gray">
          <a:xfrm>
            <a:off x="1340711" y="4011171"/>
            <a:ext cx="2729443" cy="208452"/>
          </a:xfrm>
          <a:prstGeom prst="line">
            <a:avLst/>
          </a:prstGeom>
          <a:noFill/>
          <a:ln w="25400">
            <a:solidFill>
              <a:srgbClr val="006699"/>
            </a:solidFill>
            <a:round/>
            <a:headEnd/>
            <a:tailEnd type="triangle" w="med" len="med"/>
          </a:ln>
          <a:effectLst/>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Line 28"/>
          <p:cNvSpPr>
            <a:spLocks noChangeShapeType="1"/>
          </p:cNvSpPr>
          <p:nvPr/>
        </p:nvSpPr>
        <p:spPr bwMode="gray">
          <a:xfrm flipV="1">
            <a:off x="1340711" y="4355256"/>
            <a:ext cx="2729443" cy="271267"/>
          </a:xfrm>
          <a:prstGeom prst="line">
            <a:avLst/>
          </a:prstGeom>
          <a:noFill/>
          <a:ln w="25400">
            <a:solidFill>
              <a:srgbClr val="006699"/>
            </a:solidFill>
            <a:round/>
            <a:headEnd type="triangle" w="med" len="med"/>
            <a:tailEnd type="none" w="med" len="med"/>
          </a:ln>
          <a:effectLst/>
        </p:spPr>
        <p:txBody>
          <a:bodyPr/>
          <a:lstStyle/>
          <a:p>
            <a:pP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文本框 6"/>
          <p:cNvSpPr txBox="1"/>
          <p:nvPr/>
        </p:nvSpPr>
        <p:spPr bwMode="gray">
          <a:xfrm>
            <a:off x="2088876" y="2769772"/>
            <a:ext cx="470000"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SYN</a:t>
            </a:r>
            <a:endParaRPr lang="en-US" altLang="zh-CN" sz="1200" dirty="0">
              <a:latin typeface="Huawei Sans" panose="020C0503030203020204" pitchFamily="34" charset="0"/>
              <a:cs typeface="Huawei Sans" panose="020C0503030203020204" pitchFamily="34" charset="0"/>
            </a:endParaRPr>
          </a:p>
        </p:txBody>
      </p:sp>
      <p:sp>
        <p:nvSpPr>
          <p:cNvPr id="20" name="文本框 19"/>
          <p:cNvSpPr txBox="1"/>
          <p:nvPr/>
        </p:nvSpPr>
        <p:spPr bwMode="gray">
          <a:xfrm>
            <a:off x="1464668" y="3105184"/>
            <a:ext cx="821059"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SYN-ACK</a:t>
            </a:r>
            <a:endParaRPr lang="en-US" altLang="zh-CN" sz="1200" dirty="0">
              <a:latin typeface="Huawei Sans" panose="020C0503030203020204" pitchFamily="34" charset="0"/>
              <a:cs typeface="Huawei Sans" panose="020C0503030203020204" pitchFamily="34" charset="0"/>
            </a:endParaRPr>
          </a:p>
        </p:txBody>
      </p:sp>
      <p:sp>
        <p:nvSpPr>
          <p:cNvPr id="21" name="文本框 20"/>
          <p:cNvSpPr txBox="1"/>
          <p:nvPr/>
        </p:nvSpPr>
        <p:spPr bwMode="gray">
          <a:xfrm>
            <a:off x="2088876" y="3463207"/>
            <a:ext cx="474810"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ACK</a:t>
            </a:r>
            <a:endParaRPr lang="en-US" altLang="zh-CN" sz="1200" dirty="0">
              <a:latin typeface="Huawei Sans" panose="020C0503030203020204" pitchFamily="34" charset="0"/>
              <a:cs typeface="Huawei Sans" panose="020C0503030203020204" pitchFamily="34" charset="0"/>
            </a:endParaRPr>
          </a:p>
        </p:txBody>
      </p:sp>
      <p:sp>
        <p:nvSpPr>
          <p:cNvPr id="19" name="椭圆 18"/>
          <p:cNvSpPr/>
          <p:nvPr/>
        </p:nvSpPr>
        <p:spPr bwMode="gray">
          <a:xfrm>
            <a:off x="2644745" y="3092755"/>
            <a:ext cx="83863" cy="301548"/>
          </a:xfrm>
          <a:prstGeom prst="ellipse">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3" name="椭圆 22"/>
          <p:cNvSpPr/>
          <p:nvPr/>
        </p:nvSpPr>
        <p:spPr bwMode="gray">
          <a:xfrm>
            <a:off x="2655969" y="3417702"/>
            <a:ext cx="72639" cy="299971"/>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4057737" y="3074905"/>
            <a:ext cx="835485"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TCP_SND</a:t>
            </a:r>
            <a:endParaRPr lang="en-US" altLang="zh-CN" sz="1200" dirty="0">
              <a:latin typeface="Huawei Sans" panose="020C0503030203020204" pitchFamily="34" charset="0"/>
              <a:cs typeface="Huawei Sans" panose="020C0503030203020204" pitchFamily="34" charset="0"/>
            </a:endParaRPr>
          </a:p>
        </p:txBody>
      </p:sp>
      <p:sp>
        <p:nvSpPr>
          <p:cNvPr id="25" name="文本框 24"/>
          <p:cNvSpPr txBox="1"/>
          <p:nvPr/>
        </p:nvSpPr>
        <p:spPr bwMode="gray">
          <a:xfrm>
            <a:off x="4044913" y="3453500"/>
            <a:ext cx="848309"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TCP_CND</a:t>
            </a:r>
            <a:endParaRPr lang="en-US" altLang="zh-CN" sz="1200" dirty="0">
              <a:latin typeface="Huawei Sans" panose="020C0503030203020204" pitchFamily="34" charset="0"/>
              <a:cs typeface="Huawei Sans" panose="020C0503030203020204" pitchFamily="34" charset="0"/>
            </a:endParaRPr>
          </a:p>
        </p:txBody>
      </p:sp>
      <p:sp>
        <p:nvSpPr>
          <p:cNvPr id="26" name="文本框 25"/>
          <p:cNvSpPr txBox="1"/>
          <p:nvPr/>
        </p:nvSpPr>
        <p:spPr bwMode="gray">
          <a:xfrm>
            <a:off x="2711531" y="3861433"/>
            <a:ext cx="829073"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Request1</a:t>
            </a:r>
            <a:endParaRPr lang="en-US" altLang="zh-CN" sz="1200" dirty="0">
              <a:latin typeface="Huawei Sans" panose="020C0503030203020204" pitchFamily="34" charset="0"/>
              <a:cs typeface="Huawei Sans" panose="020C0503030203020204" pitchFamily="34" charset="0"/>
            </a:endParaRPr>
          </a:p>
        </p:txBody>
      </p:sp>
      <p:sp>
        <p:nvSpPr>
          <p:cNvPr id="27" name="椭圆 26"/>
          <p:cNvSpPr/>
          <p:nvPr/>
        </p:nvSpPr>
        <p:spPr bwMode="gray">
          <a:xfrm>
            <a:off x="2577702" y="4133978"/>
            <a:ext cx="185331" cy="35329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2" name="椭圆 21"/>
          <p:cNvSpPr/>
          <p:nvPr/>
        </p:nvSpPr>
        <p:spPr bwMode="gray">
          <a:xfrm>
            <a:off x="3970762" y="4219623"/>
            <a:ext cx="135633" cy="135633"/>
          </a:xfrm>
          <a:prstGeom prst="ellipse">
            <a:avLst/>
          </a:prstGeom>
          <a:solidFill>
            <a:srgbClr val="993636"/>
          </a:solidFill>
          <a:ln>
            <a:solidFill>
              <a:srgbClr val="99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9" name="文本框 28"/>
          <p:cNvSpPr txBox="1"/>
          <p:nvPr/>
        </p:nvSpPr>
        <p:spPr bwMode="gray">
          <a:xfrm>
            <a:off x="1464668" y="4314056"/>
            <a:ext cx="609462"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Data1</a:t>
            </a:r>
            <a:endParaRPr lang="en-US" altLang="zh-CN" sz="1200" dirty="0">
              <a:latin typeface="Huawei Sans" panose="020C0503030203020204" pitchFamily="34" charset="0"/>
              <a:cs typeface="Huawei Sans" panose="020C0503030203020204" pitchFamily="34" charset="0"/>
            </a:endParaRPr>
          </a:p>
        </p:txBody>
      </p:sp>
      <p:sp>
        <p:nvSpPr>
          <p:cNvPr id="30" name="文本框 29"/>
          <p:cNvSpPr txBox="1"/>
          <p:nvPr/>
        </p:nvSpPr>
        <p:spPr bwMode="gray">
          <a:xfrm>
            <a:off x="2711531" y="4174847"/>
            <a:ext cx="966931"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DATA_SND</a:t>
            </a:r>
            <a:endParaRPr lang="en-US" altLang="zh-CN" sz="1200" dirty="0">
              <a:latin typeface="Huawei Sans" panose="020C0503030203020204" pitchFamily="34" charset="0"/>
              <a:cs typeface="Huawei Sans" panose="020C0503030203020204" pitchFamily="34" charset="0"/>
            </a:endParaRPr>
          </a:p>
        </p:txBody>
      </p:sp>
      <p:sp>
        <p:nvSpPr>
          <p:cNvPr id="31" name="文本框 30"/>
          <p:cNvSpPr txBox="1"/>
          <p:nvPr/>
        </p:nvSpPr>
        <p:spPr bwMode="gray">
          <a:xfrm>
            <a:off x="4115803" y="4133978"/>
            <a:ext cx="397866"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AD</a:t>
            </a:r>
            <a:endParaRPr lang="en-US" altLang="zh-CN" sz="1200" dirty="0">
              <a:latin typeface="Huawei Sans" panose="020C0503030203020204" pitchFamily="34" charset="0"/>
              <a:cs typeface="Huawei Sans" panose="020C0503030203020204" pitchFamily="34" charset="0"/>
            </a:endParaRPr>
          </a:p>
        </p:txBody>
      </p:sp>
      <p:sp>
        <p:nvSpPr>
          <p:cNvPr id="32" name="文本框 31"/>
          <p:cNvSpPr txBox="1"/>
          <p:nvPr/>
        </p:nvSpPr>
        <p:spPr bwMode="gray">
          <a:xfrm>
            <a:off x="1079554" y="1891207"/>
            <a:ext cx="587020"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Client</a:t>
            </a:r>
            <a:endParaRPr lang="en-US" altLang="zh-CN" sz="1200" dirty="0">
              <a:latin typeface="Huawei Sans" panose="020C0503030203020204" pitchFamily="34" charset="0"/>
              <a:cs typeface="Huawei Sans" panose="020C0503030203020204" pitchFamily="34" charset="0"/>
            </a:endParaRPr>
          </a:p>
        </p:txBody>
      </p:sp>
      <p:sp>
        <p:nvSpPr>
          <p:cNvPr id="33" name="文本框 32"/>
          <p:cNvSpPr txBox="1"/>
          <p:nvPr/>
        </p:nvSpPr>
        <p:spPr bwMode="gray">
          <a:xfrm>
            <a:off x="2400366" y="1891207"/>
            <a:ext cx="652743"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Router</a:t>
            </a:r>
            <a:endParaRPr lang="en-US" altLang="zh-CN" sz="1200" dirty="0">
              <a:latin typeface="Huawei Sans" panose="020C0503030203020204" pitchFamily="34" charset="0"/>
              <a:cs typeface="Huawei Sans" panose="020C0503030203020204" pitchFamily="34" charset="0"/>
            </a:endParaRPr>
          </a:p>
        </p:txBody>
      </p:sp>
      <p:sp>
        <p:nvSpPr>
          <p:cNvPr id="34" name="文本框 33"/>
          <p:cNvSpPr txBox="1"/>
          <p:nvPr/>
        </p:nvSpPr>
        <p:spPr bwMode="gray">
          <a:xfrm>
            <a:off x="3780023" y="1891207"/>
            <a:ext cx="620683"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Server</a:t>
            </a:r>
            <a:endParaRPr lang="en-US" altLang="zh-CN" sz="1200" dirty="0">
              <a:latin typeface="Huawei Sans" panose="020C0503030203020204" pitchFamily="34" charset="0"/>
              <a:cs typeface="Huawei Sans" panose="020C0503030203020204" pitchFamily="34" charset="0"/>
            </a:endParaRPr>
          </a:p>
        </p:txBody>
      </p:sp>
      <p:cxnSp>
        <p:nvCxnSpPr>
          <p:cNvPr id="28" name="直接连接符 27"/>
          <p:cNvCxnSpPr/>
          <p:nvPr/>
        </p:nvCxnSpPr>
        <p:spPr bwMode="gray">
          <a:xfrm>
            <a:off x="2681064" y="3074905"/>
            <a:ext cx="2117183" cy="0"/>
          </a:xfrm>
          <a:prstGeom prst="line">
            <a:avLst/>
          </a:prstGeom>
          <a:ln w="12700">
            <a:solidFill>
              <a:srgbClr val="D33941"/>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2681064" y="3406002"/>
            <a:ext cx="2117183" cy="0"/>
          </a:xfrm>
          <a:prstGeom prst="line">
            <a:avLst/>
          </a:prstGeom>
          <a:ln w="12700">
            <a:solidFill>
              <a:srgbClr val="D33941"/>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2681064" y="3722061"/>
            <a:ext cx="2117183" cy="0"/>
          </a:xfrm>
          <a:prstGeom prst="line">
            <a:avLst/>
          </a:prstGeom>
          <a:ln w="12700">
            <a:solidFill>
              <a:srgbClr val="D33941"/>
            </a:solidFill>
            <a:prstDash val="sys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1182464" y="5272546"/>
            <a:ext cx="2997200" cy="58159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4" name="文本框 43"/>
          <p:cNvSpPr txBox="1"/>
          <p:nvPr/>
        </p:nvSpPr>
        <p:spPr bwMode="gray">
          <a:xfrm>
            <a:off x="1646689" y="5424846"/>
            <a:ext cx="684000" cy="276999"/>
          </a:xfrm>
          <a:prstGeom prst="rect">
            <a:avLst/>
          </a:prstGeom>
          <a:solidFill>
            <a:schemeClr val="accent6">
              <a:lumMod val="20000"/>
              <a:lumOff val="80000"/>
            </a:schemeClr>
          </a:solidFill>
        </p:spPr>
        <p:txBody>
          <a:bodyPr wrap="square" lIns="0" rIns="0" rtlCol="0" anchor="ctr">
            <a:spAutoFit/>
          </a:bodyPr>
          <a:lstStyle/>
          <a:p>
            <a:pPr algn="ctr" fontAlgn="ctr"/>
            <a:r>
              <a:rPr lang="en-US" sz="1200" dirty="0">
                <a:latin typeface="Huawei Sans" panose="020C0503030203020204" pitchFamily="34" charset="0"/>
                <a:cs typeface="Huawei Sans" panose="020C0503030203020204" pitchFamily="34" charset="0"/>
              </a:rPr>
              <a:t>Delay</a:t>
            </a:r>
            <a:endParaRPr lang="en-US" altLang="zh-CN" sz="1200" dirty="0">
              <a:latin typeface="Huawei Sans" panose="020C0503030203020204" pitchFamily="34" charset="0"/>
              <a:cs typeface="Huawei Sans" panose="020C0503030203020204" pitchFamily="34" charset="0"/>
            </a:endParaRPr>
          </a:p>
        </p:txBody>
      </p:sp>
      <p:sp>
        <p:nvSpPr>
          <p:cNvPr id="46" name="文本框 45"/>
          <p:cNvSpPr txBox="1"/>
          <p:nvPr/>
        </p:nvSpPr>
        <p:spPr bwMode="gray">
          <a:xfrm>
            <a:off x="2706264" y="5424846"/>
            <a:ext cx="1264498" cy="276999"/>
          </a:xfrm>
          <a:prstGeom prst="rect">
            <a:avLst/>
          </a:prstGeom>
          <a:solidFill>
            <a:schemeClr val="accent6">
              <a:lumMod val="20000"/>
              <a:lumOff val="80000"/>
            </a:schemeClr>
          </a:solidFill>
        </p:spPr>
        <p:txBody>
          <a:bodyPr wrap="square" lIns="0" rIns="0" rtlCol="0" anchor="ctr">
            <a:spAutoFit/>
          </a:bodyPr>
          <a:lstStyle/>
          <a:p>
            <a:pPr algn="ctr" fontAlgn="ctr"/>
            <a:r>
              <a:rPr lang="en-US" sz="1200" dirty="0">
                <a:latin typeface="Huawei Sans" panose="020C0503030203020204" pitchFamily="34" charset="0"/>
                <a:cs typeface="Huawei Sans" panose="020C0503030203020204" pitchFamily="34" charset="0"/>
              </a:rPr>
              <a:t>Packet loss rate</a:t>
            </a:r>
          </a:p>
        </p:txBody>
      </p:sp>
    </p:spTree>
    <p:extLst>
      <p:ext uri="{BB962C8B-B14F-4D97-AF65-F5344CB8AC3E}">
        <p14:creationId xmlns:p14="http://schemas.microsoft.com/office/powerpoint/2010/main" val="3299398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Viewing AQM Information on </a:t>
            </a:r>
            <a:r>
              <a:rPr lang="en-US" dirty="0" err="1">
                <a:latin typeface="Huawei Sans" panose="020C0503030203020204" pitchFamily="34" charset="0"/>
                <a:cs typeface="Huawei Sans" panose="020C0503030203020204" pitchFamily="34" charset="0"/>
              </a:rPr>
              <a:t>iMaster</a:t>
            </a:r>
            <a:r>
              <a:rPr lang="en-US" dirty="0">
                <a:latin typeface="Huawei Sans" panose="020C0503030203020204" pitchFamily="34" charset="0"/>
                <a:cs typeface="Huawei Sans" panose="020C0503030203020204" pitchFamily="34" charset="0"/>
              </a:rPr>
              <a:t> NCE-WAN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8" name="矩形 7"/>
          <p:cNvSpPr/>
          <p:nvPr/>
        </p:nvSpPr>
        <p:spPr bwMode="gray">
          <a:xfrm>
            <a:off x="442913" y="3830368"/>
            <a:ext cx="11269661" cy="1669688"/>
          </a:xfrm>
          <a:prstGeom prst="rect">
            <a:avLst/>
          </a:prstGeom>
        </p:spPr>
        <p:txBody>
          <a:bodyPr wrap="square">
            <a:spAutoFit/>
          </a:bodyPr>
          <a:lstStyle/>
          <a:p>
            <a:pPr marL="302279" indent="-302279" algn="just" defTabSz="914034" fontAlgn="ctr">
              <a:lnSpc>
                <a:spcPct val="140000"/>
              </a:lnSpc>
              <a:spcBef>
                <a:spcPts val="792"/>
              </a:spcBef>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AQM</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AQM is calculated based on the packet loss rate and delay of an application.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altLang="zh-CN" sz="1200" dirty="0">
                <a:latin typeface="Huawei Sans" panose="020C0503030203020204" pitchFamily="34" charset="0"/>
                <a:cs typeface="Huawei Sans" panose="020C0503030203020204" pitchFamily="34" charset="0"/>
              </a:rPr>
              <a:t>By default, </a:t>
            </a:r>
            <a:r>
              <a:rPr lang="en-US" sz="1200" dirty="0">
                <a:latin typeface="Huawei Sans" panose="020C0503030203020204" pitchFamily="34" charset="0"/>
                <a:cs typeface="Huawei Sans" panose="020C0503030203020204" pitchFamily="34" charset="0"/>
              </a:rPr>
              <a:t>AQM = F (Delay) x Weight (50%) + F (Packet loss rate) x Weight (50%)</a:t>
            </a:r>
          </a:p>
          <a:p>
            <a:pPr marL="539750" lvl="1" indent="-222250" defTabSz="914034" fontAlgn="ctr">
              <a:lnSpc>
                <a:spcPct val="140000"/>
              </a:lnSpc>
              <a:spcBef>
                <a:spcPts val="720"/>
              </a:spcBef>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parameters in the AQM calculation formula can be modified.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 name="图片 4"/>
          <p:cNvPicPr>
            <a:picLocks noChangeAspect="1"/>
          </p:cNvPicPr>
          <p:nvPr/>
        </p:nvPicPr>
        <p:blipFill>
          <a:blip r:embed="rId3"/>
          <a:stretch>
            <a:fillRect/>
          </a:stretch>
        </p:blipFill>
        <p:spPr bwMode="gray">
          <a:xfrm>
            <a:off x="1116011" y="1229384"/>
            <a:ext cx="9972675" cy="2305050"/>
          </a:xfrm>
          <a:prstGeom prst="rect">
            <a:avLst/>
          </a:prstGeom>
          <a:ln>
            <a:solidFill>
              <a:schemeClr val="bg1">
                <a:lumMod val="85000"/>
              </a:schemeClr>
            </a:solidFill>
          </a:ln>
        </p:spPr>
      </p:pic>
    </p:spTree>
    <p:extLst>
      <p:ext uri="{BB962C8B-B14F-4D97-AF65-F5344CB8AC3E}">
        <p14:creationId xmlns:p14="http://schemas.microsoft.com/office/powerpoint/2010/main" val="183963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SD-WAN Application Experience</a:t>
            </a:r>
          </a:p>
        </p:txBody>
      </p:sp>
      <p:sp>
        <p:nvSpPr>
          <p:cNvPr id="3" name="文本占位符 2"/>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15220567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Application Experience Solution Overview</a:t>
            </a:r>
          </a:p>
          <a:p>
            <a:pPr marL="447675" indent="-447675"/>
            <a:r>
              <a:rPr lang="en-US" b="1" dirty="0">
                <a:latin typeface="Huawei Sans" panose="020C0503030203020204" pitchFamily="34" charset="0"/>
              </a:rPr>
              <a:t>Application Identification and Intelligent Traffic Steering</a:t>
            </a:r>
            <a:endParaRPr lang="en-US" altLang="zh-CN" b="1"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Overview of Application Identification and Intelligent Traffic Steering</a:t>
            </a:r>
            <a:endParaRPr lang="en-US" altLang="zh-CN" dirty="0">
              <a:solidFill>
                <a:schemeClr val="bg1">
                  <a:lumMod val="50000"/>
                </a:schemeClr>
              </a:solidFill>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LQM</a:t>
            </a:r>
          </a:p>
          <a:p>
            <a:pPr marL="714375" lvl="1" indent="-266700"/>
            <a:r>
              <a:rPr lang="en-US" dirty="0">
                <a:solidFill>
                  <a:schemeClr val="bg1">
                    <a:lumMod val="50000"/>
                  </a:schemeClr>
                </a:solidFill>
                <a:latin typeface="Huawei Sans" panose="020C0503030203020204" pitchFamily="34" charset="0"/>
              </a:rPr>
              <a:t>AQM</a:t>
            </a:r>
          </a:p>
          <a:p>
            <a:pPr marL="713232" lvl="1" indent="-265176">
              <a:buSzPct val="60000"/>
              <a:buFont typeface="Wingdings" panose="05000000000000000000" pitchFamily="2" charset="2"/>
              <a:buChar char="n"/>
            </a:pPr>
            <a:r>
              <a:rPr lang="en-US" dirty="0"/>
              <a:t>Intelligent Traffic Steering Algorithms</a:t>
            </a:r>
            <a:endParaRPr lang="en-US" altLang="zh-CN" dirty="0"/>
          </a:p>
          <a:p>
            <a:pPr marL="447675" indent="-447675"/>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1265959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Intelligent Traffic Steering Algorithms</a:t>
            </a:r>
          </a:p>
        </p:txBody>
      </p:sp>
      <p:graphicFrame>
        <p:nvGraphicFramePr>
          <p:cNvPr id="5" name="表格 4"/>
          <p:cNvGraphicFramePr>
            <a:graphicFrameLocks noGrp="1"/>
          </p:cNvGraphicFramePr>
          <p:nvPr>
            <p:extLst>
              <p:ext uri="{D42A27DB-BD31-4B8C-83A1-F6EECF244321}">
                <p14:modId xmlns:p14="http://schemas.microsoft.com/office/powerpoint/2010/main" val="2070998889"/>
              </p:ext>
            </p:extLst>
          </p:nvPr>
        </p:nvGraphicFramePr>
        <p:xfrm>
          <a:off x="455612" y="1108269"/>
          <a:ext cx="11256964" cy="4971346"/>
        </p:xfrm>
        <a:graphic>
          <a:graphicData uri="http://schemas.openxmlformats.org/drawingml/2006/table">
            <a:tbl>
              <a:tblPr/>
              <a:tblGrid>
                <a:gridCol w="963613">
                  <a:extLst>
                    <a:ext uri="{9D8B030D-6E8A-4147-A177-3AD203B41FA5}">
                      <a16:colId xmlns:a16="http://schemas.microsoft.com/office/drawing/2014/main" val="20000"/>
                    </a:ext>
                  </a:extLst>
                </a:gridCol>
                <a:gridCol w="1653159">
                  <a:extLst>
                    <a:ext uri="{9D8B030D-6E8A-4147-A177-3AD203B41FA5}">
                      <a16:colId xmlns:a16="http://schemas.microsoft.com/office/drawing/2014/main" val="20001"/>
                    </a:ext>
                  </a:extLst>
                </a:gridCol>
                <a:gridCol w="7217664">
                  <a:extLst>
                    <a:ext uri="{9D8B030D-6E8A-4147-A177-3AD203B41FA5}">
                      <a16:colId xmlns:a16="http://schemas.microsoft.com/office/drawing/2014/main" val="20002"/>
                    </a:ext>
                  </a:extLst>
                </a:gridCol>
                <a:gridCol w="1422528">
                  <a:extLst>
                    <a:ext uri="{9D8B030D-6E8A-4147-A177-3AD203B41FA5}">
                      <a16:colId xmlns:a16="http://schemas.microsoft.com/office/drawing/2014/main" val="20003"/>
                    </a:ext>
                  </a:extLst>
                </a:gridCol>
              </a:tblGrid>
              <a:tr h="463477">
                <a:tc>
                  <a:txBody>
                    <a:bodyPr/>
                    <a:lstStyle/>
                    <a:p>
                      <a:pPr algn="ctr" fontAlgn="ctr">
                        <a:lnSpc>
                          <a:spcPct val="100000"/>
                        </a:lnSpc>
                      </a:pPr>
                      <a:r>
                        <a:rPr lang="en-US" sz="1200" b="1" dirty="0">
                          <a:solidFill>
                            <a:schemeClr val="tx1"/>
                          </a:solidFill>
                          <a:latin typeface="Huawei Sans" panose="020C0503030203020204" pitchFamily="34" charset="0"/>
                          <a:cs typeface="Huawei Sans" panose="020C0503030203020204" pitchFamily="34" charset="0"/>
                        </a:rPr>
                        <a:t>Category</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cs typeface="Huawei Sans" panose="020C0503030203020204" pitchFamily="34" charset="0"/>
                        </a:rPr>
                        <a:t>Traffic Steering Algorithm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cs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cs typeface="Huawei Sans" panose="020C0503030203020204" pitchFamily="34" charset="0"/>
                        </a:rPr>
                        <a:t>Mandatory or Optional</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818842">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Basic traffic steering</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Link quality–based traffic steering</a:t>
                      </a:r>
                      <a:endParaRPr lang="en-US"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fontAlgn="ctr">
                        <a:lnSpc>
                          <a:spcPct val="100000"/>
                        </a:lnSpc>
                        <a:buFont typeface="Arial" panose="020B0604020202020204" pitchFamily="34" charset="0"/>
                        <a:buNone/>
                      </a:pPr>
                      <a:r>
                        <a:rPr lang="en-US" sz="1200" dirty="0">
                          <a:latin typeface="Huawei Sans" panose="020C0503030203020204" pitchFamily="34" charset="0"/>
                          <a:cs typeface="Huawei Sans" panose="020C0503030203020204" pitchFamily="34" charset="0"/>
                        </a:rPr>
                        <a:t>Traffic steering is implemented based on link quality. If the quality of one link does not meet SLA requirements (including the delay, jitter, and packet loss rate), a link switchover is triggered.</a:t>
                      </a:r>
                    </a:p>
                    <a:p>
                      <a:pPr marL="0" indent="0" fontAlgn="ctr">
                        <a:lnSpc>
                          <a:spcPct val="100000"/>
                        </a:lnSpc>
                        <a:buFont typeface="Arial" panose="020B0604020202020204" pitchFamily="34" charset="0"/>
                        <a:buNone/>
                      </a:pPr>
                      <a:r>
                        <a:rPr lang="en-US" sz="1200" dirty="0">
                          <a:latin typeface="Huawei Sans" panose="020C0503030203020204" pitchFamily="34" charset="0"/>
                          <a:cs typeface="Huawei Sans" panose="020C0503030203020204" pitchFamily="34" charset="0"/>
                        </a:rPr>
                        <a:t>If one of the switchover conditions (delay, jitter, and packet loss rate)</a:t>
                      </a:r>
                      <a:r>
                        <a:rPr lang="en-US" sz="1200" baseline="0" dirty="0">
                          <a:latin typeface="Huawei Sans" panose="020C0503030203020204" pitchFamily="34" charset="0"/>
                          <a:cs typeface="Huawei Sans" panose="020C0503030203020204" pitchFamily="34" charset="0"/>
                        </a:rPr>
                        <a:t> </a:t>
                      </a:r>
                      <a:r>
                        <a:rPr lang="en-US" sz="1200" dirty="0">
                          <a:latin typeface="Huawei Sans" panose="020C0503030203020204" pitchFamily="34" charset="0"/>
                          <a:cs typeface="Huawei Sans" panose="020C0503030203020204" pitchFamily="34" charset="0"/>
                        </a:rPr>
                        <a:t>exceeds the specified threshold, a link switchover is triggered.</a:t>
                      </a:r>
                    </a:p>
                    <a:p>
                      <a:pPr marL="0" indent="0" fontAlgn="ctr">
                        <a:lnSpc>
                          <a:spcPct val="100000"/>
                        </a:lnSpc>
                        <a:buFont typeface="Arial" panose="020B0604020202020204" pitchFamily="34" charset="0"/>
                        <a:buNone/>
                      </a:pPr>
                      <a:r>
                        <a:rPr lang="en-US" sz="1200" dirty="0">
                          <a:latin typeface="Huawei Sans" panose="020C0503030203020204" pitchFamily="34" charset="0"/>
                          <a:cs typeface="Huawei Sans" panose="020C0503030203020204" pitchFamily="34" charset="0"/>
                        </a:rPr>
                        <a:t>The system pre-defines the thresholds of the switchover conditions for four typical services: voice, real-time video, low-delay data, and large-volume data services. You can directly select a specific service type to implement traffic steering.</a:t>
                      </a:r>
                    </a:p>
                    <a:p>
                      <a:pPr marL="0" indent="0" fontAlgn="ctr">
                        <a:lnSpc>
                          <a:spcPct val="100000"/>
                        </a:lnSpc>
                        <a:buFont typeface="Arial" panose="020B0604020202020204" pitchFamily="34" charset="0"/>
                        <a:buNone/>
                      </a:pPr>
                      <a:r>
                        <a:rPr lang="en-US" sz="1200" dirty="0">
                          <a:latin typeface="Huawei Sans" panose="020C0503030203020204" pitchFamily="34" charset="0"/>
                          <a:cs typeface="Huawei Sans" panose="020C0503030203020204" pitchFamily="34" charset="0"/>
                        </a:rPr>
                        <a:t>You can also customize the thresholds of the switchover conditions based on service requirements.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Mandatory</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625219">
                <a:tc rowSpan="3">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Advanced traffic steering</a:t>
                      </a:r>
                      <a:endParaRPr lang="en-US"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Bandwidth-based traffic steering</a:t>
                      </a:r>
                      <a:endParaRPr lang="en-US"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defTabSz="914034" rtl="0" eaLnBrk="1" fontAlgn="ctr" latinLnBrk="0" hangingPunct="1">
                        <a:lnSpc>
                          <a:spcPct val="100000"/>
                        </a:lnSpc>
                        <a:buFont typeface="Arial" panose="020B0604020202020204" pitchFamily="34" charset="0"/>
                        <a:buNone/>
                      </a:pPr>
                      <a:r>
                        <a:rPr lang="en-US" sz="1200" dirty="0">
                          <a:solidFill>
                            <a:schemeClr val="tx1"/>
                          </a:solidFill>
                          <a:latin typeface="Huawei Sans" panose="020C0503030203020204" pitchFamily="34" charset="0"/>
                          <a:cs typeface="Huawei Sans" panose="020C0503030203020204" pitchFamily="34" charset="0"/>
                        </a:rPr>
                        <a:t>You can set the upper and lower thresholds for the link bandwidth utilization to implement bandwidth-based traffic steering.</a:t>
                      </a:r>
                    </a:p>
                    <a:p>
                      <a:pPr marL="171450" lvl="0" indent="-171450" algn="l" defTabSz="914034" rtl="0" eaLnBrk="1" fontAlgn="ctr" latinLnBrk="0" hangingPunct="1">
                        <a:lnSpc>
                          <a:spcPct val="100000"/>
                        </a:lnSpc>
                        <a:buFont typeface="Arial" panose="020B0604020202020204" pitchFamily="34" charset="0"/>
                        <a:buChar char="•"/>
                      </a:pPr>
                      <a:r>
                        <a:rPr lang="en-US" sz="1200" dirty="0">
                          <a:solidFill>
                            <a:schemeClr val="tx1"/>
                          </a:solidFill>
                          <a:latin typeface="Huawei Sans" panose="020C0503030203020204" pitchFamily="34" charset="0"/>
                          <a:cs typeface="Huawei Sans" panose="020C0503030203020204" pitchFamily="34" charset="0"/>
                        </a:rPr>
                        <a:t>If the link bandwidth utilization is less than the lower threshold, the existing and subsequent traffic is forwarded over the current transport network.</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lvl="0" indent="-171450" algn="l" defTabSz="914034" rtl="0" eaLnBrk="1" fontAlgn="ctr" latinLnBrk="0" hangingPunct="1">
                        <a:lnSpc>
                          <a:spcPct val="100000"/>
                        </a:lnSpc>
                        <a:buFont typeface="Arial" panose="020B0604020202020204" pitchFamily="34" charset="0"/>
                        <a:buChar char="•"/>
                      </a:pPr>
                      <a:r>
                        <a:rPr lang="en-US" sz="1200" dirty="0">
                          <a:solidFill>
                            <a:schemeClr val="tx1"/>
                          </a:solidFill>
                          <a:latin typeface="Huawei Sans" panose="020C0503030203020204" pitchFamily="34" charset="0"/>
                          <a:cs typeface="Huawei Sans" panose="020C0503030203020204" pitchFamily="34" charset="0"/>
                        </a:rPr>
                        <a:t>If the link bandwidth utilization is between the lower and upper thresholds, the existing traffic is still forwarded over the current transport network, and subsequent traffic is switched to another transport network.</a:t>
                      </a:r>
                    </a:p>
                    <a:p>
                      <a:pPr marL="171450" lvl="0" indent="-171450" algn="l" defTabSz="914034" rtl="0" eaLnBrk="1" fontAlgn="ctr" latinLnBrk="0" hangingPunct="1">
                        <a:lnSpc>
                          <a:spcPct val="100000"/>
                        </a:lnSpc>
                        <a:buFont typeface="Arial" panose="020B0604020202020204" pitchFamily="34" charset="0"/>
                        <a:buChar char="•"/>
                      </a:pPr>
                      <a:r>
                        <a:rPr lang="en-US" sz="1200" dirty="0">
                          <a:solidFill>
                            <a:schemeClr val="tx1"/>
                          </a:solidFill>
                          <a:latin typeface="Huawei Sans" panose="020C0503030203020204" pitchFamily="34" charset="0"/>
                          <a:cs typeface="Huawei Sans" panose="020C0503030203020204" pitchFamily="34" charset="0"/>
                        </a:rPr>
                        <a:t>If the link bandwidth utilization is greater than the upper threshold, some existing traffic and all subsequent traffic are switched to another transport network.</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cs typeface="Huawei Sans" panose="020C0503030203020204" pitchFamily="34" charset="0"/>
                        </a:rPr>
                        <a:t>Optional</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3477">
                <a:tc vMerge="1">
                  <a:txBody>
                    <a:bodyPr/>
                    <a:lstStyle/>
                    <a:p>
                      <a:pPr algn="ctr"/>
                      <a:endParaRPr lang="en-US" sz="1400" dirty="0">
                        <a:effectLst/>
                        <a:latin typeface="Arial"/>
                        <a:ea typeface="+mn-ea"/>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Load balancing–based traffic steering</a:t>
                      </a:r>
                      <a:endParaRPr lang="en-US"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b="0" dirty="0">
                          <a:solidFill>
                            <a:schemeClr val="tx1"/>
                          </a:solidFill>
                          <a:latin typeface="Huawei Sans" panose="020C0503030203020204" pitchFamily="34" charset="0"/>
                          <a:cs typeface="Huawei Sans" panose="020C0503030203020204" pitchFamily="34" charset="0"/>
                        </a:rPr>
                        <a:t>When there are multiple links, per-flow load balancing can be performed for application traffic over these links.</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cs typeface="Huawei Sans" panose="020C0503030203020204" pitchFamily="34" charset="0"/>
                        </a:rPr>
                        <a:t>Optional</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7630">
                <a:tc vMerge="1">
                  <a:txBody>
                    <a:bodyPr/>
                    <a:lstStyle/>
                    <a:p>
                      <a:pPr algn="ctr"/>
                      <a:endParaRPr lang="en-US" sz="1200" dirty="0">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ct val="100000"/>
                        </a:lnSpc>
                      </a:pPr>
                      <a:r>
                        <a:rPr lang="en-US" sz="1200" dirty="0">
                          <a:latin typeface="Huawei Sans" panose="020C0503030203020204" pitchFamily="34" charset="0"/>
                          <a:cs typeface="Huawei Sans" panose="020C0503030203020204" pitchFamily="34" charset="0"/>
                        </a:rPr>
                        <a:t>Application priority–based traffic steering</a:t>
                      </a:r>
                      <a:endParaRPr lang="en-US"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b="0" dirty="0">
                          <a:solidFill>
                            <a:schemeClr val="tx1"/>
                          </a:solidFill>
                          <a:latin typeface="Huawei Sans" panose="020C0503030203020204" pitchFamily="34" charset="0"/>
                          <a:cs typeface="Huawei Sans" panose="020C0503030203020204" pitchFamily="34" charset="0"/>
                        </a:rPr>
                        <a:t>If multiple types of service packets are transmitted on the same link, traffic of high-priority applications is preferentially processed when congestion occurs, delivering optimal user experience.</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cs typeface="Huawei Sans" panose="020C0503030203020204" pitchFamily="34" charset="0"/>
                        </a:rPr>
                        <a:t>Optional</a:t>
                      </a:r>
                      <a:endPar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82626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59"/>
          <p:cNvSpPr/>
          <p:nvPr/>
        </p:nvSpPr>
        <p:spPr bwMode="gray">
          <a:xfrm flipH="1">
            <a:off x="1334295" y="211668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Freeform 159"/>
          <p:cNvSpPr/>
          <p:nvPr/>
        </p:nvSpPr>
        <p:spPr bwMode="gray">
          <a:xfrm flipH="1">
            <a:off x="3816579" y="211668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任意多边形 22"/>
          <p:cNvSpPr/>
          <p:nvPr/>
        </p:nvSpPr>
        <p:spPr bwMode="gray">
          <a:xfrm>
            <a:off x="1976250" y="2106192"/>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25" name="任意多边形 24"/>
          <p:cNvSpPr/>
          <p:nvPr/>
        </p:nvSpPr>
        <p:spPr bwMode="gray">
          <a:xfrm flipV="1">
            <a:off x="1976250" y="270755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Link Quality-based Traffic Steering</a:t>
            </a:r>
          </a:p>
        </p:txBody>
      </p:sp>
      <p:sp>
        <p:nvSpPr>
          <p:cNvPr id="3" name="矩形 2"/>
          <p:cNvSpPr/>
          <p:nvPr/>
        </p:nvSpPr>
        <p:spPr bwMode="gray">
          <a:xfrm>
            <a:off x="6087252" y="1519846"/>
            <a:ext cx="5625323" cy="2573012"/>
          </a:xfrm>
          <a:prstGeom prst="rect">
            <a:avLst/>
          </a:prstGeom>
        </p:spPr>
        <p:txBody>
          <a:bodyPr wrap="square">
            <a:spAutoFit/>
          </a:bodyPr>
          <a:lstStyle/>
          <a:p>
            <a:pPr marL="285750" indent="-285750" fontAlgn="ctr">
              <a:lnSpc>
                <a:spcPct val="140000"/>
              </a:lnSpc>
              <a:spcBef>
                <a:spcPts val="600"/>
              </a:spcBef>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Traffic steering is implemented based on link quality. If the quality of one link does not meet SLA requirements (including the delay, jitter, and packet loss rate), a link switchover is triggered.</a:t>
            </a:r>
          </a:p>
          <a:p>
            <a:pPr marL="285750" indent="-285750" fontAlgn="ctr">
              <a:lnSpc>
                <a:spcPct val="140000"/>
              </a:lnSpc>
              <a:spcBef>
                <a:spcPts val="600"/>
              </a:spcBef>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If one of the switchover conditions (delay, jitter, and packet loss rate) exceeds the specified threshold, a link switchover is triggered.</a:t>
            </a:r>
          </a:p>
          <a:p>
            <a:pPr marL="285750" indent="-285750" fontAlgn="ctr">
              <a:lnSpc>
                <a:spcPct val="140000"/>
              </a:lnSpc>
              <a:spcBef>
                <a:spcPts val="600"/>
              </a:spcBef>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Application scenario: Different applications have different SLA requirements for links. When a link does not meet the SLA requirements, traffic needs to be dynamically switched to another link that meets the SLA requirements.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 name="图片 6" descr="IP电话.png"/>
          <p:cNvPicPr>
            <a:picLocks noChangeAspect="1"/>
          </p:cNvPicPr>
          <p:nvPr/>
        </p:nvPicPr>
        <p:blipFill>
          <a:blip r:embed="rId3" cstate="print"/>
          <a:stretch>
            <a:fillRect/>
          </a:stretch>
        </p:blipFill>
        <p:spPr bwMode="gray">
          <a:xfrm>
            <a:off x="534769" y="2390306"/>
            <a:ext cx="539947" cy="507600"/>
          </a:xfrm>
          <a:prstGeom prst="rect">
            <a:avLst/>
          </a:prstGeom>
        </p:spPr>
      </p:pic>
      <p:pic>
        <p:nvPicPr>
          <p:cNvPr id="8" name="图片 7" descr="IP电话.png"/>
          <p:cNvPicPr>
            <a:picLocks noChangeAspect="1"/>
          </p:cNvPicPr>
          <p:nvPr/>
        </p:nvPicPr>
        <p:blipFill>
          <a:blip r:embed="rId3" cstate="print"/>
          <a:stretch>
            <a:fillRect/>
          </a:stretch>
        </p:blipFill>
        <p:spPr bwMode="gray">
          <a:xfrm>
            <a:off x="5086484" y="2390306"/>
            <a:ext cx="539947" cy="507600"/>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71267" y="2422706"/>
            <a:ext cx="540000" cy="442800"/>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39612" y="2422706"/>
            <a:ext cx="540000" cy="442800"/>
          </a:xfrm>
          <a:prstGeom prst="rect">
            <a:avLst/>
          </a:prstGeom>
        </p:spPr>
      </p:pic>
      <p:cxnSp>
        <p:nvCxnSpPr>
          <p:cNvPr id="26" name="直接箭头连接符 25"/>
          <p:cNvCxnSpPr>
            <a:stCxn id="7" idx="3"/>
            <a:endCxn id="9" idx="1"/>
          </p:cNvCxnSpPr>
          <p:nvPr/>
        </p:nvCxnSpPr>
        <p:spPr bwMode="gray">
          <a:xfrm>
            <a:off x="1074716" y="2644106"/>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0" idx="3"/>
            <a:endCxn id="8" idx="1"/>
          </p:cNvCxnSpPr>
          <p:nvPr/>
        </p:nvCxnSpPr>
        <p:spPr bwMode="gray">
          <a:xfrm>
            <a:off x="4679612" y="2644106"/>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1102012" y="2306946"/>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5</a:t>
            </a:r>
            <a:endParaRPr lang="en-US" altLang="zh-CN" sz="1100" dirty="0">
              <a:latin typeface="Huawei Sans" panose="020C0503030203020204" pitchFamily="34" charset="0"/>
              <a:cs typeface="Huawei Sans" panose="020C0503030203020204" pitchFamily="34" charset="0"/>
            </a:endParaRPr>
          </a:p>
        </p:txBody>
      </p:sp>
      <p:sp>
        <p:nvSpPr>
          <p:cNvPr id="35" name="文本框 34"/>
          <p:cNvSpPr txBox="1"/>
          <p:nvPr/>
        </p:nvSpPr>
        <p:spPr bwMode="gray">
          <a:xfrm>
            <a:off x="1361591" y="2306946"/>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4</a:t>
            </a:r>
            <a:endParaRPr lang="en-US" altLang="zh-CN" sz="1100" dirty="0">
              <a:latin typeface="Huawei Sans" panose="020C0503030203020204" pitchFamily="34" charset="0"/>
              <a:cs typeface="Huawei Sans" panose="020C0503030203020204" pitchFamily="34" charset="0"/>
            </a:endParaRPr>
          </a:p>
        </p:txBody>
      </p:sp>
      <p:sp>
        <p:nvSpPr>
          <p:cNvPr id="37" name="文本框 36"/>
          <p:cNvSpPr txBox="1"/>
          <p:nvPr/>
        </p:nvSpPr>
        <p:spPr bwMode="gray">
          <a:xfrm>
            <a:off x="2587075" y="194099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3</a:t>
            </a:r>
            <a:endParaRPr lang="en-US" altLang="zh-CN" sz="1100" dirty="0">
              <a:latin typeface="Huawei Sans" panose="020C0503030203020204" pitchFamily="34" charset="0"/>
              <a:cs typeface="Huawei Sans" panose="020C0503030203020204" pitchFamily="34" charset="0"/>
            </a:endParaRPr>
          </a:p>
        </p:txBody>
      </p:sp>
      <p:sp>
        <p:nvSpPr>
          <p:cNvPr id="38" name="文本框 37"/>
          <p:cNvSpPr txBox="1"/>
          <p:nvPr/>
        </p:nvSpPr>
        <p:spPr bwMode="gray">
          <a:xfrm>
            <a:off x="2846654" y="194099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2</a:t>
            </a:r>
            <a:endParaRPr lang="en-US" altLang="zh-CN" sz="1100" dirty="0">
              <a:latin typeface="Huawei Sans" panose="020C0503030203020204" pitchFamily="34" charset="0"/>
              <a:cs typeface="Huawei Sans" panose="020C0503030203020204" pitchFamily="34" charset="0"/>
            </a:endParaRPr>
          </a:p>
        </p:txBody>
      </p:sp>
      <p:sp>
        <p:nvSpPr>
          <p:cNvPr id="39" name="文本框 38"/>
          <p:cNvSpPr txBox="1"/>
          <p:nvPr/>
        </p:nvSpPr>
        <p:spPr bwMode="gray">
          <a:xfrm>
            <a:off x="3106233" y="194099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1</a:t>
            </a:r>
            <a:endParaRPr lang="en-US" altLang="zh-CN" sz="1100" dirty="0">
              <a:latin typeface="Huawei Sans" panose="020C0503030203020204" pitchFamily="34" charset="0"/>
              <a:cs typeface="Huawei Sans" panose="020C0503030203020204" pitchFamily="34" charset="0"/>
            </a:endParaRPr>
          </a:p>
        </p:txBody>
      </p:sp>
      <p:cxnSp>
        <p:nvCxnSpPr>
          <p:cNvPr id="40" name="直接箭头连接符 39"/>
          <p:cNvCxnSpPr/>
          <p:nvPr/>
        </p:nvCxnSpPr>
        <p:spPr bwMode="gray">
          <a:xfrm flipV="1">
            <a:off x="2176861" y="2306946"/>
            <a:ext cx="596551" cy="3148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1631594" y="2858951"/>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43" name="文本框 42"/>
          <p:cNvSpPr txBox="1"/>
          <p:nvPr/>
        </p:nvSpPr>
        <p:spPr bwMode="gray">
          <a:xfrm>
            <a:off x="4104241" y="2858951"/>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64" name="矩形 63"/>
          <p:cNvSpPr/>
          <p:nvPr/>
        </p:nvSpPr>
        <p:spPr bwMode="gray">
          <a:xfrm>
            <a:off x="469372" y="1675575"/>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85" name="Freeform 159"/>
          <p:cNvSpPr/>
          <p:nvPr/>
        </p:nvSpPr>
        <p:spPr bwMode="gray">
          <a:xfrm flipH="1">
            <a:off x="1307836" y="447089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Freeform 159"/>
          <p:cNvSpPr/>
          <p:nvPr/>
        </p:nvSpPr>
        <p:spPr bwMode="gray">
          <a:xfrm flipH="1">
            <a:off x="3790120" y="447089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任意多边形 86"/>
          <p:cNvSpPr/>
          <p:nvPr/>
        </p:nvSpPr>
        <p:spPr bwMode="gray">
          <a:xfrm>
            <a:off x="1949791" y="446040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88" name="任意多边形 87"/>
          <p:cNvSpPr/>
          <p:nvPr/>
        </p:nvSpPr>
        <p:spPr bwMode="gray">
          <a:xfrm flipV="1">
            <a:off x="1949791" y="5061768"/>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cs typeface="Huawei Sans" panose="020C0503030203020204" pitchFamily="34" charset="0"/>
            </a:endParaRPr>
          </a:p>
        </p:txBody>
      </p:sp>
      <p:pic>
        <p:nvPicPr>
          <p:cNvPr id="89" name="图片 88" descr="IP电话.png"/>
          <p:cNvPicPr>
            <a:picLocks noChangeAspect="1"/>
          </p:cNvPicPr>
          <p:nvPr/>
        </p:nvPicPr>
        <p:blipFill>
          <a:blip r:embed="rId3" cstate="print"/>
          <a:stretch>
            <a:fillRect/>
          </a:stretch>
        </p:blipFill>
        <p:spPr bwMode="gray">
          <a:xfrm>
            <a:off x="508310" y="4744519"/>
            <a:ext cx="539947" cy="507600"/>
          </a:xfrm>
          <a:prstGeom prst="rect">
            <a:avLst/>
          </a:prstGeom>
        </p:spPr>
      </p:pic>
      <p:pic>
        <p:nvPicPr>
          <p:cNvPr id="90" name="图片 89" descr="IP电话.png"/>
          <p:cNvPicPr>
            <a:picLocks noChangeAspect="1"/>
          </p:cNvPicPr>
          <p:nvPr/>
        </p:nvPicPr>
        <p:blipFill>
          <a:blip r:embed="rId3" cstate="print"/>
          <a:stretch>
            <a:fillRect/>
          </a:stretch>
        </p:blipFill>
        <p:spPr bwMode="gray">
          <a:xfrm>
            <a:off x="5060025" y="4744519"/>
            <a:ext cx="539947" cy="507600"/>
          </a:xfrm>
          <a:prstGeom prst="rect">
            <a:avLst/>
          </a:prstGeom>
        </p:spPr>
      </p:pic>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44808" y="4776919"/>
            <a:ext cx="540000" cy="442800"/>
          </a:xfrm>
          <a:prstGeom prst="rect">
            <a:avLst/>
          </a:prstGeom>
        </p:spPr>
      </p:pic>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13153" y="4776919"/>
            <a:ext cx="540000" cy="442800"/>
          </a:xfrm>
          <a:prstGeom prst="rect">
            <a:avLst/>
          </a:prstGeom>
        </p:spPr>
      </p:pic>
      <p:cxnSp>
        <p:nvCxnSpPr>
          <p:cNvPr id="93" name="直接箭头连接符 92"/>
          <p:cNvCxnSpPr>
            <a:stCxn id="89" idx="3"/>
            <a:endCxn id="91" idx="1"/>
          </p:cNvCxnSpPr>
          <p:nvPr/>
        </p:nvCxnSpPr>
        <p:spPr bwMode="gray">
          <a:xfrm>
            <a:off x="1048257" y="4998319"/>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92" idx="3"/>
            <a:endCxn id="90" idx="1"/>
          </p:cNvCxnSpPr>
          <p:nvPr/>
        </p:nvCxnSpPr>
        <p:spPr bwMode="gray">
          <a:xfrm>
            <a:off x="4653153" y="4998319"/>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bwMode="gray">
          <a:xfrm>
            <a:off x="2140641" y="5201518"/>
            <a:ext cx="490738" cy="2875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1605135" y="5213164"/>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102" name="文本框 101"/>
          <p:cNvSpPr txBox="1"/>
          <p:nvPr/>
        </p:nvSpPr>
        <p:spPr bwMode="gray">
          <a:xfrm>
            <a:off x="4077782" y="5213164"/>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103" name="矩形 102"/>
          <p:cNvSpPr/>
          <p:nvPr/>
        </p:nvSpPr>
        <p:spPr bwMode="gray">
          <a:xfrm>
            <a:off x="442913" y="4029788"/>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104" name="文本框 103"/>
          <p:cNvSpPr txBox="1"/>
          <p:nvPr/>
        </p:nvSpPr>
        <p:spPr bwMode="gray">
          <a:xfrm>
            <a:off x="2767408" y="5332411"/>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5</a:t>
            </a:r>
            <a:endParaRPr lang="en-US" altLang="zh-CN" sz="1100" dirty="0">
              <a:latin typeface="Huawei Sans" panose="020C0503030203020204" pitchFamily="34" charset="0"/>
              <a:cs typeface="Huawei Sans" panose="020C0503030203020204" pitchFamily="34" charset="0"/>
            </a:endParaRPr>
          </a:p>
        </p:txBody>
      </p:sp>
      <p:sp>
        <p:nvSpPr>
          <p:cNvPr id="105" name="文本框 104"/>
          <p:cNvSpPr txBox="1"/>
          <p:nvPr/>
        </p:nvSpPr>
        <p:spPr bwMode="gray">
          <a:xfrm>
            <a:off x="3026987" y="5332411"/>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4</a:t>
            </a:r>
            <a:endParaRPr lang="en-US" altLang="zh-CN" sz="1100" dirty="0">
              <a:latin typeface="Huawei Sans" panose="020C0503030203020204" pitchFamily="34" charset="0"/>
              <a:cs typeface="Huawei Sans" panose="020C0503030203020204" pitchFamily="34" charset="0"/>
            </a:endParaRPr>
          </a:p>
        </p:txBody>
      </p:sp>
      <p:sp>
        <p:nvSpPr>
          <p:cNvPr id="106" name="下箭头 105"/>
          <p:cNvSpPr/>
          <p:nvPr/>
        </p:nvSpPr>
        <p:spPr bwMode="gray">
          <a:xfrm>
            <a:off x="2747854" y="3453030"/>
            <a:ext cx="439912" cy="576758"/>
          </a:xfrm>
          <a:prstGeom prst="downArrow">
            <a:avLst/>
          </a:prstGeom>
          <a:gradFill>
            <a:gsLst>
              <a:gs pos="0">
                <a:schemeClr val="bg1"/>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108" name="任意多边形 107"/>
          <p:cNvSpPr/>
          <p:nvPr/>
        </p:nvSpPr>
        <p:spPr bwMode="gray">
          <a:xfrm>
            <a:off x="2165131" y="4918392"/>
            <a:ext cx="399365" cy="272955"/>
          </a:xfrm>
          <a:custGeom>
            <a:avLst/>
            <a:gdLst>
              <a:gd name="connsiteX0" fmla="*/ 0 w 399365"/>
              <a:gd name="connsiteY0" fmla="*/ 0 h 272955"/>
              <a:gd name="connsiteX1" fmla="*/ 382138 w 399365"/>
              <a:gd name="connsiteY1" fmla="*/ 54591 h 272955"/>
              <a:gd name="connsiteX2" fmla="*/ 327547 w 399365"/>
              <a:gd name="connsiteY2" fmla="*/ 272955 h 272955"/>
            </a:gdLst>
            <a:ahLst/>
            <a:cxnLst>
              <a:cxn ang="0">
                <a:pos x="connsiteX0" y="connsiteY0"/>
              </a:cxn>
              <a:cxn ang="0">
                <a:pos x="connsiteX1" y="connsiteY1"/>
              </a:cxn>
              <a:cxn ang="0">
                <a:pos x="connsiteX2" y="connsiteY2"/>
              </a:cxn>
            </a:cxnLst>
            <a:rect l="l" t="t" r="r" b="b"/>
            <a:pathLst>
              <a:path w="399365" h="272955">
                <a:moveTo>
                  <a:pt x="0" y="0"/>
                </a:moveTo>
                <a:cubicBezTo>
                  <a:pt x="163773" y="4549"/>
                  <a:pt x="327547" y="9099"/>
                  <a:pt x="382138" y="54591"/>
                </a:cubicBezTo>
                <a:cubicBezTo>
                  <a:pt x="436729" y="100083"/>
                  <a:pt x="345744" y="222913"/>
                  <a:pt x="327547" y="272955"/>
                </a:cubicBezTo>
              </a:path>
            </a:pathLst>
          </a:custGeom>
          <a:noFill/>
          <a:ln>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cxnSp>
        <p:nvCxnSpPr>
          <p:cNvPr id="110" name="直接连接符 109"/>
          <p:cNvCxnSpPr/>
          <p:nvPr/>
        </p:nvCxnSpPr>
        <p:spPr bwMode="gray">
          <a:xfrm>
            <a:off x="469372" y="3748043"/>
            <a:ext cx="442706" cy="0"/>
          </a:xfrm>
          <a:prstGeom prst="lin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sp>
        <p:nvSpPr>
          <p:cNvPr id="112" name="文本框 111"/>
          <p:cNvSpPr txBox="1"/>
          <p:nvPr/>
        </p:nvSpPr>
        <p:spPr bwMode="gray">
          <a:xfrm>
            <a:off x="892935" y="3599485"/>
            <a:ext cx="1953719"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Good-quality link</a:t>
            </a:r>
          </a:p>
        </p:txBody>
      </p:sp>
      <p:sp>
        <p:nvSpPr>
          <p:cNvPr id="113" name="矩形 112"/>
          <p:cNvSpPr/>
          <p:nvPr/>
        </p:nvSpPr>
        <p:spPr bwMode="gray">
          <a:xfrm>
            <a:off x="6087251" y="4368037"/>
            <a:ext cx="5625323" cy="1384995"/>
          </a:xfrm>
          <a:prstGeom prst="rect">
            <a:avLst/>
          </a:prstGeom>
        </p:spPr>
        <p:txBody>
          <a:bodyPr wrap="square">
            <a:spAutoFit/>
          </a:bodyPr>
          <a:lstStyle/>
          <a:p>
            <a:pPr marL="285750" indent="-285750" fontAlgn="ctr">
              <a:lnSpc>
                <a:spcPct val="140000"/>
              </a:lnSpc>
              <a:spcBef>
                <a:spcPts val="600"/>
              </a:spcBef>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Voice services have low tolerance for the delay and packet loss rate. A CPE performs periodic link detection to monitor the delay, jitter, and packet loss rate of a link in real time, over which application traffic is transmitted. If one of the three switchover conditions exceeds the specified threshold, a link switchover is triggered.</a:t>
            </a:r>
          </a:p>
        </p:txBody>
      </p:sp>
      <p:sp>
        <p:nvSpPr>
          <p:cNvPr id="114" name="文本框 113"/>
          <p:cNvSpPr txBox="1"/>
          <p:nvPr/>
        </p:nvSpPr>
        <p:spPr bwMode="gray">
          <a:xfrm>
            <a:off x="469372" y="3137302"/>
            <a:ext cx="2557615"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Before a link switchover</a:t>
            </a:r>
          </a:p>
        </p:txBody>
      </p:sp>
      <p:sp>
        <p:nvSpPr>
          <p:cNvPr id="115" name="文本框 114"/>
          <p:cNvSpPr txBox="1"/>
          <p:nvPr/>
        </p:nvSpPr>
        <p:spPr bwMode="gray">
          <a:xfrm>
            <a:off x="469372" y="5497896"/>
            <a:ext cx="2557615"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After a link switchover</a:t>
            </a:r>
          </a:p>
        </p:txBody>
      </p:sp>
      <p:grpSp>
        <p:nvGrpSpPr>
          <p:cNvPr id="52" name="组合 51"/>
          <p:cNvGrpSpPr/>
          <p:nvPr/>
        </p:nvGrpSpPr>
        <p:grpSpPr bwMode="gray">
          <a:xfrm>
            <a:off x="4553236" y="71766"/>
            <a:ext cx="7189124" cy="369559"/>
            <a:chOff x="9570403" y="152813"/>
            <a:chExt cx="4318788" cy="219872"/>
          </a:xfrm>
        </p:grpSpPr>
        <p:sp>
          <p:nvSpPr>
            <p:cNvPr id="53" name="五边形 52"/>
            <p:cNvSpPr/>
            <p:nvPr/>
          </p:nvSpPr>
          <p:spPr bwMode="gray">
            <a:xfrm>
              <a:off x="9570403" y="152815"/>
              <a:ext cx="1102957" cy="21987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Link Quality–based Traffic Steering</a:t>
              </a:r>
            </a:p>
          </p:txBody>
        </p:sp>
        <p:sp>
          <p:nvSpPr>
            <p:cNvPr id="54" name="燕尾形 53"/>
            <p:cNvSpPr/>
            <p:nvPr/>
          </p:nvSpPr>
          <p:spPr bwMode="gray">
            <a:xfrm>
              <a:off x="10588340" y="152815"/>
              <a:ext cx="1146210"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55" name="燕尾形 54"/>
            <p:cNvSpPr/>
            <p:nvPr/>
          </p:nvSpPr>
          <p:spPr bwMode="gray">
            <a:xfrm>
              <a:off x="11631893" y="152813"/>
              <a:ext cx="1146210"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燕尾形 55"/>
            <p:cNvSpPr/>
            <p:nvPr/>
          </p:nvSpPr>
          <p:spPr bwMode="gray">
            <a:xfrm>
              <a:off x="12678101" y="152815"/>
              <a:ext cx="1211090"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7" name="文本框 56"/>
          <p:cNvSpPr txBox="1"/>
          <p:nvPr/>
        </p:nvSpPr>
        <p:spPr bwMode="gray">
          <a:xfrm>
            <a:off x="4420033" y="437152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3</a:t>
            </a:r>
            <a:endParaRPr lang="en-US" altLang="zh-CN" sz="1100" dirty="0">
              <a:latin typeface="Huawei Sans" panose="020C0503030203020204" pitchFamily="34" charset="0"/>
              <a:cs typeface="Huawei Sans" panose="020C0503030203020204" pitchFamily="34" charset="0"/>
            </a:endParaRPr>
          </a:p>
        </p:txBody>
      </p:sp>
      <p:sp>
        <p:nvSpPr>
          <p:cNvPr id="58" name="文本框 57"/>
          <p:cNvSpPr txBox="1"/>
          <p:nvPr/>
        </p:nvSpPr>
        <p:spPr bwMode="gray">
          <a:xfrm>
            <a:off x="4679612" y="437152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2</a:t>
            </a:r>
            <a:endParaRPr lang="en-US" altLang="zh-CN" sz="1100" dirty="0">
              <a:latin typeface="Huawei Sans" panose="020C0503030203020204" pitchFamily="34" charset="0"/>
              <a:cs typeface="Huawei Sans" panose="020C0503030203020204" pitchFamily="34" charset="0"/>
            </a:endParaRPr>
          </a:p>
        </p:txBody>
      </p:sp>
      <p:sp>
        <p:nvSpPr>
          <p:cNvPr id="59" name="文本框 58"/>
          <p:cNvSpPr txBox="1"/>
          <p:nvPr/>
        </p:nvSpPr>
        <p:spPr bwMode="gray">
          <a:xfrm>
            <a:off x="4939191" y="437152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1</a:t>
            </a:r>
            <a:endParaRPr lang="en-US" altLang="zh-CN" sz="110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050178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2314575" y="1484313"/>
            <a:ext cx="8486775" cy="4723771"/>
          </a:xfrm>
          <a:prstGeom prst="rect">
            <a:avLst/>
          </a:prstGeom>
          <a:ln>
            <a:solidFill>
              <a:schemeClr val="bg1">
                <a:lumMod val="85000"/>
              </a:schemeClr>
            </a:solidFill>
          </a:ln>
        </p:spPr>
      </p:pic>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intelligent traffic steering Algorithm: Link Quality-based Traffic Steering Configuration</a:t>
            </a:r>
          </a:p>
        </p:txBody>
      </p:sp>
      <p:sp>
        <p:nvSpPr>
          <p:cNvPr id="20" name="矩形标注 19"/>
          <p:cNvSpPr/>
          <p:nvPr/>
        </p:nvSpPr>
        <p:spPr bwMode="gray">
          <a:xfrm>
            <a:off x="4515816" y="2489013"/>
            <a:ext cx="1663602" cy="263501"/>
          </a:xfrm>
          <a:prstGeom prst="wedgeRectCallout">
            <a:avLst>
              <a:gd name="adj1" fmla="val -24046"/>
              <a:gd name="adj2" fmla="val 10706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algn="ctr" fontAlgn="ctr">
              <a:buClr>
                <a:srgbClr val="CC9900"/>
              </a:buClr>
            </a:pPr>
            <a:r>
              <a:rPr lang="en-US" sz="1200" dirty="0">
                <a:solidFill>
                  <a:srgbClr val="C7000B"/>
                </a:solidFill>
                <a:latin typeface="Huawei Sans" panose="020C0503030203020204" pitchFamily="34" charset="0"/>
                <a:cs typeface="Huawei Sans" panose="020C0503030203020204" pitchFamily="34" charset="0"/>
              </a:rPr>
              <a:t>Select </a:t>
            </a:r>
            <a:r>
              <a:rPr lang="en-US" sz="1200" b="1" dirty="0">
                <a:solidFill>
                  <a:srgbClr val="C7000B"/>
                </a:solidFill>
                <a:latin typeface="Huawei Sans" panose="020C0503030203020204" pitchFamily="34" charset="0"/>
                <a:cs typeface="Huawei Sans" panose="020C0503030203020204" pitchFamily="34" charset="0"/>
              </a:rPr>
              <a:t>Voice</a:t>
            </a:r>
            <a:r>
              <a:rPr lang="en-US" sz="1200" dirty="0">
                <a:solidFill>
                  <a:srgbClr val="C7000B"/>
                </a:solidFill>
                <a:latin typeface="Huawei Sans" panose="020C0503030203020204" pitchFamily="34" charset="0"/>
                <a:cs typeface="Huawei Sans" panose="020C0503030203020204" pitchFamily="34" charset="0"/>
              </a:rPr>
              <a:t>.</a:t>
            </a:r>
          </a:p>
        </p:txBody>
      </p:sp>
      <p:sp>
        <p:nvSpPr>
          <p:cNvPr id="21" name="矩形标注 20"/>
          <p:cNvSpPr/>
          <p:nvPr/>
        </p:nvSpPr>
        <p:spPr bwMode="gray">
          <a:xfrm>
            <a:off x="5612861" y="4783139"/>
            <a:ext cx="2521490" cy="588042"/>
          </a:xfrm>
          <a:prstGeom prst="wedgeRectCallout">
            <a:avLst>
              <a:gd name="adj1" fmla="val -56754"/>
              <a:gd name="adj2" fmla="val 10895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algn="ctr" fontAlgn="ctr">
              <a:buClr>
                <a:srgbClr val="CC9900"/>
              </a:buClr>
            </a:pPr>
            <a:r>
              <a:rPr lang="en-US" sz="1200" dirty="0">
                <a:solidFill>
                  <a:srgbClr val="C7000B"/>
                </a:solidFill>
                <a:latin typeface="Huawei Sans" panose="020C0503030203020204" pitchFamily="34" charset="0"/>
                <a:cs typeface="Huawei Sans" panose="020C0503030203020204" pitchFamily="34" charset="0"/>
              </a:rPr>
              <a:t>Set a higher priority for the MPLS network than the Internet.</a:t>
            </a:r>
            <a:endParaRPr lang="en-US" altLang="zh-CN"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标注 21"/>
          <p:cNvSpPr/>
          <p:nvPr/>
        </p:nvSpPr>
        <p:spPr bwMode="gray">
          <a:xfrm>
            <a:off x="7074543" y="1885950"/>
            <a:ext cx="1246596" cy="226009"/>
          </a:xfrm>
          <a:prstGeom prst="wedgeRectCallout">
            <a:avLst>
              <a:gd name="adj1" fmla="val -74519"/>
              <a:gd name="adj2" fmla="val 38999"/>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algn="ctr" fontAlgn="ctr">
              <a:buClr>
                <a:srgbClr val="CC9900"/>
              </a:buClr>
            </a:pPr>
            <a:r>
              <a:rPr lang="en-US" sz="1200" dirty="0">
                <a:solidFill>
                  <a:srgbClr val="C7000B"/>
                </a:solidFill>
                <a:latin typeface="Huawei Sans" panose="020C0503030203020204" pitchFamily="34" charset="0"/>
                <a:cs typeface="Huawei Sans" panose="020C0503030203020204" pitchFamily="34" charset="0"/>
              </a:rPr>
              <a:t>Policy priority</a:t>
            </a:r>
          </a:p>
        </p:txBody>
      </p:sp>
      <p:grpSp>
        <p:nvGrpSpPr>
          <p:cNvPr id="18" name="组合 17"/>
          <p:cNvGrpSpPr/>
          <p:nvPr/>
        </p:nvGrpSpPr>
        <p:grpSpPr bwMode="gray">
          <a:xfrm>
            <a:off x="4543905" y="71766"/>
            <a:ext cx="7168670" cy="369559"/>
            <a:chOff x="9564799" y="152813"/>
            <a:chExt cx="4306501" cy="219872"/>
          </a:xfrm>
        </p:grpSpPr>
        <p:sp>
          <p:nvSpPr>
            <p:cNvPr id="19" name="五边形 18"/>
            <p:cNvSpPr/>
            <p:nvPr/>
          </p:nvSpPr>
          <p:spPr bwMode="gray">
            <a:xfrm>
              <a:off x="9564799" y="152815"/>
              <a:ext cx="1092853" cy="21987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Link Quality–based Traffic Steering</a:t>
              </a:r>
            </a:p>
          </p:txBody>
        </p:sp>
        <p:sp>
          <p:nvSpPr>
            <p:cNvPr id="23" name="燕尾形 22"/>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24" name="燕尾形 23"/>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燕尾形 24"/>
            <p:cNvSpPr/>
            <p:nvPr/>
          </p:nvSpPr>
          <p:spPr bwMode="gray">
            <a:xfrm>
              <a:off x="12678101" y="152815"/>
              <a:ext cx="1193199"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5824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Bandwidth-based Traffic Steering</a:t>
            </a:r>
          </a:p>
        </p:txBody>
      </p:sp>
      <p:sp>
        <p:nvSpPr>
          <p:cNvPr id="84" name="矩形 83"/>
          <p:cNvSpPr/>
          <p:nvPr/>
        </p:nvSpPr>
        <p:spPr bwMode="gray">
          <a:xfrm>
            <a:off x="6100697" y="1484313"/>
            <a:ext cx="5611878" cy="3693319"/>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When the bandwidth of a link reaches a given threshold or its remaining bandwidth is lower than a given threshold, the link cannot be selected for forwarding subsequent traffic of certain applications, so as to prevent application or link quality deterioration.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The link bandwidth of high-priority applications is preferentially guaranteed. To prevent high-priority applications from occupying all the link bandwidth, you can configure bandwidth limits for the applications. In this way, when the bandwidth utilization of an application reaches a given threshold, </a:t>
            </a:r>
            <a:r>
              <a:rPr lang="en-US" altLang="zh-CN" sz="1200" dirty="0">
                <a:latin typeface="Huawei Sans" panose="020C0503030203020204" pitchFamily="34" charset="0"/>
                <a:cs typeface="Huawei Sans" panose="020C0503030203020204" pitchFamily="34" charset="0"/>
              </a:rPr>
              <a:t>subsequent traffic of the application will be switched to another</a:t>
            </a:r>
            <a:r>
              <a:rPr lang="en-US" sz="1200" dirty="0">
                <a:latin typeface="Huawei Sans" panose="020C0503030203020204" pitchFamily="34" charset="0"/>
                <a:cs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Application scenarios: Bandwidth resources are reserved for high-priority applications to ensure their user experience while high-value links are fully utilized. </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Freeform 159"/>
          <p:cNvSpPr/>
          <p:nvPr/>
        </p:nvSpPr>
        <p:spPr bwMode="gray">
          <a:xfrm flipH="1">
            <a:off x="1346995" y="1940578"/>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Freeform 159"/>
          <p:cNvSpPr/>
          <p:nvPr/>
        </p:nvSpPr>
        <p:spPr bwMode="gray">
          <a:xfrm flipH="1">
            <a:off x="3829279" y="1940578"/>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任意多边形 8"/>
          <p:cNvSpPr/>
          <p:nvPr/>
        </p:nvSpPr>
        <p:spPr bwMode="gray">
          <a:xfrm>
            <a:off x="1988950" y="1930089"/>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cs typeface="Huawei Sans" panose="020C0503030203020204" pitchFamily="34" charset="0"/>
            </a:endParaRPr>
          </a:p>
        </p:txBody>
      </p:sp>
      <p:sp>
        <p:nvSpPr>
          <p:cNvPr id="10" name="任意多边形 9"/>
          <p:cNvSpPr/>
          <p:nvPr/>
        </p:nvSpPr>
        <p:spPr bwMode="gray">
          <a:xfrm flipV="1">
            <a:off x="1988950" y="2531452"/>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11" name="图片 10" descr="IP电话.png"/>
          <p:cNvPicPr>
            <a:picLocks noChangeAspect="1"/>
          </p:cNvPicPr>
          <p:nvPr/>
        </p:nvPicPr>
        <p:blipFill>
          <a:blip r:embed="rId3" cstate="print"/>
          <a:stretch>
            <a:fillRect/>
          </a:stretch>
        </p:blipFill>
        <p:spPr bwMode="gray">
          <a:xfrm>
            <a:off x="547469" y="2214203"/>
            <a:ext cx="539947" cy="507600"/>
          </a:xfrm>
          <a:prstGeom prst="rect">
            <a:avLst/>
          </a:prstGeom>
        </p:spPr>
      </p:pic>
      <p:pic>
        <p:nvPicPr>
          <p:cNvPr id="12" name="图片 11" descr="IP电话.png"/>
          <p:cNvPicPr>
            <a:picLocks noChangeAspect="1"/>
          </p:cNvPicPr>
          <p:nvPr/>
        </p:nvPicPr>
        <p:blipFill>
          <a:blip r:embed="rId3" cstate="print"/>
          <a:stretch>
            <a:fillRect/>
          </a:stretch>
        </p:blipFill>
        <p:spPr bwMode="gray">
          <a:xfrm>
            <a:off x="5099184" y="2214203"/>
            <a:ext cx="539947" cy="5076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83967" y="2246603"/>
            <a:ext cx="540000" cy="442800"/>
          </a:xfrm>
          <a:prstGeom prst="rect">
            <a:avLst/>
          </a:prstGeom>
        </p:spPr>
      </p:pic>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52312" y="2246603"/>
            <a:ext cx="540000" cy="442800"/>
          </a:xfrm>
          <a:prstGeom prst="rect">
            <a:avLst/>
          </a:prstGeom>
        </p:spPr>
      </p:pic>
      <p:cxnSp>
        <p:nvCxnSpPr>
          <p:cNvPr id="15" name="直接箭头连接符 14"/>
          <p:cNvCxnSpPr>
            <a:stCxn id="11" idx="3"/>
            <a:endCxn id="13" idx="1"/>
          </p:cNvCxnSpPr>
          <p:nvPr/>
        </p:nvCxnSpPr>
        <p:spPr bwMode="gray">
          <a:xfrm>
            <a:off x="1087416" y="2468003"/>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4" idx="3"/>
            <a:endCxn id="12" idx="1"/>
          </p:cNvCxnSpPr>
          <p:nvPr/>
        </p:nvCxnSpPr>
        <p:spPr bwMode="gray">
          <a:xfrm>
            <a:off x="4692312" y="2468003"/>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1114712" y="213084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18" name="文本框 17"/>
          <p:cNvSpPr txBox="1"/>
          <p:nvPr/>
        </p:nvSpPr>
        <p:spPr bwMode="gray">
          <a:xfrm>
            <a:off x="1374291" y="213084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20" name="文本框 19"/>
          <p:cNvSpPr txBox="1"/>
          <p:nvPr/>
        </p:nvSpPr>
        <p:spPr bwMode="gray">
          <a:xfrm>
            <a:off x="2859354" y="15874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21" name="文本框 20"/>
          <p:cNvSpPr txBox="1"/>
          <p:nvPr/>
        </p:nvSpPr>
        <p:spPr bwMode="gray">
          <a:xfrm>
            <a:off x="3118933" y="15874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cxnSp>
        <p:nvCxnSpPr>
          <p:cNvPr id="22" name="直接箭头连接符 21"/>
          <p:cNvCxnSpPr/>
          <p:nvPr/>
        </p:nvCxnSpPr>
        <p:spPr bwMode="gray">
          <a:xfrm flipV="1">
            <a:off x="2189561" y="2130843"/>
            <a:ext cx="596551" cy="3148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gray">
          <a:xfrm>
            <a:off x="1644294" y="2682848"/>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4116941" y="2682848"/>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5" name="矩形 24"/>
          <p:cNvSpPr/>
          <p:nvPr/>
        </p:nvSpPr>
        <p:spPr bwMode="gray">
          <a:xfrm>
            <a:off x="482072" y="1499472"/>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6" name="Freeform 159"/>
          <p:cNvSpPr/>
          <p:nvPr/>
        </p:nvSpPr>
        <p:spPr bwMode="gray">
          <a:xfrm flipH="1">
            <a:off x="1320536" y="429479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Freeform 159"/>
          <p:cNvSpPr/>
          <p:nvPr/>
        </p:nvSpPr>
        <p:spPr bwMode="gray">
          <a:xfrm flipH="1">
            <a:off x="3802820" y="4294791"/>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任意多边形 27"/>
          <p:cNvSpPr/>
          <p:nvPr/>
        </p:nvSpPr>
        <p:spPr bwMode="gray">
          <a:xfrm>
            <a:off x="1962491" y="4284302"/>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9" name="任意多边形 28"/>
          <p:cNvSpPr/>
          <p:nvPr/>
        </p:nvSpPr>
        <p:spPr bwMode="gray">
          <a:xfrm flipV="1">
            <a:off x="1962491" y="488566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ln>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solidFill>
                <a:schemeClr val="tx1"/>
              </a:solidFill>
              <a:latin typeface="Huawei Sans" panose="020C0503030203020204" pitchFamily="34" charset="0"/>
              <a:cs typeface="Huawei Sans" panose="020C0503030203020204" pitchFamily="34" charset="0"/>
            </a:endParaRPr>
          </a:p>
        </p:txBody>
      </p:sp>
      <p:pic>
        <p:nvPicPr>
          <p:cNvPr id="30" name="图片 29" descr="IP电话.png"/>
          <p:cNvPicPr>
            <a:picLocks noChangeAspect="1"/>
          </p:cNvPicPr>
          <p:nvPr/>
        </p:nvPicPr>
        <p:blipFill>
          <a:blip r:embed="rId3" cstate="print"/>
          <a:stretch>
            <a:fillRect/>
          </a:stretch>
        </p:blipFill>
        <p:spPr bwMode="gray">
          <a:xfrm>
            <a:off x="521010" y="4568416"/>
            <a:ext cx="539947" cy="507600"/>
          </a:xfrm>
          <a:prstGeom prst="rect">
            <a:avLst/>
          </a:prstGeom>
        </p:spPr>
      </p:pic>
      <p:pic>
        <p:nvPicPr>
          <p:cNvPr id="31" name="图片 30" descr="IP电话.png"/>
          <p:cNvPicPr>
            <a:picLocks noChangeAspect="1"/>
          </p:cNvPicPr>
          <p:nvPr/>
        </p:nvPicPr>
        <p:blipFill>
          <a:blip r:embed="rId3" cstate="print"/>
          <a:stretch>
            <a:fillRect/>
          </a:stretch>
        </p:blipFill>
        <p:spPr bwMode="gray">
          <a:xfrm>
            <a:off x="5072725" y="4568416"/>
            <a:ext cx="539947" cy="507600"/>
          </a:xfrm>
          <a:prstGeom prst="rect">
            <a:avLst/>
          </a:prstGeom>
        </p:spPr>
      </p:pic>
      <p:pic>
        <p:nvPicPr>
          <p:cNvPr id="32" name="图片 3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57508" y="4600816"/>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25853" y="4600816"/>
            <a:ext cx="540000" cy="442800"/>
          </a:xfrm>
          <a:prstGeom prst="rect">
            <a:avLst/>
          </a:prstGeom>
        </p:spPr>
      </p:pic>
      <p:cxnSp>
        <p:nvCxnSpPr>
          <p:cNvPr id="34" name="直接箭头连接符 33"/>
          <p:cNvCxnSpPr>
            <a:stCxn id="30" idx="3"/>
            <a:endCxn id="32" idx="1"/>
          </p:cNvCxnSpPr>
          <p:nvPr/>
        </p:nvCxnSpPr>
        <p:spPr bwMode="gray">
          <a:xfrm>
            <a:off x="1060957" y="4822216"/>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33" idx="3"/>
            <a:endCxn id="31" idx="1"/>
          </p:cNvCxnSpPr>
          <p:nvPr/>
        </p:nvCxnSpPr>
        <p:spPr bwMode="gray">
          <a:xfrm>
            <a:off x="4665853" y="4822216"/>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a:off x="2153341" y="5025415"/>
            <a:ext cx="490738" cy="2875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1617835" y="5037061"/>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38" name="文本框 37"/>
          <p:cNvSpPr txBox="1"/>
          <p:nvPr/>
        </p:nvSpPr>
        <p:spPr bwMode="gray">
          <a:xfrm>
            <a:off x="4090482" y="5037061"/>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39" name="矩形 38"/>
          <p:cNvSpPr/>
          <p:nvPr/>
        </p:nvSpPr>
        <p:spPr bwMode="gray">
          <a:xfrm>
            <a:off x="455613" y="3853685"/>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0" name="文本框 39"/>
          <p:cNvSpPr txBox="1"/>
          <p:nvPr/>
        </p:nvSpPr>
        <p:spPr bwMode="gray">
          <a:xfrm>
            <a:off x="2859354" y="5156308"/>
            <a:ext cx="259579" cy="276999"/>
          </a:xfrm>
          <a:prstGeom prst="rect">
            <a:avLst/>
          </a:prstGeom>
          <a:solidFill>
            <a:schemeClr val="accent6">
              <a:lumMod val="60000"/>
              <a:lumOff val="40000"/>
            </a:schemeClr>
          </a:solidFill>
          <a:ln>
            <a:solidFill>
              <a:schemeClr val="tx1"/>
            </a:solidFill>
          </a:ln>
        </p:spPr>
        <p:txBody>
          <a:bodyPr wrap="square" rtlCol="0">
            <a:spAutoFit/>
          </a:bodyPr>
          <a:lstStyle>
            <a:defPPr>
              <a:defRPr lang="en-US"/>
            </a:defPPr>
            <a:lvl1pPr>
              <a:defRPr sz="1200"/>
            </a:lvl1pPr>
          </a:lstStyle>
          <a:p>
            <a:pPr fontAlgn="ctr"/>
            <a:r>
              <a:rPr lang="en-US" dirty="0">
                <a:latin typeface="Huawei Sans" panose="020C0503030203020204" pitchFamily="34" charset="0"/>
                <a:cs typeface="Huawei Sans" panose="020C0503030203020204" pitchFamily="34" charset="0"/>
              </a:rPr>
              <a:t>2</a:t>
            </a:r>
            <a:endParaRPr lang="en-US" altLang="zh-CN" dirty="0">
              <a:latin typeface="Huawei Sans" panose="020C0503030203020204" pitchFamily="34" charset="0"/>
              <a:cs typeface="Huawei Sans" panose="020C0503030203020204" pitchFamily="34" charset="0"/>
            </a:endParaRPr>
          </a:p>
        </p:txBody>
      </p:sp>
      <p:sp>
        <p:nvSpPr>
          <p:cNvPr id="41" name="文本框 40"/>
          <p:cNvSpPr txBox="1"/>
          <p:nvPr/>
        </p:nvSpPr>
        <p:spPr bwMode="gray">
          <a:xfrm>
            <a:off x="3118933" y="5156308"/>
            <a:ext cx="259579" cy="276999"/>
          </a:xfrm>
          <a:prstGeom prst="rect">
            <a:avLst/>
          </a:prstGeom>
          <a:solidFill>
            <a:schemeClr val="accent6">
              <a:lumMod val="60000"/>
              <a:lumOff val="40000"/>
            </a:schemeClr>
          </a:solidFill>
          <a:ln>
            <a:solidFill>
              <a:schemeClr val="tx1"/>
            </a:solidFill>
          </a:ln>
        </p:spPr>
        <p:txBody>
          <a:bodyPr wrap="square" rtlCol="0">
            <a:spAutoFit/>
          </a:bodyPr>
          <a:lstStyle>
            <a:defPPr>
              <a:defRPr lang="en-US"/>
            </a:defPPr>
            <a:lvl1pPr>
              <a:defRPr sz="1200"/>
            </a:lvl1pPr>
          </a:lstStyle>
          <a:p>
            <a:pPr fontAlgn="ctr"/>
            <a:r>
              <a:rPr lang="en-US" dirty="0">
                <a:latin typeface="Huawei Sans" panose="020C0503030203020204" pitchFamily="34" charset="0"/>
                <a:cs typeface="Huawei Sans" panose="020C0503030203020204" pitchFamily="34" charset="0"/>
              </a:rPr>
              <a:t>1</a:t>
            </a:r>
            <a:endParaRPr lang="en-US" altLang="zh-CN" dirty="0">
              <a:latin typeface="Huawei Sans" panose="020C0503030203020204" pitchFamily="34" charset="0"/>
              <a:cs typeface="Huawei Sans" panose="020C0503030203020204" pitchFamily="34" charset="0"/>
            </a:endParaRPr>
          </a:p>
        </p:txBody>
      </p:sp>
      <p:sp>
        <p:nvSpPr>
          <p:cNvPr id="42" name="下箭头 41"/>
          <p:cNvSpPr/>
          <p:nvPr/>
        </p:nvSpPr>
        <p:spPr bwMode="gray">
          <a:xfrm>
            <a:off x="2760554" y="3276927"/>
            <a:ext cx="439912" cy="576758"/>
          </a:xfrm>
          <a:prstGeom prst="downArrow">
            <a:avLst/>
          </a:prstGeom>
          <a:gradFill>
            <a:gsLst>
              <a:gs pos="0">
                <a:schemeClr val="bg1"/>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3" name="任意多边形 42"/>
          <p:cNvSpPr/>
          <p:nvPr/>
        </p:nvSpPr>
        <p:spPr bwMode="gray">
          <a:xfrm>
            <a:off x="2177831" y="4742289"/>
            <a:ext cx="399365" cy="272955"/>
          </a:xfrm>
          <a:custGeom>
            <a:avLst/>
            <a:gdLst>
              <a:gd name="connsiteX0" fmla="*/ 0 w 399365"/>
              <a:gd name="connsiteY0" fmla="*/ 0 h 272955"/>
              <a:gd name="connsiteX1" fmla="*/ 382138 w 399365"/>
              <a:gd name="connsiteY1" fmla="*/ 54591 h 272955"/>
              <a:gd name="connsiteX2" fmla="*/ 327547 w 399365"/>
              <a:gd name="connsiteY2" fmla="*/ 272955 h 272955"/>
            </a:gdLst>
            <a:ahLst/>
            <a:cxnLst>
              <a:cxn ang="0">
                <a:pos x="connsiteX0" y="connsiteY0"/>
              </a:cxn>
              <a:cxn ang="0">
                <a:pos x="connsiteX1" y="connsiteY1"/>
              </a:cxn>
              <a:cxn ang="0">
                <a:pos x="connsiteX2" y="connsiteY2"/>
              </a:cxn>
            </a:cxnLst>
            <a:rect l="l" t="t" r="r" b="b"/>
            <a:pathLst>
              <a:path w="399365" h="272955">
                <a:moveTo>
                  <a:pt x="0" y="0"/>
                </a:moveTo>
                <a:cubicBezTo>
                  <a:pt x="163773" y="4549"/>
                  <a:pt x="327547" y="9099"/>
                  <a:pt x="382138" y="54591"/>
                </a:cubicBezTo>
                <a:cubicBezTo>
                  <a:pt x="436729" y="100083"/>
                  <a:pt x="345744" y="222913"/>
                  <a:pt x="327547" y="272955"/>
                </a:cubicBezTo>
              </a:path>
            </a:pathLst>
          </a:custGeom>
          <a:noFill/>
          <a:ln>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5" name="文本框 44"/>
          <p:cNvSpPr txBox="1"/>
          <p:nvPr/>
        </p:nvSpPr>
        <p:spPr bwMode="gray">
          <a:xfrm>
            <a:off x="842047" y="3410285"/>
            <a:ext cx="1556663"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VoIP data flow 1</a:t>
            </a:r>
            <a:endParaRPr lang="en-US" altLang="zh-CN" sz="1200" dirty="0">
              <a:latin typeface="Huawei Sans" panose="020C0503030203020204" pitchFamily="34" charset="0"/>
              <a:cs typeface="Huawei Sans" panose="020C0503030203020204" pitchFamily="34" charset="0"/>
            </a:endParaRPr>
          </a:p>
        </p:txBody>
      </p:sp>
      <p:sp>
        <p:nvSpPr>
          <p:cNvPr id="48" name="文本框 47"/>
          <p:cNvSpPr txBox="1"/>
          <p:nvPr/>
        </p:nvSpPr>
        <p:spPr bwMode="gray">
          <a:xfrm>
            <a:off x="1114712" y="2527396"/>
            <a:ext cx="259579" cy="276999"/>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49" name="文本框 48"/>
          <p:cNvSpPr txBox="1"/>
          <p:nvPr/>
        </p:nvSpPr>
        <p:spPr bwMode="gray">
          <a:xfrm>
            <a:off x="1374291" y="2527396"/>
            <a:ext cx="259579" cy="276999"/>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sp>
        <p:nvSpPr>
          <p:cNvPr id="52" name="文本框 51"/>
          <p:cNvSpPr txBox="1"/>
          <p:nvPr/>
        </p:nvSpPr>
        <p:spPr bwMode="gray">
          <a:xfrm>
            <a:off x="1114712" y="447770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6</a:t>
            </a:r>
            <a:endParaRPr lang="en-US" altLang="zh-CN" sz="1200" dirty="0">
              <a:latin typeface="Huawei Sans" panose="020C0503030203020204" pitchFamily="34" charset="0"/>
              <a:cs typeface="Huawei Sans" panose="020C0503030203020204" pitchFamily="34" charset="0"/>
            </a:endParaRPr>
          </a:p>
        </p:txBody>
      </p:sp>
      <p:sp>
        <p:nvSpPr>
          <p:cNvPr id="53" name="文本框 52"/>
          <p:cNvSpPr txBox="1"/>
          <p:nvPr/>
        </p:nvSpPr>
        <p:spPr bwMode="gray">
          <a:xfrm>
            <a:off x="1374291" y="447770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5</a:t>
            </a:r>
            <a:endParaRPr lang="en-US" altLang="zh-CN" sz="1200" dirty="0">
              <a:latin typeface="Huawei Sans" panose="020C0503030203020204" pitchFamily="34" charset="0"/>
              <a:cs typeface="Huawei Sans" panose="020C0503030203020204" pitchFamily="34" charset="0"/>
            </a:endParaRPr>
          </a:p>
        </p:txBody>
      </p:sp>
      <p:sp>
        <p:nvSpPr>
          <p:cNvPr id="54" name="文本框 53"/>
          <p:cNvSpPr txBox="1"/>
          <p:nvPr/>
        </p:nvSpPr>
        <p:spPr bwMode="gray">
          <a:xfrm>
            <a:off x="2859354" y="4002575"/>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55" name="文本框 54"/>
          <p:cNvSpPr txBox="1"/>
          <p:nvPr/>
        </p:nvSpPr>
        <p:spPr bwMode="gray">
          <a:xfrm>
            <a:off x="3118933" y="4002575"/>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56" name="文本框 55"/>
          <p:cNvSpPr txBox="1"/>
          <p:nvPr/>
        </p:nvSpPr>
        <p:spPr bwMode="gray">
          <a:xfrm>
            <a:off x="1114712" y="4874260"/>
            <a:ext cx="259579" cy="276999"/>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57" name="文本框 56"/>
          <p:cNvSpPr txBox="1"/>
          <p:nvPr/>
        </p:nvSpPr>
        <p:spPr bwMode="gray">
          <a:xfrm>
            <a:off x="1374291" y="4874260"/>
            <a:ext cx="259579" cy="276999"/>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62" name="文本框 61"/>
          <p:cNvSpPr txBox="1"/>
          <p:nvPr/>
        </p:nvSpPr>
        <p:spPr bwMode="gray">
          <a:xfrm>
            <a:off x="600309" y="3385655"/>
            <a:ext cx="259579" cy="276999"/>
          </a:xfrm>
          <a:prstGeom prst="rect">
            <a:avLst/>
          </a:prstGeom>
          <a:solidFill>
            <a:schemeClr val="bg1">
              <a:lumMod val="85000"/>
            </a:schemeClr>
          </a:solidFill>
          <a:ln>
            <a:solidFill>
              <a:schemeClr val="tx1"/>
            </a:solidFill>
          </a:ln>
        </p:spPr>
        <p:txBody>
          <a:bodyPr wrap="square" rtlCol="0">
            <a:spAutoFit/>
          </a:bodyPr>
          <a:lstStyle>
            <a:defPPr>
              <a:defRPr lang="en-US"/>
            </a:defPPr>
            <a:lvl1pPr>
              <a:defRPr sz="1200"/>
            </a:lvl1pPr>
          </a:lstStyle>
          <a:p>
            <a:pPr fontAlgn="ctr"/>
            <a:endParaRPr lang="en-US" altLang="zh-CN" dirty="0">
              <a:latin typeface="Huawei Sans" panose="020C0503030203020204" pitchFamily="34" charset="0"/>
              <a:cs typeface="Huawei Sans" panose="020C0503030203020204" pitchFamily="34" charset="0"/>
            </a:endParaRPr>
          </a:p>
        </p:txBody>
      </p:sp>
      <p:sp>
        <p:nvSpPr>
          <p:cNvPr id="63" name="文本框 62"/>
          <p:cNvSpPr txBox="1"/>
          <p:nvPr/>
        </p:nvSpPr>
        <p:spPr bwMode="gray">
          <a:xfrm>
            <a:off x="3694678" y="3410285"/>
            <a:ext cx="1556663"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VoIP data flow 2</a:t>
            </a:r>
            <a:endParaRPr lang="en-US" altLang="zh-CN" sz="1200" dirty="0">
              <a:latin typeface="Huawei Sans" panose="020C0503030203020204" pitchFamily="34" charset="0"/>
              <a:cs typeface="Huawei Sans" panose="020C0503030203020204" pitchFamily="34" charset="0"/>
            </a:endParaRPr>
          </a:p>
        </p:txBody>
      </p:sp>
      <p:sp>
        <p:nvSpPr>
          <p:cNvPr id="64" name="文本框 63"/>
          <p:cNvSpPr txBox="1"/>
          <p:nvPr/>
        </p:nvSpPr>
        <p:spPr bwMode="gray">
          <a:xfrm>
            <a:off x="3452940" y="3385655"/>
            <a:ext cx="259579" cy="276999"/>
          </a:xfrm>
          <a:prstGeom prst="rect">
            <a:avLst/>
          </a:prstGeom>
          <a:solidFill>
            <a:schemeClr val="accent6">
              <a:lumMod val="60000"/>
              <a:lumOff val="40000"/>
            </a:schemeClr>
          </a:solidFill>
          <a:ln>
            <a:solidFill>
              <a:schemeClr val="tx1"/>
            </a:solidFill>
          </a:ln>
        </p:spPr>
        <p:txBody>
          <a:bodyPr wrap="square" rtlCol="0">
            <a:spAutoFit/>
          </a:bodyPr>
          <a:lstStyle/>
          <a:p>
            <a:pPr fontAlgn="ctr"/>
            <a:endParaRPr lang="en-US" altLang="zh-CN" sz="1200" dirty="0">
              <a:latin typeface="Huawei Sans" panose="020C0503030203020204" pitchFamily="34" charset="0"/>
              <a:cs typeface="Huawei Sans" panose="020C0503030203020204" pitchFamily="34" charset="0"/>
            </a:endParaRPr>
          </a:p>
        </p:txBody>
      </p:sp>
      <p:sp>
        <p:nvSpPr>
          <p:cNvPr id="65" name="矩形 64"/>
          <p:cNvSpPr/>
          <p:nvPr/>
        </p:nvSpPr>
        <p:spPr bwMode="gray">
          <a:xfrm>
            <a:off x="385191" y="5527817"/>
            <a:ext cx="5227481" cy="738664"/>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As the bandwidth utilization of one link increases, VoIP data flow 2 is transmitted over another link.</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文本框 71"/>
          <p:cNvSpPr txBox="1"/>
          <p:nvPr/>
        </p:nvSpPr>
        <p:spPr bwMode="gray">
          <a:xfrm>
            <a:off x="4518643" y="433037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73" name="文本框 72"/>
          <p:cNvSpPr txBox="1"/>
          <p:nvPr/>
        </p:nvSpPr>
        <p:spPr bwMode="gray">
          <a:xfrm>
            <a:off x="4778222" y="433037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grpSp>
        <p:nvGrpSpPr>
          <p:cNvPr id="60" name="组合 59"/>
          <p:cNvGrpSpPr/>
          <p:nvPr/>
        </p:nvGrpSpPr>
        <p:grpSpPr bwMode="gray">
          <a:xfrm>
            <a:off x="4543905" y="71766"/>
            <a:ext cx="7168670" cy="369559"/>
            <a:chOff x="9564799" y="152813"/>
            <a:chExt cx="4306501" cy="219872"/>
          </a:xfrm>
        </p:grpSpPr>
        <p:sp>
          <p:nvSpPr>
            <p:cNvPr id="61" name="五边形 60"/>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66" name="燕尾形 65"/>
            <p:cNvSpPr/>
            <p:nvPr/>
          </p:nvSpPr>
          <p:spPr bwMode="gray">
            <a:xfrm>
              <a:off x="10554706" y="152815"/>
              <a:ext cx="1124078"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Bandwidth-based Traffic Steering</a:t>
              </a:r>
            </a:p>
          </p:txBody>
        </p:sp>
        <p:sp>
          <p:nvSpPr>
            <p:cNvPr id="74" name="燕尾形 73"/>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燕尾形 74"/>
            <p:cNvSpPr/>
            <p:nvPr/>
          </p:nvSpPr>
          <p:spPr bwMode="gray">
            <a:xfrm>
              <a:off x="12678101" y="152815"/>
              <a:ext cx="1193199"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013874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stretch>
            <a:fillRect/>
          </a:stretch>
        </p:blipFill>
        <p:spPr bwMode="gray">
          <a:xfrm>
            <a:off x="666750" y="1494394"/>
            <a:ext cx="10858500" cy="4706381"/>
          </a:xfrm>
          <a:prstGeom prst="rect">
            <a:avLst/>
          </a:prstGeom>
          <a:ln w="12700">
            <a:solidFill>
              <a:schemeClr val="bg1">
                <a:lumMod val="85000"/>
              </a:schemeClr>
            </a:solidFill>
          </a:ln>
        </p:spPr>
      </p:pic>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Bandwidth-based Traffic Steering Configuration</a:t>
            </a:r>
          </a:p>
        </p:txBody>
      </p:sp>
      <p:sp>
        <p:nvSpPr>
          <p:cNvPr id="16" name="矩形标注 15"/>
          <p:cNvSpPr/>
          <p:nvPr/>
        </p:nvSpPr>
        <p:spPr bwMode="gray">
          <a:xfrm>
            <a:off x="4629215" y="1552574"/>
            <a:ext cx="2145324" cy="580293"/>
          </a:xfrm>
          <a:prstGeom prst="wedgeRectCallout">
            <a:avLst>
              <a:gd name="adj1" fmla="val -67909"/>
              <a:gd name="adj2" fmla="val 4134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fontAlgn="ctr"/>
            <a:r>
              <a:rPr lang="en-US" sz="1200" dirty="0">
                <a:solidFill>
                  <a:srgbClr val="C7000B"/>
                </a:solidFill>
                <a:latin typeface="Huawei Sans" panose="020C0503030203020204" pitchFamily="34" charset="0"/>
                <a:cs typeface="Huawei Sans" panose="020C0503030203020204" pitchFamily="34" charset="0"/>
              </a:rPr>
              <a:t>Bandwidth-based traffic steering configurations for an FTP application group</a:t>
            </a:r>
          </a:p>
        </p:txBody>
      </p:sp>
      <p:sp>
        <p:nvSpPr>
          <p:cNvPr id="17" name="矩形标注 16"/>
          <p:cNvSpPr/>
          <p:nvPr/>
        </p:nvSpPr>
        <p:spPr bwMode="gray">
          <a:xfrm>
            <a:off x="5407333" y="3002276"/>
            <a:ext cx="2288867" cy="445773"/>
          </a:xfrm>
          <a:prstGeom prst="wedgeRectCallout">
            <a:avLst>
              <a:gd name="adj1" fmla="val -45572"/>
              <a:gd name="adj2" fmla="val 94137"/>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fontAlgn="ctr"/>
            <a:r>
              <a:rPr lang="en-US" sz="1200" dirty="0">
                <a:solidFill>
                  <a:srgbClr val="C7000B"/>
                </a:solidFill>
                <a:latin typeface="Huawei Sans" panose="020C0503030203020204" pitchFamily="34" charset="0"/>
                <a:cs typeface="Huawei Sans" panose="020C0503030203020204" pitchFamily="34" charset="0"/>
              </a:rPr>
              <a:t>Configure bandwidth conditions for different links.</a:t>
            </a:r>
          </a:p>
        </p:txBody>
      </p:sp>
      <p:grpSp>
        <p:nvGrpSpPr>
          <p:cNvPr id="11" name="组合 10"/>
          <p:cNvGrpSpPr/>
          <p:nvPr/>
        </p:nvGrpSpPr>
        <p:grpSpPr bwMode="gray">
          <a:xfrm>
            <a:off x="4543905" y="71766"/>
            <a:ext cx="7168670" cy="369559"/>
            <a:chOff x="9564799" y="152813"/>
            <a:chExt cx="4306501" cy="219872"/>
          </a:xfrm>
        </p:grpSpPr>
        <p:sp>
          <p:nvSpPr>
            <p:cNvPr id="18" name="五边形 17"/>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19" name="燕尾形 18"/>
            <p:cNvSpPr/>
            <p:nvPr/>
          </p:nvSpPr>
          <p:spPr bwMode="gray">
            <a:xfrm>
              <a:off x="10554706" y="152815"/>
              <a:ext cx="1124078"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Bandwidth-based Traffic Steering</a:t>
              </a:r>
            </a:p>
          </p:txBody>
        </p:sp>
        <p:sp>
          <p:nvSpPr>
            <p:cNvPr id="20" name="燕尾形 19"/>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燕尾形 20"/>
            <p:cNvSpPr/>
            <p:nvPr/>
          </p:nvSpPr>
          <p:spPr bwMode="gray">
            <a:xfrm>
              <a:off x="12678101" y="152815"/>
              <a:ext cx="1193199"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883862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Load Balancing-based Traffic Steering</a:t>
            </a:r>
          </a:p>
        </p:txBody>
      </p:sp>
      <p:sp>
        <p:nvSpPr>
          <p:cNvPr id="3" name="矩形 2"/>
          <p:cNvSpPr/>
          <p:nvPr/>
        </p:nvSpPr>
        <p:spPr bwMode="gray">
          <a:xfrm>
            <a:off x="6046470" y="1470767"/>
            <a:ext cx="5413693" cy="2308324"/>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When load balancing–based traffic steering is deployed, per-flow load balancing can be performed among multiple links with the same priority. Bandwidth proportion–based load balancing can be performed among multiple links that have the same priority and meet SLA requirements. </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Application scenarios: When an enterprise has multiple links and expects to fully utilize the link bandwidth, load balancing–based traffic steering can be deployed.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Freeform 159"/>
          <p:cNvSpPr/>
          <p:nvPr/>
        </p:nvSpPr>
        <p:spPr bwMode="gray">
          <a:xfrm flipH="1">
            <a:off x="1335537" y="203405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Freeform 159"/>
          <p:cNvSpPr/>
          <p:nvPr/>
        </p:nvSpPr>
        <p:spPr bwMode="gray">
          <a:xfrm flipH="1">
            <a:off x="3817821" y="203405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任意多边形 7"/>
          <p:cNvSpPr/>
          <p:nvPr/>
        </p:nvSpPr>
        <p:spPr bwMode="gray">
          <a:xfrm>
            <a:off x="1977492" y="2023566"/>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9" name="任意多边形 8"/>
          <p:cNvSpPr/>
          <p:nvPr/>
        </p:nvSpPr>
        <p:spPr bwMode="gray">
          <a:xfrm flipV="1">
            <a:off x="1977492" y="2624929"/>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cs typeface="Huawei Sans" panose="020C0503030203020204" pitchFamily="34" charset="0"/>
            </a:endParaRPr>
          </a:p>
        </p:txBody>
      </p:sp>
      <p:pic>
        <p:nvPicPr>
          <p:cNvPr id="10" name="图片 9" descr="IP电话.png"/>
          <p:cNvPicPr>
            <a:picLocks noChangeAspect="1"/>
          </p:cNvPicPr>
          <p:nvPr/>
        </p:nvPicPr>
        <p:blipFill>
          <a:blip r:embed="rId3" cstate="print"/>
          <a:stretch>
            <a:fillRect/>
          </a:stretch>
        </p:blipFill>
        <p:spPr bwMode="gray">
          <a:xfrm>
            <a:off x="536011" y="2307680"/>
            <a:ext cx="539947" cy="507600"/>
          </a:xfrm>
          <a:prstGeom prst="rect">
            <a:avLst/>
          </a:prstGeom>
        </p:spPr>
      </p:pic>
      <p:pic>
        <p:nvPicPr>
          <p:cNvPr id="11" name="图片 10" descr="IP电话.png"/>
          <p:cNvPicPr>
            <a:picLocks noChangeAspect="1"/>
          </p:cNvPicPr>
          <p:nvPr/>
        </p:nvPicPr>
        <p:blipFill>
          <a:blip r:embed="rId3" cstate="print"/>
          <a:stretch>
            <a:fillRect/>
          </a:stretch>
        </p:blipFill>
        <p:spPr bwMode="gray">
          <a:xfrm>
            <a:off x="5087726" y="2307680"/>
            <a:ext cx="539947" cy="507600"/>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72509" y="2340080"/>
            <a:ext cx="540000" cy="4428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40854" y="2340080"/>
            <a:ext cx="540000" cy="442800"/>
          </a:xfrm>
          <a:prstGeom prst="rect">
            <a:avLst/>
          </a:prstGeom>
        </p:spPr>
      </p:pic>
      <p:cxnSp>
        <p:nvCxnSpPr>
          <p:cNvPr id="14" name="直接箭头连接符 13"/>
          <p:cNvCxnSpPr>
            <a:stCxn id="10" idx="3"/>
            <a:endCxn id="12" idx="1"/>
          </p:cNvCxnSpPr>
          <p:nvPr/>
        </p:nvCxnSpPr>
        <p:spPr bwMode="gray">
          <a:xfrm>
            <a:off x="1075958" y="2561480"/>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3"/>
            <a:endCxn id="11" idx="1"/>
          </p:cNvCxnSpPr>
          <p:nvPr/>
        </p:nvCxnSpPr>
        <p:spPr bwMode="gray">
          <a:xfrm>
            <a:off x="4680854" y="2561480"/>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1103254" y="2224320"/>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4</a:t>
            </a:r>
            <a:endParaRPr lang="en-US" altLang="zh-CN" sz="1100" dirty="0">
              <a:latin typeface="Huawei Sans" panose="020C0503030203020204" pitchFamily="34" charset="0"/>
              <a:cs typeface="Huawei Sans" panose="020C0503030203020204" pitchFamily="34" charset="0"/>
            </a:endParaRPr>
          </a:p>
        </p:txBody>
      </p:sp>
      <p:sp>
        <p:nvSpPr>
          <p:cNvPr id="17" name="文本框 16"/>
          <p:cNvSpPr txBox="1"/>
          <p:nvPr/>
        </p:nvSpPr>
        <p:spPr bwMode="gray">
          <a:xfrm>
            <a:off x="1362833" y="2224320"/>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3</a:t>
            </a:r>
            <a:endParaRPr lang="en-US" altLang="zh-CN" sz="1100" dirty="0">
              <a:latin typeface="Huawei Sans" panose="020C0503030203020204" pitchFamily="34" charset="0"/>
              <a:cs typeface="Huawei Sans" panose="020C0503030203020204" pitchFamily="34" charset="0"/>
            </a:endParaRPr>
          </a:p>
        </p:txBody>
      </p:sp>
      <p:sp>
        <p:nvSpPr>
          <p:cNvPr id="18" name="文本框 17"/>
          <p:cNvSpPr txBox="1"/>
          <p:nvPr/>
        </p:nvSpPr>
        <p:spPr bwMode="gray">
          <a:xfrm>
            <a:off x="2847896" y="168094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2</a:t>
            </a:r>
            <a:endParaRPr lang="en-US" altLang="zh-CN" sz="1100" dirty="0">
              <a:latin typeface="Huawei Sans" panose="020C0503030203020204" pitchFamily="34" charset="0"/>
              <a:cs typeface="Huawei Sans" panose="020C0503030203020204" pitchFamily="34" charset="0"/>
            </a:endParaRPr>
          </a:p>
        </p:txBody>
      </p:sp>
      <p:sp>
        <p:nvSpPr>
          <p:cNvPr id="19" name="文本框 18"/>
          <p:cNvSpPr txBox="1"/>
          <p:nvPr/>
        </p:nvSpPr>
        <p:spPr bwMode="gray">
          <a:xfrm>
            <a:off x="3107475" y="1680948"/>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1</a:t>
            </a:r>
            <a:endParaRPr lang="en-US" altLang="zh-CN" sz="1100" dirty="0">
              <a:latin typeface="Huawei Sans" panose="020C0503030203020204" pitchFamily="34" charset="0"/>
              <a:cs typeface="Huawei Sans" panose="020C0503030203020204" pitchFamily="34" charset="0"/>
            </a:endParaRPr>
          </a:p>
        </p:txBody>
      </p:sp>
      <p:cxnSp>
        <p:nvCxnSpPr>
          <p:cNvPr id="20" name="直接箭头连接符 19"/>
          <p:cNvCxnSpPr/>
          <p:nvPr/>
        </p:nvCxnSpPr>
        <p:spPr bwMode="gray">
          <a:xfrm flipV="1">
            <a:off x="2178103" y="2224320"/>
            <a:ext cx="596551" cy="3148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1632836" y="2776325"/>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22" name="文本框 21"/>
          <p:cNvSpPr txBox="1"/>
          <p:nvPr/>
        </p:nvSpPr>
        <p:spPr bwMode="gray">
          <a:xfrm>
            <a:off x="4105483" y="2776325"/>
            <a:ext cx="627797"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23" name="矩形 22"/>
          <p:cNvSpPr/>
          <p:nvPr/>
        </p:nvSpPr>
        <p:spPr bwMode="gray">
          <a:xfrm>
            <a:off x="470614" y="1592949"/>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824239" y="3503762"/>
            <a:ext cx="1556663"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VoIP data flow 1</a:t>
            </a:r>
            <a:endParaRPr lang="en-US" altLang="zh-CN" sz="1100" dirty="0">
              <a:latin typeface="Huawei Sans" panose="020C0503030203020204" pitchFamily="34" charset="0"/>
              <a:cs typeface="Huawei Sans" panose="020C0503030203020204" pitchFamily="34" charset="0"/>
            </a:endParaRPr>
          </a:p>
        </p:txBody>
      </p:sp>
      <p:sp>
        <p:nvSpPr>
          <p:cNvPr id="26" name="文本框 25"/>
          <p:cNvSpPr txBox="1"/>
          <p:nvPr/>
        </p:nvSpPr>
        <p:spPr bwMode="gray">
          <a:xfrm>
            <a:off x="1103254" y="2620873"/>
            <a:ext cx="259579" cy="261610"/>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4</a:t>
            </a:r>
            <a:endParaRPr lang="en-US" altLang="zh-CN" sz="1100" dirty="0">
              <a:latin typeface="Huawei Sans" panose="020C0503030203020204" pitchFamily="34" charset="0"/>
              <a:cs typeface="Huawei Sans" panose="020C0503030203020204" pitchFamily="34" charset="0"/>
            </a:endParaRPr>
          </a:p>
        </p:txBody>
      </p:sp>
      <p:sp>
        <p:nvSpPr>
          <p:cNvPr id="27" name="文本框 26"/>
          <p:cNvSpPr txBox="1"/>
          <p:nvPr/>
        </p:nvSpPr>
        <p:spPr bwMode="gray">
          <a:xfrm>
            <a:off x="1362833" y="2620873"/>
            <a:ext cx="259579" cy="261610"/>
          </a:xfrm>
          <a:prstGeom prst="rect">
            <a:avLst/>
          </a:prstGeom>
          <a:solidFill>
            <a:schemeClr val="accent6">
              <a:lumMod val="60000"/>
              <a:lumOff val="40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3</a:t>
            </a:r>
            <a:endParaRPr lang="en-US" altLang="zh-CN" sz="1100" dirty="0">
              <a:latin typeface="Huawei Sans" panose="020C0503030203020204" pitchFamily="34" charset="0"/>
              <a:cs typeface="Huawei Sans" panose="020C0503030203020204" pitchFamily="34" charset="0"/>
            </a:endParaRPr>
          </a:p>
        </p:txBody>
      </p:sp>
      <p:sp>
        <p:nvSpPr>
          <p:cNvPr id="28" name="文本框 27"/>
          <p:cNvSpPr txBox="1"/>
          <p:nvPr/>
        </p:nvSpPr>
        <p:spPr bwMode="gray">
          <a:xfrm>
            <a:off x="588851" y="3479132"/>
            <a:ext cx="259579" cy="261610"/>
          </a:xfrm>
          <a:prstGeom prst="rect">
            <a:avLst/>
          </a:prstGeom>
          <a:solidFill>
            <a:schemeClr val="bg1">
              <a:lumMod val="85000"/>
            </a:schemeClr>
          </a:solidFill>
          <a:ln>
            <a:solidFill>
              <a:schemeClr val="tx1"/>
            </a:solidFill>
          </a:ln>
        </p:spPr>
        <p:txBody>
          <a:bodyPr wrap="square" rtlCol="0">
            <a:spAutoFit/>
          </a:bodyPr>
          <a:lstStyle>
            <a:defPPr>
              <a:defRPr lang="en-US"/>
            </a:defPPr>
            <a:lvl1pPr>
              <a:defRPr sz="1200"/>
            </a:lvl1pPr>
          </a:lstStyle>
          <a:p>
            <a:pPr fontAlgn="ctr"/>
            <a:endParaRPr lang="en-US" altLang="zh-CN" sz="1100" dirty="0">
              <a:latin typeface="Huawei Sans" panose="020C0503030203020204" pitchFamily="34" charset="0"/>
              <a:cs typeface="Huawei Sans" panose="020C0503030203020204" pitchFamily="34" charset="0"/>
            </a:endParaRPr>
          </a:p>
        </p:txBody>
      </p:sp>
      <p:sp>
        <p:nvSpPr>
          <p:cNvPr id="29" name="文本框 28"/>
          <p:cNvSpPr txBox="1"/>
          <p:nvPr/>
        </p:nvSpPr>
        <p:spPr bwMode="gray">
          <a:xfrm>
            <a:off x="4035400" y="3503762"/>
            <a:ext cx="1556663"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VoIP data flow 3</a:t>
            </a:r>
            <a:endParaRPr lang="en-US" altLang="zh-CN" sz="1100" dirty="0">
              <a:latin typeface="Huawei Sans" panose="020C0503030203020204" pitchFamily="34" charset="0"/>
              <a:cs typeface="Huawei Sans" panose="020C0503030203020204" pitchFamily="34" charset="0"/>
            </a:endParaRPr>
          </a:p>
        </p:txBody>
      </p:sp>
      <p:sp>
        <p:nvSpPr>
          <p:cNvPr id="30" name="文本框 29"/>
          <p:cNvSpPr txBox="1"/>
          <p:nvPr/>
        </p:nvSpPr>
        <p:spPr bwMode="gray">
          <a:xfrm>
            <a:off x="3792201" y="3479132"/>
            <a:ext cx="259579" cy="261610"/>
          </a:xfrm>
          <a:prstGeom prst="rect">
            <a:avLst/>
          </a:prstGeom>
          <a:solidFill>
            <a:schemeClr val="accent2">
              <a:lumMod val="75000"/>
            </a:schemeClr>
          </a:solidFill>
          <a:ln>
            <a:solidFill>
              <a:schemeClr val="tx1"/>
            </a:solidFill>
          </a:ln>
        </p:spPr>
        <p:txBody>
          <a:bodyPr wrap="square" rtlCol="0">
            <a:spAutoFit/>
          </a:bodyPr>
          <a:lstStyle>
            <a:defPPr>
              <a:defRPr lang="en-US"/>
            </a:defPPr>
            <a:lvl1pPr>
              <a:defRPr sz="1200"/>
            </a:lvl1pPr>
          </a:lstStyle>
          <a:p>
            <a:pPr fontAlgn="ctr"/>
            <a:endParaRPr lang="en-US" altLang="zh-CN" sz="1100" dirty="0">
              <a:latin typeface="Huawei Sans" panose="020C0503030203020204" pitchFamily="34" charset="0"/>
              <a:cs typeface="Huawei Sans" panose="020C0503030203020204" pitchFamily="34" charset="0"/>
            </a:endParaRPr>
          </a:p>
        </p:txBody>
      </p:sp>
      <p:sp>
        <p:nvSpPr>
          <p:cNvPr id="31" name="文本框 30"/>
          <p:cNvSpPr txBox="1"/>
          <p:nvPr/>
        </p:nvSpPr>
        <p:spPr bwMode="gray">
          <a:xfrm>
            <a:off x="2847896" y="2085820"/>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2</a:t>
            </a:r>
            <a:endParaRPr lang="en-US" altLang="zh-CN" sz="1100" dirty="0">
              <a:latin typeface="Huawei Sans" panose="020C0503030203020204" pitchFamily="34" charset="0"/>
              <a:cs typeface="Huawei Sans" panose="020C0503030203020204" pitchFamily="34" charset="0"/>
            </a:endParaRPr>
          </a:p>
        </p:txBody>
      </p:sp>
      <p:sp>
        <p:nvSpPr>
          <p:cNvPr id="32" name="文本框 31"/>
          <p:cNvSpPr txBox="1"/>
          <p:nvPr/>
        </p:nvSpPr>
        <p:spPr bwMode="gray">
          <a:xfrm>
            <a:off x="3107475" y="2085820"/>
            <a:ext cx="259579" cy="261610"/>
          </a:xfrm>
          <a:prstGeom prst="rect">
            <a:avLst/>
          </a:prstGeom>
          <a:solidFill>
            <a:schemeClr val="bg1">
              <a:lumMod val="8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1</a:t>
            </a:r>
            <a:endParaRPr lang="en-US" altLang="zh-CN" sz="1100" dirty="0">
              <a:latin typeface="Huawei Sans" panose="020C0503030203020204" pitchFamily="34" charset="0"/>
              <a:cs typeface="Huawei Sans" panose="020C0503030203020204" pitchFamily="34" charset="0"/>
            </a:endParaRPr>
          </a:p>
        </p:txBody>
      </p:sp>
      <p:sp>
        <p:nvSpPr>
          <p:cNvPr id="33" name="文本框 32"/>
          <p:cNvSpPr txBox="1"/>
          <p:nvPr/>
        </p:nvSpPr>
        <p:spPr bwMode="gray">
          <a:xfrm>
            <a:off x="1103254" y="2957264"/>
            <a:ext cx="259579" cy="261610"/>
          </a:xfrm>
          <a:prstGeom prst="rect">
            <a:avLst/>
          </a:prstGeom>
          <a:solidFill>
            <a:schemeClr val="accent2">
              <a:lumMod val="7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4</a:t>
            </a:r>
            <a:endParaRPr lang="en-US" altLang="zh-CN" sz="1100" dirty="0">
              <a:latin typeface="Huawei Sans" panose="020C0503030203020204" pitchFamily="34" charset="0"/>
              <a:cs typeface="Huawei Sans" panose="020C0503030203020204" pitchFamily="34" charset="0"/>
            </a:endParaRPr>
          </a:p>
        </p:txBody>
      </p:sp>
      <p:sp>
        <p:nvSpPr>
          <p:cNvPr id="34" name="文本框 33"/>
          <p:cNvSpPr txBox="1"/>
          <p:nvPr/>
        </p:nvSpPr>
        <p:spPr bwMode="gray">
          <a:xfrm>
            <a:off x="1362833" y="2957264"/>
            <a:ext cx="259579" cy="261610"/>
          </a:xfrm>
          <a:prstGeom prst="rect">
            <a:avLst/>
          </a:prstGeom>
          <a:solidFill>
            <a:schemeClr val="accent2">
              <a:lumMod val="75000"/>
            </a:schemeClr>
          </a:solidFill>
          <a:ln>
            <a:solidFill>
              <a:schemeClr val="tx1"/>
            </a:solidFill>
          </a:ln>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3</a:t>
            </a:r>
            <a:endParaRPr lang="en-US" altLang="zh-CN" sz="1100" dirty="0">
              <a:latin typeface="Huawei Sans" panose="020C0503030203020204" pitchFamily="34" charset="0"/>
              <a:cs typeface="Huawei Sans" panose="020C0503030203020204" pitchFamily="34" charset="0"/>
            </a:endParaRPr>
          </a:p>
        </p:txBody>
      </p:sp>
      <p:sp>
        <p:nvSpPr>
          <p:cNvPr id="35" name="文本框 34"/>
          <p:cNvSpPr txBox="1"/>
          <p:nvPr/>
        </p:nvSpPr>
        <p:spPr bwMode="gray">
          <a:xfrm>
            <a:off x="2847896" y="2916176"/>
            <a:ext cx="259579" cy="261610"/>
          </a:xfrm>
          <a:prstGeom prst="rect">
            <a:avLst/>
          </a:prstGeom>
          <a:solidFill>
            <a:schemeClr val="accent2">
              <a:lumMod val="75000"/>
            </a:schemeClr>
          </a:solidFill>
          <a:ln>
            <a:solidFill>
              <a:schemeClr val="tx1"/>
            </a:solidFill>
          </a:ln>
        </p:spPr>
        <p:txBody>
          <a:bodyPr wrap="square" rtlCol="0">
            <a:spAutoFit/>
          </a:bodyPr>
          <a:lstStyle>
            <a:defPPr>
              <a:defRPr lang="en-US"/>
            </a:defPPr>
            <a:lvl1pPr>
              <a:defRPr sz="1200"/>
            </a:lvl1pPr>
          </a:lstStyle>
          <a:p>
            <a:pPr fontAlgn="ctr"/>
            <a:r>
              <a:rPr lang="en-US" sz="1100" dirty="0">
                <a:latin typeface="Huawei Sans" panose="020C0503030203020204" pitchFamily="34" charset="0"/>
                <a:cs typeface="Huawei Sans" panose="020C0503030203020204" pitchFamily="34" charset="0"/>
              </a:rPr>
              <a:t>2</a:t>
            </a:r>
            <a:endParaRPr lang="en-US" altLang="zh-CN" sz="1100" dirty="0">
              <a:latin typeface="Huawei Sans" panose="020C0503030203020204" pitchFamily="34" charset="0"/>
              <a:cs typeface="Huawei Sans" panose="020C0503030203020204" pitchFamily="34" charset="0"/>
            </a:endParaRPr>
          </a:p>
        </p:txBody>
      </p:sp>
      <p:sp>
        <p:nvSpPr>
          <p:cNvPr id="36" name="文本框 35"/>
          <p:cNvSpPr txBox="1"/>
          <p:nvPr/>
        </p:nvSpPr>
        <p:spPr bwMode="gray">
          <a:xfrm>
            <a:off x="3107475" y="2916176"/>
            <a:ext cx="259579" cy="261610"/>
          </a:xfrm>
          <a:prstGeom prst="rect">
            <a:avLst/>
          </a:prstGeom>
          <a:solidFill>
            <a:schemeClr val="accent2">
              <a:lumMod val="75000"/>
            </a:schemeClr>
          </a:solidFill>
          <a:ln>
            <a:solidFill>
              <a:schemeClr val="tx1"/>
            </a:solidFill>
          </a:ln>
        </p:spPr>
        <p:txBody>
          <a:bodyPr wrap="square" rtlCol="0">
            <a:spAutoFit/>
          </a:bodyPr>
          <a:lstStyle>
            <a:defPPr>
              <a:defRPr lang="en-US"/>
            </a:defPPr>
            <a:lvl1pPr>
              <a:defRPr sz="1200"/>
            </a:lvl1pPr>
          </a:lstStyle>
          <a:p>
            <a:pPr fontAlgn="ctr"/>
            <a:r>
              <a:rPr lang="en-US" sz="1100" dirty="0">
                <a:latin typeface="Huawei Sans" panose="020C0503030203020204" pitchFamily="34" charset="0"/>
                <a:cs typeface="Huawei Sans" panose="020C0503030203020204" pitchFamily="34" charset="0"/>
              </a:rPr>
              <a:t>1</a:t>
            </a:r>
            <a:endParaRPr lang="en-US" altLang="zh-CN" sz="1100" dirty="0">
              <a:latin typeface="Huawei Sans" panose="020C0503030203020204" pitchFamily="34" charset="0"/>
              <a:cs typeface="Huawei Sans" panose="020C0503030203020204" pitchFamily="34" charset="0"/>
            </a:endParaRPr>
          </a:p>
        </p:txBody>
      </p:sp>
      <p:sp>
        <p:nvSpPr>
          <p:cNvPr id="37" name="文本框 36"/>
          <p:cNvSpPr txBox="1"/>
          <p:nvPr/>
        </p:nvSpPr>
        <p:spPr bwMode="gray">
          <a:xfrm>
            <a:off x="2414745" y="3503762"/>
            <a:ext cx="1492190" cy="261610"/>
          </a:xfrm>
          <a:prstGeom prst="rect">
            <a:avLst/>
          </a:prstGeom>
          <a:noFill/>
        </p:spPr>
        <p:txBody>
          <a:bodyPr wrap="square" rtlCol="0">
            <a:spAutoFit/>
          </a:bodyPr>
          <a:lstStyle/>
          <a:p>
            <a:pPr fontAlgn="ctr"/>
            <a:r>
              <a:rPr lang="en-US" sz="1100" dirty="0">
                <a:latin typeface="Huawei Sans" panose="020C0503030203020204" pitchFamily="34" charset="0"/>
                <a:cs typeface="Huawei Sans" panose="020C0503030203020204" pitchFamily="34" charset="0"/>
              </a:rPr>
              <a:t>VoIP data flow 2</a:t>
            </a:r>
            <a:endParaRPr lang="en-US" altLang="zh-CN" sz="1100" dirty="0">
              <a:latin typeface="Huawei Sans" panose="020C0503030203020204" pitchFamily="34" charset="0"/>
              <a:cs typeface="Huawei Sans" panose="020C0503030203020204" pitchFamily="34" charset="0"/>
            </a:endParaRPr>
          </a:p>
        </p:txBody>
      </p:sp>
      <p:sp>
        <p:nvSpPr>
          <p:cNvPr id="38" name="文本框 37"/>
          <p:cNvSpPr txBox="1"/>
          <p:nvPr/>
        </p:nvSpPr>
        <p:spPr bwMode="gray">
          <a:xfrm>
            <a:off x="2171542" y="3479132"/>
            <a:ext cx="259579" cy="261610"/>
          </a:xfrm>
          <a:prstGeom prst="rect">
            <a:avLst/>
          </a:prstGeom>
          <a:solidFill>
            <a:schemeClr val="accent6">
              <a:lumMod val="60000"/>
              <a:lumOff val="40000"/>
            </a:schemeClr>
          </a:solidFill>
          <a:ln>
            <a:solidFill>
              <a:schemeClr val="tx1"/>
            </a:solidFill>
          </a:ln>
        </p:spPr>
        <p:txBody>
          <a:bodyPr wrap="square" rtlCol="0">
            <a:spAutoFit/>
          </a:bodyPr>
          <a:lstStyle/>
          <a:p>
            <a:pPr fontAlgn="ctr"/>
            <a:endParaRPr lang="en-US" altLang="zh-CN" sz="1100" dirty="0">
              <a:latin typeface="Huawei Sans" panose="020C0503030203020204" pitchFamily="34" charset="0"/>
              <a:cs typeface="Huawei Sans" panose="020C0503030203020204" pitchFamily="34" charset="0"/>
            </a:endParaRPr>
          </a:p>
        </p:txBody>
      </p:sp>
      <p:sp>
        <p:nvSpPr>
          <p:cNvPr id="39" name="矩形 38"/>
          <p:cNvSpPr/>
          <p:nvPr/>
        </p:nvSpPr>
        <p:spPr bwMode="gray">
          <a:xfrm>
            <a:off x="455613" y="3912528"/>
            <a:ext cx="5907088" cy="2308324"/>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200" dirty="0">
                <a:latin typeface="Huawei Sans" panose="020C0503030203020204" pitchFamily="34" charset="0"/>
                <a:cs typeface="Huawei Sans" panose="020C0503030203020204" pitchFamily="34" charset="0"/>
              </a:rPr>
              <a:t>As shown in the figure above, an enterprise purchases two MPLS links (one with the 100 Mbit/s rate and the other with the 50 Mbit/s rate) from different carriers, which can be added to the primary link group of the VoIP service. If the quality of both links meets the SLA requirements of the VoIP service, VoIP service flows can be carried over the two MPLS links in load balancing mode. Through real-time bandwidth utilization monitoring, the bandwidth utilization can be higher than 85%, ensuring full bandwidth utilization of the links.</a:t>
            </a:r>
          </a:p>
        </p:txBody>
      </p:sp>
      <p:grpSp>
        <p:nvGrpSpPr>
          <p:cNvPr id="42" name="组合 41"/>
          <p:cNvGrpSpPr/>
          <p:nvPr/>
        </p:nvGrpSpPr>
        <p:grpSpPr bwMode="gray">
          <a:xfrm>
            <a:off x="4543905" y="71766"/>
            <a:ext cx="7168670" cy="369559"/>
            <a:chOff x="9564799" y="152813"/>
            <a:chExt cx="4306501" cy="219872"/>
          </a:xfrm>
        </p:grpSpPr>
        <p:sp>
          <p:nvSpPr>
            <p:cNvPr id="45" name="五边形 44"/>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46" name="燕尾形 45"/>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47" name="燕尾形 46"/>
            <p:cNvSpPr/>
            <p:nvPr/>
          </p:nvSpPr>
          <p:spPr bwMode="gray">
            <a:xfrm>
              <a:off x="11575839" y="152813"/>
              <a:ext cx="1205208"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Load Balancing–based Traffic Steering</a:t>
              </a:r>
              <a:endParaRPr lang="en-US" altLang="zh-CN" sz="1200" b="1" dirty="0">
                <a:solidFill>
                  <a:schemeClr val="bg1"/>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8" name="燕尾形 47"/>
            <p:cNvSpPr/>
            <p:nvPr/>
          </p:nvSpPr>
          <p:spPr bwMode="gray">
            <a:xfrm>
              <a:off x="12678101" y="152815"/>
              <a:ext cx="1193199"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192093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stretch>
            <a:fillRect/>
          </a:stretch>
        </p:blipFill>
        <p:spPr bwMode="gray">
          <a:xfrm>
            <a:off x="857604" y="1506904"/>
            <a:ext cx="10476791" cy="4661480"/>
          </a:xfrm>
          <a:prstGeom prst="rect">
            <a:avLst/>
          </a:prstGeom>
          <a:ln w="12700">
            <a:solidFill>
              <a:schemeClr val="bg1">
                <a:lumMod val="85000"/>
              </a:schemeClr>
            </a:solidFill>
          </a:ln>
        </p:spPr>
      </p:pic>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rPr>
              <a:t>Intelligent Traffic Steering Algorithm: Load Balancing-based Traffic Steering Configuration</a:t>
            </a:r>
          </a:p>
        </p:txBody>
      </p:sp>
      <p:sp>
        <p:nvSpPr>
          <p:cNvPr id="18" name="矩形标注 17"/>
          <p:cNvSpPr/>
          <p:nvPr/>
        </p:nvSpPr>
        <p:spPr bwMode="gray">
          <a:xfrm>
            <a:off x="5901168" y="4659574"/>
            <a:ext cx="1773550" cy="365892"/>
          </a:xfrm>
          <a:prstGeom prst="wedgeRectCallout">
            <a:avLst>
              <a:gd name="adj1" fmla="val -61917"/>
              <a:gd name="adj2" fmla="val -2511"/>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fontAlgn="ctr"/>
            <a:r>
              <a:rPr lang="en-US" sz="1200" dirty="0">
                <a:solidFill>
                  <a:srgbClr val="C00000"/>
                </a:solidFill>
                <a:latin typeface="Huawei Sans" panose="020C0503030203020204" pitchFamily="34" charset="0"/>
              </a:rPr>
              <a:t>Select </a:t>
            </a:r>
            <a:r>
              <a:rPr lang="en-US" sz="1200" b="1" dirty="0">
                <a:solidFill>
                  <a:srgbClr val="C00000"/>
                </a:solidFill>
                <a:latin typeface="Huawei Sans" panose="020C0503030203020204" pitchFamily="34" charset="0"/>
              </a:rPr>
              <a:t>Load balance</a:t>
            </a:r>
            <a:r>
              <a:rPr lang="en-US" sz="1200" dirty="0">
                <a:solidFill>
                  <a:srgbClr val="C00000"/>
                </a:solidFill>
                <a:latin typeface="Huawei Sans" panose="020C0503030203020204" pitchFamily="34" charset="0"/>
              </a:rPr>
              <a:t>.</a:t>
            </a:r>
          </a:p>
        </p:txBody>
      </p:sp>
      <p:grpSp>
        <p:nvGrpSpPr>
          <p:cNvPr id="10" name="组合 9"/>
          <p:cNvGrpSpPr/>
          <p:nvPr/>
        </p:nvGrpSpPr>
        <p:grpSpPr bwMode="gray">
          <a:xfrm>
            <a:off x="4543905" y="71766"/>
            <a:ext cx="7168670" cy="369559"/>
            <a:chOff x="9564799" y="152813"/>
            <a:chExt cx="4306501" cy="219872"/>
          </a:xfrm>
        </p:grpSpPr>
        <p:sp>
          <p:nvSpPr>
            <p:cNvPr id="11" name="五边形 10"/>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12" name="燕尾形 11"/>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19" name="燕尾形 18"/>
            <p:cNvSpPr/>
            <p:nvPr/>
          </p:nvSpPr>
          <p:spPr bwMode="gray">
            <a:xfrm>
              <a:off x="11575839" y="152813"/>
              <a:ext cx="1205208"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Load Balancing–based Traffic Steering</a:t>
              </a:r>
              <a:endParaRPr lang="en-US" altLang="zh-CN" sz="1200" b="1" dirty="0">
                <a:solidFill>
                  <a:schemeClr val="bg1"/>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0" name="燕尾形 19"/>
            <p:cNvSpPr/>
            <p:nvPr/>
          </p:nvSpPr>
          <p:spPr bwMode="gray">
            <a:xfrm>
              <a:off x="12678101" y="152815"/>
              <a:ext cx="1193199"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Application Priority–based Traffic Steering</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707432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Application Priority-based Traffic Steering</a:t>
            </a:r>
          </a:p>
        </p:txBody>
      </p:sp>
      <p:sp>
        <p:nvSpPr>
          <p:cNvPr id="6" name="矩形 5"/>
          <p:cNvSpPr/>
          <p:nvPr/>
        </p:nvSpPr>
        <p:spPr bwMode="gray">
          <a:xfrm>
            <a:off x="6118921" y="1559036"/>
            <a:ext cx="5609245" cy="4047262"/>
          </a:xfrm>
          <a:prstGeom prst="rect">
            <a:avLst/>
          </a:prstGeom>
        </p:spPr>
        <p:txBody>
          <a:bodyPr wrap="square">
            <a:spAutoFit/>
          </a:bodyPr>
          <a:lstStyle/>
          <a:p>
            <a:pPr marL="284400" lvl="0" indent="-284400" defTabSz="1219304" fontAlgn="ctr">
              <a:lnSpc>
                <a:spcPct val="150000"/>
              </a:lnSpc>
              <a:spcAft>
                <a:spcPts val="600"/>
              </a:spcAft>
              <a:buFont typeface="Huawei Sans" panose="020C0503030203020204" pitchFamily="34" charset="0"/>
              <a:buChar char="•"/>
              <a:defRPr/>
            </a:pPr>
            <a:r>
              <a:rPr lang="en-US" sz="1200" dirty="0">
                <a:latin typeface="Huawei Sans" panose="020C0503030203020204" pitchFamily="34" charset="0"/>
                <a:cs typeface="Huawei Sans" panose="020C0503030203020204" pitchFamily="34" charset="0"/>
              </a:rPr>
              <a:t>For example, an enterprise leases an MPLS link and an Internet link from a carrier, and expects to full</a:t>
            </a:r>
            <a:r>
              <a:rPr lang="en-US" altLang="zh-CN" sz="1200" dirty="0">
                <a:latin typeface="Huawei Sans" panose="020C0503030203020204" pitchFamily="34" charset="0"/>
                <a:cs typeface="Huawei Sans" panose="020C0503030203020204" pitchFamily="34" charset="0"/>
              </a:rPr>
              <a:t>y</a:t>
            </a:r>
            <a:r>
              <a:rPr lang="en-US" sz="1200" dirty="0">
                <a:latin typeface="Huawei Sans" panose="020C0503030203020204" pitchFamily="34" charset="0"/>
                <a:cs typeface="Huawei Sans" panose="020C0503030203020204" pitchFamily="34" charset="0"/>
              </a:rPr>
              <a:t> utilize the MPLS link. To achieve this, the enterprise sets highest priorities for high-value applications and lower priorities for low-value applications (such as email and FTP applications). In addition, the enterprise sets the MPLS link as the primary </a:t>
            </a:r>
            <a:r>
              <a:rPr lang="en-US" altLang="zh-CN" sz="1200" dirty="0">
                <a:latin typeface="Huawei Sans" panose="020C0503030203020204" pitchFamily="34" charset="0"/>
                <a:cs typeface="Huawei Sans" panose="020C0503030203020204" pitchFamily="34" charset="0"/>
              </a:rPr>
              <a:t>link and </a:t>
            </a:r>
            <a:r>
              <a:rPr lang="en-US" sz="1200" dirty="0">
                <a:latin typeface="Huawei Sans" panose="020C0503030203020204" pitchFamily="34" charset="0"/>
                <a:cs typeface="Huawei Sans" panose="020C0503030203020204" pitchFamily="34" charset="0"/>
              </a:rPr>
              <a:t>the Internet link as the secondary link. In this way, when the MPLS link is congested, the CPE preferentially schedules traffic of low-priority applications to the Internet link based on application priorities to prevent quality deterioration of the MPLS link from affecting high-value applications.</a:t>
            </a:r>
          </a:p>
          <a:p>
            <a:pPr marL="284400" indent="-284400" defTabSz="1219304" fontAlgn="ctr">
              <a:lnSpc>
                <a:spcPct val="150000"/>
              </a:lnSpc>
              <a:spcAft>
                <a:spcPts val="600"/>
              </a:spcAft>
              <a:buFont typeface="Huawei Sans" panose="020C0503030203020204" pitchFamily="34" charset="0"/>
              <a:buChar char="•"/>
              <a:defRPr/>
            </a:pPr>
            <a:r>
              <a:rPr lang="en-US" sz="1200" dirty="0">
                <a:latin typeface="Huawei Sans" panose="020C0503030203020204" pitchFamily="34" charset="0"/>
                <a:cs typeface="Huawei Sans" panose="020C0503030203020204" pitchFamily="34" charset="0"/>
              </a:rPr>
              <a:t>Application scenarios: High-value links (such as MPLS links) need to be preferentially selected and fully </a:t>
            </a:r>
            <a:r>
              <a:rPr lang="en-US" altLang="zh-CN" sz="1200" dirty="0">
                <a:latin typeface="Huawei Sans" panose="020C0503030203020204" pitchFamily="34" charset="0"/>
                <a:cs typeface="Huawei Sans" panose="020C0503030203020204" pitchFamily="34" charset="0"/>
              </a:rPr>
              <a:t>utilized</a:t>
            </a:r>
            <a:r>
              <a:rPr lang="en-US" sz="1200" dirty="0">
                <a:latin typeface="Huawei Sans" panose="020C0503030203020204" pitchFamily="34" charset="0"/>
                <a:cs typeface="Huawei Sans" panose="020C0503030203020204" pitchFamily="34" charset="0"/>
              </a:rPr>
              <a:t>. When link congestion occurs, traffic of low-priority applications needs to be preferentially scheduled to low-value links (such as Internet links).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Freeform 159"/>
          <p:cNvSpPr/>
          <p:nvPr/>
        </p:nvSpPr>
        <p:spPr bwMode="gray">
          <a:xfrm flipH="1">
            <a:off x="1320589" y="2185280"/>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Freeform 159"/>
          <p:cNvSpPr/>
          <p:nvPr/>
        </p:nvSpPr>
        <p:spPr bwMode="gray">
          <a:xfrm flipH="1">
            <a:off x="3802873" y="2185280"/>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任意多边形 8"/>
          <p:cNvSpPr/>
          <p:nvPr/>
        </p:nvSpPr>
        <p:spPr bwMode="gray">
          <a:xfrm>
            <a:off x="1962544" y="2174791"/>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cs typeface="Huawei Sans" panose="020C0503030203020204" pitchFamily="34" charset="0"/>
            </a:endParaRPr>
          </a:p>
        </p:txBody>
      </p:sp>
      <p:sp>
        <p:nvSpPr>
          <p:cNvPr id="10" name="任意多边形 9"/>
          <p:cNvSpPr/>
          <p:nvPr/>
        </p:nvSpPr>
        <p:spPr bwMode="gray">
          <a:xfrm flipV="1">
            <a:off x="1962544" y="2776154"/>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11" name="图片 10" descr="IP电话.png"/>
          <p:cNvPicPr>
            <a:picLocks noChangeAspect="1"/>
          </p:cNvPicPr>
          <p:nvPr/>
        </p:nvPicPr>
        <p:blipFill>
          <a:blip r:embed="rId3" cstate="print"/>
          <a:stretch>
            <a:fillRect/>
          </a:stretch>
        </p:blipFill>
        <p:spPr bwMode="gray">
          <a:xfrm>
            <a:off x="521063" y="2458905"/>
            <a:ext cx="539947" cy="507600"/>
          </a:xfrm>
          <a:prstGeom prst="rect">
            <a:avLst/>
          </a:prstGeom>
        </p:spPr>
      </p:pic>
      <p:pic>
        <p:nvPicPr>
          <p:cNvPr id="12" name="图片 11" descr="IP电话.png"/>
          <p:cNvPicPr>
            <a:picLocks noChangeAspect="1"/>
          </p:cNvPicPr>
          <p:nvPr/>
        </p:nvPicPr>
        <p:blipFill>
          <a:blip r:embed="rId3" cstate="print"/>
          <a:stretch>
            <a:fillRect/>
          </a:stretch>
        </p:blipFill>
        <p:spPr bwMode="gray">
          <a:xfrm>
            <a:off x="5072778" y="2458905"/>
            <a:ext cx="539947" cy="5076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57561" y="2491305"/>
            <a:ext cx="540000" cy="442800"/>
          </a:xfrm>
          <a:prstGeom prst="rect">
            <a:avLst/>
          </a:prstGeom>
        </p:spPr>
      </p:pic>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25906" y="2491305"/>
            <a:ext cx="540000" cy="442800"/>
          </a:xfrm>
          <a:prstGeom prst="rect">
            <a:avLst/>
          </a:prstGeom>
        </p:spPr>
      </p:pic>
      <p:cxnSp>
        <p:nvCxnSpPr>
          <p:cNvPr id="15" name="直接箭头连接符 14"/>
          <p:cNvCxnSpPr>
            <a:stCxn id="11" idx="3"/>
            <a:endCxn id="13" idx="1"/>
          </p:cNvCxnSpPr>
          <p:nvPr/>
        </p:nvCxnSpPr>
        <p:spPr bwMode="gray">
          <a:xfrm>
            <a:off x="1061010" y="2712705"/>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4" idx="3"/>
            <a:endCxn id="12" idx="1"/>
          </p:cNvCxnSpPr>
          <p:nvPr/>
        </p:nvCxnSpPr>
        <p:spPr bwMode="gray">
          <a:xfrm>
            <a:off x="4665906" y="2712705"/>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1088306" y="2375545"/>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5</a:t>
            </a:r>
            <a:endParaRPr lang="en-US" altLang="zh-CN" sz="1200" dirty="0">
              <a:latin typeface="Huawei Sans" panose="020C0503030203020204" pitchFamily="34" charset="0"/>
              <a:cs typeface="Huawei Sans" panose="020C0503030203020204" pitchFamily="34" charset="0"/>
            </a:endParaRPr>
          </a:p>
        </p:txBody>
      </p:sp>
      <p:sp>
        <p:nvSpPr>
          <p:cNvPr id="18" name="文本框 17"/>
          <p:cNvSpPr txBox="1"/>
          <p:nvPr/>
        </p:nvSpPr>
        <p:spPr bwMode="gray">
          <a:xfrm>
            <a:off x="1347885" y="2375545"/>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19" name="文本框 18"/>
          <p:cNvSpPr txBox="1"/>
          <p:nvPr/>
        </p:nvSpPr>
        <p:spPr bwMode="gray">
          <a:xfrm>
            <a:off x="2573369" y="188602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20" name="文本框 19"/>
          <p:cNvSpPr txBox="1"/>
          <p:nvPr/>
        </p:nvSpPr>
        <p:spPr bwMode="gray">
          <a:xfrm>
            <a:off x="2832948" y="188602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21" name="文本框 20"/>
          <p:cNvSpPr txBox="1"/>
          <p:nvPr/>
        </p:nvSpPr>
        <p:spPr bwMode="gray">
          <a:xfrm>
            <a:off x="3092527" y="188602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cxnSp>
        <p:nvCxnSpPr>
          <p:cNvPr id="22" name="直接箭头连接符 21"/>
          <p:cNvCxnSpPr/>
          <p:nvPr/>
        </p:nvCxnSpPr>
        <p:spPr bwMode="gray">
          <a:xfrm flipV="1">
            <a:off x="2163155" y="2458905"/>
            <a:ext cx="325797" cy="2314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gray">
          <a:xfrm>
            <a:off x="1617888" y="2927550"/>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4090535" y="2927550"/>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5" name="矩形 24"/>
          <p:cNvSpPr/>
          <p:nvPr/>
        </p:nvSpPr>
        <p:spPr bwMode="gray">
          <a:xfrm>
            <a:off x="455666" y="1744174"/>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2" name="下箭头 41"/>
          <p:cNvSpPr/>
          <p:nvPr/>
        </p:nvSpPr>
        <p:spPr bwMode="gray">
          <a:xfrm>
            <a:off x="2734148" y="3521629"/>
            <a:ext cx="439912" cy="576758"/>
          </a:xfrm>
          <a:prstGeom prst="downArrow">
            <a:avLst/>
          </a:prstGeom>
          <a:gradFill>
            <a:gsLst>
              <a:gs pos="0">
                <a:schemeClr val="bg1"/>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48" name="图片 47" descr="PC.png"/>
          <p:cNvPicPr>
            <a:picLocks noChangeAspect="1"/>
          </p:cNvPicPr>
          <p:nvPr/>
        </p:nvPicPr>
        <p:blipFill>
          <a:blip r:embed="rId5" cstate="print"/>
          <a:stretch>
            <a:fillRect/>
          </a:stretch>
        </p:blipFill>
        <p:spPr bwMode="gray">
          <a:xfrm>
            <a:off x="529474" y="3030168"/>
            <a:ext cx="539063" cy="414000"/>
          </a:xfrm>
          <a:prstGeom prst="rect">
            <a:avLst/>
          </a:prstGeom>
        </p:spPr>
      </p:pic>
      <p:sp>
        <p:nvSpPr>
          <p:cNvPr id="49" name="文本框 48"/>
          <p:cNvSpPr txBox="1"/>
          <p:nvPr/>
        </p:nvSpPr>
        <p:spPr bwMode="gray">
          <a:xfrm>
            <a:off x="1088306" y="3079340"/>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5</a:t>
            </a:r>
            <a:endParaRPr lang="en-US" altLang="zh-CN" sz="1200" dirty="0">
              <a:latin typeface="Huawei Sans" panose="020C0503030203020204" pitchFamily="34" charset="0"/>
              <a:cs typeface="Huawei Sans" panose="020C0503030203020204" pitchFamily="34" charset="0"/>
            </a:endParaRPr>
          </a:p>
        </p:txBody>
      </p:sp>
      <p:sp>
        <p:nvSpPr>
          <p:cNvPr id="50" name="文本框 49"/>
          <p:cNvSpPr txBox="1"/>
          <p:nvPr/>
        </p:nvSpPr>
        <p:spPr bwMode="gray">
          <a:xfrm>
            <a:off x="1347885" y="3079340"/>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51" name="文本框 50"/>
          <p:cNvSpPr txBox="1"/>
          <p:nvPr/>
        </p:nvSpPr>
        <p:spPr bwMode="gray">
          <a:xfrm>
            <a:off x="2573369" y="2279912"/>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52" name="文本框 51"/>
          <p:cNvSpPr txBox="1"/>
          <p:nvPr/>
        </p:nvSpPr>
        <p:spPr bwMode="gray">
          <a:xfrm>
            <a:off x="2832948" y="2279912"/>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53" name="文本框 52"/>
          <p:cNvSpPr txBox="1"/>
          <p:nvPr/>
        </p:nvSpPr>
        <p:spPr bwMode="gray">
          <a:xfrm>
            <a:off x="3092527" y="2279912"/>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sp>
        <p:nvSpPr>
          <p:cNvPr id="54" name="Freeform 159"/>
          <p:cNvSpPr/>
          <p:nvPr/>
        </p:nvSpPr>
        <p:spPr bwMode="gray">
          <a:xfrm flipH="1">
            <a:off x="1320589" y="4523526"/>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159"/>
          <p:cNvSpPr/>
          <p:nvPr/>
        </p:nvSpPr>
        <p:spPr bwMode="gray">
          <a:xfrm flipH="1">
            <a:off x="3802873" y="4523526"/>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任意多边形 55"/>
          <p:cNvSpPr/>
          <p:nvPr/>
        </p:nvSpPr>
        <p:spPr bwMode="gray">
          <a:xfrm>
            <a:off x="1962544" y="4513037"/>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cs typeface="Huawei Sans" panose="020C0503030203020204" pitchFamily="34" charset="0"/>
            </a:endParaRPr>
          </a:p>
        </p:txBody>
      </p:sp>
      <p:sp>
        <p:nvSpPr>
          <p:cNvPr id="57" name="任意多边形 56"/>
          <p:cNvSpPr/>
          <p:nvPr/>
        </p:nvSpPr>
        <p:spPr bwMode="gray">
          <a:xfrm flipV="1">
            <a:off x="1962544" y="5114400"/>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58" name="图片 57" descr="IP电话.png"/>
          <p:cNvPicPr>
            <a:picLocks noChangeAspect="1"/>
          </p:cNvPicPr>
          <p:nvPr/>
        </p:nvPicPr>
        <p:blipFill>
          <a:blip r:embed="rId3" cstate="print"/>
          <a:stretch>
            <a:fillRect/>
          </a:stretch>
        </p:blipFill>
        <p:spPr bwMode="gray">
          <a:xfrm>
            <a:off x="521063" y="4797151"/>
            <a:ext cx="539947" cy="507600"/>
          </a:xfrm>
          <a:prstGeom prst="rect">
            <a:avLst/>
          </a:prstGeom>
        </p:spPr>
      </p:pic>
      <p:pic>
        <p:nvPicPr>
          <p:cNvPr id="59" name="图片 58" descr="IP电话.png"/>
          <p:cNvPicPr>
            <a:picLocks noChangeAspect="1"/>
          </p:cNvPicPr>
          <p:nvPr/>
        </p:nvPicPr>
        <p:blipFill>
          <a:blip r:embed="rId3" cstate="print"/>
          <a:stretch>
            <a:fillRect/>
          </a:stretch>
        </p:blipFill>
        <p:spPr bwMode="gray">
          <a:xfrm>
            <a:off x="5072778" y="4797151"/>
            <a:ext cx="539947" cy="507600"/>
          </a:xfrm>
          <a:prstGeom prst="rect">
            <a:avLst/>
          </a:prstGeom>
        </p:spPr>
      </p:pic>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57561" y="4829551"/>
            <a:ext cx="540000" cy="442800"/>
          </a:xfrm>
          <a:prstGeom prst="rect">
            <a:avLst/>
          </a:prstGeom>
        </p:spPr>
      </p:pic>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25906" y="4829551"/>
            <a:ext cx="540000" cy="442800"/>
          </a:xfrm>
          <a:prstGeom prst="rect">
            <a:avLst/>
          </a:prstGeom>
        </p:spPr>
      </p:pic>
      <p:cxnSp>
        <p:nvCxnSpPr>
          <p:cNvPr id="62" name="直接箭头连接符 61"/>
          <p:cNvCxnSpPr>
            <a:stCxn id="58" idx="3"/>
            <a:endCxn id="60" idx="1"/>
          </p:cNvCxnSpPr>
          <p:nvPr/>
        </p:nvCxnSpPr>
        <p:spPr bwMode="gray">
          <a:xfrm>
            <a:off x="1061010" y="5050951"/>
            <a:ext cx="5965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a:stCxn id="61" idx="3"/>
            <a:endCxn id="59" idx="1"/>
          </p:cNvCxnSpPr>
          <p:nvPr/>
        </p:nvCxnSpPr>
        <p:spPr bwMode="gray">
          <a:xfrm>
            <a:off x="4665906" y="5050951"/>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1088306" y="471379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7</a:t>
            </a:r>
            <a:endParaRPr lang="en-US" altLang="zh-CN" sz="1200" dirty="0">
              <a:latin typeface="Huawei Sans" panose="020C0503030203020204" pitchFamily="34" charset="0"/>
              <a:cs typeface="Huawei Sans" panose="020C0503030203020204" pitchFamily="34" charset="0"/>
            </a:endParaRPr>
          </a:p>
        </p:txBody>
      </p:sp>
      <p:sp>
        <p:nvSpPr>
          <p:cNvPr id="65" name="文本框 64"/>
          <p:cNvSpPr txBox="1"/>
          <p:nvPr/>
        </p:nvSpPr>
        <p:spPr bwMode="gray">
          <a:xfrm>
            <a:off x="1347885" y="471379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6</a:t>
            </a:r>
            <a:endParaRPr lang="en-US" altLang="zh-CN" sz="1200" dirty="0">
              <a:latin typeface="Huawei Sans" panose="020C0503030203020204" pitchFamily="34" charset="0"/>
              <a:cs typeface="Huawei Sans" panose="020C0503030203020204" pitchFamily="34" charset="0"/>
            </a:endParaRPr>
          </a:p>
        </p:txBody>
      </p:sp>
      <p:sp>
        <p:nvSpPr>
          <p:cNvPr id="66" name="文本框 65"/>
          <p:cNvSpPr txBox="1"/>
          <p:nvPr/>
        </p:nvSpPr>
        <p:spPr bwMode="gray">
          <a:xfrm>
            <a:off x="2734010" y="422427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5</a:t>
            </a:r>
            <a:endParaRPr lang="en-US" altLang="zh-CN" sz="1200" dirty="0">
              <a:latin typeface="Huawei Sans" panose="020C0503030203020204" pitchFamily="34" charset="0"/>
              <a:cs typeface="Huawei Sans" panose="020C0503030203020204" pitchFamily="34" charset="0"/>
            </a:endParaRPr>
          </a:p>
        </p:txBody>
      </p:sp>
      <p:sp>
        <p:nvSpPr>
          <p:cNvPr id="67" name="文本框 66"/>
          <p:cNvSpPr txBox="1"/>
          <p:nvPr/>
        </p:nvSpPr>
        <p:spPr bwMode="gray">
          <a:xfrm>
            <a:off x="2993589" y="4224273"/>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cxnSp>
        <p:nvCxnSpPr>
          <p:cNvPr id="69" name="直接箭头连接符 68"/>
          <p:cNvCxnSpPr/>
          <p:nvPr/>
        </p:nvCxnSpPr>
        <p:spPr bwMode="gray">
          <a:xfrm flipV="1">
            <a:off x="2163155" y="4713791"/>
            <a:ext cx="596551" cy="3148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bwMode="gray">
          <a:xfrm>
            <a:off x="1617888" y="5265796"/>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71" name="文本框 70"/>
          <p:cNvSpPr txBox="1"/>
          <p:nvPr/>
        </p:nvSpPr>
        <p:spPr bwMode="gray">
          <a:xfrm>
            <a:off x="4090535" y="5265796"/>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72" name="矩形 71"/>
          <p:cNvSpPr/>
          <p:nvPr/>
        </p:nvSpPr>
        <p:spPr bwMode="gray">
          <a:xfrm>
            <a:off x="455666" y="4082420"/>
            <a:ext cx="5220776" cy="17636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76" name="图片 75" descr="PC.png"/>
          <p:cNvPicPr>
            <a:picLocks noChangeAspect="1"/>
          </p:cNvPicPr>
          <p:nvPr/>
        </p:nvPicPr>
        <p:blipFill>
          <a:blip r:embed="rId5" cstate="print"/>
          <a:stretch>
            <a:fillRect/>
          </a:stretch>
        </p:blipFill>
        <p:spPr bwMode="gray">
          <a:xfrm>
            <a:off x="529474" y="5368414"/>
            <a:ext cx="539063" cy="414000"/>
          </a:xfrm>
          <a:prstGeom prst="rect">
            <a:avLst/>
          </a:prstGeom>
        </p:spPr>
      </p:pic>
      <p:sp>
        <p:nvSpPr>
          <p:cNvPr id="77" name="文本框 76"/>
          <p:cNvSpPr txBox="1"/>
          <p:nvPr/>
        </p:nvSpPr>
        <p:spPr bwMode="gray">
          <a:xfrm>
            <a:off x="1088306" y="5417586"/>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7</a:t>
            </a:r>
            <a:endParaRPr lang="en-US" altLang="zh-CN" sz="1200" dirty="0">
              <a:latin typeface="Huawei Sans" panose="020C0503030203020204" pitchFamily="34" charset="0"/>
              <a:cs typeface="Huawei Sans" panose="020C0503030203020204" pitchFamily="34" charset="0"/>
            </a:endParaRPr>
          </a:p>
        </p:txBody>
      </p:sp>
      <p:sp>
        <p:nvSpPr>
          <p:cNvPr id="78" name="文本框 77"/>
          <p:cNvSpPr txBox="1"/>
          <p:nvPr/>
        </p:nvSpPr>
        <p:spPr bwMode="gray">
          <a:xfrm>
            <a:off x="1347885" y="5417586"/>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6</a:t>
            </a:r>
            <a:endParaRPr lang="en-US" altLang="zh-CN" sz="1200" dirty="0">
              <a:latin typeface="Huawei Sans" panose="020C0503030203020204" pitchFamily="34" charset="0"/>
              <a:cs typeface="Huawei Sans" panose="020C0503030203020204" pitchFamily="34" charset="0"/>
            </a:endParaRPr>
          </a:p>
        </p:txBody>
      </p:sp>
      <p:sp>
        <p:nvSpPr>
          <p:cNvPr id="79" name="文本框 78"/>
          <p:cNvSpPr txBox="1"/>
          <p:nvPr/>
        </p:nvSpPr>
        <p:spPr bwMode="gray">
          <a:xfrm>
            <a:off x="2734010" y="5374393"/>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5</a:t>
            </a:r>
            <a:endParaRPr lang="en-US" altLang="zh-CN" sz="1200" dirty="0">
              <a:latin typeface="Huawei Sans" panose="020C0503030203020204" pitchFamily="34" charset="0"/>
              <a:cs typeface="Huawei Sans" panose="020C0503030203020204" pitchFamily="34" charset="0"/>
            </a:endParaRPr>
          </a:p>
        </p:txBody>
      </p:sp>
      <p:sp>
        <p:nvSpPr>
          <p:cNvPr id="80" name="文本框 79"/>
          <p:cNvSpPr txBox="1"/>
          <p:nvPr/>
        </p:nvSpPr>
        <p:spPr bwMode="gray">
          <a:xfrm>
            <a:off x="2993589" y="5374393"/>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cxnSp>
        <p:nvCxnSpPr>
          <p:cNvPr id="83" name="直接箭头连接符 82"/>
          <p:cNvCxnSpPr/>
          <p:nvPr/>
        </p:nvCxnSpPr>
        <p:spPr bwMode="gray">
          <a:xfrm>
            <a:off x="2163155" y="5186434"/>
            <a:ext cx="471104" cy="3696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bwMode="gray">
          <a:xfrm>
            <a:off x="776703" y="3703072"/>
            <a:ext cx="1556663"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VoIP data flow</a:t>
            </a:r>
            <a:endParaRPr lang="en-US" altLang="zh-CN" sz="1200" dirty="0">
              <a:latin typeface="Huawei Sans" panose="020C0503030203020204" pitchFamily="34" charset="0"/>
              <a:cs typeface="Huawei Sans" panose="020C0503030203020204" pitchFamily="34" charset="0"/>
            </a:endParaRPr>
          </a:p>
        </p:txBody>
      </p:sp>
      <p:sp>
        <p:nvSpPr>
          <p:cNvPr id="87" name="文本框 86"/>
          <p:cNvSpPr txBox="1"/>
          <p:nvPr/>
        </p:nvSpPr>
        <p:spPr bwMode="gray">
          <a:xfrm>
            <a:off x="534965" y="3678442"/>
            <a:ext cx="259579" cy="276999"/>
          </a:xfrm>
          <a:prstGeom prst="rect">
            <a:avLst/>
          </a:prstGeom>
          <a:solidFill>
            <a:schemeClr val="bg1">
              <a:lumMod val="85000"/>
            </a:schemeClr>
          </a:solidFill>
          <a:ln>
            <a:solidFill>
              <a:schemeClr val="tx1"/>
            </a:solidFill>
          </a:ln>
        </p:spPr>
        <p:txBody>
          <a:bodyPr wrap="square" rtlCol="0">
            <a:spAutoFit/>
          </a:bodyPr>
          <a:lstStyle>
            <a:defPPr>
              <a:defRPr lang="en-US"/>
            </a:defPPr>
            <a:lvl1pPr>
              <a:defRPr sz="1200"/>
            </a:lvl1pPr>
          </a:lstStyle>
          <a:p>
            <a:pPr fontAlgn="ctr"/>
            <a:endParaRPr lang="en-US" altLang="zh-CN" dirty="0">
              <a:latin typeface="Huawei Sans" panose="020C0503030203020204" pitchFamily="34" charset="0"/>
              <a:cs typeface="Huawei Sans" panose="020C0503030203020204" pitchFamily="34" charset="0"/>
            </a:endParaRPr>
          </a:p>
        </p:txBody>
      </p:sp>
      <p:sp>
        <p:nvSpPr>
          <p:cNvPr id="88" name="文本框 87"/>
          <p:cNvSpPr txBox="1"/>
          <p:nvPr/>
        </p:nvSpPr>
        <p:spPr bwMode="gray">
          <a:xfrm>
            <a:off x="3629334" y="3703072"/>
            <a:ext cx="1556663"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FTP data flow</a:t>
            </a:r>
          </a:p>
        </p:txBody>
      </p:sp>
      <p:sp>
        <p:nvSpPr>
          <p:cNvPr id="89" name="文本框 88"/>
          <p:cNvSpPr txBox="1"/>
          <p:nvPr/>
        </p:nvSpPr>
        <p:spPr bwMode="gray">
          <a:xfrm>
            <a:off x="3387596" y="3678442"/>
            <a:ext cx="259579" cy="276999"/>
          </a:xfrm>
          <a:prstGeom prst="rect">
            <a:avLst/>
          </a:prstGeom>
          <a:solidFill>
            <a:srgbClr val="AFD89C"/>
          </a:solidFill>
          <a:ln>
            <a:solidFill>
              <a:schemeClr val="tx1"/>
            </a:solidFill>
          </a:ln>
        </p:spPr>
        <p:txBody>
          <a:bodyPr wrap="square" rtlCol="0">
            <a:spAutoFit/>
          </a:bodyPr>
          <a:lstStyle>
            <a:defPPr>
              <a:defRPr lang="en-US"/>
            </a:defPPr>
            <a:lvl1pPr>
              <a:defRPr sz="1200"/>
            </a:lvl1pPr>
          </a:lstStyle>
          <a:p>
            <a:pPr fontAlgn="ctr"/>
            <a:endParaRPr lang="en-US" altLang="zh-CN" dirty="0">
              <a:latin typeface="Huawei Sans" panose="020C0503030203020204" pitchFamily="34" charset="0"/>
              <a:cs typeface="Huawei Sans" panose="020C0503030203020204" pitchFamily="34" charset="0"/>
            </a:endParaRPr>
          </a:p>
        </p:txBody>
      </p:sp>
      <p:sp>
        <p:nvSpPr>
          <p:cNvPr id="82" name="文本框 81"/>
          <p:cNvSpPr txBox="1"/>
          <p:nvPr/>
        </p:nvSpPr>
        <p:spPr bwMode="gray">
          <a:xfrm>
            <a:off x="4366095" y="408354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84" name="文本框 83"/>
          <p:cNvSpPr txBox="1"/>
          <p:nvPr/>
        </p:nvSpPr>
        <p:spPr bwMode="gray">
          <a:xfrm>
            <a:off x="4625674" y="408354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85" name="文本框 84"/>
          <p:cNvSpPr txBox="1"/>
          <p:nvPr/>
        </p:nvSpPr>
        <p:spPr bwMode="gray">
          <a:xfrm>
            <a:off x="4885253" y="408354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sp>
        <p:nvSpPr>
          <p:cNvPr id="90" name="文本框 89"/>
          <p:cNvSpPr txBox="1"/>
          <p:nvPr/>
        </p:nvSpPr>
        <p:spPr bwMode="gray">
          <a:xfrm>
            <a:off x="4366095" y="4477426"/>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91" name="文本框 90"/>
          <p:cNvSpPr txBox="1"/>
          <p:nvPr/>
        </p:nvSpPr>
        <p:spPr bwMode="gray">
          <a:xfrm>
            <a:off x="4625674" y="4477426"/>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92" name="文本框 91"/>
          <p:cNvSpPr txBox="1"/>
          <p:nvPr/>
        </p:nvSpPr>
        <p:spPr bwMode="gray">
          <a:xfrm>
            <a:off x="4885253" y="4477426"/>
            <a:ext cx="259579" cy="276999"/>
          </a:xfrm>
          <a:prstGeom prst="rect">
            <a:avLst/>
          </a:prstGeom>
          <a:solidFill>
            <a:srgbClr val="AFD89C"/>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grpSp>
        <p:nvGrpSpPr>
          <p:cNvPr id="93" name="组合 92"/>
          <p:cNvGrpSpPr/>
          <p:nvPr/>
        </p:nvGrpSpPr>
        <p:grpSpPr bwMode="gray">
          <a:xfrm>
            <a:off x="4543905" y="71766"/>
            <a:ext cx="7168670" cy="369559"/>
            <a:chOff x="9564799" y="152813"/>
            <a:chExt cx="4306501" cy="219872"/>
          </a:xfrm>
        </p:grpSpPr>
        <p:sp>
          <p:nvSpPr>
            <p:cNvPr id="94" name="五边形 93"/>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95" name="燕尾形 94"/>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96" name="燕尾形 95"/>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97" name="燕尾形 96"/>
            <p:cNvSpPr/>
            <p:nvPr/>
          </p:nvSpPr>
          <p:spPr bwMode="gray">
            <a:xfrm>
              <a:off x="12678101" y="152815"/>
              <a:ext cx="1193199"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Application Priority–based Traffic Steering</a:t>
              </a:r>
              <a:endParaRPr lang="en-US" altLang="zh-CN" sz="1200" b="1" dirty="0">
                <a:solidFill>
                  <a:schemeClr val="bg1"/>
                </a:solidFill>
                <a:latin typeface="Huawei Sans" panose="020C0503030203020204" pitchFamily="34" charset="0"/>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184365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Application Priority-based Traffic Steering Configuration (VoIP)</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17" name="组合 16"/>
          <p:cNvGrpSpPr/>
          <p:nvPr/>
        </p:nvGrpSpPr>
        <p:grpSpPr bwMode="gray">
          <a:xfrm>
            <a:off x="4543905" y="71766"/>
            <a:ext cx="7168670" cy="369559"/>
            <a:chOff x="9564799" y="152813"/>
            <a:chExt cx="4306501" cy="219872"/>
          </a:xfrm>
        </p:grpSpPr>
        <p:sp>
          <p:nvSpPr>
            <p:cNvPr id="23" name="五边形 22"/>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24" name="燕尾形 23"/>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25" name="燕尾形 24"/>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6" name="燕尾形 25"/>
            <p:cNvSpPr/>
            <p:nvPr/>
          </p:nvSpPr>
          <p:spPr bwMode="gray">
            <a:xfrm>
              <a:off x="12678101" y="152815"/>
              <a:ext cx="1193199"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Application Priority–based Traffic Steering</a:t>
              </a:r>
              <a:endParaRPr lang="en-US" altLang="zh-CN" sz="1200" b="1" dirty="0">
                <a:solidFill>
                  <a:schemeClr val="bg1"/>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nvGrpSpPr>
          <p:cNvPr id="8" name="组合 7"/>
          <p:cNvGrpSpPr/>
          <p:nvPr/>
        </p:nvGrpSpPr>
        <p:grpSpPr bwMode="gray">
          <a:xfrm>
            <a:off x="1919166" y="1516731"/>
            <a:ext cx="8367833" cy="4669755"/>
            <a:chOff x="1919166" y="1516731"/>
            <a:chExt cx="8367833" cy="4669755"/>
          </a:xfrm>
        </p:grpSpPr>
        <p:pic>
          <p:nvPicPr>
            <p:cNvPr id="29" name="图片 28"/>
            <p:cNvPicPr>
              <a:picLocks noChangeAspect="1"/>
            </p:cNvPicPr>
            <p:nvPr/>
          </p:nvPicPr>
          <p:blipFill>
            <a:blip r:embed="rId3"/>
            <a:stretch>
              <a:fillRect/>
            </a:stretch>
          </p:blipFill>
          <p:spPr bwMode="gray">
            <a:xfrm>
              <a:off x="1919166" y="1516731"/>
              <a:ext cx="8367833" cy="4669753"/>
            </a:xfrm>
            <a:prstGeom prst="rect">
              <a:avLst/>
            </a:prstGeom>
            <a:ln>
              <a:solidFill>
                <a:schemeClr val="bg1">
                  <a:lumMod val="85000"/>
                </a:schemeClr>
              </a:solidFill>
            </a:ln>
          </p:spPr>
        </p:pic>
        <p:cxnSp>
          <p:nvCxnSpPr>
            <p:cNvPr id="32" name="直接连接符 31"/>
            <p:cNvCxnSpPr/>
            <p:nvPr/>
          </p:nvCxnSpPr>
          <p:spPr bwMode="gray">
            <a:xfrm>
              <a:off x="3715604" y="1681149"/>
              <a:ext cx="1292383" cy="481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4076494" y="1681149"/>
              <a:ext cx="1664127" cy="481418"/>
            </a:xfrm>
            <a:prstGeom prst="line">
              <a:avLst/>
            </a:prstGeom>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5007987" y="2154493"/>
              <a:ext cx="732634" cy="270299"/>
            </a:xfrm>
            <a:prstGeom prst="rect">
              <a:avLst/>
            </a:prstGeom>
            <a:solidFill>
              <a:srgbClr val="186DC6"/>
            </a:solidFill>
          </p:spPr>
          <p:txBody>
            <a:bodyPr wrap="square" rtlCol="0" anchor="ctr">
              <a:spAutoFit/>
            </a:bodyPr>
            <a:lstStyle/>
            <a:p>
              <a:pPr algn="ctr" fontAlgn="ctr"/>
              <a:r>
                <a:rPr lang="en-US" altLang="zh-CN" sz="1200" dirty="0">
                  <a:solidFill>
                    <a:schemeClr val="bg1"/>
                  </a:solidFill>
                  <a:latin typeface="Huawei Sans" panose="020C0503030203020204" pitchFamily="34" charset="0"/>
                  <a:cs typeface="Huawei Sans" panose="020C0503030203020204" pitchFamily="34" charset="0"/>
                </a:rPr>
                <a:t>Voice</a:t>
              </a:r>
            </a:p>
          </p:txBody>
        </p:sp>
        <p:sp>
          <p:nvSpPr>
            <p:cNvPr id="36" name="矩形 35"/>
            <p:cNvSpPr/>
            <p:nvPr/>
          </p:nvSpPr>
          <p:spPr bwMode="gray">
            <a:xfrm>
              <a:off x="3571510" y="5538024"/>
              <a:ext cx="1944001" cy="64845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cxnSp>
          <p:nvCxnSpPr>
            <p:cNvPr id="37" name="直接连接符 36"/>
            <p:cNvCxnSpPr/>
            <p:nvPr/>
          </p:nvCxnSpPr>
          <p:spPr bwMode="gray">
            <a:xfrm flipV="1">
              <a:off x="5515511" y="5656247"/>
              <a:ext cx="676209" cy="530239"/>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V="1">
              <a:off x="5515511" y="4336193"/>
              <a:ext cx="676209" cy="1201835"/>
            </a:xfrm>
            <a:prstGeom prst="line">
              <a:avLst/>
            </a:prstGeom>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stretch>
              <a:fillRect/>
            </a:stretch>
          </p:blipFill>
          <p:spPr bwMode="gray">
            <a:xfrm>
              <a:off x="6191720" y="4336193"/>
              <a:ext cx="3133725" cy="1438275"/>
            </a:xfrm>
            <a:prstGeom prst="rect">
              <a:avLst/>
            </a:prstGeom>
            <a:ln>
              <a:solidFill>
                <a:schemeClr val="bg1">
                  <a:lumMod val="8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3674562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xfrm>
            <a:off x="1019174" y="1546093"/>
            <a:ext cx="10522793" cy="4082668"/>
          </a:xfrm>
          <a:prstGeom prst="rect">
            <a:avLst/>
          </a:prstGeom>
        </p:spPr>
        <p:txBody>
          <a:bodyPr/>
          <a:lstStyle/>
          <a:p>
            <a:pPr algn="l"/>
            <a:r>
              <a:rPr lang="en-US" sz="1600" dirty="0"/>
              <a:t>Enterprises generally deploy diversified types of applications, which have different requirements on bandwidth and link quality. For example, real-time video conferencing has low tolerance for packet loss, delay, and jitter of links. If packet loss occurs on links, frame freezing and artifacts occur. The applications such as email and FTP-based file transfer are relatively insensitive to packet loss but require high bandwidth to ensure quick transfer.</a:t>
            </a:r>
            <a:endParaRPr lang="en-US" altLang="zh-CN" sz="1600" dirty="0">
              <a:sym typeface="Huawei Sans" panose="020C0503030203020204" pitchFamily="34" charset="0"/>
            </a:endParaRPr>
          </a:p>
          <a:p>
            <a:pPr algn="l"/>
            <a:r>
              <a:rPr lang="en-US" sz="1600" dirty="0"/>
              <a:t>To meet diversified requirements of applications, traditional WANs have the following issues to resolve:</a:t>
            </a:r>
          </a:p>
          <a:p>
            <a:pPr marL="542925" lvl="1" indent="-238125"/>
            <a:r>
              <a:rPr lang="en-US" sz="1400" dirty="0">
                <a:latin typeface="Huawei Sans" panose="020C0503030203020204" pitchFamily="34" charset="0"/>
              </a:rPr>
              <a:t>Applications of different values are carried on the same link.</a:t>
            </a:r>
          </a:p>
          <a:p>
            <a:pPr marL="542925" lvl="1" indent="-238125"/>
            <a:r>
              <a:rPr lang="en-US" sz="1400" dirty="0">
                <a:latin typeface="Huawei Sans" panose="020C0503030203020204" pitchFamily="34" charset="0"/>
              </a:rPr>
              <a:t>When link quality deteriorates, dynamic traffic steering cannot be implemented.</a:t>
            </a:r>
          </a:p>
          <a:p>
            <a:pPr marL="542925" lvl="1" indent="-238125"/>
            <a:r>
              <a:rPr lang="en-US" sz="1400" dirty="0">
                <a:latin typeface="Huawei Sans" panose="020C0503030203020204" pitchFamily="34" charset="0"/>
              </a:rPr>
              <a:t>No effective measure is available when the link quality deteriorates.</a:t>
            </a:r>
            <a:endParaRPr lang="en-US" altLang="zh-CN" sz="14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To resolve these issues, Huawei SD-WAN Solution provides experience assurance </a:t>
            </a:r>
            <a:r>
              <a:rPr lang="en-US" sz="1600" dirty="0"/>
              <a:t>for enterprise applications.</a:t>
            </a:r>
            <a:endParaRPr lang="en-US" sz="1600" dirty="0">
              <a:latin typeface="Huawei Sans" panose="020C0503030203020204" pitchFamily="34" charset="0"/>
            </a:endParaRPr>
          </a:p>
          <a:p>
            <a:pPr algn="l"/>
            <a:r>
              <a:rPr lang="en-US" sz="1600" dirty="0">
                <a:latin typeface="Huawei Sans" panose="020C0503030203020204" pitchFamily="34" charset="0"/>
              </a:rPr>
              <a:t>This course describes SD-WAN application experience assurance, involving application-based traffic steering, hierarchical quality of service (</a:t>
            </a:r>
            <a:r>
              <a:rPr lang="en-US" sz="1600" dirty="0" err="1">
                <a:latin typeface="Huawei Sans" panose="020C0503030203020204" pitchFamily="34" charset="0"/>
              </a:rPr>
              <a:t>HQoS</a:t>
            </a:r>
            <a:r>
              <a:rPr lang="en-US" sz="1600" dirty="0">
                <a:latin typeface="Huawei Sans" panose="020C0503030203020204" pitchFamily="34" charset="0"/>
              </a:rPr>
              <a:t>), and WAN optimization.</a:t>
            </a:r>
          </a:p>
        </p:txBody>
      </p:sp>
    </p:spTree>
    <p:extLst>
      <p:ext uri="{BB962C8B-B14F-4D97-AF65-F5344CB8AC3E}">
        <p14:creationId xmlns:p14="http://schemas.microsoft.com/office/powerpoint/2010/main" val="832961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Algorithm: Application Priority-based Traffic Steering Configuration (FTP)</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6" name="组合 5"/>
          <p:cNvGrpSpPr/>
          <p:nvPr/>
        </p:nvGrpSpPr>
        <p:grpSpPr bwMode="gray">
          <a:xfrm>
            <a:off x="1963580" y="1526376"/>
            <a:ext cx="8289681" cy="4674399"/>
            <a:chOff x="1963580" y="1526376"/>
            <a:chExt cx="8289681" cy="4674399"/>
          </a:xfrm>
        </p:grpSpPr>
        <p:pic>
          <p:nvPicPr>
            <p:cNvPr id="30" name="图片 29"/>
            <p:cNvPicPr>
              <a:picLocks noChangeAspect="1"/>
            </p:cNvPicPr>
            <p:nvPr/>
          </p:nvPicPr>
          <p:blipFill>
            <a:blip r:embed="rId3"/>
            <a:stretch>
              <a:fillRect/>
            </a:stretch>
          </p:blipFill>
          <p:spPr bwMode="gray">
            <a:xfrm>
              <a:off x="1963580" y="1526376"/>
              <a:ext cx="8289681" cy="4674399"/>
            </a:xfrm>
            <a:prstGeom prst="rect">
              <a:avLst/>
            </a:prstGeom>
            <a:ln>
              <a:solidFill>
                <a:schemeClr val="bg1">
                  <a:lumMod val="85000"/>
                </a:schemeClr>
              </a:solidFill>
            </a:ln>
          </p:spPr>
        </p:pic>
        <p:sp>
          <p:nvSpPr>
            <p:cNvPr id="32" name="矩形 31"/>
            <p:cNvSpPr/>
            <p:nvPr/>
          </p:nvSpPr>
          <p:spPr bwMode="gray">
            <a:xfrm>
              <a:off x="5525131" y="1547152"/>
              <a:ext cx="560175" cy="1658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cxnSp>
          <p:nvCxnSpPr>
            <p:cNvPr id="33" name="直接连接符 32"/>
            <p:cNvCxnSpPr/>
            <p:nvPr/>
          </p:nvCxnSpPr>
          <p:spPr bwMode="gray">
            <a:xfrm>
              <a:off x="5525131" y="1713035"/>
              <a:ext cx="215822" cy="5226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6021040" y="1695212"/>
              <a:ext cx="1290175" cy="540497"/>
            </a:xfrm>
            <a:prstGeom prst="line">
              <a:avLst/>
            </a:prstGeom>
          </p:spPr>
          <p:style>
            <a:lnRef idx="1">
              <a:schemeClr val="accent1"/>
            </a:lnRef>
            <a:fillRef idx="0">
              <a:schemeClr val="accent1"/>
            </a:fillRef>
            <a:effectRef idx="0">
              <a:schemeClr val="accent1"/>
            </a:effectRef>
            <a:fontRef idx="minor">
              <a:schemeClr val="tx1"/>
            </a:fontRef>
          </p:style>
        </p:cxnSp>
        <p:sp>
          <p:nvSpPr>
            <p:cNvPr id="35" name="矩形 34"/>
            <p:cNvSpPr/>
            <p:nvPr/>
          </p:nvSpPr>
          <p:spPr bwMode="gray">
            <a:xfrm>
              <a:off x="5710406" y="2227893"/>
              <a:ext cx="1589377" cy="395055"/>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dirty="0">
                  <a:latin typeface="Huawei Sans" panose="020C0503030203020204" pitchFamily="34" charset="0"/>
                  <a:cs typeface="Huawei Sans" panose="020C0503030203020204" pitchFamily="34" charset="0"/>
                </a:rPr>
                <a:t>Bulk Data</a:t>
              </a:r>
            </a:p>
          </p:txBody>
        </p:sp>
        <p:sp>
          <p:nvSpPr>
            <p:cNvPr id="36" name="矩形 35"/>
            <p:cNvSpPr/>
            <p:nvPr/>
          </p:nvSpPr>
          <p:spPr bwMode="gray">
            <a:xfrm>
              <a:off x="3641883" y="5532639"/>
              <a:ext cx="1798659" cy="6650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cxnSp>
          <p:nvCxnSpPr>
            <p:cNvPr id="37" name="直接连接符 36"/>
            <p:cNvCxnSpPr/>
            <p:nvPr/>
          </p:nvCxnSpPr>
          <p:spPr bwMode="gray">
            <a:xfrm flipH="1">
              <a:off x="5440542" y="4776021"/>
              <a:ext cx="785266" cy="680634"/>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H="1">
              <a:off x="5453495" y="6070420"/>
              <a:ext cx="772313" cy="95568"/>
            </a:xfrm>
            <a:prstGeom prst="line">
              <a:avLst/>
            </a:prstGeom>
          </p:spPr>
          <p:style>
            <a:lnRef idx="1">
              <a:schemeClr val="accent1"/>
            </a:lnRef>
            <a:fillRef idx="0">
              <a:schemeClr val="accent1"/>
            </a:fillRef>
            <a:effectRef idx="0">
              <a:schemeClr val="accent1"/>
            </a:effectRef>
            <a:fontRef idx="minor">
              <a:schemeClr val="tx1"/>
            </a:fontRef>
          </p:style>
        </p:cxnSp>
        <p:pic>
          <p:nvPicPr>
            <p:cNvPr id="39" name="图片 38"/>
            <p:cNvPicPr>
              <a:picLocks noChangeAspect="1"/>
            </p:cNvPicPr>
            <p:nvPr/>
          </p:nvPicPr>
          <p:blipFill>
            <a:blip r:embed="rId4"/>
            <a:stretch>
              <a:fillRect/>
            </a:stretch>
          </p:blipFill>
          <p:spPr bwMode="gray">
            <a:xfrm>
              <a:off x="6225807" y="4700036"/>
              <a:ext cx="2986649" cy="1424625"/>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40" name="矩形标注 39"/>
            <p:cNvSpPr/>
            <p:nvPr/>
          </p:nvSpPr>
          <p:spPr bwMode="gray">
            <a:xfrm>
              <a:off x="6822965" y="5797472"/>
              <a:ext cx="1296541" cy="272947"/>
            </a:xfrm>
            <a:prstGeom prst="wedgeRectCallout">
              <a:avLst>
                <a:gd name="adj1" fmla="val -72968"/>
                <a:gd name="adj2" fmla="val 3946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bodyPr>
            <a:lstStyle/>
            <a:p>
              <a:pPr fontAlgn="ctr"/>
              <a:r>
                <a:rPr lang="en-US" altLang="zh-CN" sz="1200"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Lowest priority</a:t>
              </a:r>
            </a:p>
          </p:txBody>
        </p:sp>
      </p:grpSp>
      <p:grpSp>
        <p:nvGrpSpPr>
          <p:cNvPr id="19" name="组合 18"/>
          <p:cNvGrpSpPr/>
          <p:nvPr/>
        </p:nvGrpSpPr>
        <p:grpSpPr bwMode="gray">
          <a:xfrm>
            <a:off x="4543905" y="71766"/>
            <a:ext cx="7168670" cy="369559"/>
            <a:chOff x="9564799" y="152813"/>
            <a:chExt cx="4306501" cy="219872"/>
          </a:xfrm>
        </p:grpSpPr>
        <p:sp>
          <p:nvSpPr>
            <p:cNvPr id="21" name="五边形 20"/>
            <p:cNvSpPr/>
            <p:nvPr/>
          </p:nvSpPr>
          <p:spPr bwMode="gray">
            <a:xfrm>
              <a:off x="9564799" y="152815"/>
              <a:ext cx="1092853" cy="21987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Link Quality–based Traffic Steering</a:t>
              </a:r>
            </a:p>
          </p:txBody>
        </p:sp>
        <p:sp>
          <p:nvSpPr>
            <p:cNvPr id="22" name="燕尾形 21"/>
            <p:cNvSpPr/>
            <p:nvPr/>
          </p:nvSpPr>
          <p:spPr bwMode="gray">
            <a:xfrm>
              <a:off x="10554706" y="152815"/>
              <a:ext cx="112407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Bandwidth-based Traffic Steering</a:t>
              </a:r>
            </a:p>
          </p:txBody>
        </p:sp>
        <p:sp>
          <p:nvSpPr>
            <p:cNvPr id="23" name="燕尾形 22"/>
            <p:cNvSpPr/>
            <p:nvPr/>
          </p:nvSpPr>
          <p:spPr bwMode="gray">
            <a:xfrm>
              <a:off x="11575839" y="152813"/>
              <a:ext cx="1205208" cy="21987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cs typeface="Huawei Sans" panose="020C0503030203020204" pitchFamily="34" charset="0"/>
                </a:rPr>
                <a:t>Load Balancing–based Traffic Steering</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5" name="燕尾形 24"/>
            <p:cNvSpPr/>
            <p:nvPr/>
          </p:nvSpPr>
          <p:spPr bwMode="gray">
            <a:xfrm>
              <a:off x="12678101" y="152815"/>
              <a:ext cx="1193199" cy="21987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cs typeface="Huawei Sans" panose="020C0503030203020204" pitchFamily="34" charset="0"/>
                </a:rPr>
                <a:t>Application Priority–based Traffic Steering</a:t>
              </a:r>
              <a:endParaRPr lang="en-US" altLang="zh-CN" sz="1200" b="1" dirty="0">
                <a:solidFill>
                  <a:schemeClr val="bg1"/>
                </a:solidFill>
                <a:latin typeface="Huawei Sans" panose="020C0503030203020204" pitchFamily="34" charset="0"/>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908885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73"/>
          <p:cNvSpPr/>
          <p:nvPr/>
        </p:nvSpPr>
        <p:spPr bwMode="gray">
          <a:xfrm>
            <a:off x="817849" y="3752411"/>
            <a:ext cx="5265355" cy="24120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55" name="Freeform 159"/>
          <p:cNvSpPr/>
          <p:nvPr/>
        </p:nvSpPr>
        <p:spPr bwMode="gray">
          <a:xfrm flipH="1">
            <a:off x="4103727" y="4242503"/>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159"/>
          <p:cNvSpPr/>
          <p:nvPr/>
        </p:nvSpPr>
        <p:spPr bwMode="gray">
          <a:xfrm flipH="1">
            <a:off x="1550620" y="414679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任意多边形 59"/>
          <p:cNvSpPr/>
          <p:nvPr/>
        </p:nvSpPr>
        <p:spPr bwMode="gray">
          <a:xfrm flipH="1" flipV="1">
            <a:off x="2348206" y="4858990"/>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bg1">
                <a:lumMod val="65000"/>
              </a:schemeClr>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lnSpc>
                <a:spcPct val="100000"/>
              </a:lnSpc>
            </a:pPr>
            <a:r>
              <a:rPr lang="en-US" dirty="0">
                <a:latin typeface="Huawei Sans" panose="020C0503030203020204" pitchFamily="34" charset="0"/>
                <a:cs typeface="Huawei Sans" panose="020C0503030203020204" pitchFamily="34" charset="0"/>
              </a:rPr>
              <a:t>Intelligent Traffic Steering Implementation: Action Taken When SLA Requirements Are Not Met</a:t>
            </a:r>
          </a:p>
        </p:txBody>
      </p:sp>
      <p:sp>
        <p:nvSpPr>
          <p:cNvPr id="5" name="文本占位符 4"/>
          <p:cNvSpPr>
            <a:spLocks noGrp="1"/>
          </p:cNvSpPr>
          <p:nvPr>
            <p:ph type="body" sz="quarter" idx="10"/>
          </p:nvPr>
        </p:nvSpPr>
        <p:spPr bwMode="gray">
          <a:xfrm>
            <a:off x="455613" y="1484312"/>
            <a:ext cx="11212512" cy="2177037"/>
          </a:xfrm>
        </p:spPr>
        <p:txBody>
          <a:bodyPr/>
          <a:lstStyle/>
          <a:p>
            <a:pPr algn="l"/>
            <a:r>
              <a:rPr lang="en-US" sz="1400" dirty="0">
                <a:latin typeface="Huawei Sans" panose="020C0503030203020204" pitchFamily="34" charset="0"/>
              </a:rPr>
              <a:t>If no link on the primary transport network meets SLA requirements or the link bandwidth utilization exceeds a given threshold, traffic steering is performed in the following modes:</a:t>
            </a:r>
          </a:p>
          <a:p>
            <a:pPr marL="539750" lvl="1" indent="-222250"/>
            <a:r>
              <a:rPr lang="en-US" sz="1200" b="1" dirty="0">
                <a:latin typeface="Huawei Sans" panose="020C0503030203020204" pitchFamily="34" charset="0"/>
                <a:cs typeface="Huawei Sans" panose="020C0503030203020204" pitchFamily="34" charset="0"/>
              </a:rPr>
              <a:t>Random link selection</a:t>
            </a:r>
            <a:r>
              <a:rPr lang="en-US" sz="1200" dirty="0">
                <a:latin typeface="Huawei Sans" panose="020C0503030203020204" pitchFamily="34" charset="0"/>
                <a:cs typeface="Huawei Sans" panose="020C0503030203020204" pitchFamily="34" charset="0"/>
              </a:rPr>
              <a:t>: When </a:t>
            </a:r>
            <a:r>
              <a:rPr lang="en-US" sz="1200" b="1" dirty="0">
                <a:latin typeface="Huawei Sans" panose="020C0503030203020204" pitchFamily="34" charset="0"/>
                <a:cs typeface="Huawei Sans" panose="020C0503030203020204" pitchFamily="34" charset="0"/>
              </a:rPr>
              <a:t>Inter-TN Policy</a:t>
            </a:r>
            <a:r>
              <a:rPr lang="en-US" sz="1200" dirty="0">
                <a:latin typeface="Huawei Sans" panose="020C0503030203020204" pitchFamily="34" charset="0"/>
                <a:cs typeface="Huawei Sans" panose="020C0503030203020204" pitchFamily="34" charset="0"/>
              </a:rPr>
              <a:t> is set to </a:t>
            </a:r>
            <a:r>
              <a:rPr lang="en-US" sz="1200" b="1" dirty="0">
                <a:latin typeface="Huawei Sans" panose="020C0503030203020204" pitchFamily="34" charset="0"/>
                <a:cs typeface="Huawei Sans" panose="020C0503030203020204" pitchFamily="34" charset="0"/>
              </a:rPr>
              <a:t>Prefer</a:t>
            </a:r>
            <a:r>
              <a:rPr lang="en-US" sz="1200" dirty="0">
                <a:latin typeface="Huawei Sans" panose="020C0503030203020204" pitchFamily="34" charset="0"/>
                <a:cs typeface="Huawei Sans" panose="020C0503030203020204" pitchFamily="34" charset="0"/>
              </a:rPr>
              <a:t>, a relatively optimal link is selected among the links on the primary transport network.</a:t>
            </a:r>
            <a:endParaRPr lang="en-US" altLang="zh-CN" sz="1200" dirty="0">
              <a:latin typeface="Huawei Sans" panose="020C0503030203020204" pitchFamily="34" charset="0"/>
              <a:cs typeface="Huawei Sans" panose="020C0503030203020204" pitchFamily="34" charset="0"/>
            </a:endParaRPr>
          </a:p>
          <a:p>
            <a:pPr marL="539750" lvl="1" indent="-222250"/>
            <a:r>
              <a:rPr lang="en-US" sz="1200" b="1" dirty="0">
                <a:latin typeface="Huawei Sans" panose="020C0503030203020204" pitchFamily="34" charset="0"/>
                <a:cs typeface="Huawei Sans" panose="020C0503030203020204" pitchFamily="34" charset="0"/>
              </a:rPr>
              <a:t>ECMP</a:t>
            </a:r>
            <a:r>
              <a:rPr lang="en-US" sz="1200" dirty="0">
                <a:latin typeface="Huawei Sans" panose="020C0503030203020204" pitchFamily="34" charset="0"/>
                <a:cs typeface="Huawei Sans" panose="020C0503030203020204" pitchFamily="34" charset="0"/>
              </a:rPr>
              <a:t>: When </a:t>
            </a:r>
            <a:r>
              <a:rPr lang="en-US" sz="1200" b="1" dirty="0">
                <a:latin typeface="Huawei Sans" panose="020C0503030203020204" pitchFamily="34" charset="0"/>
                <a:cs typeface="Huawei Sans" panose="020C0503030203020204" pitchFamily="34" charset="0"/>
              </a:rPr>
              <a:t>Inter-TN Policy</a:t>
            </a:r>
            <a:r>
              <a:rPr lang="en-US" sz="1200" dirty="0">
                <a:latin typeface="Huawei Sans" panose="020C0503030203020204" pitchFamily="34" charset="0"/>
                <a:cs typeface="Huawei Sans" panose="020C0503030203020204" pitchFamily="34" charset="0"/>
              </a:rPr>
              <a:t> is set to </a:t>
            </a:r>
            <a:r>
              <a:rPr lang="en-US" sz="1200" b="1" dirty="0">
                <a:latin typeface="Huawei Sans" panose="020C0503030203020204" pitchFamily="34" charset="0"/>
                <a:cs typeface="Huawei Sans" panose="020C0503030203020204" pitchFamily="34" charset="0"/>
              </a:rPr>
              <a:t>Load balance</a:t>
            </a:r>
            <a:r>
              <a:rPr lang="en-US" sz="1200" dirty="0">
                <a:latin typeface="Huawei Sans" panose="020C0503030203020204" pitchFamily="34" charset="0"/>
                <a:cs typeface="Huawei Sans" panose="020C0503030203020204" pitchFamily="34" charset="0"/>
              </a:rPr>
              <a:t>, the CPE searches the routing table </a:t>
            </a:r>
            <a:r>
              <a:rPr lang="en-US" sz="1200" dirty="0">
                <a:cs typeface="Huawei Sans" panose="020C0503030203020204" pitchFamily="34" charset="0"/>
              </a:rPr>
              <a:t>for a route to </a:t>
            </a:r>
            <a:r>
              <a:rPr lang="en-US" sz="1200" dirty="0">
                <a:latin typeface="Huawei Sans" panose="020C0503030203020204" pitchFamily="34" charset="0"/>
                <a:cs typeface="Huawei Sans" panose="020C0503030203020204" pitchFamily="34" charset="0"/>
              </a:rPr>
              <a:t>forward packets.</a:t>
            </a:r>
          </a:p>
          <a:p>
            <a:pPr marL="539750" lvl="1" indent="-222250"/>
            <a:r>
              <a:rPr lang="en-US" sz="1200" b="1" dirty="0">
                <a:latin typeface="Huawei Sans" panose="020C0503030203020204" pitchFamily="34" charset="0"/>
                <a:cs typeface="Huawei Sans" panose="020C0503030203020204" pitchFamily="34" charset="0"/>
              </a:rPr>
              <a:t>Discard</a:t>
            </a:r>
            <a:r>
              <a:rPr lang="en-US" sz="1200" dirty="0">
                <a:latin typeface="Huawei Sans" panose="020C0503030203020204" pitchFamily="34" charset="0"/>
                <a:cs typeface="Huawei Sans" panose="020C0503030203020204" pitchFamily="34" charset="0"/>
              </a:rPr>
              <a:t>: If an escape link is configured, packets are forwarded through the escape link. If no </a:t>
            </a:r>
            <a:r>
              <a:rPr lang="en-US" sz="1200" dirty="0">
                <a:cs typeface="Huawei Sans" panose="020C0503030203020204" pitchFamily="34" charset="0"/>
              </a:rPr>
              <a:t>escape link </a:t>
            </a:r>
            <a:r>
              <a:rPr lang="en-US" sz="1200" dirty="0">
                <a:latin typeface="Huawei Sans" panose="020C0503030203020204" pitchFamily="34" charset="0"/>
                <a:cs typeface="Huawei Sans" panose="020C0503030203020204" pitchFamily="34" charset="0"/>
              </a:rPr>
              <a:t>is configured, all packets are discarded, which may cause service interruption.</a:t>
            </a:r>
          </a:p>
        </p:txBody>
      </p:sp>
      <p:sp>
        <p:nvSpPr>
          <p:cNvPr id="12" name="文本框 11"/>
          <p:cNvSpPr txBox="1"/>
          <p:nvPr/>
        </p:nvSpPr>
        <p:spPr bwMode="gray">
          <a:xfrm>
            <a:off x="776905" y="5827751"/>
            <a:ext cx="2690195" cy="307777"/>
          </a:xfrm>
          <a:prstGeom prst="rect">
            <a:avLst/>
          </a:prstGeom>
          <a:noFill/>
        </p:spPr>
        <p:txBody>
          <a:bodyPr wrap="square" rtlCol="0">
            <a:spAutoFit/>
          </a:bodyPr>
          <a:lstStyle/>
          <a:p>
            <a:pPr defTabSz="1218916" fontAlgn="ctr"/>
            <a:r>
              <a:rPr lang="en-US" sz="1400" b="1" dirty="0">
                <a:solidFill>
                  <a:srgbClr val="000000"/>
                </a:solidFill>
                <a:latin typeface="Huawei Sans" panose="020C0503030203020204" pitchFamily="34" charset="0"/>
                <a:cs typeface="Huawei Sans" panose="020C0503030203020204" pitchFamily="34" charset="0"/>
              </a:rPr>
              <a:t>Random link selection</a:t>
            </a:r>
          </a:p>
        </p:txBody>
      </p:sp>
      <p:graphicFrame>
        <p:nvGraphicFramePr>
          <p:cNvPr id="18" name="内容占位符 14"/>
          <p:cNvGraphicFramePr>
            <a:graphicFrameLocks/>
          </p:cNvGraphicFramePr>
          <p:nvPr>
            <p:extLst>
              <p:ext uri="{D42A27DB-BD31-4B8C-83A1-F6EECF244321}">
                <p14:modId xmlns:p14="http://schemas.microsoft.com/office/powerpoint/2010/main" val="567228071"/>
              </p:ext>
            </p:extLst>
          </p:nvPr>
        </p:nvGraphicFramePr>
        <p:xfrm>
          <a:off x="1032559" y="4229983"/>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graphicFrame>
        <p:nvGraphicFramePr>
          <p:cNvPr id="19" name="内容占位符 14"/>
          <p:cNvGraphicFramePr>
            <a:graphicFrameLocks/>
          </p:cNvGraphicFramePr>
          <p:nvPr>
            <p:extLst>
              <p:ext uri="{D42A27DB-BD31-4B8C-83A1-F6EECF244321}">
                <p14:modId xmlns:p14="http://schemas.microsoft.com/office/powerpoint/2010/main" val="1130814322"/>
              </p:ext>
            </p:extLst>
          </p:nvPr>
        </p:nvGraphicFramePr>
        <p:xfrm>
          <a:off x="2980595" y="4256332"/>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cxnSp>
        <p:nvCxnSpPr>
          <p:cNvPr id="21" name="直接箭头连接符 20"/>
          <p:cNvCxnSpPr>
            <a:stCxn id="50" idx="3"/>
            <a:endCxn id="46" idx="1"/>
          </p:cNvCxnSpPr>
          <p:nvPr/>
        </p:nvCxnSpPr>
        <p:spPr bwMode="gray">
          <a:xfrm>
            <a:off x="1407781" y="4705844"/>
            <a:ext cx="670425"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箭头连接符 22"/>
          <p:cNvCxnSpPr>
            <a:stCxn id="47" idx="3"/>
            <a:endCxn id="51" idx="1"/>
          </p:cNvCxnSpPr>
          <p:nvPr/>
        </p:nvCxnSpPr>
        <p:spPr bwMode="gray">
          <a:xfrm>
            <a:off x="5042082" y="4705844"/>
            <a:ext cx="399749"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任意多边形 26"/>
          <p:cNvSpPr/>
          <p:nvPr/>
        </p:nvSpPr>
        <p:spPr bwMode="gray">
          <a:xfrm>
            <a:off x="2382544" y="4077293"/>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accent1"/>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文本框 41"/>
          <p:cNvSpPr txBox="1"/>
          <p:nvPr/>
        </p:nvSpPr>
        <p:spPr bwMode="gray">
          <a:xfrm>
            <a:off x="6192272" y="5856695"/>
            <a:ext cx="1218564" cy="307777"/>
          </a:xfrm>
          <a:prstGeom prst="rect">
            <a:avLst/>
          </a:prstGeom>
          <a:noFill/>
        </p:spPr>
        <p:txBody>
          <a:bodyPr wrap="square" rtlCol="0">
            <a:spAutoFit/>
          </a:bodyPr>
          <a:lstStyle/>
          <a:p>
            <a:pPr defTabSz="1218916" fontAlgn="ctr"/>
            <a:r>
              <a:rPr lang="en-US" sz="1400" b="1" dirty="0">
                <a:solidFill>
                  <a:srgbClr val="000000"/>
                </a:solidFill>
                <a:latin typeface="Huawei Sans" panose="020C0503030203020204" pitchFamily="34" charset="0"/>
                <a:cs typeface="Huawei Sans" panose="020C0503030203020204" pitchFamily="34" charset="0"/>
              </a:rPr>
              <a:t>Discard</a:t>
            </a:r>
          </a:p>
        </p:txBody>
      </p:sp>
      <p:graphicFrame>
        <p:nvGraphicFramePr>
          <p:cNvPr id="45" name="内容占位符 14"/>
          <p:cNvGraphicFramePr>
            <a:graphicFrameLocks/>
          </p:cNvGraphicFramePr>
          <p:nvPr>
            <p:extLst>
              <p:ext uri="{D42A27DB-BD31-4B8C-83A1-F6EECF244321}">
                <p14:modId xmlns:p14="http://schemas.microsoft.com/office/powerpoint/2010/main" val="4123054320"/>
              </p:ext>
            </p:extLst>
          </p:nvPr>
        </p:nvGraphicFramePr>
        <p:xfrm>
          <a:off x="4865141" y="4989096"/>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78206" y="4484444"/>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02082" y="4484444"/>
            <a:ext cx="540000" cy="442800"/>
          </a:xfrm>
          <a:prstGeom prst="rect">
            <a:avLst/>
          </a:prstGeom>
        </p:spPr>
      </p:pic>
      <p:pic>
        <p:nvPicPr>
          <p:cNvPr id="50" name="图片 49" descr="PC.png"/>
          <p:cNvPicPr>
            <a:picLocks noChangeAspect="1"/>
          </p:cNvPicPr>
          <p:nvPr/>
        </p:nvPicPr>
        <p:blipFill>
          <a:blip r:embed="rId4" cstate="print"/>
          <a:stretch>
            <a:fillRect/>
          </a:stretch>
        </p:blipFill>
        <p:spPr bwMode="gray">
          <a:xfrm>
            <a:off x="868718" y="4479621"/>
            <a:ext cx="539063" cy="452446"/>
          </a:xfrm>
          <a:prstGeom prst="rect">
            <a:avLst/>
          </a:prstGeom>
        </p:spPr>
      </p:pic>
      <p:pic>
        <p:nvPicPr>
          <p:cNvPr id="51" name="图片 50" descr="PC.png"/>
          <p:cNvPicPr>
            <a:picLocks noChangeAspect="1"/>
          </p:cNvPicPr>
          <p:nvPr/>
        </p:nvPicPr>
        <p:blipFill>
          <a:blip r:embed="rId4" cstate="print"/>
          <a:stretch>
            <a:fillRect/>
          </a:stretch>
        </p:blipFill>
        <p:spPr bwMode="gray">
          <a:xfrm>
            <a:off x="5441831" y="4479621"/>
            <a:ext cx="539063" cy="452446"/>
          </a:xfrm>
          <a:prstGeom prst="rect">
            <a:avLst/>
          </a:prstGeom>
        </p:spPr>
      </p:pic>
      <p:sp>
        <p:nvSpPr>
          <p:cNvPr id="61" name="Freeform 159"/>
          <p:cNvSpPr/>
          <p:nvPr/>
        </p:nvSpPr>
        <p:spPr bwMode="gray">
          <a:xfrm flipH="1">
            <a:off x="9504670" y="4242503"/>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Freeform 159"/>
          <p:cNvSpPr/>
          <p:nvPr/>
        </p:nvSpPr>
        <p:spPr bwMode="gray">
          <a:xfrm flipH="1">
            <a:off x="6951563" y="414679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任意多边形 62"/>
          <p:cNvSpPr/>
          <p:nvPr/>
        </p:nvSpPr>
        <p:spPr bwMode="gray">
          <a:xfrm flipH="1" flipV="1">
            <a:off x="7749149" y="4858990"/>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bg1">
                <a:lumMod val="65000"/>
              </a:schemeClr>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64" name="内容占位符 14"/>
          <p:cNvGraphicFramePr>
            <a:graphicFrameLocks/>
          </p:cNvGraphicFramePr>
          <p:nvPr>
            <p:extLst>
              <p:ext uri="{D42A27DB-BD31-4B8C-83A1-F6EECF244321}">
                <p14:modId xmlns:p14="http://schemas.microsoft.com/office/powerpoint/2010/main" val="2544193761"/>
              </p:ext>
            </p:extLst>
          </p:nvPr>
        </p:nvGraphicFramePr>
        <p:xfrm>
          <a:off x="6433502" y="4229983"/>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cxnSp>
        <p:nvCxnSpPr>
          <p:cNvPr id="66" name="直接箭头连接符 65"/>
          <p:cNvCxnSpPr>
            <a:stCxn id="72" idx="3"/>
            <a:endCxn id="70" idx="1"/>
          </p:cNvCxnSpPr>
          <p:nvPr/>
        </p:nvCxnSpPr>
        <p:spPr bwMode="gray">
          <a:xfrm>
            <a:off x="6808724" y="4705844"/>
            <a:ext cx="670425"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箭头连接符 66"/>
          <p:cNvCxnSpPr>
            <a:stCxn id="71" idx="3"/>
            <a:endCxn id="73" idx="1"/>
          </p:cNvCxnSpPr>
          <p:nvPr/>
        </p:nvCxnSpPr>
        <p:spPr bwMode="gray">
          <a:xfrm>
            <a:off x="10443025" y="4705844"/>
            <a:ext cx="399749"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任意多边形 67"/>
          <p:cNvSpPr/>
          <p:nvPr/>
        </p:nvSpPr>
        <p:spPr bwMode="gray">
          <a:xfrm>
            <a:off x="7783487" y="4077293"/>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accent1"/>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79149" y="4484444"/>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03025" y="4484444"/>
            <a:ext cx="540000" cy="442800"/>
          </a:xfrm>
          <a:prstGeom prst="rect">
            <a:avLst/>
          </a:prstGeom>
        </p:spPr>
      </p:pic>
      <p:pic>
        <p:nvPicPr>
          <p:cNvPr id="72" name="图片 71" descr="PC.png"/>
          <p:cNvPicPr>
            <a:picLocks noChangeAspect="1"/>
          </p:cNvPicPr>
          <p:nvPr/>
        </p:nvPicPr>
        <p:blipFill>
          <a:blip r:embed="rId4" cstate="print"/>
          <a:stretch>
            <a:fillRect/>
          </a:stretch>
        </p:blipFill>
        <p:spPr bwMode="gray">
          <a:xfrm>
            <a:off x="6269661" y="4479621"/>
            <a:ext cx="539063" cy="452446"/>
          </a:xfrm>
          <a:prstGeom prst="rect">
            <a:avLst/>
          </a:prstGeom>
        </p:spPr>
      </p:pic>
      <p:pic>
        <p:nvPicPr>
          <p:cNvPr id="73" name="图片 72" descr="PC.png"/>
          <p:cNvPicPr>
            <a:picLocks noChangeAspect="1"/>
          </p:cNvPicPr>
          <p:nvPr/>
        </p:nvPicPr>
        <p:blipFill>
          <a:blip r:embed="rId4" cstate="print"/>
          <a:stretch>
            <a:fillRect/>
          </a:stretch>
        </p:blipFill>
        <p:spPr bwMode="gray">
          <a:xfrm>
            <a:off x="10842774" y="4479621"/>
            <a:ext cx="539063" cy="452446"/>
          </a:xfrm>
          <a:prstGeom prst="rect">
            <a:avLst/>
          </a:prstGeom>
        </p:spPr>
      </p:pic>
      <p:sp>
        <p:nvSpPr>
          <p:cNvPr id="75" name="矩形 74"/>
          <p:cNvSpPr/>
          <p:nvPr/>
        </p:nvSpPr>
        <p:spPr bwMode="gray">
          <a:xfrm>
            <a:off x="6148608" y="3752411"/>
            <a:ext cx="5265355" cy="24120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78" name="文本框 77"/>
          <p:cNvSpPr txBox="1"/>
          <p:nvPr/>
        </p:nvSpPr>
        <p:spPr bwMode="gray">
          <a:xfrm>
            <a:off x="7882167" y="5478434"/>
            <a:ext cx="2557883" cy="461665"/>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If no escape link is configured, all packets are discarded.</a:t>
            </a:r>
          </a:p>
        </p:txBody>
      </p:sp>
      <p:cxnSp>
        <p:nvCxnSpPr>
          <p:cNvPr id="81" name="直接连接符 80"/>
          <p:cNvCxnSpPr/>
          <p:nvPr/>
        </p:nvCxnSpPr>
        <p:spPr bwMode="gray">
          <a:xfrm>
            <a:off x="4500956" y="3590011"/>
            <a:ext cx="725266" cy="0"/>
          </a:xfrm>
          <a:prstGeom prst="line">
            <a:avLst/>
          </a:prstGeom>
          <a:noFill/>
          <a:ln w="63500" cap="flat" cmpd="sng" algn="ctr">
            <a:solidFill>
              <a:schemeClr val="accent1"/>
            </a:solidFill>
            <a:prstDash val="solid"/>
            <a:round/>
            <a:headEnd type="none" w="med" len="med"/>
            <a:tailEnd type="none" w="med" len="med"/>
          </a:ln>
          <a:effectLst/>
        </p:spPr>
      </p:cxnSp>
      <p:sp>
        <p:nvSpPr>
          <p:cNvPr id="82" name="文本框 81"/>
          <p:cNvSpPr txBox="1"/>
          <p:nvPr/>
        </p:nvSpPr>
        <p:spPr bwMode="gray">
          <a:xfrm>
            <a:off x="5273027" y="3448822"/>
            <a:ext cx="1160895"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Primary link 1</a:t>
            </a:r>
            <a:endParaRPr lang="en-US" altLang="zh-CN" sz="1200" dirty="0">
              <a:latin typeface="Huawei Sans" panose="020C0503030203020204" pitchFamily="34" charset="0"/>
              <a:cs typeface="Huawei Sans" panose="020C0503030203020204" pitchFamily="34" charset="0"/>
            </a:endParaRPr>
          </a:p>
        </p:txBody>
      </p:sp>
      <p:cxnSp>
        <p:nvCxnSpPr>
          <p:cNvPr id="83" name="直接连接符 82"/>
          <p:cNvCxnSpPr/>
          <p:nvPr/>
        </p:nvCxnSpPr>
        <p:spPr bwMode="gray">
          <a:xfrm>
            <a:off x="6677178" y="3590010"/>
            <a:ext cx="725266" cy="0"/>
          </a:xfrm>
          <a:prstGeom prst="line">
            <a:avLst/>
          </a:prstGeom>
          <a:noFill/>
          <a:ln w="63500" cap="flat" cmpd="sng" algn="ctr">
            <a:solidFill>
              <a:schemeClr val="bg1">
                <a:lumMod val="65000"/>
              </a:schemeClr>
            </a:solidFill>
            <a:prstDash val="solid"/>
            <a:round/>
            <a:headEnd type="none" w="med" len="med"/>
            <a:tailEnd type="none" w="med" len="med"/>
          </a:ln>
          <a:effectLst/>
        </p:spPr>
      </p:cxnSp>
      <p:sp>
        <p:nvSpPr>
          <p:cNvPr id="84" name="文本框 83"/>
          <p:cNvSpPr txBox="1"/>
          <p:nvPr/>
        </p:nvSpPr>
        <p:spPr bwMode="gray">
          <a:xfrm>
            <a:off x="7449249" y="3448822"/>
            <a:ext cx="1160895"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Primary link 2</a:t>
            </a:r>
            <a:endParaRPr lang="en-US" altLang="zh-CN" sz="1200" dirty="0">
              <a:latin typeface="Huawei Sans" panose="020C0503030203020204" pitchFamily="34" charset="0"/>
              <a:cs typeface="Huawei Sans" panose="020C0503030203020204" pitchFamily="34" charset="0"/>
            </a:endParaRPr>
          </a:p>
        </p:txBody>
      </p:sp>
      <p:sp>
        <p:nvSpPr>
          <p:cNvPr id="37" name="文本框 36"/>
          <p:cNvSpPr txBox="1"/>
          <p:nvPr/>
        </p:nvSpPr>
        <p:spPr bwMode="gray">
          <a:xfrm>
            <a:off x="2447892" y="5482813"/>
            <a:ext cx="2656496"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A relatively optimal link is selected.</a:t>
            </a:r>
          </a:p>
        </p:txBody>
      </p:sp>
    </p:spTree>
    <p:extLst>
      <p:ext uri="{BB962C8B-B14F-4D97-AF65-F5344CB8AC3E}">
        <p14:creationId xmlns:p14="http://schemas.microsoft.com/office/powerpoint/2010/main" val="953551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stretch>
            <a:fillRect/>
          </a:stretch>
        </p:blipFill>
        <p:spPr bwMode="gray">
          <a:xfrm>
            <a:off x="3128548" y="2166896"/>
            <a:ext cx="5167728" cy="1282314"/>
          </a:xfrm>
          <a:prstGeom prst="rect">
            <a:avLst/>
          </a:prstGeom>
          <a:ln>
            <a:solidFill>
              <a:schemeClr val="bg1">
                <a:lumMod val="85000"/>
              </a:schemeClr>
            </a:solidFill>
          </a:ln>
        </p:spPr>
      </p:pic>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Intelligent Traffic Steering Implementation: Link Switchback</a:t>
            </a:r>
          </a:p>
        </p:txBody>
      </p:sp>
      <p:sp>
        <p:nvSpPr>
          <p:cNvPr id="172" name="文本占位符 171"/>
          <p:cNvSpPr>
            <a:spLocks noGrp="1"/>
          </p:cNvSpPr>
          <p:nvPr>
            <p:ph type="body" sz="quarter" idx="10"/>
          </p:nvPr>
        </p:nvSpPr>
        <p:spPr bwMode="gray">
          <a:xfrm>
            <a:off x="455612" y="1052514"/>
            <a:ext cx="11293476" cy="5481636"/>
          </a:xfrm>
        </p:spPr>
        <p:txBody>
          <a:bodyPr/>
          <a:lstStyle/>
          <a:p>
            <a:pPr algn="l"/>
            <a:r>
              <a:rPr lang="en-US" sz="1400" dirty="0">
                <a:latin typeface="Huawei Sans" panose="020C0503030203020204" pitchFamily="34" charset="0"/>
              </a:rPr>
              <a:t>The </a:t>
            </a:r>
            <a:r>
              <a:rPr lang="en-US" sz="1400" b="1" dirty="0"/>
              <a:t>S</a:t>
            </a:r>
            <a:r>
              <a:rPr lang="en-US" sz="1400" b="1" dirty="0">
                <a:latin typeface="Huawei Sans" panose="020C0503030203020204" pitchFamily="34" charset="0"/>
              </a:rPr>
              <a:t>witchover mode</a:t>
            </a:r>
            <a:r>
              <a:rPr lang="en-US" sz="1400" dirty="0">
                <a:latin typeface="Huawei Sans" panose="020C0503030203020204" pitchFamily="34" charset="0"/>
              </a:rPr>
              <a:t> parameter specifies whether to allow traffic to switch back to the original link if the quality of the original link recovers. Link switchovers include the switchover between primary transport networks with different priorities and the switchover between primary and secondary transport networks.</a:t>
            </a:r>
          </a:p>
        </p:txBody>
      </p:sp>
      <p:sp>
        <p:nvSpPr>
          <p:cNvPr id="45" name="矩形 44"/>
          <p:cNvSpPr/>
          <p:nvPr/>
        </p:nvSpPr>
        <p:spPr bwMode="gray">
          <a:xfrm>
            <a:off x="5556131" y="2761304"/>
            <a:ext cx="2193018" cy="3195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矩形 138"/>
          <p:cNvSpPr/>
          <p:nvPr/>
        </p:nvSpPr>
        <p:spPr bwMode="gray">
          <a:xfrm>
            <a:off x="817849" y="3514117"/>
            <a:ext cx="5265355" cy="26494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40" name="Freeform 159"/>
          <p:cNvSpPr/>
          <p:nvPr/>
        </p:nvSpPr>
        <p:spPr bwMode="gray">
          <a:xfrm flipH="1">
            <a:off x="4103727" y="4171223"/>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Freeform 159"/>
          <p:cNvSpPr/>
          <p:nvPr/>
        </p:nvSpPr>
        <p:spPr bwMode="gray">
          <a:xfrm flipH="1">
            <a:off x="1550620" y="407551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任意多边形 141"/>
          <p:cNvSpPr/>
          <p:nvPr/>
        </p:nvSpPr>
        <p:spPr bwMode="gray">
          <a:xfrm flipH="1" flipV="1">
            <a:off x="2348206" y="4787710"/>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bg1">
                <a:lumMod val="65000"/>
              </a:schemeClr>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文本框 142"/>
          <p:cNvSpPr txBox="1"/>
          <p:nvPr/>
        </p:nvSpPr>
        <p:spPr bwMode="gray">
          <a:xfrm>
            <a:off x="817849" y="3574116"/>
            <a:ext cx="3751148" cy="307777"/>
          </a:xfrm>
          <a:prstGeom prst="rect">
            <a:avLst/>
          </a:prstGeom>
          <a:noFill/>
        </p:spPr>
        <p:txBody>
          <a:bodyPr wrap="square" rtlCol="0">
            <a:spAutoFit/>
          </a:bodyPr>
          <a:lstStyle/>
          <a:p>
            <a:pPr defTabSz="1218916" fontAlgn="ctr"/>
            <a:r>
              <a:rPr lang="en-US" sz="1400" b="1" dirty="0">
                <a:solidFill>
                  <a:srgbClr val="000000"/>
                </a:solidFill>
                <a:latin typeface="Huawei Sans" panose="020C0503030203020204" pitchFamily="34" charset="0"/>
                <a:cs typeface="Huawei Sans" panose="020C0503030203020204" pitchFamily="34" charset="0"/>
              </a:rPr>
              <a:t>Link switchover</a:t>
            </a:r>
          </a:p>
        </p:txBody>
      </p:sp>
      <p:graphicFrame>
        <p:nvGraphicFramePr>
          <p:cNvPr id="144" name="内容占位符 14"/>
          <p:cNvGraphicFramePr>
            <a:graphicFrameLocks/>
          </p:cNvGraphicFramePr>
          <p:nvPr>
            <p:extLst>
              <p:ext uri="{D42A27DB-BD31-4B8C-83A1-F6EECF244321}">
                <p14:modId xmlns:p14="http://schemas.microsoft.com/office/powerpoint/2010/main" val="554007213"/>
              </p:ext>
            </p:extLst>
          </p:nvPr>
        </p:nvGraphicFramePr>
        <p:xfrm>
          <a:off x="1032559" y="4158703"/>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graphicFrame>
        <p:nvGraphicFramePr>
          <p:cNvPr id="145" name="内容占位符 14"/>
          <p:cNvGraphicFramePr>
            <a:graphicFrameLocks/>
          </p:cNvGraphicFramePr>
          <p:nvPr>
            <p:extLst>
              <p:ext uri="{D42A27DB-BD31-4B8C-83A1-F6EECF244321}">
                <p14:modId xmlns:p14="http://schemas.microsoft.com/office/powerpoint/2010/main" val="3278702422"/>
              </p:ext>
            </p:extLst>
          </p:nvPr>
        </p:nvGraphicFramePr>
        <p:xfrm>
          <a:off x="3081573" y="5423461"/>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cxnSp>
        <p:nvCxnSpPr>
          <p:cNvPr id="146" name="直接箭头连接符 145"/>
          <p:cNvCxnSpPr>
            <a:stCxn id="153" idx="3"/>
            <a:endCxn id="151" idx="1"/>
          </p:cNvCxnSpPr>
          <p:nvPr/>
        </p:nvCxnSpPr>
        <p:spPr bwMode="gray">
          <a:xfrm>
            <a:off x="1407781" y="4634564"/>
            <a:ext cx="670425"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 name="直接箭头连接符 146"/>
          <p:cNvCxnSpPr>
            <a:stCxn id="152" idx="3"/>
            <a:endCxn id="154" idx="1"/>
          </p:cNvCxnSpPr>
          <p:nvPr/>
        </p:nvCxnSpPr>
        <p:spPr bwMode="gray">
          <a:xfrm>
            <a:off x="5042082" y="4634564"/>
            <a:ext cx="399749"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8" name="任意多边形 147"/>
          <p:cNvSpPr/>
          <p:nvPr/>
        </p:nvSpPr>
        <p:spPr bwMode="gray">
          <a:xfrm>
            <a:off x="2382544" y="4006013"/>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accent1"/>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9" name="文本框 148"/>
          <p:cNvSpPr txBox="1"/>
          <p:nvPr/>
        </p:nvSpPr>
        <p:spPr bwMode="gray">
          <a:xfrm>
            <a:off x="6162943" y="3569647"/>
            <a:ext cx="2325964" cy="307777"/>
          </a:xfrm>
          <a:prstGeom prst="rect">
            <a:avLst/>
          </a:prstGeom>
          <a:noFill/>
        </p:spPr>
        <p:txBody>
          <a:bodyPr wrap="square" rtlCol="0">
            <a:spAutoFit/>
          </a:bodyPr>
          <a:lstStyle/>
          <a:p>
            <a:pPr defTabSz="1218916" fontAlgn="ctr"/>
            <a:r>
              <a:rPr lang="en-US" sz="1400" b="1" dirty="0">
                <a:solidFill>
                  <a:srgbClr val="000000"/>
                </a:solidFill>
                <a:latin typeface="Huawei Sans" panose="020C0503030203020204" pitchFamily="34" charset="0"/>
                <a:cs typeface="Huawei Sans" panose="020C0503030203020204" pitchFamily="34" charset="0"/>
              </a:rPr>
              <a:t>Link switchback</a:t>
            </a:r>
          </a:p>
        </p:txBody>
      </p:sp>
      <p:graphicFrame>
        <p:nvGraphicFramePr>
          <p:cNvPr id="150" name="内容占位符 14"/>
          <p:cNvGraphicFramePr>
            <a:graphicFrameLocks/>
          </p:cNvGraphicFramePr>
          <p:nvPr>
            <p:extLst>
              <p:ext uri="{D42A27DB-BD31-4B8C-83A1-F6EECF244321}">
                <p14:modId xmlns:p14="http://schemas.microsoft.com/office/powerpoint/2010/main" val="3536533364"/>
              </p:ext>
            </p:extLst>
          </p:nvPr>
        </p:nvGraphicFramePr>
        <p:xfrm>
          <a:off x="4865141" y="4917816"/>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pic>
        <p:nvPicPr>
          <p:cNvPr id="151" name="图片 1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78206" y="4413164"/>
            <a:ext cx="540000" cy="442800"/>
          </a:xfrm>
          <a:prstGeom prst="rect">
            <a:avLst/>
          </a:prstGeom>
        </p:spPr>
      </p:pic>
      <p:pic>
        <p:nvPicPr>
          <p:cNvPr id="152" name="图片 15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502082" y="4413164"/>
            <a:ext cx="540000" cy="442800"/>
          </a:xfrm>
          <a:prstGeom prst="rect">
            <a:avLst/>
          </a:prstGeom>
        </p:spPr>
      </p:pic>
      <p:pic>
        <p:nvPicPr>
          <p:cNvPr id="153" name="图片 152" descr="PC.png"/>
          <p:cNvPicPr>
            <a:picLocks noChangeAspect="1"/>
          </p:cNvPicPr>
          <p:nvPr/>
        </p:nvPicPr>
        <p:blipFill>
          <a:blip r:embed="rId5" cstate="print"/>
          <a:stretch>
            <a:fillRect/>
          </a:stretch>
        </p:blipFill>
        <p:spPr bwMode="gray">
          <a:xfrm>
            <a:off x="868718" y="4408341"/>
            <a:ext cx="539063" cy="452446"/>
          </a:xfrm>
          <a:prstGeom prst="rect">
            <a:avLst/>
          </a:prstGeom>
        </p:spPr>
      </p:pic>
      <p:pic>
        <p:nvPicPr>
          <p:cNvPr id="154" name="图片 153" descr="PC.png"/>
          <p:cNvPicPr>
            <a:picLocks noChangeAspect="1"/>
          </p:cNvPicPr>
          <p:nvPr/>
        </p:nvPicPr>
        <p:blipFill>
          <a:blip r:embed="rId5" cstate="print"/>
          <a:stretch>
            <a:fillRect/>
          </a:stretch>
        </p:blipFill>
        <p:spPr bwMode="gray">
          <a:xfrm>
            <a:off x="5441831" y="4408341"/>
            <a:ext cx="539063" cy="452446"/>
          </a:xfrm>
          <a:prstGeom prst="rect">
            <a:avLst/>
          </a:prstGeom>
        </p:spPr>
      </p:pic>
      <p:sp>
        <p:nvSpPr>
          <p:cNvPr id="155" name="Freeform 159"/>
          <p:cNvSpPr/>
          <p:nvPr/>
        </p:nvSpPr>
        <p:spPr bwMode="gray">
          <a:xfrm flipH="1">
            <a:off x="9504670" y="4171223"/>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6" name="Freeform 159"/>
          <p:cNvSpPr/>
          <p:nvPr/>
        </p:nvSpPr>
        <p:spPr bwMode="gray">
          <a:xfrm flipH="1">
            <a:off x="6951563" y="4075515"/>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7" name="任意多边形 156"/>
          <p:cNvSpPr/>
          <p:nvPr/>
        </p:nvSpPr>
        <p:spPr bwMode="gray">
          <a:xfrm flipH="1" flipV="1">
            <a:off x="7749149" y="4787710"/>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bg1">
                <a:lumMod val="65000"/>
              </a:schemeClr>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158" name="内容占位符 14"/>
          <p:cNvGraphicFramePr>
            <a:graphicFrameLocks/>
          </p:cNvGraphicFramePr>
          <p:nvPr>
            <p:extLst>
              <p:ext uri="{D42A27DB-BD31-4B8C-83A1-F6EECF244321}">
                <p14:modId xmlns:p14="http://schemas.microsoft.com/office/powerpoint/2010/main" val="2997278658"/>
              </p:ext>
            </p:extLst>
          </p:nvPr>
        </p:nvGraphicFramePr>
        <p:xfrm>
          <a:off x="6433502" y="4158703"/>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cxnSp>
        <p:nvCxnSpPr>
          <p:cNvPr id="159" name="直接箭头连接符 158"/>
          <p:cNvCxnSpPr>
            <a:stCxn id="164" idx="3"/>
            <a:endCxn id="162" idx="1"/>
          </p:cNvCxnSpPr>
          <p:nvPr/>
        </p:nvCxnSpPr>
        <p:spPr bwMode="gray">
          <a:xfrm>
            <a:off x="6808724" y="4634564"/>
            <a:ext cx="670425"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直接箭头连接符 159"/>
          <p:cNvCxnSpPr>
            <a:stCxn id="163" idx="3"/>
            <a:endCxn id="165" idx="1"/>
          </p:cNvCxnSpPr>
          <p:nvPr/>
        </p:nvCxnSpPr>
        <p:spPr bwMode="gray">
          <a:xfrm>
            <a:off x="10443025" y="4634564"/>
            <a:ext cx="399749" cy="0"/>
          </a:xfrm>
          <a:prstGeom prst="straightConnector1">
            <a:avLst/>
          </a:prstGeom>
          <a:noFill/>
          <a:ln w="19050" cap="flat" cmpd="sng" algn="ctr">
            <a:solidFill>
              <a:schemeClr val="bg1">
                <a:lumMod val="50000"/>
              </a:schemeClr>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1" name="任意多边形 160"/>
          <p:cNvSpPr/>
          <p:nvPr/>
        </p:nvSpPr>
        <p:spPr bwMode="gray">
          <a:xfrm>
            <a:off x="7783487" y="4006013"/>
            <a:ext cx="2466475" cy="589060"/>
          </a:xfrm>
          <a:custGeom>
            <a:avLst/>
            <a:gdLst>
              <a:gd name="connsiteX0" fmla="*/ 0 w 5410200"/>
              <a:gd name="connsiteY0" fmla="*/ 390754 h 438379"/>
              <a:gd name="connsiteX1" fmla="*/ 2476500 w 5410200"/>
              <a:gd name="connsiteY1" fmla="*/ 229 h 438379"/>
              <a:gd name="connsiteX2" fmla="*/ 5410200 w 5410200"/>
              <a:gd name="connsiteY2" fmla="*/ 438379 h 438379"/>
            </a:gdLst>
            <a:ahLst/>
            <a:cxnLst>
              <a:cxn ang="0">
                <a:pos x="connsiteX0" y="connsiteY0"/>
              </a:cxn>
              <a:cxn ang="0">
                <a:pos x="connsiteX1" y="connsiteY1"/>
              </a:cxn>
              <a:cxn ang="0">
                <a:pos x="connsiteX2" y="connsiteY2"/>
              </a:cxn>
            </a:cxnLst>
            <a:rect l="l" t="t" r="r" b="b"/>
            <a:pathLst>
              <a:path w="5410200" h="438379">
                <a:moveTo>
                  <a:pt x="0" y="390754"/>
                </a:moveTo>
                <a:cubicBezTo>
                  <a:pt x="787400" y="191523"/>
                  <a:pt x="1574800" y="-7708"/>
                  <a:pt x="2476500" y="229"/>
                </a:cubicBezTo>
                <a:cubicBezTo>
                  <a:pt x="3378200" y="8166"/>
                  <a:pt x="5410200" y="438379"/>
                  <a:pt x="5410200" y="438379"/>
                </a:cubicBezTo>
              </a:path>
            </a:pathLst>
          </a:custGeom>
          <a:noFill/>
          <a:ln w="63500" cap="flat" cmpd="sng" algn="ctr">
            <a:solidFill>
              <a:schemeClr val="accent1"/>
            </a:solidFill>
            <a:prstDash val="solid"/>
            <a:round/>
            <a:headEnd type="none" w="med" len="med"/>
            <a:tailEnd type="none" w="med" len="med"/>
          </a:ln>
          <a:effectLst/>
        </p:spPr>
        <p:txBody>
          <a:bodyPr rtlCol="0" anchor="ctr"/>
          <a:lstStyle/>
          <a:p>
            <a:pPr algn="ctr" defTabSz="1218916"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2" name="图片 1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79149" y="4413164"/>
            <a:ext cx="540000" cy="442800"/>
          </a:xfrm>
          <a:prstGeom prst="rect">
            <a:avLst/>
          </a:prstGeom>
        </p:spPr>
      </p:pic>
      <p:pic>
        <p:nvPicPr>
          <p:cNvPr id="163" name="图片 16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03025" y="4413164"/>
            <a:ext cx="540000" cy="442800"/>
          </a:xfrm>
          <a:prstGeom prst="rect">
            <a:avLst/>
          </a:prstGeom>
        </p:spPr>
      </p:pic>
      <p:pic>
        <p:nvPicPr>
          <p:cNvPr id="164" name="图片 163" descr="PC.png"/>
          <p:cNvPicPr>
            <a:picLocks noChangeAspect="1"/>
          </p:cNvPicPr>
          <p:nvPr/>
        </p:nvPicPr>
        <p:blipFill>
          <a:blip r:embed="rId5" cstate="print"/>
          <a:stretch>
            <a:fillRect/>
          </a:stretch>
        </p:blipFill>
        <p:spPr bwMode="gray">
          <a:xfrm>
            <a:off x="6269661" y="4408341"/>
            <a:ext cx="539063" cy="452446"/>
          </a:xfrm>
          <a:prstGeom prst="rect">
            <a:avLst/>
          </a:prstGeom>
        </p:spPr>
      </p:pic>
      <p:pic>
        <p:nvPicPr>
          <p:cNvPr id="165" name="图片 164" descr="PC.png"/>
          <p:cNvPicPr>
            <a:picLocks noChangeAspect="1"/>
          </p:cNvPicPr>
          <p:nvPr/>
        </p:nvPicPr>
        <p:blipFill>
          <a:blip r:embed="rId5" cstate="print"/>
          <a:stretch>
            <a:fillRect/>
          </a:stretch>
        </p:blipFill>
        <p:spPr bwMode="gray">
          <a:xfrm>
            <a:off x="10842774" y="4408341"/>
            <a:ext cx="539063" cy="452446"/>
          </a:xfrm>
          <a:prstGeom prst="rect">
            <a:avLst/>
          </a:prstGeom>
        </p:spPr>
      </p:pic>
      <p:sp>
        <p:nvSpPr>
          <p:cNvPr id="166" name="矩形 165"/>
          <p:cNvSpPr/>
          <p:nvPr/>
        </p:nvSpPr>
        <p:spPr bwMode="gray">
          <a:xfrm>
            <a:off x="6148608" y="3514117"/>
            <a:ext cx="5265355" cy="26494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cxnSp>
        <p:nvCxnSpPr>
          <p:cNvPr id="168" name="直接连接符 167"/>
          <p:cNvCxnSpPr/>
          <p:nvPr/>
        </p:nvCxnSpPr>
        <p:spPr bwMode="gray">
          <a:xfrm>
            <a:off x="8955867" y="3002830"/>
            <a:ext cx="725266" cy="0"/>
          </a:xfrm>
          <a:prstGeom prst="line">
            <a:avLst/>
          </a:prstGeom>
          <a:noFill/>
          <a:ln w="63500" cap="flat" cmpd="sng" algn="ctr">
            <a:solidFill>
              <a:schemeClr val="accent1"/>
            </a:solidFill>
            <a:prstDash val="solid"/>
            <a:round/>
            <a:headEnd type="none" w="med" len="med"/>
            <a:tailEnd type="none" w="med" len="med"/>
          </a:ln>
          <a:effectLst/>
        </p:spPr>
      </p:cxnSp>
      <p:sp>
        <p:nvSpPr>
          <p:cNvPr id="169" name="文本框 168"/>
          <p:cNvSpPr txBox="1"/>
          <p:nvPr/>
        </p:nvSpPr>
        <p:spPr bwMode="gray">
          <a:xfrm>
            <a:off x="9867638" y="2848941"/>
            <a:ext cx="1160895"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Primary link 1</a:t>
            </a:r>
            <a:endParaRPr lang="en-US" altLang="zh-CN" sz="1200" dirty="0">
              <a:latin typeface="Huawei Sans" panose="020C0503030203020204" pitchFamily="34" charset="0"/>
              <a:cs typeface="Huawei Sans" panose="020C0503030203020204" pitchFamily="34" charset="0"/>
            </a:endParaRPr>
          </a:p>
        </p:txBody>
      </p:sp>
      <p:cxnSp>
        <p:nvCxnSpPr>
          <p:cNvPr id="170" name="直接连接符 169"/>
          <p:cNvCxnSpPr/>
          <p:nvPr/>
        </p:nvCxnSpPr>
        <p:spPr bwMode="gray">
          <a:xfrm>
            <a:off x="8955867" y="3302481"/>
            <a:ext cx="725266" cy="0"/>
          </a:xfrm>
          <a:prstGeom prst="line">
            <a:avLst/>
          </a:prstGeom>
          <a:noFill/>
          <a:ln w="63500" cap="flat" cmpd="sng" algn="ctr">
            <a:solidFill>
              <a:schemeClr val="bg1">
                <a:lumMod val="65000"/>
              </a:schemeClr>
            </a:solidFill>
            <a:prstDash val="solid"/>
            <a:round/>
            <a:headEnd type="none" w="med" len="med"/>
            <a:tailEnd type="none" w="med" len="med"/>
          </a:ln>
          <a:effectLst/>
        </p:spPr>
      </p:cxnSp>
      <p:sp>
        <p:nvSpPr>
          <p:cNvPr id="171" name="文本框 170"/>
          <p:cNvSpPr txBox="1"/>
          <p:nvPr/>
        </p:nvSpPr>
        <p:spPr bwMode="gray">
          <a:xfrm>
            <a:off x="9867638" y="3148593"/>
            <a:ext cx="1160895"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Primary link 2</a:t>
            </a:r>
            <a:endParaRPr lang="en-US" altLang="zh-CN" sz="1200" dirty="0">
              <a:latin typeface="Huawei Sans" panose="020C0503030203020204" pitchFamily="34" charset="0"/>
              <a:cs typeface="Huawei Sans" panose="020C0503030203020204" pitchFamily="34" charset="0"/>
            </a:endParaRPr>
          </a:p>
        </p:txBody>
      </p:sp>
      <p:sp>
        <p:nvSpPr>
          <p:cNvPr id="173" name="任意多边形 172"/>
          <p:cNvSpPr/>
          <p:nvPr/>
        </p:nvSpPr>
        <p:spPr bwMode="gray">
          <a:xfrm>
            <a:off x="2687630" y="4341938"/>
            <a:ext cx="223418" cy="636841"/>
          </a:xfrm>
          <a:custGeom>
            <a:avLst/>
            <a:gdLst>
              <a:gd name="connsiteX0" fmla="*/ 0 w 223418"/>
              <a:gd name="connsiteY0" fmla="*/ 118226 h 636841"/>
              <a:gd name="connsiteX1" fmla="*/ 218364 w 223418"/>
              <a:gd name="connsiteY1" fmla="*/ 36339 h 636841"/>
              <a:gd name="connsiteX2" fmla="*/ 150126 w 223418"/>
              <a:gd name="connsiteY2" fmla="*/ 636841 h 636841"/>
            </a:gdLst>
            <a:ahLst/>
            <a:cxnLst>
              <a:cxn ang="0">
                <a:pos x="connsiteX0" y="connsiteY0"/>
              </a:cxn>
              <a:cxn ang="0">
                <a:pos x="connsiteX1" y="connsiteY1"/>
              </a:cxn>
              <a:cxn ang="0">
                <a:pos x="connsiteX2" y="connsiteY2"/>
              </a:cxn>
            </a:cxnLst>
            <a:rect l="l" t="t" r="r" b="b"/>
            <a:pathLst>
              <a:path w="223418" h="636841">
                <a:moveTo>
                  <a:pt x="0" y="118226"/>
                </a:moveTo>
                <a:cubicBezTo>
                  <a:pt x="96671" y="34064"/>
                  <a:pt x="193343" y="-50097"/>
                  <a:pt x="218364" y="36339"/>
                </a:cubicBezTo>
                <a:cubicBezTo>
                  <a:pt x="243385" y="122775"/>
                  <a:pt x="168323" y="536757"/>
                  <a:pt x="150126" y="636841"/>
                </a:cubicBezTo>
              </a:path>
            </a:pathLst>
          </a:custGeom>
          <a:noFill/>
          <a:ln w="38100">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74" name="任意多边形 173"/>
          <p:cNvSpPr/>
          <p:nvPr/>
        </p:nvSpPr>
        <p:spPr bwMode="gray">
          <a:xfrm>
            <a:off x="8065827" y="4364566"/>
            <a:ext cx="423080" cy="677807"/>
          </a:xfrm>
          <a:custGeom>
            <a:avLst/>
            <a:gdLst>
              <a:gd name="connsiteX0" fmla="*/ 0 w 423080"/>
              <a:gd name="connsiteY0" fmla="*/ 464024 h 677807"/>
              <a:gd name="connsiteX1" fmla="*/ 341194 w 423080"/>
              <a:gd name="connsiteY1" fmla="*/ 655092 h 677807"/>
              <a:gd name="connsiteX2" fmla="*/ 423080 w 423080"/>
              <a:gd name="connsiteY2" fmla="*/ 0 h 677807"/>
            </a:gdLst>
            <a:ahLst/>
            <a:cxnLst>
              <a:cxn ang="0">
                <a:pos x="connsiteX0" y="connsiteY0"/>
              </a:cxn>
              <a:cxn ang="0">
                <a:pos x="connsiteX1" y="connsiteY1"/>
              </a:cxn>
              <a:cxn ang="0">
                <a:pos x="connsiteX2" y="connsiteY2"/>
              </a:cxn>
            </a:cxnLst>
            <a:rect l="l" t="t" r="r" b="b"/>
            <a:pathLst>
              <a:path w="423080" h="677807">
                <a:moveTo>
                  <a:pt x="0" y="464024"/>
                </a:moveTo>
                <a:cubicBezTo>
                  <a:pt x="135340" y="598226"/>
                  <a:pt x="270681" y="732429"/>
                  <a:pt x="341194" y="655092"/>
                </a:cubicBezTo>
                <a:cubicBezTo>
                  <a:pt x="411707" y="577755"/>
                  <a:pt x="402608" y="93260"/>
                  <a:pt x="423080" y="0"/>
                </a:cubicBezTo>
              </a:path>
            </a:pathLst>
          </a:custGeom>
          <a:noFill/>
          <a:ln w="38100">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graphicFrame>
        <p:nvGraphicFramePr>
          <p:cNvPr id="175" name="内容占位符 14"/>
          <p:cNvGraphicFramePr>
            <a:graphicFrameLocks/>
          </p:cNvGraphicFramePr>
          <p:nvPr>
            <p:extLst>
              <p:ext uri="{D42A27DB-BD31-4B8C-83A1-F6EECF244321}">
                <p14:modId xmlns:p14="http://schemas.microsoft.com/office/powerpoint/2010/main" val="3200749547"/>
              </p:ext>
            </p:extLst>
          </p:nvPr>
        </p:nvGraphicFramePr>
        <p:xfrm>
          <a:off x="8423432" y="3831575"/>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graphicFrame>
        <p:nvGraphicFramePr>
          <p:cNvPr id="176" name="内容占位符 14"/>
          <p:cNvGraphicFramePr>
            <a:graphicFrameLocks/>
          </p:cNvGraphicFramePr>
          <p:nvPr>
            <p:extLst>
              <p:ext uri="{D42A27DB-BD31-4B8C-83A1-F6EECF244321}">
                <p14:modId xmlns:p14="http://schemas.microsoft.com/office/powerpoint/2010/main" val="3582508156"/>
              </p:ext>
            </p:extLst>
          </p:nvPr>
        </p:nvGraphicFramePr>
        <p:xfrm>
          <a:off x="10283622" y="4917816"/>
          <a:ext cx="1068416" cy="274296"/>
        </p:xfrm>
        <a:graphic>
          <a:graphicData uri="http://schemas.openxmlformats.org/drawingml/2006/table">
            <a:tbl>
              <a:tblPr firstRow="1" bandRow="1">
                <a:tableStyleId>{93296810-A885-4BE3-A3E7-6D5BEEA58F35}</a:tableStyleId>
              </a:tblPr>
              <a:tblGrid>
                <a:gridCol w="267104">
                  <a:extLst>
                    <a:ext uri="{9D8B030D-6E8A-4147-A177-3AD203B41FA5}">
                      <a16:colId xmlns:a16="http://schemas.microsoft.com/office/drawing/2014/main" val="20000"/>
                    </a:ext>
                  </a:extLst>
                </a:gridCol>
                <a:gridCol w="267104">
                  <a:extLst>
                    <a:ext uri="{9D8B030D-6E8A-4147-A177-3AD203B41FA5}">
                      <a16:colId xmlns:a16="http://schemas.microsoft.com/office/drawing/2014/main" val="20001"/>
                    </a:ext>
                  </a:extLst>
                </a:gridCol>
                <a:gridCol w="267104">
                  <a:extLst>
                    <a:ext uri="{9D8B030D-6E8A-4147-A177-3AD203B41FA5}">
                      <a16:colId xmlns:a16="http://schemas.microsoft.com/office/drawing/2014/main" val="20002"/>
                    </a:ext>
                  </a:extLst>
                </a:gridCol>
                <a:gridCol w="267104">
                  <a:extLst>
                    <a:ext uri="{9D8B030D-6E8A-4147-A177-3AD203B41FA5}">
                      <a16:colId xmlns:a16="http://schemas.microsoft.com/office/drawing/2014/main" val="20003"/>
                    </a:ext>
                  </a:extLst>
                </a:gridCol>
              </a:tblGrid>
              <a:tr h="215297">
                <a:tc>
                  <a:txBody>
                    <a:bodyPr/>
                    <a:lstStyle/>
                    <a:p>
                      <a:pPr algn="ctr" fontAlgn="ctr"/>
                      <a:r>
                        <a:rPr lang="en-US" sz="1200" dirty="0">
                          <a:latin typeface="Huawei Sans" panose="020C0503030203020204" pitchFamily="34" charset="0"/>
                        </a:rPr>
                        <a:t>4</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3</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2</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tc>
                  <a:txBody>
                    <a:bodyPr/>
                    <a:lstStyle/>
                    <a:p>
                      <a:pPr algn="ctr" fontAlgn="ctr"/>
                      <a:r>
                        <a:rPr lang="en-US" sz="1200" dirty="0">
                          <a:latin typeface="Huawei Sans" panose="020C0503030203020204" pitchFamily="34" charset="0"/>
                        </a:rPr>
                        <a:t>1</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tc>
                <a:extLst>
                  <a:ext uri="{0D108BD9-81ED-4DB2-BD59-A6C34878D82A}">
                    <a16:rowId xmlns:a16="http://schemas.microsoft.com/office/drawing/2014/main" val="10000"/>
                  </a:ext>
                </a:extLst>
              </a:tr>
            </a:tbl>
          </a:graphicData>
        </a:graphic>
      </p:graphicFrame>
      <p:sp>
        <p:nvSpPr>
          <p:cNvPr id="177" name="文本占位符 171"/>
          <p:cNvSpPr txBox="1">
            <a:spLocks/>
          </p:cNvSpPr>
          <p:nvPr/>
        </p:nvSpPr>
        <p:spPr bwMode="gray">
          <a:xfrm>
            <a:off x="1619701" y="5704026"/>
            <a:ext cx="4181489" cy="43527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a:lnSpc>
                <a:spcPct val="100000"/>
              </a:lnSpc>
              <a:buNone/>
            </a:pPr>
            <a:r>
              <a:rPr lang="en-US" sz="1200" dirty="0">
                <a:latin typeface="Huawei Sans" panose="020C0503030203020204" pitchFamily="34" charset="0"/>
              </a:rPr>
              <a:t>When the quality of primary link 1 does not meet requirements, traffic is switched to primary link 2.</a:t>
            </a:r>
          </a:p>
        </p:txBody>
      </p:sp>
      <p:sp>
        <p:nvSpPr>
          <p:cNvPr id="178" name="文本占位符 171"/>
          <p:cNvSpPr txBox="1">
            <a:spLocks/>
          </p:cNvSpPr>
          <p:nvPr/>
        </p:nvSpPr>
        <p:spPr bwMode="gray">
          <a:xfrm>
            <a:off x="6986477" y="5704026"/>
            <a:ext cx="3589617" cy="43527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a:lnSpc>
                <a:spcPct val="100000"/>
              </a:lnSpc>
              <a:buNone/>
            </a:pPr>
            <a:r>
              <a:rPr lang="en-US" sz="1200" dirty="0">
                <a:latin typeface="Huawei Sans" panose="020C0503030203020204" pitchFamily="34" charset="0"/>
              </a:rPr>
              <a:t>After the quality of primary link 1 recovers, traffic is switched back to primary link 1.</a:t>
            </a:r>
          </a:p>
        </p:txBody>
      </p:sp>
    </p:spTree>
    <p:extLst>
      <p:ext uri="{BB962C8B-B14F-4D97-AF65-F5344CB8AC3E}">
        <p14:creationId xmlns:p14="http://schemas.microsoft.com/office/powerpoint/2010/main" val="291672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fontScale="90000"/>
          </a:bodyPr>
          <a:lstStyle/>
          <a:p>
            <a:pPr fontAlgn="ctr"/>
            <a:r>
              <a:rPr lang="en-US" dirty="0">
                <a:latin typeface="Huawei Sans" panose="020C0503030203020204" pitchFamily="34" charset="0"/>
                <a:cs typeface="Huawei Sans" panose="020C0503030203020204" pitchFamily="34" charset="0"/>
              </a:rPr>
              <a:t>Intelligent Traffic Steering Implementation: Scheduling Following</a:t>
            </a:r>
          </a:p>
        </p:txBody>
      </p:sp>
      <p:cxnSp>
        <p:nvCxnSpPr>
          <p:cNvPr id="37" name="直接连接符 36"/>
          <p:cNvCxnSpPr/>
          <p:nvPr/>
        </p:nvCxnSpPr>
        <p:spPr bwMode="gray">
          <a:xfrm flipV="1">
            <a:off x="1726745" y="1687364"/>
            <a:ext cx="3006252" cy="26411"/>
          </a:xfrm>
          <a:prstGeom prst="line">
            <a:avLst/>
          </a:prstGeom>
          <a:noFill/>
          <a:ln w="34925" cap="flat" cmpd="sng" algn="ctr">
            <a:solidFill>
              <a:schemeClr val="bg1">
                <a:lumMod val="85000"/>
              </a:schemeClr>
            </a:solidFill>
            <a:prstDash val="solid"/>
          </a:ln>
          <a:effectLst/>
        </p:spPr>
      </p:cxnSp>
      <p:cxnSp>
        <p:nvCxnSpPr>
          <p:cNvPr id="40" name="直接连接符 39"/>
          <p:cNvCxnSpPr/>
          <p:nvPr/>
        </p:nvCxnSpPr>
        <p:spPr bwMode="gray">
          <a:xfrm flipV="1">
            <a:off x="612241" y="2254233"/>
            <a:ext cx="683069" cy="730"/>
          </a:xfrm>
          <a:prstGeom prst="line">
            <a:avLst/>
          </a:prstGeom>
          <a:noFill/>
          <a:ln w="34925" cap="flat" cmpd="sng" algn="ctr">
            <a:solidFill>
              <a:schemeClr val="bg1">
                <a:lumMod val="85000"/>
              </a:schemeClr>
            </a:solidFill>
            <a:prstDash val="solid"/>
          </a:ln>
          <a:effectLst/>
        </p:spPr>
      </p:cxnSp>
      <p:cxnSp>
        <p:nvCxnSpPr>
          <p:cNvPr id="41" name="直接连接符 40"/>
          <p:cNvCxnSpPr/>
          <p:nvPr/>
        </p:nvCxnSpPr>
        <p:spPr bwMode="gray">
          <a:xfrm>
            <a:off x="1265499" y="2245248"/>
            <a:ext cx="371874" cy="346698"/>
          </a:xfrm>
          <a:prstGeom prst="line">
            <a:avLst/>
          </a:prstGeom>
          <a:noFill/>
          <a:ln w="34925" cap="flat" cmpd="sng" algn="ctr">
            <a:solidFill>
              <a:schemeClr val="bg1">
                <a:lumMod val="85000"/>
              </a:schemeClr>
            </a:solidFill>
            <a:prstDash val="solid"/>
          </a:ln>
          <a:effectLst/>
        </p:spPr>
      </p:cxnSp>
      <p:cxnSp>
        <p:nvCxnSpPr>
          <p:cNvPr id="42" name="直接连接符 41"/>
          <p:cNvCxnSpPr/>
          <p:nvPr/>
        </p:nvCxnSpPr>
        <p:spPr bwMode="gray">
          <a:xfrm flipV="1">
            <a:off x="1606085" y="2531240"/>
            <a:ext cx="3209570" cy="45813"/>
          </a:xfrm>
          <a:prstGeom prst="line">
            <a:avLst/>
          </a:prstGeom>
          <a:noFill/>
          <a:ln w="34925" cap="flat" cmpd="sng" algn="ctr">
            <a:solidFill>
              <a:schemeClr val="bg1">
                <a:lumMod val="85000"/>
              </a:schemeClr>
            </a:solidFill>
            <a:prstDash val="solid"/>
          </a:ln>
          <a:effectLst/>
        </p:spPr>
      </p:cxnSp>
      <p:sp>
        <p:nvSpPr>
          <p:cNvPr id="43" name="云形 42"/>
          <p:cNvSpPr/>
          <p:nvPr/>
        </p:nvSpPr>
        <p:spPr bwMode="gray">
          <a:xfrm>
            <a:off x="2253397" y="1073594"/>
            <a:ext cx="2093577" cy="1048158"/>
          </a:xfrm>
          <a:prstGeom prst="cloud">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4" name="直接连接符 43"/>
          <p:cNvCxnSpPr/>
          <p:nvPr/>
        </p:nvCxnSpPr>
        <p:spPr bwMode="gray">
          <a:xfrm>
            <a:off x="5151169" y="2255995"/>
            <a:ext cx="534957" cy="0"/>
          </a:xfrm>
          <a:prstGeom prst="line">
            <a:avLst/>
          </a:prstGeom>
          <a:noFill/>
          <a:ln w="34925" cap="flat" cmpd="sng" algn="ctr">
            <a:solidFill>
              <a:schemeClr val="bg1">
                <a:lumMod val="85000"/>
              </a:schemeClr>
            </a:solidFill>
            <a:prstDash val="solid"/>
          </a:ln>
          <a:effectLst/>
        </p:spPr>
      </p:cxnSp>
      <p:cxnSp>
        <p:nvCxnSpPr>
          <p:cNvPr id="45" name="直接连接符 44"/>
          <p:cNvCxnSpPr/>
          <p:nvPr/>
        </p:nvCxnSpPr>
        <p:spPr bwMode="gray">
          <a:xfrm flipV="1">
            <a:off x="4794761" y="2247590"/>
            <a:ext cx="382896" cy="281265"/>
          </a:xfrm>
          <a:prstGeom prst="line">
            <a:avLst/>
          </a:prstGeom>
          <a:noFill/>
          <a:ln w="34925" cap="flat" cmpd="sng" algn="ctr">
            <a:solidFill>
              <a:schemeClr val="bg1">
                <a:lumMod val="85000"/>
              </a:schemeClr>
            </a:solidFill>
            <a:prstDash val="solid"/>
          </a:ln>
          <a:effectLst/>
        </p:spPr>
      </p:cxnSp>
      <p:cxnSp>
        <p:nvCxnSpPr>
          <p:cNvPr id="46" name="直接连接符 45"/>
          <p:cNvCxnSpPr/>
          <p:nvPr/>
        </p:nvCxnSpPr>
        <p:spPr bwMode="gray">
          <a:xfrm flipV="1">
            <a:off x="1231823" y="1706271"/>
            <a:ext cx="509953" cy="375598"/>
          </a:xfrm>
          <a:prstGeom prst="line">
            <a:avLst/>
          </a:prstGeom>
          <a:noFill/>
          <a:ln w="34925" cap="flat" cmpd="sng" algn="ctr">
            <a:solidFill>
              <a:schemeClr val="bg1">
                <a:lumMod val="85000"/>
              </a:schemeClr>
            </a:solidFill>
            <a:prstDash val="solid"/>
          </a:ln>
          <a:effectLst/>
        </p:spPr>
      </p:cxnSp>
      <p:cxnSp>
        <p:nvCxnSpPr>
          <p:cNvPr id="47" name="直接连接符 46"/>
          <p:cNvCxnSpPr/>
          <p:nvPr/>
        </p:nvCxnSpPr>
        <p:spPr bwMode="gray">
          <a:xfrm>
            <a:off x="4713043" y="1686388"/>
            <a:ext cx="383542" cy="335452"/>
          </a:xfrm>
          <a:prstGeom prst="line">
            <a:avLst/>
          </a:prstGeom>
          <a:noFill/>
          <a:ln w="34925" cap="flat" cmpd="sng" algn="ctr">
            <a:solidFill>
              <a:schemeClr val="bg1">
                <a:lumMod val="85000"/>
              </a:schemeClr>
            </a:solidFill>
            <a:prstDash val="solid"/>
          </a:ln>
          <a:effectLst/>
        </p:spPr>
      </p:cxnSp>
      <p:cxnSp>
        <p:nvCxnSpPr>
          <p:cNvPr id="48" name="直接连接符 47"/>
          <p:cNvCxnSpPr/>
          <p:nvPr/>
        </p:nvCxnSpPr>
        <p:spPr bwMode="gray">
          <a:xfrm>
            <a:off x="5071408" y="2016483"/>
            <a:ext cx="643752" cy="0"/>
          </a:xfrm>
          <a:prstGeom prst="line">
            <a:avLst/>
          </a:prstGeom>
          <a:noFill/>
          <a:ln w="34925" cap="flat" cmpd="sng" algn="ctr">
            <a:solidFill>
              <a:schemeClr val="bg1">
                <a:lumMod val="85000"/>
              </a:schemeClr>
            </a:solidFill>
            <a:prstDash val="solid"/>
          </a:ln>
          <a:effectLst/>
        </p:spPr>
      </p:cxnSp>
      <p:cxnSp>
        <p:nvCxnSpPr>
          <p:cNvPr id="49" name="直接连接符 48"/>
          <p:cNvCxnSpPr/>
          <p:nvPr/>
        </p:nvCxnSpPr>
        <p:spPr bwMode="gray">
          <a:xfrm flipV="1">
            <a:off x="586003" y="2070528"/>
            <a:ext cx="683069" cy="211"/>
          </a:xfrm>
          <a:prstGeom prst="line">
            <a:avLst/>
          </a:prstGeom>
          <a:noFill/>
          <a:ln w="34925" cap="flat" cmpd="sng" algn="ctr">
            <a:solidFill>
              <a:schemeClr val="bg1">
                <a:lumMod val="85000"/>
              </a:schemeClr>
            </a:solidFill>
            <a:prstDash val="solid"/>
          </a:ln>
          <a:effectLst/>
        </p:spPr>
      </p:cxnSp>
      <p:sp>
        <p:nvSpPr>
          <p:cNvPr id="56" name="云形 55"/>
          <p:cNvSpPr/>
          <p:nvPr/>
        </p:nvSpPr>
        <p:spPr bwMode="gray">
          <a:xfrm>
            <a:off x="2253401" y="2146116"/>
            <a:ext cx="1907716" cy="1048158"/>
          </a:xfrm>
          <a:prstGeom prst="cloud">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r>
              <a:rPr lang="en-US" sz="1200" b="1" dirty="0">
                <a:solidFill>
                  <a:srgbClr val="000000"/>
                </a:solidFill>
                <a:latin typeface="Huawei Sans" panose="020C0503030203020204" pitchFamily="34" charset="0"/>
                <a:cs typeface="Huawei Sans" panose="020C0503030203020204" pitchFamily="34" charset="0"/>
              </a:rPr>
              <a:t>MPLS</a:t>
            </a:r>
            <a:endPar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6" name="直接连接符 15"/>
          <p:cNvCxnSpPr/>
          <p:nvPr/>
        </p:nvCxnSpPr>
        <p:spPr bwMode="gray">
          <a:xfrm>
            <a:off x="656934" y="2431348"/>
            <a:ext cx="0" cy="1519200"/>
          </a:xfrm>
          <a:prstGeom prst="line">
            <a:avLst/>
          </a:prstGeom>
          <a:noFill/>
          <a:ln w="9525" cap="flat" cmpd="sng" algn="ctr">
            <a:solidFill>
              <a:schemeClr val="tx1"/>
            </a:solidFill>
            <a:prstDash val="solid"/>
          </a:ln>
          <a:effectLst/>
        </p:spPr>
      </p:cxnSp>
      <p:cxnSp>
        <p:nvCxnSpPr>
          <p:cNvPr id="17" name="直接连接符 16"/>
          <p:cNvCxnSpPr/>
          <p:nvPr/>
        </p:nvCxnSpPr>
        <p:spPr bwMode="gray">
          <a:xfrm flipH="1">
            <a:off x="5671614" y="2431348"/>
            <a:ext cx="0" cy="1519199"/>
          </a:xfrm>
          <a:prstGeom prst="line">
            <a:avLst/>
          </a:prstGeom>
          <a:noFill/>
          <a:ln w="9525" cap="flat" cmpd="sng" algn="ctr">
            <a:solidFill>
              <a:schemeClr val="tx1"/>
            </a:solidFill>
            <a:prstDash val="solid"/>
          </a:ln>
          <a:effectLst/>
        </p:spPr>
      </p:cxnSp>
      <p:sp>
        <p:nvSpPr>
          <p:cNvPr id="18" name="文本框 17"/>
          <p:cNvSpPr txBox="1"/>
          <p:nvPr/>
        </p:nvSpPr>
        <p:spPr bwMode="gray">
          <a:xfrm>
            <a:off x="1606085" y="3220459"/>
            <a:ext cx="3038516" cy="276999"/>
          </a:xfrm>
          <a:prstGeom prst="rect">
            <a:avLst/>
          </a:prstGeom>
          <a:noFill/>
        </p:spPr>
        <p:txBody>
          <a:bodyPr wrap="square" rtlCol="0">
            <a:spAutoFit/>
          </a:bodyPr>
          <a:lstStyle/>
          <a:p>
            <a:pPr defTabSz="1218916" fontAlgn="ctr"/>
            <a:r>
              <a:rPr lang="en-US" sz="1200" dirty="0">
                <a:solidFill>
                  <a:prstClr val="black"/>
                </a:solidFill>
                <a:latin typeface="Huawei Sans" panose="020C0503030203020204" pitchFamily="34" charset="0"/>
                <a:cs typeface="Huawei Sans" panose="020C0503030203020204" pitchFamily="34" charset="0"/>
              </a:rPr>
              <a:t>The </a:t>
            </a:r>
            <a:r>
              <a:rPr lang="en-US" altLang="zh-CN" sz="1200" dirty="0">
                <a:solidFill>
                  <a:prstClr val="black"/>
                </a:solidFill>
                <a:latin typeface="Huawei Sans" panose="020C0503030203020204" pitchFamily="34" charset="0"/>
                <a:cs typeface="Huawei Sans" panose="020C0503030203020204" pitchFamily="34" charset="0"/>
              </a:rPr>
              <a:t>primary </a:t>
            </a:r>
            <a:r>
              <a:rPr lang="en-US" sz="1200" dirty="0">
                <a:solidFill>
                  <a:prstClr val="black"/>
                </a:solidFill>
                <a:latin typeface="Huawei Sans" panose="020C0503030203020204" pitchFamily="34" charset="0"/>
                <a:cs typeface="Huawei Sans" panose="020C0503030203020204" pitchFamily="34" charset="0"/>
              </a:rPr>
              <a:t>party sends packets.</a:t>
            </a:r>
          </a:p>
        </p:txBody>
      </p:sp>
      <p:sp>
        <p:nvSpPr>
          <p:cNvPr id="67" name="内容占位符 2"/>
          <p:cNvSpPr txBox="1">
            <a:spLocks/>
          </p:cNvSpPr>
          <p:nvPr/>
        </p:nvSpPr>
        <p:spPr bwMode="gray">
          <a:xfrm>
            <a:off x="6406101" y="5439321"/>
            <a:ext cx="4848992" cy="35660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矩形 76"/>
          <p:cNvSpPr/>
          <p:nvPr/>
        </p:nvSpPr>
        <p:spPr bwMode="gray">
          <a:xfrm>
            <a:off x="1302797" y="3286845"/>
            <a:ext cx="300539" cy="1481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文本框 85"/>
          <p:cNvSpPr txBox="1"/>
          <p:nvPr/>
        </p:nvSpPr>
        <p:spPr bwMode="gray">
          <a:xfrm>
            <a:off x="6096000" y="1102970"/>
            <a:ext cx="5653088" cy="45881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30000"/>
              </a:lnSpc>
            </a:pPr>
            <a:r>
              <a:rPr lang="en-US" sz="1400" dirty="0">
                <a:latin typeface="Huawei Sans" panose="020C0503030203020204" pitchFamily="34" charset="0"/>
              </a:rPr>
              <a:t>When incoming and outgoing paths are inconsistent, the inbound link may become congested. The scheduling following function solves this problem. After the primary and secondary </a:t>
            </a:r>
            <a:r>
              <a:rPr lang="en-US" sz="1400" dirty="0">
                <a:solidFill>
                  <a:prstClr val="black"/>
                </a:solidFill>
                <a:latin typeface="Huawei Sans" panose="020C0503030203020204" pitchFamily="34" charset="0"/>
              </a:rPr>
              <a:t>parties </a:t>
            </a:r>
            <a:r>
              <a:rPr lang="en-US" sz="1400" dirty="0">
                <a:latin typeface="Huawei Sans" panose="020C0503030203020204" pitchFamily="34" charset="0"/>
              </a:rPr>
              <a:t>are determined based on certain rules and the prima</a:t>
            </a:r>
            <a:r>
              <a:rPr lang="en-US" altLang="zh-CN" sz="1400" dirty="0">
                <a:latin typeface="Huawei Sans" panose="020C0503030203020204" pitchFamily="34" charset="0"/>
              </a:rPr>
              <a:t>r</a:t>
            </a:r>
            <a:r>
              <a:rPr lang="en-US" sz="1400" dirty="0">
                <a:latin typeface="Huawei Sans" panose="020C0503030203020204" pitchFamily="34" charset="0"/>
              </a:rPr>
              <a:t>y </a:t>
            </a:r>
            <a:r>
              <a:rPr lang="en-US" sz="1400" dirty="0">
                <a:solidFill>
                  <a:prstClr val="black"/>
                </a:solidFill>
                <a:latin typeface="Huawei Sans" panose="020C0503030203020204" pitchFamily="34" charset="0"/>
              </a:rPr>
              <a:t>party </a:t>
            </a:r>
            <a:r>
              <a:rPr lang="en-US" sz="1400" dirty="0">
                <a:latin typeface="Huawei Sans" panose="020C0503030203020204" pitchFamily="34" charset="0"/>
              </a:rPr>
              <a:t>performs traffic steering, the secondary </a:t>
            </a:r>
            <a:r>
              <a:rPr lang="en-US" sz="1400" dirty="0">
                <a:solidFill>
                  <a:prstClr val="black"/>
                </a:solidFill>
                <a:latin typeface="Huawei Sans" panose="020C0503030203020204" pitchFamily="34" charset="0"/>
              </a:rPr>
              <a:t>party </a:t>
            </a:r>
            <a:r>
              <a:rPr lang="en-US" sz="1400" dirty="0">
                <a:latin typeface="Huawei Sans" panose="020C0503030203020204" pitchFamily="34" charset="0"/>
              </a:rPr>
              <a:t>follows the traffic steering result of the primary </a:t>
            </a:r>
            <a:r>
              <a:rPr lang="en-US" sz="1400" dirty="0">
                <a:solidFill>
                  <a:prstClr val="black"/>
                </a:solidFill>
                <a:latin typeface="Huawei Sans" panose="020C0503030203020204" pitchFamily="34" charset="0"/>
              </a:rPr>
              <a:t>party</a:t>
            </a:r>
            <a:r>
              <a:rPr lang="en-US" sz="1400" dirty="0">
                <a:latin typeface="Huawei Sans" panose="020C0503030203020204" pitchFamily="34" charset="0"/>
              </a:rPr>
              <a:t>.</a:t>
            </a:r>
            <a:endParaRPr lang="en-US" altLang="zh-CN" sz="1400" dirty="0">
              <a:latin typeface="Huawei Sans" panose="020C0503030203020204" pitchFamily="34" charset="0"/>
              <a:sym typeface="Huawei Sans" panose="020C0503030203020204" pitchFamily="34" charset="0"/>
            </a:endParaRPr>
          </a:p>
          <a:p>
            <a:pPr algn="l">
              <a:lnSpc>
                <a:spcPct val="130000"/>
              </a:lnSpc>
            </a:pPr>
            <a:r>
              <a:rPr lang="en-US" sz="1400" dirty="0">
                <a:latin typeface="Huawei Sans" panose="020C0503030203020204" pitchFamily="34" charset="0"/>
              </a:rPr>
              <a:t>The primary </a:t>
            </a:r>
            <a:r>
              <a:rPr lang="en-US" sz="1400" dirty="0">
                <a:solidFill>
                  <a:prstClr val="black"/>
                </a:solidFill>
                <a:latin typeface="Huawei Sans" panose="020C0503030203020204" pitchFamily="34" charset="0"/>
              </a:rPr>
              <a:t>party </a:t>
            </a:r>
            <a:r>
              <a:rPr lang="en-US" sz="1400" dirty="0">
                <a:latin typeface="Huawei Sans" panose="020C0503030203020204" pitchFamily="34" charset="0"/>
              </a:rPr>
              <a:t>is determined as follows:</a:t>
            </a:r>
          </a:p>
          <a:p>
            <a:pPr marL="539750" lvl="1" indent="-222250">
              <a:lnSpc>
                <a:spcPct val="130000"/>
              </a:lnSpc>
            </a:pPr>
            <a:r>
              <a:rPr lang="en-US" sz="1200" dirty="0">
                <a:latin typeface="Huawei Sans" panose="020C0503030203020204" pitchFamily="34" charset="0"/>
                <a:cs typeface="Huawei Sans" panose="020C0503030203020204" pitchFamily="34" charset="0"/>
              </a:rPr>
              <a:t>Between dual-gateway sites: The site with a smaller ID is selected as the primary </a:t>
            </a:r>
            <a:r>
              <a:rPr lang="en-US" sz="1200" dirty="0">
                <a:solidFill>
                  <a:prstClr val="black"/>
                </a:solidFill>
                <a:latin typeface="Huawei Sans" panose="020C0503030203020204" pitchFamily="34" charset="0"/>
                <a:cs typeface="Huawei Sans" panose="020C0503030203020204" pitchFamily="34" charset="0"/>
              </a:rPr>
              <a:t>party</a:t>
            </a:r>
            <a:r>
              <a:rPr lang="en-US" sz="1200" dirty="0">
                <a:latin typeface="Huawei Sans" panose="020C0503030203020204" pitchFamily="34" charset="0"/>
                <a:cs typeface="Huawei Sans" panose="020C0503030203020204" pitchFamily="34" charset="0"/>
              </a:rPr>
              <a:t>.</a:t>
            </a:r>
          </a:p>
          <a:p>
            <a:pPr marL="539750" lvl="1" indent="-222250">
              <a:lnSpc>
                <a:spcPct val="130000"/>
              </a:lnSpc>
            </a:pPr>
            <a:r>
              <a:rPr lang="en-US" sz="1200" dirty="0">
                <a:latin typeface="Huawei Sans" panose="020C0503030203020204" pitchFamily="34" charset="0"/>
                <a:cs typeface="Huawei Sans" panose="020C0503030203020204" pitchFamily="34" charset="0"/>
              </a:rPr>
              <a:t>Between a single-gateway site and a dual-gateway site: The single-gateway site is selected as the primary </a:t>
            </a:r>
            <a:r>
              <a:rPr lang="en-US" sz="1200" dirty="0">
                <a:solidFill>
                  <a:prstClr val="black"/>
                </a:solidFill>
                <a:latin typeface="Huawei Sans" panose="020C0503030203020204" pitchFamily="34" charset="0"/>
                <a:cs typeface="Huawei Sans" panose="020C0503030203020204" pitchFamily="34" charset="0"/>
              </a:rPr>
              <a:t>party</a:t>
            </a:r>
            <a:r>
              <a:rPr lang="en-US" sz="1200" dirty="0">
                <a:latin typeface="Huawei Sans" panose="020C0503030203020204" pitchFamily="34" charset="0"/>
                <a:cs typeface="Huawei Sans" panose="020C0503030203020204" pitchFamily="34" charset="0"/>
              </a:rPr>
              <a:t>.</a:t>
            </a:r>
          </a:p>
          <a:p>
            <a:pPr marL="539750" lvl="1" indent="-222250">
              <a:lnSpc>
                <a:spcPct val="130000"/>
              </a:lnSpc>
            </a:pPr>
            <a:r>
              <a:rPr lang="en-US" sz="1200" dirty="0">
                <a:latin typeface="Huawei Sans" panose="020C0503030203020204" pitchFamily="34" charset="0"/>
                <a:cs typeface="Huawei Sans" panose="020C0503030203020204" pitchFamily="34" charset="0"/>
              </a:rPr>
              <a:t>Between single-gateway sites: The site with a smaller WAN uplink bandwidth is selected as the primary </a:t>
            </a:r>
            <a:r>
              <a:rPr lang="en-US" sz="1200" dirty="0">
                <a:solidFill>
                  <a:prstClr val="black"/>
                </a:solidFill>
                <a:latin typeface="Huawei Sans" panose="020C0503030203020204" pitchFamily="34" charset="0"/>
                <a:cs typeface="Huawei Sans" panose="020C0503030203020204" pitchFamily="34" charset="0"/>
              </a:rPr>
              <a:t>party</a:t>
            </a:r>
            <a:r>
              <a:rPr lang="en-US" sz="1200" dirty="0">
                <a:latin typeface="Huawei Sans" panose="020C0503030203020204" pitchFamily="34" charset="0"/>
                <a:cs typeface="Huawei Sans" panose="020C0503030203020204" pitchFamily="34" charset="0"/>
              </a:rPr>
              <a:t>. If the sites have the same WAN uplink bandwidth, the site with a smaller ID is selected as the primary </a:t>
            </a:r>
            <a:r>
              <a:rPr lang="en-US" sz="1200" dirty="0">
                <a:solidFill>
                  <a:prstClr val="black"/>
                </a:solidFill>
                <a:latin typeface="Huawei Sans" panose="020C0503030203020204" pitchFamily="34" charset="0"/>
                <a:cs typeface="Huawei Sans" panose="020C0503030203020204" pitchFamily="34" charset="0"/>
              </a:rPr>
              <a:t>party</a:t>
            </a:r>
            <a:r>
              <a:rPr lang="en-US" sz="1200" dirty="0">
                <a:latin typeface="Huawei Sans" panose="020C0503030203020204" pitchFamily="34" charset="0"/>
                <a:cs typeface="Huawei Sans" panose="020C0503030203020204" pitchFamily="34" charset="0"/>
              </a:rPr>
              <a:t>.</a:t>
            </a:r>
          </a:p>
          <a:p>
            <a:pPr marL="539750" lvl="1" indent="-222250">
              <a:lnSpc>
                <a:spcPct val="130000"/>
              </a:lnSpc>
            </a:pPr>
            <a:r>
              <a:rPr lang="en-US" sz="1200" dirty="0">
                <a:latin typeface="Huawei Sans" panose="020C0503030203020204" pitchFamily="34" charset="0"/>
                <a:cs typeface="Huawei Sans" panose="020C0503030203020204" pitchFamily="34" charset="0"/>
              </a:rPr>
              <a:t>Between a tenant site and an IWG (POP): The tenant site is selected as the primary </a:t>
            </a:r>
            <a:r>
              <a:rPr lang="en-US" sz="1200" dirty="0">
                <a:solidFill>
                  <a:prstClr val="black"/>
                </a:solidFill>
                <a:latin typeface="Huawei Sans" panose="020C0503030203020204" pitchFamily="34" charset="0"/>
                <a:cs typeface="Huawei Sans" panose="020C0503030203020204" pitchFamily="34" charset="0"/>
              </a:rPr>
              <a:t>party</a:t>
            </a:r>
            <a:r>
              <a:rPr lang="en-US" sz="1200" dirty="0">
                <a:latin typeface="Huawei Sans" panose="020C0503030203020204" pitchFamily="34" charset="0"/>
                <a:cs typeface="Huawei Sans" panose="020C0503030203020204" pitchFamily="34" charset="0"/>
              </a:rPr>
              <a:t>.</a:t>
            </a:r>
          </a:p>
        </p:txBody>
      </p:sp>
      <p:graphicFrame>
        <p:nvGraphicFramePr>
          <p:cNvPr id="2" name="表格 1"/>
          <p:cNvGraphicFramePr>
            <a:graphicFrameLocks noGrp="1"/>
          </p:cNvGraphicFramePr>
          <p:nvPr>
            <p:extLst>
              <p:ext uri="{D42A27DB-BD31-4B8C-83A1-F6EECF244321}">
                <p14:modId xmlns:p14="http://schemas.microsoft.com/office/powerpoint/2010/main" val="2766791098"/>
              </p:ext>
            </p:extLst>
          </p:nvPr>
        </p:nvGraphicFramePr>
        <p:xfrm>
          <a:off x="524295" y="4526171"/>
          <a:ext cx="5303878" cy="1496160"/>
        </p:xfrm>
        <a:graphic>
          <a:graphicData uri="http://schemas.openxmlformats.org/drawingml/2006/table">
            <a:tbl>
              <a:tblPr/>
              <a:tblGrid>
                <a:gridCol w="796505">
                  <a:extLst>
                    <a:ext uri="{9D8B030D-6E8A-4147-A177-3AD203B41FA5}">
                      <a16:colId xmlns:a16="http://schemas.microsoft.com/office/drawing/2014/main" val="20000"/>
                    </a:ext>
                  </a:extLst>
                </a:gridCol>
                <a:gridCol w="2584450">
                  <a:extLst>
                    <a:ext uri="{9D8B030D-6E8A-4147-A177-3AD203B41FA5}">
                      <a16:colId xmlns:a16="http://schemas.microsoft.com/office/drawing/2014/main" val="20001"/>
                    </a:ext>
                  </a:extLst>
                </a:gridCol>
                <a:gridCol w="1922923">
                  <a:extLst>
                    <a:ext uri="{9D8B030D-6E8A-4147-A177-3AD203B41FA5}">
                      <a16:colId xmlns:a16="http://schemas.microsoft.com/office/drawing/2014/main" val="20002"/>
                    </a:ext>
                  </a:extLst>
                </a:gridCol>
              </a:tblGrid>
              <a:tr h="232174">
                <a:tc>
                  <a:txBody>
                    <a:bodyPr/>
                    <a:lstStyle/>
                    <a:p>
                      <a:pPr algn="ctr" fontAlgn="ctr"/>
                      <a:r>
                        <a:rPr lang="en-US" sz="1200" b="1" dirty="0">
                          <a:solidFill>
                            <a:schemeClr val="tx1"/>
                          </a:solidFill>
                          <a:latin typeface="Huawei Sans" panose="020C0503030203020204" pitchFamily="34" charset="0"/>
                        </a:rPr>
                        <a:t>Scenario</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Primary Party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Secondary Party</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73057">
                <a:tc>
                  <a:txBody>
                    <a:bodyPr/>
                    <a:lstStyle/>
                    <a:p>
                      <a:pPr algn="ctr" fontAlgn="ctr"/>
                      <a:r>
                        <a:rPr lang="en-US" sz="1200" dirty="0">
                          <a:latin typeface="Huawei Sans" panose="020C0503030203020204" pitchFamily="34" charset="0"/>
                        </a:rPr>
                        <a:t>1</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Selects the Internet link preferentially.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Selects the Internet link too.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8762">
                <a:tc>
                  <a:txBody>
                    <a:bodyPr/>
                    <a:lstStyle/>
                    <a:p>
                      <a:pPr algn="ctr" fontAlgn="ctr"/>
                      <a:r>
                        <a:rPr lang="en-US" sz="1200" dirty="0">
                          <a:latin typeface="Huawei Sans" panose="020C0503030203020204" pitchFamily="34" charset="0"/>
                        </a:rPr>
                        <a:t>2</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Switches traffic to the MPLS link when detecting that the inbound traffic rate of the Internet link exceeds a given threshold.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Switches traffic to the MPLS link too.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2173" y="1958832"/>
            <a:ext cx="540000" cy="442800"/>
          </a:xfrm>
          <a:prstGeom prst="rect">
            <a:avLst/>
          </a:prstGeom>
        </p:spPr>
      </p:pic>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01614" y="1958832"/>
            <a:ext cx="540000" cy="442800"/>
          </a:xfrm>
          <a:prstGeom prst="rect">
            <a:avLst/>
          </a:prstGeom>
        </p:spPr>
      </p:pic>
      <p:sp>
        <p:nvSpPr>
          <p:cNvPr id="80" name="文本框 79"/>
          <p:cNvSpPr txBox="1"/>
          <p:nvPr/>
        </p:nvSpPr>
        <p:spPr bwMode="gray">
          <a:xfrm>
            <a:off x="1606084" y="3711091"/>
            <a:ext cx="3571573" cy="461665"/>
          </a:xfrm>
          <a:prstGeom prst="rect">
            <a:avLst/>
          </a:prstGeom>
          <a:noFill/>
        </p:spPr>
        <p:txBody>
          <a:bodyPr wrap="square" rtlCol="0">
            <a:spAutoFit/>
          </a:bodyPr>
          <a:lstStyle/>
          <a:p>
            <a:pPr defTabSz="1218916" fontAlgn="ctr"/>
            <a:r>
              <a:rPr lang="en-US" sz="1200" dirty="0">
                <a:solidFill>
                  <a:prstClr val="black"/>
                </a:solidFill>
                <a:latin typeface="Huawei Sans" panose="020C0503030203020204" pitchFamily="34" charset="0"/>
                <a:cs typeface="Huawei Sans" panose="020C0503030203020204" pitchFamily="34" charset="0"/>
              </a:rPr>
              <a:t>The secondary party forwards packets based on the traffic steering result of the primary party.</a:t>
            </a:r>
          </a:p>
        </p:txBody>
      </p:sp>
      <p:sp>
        <p:nvSpPr>
          <p:cNvPr id="54" name="矩形 53"/>
          <p:cNvSpPr/>
          <p:nvPr/>
        </p:nvSpPr>
        <p:spPr bwMode="gray">
          <a:xfrm>
            <a:off x="1302797" y="3858396"/>
            <a:ext cx="300539" cy="14810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矩形 54"/>
          <p:cNvSpPr/>
          <p:nvPr/>
        </p:nvSpPr>
        <p:spPr bwMode="gray">
          <a:xfrm>
            <a:off x="1818287" y="1745815"/>
            <a:ext cx="300539" cy="1481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p:cNvSpPr/>
          <p:nvPr/>
        </p:nvSpPr>
        <p:spPr bwMode="gray">
          <a:xfrm>
            <a:off x="1818287" y="1361335"/>
            <a:ext cx="300539" cy="14810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2" name="直接箭头连接符 11"/>
          <p:cNvCxnSpPr/>
          <p:nvPr/>
        </p:nvCxnSpPr>
        <p:spPr bwMode="gray">
          <a:xfrm flipV="1">
            <a:off x="1454644" y="1929953"/>
            <a:ext cx="3340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4344062" y="1745815"/>
            <a:ext cx="300539" cy="1481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6" name="直接箭头连接符 75"/>
          <p:cNvCxnSpPr/>
          <p:nvPr/>
        </p:nvCxnSpPr>
        <p:spPr bwMode="gray">
          <a:xfrm flipV="1">
            <a:off x="1454644" y="1638617"/>
            <a:ext cx="3340117" cy="0"/>
          </a:xfrm>
          <a:prstGeom prst="straightConnector1">
            <a:avLst/>
          </a:prstGeom>
          <a:ln w="28575">
            <a:solidFill>
              <a:srgbClr val="30B5C5"/>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矩形 80"/>
          <p:cNvSpPr/>
          <p:nvPr/>
        </p:nvSpPr>
        <p:spPr bwMode="gray">
          <a:xfrm>
            <a:off x="4346974" y="1361335"/>
            <a:ext cx="300539" cy="14810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16" fontAlgn="ctr"/>
            <a:endParaRPr lang="en-US" altLang="zh-CN" sz="24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文本框 18"/>
          <p:cNvSpPr txBox="1"/>
          <p:nvPr/>
        </p:nvSpPr>
        <p:spPr bwMode="gray">
          <a:xfrm>
            <a:off x="2886530" y="1174671"/>
            <a:ext cx="1016625" cy="369332"/>
          </a:xfrm>
          <a:prstGeom prst="rect">
            <a:avLst/>
          </a:prstGeom>
          <a:noFill/>
        </p:spPr>
        <p:txBody>
          <a:bodyPr wrap="none" rtlCol="0">
            <a:spAutoFit/>
          </a:bodyPr>
          <a:lstStyle/>
          <a:p>
            <a:pPr fontAlgn="ctr"/>
            <a:r>
              <a:rPr lang="en-US" dirty="0">
                <a:latin typeface="Huawei Sans" panose="020C0503030203020204" pitchFamily="34" charset="0"/>
                <a:cs typeface="Huawei Sans" panose="020C0503030203020204" pitchFamily="34" charset="0"/>
              </a:rPr>
              <a:t>Internet</a:t>
            </a:r>
            <a:endParaRPr lang="en-US" altLang="zh-CN"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5777542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Application Experience Solution Overview</a:t>
            </a:r>
          </a:p>
          <a:p>
            <a:r>
              <a:rPr lang="en-US" dirty="0">
                <a:solidFill>
                  <a:schemeClr val="bg1">
                    <a:lumMod val="50000"/>
                  </a:schemeClr>
                </a:solidFill>
                <a:latin typeface="Huawei Sans" panose="020C0503030203020204" pitchFamily="34" charset="0"/>
              </a:rPr>
              <a:t>Application Identification and Intelligent Traffic Steering</a:t>
            </a:r>
          </a:p>
          <a:p>
            <a:r>
              <a:rPr lang="en-US" b="1" dirty="0" err="1">
                <a:latin typeface="Huawei Sans" panose="020C0503030203020204" pitchFamily="34" charset="0"/>
              </a:rPr>
              <a:t>HQoS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6951593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箭头连接符 27"/>
          <p:cNvCxnSpPr/>
          <p:nvPr/>
        </p:nvCxnSpPr>
        <p:spPr bwMode="gray">
          <a:xfrm>
            <a:off x="3251684" y="3069000"/>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64" name="五边形 63"/>
          <p:cNvSpPr/>
          <p:nvPr/>
        </p:nvSpPr>
        <p:spPr bwMode="gray">
          <a:xfrm>
            <a:off x="6415492" y="2348840"/>
            <a:ext cx="4477322" cy="2700300"/>
          </a:xfrm>
          <a:prstGeom prst="homePlate">
            <a:avLst>
              <a:gd name="adj" fmla="val 12894"/>
            </a:avLst>
          </a:prstGeom>
          <a:solidFill>
            <a:srgbClr val="F4FBFE"/>
          </a:solidFill>
          <a:ln w="9525" cap="flat" cmpd="sng" algn="ctr">
            <a:solidFill>
              <a:srgbClr val="00B0F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err="1">
                <a:latin typeface="Huawei Sans" panose="020C0503030203020204" pitchFamily="34" charset="0"/>
                <a:cs typeface="Huawei Sans" panose="020C0503030203020204" pitchFamily="34" charset="0"/>
              </a:rPr>
              <a:t>QoS</a:t>
            </a:r>
            <a:r>
              <a:rPr lang="en-US" dirty="0">
                <a:latin typeface="Huawei Sans" panose="020C0503030203020204" pitchFamily="34" charset="0"/>
                <a:cs typeface="Huawei Sans" panose="020C0503030203020204" pitchFamily="34" charset="0"/>
              </a:rPr>
              <a:t> Data Processing Procedure (</a:t>
            </a:r>
            <a:r>
              <a:rPr lang="en-US" dirty="0" err="1">
                <a:latin typeface="Huawei Sans" panose="020C0503030203020204" pitchFamily="34" charset="0"/>
                <a:cs typeface="Huawei Sans" panose="020C0503030203020204" pitchFamily="34" charset="0"/>
              </a:rPr>
              <a:t>DiffServ</a:t>
            </a:r>
            <a:r>
              <a:rPr lang="en-US" dirty="0">
                <a:latin typeface="Huawei Sans" panose="020C0503030203020204" pitchFamily="34" charset="0"/>
                <a:cs typeface="Huawei Sans" panose="020C0503030203020204" pitchFamily="34" charset="0"/>
              </a:rPr>
              <a:t> Model)</a:t>
            </a:r>
            <a:endParaRPr lang="en-US" altLang="zh-CN" dirty="0">
              <a:latin typeface="Huawei Sans" panose="020C0503030203020204" pitchFamily="34" charset="0"/>
              <a:cs typeface="Huawei Sans" panose="020C0503030203020204" pitchFamily="34" charset="0"/>
            </a:endParaRPr>
          </a:p>
        </p:txBody>
      </p:sp>
      <p:grpSp>
        <p:nvGrpSpPr>
          <p:cNvPr id="102" name="组合 101"/>
          <p:cNvGrpSpPr/>
          <p:nvPr/>
        </p:nvGrpSpPr>
        <p:grpSpPr bwMode="gray">
          <a:xfrm>
            <a:off x="690856" y="1978758"/>
            <a:ext cx="1345406" cy="3403072"/>
            <a:chOff x="1006178" y="2014802"/>
            <a:chExt cx="1345406"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894420" y="2292453"/>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Video</a:t>
                </a:r>
              </a:p>
            </p:txBody>
          </p:sp>
          <p:sp>
            <p:nvSpPr>
              <p:cNvPr id="21" name="文本框 20"/>
              <p:cNvSpPr txBox="1"/>
              <p:nvPr/>
            </p:nvSpPr>
            <p:spPr bwMode="gray">
              <a:xfrm>
                <a:off x="1904841" y="3516397"/>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Voice</a:t>
                </a:r>
              </a:p>
            </p:txBody>
          </p:sp>
          <p:sp>
            <p:nvSpPr>
              <p:cNvPr id="22" name="文本框 21"/>
              <p:cNvSpPr txBox="1"/>
              <p:nvPr/>
            </p:nvSpPr>
            <p:spPr bwMode="gray">
              <a:xfrm>
                <a:off x="1928084" y="4632521"/>
                <a:ext cx="57165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Data</a:t>
                </a:r>
              </a:p>
            </p:txBody>
          </p:sp>
        </p:grpSp>
        <p:sp>
          <p:nvSpPr>
            <p:cNvPr id="23" name="îṧlîḋè">
              <a:extLst>
                <a:ext uri="{FF2B5EF4-FFF2-40B4-BE49-F238E27FC236}">
                  <a16:creationId xmlns:a16="http://schemas.microsoft.com/office/drawing/2014/main" id="{03370132-C199-466C-9FF3-97790D081173}"/>
                </a:ext>
              </a:extLst>
            </p:cNvPr>
            <p:cNvSpPr txBox="1"/>
            <p:nvPr/>
          </p:nvSpPr>
          <p:spPr bwMode="gray">
            <a:xfrm>
              <a:off x="1216006" y="2080744"/>
              <a:ext cx="396044" cy="25100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dirty="0">
                  <a:latin typeface="Huawei Sans" panose="020C0503030203020204" pitchFamily="34" charset="0"/>
                  <a:cs typeface="Huawei Sans" panose="020C0503030203020204" pitchFamily="34" charset="0"/>
                </a:rPr>
                <a:t>Inbound interface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600" dirty="0">
                  <a:latin typeface="Huawei Sans" panose="020C0503030203020204" pitchFamily="34" charset="0"/>
                  <a:cs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600" dirty="0">
                  <a:latin typeface="Huawei Sans" panose="020C0503030203020204" pitchFamily="34" charset="0"/>
                  <a:cs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24" name="右箭头标注 23"/>
          <p:cNvSpPr/>
          <p:nvPr/>
        </p:nvSpPr>
        <p:spPr bwMode="gray">
          <a:xfrm>
            <a:off x="2108271" y="2987393"/>
            <a:ext cx="792088" cy="1410732"/>
          </a:xfrm>
          <a:prstGeom prst="rightArrowCallout">
            <a:avLst>
              <a:gd name="adj1" fmla="val 23271"/>
              <a:gd name="adj2" fmla="val 25000"/>
              <a:gd name="adj3" fmla="val 19073"/>
              <a:gd name="adj4" fmla="val 75831"/>
            </a:avLst>
          </a:prstGeom>
          <a:noFill/>
          <a:ln w="9525" cap="flat" cmpd="sng" algn="ctr">
            <a:solidFill>
              <a:schemeClr val="tx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cs typeface="Huawei Sans" panose="020C0503030203020204" pitchFamily="34" charset="0"/>
              </a:rPr>
              <a:t>Traffic classification</a:t>
            </a:r>
          </a:p>
        </p:txBody>
      </p:sp>
      <p:sp>
        <p:nvSpPr>
          <p:cNvPr id="25" name="流程图: 磁盘 24"/>
          <p:cNvSpPr/>
          <p:nvPr/>
        </p:nvSpPr>
        <p:spPr bwMode="gray">
          <a:xfrm>
            <a:off x="3002562" y="3266248"/>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文本框 25"/>
          <p:cNvSpPr txBox="1"/>
          <p:nvPr/>
        </p:nvSpPr>
        <p:spPr bwMode="gray">
          <a:xfrm>
            <a:off x="2974678" y="3708044"/>
            <a:ext cx="573261" cy="39643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latin typeface="Huawei Sans" panose="020C0503030203020204" pitchFamily="34" charset="0"/>
                <a:cs typeface="Huawei Sans" panose="020C0503030203020204" pitchFamily="34" charset="0"/>
              </a:rPr>
              <a:t>Token </a:t>
            </a:r>
          </a:p>
          <a:p>
            <a:pPr algn="ctr" fontAlgn="ctr"/>
            <a:r>
              <a:rPr lang="en-US" sz="1000" dirty="0">
                <a:latin typeface="Huawei Sans" panose="020C0503030203020204" pitchFamily="34" charset="0"/>
                <a:cs typeface="Huawei Sans" panose="020C0503030203020204" pitchFamily="34" charset="0"/>
              </a:rPr>
              <a:t>bucket</a:t>
            </a:r>
          </a:p>
        </p:txBody>
      </p:sp>
      <p:sp>
        <p:nvSpPr>
          <p:cNvPr id="29" name="矩形 28"/>
          <p:cNvSpPr/>
          <p:nvPr/>
        </p:nvSpPr>
        <p:spPr bwMode="gray">
          <a:xfrm>
            <a:off x="3143672" y="2852896"/>
            <a:ext cx="216024" cy="144016"/>
          </a:xfrm>
          <a:prstGeom prst="rect">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矩形 29"/>
          <p:cNvSpPr/>
          <p:nvPr/>
        </p:nvSpPr>
        <p:spPr bwMode="gray">
          <a:xfrm>
            <a:off x="3143672" y="2636872"/>
            <a:ext cx="216024" cy="144016"/>
          </a:xfrm>
          <a:prstGeom prst="rect">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文本框 30"/>
          <p:cNvSpPr txBox="1"/>
          <p:nvPr/>
        </p:nvSpPr>
        <p:spPr bwMode="gray">
          <a:xfrm>
            <a:off x="2949023" y="2348158"/>
            <a:ext cx="60532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cs typeface="Huawei Sans" panose="020C0503030203020204" pitchFamily="34" charset="0"/>
              </a:rPr>
              <a:t>Token</a:t>
            </a:r>
          </a:p>
        </p:txBody>
      </p:sp>
      <p:sp>
        <p:nvSpPr>
          <p:cNvPr id="34" name="右箭头标注 33"/>
          <p:cNvSpPr/>
          <p:nvPr/>
        </p:nvSpPr>
        <p:spPr bwMode="gray">
          <a:xfrm>
            <a:off x="4435272" y="3312983"/>
            <a:ext cx="1138870" cy="734621"/>
          </a:xfrm>
          <a:prstGeom prst="rightArrowCallout">
            <a:avLst>
              <a:gd name="adj1" fmla="val 23271"/>
              <a:gd name="adj2" fmla="val 25000"/>
              <a:gd name="adj3" fmla="val 25000"/>
              <a:gd name="adj4" fmla="val 76886"/>
            </a:avLst>
          </a:prstGeom>
          <a:no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cs typeface="Huawei Sans" panose="020C0503030203020204" pitchFamily="34" charset="0"/>
              </a:rPr>
              <a:t>Re-marking</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5" name="组合 64"/>
          <p:cNvGrpSpPr/>
          <p:nvPr/>
        </p:nvGrpSpPr>
        <p:grpSpPr bwMode="gray">
          <a:xfrm>
            <a:off x="5581229" y="3266248"/>
            <a:ext cx="842566" cy="828092"/>
            <a:chOff x="6796651" y="3302292"/>
            <a:chExt cx="842566"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文本框 37"/>
            <p:cNvSpPr txBox="1"/>
            <p:nvPr/>
          </p:nvSpPr>
          <p:spPr bwMode="gray">
            <a:xfrm>
              <a:off x="6796651" y="3395008"/>
              <a:ext cx="842566"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cs typeface="Huawei Sans" panose="020C0503030203020204" pitchFamily="34" charset="0"/>
                </a:rPr>
                <a:t>Other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a:latin typeface="Huawei Sans" panose="020C0503030203020204" pitchFamily="34" charset="0"/>
                  <a:cs typeface="Huawei Sans" panose="020C0503030203020204" pitchFamily="34" charset="0"/>
                </a:rPr>
                <a:t>processes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a:latin typeface="Huawei Sans" panose="020C0503030203020204" pitchFamily="34" charset="0"/>
                  <a:cs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39" name="椭圆 38"/>
          <p:cNvSpPr/>
          <p:nvPr/>
        </p:nvSpPr>
        <p:spPr bwMode="gray">
          <a:xfrm>
            <a:off x="7508870"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圆角矩形 39"/>
          <p:cNvSpPr/>
          <p:nvPr/>
        </p:nvSpPr>
        <p:spPr bwMode="gray">
          <a:xfrm>
            <a:off x="8228950" y="2843221"/>
            <a:ext cx="720000" cy="288000"/>
          </a:xfrm>
          <a:prstGeom prst="roundRect">
            <a:avLst/>
          </a:prstGeom>
          <a:solidFill>
            <a:srgbClr val="EC7061"/>
          </a:solidFill>
          <a:ln w="9525" cap="flat" cmpd="sng" algn="ctr">
            <a:solidFill>
              <a:srgbClr val="EC706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solidFill>
                  <a:schemeClr val="tx1"/>
                </a:solidFill>
                <a:latin typeface="Huawei Sans" panose="020C0503030203020204" pitchFamily="34" charset="0"/>
                <a:cs typeface="Huawei Sans" panose="020C0503030203020204" pitchFamily="34" charset="0"/>
              </a:rPr>
              <a:t>Queue 0</a:t>
            </a:r>
            <a:endParaRPr kumimoji="0" lang="en-US" altLang="zh-CN" sz="11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圆角矩形 40"/>
          <p:cNvSpPr/>
          <p:nvPr/>
        </p:nvSpPr>
        <p:spPr bwMode="gray">
          <a:xfrm>
            <a:off x="8228950" y="3212936"/>
            <a:ext cx="720000" cy="288000"/>
          </a:xfrm>
          <a:prstGeom prst="round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cs typeface="Huawei Sans" panose="020C0503030203020204" pitchFamily="34" charset="0"/>
              </a:rPr>
              <a:t>Queue 1</a:t>
            </a:r>
            <a:endParaRPr kumimoji="0" lang="en-US" altLang="zh-CN" sz="11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圆角矩形 41"/>
          <p:cNvSpPr/>
          <p:nvPr/>
        </p:nvSpPr>
        <p:spPr bwMode="gray">
          <a:xfrm>
            <a:off x="8228950" y="3635309"/>
            <a:ext cx="720000" cy="288000"/>
          </a:xfrm>
          <a:prstGeom prst="roundRect">
            <a:avLst/>
          </a:prstGeom>
          <a:solidFill>
            <a:srgbClr val="FFD17D"/>
          </a:solidFill>
          <a:ln w="9525" cap="flat" cmpd="sng" algn="ctr">
            <a:solidFill>
              <a:srgbClr val="FFD17D"/>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cs typeface="Huawei Sans" panose="020C0503030203020204" pitchFamily="34" charset="0"/>
              </a:rPr>
              <a:t>Queue 2</a:t>
            </a:r>
            <a:endParaRPr kumimoji="0" lang="en-US" altLang="zh-CN" sz="11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圆角矩形 42"/>
          <p:cNvSpPr/>
          <p:nvPr/>
        </p:nvSpPr>
        <p:spPr bwMode="gray">
          <a:xfrm>
            <a:off x="8228950" y="4329061"/>
            <a:ext cx="720080" cy="288032"/>
          </a:xfrm>
          <a:prstGeom prst="roundRect">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cs typeface="Huawei Sans" panose="020C0503030203020204" pitchFamily="34" charset="0"/>
              </a:rPr>
              <a:t>Queue </a:t>
            </a:r>
            <a:r>
              <a:rPr lang="en-US" sz="1100" i="1" dirty="0">
                <a:latin typeface="Huawei Sans" panose="020C0503030203020204" pitchFamily="34" charset="0"/>
                <a:cs typeface="Huawei Sans" panose="020C0503030203020204" pitchFamily="34" charset="0"/>
              </a:rPr>
              <a:t>N</a:t>
            </a:r>
            <a:endParaRPr kumimoji="0" lang="en-US" altLang="zh-CN" sz="1100" i="1"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8435609" y="3912401"/>
            <a:ext cx="30235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6" name="直接箭头连接符 45"/>
          <p:cNvCxnSpPr>
            <a:stCxn id="39" idx="0"/>
            <a:endCxn id="40" idx="1"/>
          </p:cNvCxnSpPr>
          <p:nvPr/>
        </p:nvCxnSpPr>
        <p:spPr bwMode="gray">
          <a:xfrm flipV="1">
            <a:off x="7670888"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785452"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832906"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785452"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670888" y="3860314"/>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039205"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cs typeface="Huawei Sans" panose="020C0503030203020204" pitchFamily="34" charset="0"/>
              </a:rPr>
              <a:t>GTS</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右箭头标注 74"/>
          <p:cNvSpPr/>
          <p:nvPr/>
        </p:nvSpPr>
        <p:spPr bwMode="gray">
          <a:xfrm>
            <a:off x="6500758"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cs typeface="Huawei Sans" panose="020C0503030203020204" pitchFamily="34" charset="0"/>
              </a:rPr>
              <a:t>WRED</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6" name="文本框 75"/>
          <p:cNvSpPr txBox="1"/>
          <p:nvPr/>
        </p:nvSpPr>
        <p:spPr bwMode="gray">
          <a:xfrm>
            <a:off x="6089252" y="4137314"/>
            <a:ext cx="188126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Congestion avoidance</a:t>
            </a:r>
          </a:p>
        </p:txBody>
      </p:sp>
      <p:sp>
        <p:nvSpPr>
          <p:cNvPr id="77" name="文本框 76"/>
          <p:cNvSpPr txBox="1"/>
          <p:nvPr/>
        </p:nvSpPr>
        <p:spPr bwMode="gray">
          <a:xfrm rot="19047356">
            <a:off x="7234272" y="2912612"/>
            <a:ext cx="1094006"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cs typeface="Huawei Sans" panose="020C0503030203020204" pitchFamily="34" charset="0"/>
              </a:rPr>
              <a:t>Entering queues</a:t>
            </a:r>
          </a:p>
        </p:txBody>
      </p:sp>
      <p:grpSp>
        <p:nvGrpSpPr>
          <p:cNvPr id="89" name="组合 88"/>
          <p:cNvGrpSpPr/>
          <p:nvPr/>
        </p:nvGrpSpPr>
        <p:grpSpPr bwMode="gray">
          <a:xfrm>
            <a:off x="9201058" y="2816892"/>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文本框 79"/>
              <p:cNvSpPr txBox="1"/>
              <p:nvPr/>
            </p:nvSpPr>
            <p:spPr bwMode="gray">
              <a:xfrm>
                <a:off x="7114370" y="3292096"/>
                <a:ext cx="361985" cy="848483"/>
              </a:xfrm>
              <a:prstGeom prst="rect">
                <a:avLst/>
              </a:prstGeom>
              <a:noFill/>
              <a:ln w="9525" algn="ctr">
                <a:noFill/>
                <a:miter lim="800000"/>
                <a:headEnd/>
                <a:tailEnd/>
              </a:ln>
            </p:spPr>
            <p:txBody>
              <a:bodyPr vert="vert270"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cs typeface="Huawei Sans" panose="020C0503030203020204" pitchFamily="34" charset="0"/>
                  </a:rPr>
                  <a:t>Scheduling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grpSp>
      <p:cxnSp>
        <p:nvCxnSpPr>
          <p:cNvPr id="84" name="直接箭头连接符 83"/>
          <p:cNvCxnSpPr/>
          <p:nvPr/>
        </p:nvCxnSpPr>
        <p:spPr bwMode="gray">
          <a:xfrm>
            <a:off x="8949030"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949030"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949030"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949030" y="447307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1" name="文本框 90"/>
          <p:cNvSpPr txBox="1"/>
          <p:nvPr/>
        </p:nvSpPr>
        <p:spPr bwMode="gray">
          <a:xfrm>
            <a:off x="8342747" y="4556554"/>
            <a:ext cx="2161507"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Congestion management</a:t>
            </a:r>
          </a:p>
        </p:txBody>
      </p:sp>
      <p:sp>
        <p:nvSpPr>
          <p:cNvPr id="92" name="文本框 91"/>
          <p:cNvSpPr txBox="1"/>
          <p:nvPr/>
        </p:nvSpPr>
        <p:spPr bwMode="gray">
          <a:xfrm>
            <a:off x="9636179" y="4020703"/>
            <a:ext cx="1256636"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Traffic shaping</a:t>
            </a:r>
          </a:p>
        </p:txBody>
      </p:sp>
      <p:sp>
        <p:nvSpPr>
          <p:cNvPr id="93" name="文本框 92"/>
          <p:cNvSpPr txBox="1"/>
          <p:nvPr/>
        </p:nvSpPr>
        <p:spPr bwMode="gray">
          <a:xfrm>
            <a:off x="2696891" y="4184870"/>
            <a:ext cx="164933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cs typeface="Huawei Sans" panose="020C0503030203020204" pitchFamily="34" charset="0"/>
              </a:rPr>
              <a:t>Traffic policing</a:t>
            </a:r>
          </a:p>
        </p:txBody>
      </p:sp>
      <p:grpSp>
        <p:nvGrpSpPr>
          <p:cNvPr id="103" name="组合 102"/>
          <p:cNvGrpSpPr/>
          <p:nvPr/>
        </p:nvGrpSpPr>
        <p:grpSpPr bwMode="gray">
          <a:xfrm>
            <a:off x="10929250" y="2273300"/>
            <a:ext cx="699578" cy="2811844"/>
            <a:chOff x="1006178" y="2309344"/>
            <a:chExt cx="699578" cy="2811844"/>
          </a:xfrm>
        </p:grpSpPr>
        <p:sp>
          <p:nvSpPr>
            <p:cNvPr id="106" name="圆角矩形 105"/>
            <p:cNvSpPr/>
            <p:nvPr/>
          </p:nvSpPr>
          <p:spPr bwMode="gray">
            <a:xfrm>
              <a:off x="1006178" y="2492896"/>
              <a:ext cx="432048" cy="2628292"/>
            </a:xfrm>
            <a:prstGeom prst="round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309712" y="2309344"/>
              <a:ext cx="396044" cy="26129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dirty="0">
                  <a:latin typeface="Huawei Sans" panose="020C0503030203020204" pitchFamily="34" charset="0"/>
                  <a:cs typeface="Huawei Sans" panose="020C0503030203020204" pitchFamily="34" charset="0"/>
                </a:rPr>
                <a:t>Outbound interface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600" dirty="0">
                  <a:latin typeface="Huawei Sans" panose="020C0503030203020204" pitchFamily="34" charset="0"/>
                  <a:cs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600" dirty="0">
                  <a:latin typeface="Huawei Sans" panose="020C0503030203020204" pitchFamily="34" charset="0"/>
                  <a:cs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cxnSp>
        <p:nvCxnSpPr>
          <p:cNvPr id="113" name="直接箭头连接符 112"/>
          <p:cNvCxnSpPr/>
          <p:nvPr/>
        </p:nvCxnSpPr>
        <p:spPr bwMode="gray">
          <a:xfrm>
            <a:off x="9741118"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741118"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741118"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741118"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556900" y="2819310"/>
            <a:ext cx="942457"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cs typeface="Huawei Sans" panose="020C0503030203020204" pitchFamily="34" charset="0"/>
              </a:rPr>
              <a:t>Leaving queues</a:t>
            </a:r>
          </a:p>
        </p:txBody>
      </p:sp>
      <p:sp>
        <p:nvSpPr>
          <p:cNvPr id="62" name="右箭头标注 61"/>
          <p:cNvSpPr/>
          <p:nvPr/>
        </p:nvSpPr>
        <p:spPr bwMode="gray">
          <a:xfrm>
            <a:off x="3571176"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cs typeface="Huawei Sans" panose="020C0503030203020204" pitchFamily="34" charset="0"/>
              </a:rPr>
              <a:t>CAR</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2061602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4B5456-E324-4F13-A0F7-6529735BACC2}"/>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838064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err="1">
                <a:latin typeface="Huawei Sans" panose="020C0503030203020204" pitchFamily="34" charset="0"/>
                <a:cs typeface="Huawei Sans" panose="020C0503030203020204" pitchFamily="34" charset="0"/>
              </a:rPr>
              <a:t>HQoS</a:t>
            </a:r>
            <a:r>
              <a:rPr lang="en-US" dirty="0">
                <a:latin typeface="Huawei Sans" panose="020C0503030203020204" pitchFamily="34" charset="0"/>
                <a:cs typeface="Huawei Sans" panose="020C0503030203020204" pitchFamily="34" charset="0"/>
              </a:rPr>
              <a:t> Service Scenario: </a:t>
            </a:r>
            <a:r>
              <a:rPr lang="en-US" dirty="0">
                <a:cs typeface="Huawei Sans" panose="020C0503030203020204" pitchFamily="34" charset="0"/>
              </a:rPr>
              <a:t>Enterprise Scenario</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44" name="文本占位符 143"/>
          <p:cNvSpPr>
            <a:spLocks noGrp="1"/>
          </p:cNvSpPr>
          <p:nvPr>
            <p:ph type="body" sz="quarter" idx="10"/>
          </p:nvPr>
        </p:nvSpPr>
        <p:spPr bwMode="gray">
          <a:xfrm>
            <a:off x="455611" y="1185864"/>
            <a:ext cx="4735513" cy="4875042"/>
          </a:xfrm>
        </p:spPr>
        <p:txBody>
          <a:bodyPr/>
          <a:lstStyle/>
          <a:p>
            <a:pPr algn="l"/>
            <a:r>
              <a:rPr lang="en-US" sz="1400" dirty="0">
                <a:latin typeface="Huawei Sans" panose="020C0503030203020204" pitchFamily="34" charset="0"/>
              </a:rPr>
              <a:t>Objective: </a:t>
            </a:r>
            <a:r>
              <a:rPr lang="en-US" sz="1400" dirty="0" err="1">
                <a:latin typeface="Huawei Sans" panose="020C0503030203020204" pitchFamily="34" charset="0"/>
              </a:rPr>
              <a:t>HQoS</a:t>
            </a:r>
            <a:r>
              <a:rPr lang="en-US" sz="1400" dirty="0">
                <a:latin typeface="Huawei Sans" panose="020C0503030203020204" pitchFamily="34" charset="0"/>
              </a:rPr>
              <a:t> ensures </a:t>
            </a:r>
            <a:r>
              <a:rPr lang="en-US" sz="1400" dirty="0"/>
              <a:t>that traffic of important applications, departments, and services is preferentially transmitted</a:t>
            </a:r>
            <a:r>
              <a:rPr lang="en-US" sz="1400" dirty="0">
                <a:sym typeface="Huawei Sans" panose="020C0503030203020204" pitchFamily="34" charset="0"/>
              </a:rPr>
              <a:t> w</a:t>
            </a:r>
            <a:r>
              <a:rPr lang="en-US" sz="1400" dirty="0">
                <a:latin typeface="Huawei Sans" panose="020C0503030203020204" pitchFamily="34" charset="0"/>
              </a:rPr>
              <a:t>hen the egress bandwidth purchased by an enterprise is limited.</a:t>
            </a:r>
          </a:p>
          <a:p>
            <a:pPr marL="539750" lvl="1" indent="-222250"/>
            <a:r>
              <a:rPr lang="en-US" sz="1200" dirty="0">
                <a:cs typeface="Huawei Sans" panose="020C0503030203020204" pitchFamily="34" charset="0"/>
              </a:rPr>
              <a:t>Different priorities are guaranteed for different applications.</a:t>
            </a:r>
            <a:endParaRPr lang="en-US" altLang="zh-CN" sz="1200" dirty="0">
              <a:cs typeface="Huawei Sans" panose="020C0503030203020204" pitchFamily="34" charset="0"/>
              <a:sym typeface="Huawei Sans" panose="020C0503030203020204" pitchFamily="34" charset="0"/>
            </a:endParaRPr>
          </a:p>
          <a:p>
            <a:pPr marL="539750" lvl="1" indent="-222250"/>
            <a:r>
              <a:rPr lang="en-US" sz="1200" dirty="0">
                <a:cs typeface="Huawei Sans" panose="020C0503030203020204" pitchFamily="34" charset="0"/>
              </a:rPr>
              <a:t>Different departments occupy different bandwidths.</a:t>
            </a:r>
          </a:p>
          <a:p>
            <a:pPr marL="539750" lvl="1" indent="-222250"/>
            <a:r>
              <a:rPr lang="en-US" sz="1200" dirty="0">
                <a:latin typeface="Huawei Sans" panose="020C0503030203020204" pitchFamily="34" charset="0"/>
                <a:cs typeface="Huawei Sans" panose="020C0503030203020204" pitchFamily="34" charset="0"/>
              </a:rPr>
              <a:t>The Internet access traffic is limited within a proper range.</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a:p>
            <a:pPr algn="l"/>
            <a:endParaRPr lang="en-US" altLang="zh-CN" sz="1400" dirty="0">
              <a:latin typeface="Huawei Sans" panose="020C0503030203020204" pitchFamily="34" charset="0"/>
            </a:endParaRPr>
          </a:p>
        </p:txBody>
      </p:sp>
      <p:grpSp>
        <p:nvGrpSpPr>
          <p:cNvPr id="2" name="组合 1"/>
          <p:cNvGrpSpPr/>
          <p:nvPr/>
        </p:nvGrpSpPr>
        <p:grpSpPr bwMode="gray">
          <a:xfrm>
            <a:off x="3586047" y="1950916"/>
            <a:ext cx="7954288" cy="4151053"/>
            <a:chOff x="2164024" y="1514160"/>
            <a:chExt cx="9228142" cy="4740517"/>
          </a:xfrm>
        </p:grpSpPr>
        <p:cxnSp>
          <p:nvCxnSpPr>
            <p:cNvPr id="139" name="直接连接符 138"/>
            <p:cNvCxnSpPr/>
            <p:nvPr/>
          </p:nvCxnSpPr>
          <p:spPr bwMode="gray">
            <a:xfrm>
              <a:off x="5294537" y="4730485"/>
              <a:ext cx="1289568" cy="8088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9" name="图片 128" descr="网络云4.png"/>
            <p:cNvPicPr>
              <a:picLocks noChangeAspect="1"/>
            </p:cNvPicPr>
            <p:nvPr/>
          </p:nvPicPr>
          <p:blipFill>
            <a:blip r:embed="rId3" cstate="print"/>
            <a:stretch>
              <a:fillRect/>
            </a:stretch>
          </p:blipFill>
          <p:spPr bwMode="gray">
            <a:xfrm>
              <a:off x="9013942" y="5206948"/>
              <a:ext cx="2028774" cy="1047729"/>
            </a:xfrm>
            <a:prstGeom prst="rect">
              <a:avLst/>
            </a:prstGeom>
          </p:spPr>
        </p:pic>
        <p:pic>
          <p:nvPicPr>
            <p:cNvPr id="110" name="图片 109" descr="网络云4.png"/>
            <p:cNvPicPr>
              <a:picLocks noChangeAspect="1"/>
            </p:cNvPicPr>
            <p:nvPr/>
          </p:nvPicPr>
          <p:blipFill>
            <a:blip r:embed="rId3" cstate="print"/>
            <a:stretch>
              <a:fillRect/>
            </a:stretch>
          </p:blipFill>
          <p:spPr bwMode="gray">
            <a:xfrm>
              <a:off x="9013942" y="4206621"/>
              <a:ext cx="2028774" cy="1047729"/>
            </a:xfrm>
            <a:prstGeom prst="rect">
              <a:avLst/>
            </a:prstGeom>
          </p:spPr>
        </p:pic>
        <p:pic>
          <p:nvPicPr>
            <p:cNvPr id="107" name="图片 106" descr="网络云4.png"/>
            <p:cNvPicPr>
              <a:picLocks noChangeAspect="1"/>
            </p:cNvPicPr>
            <p:nvPr/>
          </p:nvPicPr>
          <p:blipFill>
            <a:blip r:embed="rId3" cstate="print"/>
            <a:stretch>
              <a:fillRect/>
            </a:stretch>
          </p:blipFill>
          <p:spPr bwMode="gray">
            <a:xfrm>
              <a:off x="9013942" y="2732297"/>
              <a:ext cx="2028774" cy="1047729"/>
            </a:xfrm>
            <a:prstGeom prst="rect">
              <a:avLst/>
            </a:prstGeom>
          </p:spPr>
        </p:pic>
        <p:pic>
          <p:nvPicPr>
            <p:cNvPr id="108" name="图片 107"/>
            <p:cNvPicPr>
              <a:picLocks noChangeAspect="1"/>
            </p:cNvPicPr>
            <p:nvPr/>
          </p:nvPicPr>
          <p:blipFill>
            <a:blip r:embed="rId4"/>
            <a:stretch>
              <a:fillRect/>
            </a:stretch>
          </p:blipFill>
          <p:spPr bwMode="gray">
            <a:xfrm>
              <a:off x="9908655" y="2978784"/>
              <a:ext cx="543914" cy="442800"/>
            </a:xfrm>
            <a:prstGeom prst="rect">
              <a:avLst/>
            </a:prstGeom>
          </p:spPr>
        </p:pic>
        <p:sp>
          <p:nvSpPr>
            <p:cNvPr id="109" name="文本框 108"/>
            <p:cNvSpPr txBox="1"/>
            <p:nvPr/>
          </p:nvSpPr>
          <p:spPr bwMode="gray">
            <a:xfrm>
              <a:off x="9936893" y="3445247"/>
              <a:ext cx="456003" cy="289973"/>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HQ</a:t>
              </a:r>
            </a:p>
          </p:txBody>
        </p:sp>
        <p:pic>
          <p:nvPicPr>
            <p:cNvPr id="105" name="图片 104" descr="网络云4.png"/>
            <p:cNvPicPr>
              <a:picLocks noChangeAspect="1"/>
            </p:cNvPicPr>
            <p:nvPr/>
          </p:nvPicPr>
          <p:blipFill>
            <a:blip r:embed="rId3" cstate="print"/>
            <a:stretch>
              <a:fillRect/>
            </a:stretch>
          </p:blipFill>
          <p:spPr bwMode="gray">
            <a:xfrm>
              <a:off x="3432423" y="4173016"/>
              <a:ext cx="2028774" cy="1047729"/>
            </a:xfrm>
            <a:prstGeom prst="rect">
              <a:avLst/>
            </a:prstGeom>
          </p:spPr>
        </p:pic>
        <p:sp>
          <p:nvSpPr>
            <p:cNvPr id="106" name="文本框 105"/>
            <p:cNvSpPr txBox="1"/>
            <p:nvPr/>
          </p:nvSpPr>
          <p:spPr bwMode="gray">
            <a:xfrm>
              <a:off x="3729042" y="4887215"/>
              <a:ext cx="1036235"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Branch site</a:t>
              </a:r>
            </a:p>
          </p:txBody>
        </p:sp>
        <p:pic>
          <p:nvPicPr>
            <p:cNvPr id="84" name="图片 83" descr="网络云4.png"/>
            <p:cNvPicPr>
              <a:picLocks noChangeAspect="1"/>
            </p:cNvPicPr>
            <p:nvPr/>
          </p:nvPicPr>
          <p:blipFill>
            <a:blip r:embed="rId3" cstate="print"/>
            <a:stretch>
              <a:fillRect/>
            </a:stretch>
          </p:blipFill>
          <p:spPr bwMode="gray">
            <a:xfrm>
              <a:off x="6170837" y="4972863"/>
              <a:ext cx="1515372" cy="911545"/>
            </a:xfrm>
            <a:prstGeom prst="rect">
              <a:avLst/>
            </a:prstGeom>
          </p:spPr>
        </p:pic>
        <p:pic>
          <p:nvPicPr>
            <p:cNvPr id="55" name="图片 54" descr="网络云4.png"/>
            <p:cNvPicPr>
              <a:picLocks noChangeAspect="1"/>
            </p:cNvPicPr>
            <p:nvPr/>
          </p:nvPicPr>
          <p:blipFill>
            <a:blip r:embed="rId3" cstate="print"/>
            <a:stretch>
              <a:fillRect/>
            </a:stretch>
          </p:blipFill>
          <p:spPr bwMode="gray">
            <a:xfrm>
              <a:off x="3432423" y="2717425"/>
              <a:ext cx="2028774" cy="1047729"/>
            </a:xfrm>
            <a:prstGeom prst="rect">
              <a:avLst/>
            </a:prstGeom>
          </p:spPr>
        </p:pic>
        <p:sp>
          <p:nvSpPr>
            <p:cNvPr id="43" name="椭圆 42"/>
            <p:cNvSpPr/>
            <p:nvPr/>
          </p:nvSpPr>
          <p:spPr bwMode="gray">
            <a:xfrm>
              <a:off x="2275563" y="4913956"/>
              <a:ext cx="1309631" cy="668501"/>
            </a:xfrm>
            <a:prstGeom prst="ellipse">
              <a:avLst/>
            </a:prstGeom>
            <a:solidFill>
              <a:srgbClr val="C1E1FC"/>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fontAlgn="ctr">
                <a:buClr>
                  <a:srgbClr val="CC9900"/>
                </a:buClr>
              </a:pPr>
              <a:endParaRPr lang="en-US" altLang="zh-CN" sz="105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矩形 43"/>
            <p:cNvSpPr/>
            <p:nvPr/>
          </p:nvSpPr>
          <p:spPr bwMode="gray">
            <a:xfrm>
              <a:off x="2307586" y="5019510"/>
              <a:ext cx="1216627" cy="281185"/>
            </a:xfrm>
            <a:prstGeom prst="rect">
              <a:avLst/>
            </a:prstGeom>
          </p:spPr>
          <p:txBody>
            <a:bodyPr wrap="none">
              <a:spAutoFit/>
            </a:bodyPr>
            <a:lstStyle/>
            <a:p>
              <a:pPr algn="ctr" fontAlgn="ctr"/>
              <a:r>
                <a:rPr lang="en-US" sz="1000" b="1" dirty="0">
                  <a:solidFill>
                    <a:srgbClr val="000000"/>
                  </a:solidFill>
                  <a:latin typeface="Huawei Sans" panose="020C0503030203020204" pitchFamily="34" charset="0"/>
                  <a:cs typeface="Huawei Sans" panose="020C0503030203020204" pitchFamily="34" charset="0"/>
                </a:rPr>
                <a:t>Department 2</a:t>
              </a:r>
            </a:p>
          </p:txBody>
        </p:sp>
        <p:sp>
          <p:nvSpPr>
            <p:cNvPr id="45" name="矩形 44"/>
            <p:cNvSpPr/>
            <p:nvPr/>
          </p:nvSpPr>
          <p:spPr bwMode="gray">
            <a:xfrm>
              <a:off x="2303867" y="5206648"/>
              <a:ext cx="1224067" cy="246038"/>
            </a:xfrm>
            <a:prstGeom prst="rect">
              <a:avLst/>
            </a:prstGeom>
          </p:spPr>
          <p:txBody>
            <a:bodyPr wrap="none">
              <a:spAutoFit/>
            </a:bodyPr>
            <a:lstStyle/>
            <a:p>
              <a:pPr algn="ctr" fontAlgn="ctr"/>
              <a:r>
                <a:rPr lang="en-US" sz="800" dirty="0">
                  <a:solidFill>
                    <a:srgbClr val="000000"/>
                  </a:solidFill>
                  <a:latin typeface="Huawei Sans" panose="020C0503030203020204" pitchFamily="34" charset="0"/>
                  <a:cs typeface="Huawei Sans" panose="020C0503030203020204" pitchFamily="34" charset="0"/>
                </a:rPr>
                <a:t>Voice, video, email</a:t>
              </a:r>
              <a:endParaRPr lang="en-US" altLang="zh-CN" sz="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椭圆 45"/>
            <p:cNvSpPr/>
            <p:nvPr/>
          </p:nvSpPr>
          <p:spPr bwMode="gray">
            <a:xfrm>
              <a:off x="2275563" y="4226660"/>
              <a:ext cx="1309631" cy="668501"/>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fontAlgn="ctr">
                <a:buClr>
                  <a:srgbClr val="CC9900"/>
                </a:buClr>
              </a:pPr>
              <a:endParaRPr lang="en-US" altLang="zh-CN" sz="11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矩形 46"/>
            <p:cNvSpPr/>
            <p:nvPr/>
          </p:nvSpPr>
          <p:spPr bwMode="gray">
            <a:xfrm>
              <a:off x="2332213" y="4262140"/>
              <a:ext cx="1216627" cy="281185"/>
            </a:xfrm>
            <a:prstGeom prst="rect">
              <a:avLst/>
            </a:prstGeom>
          </p:spPr>
          <p:txBody>
            <a:bodyPr wrap="none">
              <a:spAutoFit/>
            </a:bodyPr>
            <a:lstStyle/>
            <a:p>
              <a:pPr algn="ctr" fontAlgn="ctr"/>
              <a:r>
                <a:rPr lang="en-US" sz="1000" b="1" dirty="0">
                  <a:solidFill>
                    <a:srgbClr val="000000"/>
                  </a:solidFill>
                  <a:latin typeface="Huawei Sans" panose="020C0503030203020204" pitchFamily="34" charset="0"/>
                  <a:cs typeface="Huawei Sans" panose="020C0503030203020204" pitchFamily="34" charset="0"/>
                </a:rPr>
                <a:t>Department 1</a:t>
              </a:r>
            </a:p>
          </p:txBody>
        </p:sp>
        <p:sp>
          <p:nvSpPr>
            <p:cNvPr id="48" name="矩形 47"/>
            <p:cNvSpPr/>
            <p:nvPr/>
          </p:nvSpPr>
          <p:spPr bwMode="gray">
            <a:xfrm>
              <a:off x="2256409" y="4419636"/>
              <a:ext cx="1368235" cy="386630"/>
            </a:xfrm>
            <a:prstGeom prst="rect">
              <a:avLst/>
            </a:prstGeom>
          </p:spPr>
          <p:txBody>
            <a:bodyPr wrap="square">
              <a:spAutoFit/>
            </a:bodyPr>
            <a:lstStyle/>
            <a:p>
              <a:pPr algn="ctr" fontAlgn="ctr"/>
              <a:r>
                <a:rPr lang="en-US" sz="800" dirty="0">
                  <a:solidFill>
                    <a:srgbClr val="000000"/>
                  </a:solidFill>
                  <a:latin typeface="Huawei Sans" panose="020C0503030203020204" pitchFamily="34" charset="0"/>
                  <a:cs typeface="Huawei Sans" panose="020C0503030203020204" pitchFamily="34" charset="0"/>
                </a:rPr>
                <a:t>Video, voice</a:t>
              </a:r>
              <a:endParaRPr lang="en-US" altLang="zh-CN" sz="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800" dirty="0">
                  <a:solidFill>
                    <a:srgbClr val="000000"/>
                  </a:solidFill>
                  <a:latin typeface="Huawei Sans" panose="020C0503030203020204" pitchFamily="34" charset="0"/>
                  <a:cs typeface="Huawei Sans" panose="020C0503030203020204" pitchFamily="34" charset="0"/>
                </a:rPr>
                <a:t>Email, entertainment</a:t>
              </a:r>
              <a:endParaRPr lang="en-US" altLang="zh-CN" sz="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矩形 48"/>
            <p:cNvSpPr/>
            <p:nvPr/>
          </p:nvSpPr>
          <p:spPr bwMode="gray">
            <a:xfrm>
              <a:off x="4247160" y="5468308"/>
              <a:ext cx="1627488" cy="456927"/>
            </a:xfrm>
            <a:prstGeom prst="rect">
              <a:avLst/>
            </a:prstGeom>
          </p:spPr>
          <p:txBody>
            <a:bodyPr wrap="square">
              <a:spAutoFit/>
            </a:bodyPr>
            <a:lstStyle/>
            <a:p>
              <a:pPr algn="ctr" fontAlgn="ctr"/>
              <a:r>
                <a:rPr lang="en-US" sz="1000" dirty="0" err="1">
                  <a:latin typeface="Huawei Sans" panose="020C0503030203020204" pitchFamily="34" charset="0"/>
                  <a:cs typeface="Huawei Sans" panose="020C0503030203020204" pitchFamily="34" charset="0"/>
                </a:rPr>
                <a:t>HQoS</a:t>
              </a:r>
              <a:r>
                <a:rPr lang="en-US" sz="1000" dirty="0">
                  <a:latin typeface="Huawei Sans" panose="020C0503030203020204" pitchFamily="34" charset="0"/>
                  <a:cs typeface="Huawei Sans" panose="020C0503030203020204" pitchFamily="34" charset="0"/>
                </a:rPr>
                <a:t> on the outbound interface</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圆角矩形标注 49"/>
            <p:cNvSpPr/>
            <p:nvPr/>
          </p:nvSpPr>
          <p:spPr bwMode="gray">
            <a:xfrm>
              <a:off x="4343588" y="5456237"/>
              <a:ext cx="1428526" cy="468096"/>
            </a:xfrm>
            <a:prstGeom prst="wedgeRoundRectCallout">
              <a:avLst>
                <a:gd name="adj1" fmla="val 6073"/>
                <a:gd name="adj2" fmla="val -141810"/>
                <a:gd name="adj3" fmla="val 16667"/>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1" name="直接连接符 50"/>
            <p:cNvCxnSpPr/>
            <p:nvPr/>
          </p:nvCxnSpPr>
          <p:spPr bwMode="gray">
            <a:xfrm>
              <a:off x="8575814" y="1677061"/>
              <a:ext cx="638963" cy="0"/>
            </a:xfrm>
            <a:prstGeom prst="line">
              <a:avLst/>
            </a:prstGeom>
            <a:noFill/>
            <a:ln w="28575"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矩形 51"/>
            <p:cNvSpPr/>
            <p:nvPr/>
          </p:nvSpPr>
          <p:spPr bwMode="gray">
            <a:xfrm>
              <a:off x="9240099" y="1514160"/>
              <a:ext cx="1811739" cy="289973"/>
            </a:xfrm>
            <a:prstGeom prst="rect">
              <a:avLst/>
            </a:prstGeom>
          </p:spPr>
          <p:txBody>
            <a:bodyPr wrap="none">
              <a:spAutoFit/>
            </a:bodyPr>
            <a:lstStyle/>
            <a:p>
              <a:pPr fontAlgn="ctr"/>
              <a:r>
                <a:rPr lang="en-US" sz="1050" dirty="0">
                  <a:solidFill>
                    <a:srgbClr val="000000"/>
                  </a:solidFill>
                  <a:latin typeface="Huawei Sans" panose="020C0503030203020204" pitchFamily="34" charset="0"/>
                  <a:cs typeface="Huawei Sans" panose="020C0503030203020204" pitchFamily="34" charset="0"/>
                </a:rPr>
                <a:t>Inter-site access traffic</a:t>
              </a:r>
              <a:endParaRPr lang="en-US" altLang="zh-CN" sz="105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3" name="直接连接符 52"/>
            <p:cNvCxnSpPr/>
            <p:nvPr/>
          </p:nvCxnSpPr>
          <p:spPr bwMode="gray">
            <a:xfrm>
              <a:off x="8597910" y="1983095"/>
              <a:ext cx="638963" cy="0"/>
            </a:xfrm>
            <a:prstGeom prst="line">
              <a:avLst/>
            </a:prstGeom>
            <a:noFill/>
            <a:ln w="28575" cap="flat" cmpd="sng" algn="ctr">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矩形 53"/>
            <p:cNvSpPr/>
            <p:nvPr/>
          </p:nvSpPr>
          <p:spPr bwMode="gray">
            <a:xfrm>
              <a:off x="9240099" y="1822249"/>
              <a:ext cx="2152067" cy="289973"/>
            </a:xfrm>
            <a:prstGeom prst="rect">
              <a:avLst/>
            </a:prstGeom>
          </p:spPr>
          <p:txBody>
            <a:bodyPr wrap="none">
              <a:spAutoFit/>
            </a:bodyPr>
            <a:lstStyle/>
            <a:p>
              <a:pPr fontAlgn="ctr"/>
              <a:r>
                <a:rPr lang="en-US" sz="1050" dirty="0">
                  <a:solidFill>
                    <a:srgbClr val="000000"/>
                  </a:solidFill>
                  <a:latin typeface="Huawei Sans" panose="020C0503030203020204" pitchFamily="34" charset="0"/>
                  <a:cs typeface="Huawei Sans" panose="020C0503030203020204" pitchFamily="34" charset="0"/>
                </a:rPr>
                <a:t>Local Internet access traffic</a:t>
              </a:r>
              <a:endParaRPr lang="en-US" altLang="zh-CN" sz="105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圆角矩形 64"/>
            <p:cNvSpPr/>
            <p:nvPr/>
          </p:nvSpPr>
          <p:spPr bwMode="gray">
            <a:xfrm>
              <a:off x="2164024" y="4158732"/>
              <a:ext cx="2038019" cy="1551821"/>
            </a:xfrm>
            <a:prstGeom prst="roundRect">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16372" y="2991702"/>
              <a:ext cx="540000" cy="442800"/>
            </a:xfrm>
            <a:prstGeom prst="rect">
              <a:avLst/>
            </a:prstGeom>
          </p:spPr>
        </p:pic>
        <p:pic>
          <p:nvPicPr>
            <p:cNvPr id="41" name="图片 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16372" y="4481412"/>
              <a:ext cx="540000" cy="442800"/>
            </a:xfrm>
            <a:prstGeom prst="rect">
              <a:avLst/>
            </a:prstGeom>
          </p:spPr>
        </p:pic>
        <p:pic>
          <p:nvPicPr>
            <p:cNvPr id="80" name="图片 79" descr="网络云1-蓝.png"/>
            <p:cNvPicPr>
              <a:picLocks noChangeAspect="1"/>
            </p:cNvPicPr>
            <p:nvPr/>
          </p:nvPicPr>
          <p:blipFill>
            <a:blip r:embed="rId6" cstate="print"/>
            <a:stretch>
              <a:fillRect/>
            </a:stretch>
          </p:blipFill>
          <p:spPr bwMode="gray">
            <a:xfrm>
              <a:off x="6372821" y="2914713"/>
              <a:ext cx="985271" cy="689205"/>
            </a:xfrm>
            <a:prstGeom prst="rect">
              <a:avLst/>
            </a:prstGeom>
          </p:spPr>
        </p:pic>
        <p:pic>
          <p:nvPicPr>
            <p:cNvPr id="81" name="图片 80" descr="网络云2-蓝.png"/>
            <p:cNvPicPr>
              <a:picLocks noChangeAspect="1"/>
            </p:cNvPicPr>
            <p:nvPr/>
          </p:nvPicPr>
          <p:blipFill>
            <a:blip r:embed="rId7" cstate="print"/>
            <a:stretch>
              <a:fillRect/>
            </a:stretch>
          </p:blipFill>
          <p:spPr bwMode="gray">
            <a:xfrm>
              <a:off x="6322712" y="3983546"/>
              <a:ext cx="985272" cy="572720"/>
            </a:xfrm>
            <a:prstGeom prst="rect">
              <a:avLst/>
            </a:prstGeom>
          </p:spPr>
        </p:pic>
        <p:pic>
          <p:nvPicPr>
            <p:cNvPr id="82"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6034123" y="5240991"/>
              <a:ext cx="530784" cy="442800"/>
            </a:xfrm>
            <a:prstGeom prst="rect">
              <a:avLst/>
            </a:prstGeom>
          </p:spPr>
        </p:pic>
        <p:pic>
          <p:nvPicPr>
            <p:cNvPr id="83"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7292139" y="5240991"/>
              <a:ext cx="530784" cy="442800"/>
            </a:xfrm>
            <a:prstGeom prst="rect">
              <a:avLst/>
            </a:prstGeom>
          </p:spPr>
        </p:pic>
        <p:cxnSp>
          <p:nvCxnSpPr>
            <p:cNvPr id="5" name="直接连接符 4"/>
            <p:cNvCxnSpPr>
              <a:stCxn id="40" idx="3"/>
              <a:endCxn id="80" idx="1"/>
            </p:cNvCxnSpPr>
            <p:nvPr/>
          </p:nvCxnSpPr>
          <p:spPr bwMode="gray">
            <a:xfrm>
              <a:off x="5256372" y="3213102"/>
              <a:ext cx="1116449" cy="46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40" idx="3"/>
            </p:cNvCxnSpPr>
            <p:nvPr/>
          </p:nvCxnSpPr>
          <p:spPr bwMode="gray">
            <a:xfrm>
              <a:off x="5256372" y="3213102"/>
              <a:ext cx="1116449" cy="10706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1" idx="3"/>
              <a:endCxn id="80" idx="1"/>
            </p:cNvCxnSpPr>
            <p:nvPr/>
          </p:nvCxnSpPr>
          <p:spPr bwMode="gray">
            <a:xfrm flipV="1">
              <a:off x="5256372" y="3259316"/>
              <a:ext cx="1116449" cy="14434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81" idx="1"/>
            </p:cNvCxnSpPr>
            <p:nvPr/>
          </p:nvCxnSpPr>
          <p:spPr bwMode="gray">
            <a:xfrm flipV="1">
              <a:off x="5279752" y="4269906"/>
              <a:ext cx="1042960" cy="43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5" name="图片 8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261076" y="2991702"/>
              <a:ext cx="540000" cy="442800"/>
            </a:xfrm>
            <a:prstGeom prst="rect">
              <a:avLst/>
            </a:prstGeom>
          </p:spPr>
        </p:pic>
        <p:cxnSp>
          <p:nvCxnSpPr>
            <p:cNvPr id="87" name="直接连接符 86"/>
            <p:cNvCxnSpPr>
              <a:stCxn id="80" idx="3"/>
              <a:endCxn id="85" idx="1"/>
            </p:cNvCxnSpPr>
            <p:nvPr/>
          </p:nvCxnSpPr>
          <p:spPr bwMode="gray">
            <a:xfrm flipV="1">
              <a:off x="7358092" y="3213102"/>
              <a:ext cx="1902984" cy="46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1" idx="3"/>
              <a:endCxn id="85" idx="1"/>
            </p:cNvCxnSpPr>
            <p:nvPr/>
          </p:nvCxnSpPr>
          <p:spPr bwMode="gray">
            <a:xfrm flipV="1">
              <a:off x="7307984" y="3213102"/>
              <a:ext cx="1953092" cy="10568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1" idx="3"/>
              <a:endCxn id="116" idx="1"/>
            </p:cNvCxnSpPr>
            <p:nvPr/>
          </p:nvCxnSpPr>
          <p:spPr bwMode="gray">
            <a:xfrm>
              <a:off x="7307984" y="4269906"/>
              <a:ext cx="1932115" cy="496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0" idx="3"/>
              <a:endCxn id="116" idx="1"/>
            </p:cNvCxnSpPr>
            <p:nvPr/>
          </p:nvCxnSpPr>
          <p:spPr bwMode="gray">
            <a:xfrm>
              <a:off x="7358092" y="3259316"/>
              <a:ext cx="1882007" cy="15072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3" idx="3"/>
              <a:endCxn id="85" idx="1"/>
            </p:cNvCxnSpPr>
            <p:nvPr/>
          </p:nvCxnSpPr>
          <p:spPr bwMode="gray">
            <a:xfrm flipV="1">
              <a:off x="7822923" y="3213102"/>
              <a:ext cx="1438153" cy="2249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3" idx="3"/>
              <a:endCxn id="98" idx="1"/>
            </p:cNvCxnSpPr>
            <p:nvPr/>
          </p:nvCxnSpPr>
          <p:spPr bwMode="gray">
            <a:xfrm>
              <a:off x="7822923" y="5462391"/>
              <a:ext cx="1450102" cy="2367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图片 24">
              <a:extLst>
                <a:ext uri="{FF2B5EF4-FFF2-40B4-BE49-F238E27FC236}">
                  <a16:creationId xmlns:a16="http://schemas.microsoft.com/office/drawing/2014/main" id="{1461791F-2E0E-4500-BCDD-2CE6AF2A41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874648" y="1550933"/>
              <a:ext cx="2455621" cy="452882"/>
            </a:xfrm>
            <a:prstGeom prst="rect">
              <a:avLst/>
            </a:prstGeom>
          </p:spPr>
        </p:pic>
        <p:cxnSp>
          <p:nvCxnSpPr>
            <p:cNvPr id="32" name="直接连接符 31"/>
            <p:cNvCxnSpPr>
              <a:stCxn id="93" idx="2"/>
              <a:endCxn id="40" idx="0"/>
            </p:cNvCxnSpPr>
            <p:nvPr/>
          </p:nvCxnSpPr>
          <p:spPr bwMode="gray">
            <a:xfrm flipH="1">
              <a:off x="4986372" y="2003815"/>
              <a:ext cx="2116087" cy="98788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3" idx="2"/>
              <a:endCxn id="41" idx="0"/>
            </p:cNvCxnSpPr>
            <p:nvPr/>
          </p:nvCxnSpPr>
          <p:spPr bwMode="gray">
            <a:xfrm flipH="1">
              <a:off x="4986372" y="2003815"/>
              <a:ext cx="2116087" cy="247759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93" idx="2"/>
              <a:endCxn id="116" idx="0"/>
            </p:cNvCxnSpPr>
            <p:nvPr/>
          </p:nvCxnSpPr>
          <p:spPr bwMode="gray">
            <a:xfrm>
              <a:off x="7102459" y="2003815"/>
              <a:ext cx="2403032" cy="25413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3" idx="2"/>
              <a:endCxn id="85" idx="0"/>
            </p:cNvCxnSpPr>
            <p:nvPr/>
          </p:nvCxnSpPr>
          <p:spPr bwMode="gray">
            <a:xfrm>
              <a:off x="7102459" y="2003815"/>
              <a:ext cx="2428617" cy="987887"/>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98" name="图片 97"/>
            <p:cNvPicPr>
              <a:picLocks noChangeAspect="1"/>
            </p:cNvPicPr>
            <p:nvPr/>
          </p:nvPicPr>
          <p:blipFill>
            <a:blip r:embed="rId10"/>
            <a:stretch>
              <a:fillRect/>
            </a:stretch>
          </p:blipFill>
          <p:spPr bwMode="gray">
            <a:xfrm>
              <a:off x="9273025" y="5473852"/>
              <a:ext cx="540000" cy="450482"/>
            </a:xfrm>
            <a:prstGeom prst="rect">
              <a:avLst/>
            </a:prstGeom>
          </p:spPr>
        </p:pic>
        <p:cxnSp>
          <p:nvCxnSpPr>
            <p:cNvPr id="99" name="直接连接符 98"/>
            <p:cNvCxnSpPr>
              <a:stCxn id="93" idx="2"/>
              <a:endCxn id="98" idx="1"/>
            </p:cNvCxnSpPr>
            <p:nvPr/>
          </p:nvCxnSpPr>
          <p:spPr bwMode="gray">
            <a:xfrm>
              <a:off x="7102459" y="2003815"/>
              <a:ext cx="2170566" cy="3695278"/>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03" name="图片 102"/>
            <p:cNvPicPr>
              <a:picLocks noChangeAspect="1"/>
            </p:cNvPicPr>
            <p:nvPr/>
          </p:nvPicPr>
          <p:blipFill>
            <a:blip r:embed="rId4"/>
            <a:stretch>
              <a:fillRect/>
            </a:stretch>
          </p:blipFill>
          <p:spPr bwMode="gray">
            <a:xfrm>
              <a:off x="3799674" y="2999835"/>
              <a:ext cx="543914" cy="442800"/>
            </a:xfrm>
            <a:prstGeom prst="rect">
              <a:avLst/>
            </a:prstGeom>
          </p:spPr>
        </p:pic>
        <p:sp>
          <p:nvSpPr>
            <p:cNvPr id="104" name="文本框 103"/>
            <p:cNvSpPr txBox="1"/>
            <p:nvPr/>
          </p:nvSpPr>
          <p:spPr bwMode="gray">
            <a:xfrm>
              <a:off x="3691572" y="3373118"/>
              <a:ext cx="1036235"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Branch site</a:t>
              </a:r>
            </a:p>
          </p:txBody>
        </p:sp>
        <p:sp>
          <p:nvSpPr>
            <p:cNvPr id="111" name="文本框 110"/>
            <p:cNvSpPr txBox="1"/>
            <p:nvPr/>
          </p:nvSpPr>
          <p:spPr bwMode="gray">
            <a:xfrm>
              <a:off x="9664293" y="4460772"/>
              <a:ext cx="1144100" cy="47450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Legacy MPLS</a:t>
              </a:r>
            </a:p>
            <a:p>
              <a:pPr algn="ctr" fontAlgn="ctr"/>
              <a:r>
                <a:rPr lang="en-US" sz="1050" dirty="0">
                  <a:latin typeface="Huawei Sans" panose="020C0503030203020204" pitchFamily="34" charset="0"/>
                  <a:cs typeface="Huawei Sans" panose="020C0503030203020204" pitchFamily="34" charset="0"/>
                </a:rPr>
                <a:t>site</a:t>
              </a:r>
            </a:p>
          </p:txBody>
        </p:sp>
        <p:pic>
          <p:nvPicPr>
            <p:cNvPr id="116" name="图片 118">
              <a:extLst>
                <a:ext uri="{FF2B5EF4-FFF2-40B4-BE49-F238E27FC236}">
                  <a16:creationId xmlns:a16="http://schemas.microsoft.com/office/drawing/2014/main" id="{557D3988-7266-4848-BD29-DE9F0D1932DB}"/>
                </a:ext>
              </a:extLst>
            </p:cNvPr>
            <p:cNvPicPr>
              <a:picLocks noChangeAspect="1"/>
            </p:cNvPicPr>
            <p:nvPr/>
          </p:nvPicPr>
          <p:blipFill>
            <a:blip r:embed="rId8"/>
            <a:stretch>
              <a:fillRect/>
            </a:stretch>
          </p:blipFill>
          <p:spPr bwMode="gray">
            <a:xfrm>
              <a:off x="9240099" y="4545195"/>
              <a:ext cx="530784" cy="442800"/>
            </a:xfrm>
            <a:prstGeom prst="rect">
              <a:avLst/>
            </a:prstGeom>
          </p:spPr>
        </p:pic>
        <p:sp>
          <p:nvSpPr>
            <p:cNvPr id="130" name="文本框 129"/>
            <p:cNvSpPr txBox="1"/>
            <p:nvPr/>
          </p:nvSpPr>
          <p:spPr bwMode="gray">
            <a:xfrm>
              <a:off x="9702220" y="5507084"/>
              <a:ext cx="1056140" cy="492074"/>
            </a:xfrm>
            <a:prstGeom prst="rect">
              <a:avLst/>
            </a:prstGeom>
            <a:noFill/>
          </p:spPr>
          <p:txBody>
            <a:bodyPr wrap="square" rtlCol="0">
              <a:spAutoFit/>
            </a:bodyPr>
            <a:lstStyle/>
            <a:p>
              <a:pPr algn="ctr" fontAlgn="ctr"/>
              <a:r>
                <a:rPr lang="en-US" sz="1050" dirty="0">
                  <a:latin typeface="Huawei Sans" panose="020C0503030203020204" pitchFamily="34" charset="0"/>
                  <a:cs typeface="Huawei Sans" panose="020C0503030203020204" pitchFamily="34" charset="0"/>
                </a:rPr>
                <a:t>Public cloud site</a:t>
              </a:r>
            </a:p>
          </p:txBody>
        </p:sp>
        <p:cxnSp>
          <p:nvCxnSpPr>
            <p:cNvPr id="132" name="直接连接符 131"/>
            <p:cNvCxnSpPr>
              <a:stCxn id="80" idx="3"/>
              <a:endCxn id="98" idx="1"/>
            </p:cNvCxnSpPr>
            <p:nvPr/>
          </p:nvCxnSpPr>
          <p:spPr bwMode="gray">
            <a:xfrm>
              <a:off x="7358092" y="3259316"/>
              <a:ext cx="1914933" cy="24397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bwMode="gray">
            <a:xfrm>
              <a:off x="6415446" y="3112250"/>
              <a:ext cx="859561" cy="316334"/>
            </a:xfrm>
            <a:prstGeom prst="rect">
              <a:avLst/>
            </a:prstGeom>
            <a:noFill/>
          </p:spPr>
          <p:txBody>
            <a:bodyPr wrap="non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Internet</a:t>
              </a:r>
              <a:endParaRPr lang="en-US" altLang="zh-CN" sz="1200" dirty="0">
                <a:solidFill>
                  <a:schemeClr val="bg1"/>
                </a:solidFill>
                <a:latin typeface="Huawei Sans" panose="020C0503030203020204" pitchFamily="34" charset="0"/>
                <a:cs typeface="Huawei Sans" panose="020C0503030203020204" pitchFamily="34" charset="0"/>
              </a:endParaRPr>
            </a:p>
          </p:txBody>
        </p:sp>
        <p:sp>
          <p:nvSpPr>
            <p:cNvPr id="136" name="文本框 135"/>
            <p:cNvSpPr txBox="1"/>
            <p:nvPr/>
          </p:nvSpPr>
          <p:spPr bwMode="gray">
            <a:xfrm>
              <a:off x="6550759" y="4136660"/>
              <a:ext cx="668011" cy="316334"/>
            </a:xfrm>
            <a:prstGeom prst="rect">
              <a:avLst/>
            </a:prstGeom>
            <a:noFill/>
          </p:spPr>
          <p:txBody>
            <a:bodyPr wrap="non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MPLS</a:t>
              </a:r>
              <a:endParaRPr lang="en-US" altLang="zh-CN" sz="1200" dirty="0">
                <a:solidFill>
                  <a:schemeClr val="bg1"/>
                </a:solidFill>
                <a:latin typeface="Huawei Sans" panose="020C0503030203020204" pitchFamily="34" charset="0"/>
                <a:cs typeface="Huawei Sans" panose="020C0503030203020204" pitchFamily="34" charset="0"/>
              </a:endParaRPr>
            </a:p>
          </p:txBody>
        </p:sp>
        <p:sp>
          <p:nvSpPr>
            <p:cNvPr id="137" name="文本框 136"/>
            <p:cNvSpPr txBox="1"/>
            <p:nvPr/>
          </p:nvSpPr>
          <p:spPr bwMode="gray">
            <a:xfrm>
              <a:off x="6343118" y="4998631"/>
              <a:ext cx="1184829" cy="659029"/>
            </a:xfrm>
            <a:prstGeom prst="rect">
              <a:avLst/>
            </a:prstGeom>
            <a:noFill/>
          </p:spPr>
          <p:txBody>
            <a:bodyPr wrap="square" rtlCol="0">
              <a:spAutoFit/>
            </a:bodyPr>
            <a:lstStyle/>
            <a:p>
              <a:pPr algn="ctr" fontAlgn="ctr"/>
              <a:r>
                <a:rPr lang="en-US" sz="1050" dirty="0">
                  <a:latin typeface="Huawei Sans" panose="020C0503030203020204" pitchFamily="34" charset="0"/>
                  <a:cs typeface="Huawei Sans" panose="020C0503030203020204" pitchFamily="34" charset="0"/>
                </a:rPr>
                <a:t>POP/</a:t>
              </a:r>
            </a:p>
            <a:p>
              <a:pPr algn="ctr" fontAlgn="ctr"/>
              <a:r>
                <a:rPr lang="en-US" sz="1050" dirty="0">
                  <a:latin typeface="Huawei Sans" panose="020C0503030203020204" pitchFamily="34" charset="0"/>
                  <a:cs typeface="Huawei Sans" panose="020C0503030203020204" pitchFamily="34" charset="0"/>
                </a:rPr>
                <a:t>Backbone network</a:t>
              </a:r>
            </a:p>
          </p:txBody>
        </p:sp>
        <p:pic>
          <p:nvPicPr>
            <p:cNvPr id="138" name="图片 137" descr="internet-蓝.png"/>
            <p:cNvPicPr>
              <a:picLocks noChangeAspect="1"/>
            </p:cNvPicPr>
            <p:nvPr/>
          </p:nvPicPr>
          <p:blipFill>
            <a:blip r:embed="rId11" cstate="print"/>
            <a:stretch>
              <a:fillRect/>
            </a:stretch>
          </p:blipFill>
          <p:spPr bwMode="gray">
            <a:xfrm>
              <a:off x="5376838" y="4832558"/>
              <a:ext cx="804674" cy="408433"/>
            </a:xfrm>
            <a:prstGeom prst="rect">
              <a:avLst/>
            </a:prstGeom>
          </p:spPr>
        </p:pic>
        <p:pic>
          <p:nvPicPr>
            <p:cNvPr id="143" name="图片 142"/>
            <p:cNvPicPr>
              <a:picLocks noChangeAspect="1"/>
            </p:cNvPicPr>
            <p:nvPr/>
          </p:nvPicPr>
          <p:blipFill>
            <a:blip r:embed="rId4"/>
            <a:stretch>
              <a:fillRect/>
            </a:stretch>
          </p:blipFill>
          <p:spPr bwMode="gray">
            <a:xfrm>
              <a:off x="3625686" y="4500942"/>
              <a:ext cx="543914" cy="442800"/>
            </a:xfrm>
            <a:prstGeom prst="rect">
              <a:avLst/>
            </a:prstGeom>
          </p:spPr>
        </p:pic>
        <p:sp>
          <p:nvSpPr>
            <p:cNvPr id="64" name="任意多边形 63"/>
            <p:cNvSpPr/>
            <p:nvPr/>
          </p:nvSpPr>
          <p:spPr bwMode="gray">
            <a:xfrm>
              <a:off x="5432656" y="3472185"/>
              <a:ext cx="758179" cy="1149532"/>
            </a:xfrm>
            <a:custGeom>
              <a:avLst/>
              <a:gdLst>
                <a:gd name="connsiteX0" fmla="*/ 0 w 953712"/>
                <a:gd name="connsiteY0" fmla="*/ 862149 h 862149"/>
                <a:gd name="connsiteX1" fmla="*/ 953589 w 953712"/>
                <a:gd name="connsiteY1" fmla="*/ 561703 h 862149"/>
                <a:gd name="connsiteX2" fmla="*/ 52252 w 953712"/>
                <a:gd name="connsiteY2" fmla="*/ 0 h 862149"/>
              </a:gdLst>
              <a:ahLst/>
              <a:cxnLst>
                <a:cxn ang="0">
                  <a:pos x="connsiteX0" y="connsiteY0"/>
                </a:cxn>
                <a:cxn ang="0">
                  <a:pos x="connsiteX1" y="connsiteY1"/>
                </a:cxn>
                <a:cxn ang="0">
                  <a:pos x="connsiteX2" y="connsiteY2"/>
                </a:cxn>
              </a:cxnLst>
              <a:rect l="l" t="t" r="r" b="b"/>
              <a:pathLst>
                <a:path w="953712" h="862149">
                  <a:moveTo>
                    <a:pt x="0" y="862149"/>
                  </a:moveTo>
                  <a:cubicBezTo>
                    <a:pt x="472440" y="783771"/>
                    <a:pt x="944880" y="705394"/>
                    <a:pt x="953589" y="561703"/>
                  </a:cubicBezTo>
                  <a:cubicBezTo>
                    <a:pt x="962298" y="418012"/>
                    <a:pt x="507275" y="209006"/>
                    <a:pt x="52252" y="0"/>
                  </a:cubicBezTo>
                </a:path>
              </a:pathLst>
            </a:custGeom>
            <a:noFill/>
            <a:ln w="28575" cap="flat" cmpd="sng" algn="ctr">
              <a:solidFill>
                <a:srgbClr val="FF0000"/>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任意多边形 41"/>
            <p:cNvSpPr/>
            <p:nvPr/>
          </p:nvSpPr>
          <p:spPr bwMode="gray">
            <a:xfrm>
              <a:off x="5057140" y="4887215"/>
              <a:ext cx="4304873" cy="1054766"/>
            </a:xfrm>
            <a:custGeom>
              <a:avLst/>
              <a:gdLst>
                <a:gd name="connsiteX0" fmla="*/ 0 w 2397034"/>
                <a:gd name="connsiteY0" fmla="*/ 0 h 359228"/>
                <a:gd name="connsiteX1" fmla="*/ 1038497 w 2397034"/>
                <a:gd name="connsiteY1" fmla="*/ 267788 h 359228"/>
                <a:gd name="connsiteX2" fmla="*/ 2312126 w 2397034"/>
                <a:gd name="connsiteY2" fmla="*/ 352697 h 359228"/>
                <a:gd name="connsiteX3" fmla="*/ 2397034 w 2397034"/>
                <a:gd name="connsiteY3" fmla="*/ 359228 h 359228"/>
              </a:gdLst>
              <a:ahLst/>
              <a:cxnLst>
                <a:cxn ang="0">
                  <a:pos x="connsiteX0" y="connsiteY0"/>
                </a:cxn>
                <a:cxn ang="0">
                  <a:pos x="connsiteX1" y="connsiteY1"/>
                </a:cxn>
                <a:cxn ang="0">
                  <a:pos x="connsiteX2" y="connsiteY2"/>
                </a:cxn>
                <a:cxn ang="0">
                  <a:pos x="connsiteX3" y="connsiteY3"/>
                </a:cxn>
              </a:cxnLst>
              <a:rect l="l" t="t" r="r" b="b"/>
              <a:pathLst>
                <a:path w="2397034" h="359228">
                  <a:moveTo>
                    <a:pt x="0" y="0"/>
                  </a:moveTo>
                  <a:cubicBezTo>
                    <a:pt x="326571" y="104502"/>
                    <a:pt x="653143" y="209005"/>
                    <a:pt x="1038497" y="267788"/>
                  </a:cubicBezTo>
                  <a:cubicBezTo>
                    <a:pt x="1423851" y="326571"/>
                    <a:pt x="2312126" y="352697"/>
                    <a:pt x="2312126" y="352697"/>
                  </a:cubicBezTo>
                  <a:lnTo>
                    <a:pt x="2397034" y="359228"/>
                  </a:lnTo>
                </a:path>
              </a:pathLst>
            </a:custGeom>
            <a:noFill/>
            <a:ln w="28575" cap="flat" cmpd="sng" algn="ctr">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algn="ctr" fontAlgn="ctr">
                <a:buClr>
                  <a:srgbClr val="CC9900"/>
                </a:buClr>
                <a:buFont typeface="Wingdings" pitchFamily="2" charset="2"/>
                <a:buChar char="n"/>
              </a:pPr>
              <a:endParaRPr lang="en-US" altLang="zh-CN"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文本框 144"/>
            <p:cNvSpPr txBox="1"/>
            <p:nvPr/>
          </p:nvSpPr>
          <p:spPr bwMode="gray">
            <a:xfrm>
              <a:off x="4646130" y="3373118"/>
              <a:ext cx="496916"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CPE</a:t>
              </a:r>
              <a:endParaRPr lang="en-US" altLang="zh-CN" sz="1050" dirty="0">
                <a:latin typeface="Huawei Sans" panose="020C0503030203020204" pitchFamily="34" charset="0"/>
                <a:cs typeface="Huawei Sans" panose="020C0503030203020204" pitchFamily="34" charset="0"/>
              </a:endParaRPr>
            </a:p>
          </p:txBody>
        </p:sp>
        <p:sp>
          <p:nvSpPr>
            <p:cNvPr id="146" name="文本框 145"/>
            <p:cNvSpPr txBox="1"/>
            <p:nvPr/>
          </p:nvSpPr>
          <p:spPr bwMode="gray">
            <a:xfrm>
              <a:off x="4612837" y="4860761"/>
              <a:ext cx="496916"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CPE</a:t>
              </a:r>
              <a:endParaRPr lang="en-US" altLang="zh-CN" sz="1050" dirty="0">
                <a:latin typeface="Huawei Sans" panose="020C0503030203020204" pitchFamily="34" charset="0"/>
                <a:cs typeface="Huawei Sans" panose="020C0503030203020204" pitchFamily="34" charset="0"/>
              </a:endParaRPr>
            </a:p>
          </p:txBody>
        </p:sp>
        <p:sp>
          <p:nvSpPr>
            <p:cNvPr id="147" name="文本框 146"/>
            <p:cNvSpPr txBox="1"/>
            <p:nvPr/>
          </p:nvSpPr>
          <p:spPr bwMode="gray">
            <a:xfrm>
              <a:off x="9296435" y="3388986"/>
              <a:ext cx="496916"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CPE</a:t>
              </a:r>
              <a:endParaRPr lang="en-US" altLang="zh-CN" sz="1050" dirty="0">
                <a:latin typeface="Huawei Sans" panose="020C0503030203020204" pitchFamily="34" charset="0"/>
                <a:cs typeface="Huawei Sans" panose="020C0503030203020204" pitchFamily="34" charset="0"/>
              </a:endParaRPr>
            </a:p>
          </p:txBody>
        </p:sp>
        <p:sp>
          <p:nvSpPr>
            <p:cNvPr id="148" name="文本框 147"/>
            <p:cNvSpPr txBox="1"/>
            <p:nvPr/>
          </p:nvSpPr>
          <p:spPr bwMode="gray">
            <a:xfrm>
              <a:off x="9296435" y="4903227"/>
              <a:ext cx="535972"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IWG</a:t>
              </a:r>
              <a:endParaRPr lang="en-US" altLang="zh-CN" sz="1050" dirty="0">
                <a:latin typeface="Huawei Sans" panose="020C0503030203020204" pitchFamily="34" charset="0"/>
                <a:cs typeface="Huawei Sans" panose="020C0503030203020204" pitchFamily="34" charset="0"/>
              </a:endParaRPr>
            </a:p>
          </p:txBody>
        </p:sp>
        <p:sp>
          <p:nvSpPr>
            <p:cNvPr id="149" name="文本框 148"/>
            <p:cNvSpPr txBox="1"/>
            <p:nvPr/>
          </p:nvSpPr>
          <p:spPr bwMode="gray">
            <a:xfrm>
              <a:off x="9296435" y="5845141"/>
              <a:ext cx="576885" cy="298760"/>
            </a:xfrm>
            <a:prstGeom prst="rect">
              <a:avLst/>
            </a:prstGeom>
            <a:noFill/>
          </p:spPr>
          <p:txBody>
            <a:bodyPr wrap="none" rtlCol="0">
              <a:spAutoFit/>
            </a:bodyPr>
            <a:lstStyle/>
            <a:p>
              <a:pPr algn="ctr" fontAlgn="ctr"/>
              <a:r>
                <a:rPr lang="en-US" sz="1050" dirty="0" err="1">
                  <a:latin typeface="Huawei Sans" panose="020C0503030203020204" pitchFamily="34" charset="0"/>
                  <a:cs typeface="Huawei Sans" panose="020C0503030203020204" pitchFamily="34" charset="0"/>
                </a:rPr>
                <a:t>vCPE</a:t>
              </a:r>
              <a:endParaRPr lang="en-US" altLang="zh-CN" sz="1050" dirty="0">
                <a:latin typeface="Huawei Sans" panose="020C0503030203020204" pitchFamily="34" charset="0"/>
                <a:cs typeface="Huawei Sans" panose="020C0503030203020204" pitchFamily="34" charset="0"/>
              </a:endParaRPr>
            </a:p>
          </p:txBody>
        </p:sp>
        <p:sp>
          <p:nvSpPr>
            <p:cNvPr id="150" name="文本框 149"/>
            <p:cNvSpPr txBox="1"/>
            <p:nvPr/>
          </p:nvSpPr>
          <p:spPr bwMode="gray">
            <a:xfrm>
              <a:off x="7626232" y="5562680"/>
              <a:ext cx="867001"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Gateway</a:t>
              </a:r>
              <a:endParaRPr lang="en-US" altLang="zh-CN" sz="1050" dirty="0">
                <a:latin typeface="Huawei Sans" panose="020C0503030203020204" pitchFamily="34" charset="0"/>
                <a:cs typeface="Huawei Sans" panose="020C0503030203020204" pitchFamily="34" charset="0"/>
              </a:endParaRPr>
            </a:p>
          </p:txBody>
        </p:sp>
        <p:sp>
          <p:nvSpPr>
            <p:cNvPr id="151" name="文本框 150"/>
            <p:cNvSpPr txBox="1"/>
            <p:nvPr/>
          </p:nvSpPr>
          <p:spPr bwMode="gray">
            <a:xfrm>
              <a:off x="5882386" y="5815997"/>
              <a:ext cx="867001" cy="298760"/>
            </a:xfrm>
            <a:prstGeom prst="rect">
              <a:avLst/>
            </a:prstGeom>
            <a:noFill/>
          </p:spPr>
          <p:txBody>
            <a:bodyPr wrap="none" rtlCol="0">
              <a:spAutoFit/>
            </a:bodyPr>
            <a:lstStyle/>
            <a:p>
              <a:pPr algn="ctr" fontAlgn="ctr"/>
              <a:r>
                <a:rPr lang="en-US" sz="1050" dirty="0">
                  <a:latin typeface="Huawei Sans" panose="020C0503030203020204" pitchFamily="34" charset="0"/>
                  <a:cs typeface="Huawei Sans" panose="020C0503030203020204" pitchFamily="34" charset="0"/>
                </a:rPr>
                <a:t>Gateway</a:t>
              </a:r>
              <a:endParaRPr lang="en-US" altLang="zh-CN" sz="1050" dirty="0">
                <a:latin typeface="Huawei Sans" panose="020C0503030203020204" pitchFamily="34" charset="0"/>
                <a:cs typeface="Huawei Sans" panose="020C0503030203020204" pitchFamily="34" charset="0"/>
              </a:endParaRPr>
            </a:p>
          </p:txBody>
        </p:sp>
      </p:grpSp>
    </p:spTree>
    <p:extLst>
      <p:ext uri="{BB962C8B-B14F-4D97-AF65-F5344CB8AC3E}">
        <p14:creationId xmlns:p14="http://schemas.microsoft.com/office/powerpoint/2010/main" val="2728707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柱形 5"/>
          <p:cNvSpPr/>
          <p:nvPr/>
        </p:nvSpPr>
        <p:spPr bwMode="gray">
          <a:xfrm rot="16200000">
            <a:off x="2638608" y="1897862"/>
            <a:ext cx="1713683" cy="1501254"/>
          </a:xfrm>
          <a:prstGeom prst="can">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VPN 1</a:t>
            </a:r>
          </a:p>
          <a:p>
            <a:pPr algn="ctr" fontAlgn="ctr"/>
            <a:r>
              <a:rPr lang="en-US" sz="1200" dirty="0">
                <a:solidFill>
                  <a:schemeClr val="tx1"/>
                </a:solidFill>
                <a:latin typeface="Huawei Sans" panose="020C0503030203020204" pitchFamily="34" charset="0"/>
                <a:cs typeface="Huawei Sans" panose="020C0503030203020204" pitchFamily="34" charset="0"/>
              </a:rPr>
              <a:t>40%</a:t>
            </a: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Enterprise Scenario: </a:t>
            </a:r>
            <a:r>
              <a:rPr lang="en-US" dirty="0" err="1">
                <a:latin typeface="Huawei Sans" panose="020C0503030203020204" pitchFamily="34" charset="0"/>
                <a:cs typeface="Huawei Sans" panose="020C0503030203020204" pitchFamily="34" charset="0"/>
              </a:rPr>
              <a:t>HQoS</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3" name="矩形 12"/>
          <p:cNvSpPr/>
          <p:nvPr/>
        </p:nvSpPr>
        <p:spPr bwMode="gray">
          <a:xfrm>
            <a:off x="1021510" y="5780801"/>
            <a:ext cx="987771" cy="276999"/>
          </a:xfrm>
          <a:prstGeom prst="rect">
            <a:avLst/>
          </a:prstGeom>
        </p:spPr>
        <p:txBody>
          <a:bodyPr wrap="none">
            <a:spAutoFit/>
          </a:bodyPr>
          <a:lstStyle/>
          <a:p>
            <a:pPr fontAlgn="ctr"/>
            <a:r>
              <a:rPr lang="en-US" sz="1200" dirty="0">
                <a:solidFill>
                  <a:srgbClr val="C00000"/>
                </a:solidFill>
                <a:latin typeface="Huawei Sans" panose="020C0503030203020204" pitchFamily="34" charset="0"/>
                <a:cs typeface="Huawei Sans" panose="020C0503030203020204" pitchFamily="34" charset="0"/>
              </a:rPr>
              <a:t>Child policy</a:t>
            </a:r>
          </a:p>
        </p:txBody>
      </p:sp>
      <p:sp>
        <p:nvSpPr>
          <p:cNvPr id="14" name="矩形 13"/>
          <p:cNvSpPr/>
          <p:nvPr/>
        </p:nvSpPr>
        <p:spPr bwMode="gray">
          <a:xfrm>
            <a:off x="2715246" y="5780801"/>
            <a:ext cx="1093569" cy="276999"/>
          </a:xfrm>
          <a:prstGeom prst="rect">
            <a:avLst/>
          </a:prstGeom>
        </p:spPr>
        <p:txBody>
          <a:bodyPr wrap="none">
            <a:spAutoFit/>
          </a:bodyPr>
          <a:lstStyle/>
          <a:p>
            <a:pPr fontAlgn="ctr"/>
            <a:r>
              <a:rPr lang="en-US" sz="1200" dirty="0">
                <a:solidFill>
                  <a:srgbClr val="C00000"/>
                </a:solidFill>
                <a:latin typeface="Huawei Sans" panose="020C0503030203020204" pitchFamily="34" charset="0"/>
                <a:cs typeface="Huawei Sans" panose="020C0503030203020204" pitchFamily="34" charset="0"/>
              </a:rPr>
              <a:t>Parent policy</a:t>
            </a:r>
          </a:p>
        </p:txBody>
      </p:sp>
      <p:sp>
        <p:nvSpPr>
          <p:cNvPr id="15" name="矩形 14"/>
          <p:cNvSpPr/>
          <p:nvPr/>
        </p:nvSpPr>
        <p:spPr bwMode="gray">
          <a:xfrm>
            <a:off x="4163979" y="5780801"/>
            <a:ext cx="1912971" cy="461665"/>
          </a:xfrm>
          <a:prstGeom prst="rect">
            <a:avLst/>
          </a:prstGeom>
        </p:spPr>
        <p:txBody>
          <a:bodyPr wrap="square">
            <a:spAutoFit/>
          </a:bodyPr>
          <a:lstStyle/>
          <a:p>
            <a:pPr algn="ctr" fontAlgn="ctr"/>
            <a:r>
              <a:rPr lang="en-US" sz="1200" dirty="0">
                <a:solidFill>
                  <a:srgbClr val="C00000"/>
                </a:solidFill>
                <a:latin typeface="Huawei Sans" panose="020C0503030203020204" pitchFamily="34" charset="0"/>
                <a:cs typeface="Huawei Sans" panose="020C0503030203020204" pitchFamily="34" charset="0"/>
              </a:rPr>
              <a:t>Parent policy </a:t>
            </a:r>
            <a:r>
              <a:rPr lang="en-US" altLang="zh-CN" sz="1200" dirty="0">
                <a:solidFill>
                  <a:srgbClr val="C00000"/>
                </a:solidFill>
                <a:latin typeface="Huawei Sans" panose="020C0503030203020204" pitchFamily="34" charset="0"/>
                <a:cs typeface="Huawei Sans" panose="020C0503030203020204" pitchFamily="34" charset="0"/>
              </a:rPr>
              <a:t>bound </a:t>
            </a:r>
            <a:r>
              <a:rPr lang="en-US" sz="1200" dirty="0">
                <a:solidFill>
                  <a:srgbClr val="C00000"/>
                </a:solidFill>
                <a:latin typeface="Huawei Sans" panose="020C0503030203020204" pitchFamily="34" charset="0"/>
                <a:cs typeface="Huawei Sans" panose="020C0503030203020204" pitchFamily="34" charset="0"/>
              </a:rPr>
              <a:t>to an interface</a:t>
            </a:r>
          </a:p>
        </p:txBody>
      </p:sp>
      <p:sp>
        <p:nvSpPr>
          <p:cNvPr id="16" name="左大括号 15"/>
          <p:cNvSpPr/>
          <p:nvPr/>
        </p:nvSpPr>
        <p:spPr bwMode="gray">
          <a:xfrm rot="16200000">
            <a:off x="1447073" y="4774414"/>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左大括号 16"/>
          <p:cNvSpPr/>
          <p:nvPr/>
        </p:nvSpPr>
        <p:spPr bwMode="gray">
          <a:xfrm rot="16200000">
            <a:off x="3127759" y="4671013"/>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矩形 9"/>
          <p:cNvSpPr/>
          <p:nvPr/>
        </p:nvSpPr>
        <p:spPr bwMode="gray">
          <a:xfrm>
            <a:off x="6362700" y="1047736"/>
            <a:ext cx="5364163" cy="4819781"/>
          </a:xfrm>
          <a:prstGeom prst="rect">
            <a:avLst/>
          </a:prstGeom>
        </p:spPr>
        <p:txBody>
          <a:bodyPr wrap="square">
            <a:spAutoFit/>
          </a:bodyPr>
          <a:lstStyle/>
          <a:p>
            <a:pPr marL="302279" indent="-302279" algn="just" defTabSz="914034" fontAlgn="ctr">
              <a:lnSpc>
                <a:spcPct val="140000"/>
              </a:lnSpc>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Multiple applications in a department</a:t>
            </a:r>
          </a:p>
          <a:p>
            <a:pPr marL="539750" lvl="1" indent="-222250"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Enterprise applications have different link requirements and different importance. The experience of important applications should be preferentially guaranteed when the egress link bandwidth is limited.</a:t>
            </a:r>
          </a:p>
          <a:p>
            <a:pPr marL="302279" indent="-302279" algn="just" defTabSz="914034" fontAlgn="ctr">
              <a:lnSpc>
                <a:spcPct val="140000"/>
              </a:lnSpc>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Multiple departments of an enterprise</a:t>
            </a:r>
          </a:p>
          <a:p>
            <a:pPr marL="539750" lvl="1" indent="-222250"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An enterprise usually has multiple departments of different importance, which require traffic isolation and differentiated bandwidths.</a:t>
            </a:r>
          </a:p>
          <a:p>
            <a:pPr marL="302279" indent="-302279" algn="just" defTabSz="914034" fontAlgn="ctr">
              <a:lnSpc>
                <a:spcPct val="140000"/>
              </a:lnSpc>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Solution:</a:t>
            </a:r>
          </a:p>
          <a:p>
            <a:pPr marL="539750" lvl="1" indent="-222250"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Different </a:t>
            </a:r>
            <a:r>
              <a:rPr lang="en-US" sz="1200" dirty="0" err="1">
                <a:latin typeface="Huawei Sans" panose="020C0503030203020204" pitchFamily="34" charset="0"/>
                <a:cs typeface="Huawei Sans" panose="020C0503030203020204" pitchFamily="34" charset="0"/>
              </a:rPr>
              <a:t>HQoS</a:t>
            </a:r>
            <a:r>
              <a:rPr lang="en-US" sz="1200" dirty="0">
                <a:latin typeface="Huawei Sans" panose="020C0503030203020204" pitchFamily="34" charset="0"/>
                <a:cs typeface="Huawei Sans" panose="020C0503030203020204" pitchFamily="34" charset="0"/>
              </a:rPr>
              <a:t> policies, such as queue scheduling, CAR, and traffic shaping, can be configured for each VPN based on applications.</a:t>
            </a:r>
          </a:p>
          <a:p>
            <a:pPr marL="539750" lvl="1" indent="-222250"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minimum guaranteed bandwidth proportion can be specified for each VPN. This prevents some VPNs from preempting the bandwidth of other VPNs in the case of network congestion.</a:t>
            </a:r>
          </a:p>
        </p:txBody>
      </p:sp>
      <p:sp>
        <p:nvSpPr>
          <p:cNvPr id="2" name="椭圆 1"/>
          <p:cNvSpPr/>
          <p:nvPr/>
        </p:nvSpPr>
        <p:spPr bwMode="gray">
          <a:xfrm>
            <a:off x="1278303" y="1791650"/>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5" name="圆柱形 4"/>
          <p:cNvSpPr/>
          <p:nvPr/>
        </p:nvSpPr>
        <p:spPr bwMode="gray">
          <a:xfrm rot="16200000">
            <a:off x="2062365" y="1863335"/>
            <a:ext cx="957383" cy="1032089"/>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050" dirty="0">
                <a:solidFill>
                  <a:schemeClr val="tx1"/>
                </a:solidFill>
                <a:latin typeface="Huawei Sans" panose="020C0503030203020204" pitchFamily="34" charset="0"/>
                <a:cs typeface="Huawei Sans" panose="020C0503030203020204" pitchFamily="34" charset="0"/>
              </a:rPr>
              <a:t>Overlay</a:t>
            </a:r>
          </a:p>
          <a:p>
            <a:pPr algn="ctr" fontAlgn="ctr"/>
            <a:r>
              <a:rPr lang="en-US" sz="1050" dirty="0">
                <a:solidFill>
                  <a:schemeClr val="tx1"/>
                </a:solidFill>
                <a:latin typeface="Huawei Sans" panose="020C0503030203020204" pitchFamily="34" charset="0"/>
                <a:cs typeface="Huawei Sans" panose="020C0503030203020204" pitchFamily="34" charset="0"/>
              </a:rPr>
              <a:t>60%</a:t>
            </a:r>
            <a:endParaRPr lang="en-US" altLang="zh-CN" sz="1050" dirty="0">
              <a:solidFill>
                <a:schemeClr val="tx1"/>
              </a:solidFill>
              <a:latin typeface="Huawei Sans" panose="020C0503030203020204" pitchFamily="34" charset="0"/>
              <a:cs typeface="Huawei Sans" panose="020C0503030203020204" pitchFamily="34" charset="0"/>
            </a:endParaRPr>
          </a:p>
        </p:txBody>
      </p:sp>
      <p:sp>
        <p:nvSpPr>
          <p:cNvPr id="12" name="圆柱形 11"/>
          <p:cNvSpPr/>
          <p:nvPr/>
        </p:nvSpPr>
        <p:spPr bwMode="gray">
          <a:xfrm rot="16200000">
            <a:off x="2283356" y="2731585"/>
            <a:ext cx="515403" cy="1032090"/>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45720" rIns="0" bIns="45720" numCol="1" spcCol="0" rtlCol="0" fromWordArt="0" anchor="ctr" anchorCtr="0" forceAA="0" compatLnSpc="1">
            <a:prstTxWarp prst="textNoShape">
              <a:avLst/>
            </a:prstTxWarp>
            <a:noAutofit/>
          </a:bodyPr>
          <a:lstStyle/>
          <a:p>
            <a:pPr algn="ctr" fontAlgn="ctr"/>
            <a:endParaRPr lang="en-US" altLang="zh-CN" sz="1100" dirty="0">
              <a:solidFill>
                <a:schemeClr val="tx1"/>
              </a:solidFill>
              <a:latin typeface="Huawei Sans" panose="020C0503030203020204" pitchFamily="34" charset="0"/>
              <a:cs typeface="Huawei Sans" panose="020C0503030203020204" pitchFamily="34" charset="0"/>
            </a:endParaRPr>
          </a:p>
        </p:txBody>
      </p:sp>
      <p:sp>
        <p:nvSpPr>
          <p:cNvPr id="18" name="圆柱形 17"/>
          <p:cNvSpPr/>
          <p:nvPr/>
        </p:nvSpPr>
        <p:spPr bwMode="gray">
          <a:xfrm rot="16200000">
            <a:off x="3316636" y="2721087"/>
            <a:ext cx="3580502" cy="1721620"/>
          </a:xfrm>
          <a:prstGeom prst="can">
            <a:avLst/>
          </a:prstGeom>
          <a:solidFill>
            <a:srgbClr val="88888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WAN interface</a:t>
            </a:r>
            <a:endParaRPr lang="en-US" altLang="zh-CN" sz="1200" dirty="0">
              <a:solidFill>
                <a:schemeClr val="tx1"/>
              </a:solidFill>
              <a:latin typeface="Huawei Sans" panose="020C0503030203020204" pitchFamily="34" charset="0"/>
              <a:cs typeface="Huawei Sans" panose="020C0503030203020204" pitchFamily="34" charset="0"/>
            </a:endParaRPr>
          </a:p>
          <a:p>
            <a:pPr algn="ctr" fontAlgn="ctr"/>
            <a:r>
              <a:rPr lang="en-US" sz="1200" dirty="0">
                <a:solidFill>
                  <a:schemeClr val="tx1"/>
                </a:solidFill>
                <a:latin typeface="Huawei Sans" panose="020C0503030203020204" pitchFamily="34" charset="0"/>
                <a:cs typeface="Huawei Sans" panose="020C0503030203020204" pitchFamily="34" charset="0"/>
              </a:rPr>
              <a:t>100 Mbit/s</a:t>
            </a: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19" name="圆柱形 18"/>
          <p:cNvSpPr/>
          <p:nvPr/>
        </p:nvSpPr>
        <p:spPr bwMode="gray">
          <a:xfrm rot="16200000">
            <a:off x="2638608" y="3734785"/>
            <a:ext cx="1713683" cy="1501254"/>
          </a:xfrm>
          <a:prstGeom prst="can">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VPN 2</a:t>
            </a:r>
          </a:p>
          <a:p>
            <a:pPr algn="ctr" fontAlgn="ctr"/>
            <a:r>
              <a:rPr lang="en-US" sz="1200" dirty="0">
                <a:solidFill>
                  <a:schemeClr val="tx1"/>
                </a:solidFill>
                <a:latin typeface="Huawei Sans" panose="020C0503030203020204" pitchFamily="34" charset="0"/>
                <a:cs typeface="Huawei Sans" panose="020C0503030203020204" pitchFamily="34" charset="0"/>
              </a:rPr>
              <a:t>60%</a:t>
            </a: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20" name="椭圆 19"/>
          <p:cNvSpPr/>
          <p:nvPr/>
        </p:nvSpPr>
        <p:spPr bwMode="gray">
          <a:xfrm>
            <a:off x="1278303" y="3628573"/>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cs typeface="Huawei Sans" panose="020C0503030203020204" pitchFamily="34" charset="0"/>
            </a:endParaRPr>
          </a:p>
        </p:txBody>
      </p:sp>
      <p:sp>
        <p:nvSpPr>
          <p:cNvPr id="23" name="圆柱形 22"/>
          <p:cNvSpPr/>
          <p:nvPr/>
        </p:nvSpPr>
        <p:spPr bwMode="gray">
          <a:xfrm rot="16200000">
            <a:off x="2062365" y="3730151"/>
            <a:ext cx="957383" cy="1032089"/>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050" dirty="0">
                <a:solidFill>
                  <a:schemeClr val="tx1"/>
                </a:solidFill>
                <a:latin typeface="Huawei Sans" panose="020C0503030203020204" pitchFamily="34" charset="0"/>
                <a:cs typeface="Huawei Sans" panose="020C0503030203020204" pitchFamily="34" charset="0"/>
              </a:rPr>
              <a:t>Overlay</a:t>
            </a:r>
          </a:p>
          <a:p>
            <a:pPr algn="ctr" fontAlgn="ctr"/>
            <a:r>
              <a:rPr lang="en-US" sz="1050" dirty="0">
                <a:solidFill>
                  <a:schemeClr val="tx1"/>
                </a:solidFill>
                <a:latin typeface="Huawei Sans" panose="020C0503030203020204" pitchFamily="34" charset="0"/>
                <a:cs typeface="Huawei Sans" panose="020C0503030203020204" pitchFamily="34" charset="0"/>
              </a:rPr>
              <a:t>70%</a:t>
            </a:r>
            <a:endParaRPr lang="en-US" altLang="zh-CN" sz="1050" dirty="0">
              <a:solidFill>
                <a:schemeClr val="tx1"/>
              </a:solidFill>
              <a:latin typeface="Huawei Sans" panose="020C0503030203020204" pitchFamily="34" charset="0"/>
              <a:cs typeface="Huawei Sans" panose="020C0503030203020204" pitchFamily="34" charset="0"/>
            </a:endParaRPr>
          </a:p>
        </p:txBody>
      </p:sp>
      <p:sp>
        <p:nvSpPr>
          <p:cNvPr id="24" name="圆柱形 23"/>
          <p:cNvSpPr/>
          <p:nvPr/>
        </p:nvSpPr>
        <p:spPr bwMode="gray">
          <a:xfrm rot="16200000">
            <a:off x="2283356" y="4598401"/>
            <a:ext cx="515403" cy="1032090"/>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endParaRPr lang="en-US" altLang="zh-CN" sz="1050" dirty="0">
              <a:solidFill>
                <a:schemeClr val="tx1"/>
              </a:solidFill>
              <a:latin typeface="Huawei Sans" panose="020C0503030203020204" pitchFamily="34" charset="0"/>
              <a:cs typeface="Huawei Sans" panose="020C0503030203020204" pitchFamily="34" charset="0"/>
            </a:endParaRPr>
          </a:p>
        </p:txBody>
      </p:sp>
      <p:cxnSp>
        <p:nvCxnSpPr>
          <p:cNvPr id="8" name="直接箭头连接符 7"/>
          <p:cNvCxnSpPr/>
          <p:nvPr/>
        </p:nvCxnSpPr>
        <p:spPr bwMode="gray">
          <a:xfrm flipV="1">
            <a:off x="739401" y="2268683"/>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bwMode="gray">
          <a:xfrm flipV="1">
            <a:off x="731838" y="2721656"/>
            <a:ext cx="1293174"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731838" y="3243040"/>
            <a:ext cx="12931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V="1">
            <a:off x="739401" y="4165878"/>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flipV="1">
            <a:off x="731838" y="4618851"/>
            <a:ext cx="1293174"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flipV="1">
            <a:off x="731838" y="5140235"/>
            <a:ext cx="12931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bwMode="gray">
          <a:xfrm>
            <a:off x="669321" y="1937411"/>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VoIP</a:t>
            </a:r>
            <a:endParaRPr lang="en-US" altLang="zh-CN" sz="1400" dirty="0">
              <a:latin typeface="Huawei Sans" panose="020C0503030203020204" pitchFamily="34" charset="0"/>
              <a:cs typeface="Huawei Sans" panose="020C0503030203020204" pitchFamily="34" charset="0"/>
            </a:endParaRPr>
          </a:p>
        </p:txBody>
      </p:sp>
      <p:sp>
        <p:nvSpPr>
          <p:cNvPr id="30" name="文本框 29"/>
          <p:cNvSpPr txBox="1"/>
          <p:nvPr/>
        </p:nvSpPr>
        <p:spPr bwMode="gray">
          <a:xfrm>
            <a:off x="669321" y="2404450"/>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Email</a:t>
            </a:r>
          </a:p>
        </p:txBody>
      </p:sp>
      <p:sp>
        <p:nvSpPr>
          <p:cNvPr id="31" name="文本框 30"/>
          <p:cNvSpPr txBox="1"/>
          <p:nvPr/>
        </p:nvSpPr>
        <p:spPr bwMode="gray">
          <a:xfrm>
            <a:off x="669321" y="2981163"/>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SaaS</a:t>
            </a:r>
            <a:endParaRPr lang="en-US" altLang="zh-CN" sz="1400" dirty="0">
              <a:latin typeface="Huawei Sans" panose="020C0503030203020204" pitchFamily="34" charset="0"/>
              <a:cs typeface="Huawei Sans" panose="020C0503030203020204" pitchFamily="34" charset="0"/>
            </a:endParaRPr>
          </a:p>
        </p:txBody>
      </p:sp>
      <p:sp>
        <p:nvSpPr>
          <p:cNvPr id="32" name="文本框 31"/>
          <p:cNvSpPr txBox="1"/>
          <p:nvPr/>
        </p:nvSpPr>
        <p:spPr bwMode="gray">
          <a:xfrm>
            <a:off x="669321" y="3827284"/>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VoIP</a:t>
            </a:r>
            <a:endParaRPr lang="en-US" altLang="zh-CN" sz="1400" dirty="0">
              <a:latin typeface="Huawei Sans" panose="020C0503030203020204" pitchFamily="34" charset="0"/>
              <a:cs typeface="Huawei Sans" panose="020C0503030203020204" pitchFamily="34" charset="0"/>
            </a:endParaRPr>
          </a:p>
        </p:txBody>
      </p:sp>
      <p:sp>
        <p:nvSpPr>
          <p:cNvPr id="33" name="文本框 32"/>
          <p:cNvSpPr txBox="1"/>
          <p:nvPr/>
        </p:nvSpPr>
        <p:spPr bwMode="gray">
          <a:xfrm>
            <a:off x="669321" y="4323198"/>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Email</a:t>
            </a:r>
          </a:p>
        </p:txBody>
      </p:sp>
      <p:sp>
        <p:nvSpPr>
          <p:cNvPr id="34" name="文本框 33"/>
          <p:cNvSpPr txBox="1"/>
          <p:nvPr/>
        </p:nvSpPr>
        <p:spPr bwMode="gray">
          <a:xfrm>
            <a:off x="669321" y="4823411"/>
            <a:ext cx="1018995"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SaaS</a:t>
            </a:r>
            <a:endParaRPr lang="en-US" altLang="zh-CN" sz="1400" dirty="0">
              <a:latin typeface="Huawei Sans" panose="020C0503030203020204" pitchFamily="34" charset="0"/>
              <a:cs typeface="Huawei Sans" panose="020C0503030203020204" pitchFamily="34" charset="0"/>
            </a:endParaRPr>
          </a:p>
        </p:txBody>
      </p:sp>
      <p:sp>
        <p:nvSpPr>
          <p:cNvPr id="38" name="左大括号 37"/>
          <p:cNvSpPr/>
          <p:nvPr/>
        </p:nvSpPr>
        <p:spPr bwMode="gray">
          <a:xfrm rot="5400000" flipV="1">
            <a:off x="1447073" y="926458"/>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左大括号 38"/>
          <p:cNvSpPr/>
          <p:nvPr/>
        </p:nvSpPr>
        <p:spPr bwMode="gray">
          <a:xfrm rot="5400000" flipV="1">
            <a:off x="3127759" y="823057"/>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左大括号 39"/>
          <p:cNvSpPr/>
          <p:nvPr/>
        </p:nvSpPr>
        <p:spPr bwMode="gray">
          <a:xfrm rot="5400000" flipV="1">
            <a:off x="4965240" y="823058"/>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矩形 40"/>
          <p:cNvSpPr/>
          <p:nvPr/>
        </p:nvSpPr>
        <p:spPr bwMode="gray">
          <a:xfrm>
            <a:off x="848475" y="1207778"/>
            <a:ext cx="1393330" cy="276999"/>
          </a:xfrm>
          <a:prstGeom prst="rect">
            <a:avLst/>
          </a:prstGeom>
        </p:spPr>
        <p:txBody>
          <a:bodyPr wrap="none">
            <a:spAutoFit/>
          </a:bodyPr>
          <a:lstStyle/>
          <a:p>
            <a:pPr fontAlgn="ctr"/>
            <a:r>
              <a:rPr lang="en-US" sz="1200" dirty="0">
                <a:solidFill>
                  <a:srgbClr val="C00000"/>
                </a:solidFill>
                <a:latin typeface="Huawei Sans" panose="020C0503030203020204" pitchFamily="34" charset="0"/>
                <a:cs typeface="Huawei Sans" panose="020C0503030203020204" pitchFamily="34" charset="0"/>
              </a:rPr>
              <a:t>Service-level </a:t>
            </a:r>
            <a:r>
              <a:rPr lang="en-US" sz="1200" dirty="0" err="1">
                <a:solidFill>
                  <a:srgbClr val="C00000"/>
                </a:solidFill>
                <a:latin typeface="Huawei Sans" panose="020C0503030203020204" pitchFamily="34" charset="0"/>
                <a:cs typeface="Huawei Sans" panose="020C0503030203020204" pitchFamily="34" charset="0"/>
              </a:rPr>
              <a:t>QoS</a:t>
            </a:r>
            <a:endParaRPr lang="en-US" sz="1200" dirty="0">
              <a:solidFill>
                <a:srgbClr val="C00000"/>
              </a:solidFill>
              <a:latin typeface="Huawei Sans" panose="020C0503030203020204" pitchFamily="34" charset="0"/>
              <a:cs typeface="Huawei Sans" panose="020C0503030203020204" pitchFamily="34" charset="0"/>
            </a:endParaRPr>
          </a:p>
        </p:txBody>
      </p:sp>
      <p:sp>
        <p:nvSpPr>
          <p:cNvPr id="42" name="矩形 41"/>
          <p:cNvSpPr/>
          <p:nvPr/>
        </p:nvSpPr>
        <p:spPr bwMode="gray">
          <a:xfrm>
            <a:off x="2150833" y="1115445"/>
            <a:ext cx="2335757" cy="461665"/>
          </a:xfrm>
          <a:prstGeom prst="rect">
            <a:avLst/>
          </a:prstGeom>
        </p:spPr>
        <p:txBody>
          <a:bodyPr wrap="square">
            <a:spAutoFit/>
          </a:bodyPr>
          <a:lstStyle/>
          <a:p>
            <a:pPr algn="ctr" fontAlgn="ctr"/>
            <a:r>
              <a:rPr lang="en-US" sz="1200" dirty="0">
                <a:solidFill>
                  <a:srgbClr val="C00000"/>
                </a:solidFill>
                <a:latin typeface="Huawei Sans" panose="020C0503030203020204" pitchFamily="34" charset="0"/>
                <a:cs typeface="Huawei Sans" panose="020C0503030203020204" pitchFamily="34" charset="0"/>
              </a:rPr>
              <a:t>Overlay local Internet access traffic measurement</a:t>
            </a:r>
          </a:p>
        </p:txBody>
      </p:sp>
      <p:sp>
        <p:nvSpPr>
          <p:cNvPr id="43" name="矩形 42"/>
          <p:cNvSpPr/>
          <p:nvPr/>
        </p:nvSpPr>
        <p:spPr bwMode="gray">
          <a:xfrm>
            <a:off x="4409734" y="1115445"/>
            <a:ext cx="1510338" cy="461665"/>
          </a:xfrm>
          <a:prstGeom prst="rect">
            <a:avLst/>
          </a:prstGeom>
        </p:spPr>
        <p:txBody>
          <a:bodyPr wrap="square">
            <a:spAutoFit/>
          </a:bodyPr>
          <a:lstStyle/>
          <a:p>
            <a:pPr algn="ctr" fontAlgn="ctr"/>
            <a:r>
              <a:rPr lang="en-US" sz="1200" dirty="0">
                <a:solidFill>
                  <a:srgbClr val="C00000"/>
                </a:solidFill>
                <a:latin typeface="Huawei Sans" panose="020C0503030203020204" pitchFamily="34" charset="0"/>
                <a:cs typeface="Huawei Sans" panose="020C0503030203020204" pitchFamily="34" charset="0"/>
              </a:rPr>
              <a:t>Interface-based rate limiting</a:t>
            </a:r>
          </a:p>
        </p:txBody>
      </p:sp>
      <p:sp>
        <p:nvSpPr>
          <p:cNvPr id="36" name="左大括号 35"/>
          <p:cNvSpPr/>
          <p:nvPr/>
        </p:nvSpPr>
        <p:spPr bwMode="gray">
          <a:xfrm rot="16200000">
            <a:off x="4967927" y="4671014"/>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矩形 2"/>
          <p:cNvSpPr/>
          <p:nvPr/>
        </p:nvSpPr>
        <p:spPr bwMode="gray">
          <a:xfrm>
            <a:off x="2032576" y="2967976"/>
            <a:ext cx="1119778" cy="577081"/>
          </a:xfrm>
          <a:prstGeom prst="rect">
            <a:avLst/>
          </a:prstGeom>
        </p:spPr>
        <p:txBody>
          <a:bodyPr wrap="square">
            <a:spAutoFit/>
          </a:bodyPr>
          <a:lstStyle/>
          <a:p>
            <a:pPr algn="ctr" fontAlgn="ctr"/>
            <a:r>
              <a:rPr lang="en-US" sz="1050" dirty="0">
                <a:latin typeface="Huawei Sans" panose="020C0503030203020204" pitchFamily="34" charset="0"/>
                <a:cs typeface="Huawei Sans" panose="020C0503030203020204" pitchFamily="34" charset="0"/>
              </a:rPr>
              <a:t>Local Internet access</a:t>
            </a:r>
            <a:endParaRPr lang="en-US" altLang="zh-CN" sz="1050" dirty="0">
              <a:latin typeface="Huawei Sans" panose="020C0503030203020204" pitchFamily="34" charset="0"/>
              <a:cs typeface="Huawei Sans" panose="020C0503030203020204" pitchFamily="34" charset="0"/>
            </a:endParaRPr>
          </a:p>
          <a:p>
            <a:pPr algn="ctr" fontAlgn="ctr"/>
            <a:r>
              <a:rPr lang="en-US" sz="1050" dirty="0">
                <a:latin typeface="Huawei Sans" panose="020C0503030203020204" pitchFamily="34" charset="0"/>
                <a:cs typeface="Huawei Sans" panose="020C0503030203020204" pitchFamily="34" charset="0"/>
              </a:rPr>
              <a:t>40%</a:t>
            </a:r>
            <a:endParaRPr lang="en-US" altLang="zh-CN" sz="1050" dirty="0">
              <a:latin typeface="Huawei Sans" panose="020C0503030203020204" pitchFamily="34" charset="0"/>
              <a:cs typeface="Huawei Sans" panose="020C0503030203020204" pitchFamily="34" charset="0"/>
            </a:endParaRPr>
          </a:p>
        </p:txBody>
      </p:sp>
      <p:sp>
        <p:nvSpPr>
          <p:cNvPr id="44" name="矩形 43"/>
          <p:cNvSpPr/>
          <p:nvPr/>
        </p:nvSpPr>
        <p:spPr bwMode="gray">
          <a:xfrm>
            <a:off x="2032576" y="4841456"/>
            <a:ext cx="1119778" cy="577081"/>
          </a:xfrm>
          <a:prstGeom prst="rect">
            <a:avLst/>
          </a:prstGeom>
        </p:spPr>
        <p:txBody>
          <a:bodyPr wrap="square">
            <a:spAutoFit/>
          </a:bodyPr>
          <a:lstStyle/>
          <a:p>
            <a:pPr algn="ctr" fontAlgn="ctr"/>
            <a:r>
              <a:rPr lang="en-US" sz="1050" dirty="0">
                <a:latin typeface="Huawei Sans" panose="020C0503030203020204" pitchFamily="34" charset="0"/>
                <a:cs typeface="Huawei Sans" panose="020C0503030203020204" pitchFamily="34" charset="0"/>
              </a:rPr>
              <a:t>Local Internet access</a:t>
            </a:r>
            <a:endParaRPr lang="en-US" altLang="zh-CN" sz="1050" dirty="0">
              <a:latin typeface="Huawei Sans" panose="020C0503030203020204" pitchFamily="34" charset="0"/>
              <a:cs typeface="Huawei Sans" panose="020C0503030203020204" pitchFamily="34" charset="0"/>
            </a:endParaRPr>
          </a:p>
          <a:p>
            <a:pPr algn="ctr" fontAlgn="ctr"/>
            <a:r>
              <a:rPr lang="en-US" sz="1050" dirty="0">
                <a:latin typeface="Huawei Sans" panose="020C0503030203020204" pitchFamily="34" charset="0"/>
                <a:cs typeface="Huawei Sans" panose="020C0503030203020204" pitchFamily="34" charset="0"/>
              </a:rPr>
              <a:t>30%</a:t>
            </a:r>
            <a:endParaRPr lang="en-US" altLang="zh-CN" sz="105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6068481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Enterprise Scenario: Intra-VPN </a:t>
            </a:r>
            <a:r>
              <a:rPr lang="en-US" dirty="0" err="1">
                <a:latin typeface="Huawei Sans" panose="020C0503030203020204" pitchFamily="34" charset="0"/>
                <a:cs typeface="Huawei Sans" panose="020C0503030203020204" pitchFamily="34" charset="0"/>
              </a:rPr>
              <a:t>HQoS</a:t>
            </a:r>
            <a:r>
              <a:rPr lang="en-US" dirty="0">
                <a:latin typeface="Huawei Sans" panose="020C0503030203020204" pitchFamily="34" charset="0"/>
                <a:cs typeface="Huawei Sans" panose="020C0503030203020204" pitchFamily="34" charset="0"/>
              </a:rPr>
              <a:t> Policy</a:t>
            </a:r>
          </a:p>
        </p:txBody>
      </p:sp>
      <p:sp>
        <p:nvSpPr>
          <p:cNvPr id="117" name="矩形 116"/>
          <p:cNvSpPr/>
          <p:nvPr/>
        </p:nvSpPr>
        <p:spPr bwMode="gray">
          <a:xfrm>
            <a:off x="2584225" y="1198281"/>
            <a:ext cx="2632923" cy="1738441"/>
          </a:xfrm>
          <a:prstGeom prst="rect">
            <a:avLst/>
          </a:prstGeom>
          <a:solidFill>
            <a:srgbClr val="BEE9EE"/>
          </a:solidFill>
          <a:ln w="9525" cap="flat" cmpd="sng" algn="ctr">
            <a:solidFill>
              <a:srgbClr val="30B5C5"/>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圆柱形 118"/>
          <p:cNvSpPr/>
          <p:nvPr/>
        </p:nvSpPr>
        <p:spPr bwMode="gray">
          <a:xfrm rot="5400000">
            <a:off x="3857493" y="1459922"/>
            <a:ext cx="230084" cy="813675"/>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圆柱形 120"/>
          <p:cNvSpPr/>
          <p:nvPr/>
        </p:nvSpPr>
        <p:spPr bwMode="gray">
          <a:xfrm rot="5400000">
            <a:off x="3857493" y="2327362"/>
            <a:ext cx="230084" cy="813675"/>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0" name="圆柱形 129"/>
          <p:cNvSpPr/>
          <p:nvPr/>
        </p:nvSpPr>
        <p:spPr bwMode="gray">
          <a:xfrm rot="5400000">
            <a:off x="2995635" y="1749664"/>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圆柱形 130"/>
          <p:cNvSpPr/>
          <p:nvPr/>
        </p:nvSpPr>
        <p:spPr bwMode="gray">
          <a:xfrm rot="5400000">
            <a:off x="3070938" y="1798759"/>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圆柱形 131"/>
          <p:cNvSpPr/>
          <p:nvPr/>
        </p:nvSpPr>
        <p:spPr bwMode="gray">
          <a:xfrm rot="5400000">
            <a:off x="3146240" y="1841614"/>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圆柱形 132"/>
          <p:cNvSpPr/>
          <p:nvPr/>
        </p:nvSpPr>
        <p:spPr bwMode="gray">
          <a:xfrm rot="5400000">
            <a:off x="3657996" y="1806111"/>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4" name="圆柱形 133"/>
          <p:cNvSpPr/>
          <p:nvPr/>
        </p:nvSpPr>
        <p:spPr bwMode="gray">
          <a:xfrm rot="5400000">
            <a:off x="3818107" y="1806111"/>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圆柱形 134"/>
          <p:cNvSpPr/>
          <p:nvPr/>
        </p:nvSpPr>
        <p:spPr bwMode="gray">
          <a:xfrm rot="5400000">
            <a:off x="3978216" y="1806111"/>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圆柱形 141"/>
          <p:cNvSpPr/>
          <p:nvPr/>
        </p:nvSpPr>
        <p:spPr bwMode="gray">
          <a:xfrm rot="5400000">
            <a:off x="2955888" y="2608165"/>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圆柱形 142"/>
          <p:cNvSpPr/>
          <p:nvPr/>
        </p:nvSpPr>
        <p:spPr bwMode="gray">
          <a:xfrm rot="5400000">
            <a:off x="3031191" y="2639810"/>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圆柱形 143"/>
          <p:cNvSpPr/>
          <p:nvPr/>
        </p:nvSpPr>
        <p:spPr bwMode="gray">
          <a:xfrm rot="5400000">
            <a:off x="3106494" y="2682665"/>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圆柱形 144"/>
          <p:cNvSpPr/>
          <p:nvPr/>
        </p:nvSpPr>
        <p:spPr bwMode="gray">
          <a:xfrm rot="5400000">
            <a:off x="3640195" y="2664612"/>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6" name="圆柱形 145"/>
          <p:cNvSpPr/>
          <p:nvPr/>
        </p:nvSpPr>
        <p:spPr bwMode="gray">
          <a:xfrm rot="5400000">
            <a:off x="3813964" y="2674830"/>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7" name="圆柱形 146"/>
          <p:cNvSpPr/>
          <p:nvPr/>
        </p:nvSpPr>
        <p:spPr bwMode="gray">
          <a:xfrm rot="5400000">
            <a:off x="3978217" y="2674811"/>
            <a:ext cx="171402" cy="106728"/>
          </a:xfrm>
          <a:prstGeom prst="can">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TextBox 38"/>
          <p:cNvSpPr txBox="1"/>
          <p:nvPr/>
        </p:nvSpPr>
        <p:spPr bwMode="gray">
          <a:xfrm>
            <a:off x="2539870" y="1740596"/>
            <a:ext cx="518091"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High</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TextBox 40"/>
          <p:cNvSpPr txBox="1"/>
          <p:nvPr/>
        </p:nvSpPr>
        <p:spPr bwMode="gray">
          <a:xfrm>
            <a:off x="2539870" y="2587868"/>
            <a:ext cx="471604"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Low</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1" name="TextBox 41"/>
          <p:cNvSpPr txBox="1"/>
          <p:nvPr/>
        </p:nvSpPr>
        <p:spPr bwMode="gray">
          <a:xfrm>
            <a:off x="3532363" y="1457395"/>
            <a:ext cx="830677"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EF queue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3" name="TextBox 43"/>
          <p:cNvSpPr txBox="1"/>
          <p:nvPr/>
        </p:nvSpPr>
        <p:spPr bwMode="gray">
          <a:xfrm>
            <a:off x="3521143" y="2307787"/>
            <a:ext cx="841897"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BE queue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55" name="直接连接符 154"/>
          <p:cNvCxnSpPr/>
          <p:nvPr/>
        </p:nvCxnSpPr>
        <p:spPr bwMode="gray">
          <a:xfrm>
            <a:off x="3298941" y="1880912"/>
            <a:ext cx="248967" cy="0"/>
          </a:xfrm>
          <a:prstGeom prst="line">
            <a:avLst/>
          </a:prstGeom>
          <a:noFill/>
          <a:ln w="9525" cap="flat" cmpd="sng" algn="ctr">
            <a:solidFill>
              <a:schemeClr val="tx1"/>
            </a:solidFill>
            <a:prstDash val="sysDash"/>
            <a:round/>
            <a:headEnd type="none" w="med" len="med"/>
            <a:tailEnd type="arrow" w="med" len="med"/>
          </a:ln>
          <a:effectLst/>
        </p:spPr>
      </p:cxnSp>
      <p:cxnSp>
        <p:nvCxnSpPr>
          <p:cNvPr id="157" name="直接连接符 156"/>
          <p:cNvCxnSpPr/>
          <p:nvPr/>
        </p:nvCxnSpPr>
        <p:spPr bwMode="gray">
          <a:xfrm>
            <a:off x="3298941" y="2728184"/>
            <a:ext cx="248967" cy="0"/>
          </a:xfrm>
          <a:prstGeom prst="line">
            <a:avLst/>
          </a:prstGeom>
          <a:noFill/>
          <a:ln w="9525" cap="flat" cmpd="sng" algn="ctr">
            <a:solidFill>
              <a:schemeClr val="tx1"/>
            </a:solidFill>
            <a:prstDash val="sysDash"/>
            <a:round/>
            <a:headEnd type="none" w="med" len="med"/>
            <a:tailEnd type="arrow" w="med" len="med"/>
          </a:ln>
          <a:effectLst/>
        </p:spPr>
      </p:cxnSp>
      <p:sp>
        <p:nvSpPr>
          <p:cNvPr id="158" name="圆柱形 157"/>
          <p:cNvSpPr/>
          <p:nvPr/>
        </p:nvSpPr>
        <p:spPr bwMode="gray">
          <a:xfrm rot="5400000">
            <a:off x="4580030" y="2081113"/>
            <a:ext cx="430871" cy="440806"/>
          </a:xfrm>
          <a:prstGeom prst="can">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60" name="直接连接符 159"/>
          <p:cNvCxnSpPr>
            <a:stCxn id="119" idx="1"/>
            <a:endCxn id="158" idx="3"/>
          </p:cNvCxnSpPr>
          <p:nvPr/>
        </p:nvCxnSpPr>
        <p:spPr bwMode="gray">
          <a:xfrm>
            <a:off x="4379373" y="1866760"/>
            <a:ext cx="195690" cy="434757"/>
          </a:xfrm>
          <a:prstGeom prst="line">
            <a:avLst/>
          </a:prstGeom>
          <a:noFill/>
          <a:ln w="9525" cap="flat" cmpd="sng" algn="ctr">
            <a:solidFill>
              <a:schemeClr val="tx1"/>
            </a:solidFill>
            <a:prstDash val="sysDash"/>
            <a:round/>
            <a:headEnd type="none" w="med" len="med"/>
            <a:tailEnd type="arrow" w="med" len="med"/>
          </a:ln>
          <a:effectLst/>
        </p:spPr>
      </p:cxnSp>
      <p:cxnSp>
        <p:nvCxnSpPr>
          <p:cNvPr id="162" name="直接连接符 161"/>
          <p:cNvCxnSpPr>
            <a:stCxn id="121" idx="1"/>
            <a:endCxn id="158" idx="3"/>
          </p:cNvCxnSpPr>
          <p:nvPr/>
        </p:nvCxnSpPr>
        <p:spPr bwMode="gray">
          <a:xfrm flipV="1">
            <a:off x="4379373" y="2301517"/>
            <a:ext cx="195690" cy="432683"/>
          </a:xfrm>
          <a:prstGeom prst="line">
            <a:avLst/>
          </a:prstGeom>
          <a:noFill/>
          <a:ln w="9525" cap="flat" cmpd="sng" algn="ctr">
            <a:solidFill>
              <a:schemeClr val="tx1"/>
            </a:solidFill>
            <a:prstDash val="sysDash"/>
            <a:round/>
            <a:headEnd type="none" w="med" len="med"/>
            <a:tailEnd type="arrow" w="med" len="med"/>
          </a:ln>
          <a:effectLst/>
        </p:spPr>
      </p:cxnSp>
      <p:sp>
        <p:nvSpPr>
          <p:cNvPr id="164" name="TextBox 57"/>
          <p:cNvSpPr txBox="1"/>
          <p:nvPr/>
        </p:nvSpPr>
        <p:spPr bwMode="gray">
          <a:xfrm>
            <a:off x="4412119" y="1820091"/>
            <a:ext cx="805029"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Interface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5" name="圆柱形 164"/>
          <p:cNvSpPr/>
          <p:nvPr/>
        </p:nvSpPr>
        <p:spPr bwMode="gray">
          <a:xfrm rot="5400000">
            <a:off x="4542726" y="2269637"/>
            <a:ext cx="171402" cy="106728"/>
          </a:xfrm>
          <a:prstGeom prst="can">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6" name="圆柱形 165"/>
          <p:cNvSpPr/>
          <p:nvPr/>
        </p:nvSpPr>
        <p:spPr bwMode="gray">
          <a:xfrm rot="5400000">
            <a:off x="4649455" y="2268515"/>
            <a:ext cx="171402" cy="106728"/>
          </a:xfrm>
          <a:prstGeom prst="can">
            <a:avLst/>
          </a:prstGeom>
          <a:solidFill>
            <a:srgbClr val="0066C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68" name="直接箭头连接符 167"/>
          <p:cNvCxnSpPr/>
          <p:nvPr/>
        </p:nvCxnSpPr>
        <p:spPr bwMode="gray">
          <a:xfrm>
            <a:off x="3447810" y="2925581"/>
            <a:ext cx="284245" cy="935332"/>
          </a:xfrm>
          <a:prstGeom prst="straightConnector1">
            <a:avLst/>
          </a:prstGeom>
          <a:noFill/>
          <a:ln w="9525" cap="flat" cmpd="sng" algn="ctr">
            <a:solidFill>
              <a:schemeClr val="tx1"/>
            </a:solidFill>
            <a:prstDash val="sysDash"/>
            <a:round/>
            <a:headEnd type="triangle" w="med" len="med"/>
            <a:tailEnd type="none" w="med" len="med"/>
          </a:ln>
          <a:effectLst/>
        </p:spPr>
      </p:cxnSp>
      <p:sp>
        <p:nvSpPr>
          <p:cNvPr id="170" name="TextBox 23"/>
          <p:cNvSpPr txBox="1"/>
          <p:nvPr/>
        </p:nvSpPr>
        <p:spPr bwMode="gray">
          <a:xfrm>
            <a:off x="1411475" y="1682595"/>
            <a:ext cx="579005" cy="276999"/>
          </a:xfrm>
          <a:prstGeom prst="rect">
            <a:avLst/>
          </a:prstGeom>
          <a:solidFill>
            <a:srgbClr val="FFC000"/>
          </a:solid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Video</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2" name="TextBox 27"/>
          <p:cNvSpPr txBox="1"/>
          <p:nvPr/>
        </p:nvSpPr>
        <p:spPr bwMode="gray">
          <a:xfrm>
            <a:off x="1471049" y="2545442"/>
            <a:ext cx="574196" cy="276999"/>
          </a:xfrm>
          <a:prstGeom prst="rect">
            <a:avLst/>
          </a:prstGeom>
          <a:solidFill>
            <a:srgbClr val="FFC000"/>
          </a:solid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Email</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74" name="直接箭头连接符 173"/>
          <p:cNvCxnSpPr/>
          <p:nvPr/>
        </p:nvCxnSpPr>
        <p:spPr bwMode="gray">
          <a:xfrm>
            <a:off x="1996741" y="1829244"/>
            <a:ext cx="426208" cy="0"/>
          </a:xfrm>
          <a:prstGeom prst="straightConnector1">
            <a:avLst/>
          </a:prstGeom>
          <a:noFill/>
          <a:ln w="9525" cap="flat" cmpd="sng" algn="ctr">
            <a:solidFill>
              <a:schemeClr val="tx1"/>
            </a:solidFill>
            <a:prstDash val="solid"/>
            <a:round/>
            <a:headEnd type="none" w="med" len="med"/>
            <a:tailEnd type="triangle" w="med" len="med"/>
          </a:ln>
          <a:effectLst/>
        </p:spPr>
      </p:cxnSp>
      <p:cxnSp>
        <p:nvCxnSpPr>
          <p:cNvPr id="176" name="直接箭头连接符 175"/>
          <p:cNvCxnSpPr/>
          <p:nvPr/>
        </p:nvCxnSpPr>
        <p:spPr bwMode="gray">
          <a:xfrm>
            <a:off x="2011587" y="2670836"/>
            <a:ext cx="426208" cy="0"/>
          </a:xfrm>
          <a:prstGeom prst="straightConnector1">
            <a:avLst/>
          </a:prstGeom>
          <a:noFill/>
          <a:ln w="9525" cap="flat" cmpd="sng" algn="ctr">
            <a:solidFill>
              <a:schemeClr val="tx1"/>
            </a:solidFill>
            <a:prstDash val="solid"/>
            <a:round/>
            <a:headEnd type="none" w="med" len="med"/>
            <a:tailEnd type="triangle" w="med" len="med"/>
          </a:ln>
          <a:effectLst/>
        </p:spPr>
      </p:cxnSp>
      <p:sp>
        <p:nvSpPr>
          <p:cNvPr id="177" name="云形 176"/>
          <p:cNvSpPr/>
          <p:nvPr/>
        </p:nvSpPr>
        <p:spPr bwMode="gray">
          <a:xfrm>
            <a:off x="2237272" y="3358253"/>
            <a:ext cx="2556243" cy="100784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8" name="TextBox 148"/>
          <p:cNvSpPr txBox="1"/>
          <p:nvPr/>
        </p:nvSpPr>
        <p:spPr bwMode="gray">
          <a:xfrm>
            <a:off x="1382764" y="4974864"/>
            <a:ext cx="452368"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9" name="TextBox 149"/>
          <p:cNvSpPr txBox="1"/>
          <p:nvPr/>
        </p:nvSpPr>
        <p:spPr bwMode="gray">
          <a:xfrm>
            <a:off x="5409886" y="4949115"/>
            <a:ext cx="452368" cy="276999"/>
          </a:xfrm>
          <a:prstGeom prst="rect">
            <a:avLst/>
          </a:prstGeom>
          <a:noFill/>
        </p:spPr>
        <p:txBody>
          <a:bodyPr wrap="none" rtlCol="0">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80" name="形状 150"/>
          <p:cNvCxnSpPr>
            <a:endCxn id="177" idx="2"/>
          </p:cNvCxnSpPr>
          <p:nvPr/>
        </p:nvCxnSpPr>
        <p:spPr bwMode="gray">
          <a:xfrm rot="5400000" flipH="1" flipV="1">
            <a:off x="1528215" y="3940364"/>
            <a:ext cx="795172" cy="638801"/>
          </a:xfrm>
          <a:prstGeom prst="bentConnector2">
            <a:avLst/>
          </a:prstGeom>
          <a:noFill/>
          <a:ln w="9525" cap="flat" cmpd="sng" algn="ctr">
            <a:solidFill>
              <a:schemeClr val="tx1"/>
            </a:solidFill>
            <a:prstDash val="solid"/>
            <a:round/>
            <a:headEnd type="none" w="med" len="med"/>
            <a:tailEnd type="none" w="med" len="med"/>
          </a:ln>
          <a:effectLst/>
        </p:spPr>
      </p:cxnSp>
      <p:cxnSp>
        <p:nvCxnSpPr>
          <p:cNvPr id="181" name="形状 151"/>
          <p:cNvCxnSpPr>
            <a:endCxn id="177" idx="0"/>
          </p:cNvCxnSpPr>
          <p:nvPr/>
        </p:nvCxnSpPr>
        <p:spPr bwMode="gray">
          <a:xfrm rot="16200000" flipV="1">
            <a:off x="4816143" y="3837420"/>
            <a:ext cx="795172" cy="844685"/>
          </a:xfrm>
          <a:prstGeom prst="bentConnector2">
            <a:avLst/>
          </a:prstGeom>
          <a:noFill/>
          <a:ln w="9525" cap="flat" cmpd="sng" algn="ctr">
            <a:solidFill>
              <a:schemeClr val="tx1"/>
            </a:solidFill>
            <a:prstDash val="solid"/>
            <a:round/>
            <a:headEnd type="none" w="med" len="med"/>
            <a:tailEnd type="none" w="med" len="med"/>
          </a:ln>
          <a:effectLst/>
        </p:spPr>
      </p:cxnSp>
      <p:cxnSp>
        <p:nvCxnSpPr>
          <p:cNvPr id="182" name="肘形连接符 194"/>
          <p:cNvCxnSpPr>
            <a:endCxn id="190" idx="2"/>
          </p:cNvCxnSpPr>
          <p:nvPr/>
        </p:nvCxnSpPr>
        <p:spPr bwMode="gray">
          <a:xfrm rot="16200000" flipH="1">
            <a:off x="1601587" y="4932081"/>
            <a:ext cx="710516" cy="700891"/>
          </a:xfrm>
          <a:prstGeom prst="bentConnector2">
            <a:avLst/>
          </a:prstGeom>
          <a:noFill/>
          <a:ln w="9525" cap="flat" cmpd="sng" algn="ctr">
            <a:solidFill>
              <a:schemeClr val="tx1"/>
            </a:solidFill>
            <a:prstDash val="solid"/>
            <a:round/>
            <a:headEnd type="none" w="med" len="med"/>
            <a:tailEnd type="none" w="med" len="med"/>
          </a:ln>
          <a:effectLst/>
        </p:spPr>
      </p:cxnSp>
      <p:cxnSp>
        <p:nvCxnSpPr>
          <p:cNvPr id="183" name="肘形连接符 194"/>
          <p:cNvCxnSpPr>
            <a:stCxn id="190" idx="0"/>
          </p:cNvCxnSpPr>
          <p:nvPr/>
        </p:nvCxnSpPr>
        <p:spPr bwMode="gray">
          <a:xfrm flipV="1">
            <a:off x="4853474" y="4927270"/>
            <a:ext cx="782596" cy="710516"/>
          </a:xfrm>
          <a:prstGeom prst="bentConnector2">
            <a:avLst/>
          </a:prstGeom>
          <a:noFill/>
          <a:ln w="9525" cap="flat" cmpd="sng" algn="ctr">
            <a:solidFill>
              <a:schemeClr val="tx1"/>
            </a:solidFill>
            <a:prstDash val="solid"/>
            <a:round/>
            <a:headEnd type="none" w="med" len="med"/>
            <a:tailEnd type="none" w="med" len="med"/>
          </a:ln>
          <a:effectLst/>
        </p:spPr>
      </p:cxnSp>
      <p:sp>
        <p:nvSpPr>
          <p:cNvPr id="184" name="圆柱形 183"/>
          <p:cNvSpPr/>
          <p:nvPr/>
        </p:nvSpPr>
        <p:spPr bwMode="gray">
          <a:xfrm rot="5400000">
            <a:off x="3262679" y="2189787"/>
            <a:ext cx="722243" cy="3347128"/>
          </a:xfrm>
          <a:prstGeom prst="can">
            <a:avLst/>
          </a:prstGeom>
          <a:solidFill>
            <a:srgbClr val="00B050">
              <a:alpha val="26000"/>
            </a:srgbClr>
          </a:solidFill>
          <a:ln w="9525" cap="flat" cmpd="sng" algn="ctr">
            <a:solidFill>
              <a:schemeClr val="bg1">
                <a:lumMod val="75000"/>
              </a:schemeClr>
            </a:solidFill>
            <a:prstDash val="solid"/>
            <a:round/>
            <a:headEnd type="none" w="med" len="med"/>
            <a:tailEnd type="none" w="med" len="med"/>
          </a:ln>
          <a:effectLst/>
        </p:spPr>
        <p:txBody>
          <a:bodyPr vert="horz" wrap="square" lIns="91401" tIns="45700" rIns="91401" bIns="45700" numCol="1" rtlCol="0" anchor="t" anchorCtr="0" compatLnSpc="1">
            <a:prstTxWarp prst="textNoShape">
              <a:avLst/>
            </a:prstTxWarp>
            <a:noAutofit/>
          </a:bodyPr>
          <a:lstStyle/>
          <a:p>
            <a:pPr algn="ctr" defTabSz="877631" eaLnBrk="0" fontAlgn="ctr" hangingPunct="0"/>
            <a:endParaRPr lang="en-US" altLang="zh-CN" sz="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0" name="云形 189"/>
          <p:cNvSpPr/>
          <p:nvPr/>
        </p:nvSpPr>
        <p:spPr bwMode="gray">
          <a:xfrm>
            <a:off x="2299361" y="5133861"/>
            <a:ext cx="2556243" cy="100784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1" name="圆柱形 190"/>
          <p:cNvSpPr/>
          <p:nvPr/>
        </p:nvSpPr>
        <p:spPr bwMode="gray">
          <a:xfrm rot="5400000">
            <a:off x="3437259" y="3946918"/>
            <a:ext cx="373081" cy="3347128"/>
          </a:xfrm>
          <a:prstGeom prst="can">
            <a:avLst/>
          </a:prstGeom>
          <a:solidFill>
            <a:srgbClr val="00B050">
              <a:alpha val="26000"/>
            </a:srgbClr>
          </a:solidFill>
          <a:ln w="9525" cap="flat" cmpd="sng" algn="ctr">
            <a:solidFill>
              <a:schemeClr val="bg1">
                <a:lumMod val="75000"/>
              </a:schemeClr>
            </a:solidFill>
            <a:prstDash val="solid"/>
            <a:round/>
            <a:headEnd type="none" w="med" len="med"/>
            <a:tailEnd type="none" w="med" len="med"/>
          </a:ln>
          <a:effectLst/>
        </p:spPr>
        <p:txBody>
          <a:bodyPr vert="horz" wrap="square" lIns="91401" tIns="45700" rIns="91401" bIns="45700" numCol="1" rtlCol="0" anchor="t" anchorCtr="0" compatLnSpc="1">
            <a:prstTxWarp prst="textNoShape">
              <a:avLst/>
            </a:prstTxWarp>
            <a:noAutofit/>
          </a:bodyPr>
          <a:lstStyle/>
          <a:p>
            <a:pPr algn="ctr" defTabSz="877631" eaLnBrk="0" fontAlgn="ctr" hangingPunct="0"/>
            <a:endParaRPr lang="en-US" altLang="zh-CN" sz="8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3" name="圆柱形 38"/>
          <p:cNvSpPr>
            <a:spLocks noChangeArrowheads="1"/>
          </p:cNvSpPr>
          <p:nvPr/>
        </p:nvSpPr>
        <p:spPr bwMode="gray">
          <a:xfrm rot="5400000">
            <a:off x="3439624" y="3218418"/>
            <a:ext cx="227992" cy="1789200"/>
          </a:xfrm>
          <a:prstGeom prst="can">
            <a:avLst>
              <a:gd name="adj" fmla="val 25000"/>
            </a:avLst>
          </a:prstGeom>
          <a:solidFill>
            <a:srgbClr val="94DAE2"/>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4" name="圆柱形 38"/>
          <p:cNvSpPr>
            <a:spLocks noChangeArrowheads="1"/>
          </p:cNvSpPr>
          <p:nvPr/>
        </p:nvSpPr>
        <p:spPr bwMode="gray">
          <a:xfrm rot="5400000">
            <a:off x="3428223" y="2893209"/>
            <a:ext cx="259712" cy="1789200"/>
          </a:xfrm>
          <a:prstGeom prst="can">
            <a:avLst>
              <a:gd name="adj" fmla="val 25000"/>
            </a:avLst>
          </a:prstGeom>
          <a:solidFill>
            <a:srgbClr val="AFD89C"/>
          </a:solidFill>
          <a:ln w="9525" cap="flat" cmpd="sng" algn="ctr">
            <a:solidFill>
              <a:schemeClr val="tx1"/>
            </a:solidFill>
            <a:prstDash val="solid"/>
            <a:round/>
            <a:headEnd type="none" w="med" len="med"/>
            <a:tailEnd type="none" w="med" len="med"/>
          </a:ln>
          <a:effectLst/>
        </p:spPr>
        <p:txBody>
          <a:bodyPr vert="horz" wrap="square" lIns="121900" tIns="60949" rIns="121900" bIns="60949" numCol="1" rtlCol="0" anchor="t" anchorCtr="0" compatLnSpc="1">
            <a:prstTxWarp prst="textNoShape">
              <a:avLst/>
            </a:prstTxWarp>
            <a:noAutofit/>
          </a:bodyPr>
          <a:lstStyle/>
          <a:p>
            <a:pPr algn="ctr" defTabSz="1170488" eaLnBrk="0" fontAlgn="ctr" hangingPunct="0"/>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97" name="直接连接符 196"/>
          <p:cNvCxnSpPr>
            <a:endCxn id="217" idx="0"/>
          </p:cNvCxnSpPr>
          <p:nvPr/>
        </p:nvCxnSpPr>
        <p:spPr bwMode="gray">
          <a:xfrm>
            <a:off x="5581981" y="4762106"/>
            <a:ext cx="428144" cy="600394"/>
          </a:xfrm>
          <a:prstGeom prst="line">
            <a:avLst/>
          </a:prstGeom>
          <a:noFill/>
          <a:ln w="9525" cap="flat" cmpd="sng" algn="ctr">
            <a:solidFill>
              <a:schemeClr val="tx1"/>
            </a:solidFill>
            <a:prstDash val="solid"/>
            <a:round/>
            <a:headEnd type="triangle"/>
            <a:tailEnd type="triangle"/>
          </a:ln>
          <a:effectLst/>
        </p:spPr>
      </p:cxnSp>
      <p:cxnSp>
        <p:nvCxnSpPr>
          <p:cNvPr id="198" name="直接连接符 197"/>
          <p:cNvCxnSpPr/>
          <p:nvPr/>
        </p:nvCxnSpPr>
        <p:spPr bwMode="gray">
          <a:xfrm flipV="1">
            <a:off x="5681093" y="4173460"/>
            <a:ext cx="496061" cy="634561"/>
          </a:xfrm>
          <a:prstGeom prst="line">
            <a:avLst/>
          </a:prstGeom>
          <a:noFill/>
          <a:ln w="9525" cap="flat" cmpd="sng" algn="ctr">
            <a:solidFill>
              <a:schemeClr val="tx1"/>
            </a:solidFill>
            <a:prstDash val="solid"/>
            <a:round/>
            <a:headEnd type="triangle"/>
            <a:tailEnd type="triangle"/>
          </a:ln>
          <a:effectLst/>
        </p:spPr>
      </p:cxnSp>
      <p:cxnSp>
        <p:nvCxnSpPr>
          <p:cNvPr id="199" name="直接连接符 198"/>
          <p:cNvCxnSpPr/>
          <p:nvPr/>
        </p:nvCxnSpPr>
        <p:spPr bwMode="gray">
          <a:xfrm flipV="1">
            <a:off x="1089015" y="4792310"/>
            <a:ext cx="490027" cy="723520"/>
          </a:xfrm>
          <a:prstGeom prst="line">
            <a:avLst/>
          </a:prstGeom>
          <a:noFill/>
          <a:ln w="9525" cap="flat" cmpd="sng" algn="ctr">
            <a:solidFill>
              <a:schemeClr val="tx1"/>
            </a:solidFill>
            <a:prstDash val="solid"/>
            <a:round/>
            <a:headEnd type="triangle"/>
            <a:tailEnd type="triangle"/>
          </a:ln>
          <a:effectLst/>
        </p:spPr>
      </p:cxnSp>
      <p:cxnSp>
        <p:nvCxnSpPr>
          <p:cNvPr id="200" name="直接连接符 199"/>
          <p:cNvCxnSpPr/>
          <p:nvPr/>
        </p:nvCxnSpPr>
        <p:spPr bwMode="gray">
          <a:xfrm>
            <a:off x="1043513" y="4150519"/>
            <a:ext cx="568016" cy="722455"/>
          </a:xfrm>
          <a:prstGeom prst="line">
            <a:avLst/>
          </a:prstGeom>
          <a:noFill/>
          <a:ln w="9525" cap="flat" cmpd="sng" algn="ctr">
            <a:solidFill>
              <a:schemeClr val="tx1"/>
            </a:solidFill>
            <a:prstDash val="solid"/>
            <a:round/>
            <a:headEnd type="triangle"/>
            <a:tailEnd type="triangle"/>
          </a:ln>
          <a:effectLst/>
        </p:spPr>
      </p:cxnSp>
      <p:sp>
        <p:nvSpPr>
          <p:cNvPr id="202" name="TextBox 172"/>
          <p:cNvSpPr txBox="1"/>
          <p:nvPr/>
        </p:nvSpPr>
        <p:spPr bwMode="gray">
          <a:xfrm>
            <a:off x="3324803" y="3979209"/>
            <a:ext cx="579005" cy="276999"/>
          </a:xfrm>
          <a:prstGeom prst="rect">
            <a:avLst/>
          </a:prstGeom>
          <a:noFill/>
        </p:spPr>
        <p:txBody>
          <a:bodyPr wrap="none" rtlCol="0">
            <a:spAutoFit/>
          </a:bodyPr>
          <a:lstStyle/>
          <a:p>
            <a:pPr fontAlgn="ctr"/>
            <a:r>
              <a:rPr lang="en-US" sz="1200" dirty="0">
                <a:solidFill>
                  <a:srgbClr val="FFFFFF"/>
                </a:solidFill>
                <a:latin typeface="Huawei Sans" panose="020C0503030203020204" pitchFamily="34" charset="0"/>
                <a:cs typeface="Huawei Sans" panose="020C0503030203020204" pitchFamily="34" charset="0"/>
              </a:rPr>
              <a:t>Video</a:t>
            </a:r>
            <a:endParaRPr lang="en-US" altLang="zh-CN" sz="12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3" name="TextBox 173"/>
          <p:cNvSpPr txBox="1"/>
          <p:nvPr/>
        </p:nvSpPr>
        <p:spPr bwMode="gray">
          <a:xfrm>
            <a:off x="3287310" y="3635583"/>
            <a:ext cx="574196" cy="276999"/>
          </a:xfrm>
          <a:prstGeom prst="rect">
            <a:avLst/>
          </a:prstGeom>
          <a:noFill/>
        </p:spPr>
        <p:txBody>
          <a:bodyPr wrap="none" rtlCol="0">
            <a:spAutoFit/>
          </a:bodyPr>
          <a:lstStyle/>
          <a:p>
            <a:pPr fontAlgn="ctr"/>
            <a:r>
              <a:rPr lang="en-US" sz="1200" dirty="0">
                <a:solidFill>
                  <a:srgbClr val="FFFFFF"/>
                </a:solidFill>
                <a:latin typeface="Huawei Sans" panose="020C0503030203020204" pitchFamily="34" charset="0"/>
                <a:cs typeface="Huawei Sans" panose="020C0503030203020204" pitchFamily="34" charset="0"/>
              </a:rPr>
              <a:t>Email</a:t>
            </a:r>
            <a:endParaRPr lang="en-US" altLang="zh-CN" sz="12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5" name="椭圆 204"/>
          <p:cNvSpPr>
            <a:spLocks noChangeAspect="1"/>
          </p:cNvSpPr>
          <p:nvPr/>
        </p:nvSpPr>
        <p:spPr bwMode="gray">
          <a:xfrm>
            <a:off x="1839218" y="4371511"/>
            <a:ext cx="251935" cy="251907"/>
          </a:xfrm>
          <a:prstGeom prst="ellipse">
            <a:avLst/>
          </a:prstGeom>
          <a:solidFill>
            <a:srgbClr val="C00000"/>
          </a:solidFill>
          <a:ln w="9525" cap="flat" cmpd="sng" algn="ctr">
            <a:solidFill>
              <a:schemeClr val="bg1">
                <a:lumMod val="75000"/>
              </a:schemeClr>
            </a:solidFill>
            <a:prstDash val="solid"/>
            <a:round/>
            <a:headEnd type="none" w="med" len="med"/>
            <a:tailEnd type="none" w="med" len="med"/>
          </a:ln>
          <a:effectLst/>
        </p:spPr>
        <p:txBody>
          <a:bodyPr vert="horz" wrap="none" lIns="91401" tIns="45700" rIns="91401" bIns="45700" numCol="1" rtlCol="0" anchor="ctr" anchorCtr="0" compatLnSpc="1">
            <a:prstTxWarp prst="textNoShape">
              <a:avLst/>
            </a:prstTxWarp>
            <a:noAutofit/>
          </a:bodyPr>
          <a:lstStyle/>
          <a:p>
            <a:pPr algn="ctr" defTabSz="877631" eaLnBrk="0" fontAlgn="ctr" hangingPunct="0"/>
            <a:r>
              <a:rPr lang="en-US" sz="1600" dirty="0">
                <a:solidFill>
                  <a:srgbClr val="FFFFFF"/>
                </a:solidFill>
                <a:latin typeface="Huawei Sans" panose="020C0503030203020204" pitchFamily="34" charset="0"/>
                <a:cs typeface="Huawei Sans" panose="020C0503030203020204" pitchFamily="34" charset="0"/>
              </a:rPr>
              <a:t>1</a:t>
            </a:r>
            <a:endParaRPr lang="en-US" altLang="zh-CN" sz="16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6" name="TextBox 181"/>
          <p:cNvSpPr txBox="1"/>
          <p:nvPr/>
        </p:nvSpPr>
        <p:spPr bwMode="gray">
          <a:xfrm>
            <a:off x="708441" y="3682190"/>
            <a:ext cx="710451" cy="307777"/>
          </a:xfrm>
          <a:prstGeom prst="rect">
            <a:avLst/>
          </a:prstGeom>
          <a:noFill/>
        </p:spPr>
        <p:txBody>
          <a:bodyPr wrap="none" rtlCol="0">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User 1</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7" name="TextBox 182"/>
          <p:cNvSpPr txBox="1"/>
          <p:nvPr/>
        </p:nvSpPr>
        <p:spPr bwMode="gray">
          <a:xfrm>
            <a:off x="812485" y="5710589"/>
            <a:ext cx="766557" cy="307777"/>
          </a:xfrm>
          <a:prstGeom prst="rect">
            <a:avLst/>
          </a:prstGeom>
          <a:noFill/>
        </p:spPr>
        <p:txBody>
          <a:bodyPr wrap="none" rtlCol="0">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User 2 </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8" name="TextBox 183"/>
          <p:cNvSpPr txBox="1"/>
          <p:nvPr/>
        </p:nvSpPr>
        <p:spPr bwMode="gray">
          <a:xfrm>
            <a:off x="5636071" y="3729297"/>
            <a:ext cx="766557" cy="307777"/>
          </a:xfrm>
          <a:prstGeom prst="rect">
            <a:avLst/>
          </a:prstGeom>
          <a:noFill/>
        </p:spPr>
        <p:txBody>
          <a:bodyPr wrap="none" rtlCol="0">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User 3 </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0" name="椭圆 209"/>
          <p:cNvSpPr>
            <a:spLocks noChangeAspect="1"/>
          </p:cNvSpPr>
          <p:nvPr/>
        </p:nvSpPr>
        <p:spPr bwMode="gray">
          <a:xfrm>
            <a:off x="3931458" y="2933895"/>
            <a:ext cx="251935" cy="251907"/>
          </a:xfrm>
          <a:prstGeom prst="ellipse">
            <a:avLst/>
          </a:prstGeom>
          <a:solidFill>
            <a:srgbClr val="C00000"/>
          </a:solidFill>
          <a:ln w="9525" cap="flat" cmpd="sng" algn="ctr">
            <a:solidFill>
              <a:schemeClr val="bg1">
                <a:lumMod val="75000"/>
              </a:schemeClr>
            </a:solidFill>
            <a:prstDash val="solid"/>
            <a:round/>
            <a:headEnd type="none" w="med" len="med"/>
            <a:tailEnd type="none" w="med" len="med"/>
          </a:ln>
          <a:effectLst/>
        </p:spPr>
        <p:txBody>
          <a:bodyPr vert="horz" wrap="none" lIns="91401" tIns="45700" rIns="91401" bIns="45700" numCol="1" rtlCol="0" anchor="ctr" anchorCtr="0" compatLnSpc="1">
            <a:prstTxWarp prst="textNoShape">
              <a:avLst/>
            </a:prstTxWarp>
            <a:noAutofit/>
          </a:bodyPr>
          <a:lstStyle/>
          <a:p>
            <a:pPr algn="ctr" defTabSz="877631" eaLnBrk="0" fontAlgn="ctr" hangingPunct="0"/>
            <a:r>
              <a:rPr lang="en-US" sz="1600" dirty="0">
                <a:solidFill>
                  <a:srgbClr val="FFFFFF"/>
                </a:solidFill>
                <a:latin typeface="Huawei Sans" panose="020C0503030203020204" pitchFamily="34" charset="0"/>
                <a:cs typeface="Huawei Sans" panose="020C0503030203020204" pitchFamily="34" charset="0"/>
              </a:rPr>
              <a:t>2</a:t>
            </a:r>
            <a:endParaRPr lang="en-US" altLang="zh-CN" sz="160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1" name="TextBox 210"/>
          <p:cNvSpPr txBox="1"/>
          <p:nvPr/>
        </p:nvSpPr>
        <p:spPr bwMode="gray">
          <a:xfrm>
            <a:off x="1951461" y="3258712"/>
            <a:ext cx="622286" cy="307777"/>
          </a:xfrm>
          <a:prstGeom prst="rect">
            <a:avLst/>
          </a:prstGeom>
          <a:noFill/>
        </p:spPr>
        <p:txBody>
          <a:bodyPr wrap="none" rtlCol="0">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Link1</a:t>
            </a: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2" name="TextBox 211"/>
          <p:cNvSpPr txBox="1"/>
          <p:nvPr/>
        </p:nvSpPr>
        <p:spPr bwMode="gray">
          <a:xfrm>
            <a:off x="1951461" y="5002708"/>
            <a:ext cx="622286" cy="307777"/>
          </a:xfrm>
          <a:prstGeom prst="rect">
            <a:avLst/>
          </a:prstGeom>
          <a:noFill/>
        </p:spPr>
        <p:txBody>
          <a:bodyPr wrap="none" rtlCol="0">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Link2</a:t>
            </a:r>
            <a:endParaRPr lang="en-US" altLang="zh-CN"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3" name="矩形 212"/>
          <p:cNvSpPr/>
          <p:nvPr/>
        </p:nvSpPr>
        <p:spPr bwMode="gray">
          <a:xfrm>
            <a:off x="2025347" y="4335562"/>
            <a:ext cx="1648208" cy="338554"/>
          </a:xfrm>
          <a:prstGeom prst="rect">
            <a:avLst/>
          </a:prstGeom>
        </p:spPr>
        <p:txBody>
          <a:bodyPr wrap="none">
            <a:spAutoFit/>
          </a:bodyPr>
          <a:lstStyle/>
          <a:p>
            <a:pPr fontAlgn="ctr"/>
            <a:r>
              <a:rPr lang="en-US" sz="1600" dirty="0">
                <a:solidFill>
                  <a:srgbClr val="990000"/>
                </a:solidFill>
                <a:latin typeface="Huawei Sans" panose="020C0503030203020204" pitchFamily="34" charset="0"/>
                <a:cs typeface="Huawei Sans" panose="020C0503030203020204" pitchFamily="34" charset="0"/>
              </a:rPr>
              <a:t>Traffic classifier</a:t>
            </a:r>
          </a:p>
        </p:txBody>
      </p:sp>
      <p:sp>
        <p:nvSpPr>
          <p:cNvPr id="214" name="矩形 213"/>
          <p:cNvSpPr/>
          <p:nvPr/>
        </p:nvSpPr>
        <p:spPr bwMode="gray">
          <a:xfrm>
            <a:off x="4160102" y="2935546"/>
            <a:ext cx="1386918" cy="338554"/>
          </a:xfrm>
          <a:prstGeom prst="rect">
            <a:avLst/>
          </a:prstGeom>
        </p:spPr>
        <p:txBody>
          <a:bodyPr wrap="none">
            <a:spAutoFit/>
          </a:bodyPr>
          <a:lstStyle/>
          <a:p>
            <a:pPr fontAlgn="ctr"/>
            <a:r>
              <a:rPr lang="en-US" sz="1600" dirty="0">
                <a:solidFill>
                  <a:srgbClr val="990000"/>
                </a:solidFill>
                <a:latin typeface="Huawei Sans" panose="020C0503030203020204" pitchFamily="34" charset="0"/>
                <a:cs typeface="Huawei Sans" panose="020C0503030203020204" pitchFamily="34" charset="0"/>
              </a:rPr>
              <a:t>Traffic policy</a:t>
            </a:r>
          </a:p>
        </p:txBody>
      </p:sp>
      <p:sp>
        <p:nvSpPr>
          <p:cNvPr id="2" name="矩形 1"/>
          <p:cNvSpPr/>
          <p:nvPr/>
        </p:nvSpPr>
        <p:spPr bwMode="gray">
          <a:xfrm>
            <a:off x="6753903" y="1147515"/>
            <a:ext cx="4985562" cy="1835887"/>
          </a:xfrm>
          <a:prstGeom prst="rect">
            <a:avLst/>
          </a:prstGeom>
        </p:spPr>
        <p:txBody>
          <a:bodyPr wrap="square">
            <a:spAutoFit/>
          </a:bodyPr>
          <a:lstStyle/>
          <a:p>
            <a:pPr marL="302279" indent="-302279" algn="just" defTabSz="914034" fontAlgn="ctr">
              <a:lnSpc>
                <a:spcPct val="140000"/>
              </a:lnSpc>
              <a:spcBef>
                <a:spcPts val="792"/>
              </a:spcBef>
              <a:spcAft>
                <a:spcPts val="800"/>
              </a:spcAft>
              <a:buSzPct val="50000"/>
              <a:buFont typeface="Wingdings" panose="05000000000000000000" pitchFamily="2" charset="2"/>
              <a:buChar char="l"/>
            </a:pPr>
            <a:r>
              <a:rPr lang="en-US" sz="1600" dirty="0">
                <a:latin typeface="Huawei Sans" panose="020C0503030203020204" pitchFamily="34" charset="0"/>
                <a:cs typeface="Huawei Sans" panose="020C0503030203020204" pitchFamily="34" charset="0"/>
              </a:rPr>
              <a:t>Create traffic classifiers.</a:t>
            </a:r>
          </a:p>
          <a:p>
            <a:pPr marL="539750" lvl="1" indent="-222250" defTabSz="914034" fontAlgn="ctr">
              <a:lnSpc>
                <a:spcPct val="140000"/>
              </a:lnSpc>
              <a:spcBef>
                <a:spcPts val="720"/>
              </a:spcBef>
              <a:spcAft>
                <a:spcPts val="8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When traffic of VPN users (for example, voice, data, office application, and Internet access traffic) needs to be classified, a traffic classifier must be created for each type of traffic object. </a:t>
            </a:r>
          </a:p>
        </p:txBody>
      </p:sp>
      <p:pic>
        <p:nvPicPr>
          <p:cNvPr id="103" name="图片 102" descr="PC.png"/>
          <p:cNvPicPr>
            <a:picLocks noChangeAspect="1"/>
          </p:cNvPicPr>
          <p:nvPr/>
        </p:nvPicPr>
        <p:blipFill>
          <a:blip r:embed="rId3" cstate="print"/>
          <a:stretch>
            <a:fillRect/>
          </a:stretch>
        </p:blipFill>
        <p:spPr bwMode="gray">
          <a:xfrm>
            <a:off x="879829" y="5287652"/>
            <a:ext cx="539063" cy="414000"/>
          </a:xfrm>
          <a:prstGeom prst="rect">
            <a:avLst/>
          </a:prstGeom>
        </p:spPr>
      </p:pic>
      <p:pic>
        <p:nvPicPr>
          <p:cNvPr id="104" name="图片 103" descr="PC.png"/>
          <p:cNvPicPr>
            <a:picLocks noChangeAspect="1"/>
          </p:cNvPicPr>
          <p:nvPr/>
        </p:nvPicPr>
        <p:blipFill>
          <a:blip r:embed="rId3" cstate="print"/>
          <a:stretch>
            <a:fillRect/>
          </a:stretch>
        </p:blipFill>
        <p:spPr bwMode="gray">
          <a:xfrm>
            <a:off x="840324" y="3937015"/>
            <a:ext cx="539063" cy="414000"/>
          </a:xfrm>
          <a:prstGeom prst="rect">
            <a:avLst/>
          </a:prstGeom>
        </p:spPr>
      </p:pic>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35016" y="4551920"/>
            <a:ext cx="540000" cy="442800"/>
          </a:xfrm>
          <a:prstGeom prst="rect">
            <a:avLst/>
          </a:prstGeom>
        </p:spPr>
      </p:pic>
      <p:pic>
        <p:nvPicPr>
          <p:cNvPr id="106" name="图片 10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48854" y="4551920"/>
            <a:ext cx="540000" cy="442800"/>
          </a:xfrm>
          <a:prstGeom prst="rect">
            <a:avLst/>
          </a:prstGeom>
        </p:spPr>
      </p:pic>
      <p:pic>
        <p:nvPicPr>
          <p:cNvPr id="215" name="图片 214" descr="PC.png"/>
          <p:cNvPicPr>
            <a:picLocks noChangeAspect="1"/>
          </p:cNvPicPr>
          <p:nvPr/>
        </p:nvPicPr>
        <p:blipFill>
          <a:blip r:embed="rId3" cstate="print"/>
          <a:stretch>
            <a:fillRect/>
          </a:stretch>
        </p:blipFill>
        <p:spPr bwMode="gray">
          <a:xfrm>
            <a:off x="5867567" y="3991163"/>
            <a:ext cx="539063" cy="414000"/>
          </a:xfrm>
          <a:prstGeom prst="rect">
            <a:avLst/>
          </a:prstGeom>
        </p:spPr>
      </p:pic>
      <p:pic>
        <p:nvPicPr>
          <p:cNvPr id="216" name="图片 215" descr="网络云1-蓝.png"/>
          <p:cNvPicPr>
            <a:picLocks noChangeAspect="1"/>
          </p:cNvPicPr>
          <p:nvPr/>
        </p:nvPicPr>
        <p:blipFill>
          <a:blip r:embed="rId5" cstate="print"/>
          <a:stretch>
            <a:fillRect/>
          </a:stretch>
        </p:blipFill>
        <p:spPr bwMode="gray">
          <a:xfrm>
            <a:off x="5556272" y="5164963"/>
            <a:ext cx="985271" cy="689205"/>
          </a:xfrm>
          <a:prstGeom prst="rect">
            <a:avLst/>
          </a:prstGeom>
        </p:spPr>
      </p:pic>
      <p:sp>
        <p:nvSpPr>
          <p:cNvPr id="217" name="文本框 216"/>
          <p:cNvSpPr txBox="1"/>
          <p:nvPr/>
        </p:nvSpPr>
        <p:spPr bwMode="gray">
          <a:xfrm>
            <a:off x="5545895" y="5362500"/>
            <a:ext cx="928459" cy="338554"/>
          </a:xfrm>
          <a:prstGeom prst="rect">
            <a:avLst/>
          </a:prstGeom>
          <a:noFill/>
        </p:spPr>
        <p:txBody>
          <a:bodyPr wrap="none" rtlCol="0">
            <a:spAutoFit/>
          </a:bodyPr>
          <a:lstStyle/>
          <a:p>
            <a:pPr fontAlgn="ctr"/>
            <a:r>
              <a:rPr lang="en-US" sz="1600" dirty="0">
                <a:solidFill>
                  <a:schemeClr val="bg1"/>
                </a:solidFill>
                <a:latin typeface="Huawei Sans" panose="020C0503030203020204" pitchFamily="34" charset="0"/>
                <a:cs typeface="Huawei Sans" panose="020C0503030203020204" pitchFamily="34" charset="0"/>
              </a:rPr>
              <a:t>Internet</a:t>
            </a:r>
            <a:endParaRPr lang="en-US" altLang="zh-CN" sz="1600" dirty="0">
              <a:solidFill>
                <a:schemeClr val="bg1"/>
              </a:solidFill>
              <a:latin typeface="Huawei Sans" panose="020C0503030203020204" pitchFamily="34" charset="0"/>
              <a:cs typeface="Huawei Sans" panose="020C0503030203020204" pitchFamily="34" charset="0"/>
            </a:endParaRPr>
          </a:p>
        </p:txBody>
      </p:sp>
      <p:sp>
        <p:nvSpPr>
          <p:cNvPr id="218" name="矩形 217"/>
          <p:cNvSpPr/>
          <p:nvPr/>
        </p:nvSpPr>
        <p:spPr bwMode="gray">
          <a:xfrm>
            <a:off x="6753903" y="3511203"/>
            <a:ext cx="4938103" cy="1835887"/>
          </a:xfrm>
          <a:prstGeom prst="rect">
            <a:avLst/>
          </a:prstGeom>
        </p:spPr>
        <p:txBody>
          <a:bodyPr wrap="square">
            <a:spAutoFit/>
          </a:bodyPr>
          <a:lstStyle/>
          <a:p>
            <a:pPr marL="302279" indent="-302279" algn="just" defTabSz="914034" fontAlgn="ctr">
              <a:lnSpc>
                <a:spcPct val="140000"/>
              </a:lnSpc>
              <a:spcBef>
                <a:spcPts val="792"/>
              </a:spcBef>
              <a:spcAft>
                <a:spcPts val="800"/>
              </a:spcAft>
              <a:buSzPct val="50000"/>
              <a:buFont typeface="Wingdings" panose="05000000000000000000" pitchFamily="2" charset="2"/>
              <a:buChar char="l"/>
            </a:pPr>
            <a:r>
              <a:rPr lang="en-US" sz="1600" dirty="0">
                <a:latin typeface="Huawei Sans" panose="020C0503030203020204" pitchFamily="34" charset="0"/>
                <a:cs typeface="Huawei Sans" panose="020C0503030203020204" pitchFamily="34" charset="0"/>
              </a:rPr>
              <a:t>Configure actions in </a:t>
            </a:r>
            <a:r>
              <a:rPr lang="en-US" sz="1600" dirty="0" err="1">
                <a:latin typeface="Huawei Sans" panose="020C0503030203020204" pitchFamily="34" charset="0"/>
                <a:cs typeface="Huawei Sans" panose="020C0503030203020204" pitchFamily="34" charset="0"/>
              </a:rPr>
              <a:t>HQoS</a:t>
            </a:r>
            <a:r>
              <a:rPr lang="en-US" sz="1600" dirty="0">
                <a:latin typeface="Huawei Sans" panose="020C0503030203020204" pitchFamily="34" charset="0"/>
                <a:cs typeface="Huawei Sans" panose="020C0503030203020204" pitchFamily="34" charset="0"/>
              </a:rPr>
              <a:t> traffic policies.</a:t>
            </a:r>
          </a:p>
          <a:p>
            <a:pPr marL="539750" lvl="1" indent="-222250" defTabSz="914034" fontAlgn="ctr">
              <a:lnSpc>
                <a:spcPct val="140000"/>
              </a:lnSpc>
              <a:spcBef>
                <a:spcPts val="720"/>
              </a:spcBef>
              <a:spcAft>
                <a:spcPts val="8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Create </a:t>
            </a:r>
            <a:r>
              <a:rPr lang="en-US" sz="1400" dirty="0" err="1">
                <a:latin typeface="Huawei Sans" panose="020C0503030203020204" pitchFamily="34" charset="0"/>
                <a:cs typeface="Huawei Sans" panose="020C0503030203020204" pitchFamily="34" charset="0"/>
              </a:rPr>
              <a:t>HQoS</a:t>
            </a:r>
            <a:r>
              <a:rPr lang="en-US" sz="1400" dirty="0">
                <a:latin typeface="Huawei Sans" panose="020C0503030203020204" pitchFamily="34" charset="0"/>
                <a:cs typeface="Huawei Sans" panose="020C0503030203020204" pitchFamily="34" charset="0"/>
              </a:rPr>
              <a:t> policies, select a corresponding traffic classifier for each policy, and specify the </a:t>
            </a:r>
            <a:r>
              <a:rPr lang="en-US" sz="1400" dirty="0" err="1">
                <a:latin typeface="Huawei Sans" panose="020C0503030203020204" pitchFamily="34" charset="0"/>
                <a:cs typeface="Huawei Sans" panose="020C0503030203020204" pitchFamily="34" charset="0"/>
              </a:rPr>
              <a:t>HQoS</a:t>
            </a:r>
            <a:r>
              <a:rPr lang="en-US" sz="1400" dirty="0">
                <a:latin typeface="Huawei Sans" panose="020C0503030203020204" pitchFamily="34" charset="0"/>
                <a:cs typeface="Huawei Sans" panose="020C0503030203020204" pitchFamily="34" charset="0"/>
              </a:rPr>
              <a:t> action to be taken for the traffic object corresponding to each policy.</a:t>
            </a:r>
          </a:p>
        </p:txBody>
      </p:sp>
    </p:spTree>
    <p:extLst>
      <p:ext uri="{BB962C8B-B14F-4D97-AF65-F5344CB8AC3E}">
        <p14:creationId xmlns:p14="http://schemas.microsoft.com/office/powerpoint/2010/main" val="2016931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a:t>O</a:t>
            </a:r>
            <a:r>
              <a:rPr lang="en-US" dirty="0">
                <a:latin typeface="Huawei Sans" panose="020C0503030203020204" pitchFamily="34" charset="0"/>
              </a:rPr>
              <a:t>n completion of this course, you will be able to:</a:t>
            </a:r>
            <a:endParaRPr lang="en-US" altLang="zh-CN" dirty="0">
              <a:latin typeface="Huawei Sans" panose="020C0503030203020204" pitchFamily="34" charset="0"/>
              <a:sym typeface="Huawei Sans" panose="020C0503030203020204" pitchFamily="34" charset="0"/>
            </a:endParaRPr>
          </a:p>
          <a:p>
            <a:pPr marL="628650" lvl="1" indent="-304800"/>
            <a:r>
              <a:rPr lang="en-US" sz="2000" dirty="0">
                <a:latin typeface="Huawei Sans" panose="020C0503030203020204" pitchFamily="34" charset="0"/>
              </a:rPr>
              <a:t>Describe the overall application experience implementation process.</a:t>
            </a:r>
            <a:endParaRPr lang="en-US" altLang="zh-CN" sz="2000" dirty="0">
              <a:latin typeface="Huawei Sans" panose="020C0503030203020204" pitchFamily="34" charset="0"/>
              <a:sym typeface="Huawei Sans" panose="020C0503030203020204" pitchFamily="34" charset="0"/>
            </a:endParaRPr>
          </a:p>
          <a:p>
            <a:pPr marL="628650" lvl="1" indent="-304800"/>
            <a:r>
              <a:rPr lang="en-US" sz="2000" dirty="0">
                <a:latin typeface="Huawei Sans" panose="020C0503030203020204" pitchFamily="34" charset="0"/>
              </a:rPr>
              <a:t>Describe benefits of link quality measurement (LQM).</a:t>
            </a:r>
            <a:endParaRPr lang="en-US" altLang="zh-CN" sz="2000" dirty="0">
              <a:latin typeface="Huawei Sans" panose="020C0503030203020204" pitchFamily="34" charset="0"/>
              <a:sym typeface="Huawei Sans" panose="020C0503030203020204" pitchFamily="34" charset="0"/>
            </a:endParaRPr>
          </a:p>
          <a:p>
            <a:pPr marL="628650" lvl="1" indent="-304800"/>
            <a:r>
              <a:rPr lang="en-US" sz="2000" dirty="0">
                <a:latin typeface="Huawei Sans" panose="020C0503030203020204" pitchFamily="34" charset="0"/>
              </a:rPr>
              <a:t>Describe application scenarios of </a:t>
            </a:r>
            <a:r>
              <a:rPr lang="en-US" sz="2000" dirty="0" err="1">
                <a:latin typeface="Huawei Sans" panose="020C0503030203020204" pitchFamily="34" charset="0"/>
              </a:rPr>
              <a:t>HQoS</a:t>
            </a:r>
            <a:r>
              <a:rPr lang="en-US" sz="2000" dirty="0">
                <a:latin typeface="Huawei Sans" panose="020C0503030203020204" pitchFamily="34" charset="0"/>
              </a:rPr>
              <a:t>.</a:t>
            </a:r>
            <a:endParaRPr lang="en-US" altLang="zh-CN" sz="2000" dirty="0">
              <a:latin typeface="Huawei Sans" panose="020C0503030203020204" pitchFamily="34" charset="0"/>
              <a:sym typeface="Huawei Sans" panose="020C0503030203020204" pitchFamily="34" charset="0"/>
            </a:endParaRPr>
          </a:p>
          <a:p>
            <a:pPr marL="628650" lvl="1" indent="-304800"/>
            <a:r>
              <a:rPr lang="en-US" sz="2000" dirty="0">
                <a:latin typeface="Huawei Sans" panose="020C0503030203020204" pitchFamily="34" charset="0"/>
              </a:rPr>
              <a:t>Differentiate traffic steering policies.</a:t>
            </a:r>
          </a:p>
        </p:txBody>
      </p:sp>
    </p:spTree>
    <p:extLst>
      <p:ext uri="{BB962C8B-B14F-4D97-AF65-F5344CB8AC3E}">
        <p14:creationId xmlns:p14="http://schemas.microsoft.com/office/powerpoint/2010/main" val="4612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Application Experience Solution Overview</a:t>
            </a:r>
          </a:p>
          <a:p>
            <a:r>
              <a:rPr lang="en-US" dirty="0">
                <a:solidFill>
                  <a:schemeClr val="bg1">
                    <a:lumMod val="50000"/>
                  </a:schemeClr>
                </a:solidFill>
                <a:latin typeface="Huawei Sans" panose="020C0503030203020204" pitchFamily="34" charset="0"/>
              </a:rPr>
              <a:t>Application Identification and Intelligent Traffic Steering</a:t>
            </a:r>
          </a:p>
          <a:p>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211083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 name="图片 344" descr="网络云4.png"/>
          <p:cNvPicPr>
            <a:picLocks noChangeAspect="1"/>
          </p:cNvPicPr>
          <p:nvPr/>
        </p:nvPicPr>
        <p:blipFill>
          <a:blip r:embed="rId3" cstate="print"/>
          <a:stretch>
            <a:fillRect/>
          </a:stretch>
        </p:blipFill>
        <p:spPr bwMode="gray">
          <a:xfrm>
            <a:off x="6547026" y="1187308"/>
            <a:ext cx="1447827" cy="747708"/>
          </a:xfrm>
          <a:prstGeom prst="rect">
            <a:avLst/>
          </a:prstGeom>
        </p:spPr>
      </p:pic>
      <p:pic>
        <p:nvPicPr>
          <p:cNvPr id="346" name="图片 345" descr="网络云4.png"/>
          <p:cNvPicPr>
            <a:picLocks noChangeAspect="1"/>
          </p:cNvPicPr>
          <p:nvPr/>
        </p:nvPicPr>
        <p:blipFill>
          <a:blip r:embed="rId3" cstate="print"/>
          <a:stretch>
            <a:fillRect/>
          </a:stretch>
        </p:blipFill>
        <p:spPr bwMode="gray">
          <a:xfrm>
            <a:off x="6547026" y="2028183"/>
            <a:ext cx="1447827" cy="747708"/>
          </a:xfrm>
          <a:prstGeom prst="rect">
            <a:avLst/>
          </a:prstGeom>
        </p:spPr>
      </p:pic>
      <p:pic>
        <p:nvPicPr>
          <p:cNvPr id="176" name="图片 175" descr="网络云4.png"/>
          <p:cNvPicPr>
            <a:picLocks noChangeAspect="1"/>
          </p:cNvPicPr>
          <p:nvPr/>
        </p:nvPicPr>
        <p:blipFill>
          <a:blip r:embed="rId3" cstate="print"/>
          <a:stretch>
            <a:fillRect/>
          </a:stretch>
        </p:blipFill>
        <p:spPr bwMode="gray">
          <a:xfrm>
            <a:off x="3306057" y="3149932"/>
            <a:ext cx="2028774" cy="1047729"/>
          </a:xfrm>
          <a:prstGeom prst="rect">
            <a:avLst/>
          </a:prstGeom>
        </p:spPr>
      </p:pic>
      <p:pic>
        <p:nvPicPr>
          <p:cNvPr id="177" name="图片 176" descr="数据中心-蓝.png"/>
          <p:cNvPicPr>
            <a:picLocks noChangeAspect="1"/>
          </p:cNvPicPr>
          <p:nvPr/>
        </p:nvPicPr>
        <p:blipFill>
          <a:blip r:embed="rId4" cstate="print"/>
          <a:stretch>
            <a:fillRect/>
          </a:stretch>
        </p:blipFill>
        <p:spPr bwMode="gray">
          <a:xfrm>
            <a:off x="4032912" y="3379987"/>
            <a:ext cx="540000" cy="441818"/>
          </a:xfrm>
          <a:prstGeom prst="rect">
            <a:avLst/>
          </a:prstGeom>
        </p:spPr>
      </p:pic>
      <p:sp>
        <p:nvSpPr>
          <p:cNvPr id="341" name="文本框 340"/>
          <p:cNvSpPr txBox="1"/>
          <p:nvPr/>
        </p:nvSpPr>
        <p:spPr bwMode="gray">
          <a:xfrm>
            <a:off x="3821350" y="3787784"/>
            <a:ext cx="1143262"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Data center</a:t>
            </a:r>
          </a:p>
        </p:txBody>
      </p:sp>
      <p:pic>
        <p:nvPicPr>
          <p:cNvPr id="174" name="图片 173" descr="网络云4.png"/>
          <p:cNvPicPr>
            <a:picLocks noChangeAspect="1"/>
          </p:cNvPicPr>
          <p:nvPr/>
        </p:nvPicPr>
        <p:blipFill>
          <a:blip r:embed="rId3" cstate="print"/>
          <a:stretch>
            <a:fillRect/>
          </a:stretch>
        </p:blipFill>
        <p:spPr bwMode="gray">
          <a:xfrm>
            <a:off x="8195469" y="1556064"/>
            <a:ext cx="2028774" cy="1047729"/>
          </a:xfrm>
          <a:prstGeom prst="rect">
            <a:avLst/>
          </a:prstGeom>
        </p:spPr>
      </p:pic>
      <p:sp>
        <p:nvSpPr>
          <p:cNvPr id="175" name="文本框 174"/>
          <p:cNvSpPr txBox="1"/>
          <p:nvPr/>
        </p:nvSpPr>
        <p:spPr bwMode="gray">
          <a:xfrm>
            <a:off x="8419918" y="1815538"/>
            <a:ext cx="1493181" cy="584775"/>
          </a:xfrm>
          <a:prstGeom prst="rect">
            <a:avLst/>
          </a:prstGeom>
          <a:noFill/>
        </p:spPr>
        <p:txBody>
          <a:bodyPr wrap="square" rtlCol="0">
            <a:spAutoFit/>
          </a:bodyPr>
          <a:lstStyle/>
          <a:p>
            <a:pPr algn="ctr" fontAlgn="ctr"/>
            <a:r>
              <a:rPr lang="en-US" sz="1600" dirty="0">
                <a:solidFill>
                  <a:schemeClr val="accent1">
                    <a:lumMod val="75000"/>
                  </a:schemeClr>
                </a:solidFill>
                <a:latin typeface="Huawei Sans" panose="020C0503030203020204" pitchFamily="34" charset="0"/>
                <a:cs typeface="Huawei Sans" panose="020C0503030203020204" pitchFamily="34" charset="0"/>
              </a:rPr>
              <a:t>MPLS</a:t>
            </a:r>
          </a:p>
          <a:p>
            <a:pPr algn="ctr" fontAlgn="ctr"/>
            <a:r>
              <a:rPr lang="en-US" sz="1600" dirty="0">
                <a:solidFill>
                  <a:schemeClr val="accent1">
                    <a:lumMod val="75000"/>
                  </a:schemeClr>
                </a:solidFill>
                <a:latin typeface="Huawei Sans" panose="020C0503030203020204" pitchFamily="34" charset="0"/>
                <a:cs typeface="Huawei Sans" panose="020C0503030203020204" pitchFamily="34" charset="0"/>
              </a:rPr>
              <a:t>Internet</a:t>
            </a:r>
            <a:endParaRPr lang="en-US" altLang="zh-CN" sz="1600" dirty="0">
              <a:solidFill>
                <a:schemeClr val="accent1">
                  <a:lumMod val="75000"/>
                </a:schemeClr>
              </a:solidFill>
              <a:latin typeface="Huawei Sans" panose="020C0503030203020204" pitchFamily="34" charset="0"/>
              <a:cs typeface="Huawei Sans" panose="020C0503030203020204" pitchFamily="34" charset="0"/>
            </a:endParaRPr>
          </a:p>
        </p:txBody>
      </p:sp>
      <p:pic>
        <p:nvPicPr>
          <p:cNvPr id="173" name="图片 17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15574" y="2275798"/>
            <a:ext cx="540000" cy="442800"/>
          </a:xfrm>
          <a:prstGeom prst="rect">
            <a:avLst/>
          </a:prstGeom>
        </p:spPr>
      </p:pic>
      <p:pic>
        <p:nvPicPr>
          <p:cNvPr id="170" name="图片 169" descr="网络云4.png"/>
          <p:cNvPicPr>
            <a:picLocks noChangeAspect="1"/>
          </p:cNvPicPr>
          <p:nvPr/>
        </p:nvPicPr>
        <p:blipFill>
          <a:blip r:embed="rId3" cstate="print"/>
          <a:stretch>
            <a:fillRect/>
          </a:stretch>
        </p:blipFill>
        <p:spPr bwMode="gray">
          <a:xfrm>
            <a:off x="1256468" y="1440697"/>
            <a:ext cx="1447827" cy="747708"/>
          </a:xfrm>
          <a:prstGeom prst="rect">
            <a:avLst/>
          </a:prstGeom>
        </p:spPr>
      </p:pic>
      <p:pic>
        <p:nvPicPr>
          <p:cNvPr id="168" name="图片 1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15574" y="1660524"/>
            <a:ext cx="540000" cy="442800"/>
          </a:xfrm>
          <a:prstGeom prst="rect">
            <a:avLst/>
          </a:prstGeom>
        </p:spPr>
      </p:pic>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Application Scenario of Packet Loss Optimization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87" name="文本框 15"/>
          <p:cNvSpPr txBox="1">
            <a:spLocks noChangeArrowheads="1"/>
          </p:cNvSpPr>
          <p:nvPr/>
        </p:nvSpPr>
        <p:spPr bwMode="gray">
          <a:xfrm>
            <a:off x="6582848" y="2875455"/>
            <a:ext cx="1659177" cy="30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5" tIns="45657" rIns="91315" bIns="45657">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algn="ctr" fontAlgn="ctr"/>
            <a:r>
              <a:rPr lang="en-US" sz="1400" dirty="0">
                <a:solidFill>
                  <a:srgbClr val="3C3C3B"/>
                </a:solidFill>
                <a:latin typeface="Huawei Sans" panose="020C0503030203020204" pitchFamily="34" charset="0"/>
                <a:cs typeface="Huawei Sans" panose="020C0503030203020204" pitchFamily="34" charset="0"/>
              </a:rPr>
              <a:t>Video surveillance</a:t>
            </a:r>
            <a:endParaRPr lang="en-US" altLang="zh-CN" sz="1400" dirty="0">
              <a:solidFill>
                <a:srgbClr val="3C3C3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9" name="矩形 188"/>
          <p:cNvSpPr/>
          <p:nvPr/>
        </p:nvSpPr>
        <p:spPr bwMode="gray">
          <a:xfrm>
            <a:off x="6280910" y="4921254"/>
            <a:ext cx="4802106" cy="1277273"/>
          </a:xfrm>
          <a:prstGeom prst="rect">
            <a:avLst/>
          </a:prstGeom>
        </p:spPr>
        <p:txBody>
          <a:bodyPr wrap="square">
            <a:spAutoFit/>
          </a:bodyPr>
          <a:lstStyle/>
          <a:p>
            <a:pPr marL="302279" indent="-302279" algn="just" defTabSz="914034" fontAlgn="ctr">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Video surveillance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Characteristics: from multiple sites to one site, one-way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Key issue: Network packet loss affects video quality.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Deployment locations: egresses of the camera area and data center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8" name="矩形 267"/>
          <p:cNvSpPr/>
          <p:nvPr/>
        </p:nvSpPr>
        <p:spPr bwMode="gray">
          <a:xfrm>
            <a:off x="967648" y="4920549"/>
            <a:ext cx="5128351" cy="1277273"/>
          </a:xfrm>
          <a:prstGeom prst="rect">
            <a:avLst/>
          </a:prstGeom>
        </p:spPr>
        <p:txBody>
          <a:bodyPr wrap="square">
            <a:spAutoFit/>
          </a:bodyPr>
          <a:lstStyle/>
          <a:p>
            <a:pPr marL="302279" indent="-302279" algn="just" defTabSz="914034" fontAlgn="ctr">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Video conferencing</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Characteristics: from multiple sites to one site, </a:t>
            </a:r>
            <a:r>
              <a:rPr lang="en-US" altLang="zh-CN" sz="1200" dirty="0">
                <a:latin typeface="Huawei Sans" panose="020C0503030203020204" pitchFamily="34" charset="0"/>
                <a:cs typeface="Huawei Sans" panose="020C0503030203020204" pitchFamily="34" charset="0"/>
              </a:rPr>
              <a:t>two-</a:t>
            </a:r>
            <a:r>
              <a:rPr lang="en-US" sz="1200" dirty="0">
                <a:latin typeface="Huawei Sans" panose="020C0503030203020204" pitchFamily="34" charset="0"/>
                <a:cs typeface="Huawei Sans" panose="020C0503030203020204" pitchFamily="34" charset="0"/>
              </a:rPr>
              <a:t>way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Key issue: Network packet loss affects video quality.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Deployment locations: egresses of the video terminal site and data center </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5" name="文本框 15"/>
          <p:cNvSpPr txBox="1">
            <a:spLocks noChangeArrowheads="1"/>
          </p:cNvSpPr>
          <p:nvPr/>
        </p:nvSpPr>
        <p:spPr bwMode="gray">
          <a:xfrm>
            <a:off x="4500579" y="4061917"/>
            <a:ext cx="1460700" cy="52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5" tIns="45657" rIns="91315" bIns="45657">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algn="ctr" fontAlgn="ctr"/>
            <a:r>
              <a:rPr lang="en-US" sz="1400" dirty="0">
                <a:solidFill>
                  <a:srgbClr val="3C3C3B"/>
                </a:solidFill>
                <a:latin typeface="Huawei Sans" panose="020C0503030203020204" pitchFamily="34" charset="0"/>
                <a:cs typeface="Huawei Sans" panose="020C0503030203020204" pitchFamily="34" charset="0"/>
              </a:rPr>
              <a:t>Video conferencing</a:t>
            </a:r>
          </a:p>
        </p:txBody>
      </p:sp>
      <p:sp>
        <p:nvSpPr>
          <p:cNvPr id="276" name="任意多边形 275"/>
          <p:cNvSpPr/>
          <p:nvPr/>
        </p:nvSpPr>
        <p:spPr bwMode="gray">
          <a:xfrm>
            <a:off x="2650623" y="1756165"/>
            <a:ext cx="1189571" cy="1472019"/>
          </a:xfrm>
          <a:custGeom>
            <a:avLst/>
            <a:gdLst>
              <a:gd name="connsiteX0" fmla="*/ 0 w 1627464"/>
              <a:gd name="connsiteY0" fmla="*/ 0 h 1602297"/>
              <a:gd name="connsiteX1" fmla="*/ 1308682 w 1627464"/>
              <a:gd name="connsiteY1" fmla="*/ 578840 h 1602297"/>
              <a:gd name="connsiteX2" fmla="*/ 1627464 w 1627464"/>
              <a:gd name="connsiteY2" fmla="*/ 1602297 h 1602297"/>
            </a:gdLst>
            <a:ahLst/>
            <a:cxnLst>
              <a:cxn ang="0">
                <a:pos x="connsiteX0" y="connsiteY0"/>
              </a:cxn>
              <a:cxn ang="0">
                <a:pos x="connsiteX1" y="connsiteY1"/>
              </a:cxn>
              <a:cxn ang="0">
                <a:pos x="connsiteX2" y="connsiteY2"/>
              </a:cxn>
            </a:cxnLst>
            <a:rect l="l" t="t" r="r" b="b"/>
            <a:pathLst>
              <a:path w="1627464" h="1602297">
                <a:moveTo>
                  <a:pt x="0" y="0"/>
                </a:moveTo>
                <a:cubicBezTo>
                  <a:pt x="518719" y="155895"/>
                  <a:pt x="1037438" y="311791"/>
                  <a:pt x="1308682" y="578840"/>
                </a:cubicBezTo>
                <a:cubicBezTo>
                  <a:pt x="1579926" y="845889"/>
                  <a:pt x="1577130" y="1431721"/>
                  <a:pt x="1627464" y="1602297"/>
                </a:cubicBezTo>
              </a:path>
            </a:pathLst>
          </a:custGeom>
          <a:noFill/>
          <a:ln w="38100">
            <a:solidFill>
              <a:srgbClr val="00B0F0"/>
            </a:solidFill>
            <a:prstDash val="sysDash"/>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7" name="任意多边形 276"/>
          <p:cNvSpPr/>
          <p:nvPr/>
        </p:nvSpPr>
        <p:spPr bwMode="gray">
          <a:xfrm>
            <a:off x="2553356" y="2477956"/>
            <a:ext cx="1171072" cy="854769"/>
          </a:xfrm>
          <a:custGeom>
            <a:avLst/>
            <a:gdLst>
              <a:gd name="connsiteX0" fmla="*/ 0 w 1375794"/>
              <a:gd name="connsiteY0" fmla="*/ 57815 h 854769"/>
              <a:gd name="connsiteX1" fmla="*/ 830510 w 1375794"/>
              <a:gd name="connsiteY1" fmla="*/ 82982 h 854769"/>
              <a:gd name="connsiteX2" fmla="*/ 1375794 w 1375794"/>
              <a:gd name="connsiteY2" fmla="*/ 854769 h 854769"/>
            </a:gdLst>
            <a:ahLst/>
            <a:cxnLst>
              <a:cxn ang="0">
                <a:pos x="connsiteX0" y="connsiteY0"/>
              </a:cxn>
              <a:cxn ang="0">
                <a:pos x="connsiteX1" y="connsiteY1"/>
              </a:cxn>
              <a:cxn ang="0">
                <a:pos x="connsiteX2" y="connsiteY2"/>
              </a:cxn>
            </a:cxnLst>
            <a:rect l="l" t="t" r="r" b="b"/>
            <a:pathLst>
              <a:path w="1375794" h="854769">
                <a:moveTo>
                  <a:pt x="0" y="57815"/>
                </a:moveTo>
                <a:cubicBezTo>
                  <a:pt x="300605" y="3985"/>
                  <a:pt x="601211" y="-49844"/>
                  <a:pt x="830510" y="82982"/>
                </a:cubicBezTo>
                <a:cubicBezTo>
                  <a:pt x="1059809" y="215808"/>
                  <a:pt x="1352025" y="685591"/>
                  <a:pt x="1375794" y="854769"/>
                </a:cubicBezTo>
              </a:path>
            </a:pathLst>
          </a:custGeom>
          <a:noFill/>
          <a:ln w="38100">
            <a:solidFill>
              <a:srgbClr val="00B0F0"/>
            </a:solidFill>
            <a:prstDash val="sysDash"/>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2" name="矩形 281"/>
          <p:cNvSpPr/>
          <p:nvPr/>
        </p:nvSpPr>
        <p:spPr bwMode="gray">
          <a:xfrm>
            <a:off x="1045010" y="4446510"/>
            <a:ext cx="3350895" cy="276999"/>
          </a:xfrm>
          <a:prstGeom prst="rect">
            <a:avLst/>
          </a:prstGeom>
          <a:noFill/>
        </p:spPr>
        <p:txBody>
          <a:bodyPr wrap="square">
            <a:spAutoFit/>
          </a:bodyPr>
          <a:lstStyle/>
          <a:p>
            <a:pPr fontAlgn="ctr"/>
            <a:r>
              <a:rPr lang="en-US" sz="1200" b="1" dirty="0">
                <a:latin typeface="Huawei Sans" panose="020C0503030203020204" pitchFamily="34" charset="0"/>
                <a:cs typeface="Huawei Sans" panose="020C0503030203020204" pitchFamily="34" charset="0"/>
              </a:rPr>
              <a:t>FEC </a:t>
            </a:r>
            <a:r>
              <a:rPr lang="en-US" sz="1200" dirty="0">
                <a:latin typeface="Huawei Sans" panose="020C0503030203020204" pitchFamily="34" charset="0"/>
                <a:cs typeface="Huawei Sans" panose="020C0503030203020204" pitchFamily="34" charset="0"/>
              </a:rPr>
              <a:t>is configured on </a:t>
            </a:r>
            <a:r>
              <a:rPr lang="en-US" sz="1200" dirty="0" err="1">
                <a:latin typeface="Huawei Sans" panose="020C0503030203020204" pitchFamily="34" charset="0"/>
                <a:cs typeface="Huawei Sans" panose="020C0503030203020204" pitchFamily="34" charset="0"/>
              </a:rPr>
              <a:t>iMaster</a:t>
            </a:r>
            <a:r>
              <a:rPr lang="en-US" sz="1200" dirty="0">
                <a:latin typeface="Huawei Sans" panose="020C0503030203020204" pitchFamily="34" charset="0"/>
                <a:cs typeface="Huawei Sans" panose="020C0503030203020204" pitchFamily="34" charset="0"/>
              </a:rPr>
              <a:t> NCE-WAN.</a:t>
            </a:r>
          </a:p>
        </p:txBody>
      </p:sp>
      <p:cxnSp>
        <p:nvCxnSpPr>
          <p:cNvPr id="333" name="直接箭头连接符 332"/>
          <p:cNvCxnSpPr/>
          <p:nvPr/>
        </p:nvCxnSpPr>
        <p:spPr bwMode="gray">
          <a:xfrm>
            <a:off x="7412437" y="3754355"/>
            <a:ext cx="648007" cy="0"/>
          </a:xfrm>
          <a:prstGeom prst="straightConnector1">
            <a:avLst/>
          </a:prstGeom>
          <a:noFill/>
          <a:ln w="28575">
            <a:solidFill>
              <a:srgbClr val="FF0000"/>
            </a:solidFill>
            <a:prstDash val="sysDash"/>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4" name="矩形 333"/>
          <p:cNvSpPr/>
          <p:nvPr/>
        </p:nvSpPr>
        <p:spPr bwMode="gray">
          <a:xfrm>
            <a:off x="6971361" y="3778962"/>
            <a:ext cx="1747594" cy="276999"/>
          </a:xfrm>
          <a:prstGeom prst="rect">
            <a:avLst/>
          </a:prstGeom>
        </p:spPr>
        <p:txBody>
          <a:bodyPr wrap="none">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Video backhaul (UDP)</a:t>
            </a:r>
          </a:p>
        </p:txBody>
      </p:sp>
      <p:cxnSp>
        <p:nvCxnSpPr>
          <p:cNvPr id="335" name="直接箭头连接符 334"/>
          <p:cNvCxnSpPr/>
          <p:nvPr/>
        </p:nvCxnSpPr>
        <p:spPr bwMode="gray">
          <a:xfrm flipV="1">
            <a:off x="1731838" y="3848925"/>
            <a:ext cx="816459" cy="0"/>
          </a:xfrm>
          <a:prstGeom prst="straightConnector1">
            <a:avLst/>
          </a:prstGeom>
          <a:noFill/>
          <a:ln w="28575">
            <a:solidFill>
              <a:srgbClr val="00B0F0"/>
            </a:solidFill>
            <a:prstDash val="sysDash"/>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6" name="矩形 335"/>
          <p:cNvSpPr/>
          <p:nvPr/>
        </p:nvSpPr>
        <p:spPr bwMode="gray">
          <a:xfrm>
            <a:off x="1045010" y="3896749"/>
            <a:ext cx="3060265" cy="276999"/>
          </a:xfrm>
          <a:prstGeom prst="rect">
            <a:avLst/>
          </a:prstGeom>
        </p:spPr>
        <p:txBody>
          <a:bodyPr wrap="square">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Two-way video transmission (UDP)</a:t>
            </a:r>
          </a:p>
        </p:txBody>
      </p:sp>
      <p:sp>
        <p:nvSpPr>
          <p:cNvPr id="337" name="椭圆 336"/>
          <p:cNvSpPr/>
          <p:nvPr/>
        </p:nvSpPr>
        <p:spPr bwMode="gray">
          <a:xfrm>
            <a:off x="3243210" y="2669349"/>
            <a:ext cx="842441" cy="15965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8" name="矩形 337"/>
          <p:cNvSpPr/>
          <p:nvPr/>
        </p:nvSpPr>
        <p:spPr bwMode="gray">
          <a:xfrm>
            <a:off x="4146978" y="2716186"/>
            <a:ext cx="1083951" cy="307777"/>
          </a:xfrm>
          <a:prstGeom prst="rect">
            <a:avLst/>
          </a:prstGeom>
        </p:spPr>
        <p:txBody>
          <a:bodyPr wrap="none">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Packet loss</a:t>
            </a:r>
          </a:p>
        </p:txBody>
      </p:sp>
      <p:sp>
        <p:nvSpPr>
          <p:cNvPr id="339" name="椭圆 338"/>
          <p:cNvSpPr/>
          <p:nvPr/>
        </p:nvSpPr>
        <p:spPr bwMode="gray">
          <a:xfrm>
            <a:off x="8589428" y="2603793"/>
            <a:ext cx="842441" cy="289977"/>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0" name="矩形 339"/>
          <p:cNvSpPr/>
          <p:nvPr/>
        </p:nvSpPr>
        <p:spPr bwMode="gray">
          <a:xfrm>
            <a:off x="9379451" y="2619087"/>
            <a:ext cx="1083951" cy="307777"/>
          </a:xfrm>
          <a:prstGeom prst="rect">
            <a:avLst/>
          </a:prstGeom>
        </p:spPr>
        <p:txBody>
          <a:bodyPr wrap="none">
            <a:spAutoFit/>
          </a:bodyPr>
          <a:lstStyle/>
          <a:p>
            <a:pPr fontAlgn="ctr"/>
            <a:r>
              <a:rPr lang="en-US" sz="1400" dirty="0">
                <a:solidFill>
                  <a:srgbClr val="000000"/>
                </a:solidFill>
                <a:latin typeface="Huawei Sans" panose="020C0503030203020204" pitchFamily="34" charset="0"/>
                <a:cs typeface="Huawei Sans" panose="020C0503030203020204" pitchFamily="34" charset="0"/>
              </a:rPr>
              <a:t>Packet loss</a:t>
            </a:r>
          </a:p>
        </p:txBody>
      </p:sp>
      <p:pic>
        <p:nvPicPr>
          <p:cNvPr id="169" name="图片 168" descr="PC.png"/>
          <p:cNvPicPr>
            <a:picLocks noChangeAspect="1"/>
          </p:cNvPicPr>
          <p:nvPr/>
        </p:nvPicPr>
        <p:blipFill>
          <a:blip r:embed="rId6" cstate="print"/>
          <a:stretch>
            <a:fillRect/>
          </a:stretch>
        </p:blipFill>
        <p:spPr bwMode="gray">
          <a:xfrm>
            <a:off x="1896399" y="1619474"/>
            <a:ext cx="539063" cy="414000"/>
          </a:xfrm>
          <a:prstGeom prst="rect">
            <a:avLst/>
          </a:prstGeom>
        </p:spPr>
      </p:pic>
      <p:pic>
        <p:nvPicPr>
          <p:cNvPr id="171" name="图片 170" descr="网络云4.png"/>
          <p:cNvPicPr>
            <a:picLocks noChangeAspect="1"/>
          </p:cNvPicPr>
          <p:nvPr/>
        </p:nvPicPr>
        <p:blipFill>
          <a:blip r:embed="rId3" cstate="print"/>
          <a:stretch>
            <a:fillRect/>
          </a:stretch>
        </p:blipFill>
        <p:spPr bwMode="gray">
          <a:xfrm>
            <a:off x="1256468" y="2281572"/>
            <a:ext cx="1447827" cy="747708"/>
          </a:xfrm>
          <a:prstGeom prst="rect">
            <a:avLst/>
          </a:prstGeom>
        </p:spPr>
      </p:pic>
      <p:pic>
        <p:nvPicPr>
          <p:cNvPr id="172" name="图片 171" descr="PC.png"/>
          <p:cNvPicPr>
            <a:picLocks noChangeAspect="1"/>
          </p:cNvPicPr>
          <p:nvPr/>
        </p:nvPicPr>
        <p:blipFill>
          <a:blip r:embed="rId6" cstate="print"/>
          <a:stretch>
            <a:fillRect/>
          </a:stretch>
        </p:blipFill>
        <p:spPr bwMode="gray">
          <a:xfrm>
            <a:off x="1896399" y="2460349"/>
            <a:ext cx="539063" cy="414000"/>
          </a:xfrm>
          <a:prstGeom prst="rect">
            <a:avLst/>
          </a:prstGeom>
        </p:spPr>
      </p:pic>
      <p:sp>
        <p:nvSpPr>
          <p:cNvPr id="5" name="矩形 4"/>
          <p:cNvSpPr/>
          <p:nvPr/>
        </p:nvSpPr>
        <p:spPr bwMode="gray">
          <a:xfrm>
            <a:off x="967649" y="1181156"/>
            <a:ext cx="4802106" cy="368430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342" name="图片 24">
            <a:extLst>
              <a:ext uri="{FF2B5EF4-FFF2-40B4-BE49-F238E27FC236}">
                <a16:creationId xmlns:a16="http://schemas.microsoft.com/office/drawing/2014/main" id="{1461791F-2E0E-4500-BCDD-2CE6AF2A41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132247" y="1248502"/>
            <a:ext cx="1582461" cy="291848"/>
          </a:xfrm>
          <a:prstGeom prst="rect">
            <a:avLst/>
          </a:prstGeom>
        </p:spPr>
      </p:pic>
      <p:sp>
        <p:nvSpPr>
          <p:cNvPr id="343" name="矩形 342"/>
          <p:cNvSpPr/>
          <p:nvPr/>
        </p:nvSpPr>
        <p:spPr bwMode="gray">
          <a:xfrm>
            <a:off x="1246843" y="1667242"/>
            <a:ext cx="721672" cy="276999"/>
          </a:xfrm>
          <a:prstGeom prst="rect">
            <a:avLst/>
          </a:prstGeom>
        </p:spPr>
        <p:txBody>
          <a:bodyPr wrap="square">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Client 1</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4" name="矩形 343"/>
          <p:cNvSpPr/>
          <p:nvPr/>
        </p:nvSpPr>
        <p:spPr bwMode="gray">
          <a:xfrm>
            <a:off x="1246843" y="2534311"/>
            <a:ext cx="721672" cy="276999"/>
          </a:xfrm>
          <a:prstGeom prst="rect">
            <a:avLst/>
          </a:prstGeom>
        </p:spPr>
        <p:txBody>
          <a:bodyPr wrap="square">
            <a:spAutoFit/>
          </a:bodyPr>
          <a:lstStyle/>
          <a:p>
            <a:pPr fontAlgn="ctr"/>
            <a:r>
              <a:rPr lang="en-US" sz="1200" dirty="0">
                <a:solidFill>
                  <a:srgbClr val="000000"/>
                </a:solidFill>
                <a:latin typeface="Huawei Sans" panose="020C0503030203020204" pitchFamily="34" charset="0"/>
                <a:cs typeface="Huawei Sans" panose="020C0503030203020204" pitchFamily="34" charset="0"/>
              </a:rPr>
              <a:t>Client 2</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47" name="图片 34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038422" y="2093542"/>
            <a:ext cx="540000" cy="442800"/>
          </a:xfrm>
          <a:prstGeom prst="rect">
            <a:avLst/>
          </a:prstGeom>
        </p:spPr>
      </p:pic>
      <p:pic>
        <p:nvPicPr>
          <p:cNvPr id="349" name="图片 24">
            <a:extLst>
              <a:ext uri="{FF2B5EF4-FFF2-40B4-BE49-F238E27FC236}">
                <a16:creationId xmlns:a16="http://schemas.microsoft.com/office/drawing/2014/main" id="{1461791F-2E0E-4500-BCDD-2CE6AF2A41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472445" y="1248502"/>
            <a:ext cx="1582461" cy="291848"/>
          </a:xfrm>
          <a:prstGeom prst="rect">
            <a:avLst/>
          </a:prstGeom>
        </p:spPr>
      </p:pic>
      <p:pic>
        <p:nvPicPr>
          <p:cNvPr id="350" name="图片 349" descr="无线网卡-蓝.png"/>
          <p:cNvPicPr>
            <a:picLocks noChangeAspect="1"/>
          </p:cNvPicPr>
          <p:nvPr/>
        </p:nvPicPr>
        <p:blipFill>
          <a:blip r:embed="rId8" cstate="print"/>
          <a:stretch>
            <a:fillRect/>
          </a:stretch>
        </p:blipFill>
        <p:spPr bwMode="gray">
          <a:xfrm>
            <a:off x="7348330" y="1292771"/>
            <a:ext cx="540000" cy="440216"/>
          </a:xfrm>
          <a:prstGeom prst="rect">
            <a:avLst/>
          </a:prstGeom>
        </p:spPr>
      </p:pic>
      <p:pic>
        <p:nvPicPr>
          <p:cNvPr id="351" name="图片 350" descr="无线网卡-蓝.png"/>
          <p:cNvPicPr>
            <a:picLocks noChangeAspect="1"/>
          </p:cNvPicPr>
          <p:nvPr/>
        </p:nvPicPr>
        <p:blipFill>
          <a:blip r:embed="rId8" cstate="print"/>
          <a:stretch>
            <a:fillRect/>
          </a:stretch>
        </p:blipFill>
        <p:spPr bwMode="gray">
          <a:xfrm>
            <a:off x="7348330" y="2122970"/>
            <a:ext cx="540000" cy="440216"/>
          </a:xfrm>
          <a:prstGeom prst="rect">
            <a:avLst/>
          </a:prstGeom>
        </p:spPr>
      </p:pic>
      <p:sp>
        <p:nvSpPr>
          <p:cNvPr id="191" name="任意多边形 190"/>
          <p:cNvSpPr/>
          <p:nvPr/>
        </p:nvSpPr>
        <p:spPr bwMode="gray">
          <a:xfrm>
            <a:off x="7854533" y="2416674"/>
            <a:ext cx="1079623" cy="709691"/>
          </a:xfrm>
          <a:custGeom>
            <a:avLst/>
            <a:gdLst>
              <a:gd name="connsiteX0" fmla="*/ 0 w 1375794"/>
              <a:gd name="connsiteY0" fmla="*/ 57815 h 854769"/>
              <a:gd name="connsiteX1" fmla="*/ 830510 w 1375794"/>
              <a:gd name="connsiteY1" fmla="*/ 82982 h 854769"/>
              <a:gd name="connsiteX2" fmla="*/ 1375794 w 1375794"/>
              <a:gd name="connsiteY2" fmla="*/ 854769 h 854769"/>
            </a:gdLst>
            <a:ahLst/>
            <a:cxnLst>
              <a:cxn ang="0">
                <a:pos x="connsiteX0" y="connsiteY0"/>
              </a:cxn>
              <a:cxn ang="0">
                <a:pos x="connsiteX1" y="connsiteY1"/>
              </a:cxn>
              <a:cxn ang="0">
                <a:pos x="connsiteX2" y="connsiteY2"/>
              </a:cxn>
            </a:cxnLst>
            <a:rect l="l" t="t" r="r" b="b"/>
            <a:pathLst>
              <a:path w="1375794" h="854769">
                <a:moveTo>
                  <a:pt x="0" y="57815"/>
                </a:moveTo>
                <a:cubicBezTo>
                  <a:pt x="300605" y="3985"/>
                  <a:pt x="601211" y="-49844"/>
                  <a:pt x="830510" y="82982"/>
                </a:cubicBezTo>
                <a:cubicBezTo>
                  <a:pt x="1059809" y="215808"/>
                  <a:pt x="1352025" y="685591"/>
                  <a:pt x="1375794" y="854769"/>
                </a:cubicBezTo>
              </a:path>
            </a:pathLst>
          </a:custGeom>
          <a:noFill/>
          <a:ln w="38100">
            <a:solidFill>
              <a:srgbClr val="FF0000"/>
            </a:solidFill>
            <a:prstDash val="sysDash"/>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48" name="图片 34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038422" y="1478268"/>
            <a:ext cx="540000" cy="442800"/>
          </a:xfrm>
          <a:prstGeom prst="rect">
            <a:avLst/>
          </a:prstGeom>
        </p:spPr>
      </p:pic>
      <p:sp>
        <p:nvSpPr>
          <p:cNvPr id="190" name="任意多边形 189"/>
          <p:cNvSpPr/>
          <p:nvPr/>
        </p:nvSpPr>
        <p:spPr bwMode="gray">
          <a:xfrm>
            <a:off x="7868552" y="1629548"/>
            <a:ext cx="1421165" cy="1433861"/>
          </a:xfrm>
          <a:custGeom>
            <a:avLst/>
            <a:gdLst>
              <a:gd name="connsiteX0" fmla="*/ 0 w 1627464"/>
              <a:gd name="connsiteY0" fmla="*/ 0 h 1602297"/>
              <a:gd name="connsiteX1" fmla="*/ 1308682 w 1627464"/>
              <a:gd name="connsiteY1" fmla="*/ 578840 h 1602297"/>
              <a:gd name="connsiteX2" fmla="*/ 1627464 w 1627464"/>
              <a:gd name="connsiteY2" fmla="*/ 1602297 h 1602297"/>
            </a:gdLst>
            <a:ahLst/>
            <a:cxnLst>
              <a:cxn ang="0">
                <a:pos x="connsiteX0" y="connsiteY0"/>
              </a:cxn>
              <a:cxn ang="0">
                <a:pos x="connsiteX1" y="connsiteY1"/>
              </a:cxn>
              <a:cxn ang="0">
                <a:pos x="connsiteX2" y="connsiteY2"/>
              </a:cxn>
            </a:cxnLst>
            <a:rect l="l" t="t" r="r" b="b"/>
            <a:pathLst>
              <a:path w="1627464" h="1602297">
                <a:moveTo>
                  <a:pt x="0" y="0"/>
                </a:moveTo>
                <a:cubicBezTo>
                  <a:pt x="518719" y="155895"/>
                  <a:pt x="1037438" y="311791"/>
                  <a:pt x="1308682" y="578840"/>
                </a:cubicBezTo>
                <a:cubicBezTo>
                  <a:pt x="1579926" y="845889"/>
                  <a:pt x="1577130" y="1431721"/>
                  <a:pt x="1627464" y="1602297"/>
                </a:cubicBezTo>
              </a:path>
            </a:pathLst>
          </a:custGeom>
          <a:noFill/>
          <a:ln w="38100">
            <a:solidFill>
              <a:srgbClr val="FF0000"/>
            </a:solidFill>
            <a:prstDash val="sysDash"/>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52" name="图片 351" descr="网络云4.png"/>
          <p:cNvPicPr>
            <a:picLocks noChangeAspect="1"/>
          </p:cNvPicPr>
          <p:nvPr/>
        </p:nvPicPr>
        <p:blipFill>
          <a:blip r:embed="rId3" cstate="print"/>
          <a:stretch>
            <a:fillRect/>
          </a:stretch>
        </p:blipFill>
        <p:spPr bwMode="gray">
          <a:xfrm>
            <a:off x="8630482" y="3001342"/>
            <a:ext cx="2028774" cy="1047729"/>
          </a:xfrm>
          <a:prstGeom prst="rect">
            <a:avLst/>
          </a:prstGeom>
        </p:spPr>
      </p:pic>
      <p:pic>
        <p:nvPicPr>
          <p:cNvPr id="353" name="图片 352" descr="数据中心-蓝.png"/>
          <p:cNvPicPr>
            <a:picLocks noChangeAspect="1"/>
          </p:cNvPicPr>
          <p:nvPr/>
        </p:nvPicPr>
        <p:blipFill>
          <a:blip r:embed="rId4" cstate="print"/>
          <a:stretch>
            <a:fillRect/>
          </a:stretch>
        </p:blipFill>
        <p:spPr bwMode="gray">
          <a:xfrm>
            <a:off x="9342505" y="3231397"/>
            <a:ext cx="540000" cy="441818"/>
          </a:xfrm>
          <a:prstGeom prst="rect">
            <a:avLst/>
          </a:prstGeom>
        </p:spPr>
      </p:pic>
      <p:sp>
        <p:nvSpPr>
          <p:cNvPr id="354" name="文本框 353"/>
          <p:cNvSpPr txBox="1"/>
          <p:nvPr/>
        </p:nvSpPr>
        <p:spPr bwMode="gray">
          <a:xfrm>
            <a:off x="9130943" y="3639194"/>
            <a:ext cx="1143262"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Data center</a:t>
            </a:r>
          </a:p>
        </p:txBody>
      </p:sp>
      <p:sp>
        <p:nvSpPr>
          <p:cNvPr id="355" name="矩形 354"/>
          <p:cNvSpPr/>
          <p:nvPr/>
        </p:nvSpPr>
        <p:spPr bwMode="gray">
          <a:xfrm>
            <a:off x="6280910" y="1181156"/>
            <a:ext cx="4802106" cy="368430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356" name="矩形 355"/>
          <p:cNvSpPr/>
          <p:nvPr/>
        </p:nvSpPr>
        <p:spPr bwMode="gray">
          <a:xfrm>
            <a:off x="6244454" y="4446510"/>
            <a:ext cx="3503464" cy="276999"/>
          </a:xfrm>
          <a:prstGeom prst="rect">
            <a:avLst/>
          </a:prstGeom>
          <a:noFill/>
        </p:spPr>
        <p:txBody>
          <a:bodyPr wrap="square">
            <a:spAutoFit/>
          </a:bodyPr>
          <a:lstStyle/>
          <a:p>
            <a:pPr fontAlgn="ctr"/>
            <a:r>
              <a:rPr lang="en-US" sz="1200" b="1" dirty="0">
                <a:latin typeface="Huawei Sans" panose="020C0503030203020204" pitchFamily="34" charset="0"/>
                <a:cs typeface="Huawei Sans" panose="020C0503030203020204" pitchFamily="34" charset="0"/>
              </a:rPr>
              <a:t>FEC </a:t>
            </a:r>
            <a:r>
              <a:rPr lang="en-US" sz="1200" dirty="0">
                <a:latin typeface="Huawei Sans" panose="020C0503030203020204" pitchFamily="34" charset="0"/>
                <a:cs typeface="Huawei Sans" panose="020C0503030203020204" pitchFamily="34" charset="0"/>
              </a:rPr>
              <a:t>is configured on </a:t>
            </a:r>
            <a:r>
              <a:rPr lang="en-US" sz="1200" dirty="0" err="1">
                <a:latin typeface="Huawei Sans" panose="020C0503030203020204" pitchFamily="34" charset="0"/>
                <a:cs typeface="Huawei Sans" panose="020C0503030203020204" pitchFamily="34" charset="0"/>
              </a:rPr>
              <a:t>iMaster</a:t>
            </a:r>
            <a:r>
              <a:rPr lang="en-US" sz="1200" dirty="0">
                <a:latin typeface="Huawei Sans" panose="020C0503030203020204" pitchFamily="34" charset="0"/>
                <a:cs typeface="Huawei Sans" panose="020C0503030203020204" pitchFamily="34" charset="0"/>
              </a:rPr>
              <a:t> NCE-WAN.</a:t>
            </a:r>
          </a:p>
        </p:txBody>
      </p:sp>
      <p:sp>
        <p:nvSpPr>
          <p:cNvPr id="357" name="矩形 356"/>
          <p:cNvSpPr/>
          <p:nvPr/>
        </p:nvSpPr>
        <p:spPr bwMode="gray">
          <a:xfrm>
            <a:off x="10170609" y="4047083"/>
            <a:ext cx="977293" cy="523220"/>
          </a:xfrm>
          <a:prstGeom prst="rect">
            <a:avLst/>
          </a:prstGeom>
        </p:spPr>
        <p:txBody>
          <a:bodyPr wrap="square">
            <a:spAutoFit/>
          </a:bodyPr>
          <a:lstStyle/>
          <a:p>
            <a:pPr algn="ctr" fontAlgn="ctr"/>
            <a:r>
              <a:rPr lang="en-US" sz="1400" dirty="0">
                <a:solidFill>
                  <a:srgbClr val="000000"/>
                </a:solidFill>
                <a:latin typeface="Huawei Sans" panose="020C0503030203020204" pitchFamily="34" charset="0"/>
                <a:cs typeface="Huawei Sans" panose="020C0503030203020204" pitchFamily="34" charset="0"/>
              </a:rPr>
              <a:t>Video backhaul</a:t>
            </a:r>
          </a:p>
        </p:txBody>
      </p:sp>
    </p:spTree>
    <p:extLst>
      <p:ext uri="{BB962C8B-B14F-4D97-AF65-F5344CB8AC3E}">
        <p14:creationId xmlns:p14="http://schemas.microsoft.com/office/powerpoint/2010/main" val="26950554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FEC/A-FEC</a:t>
            </a:r>
          </a:p>
        </p:txBody>
      </p:sp>
      <p:sp>
        <p:nvSpPr>
          <p:cNvPr id="9" name="矩形 8"/>
          <p:cNvSpPr/>
          <p:nvPr/>
        </p:nvSpPr>
        <p:spPr bwMode="gray">
          <a:xfrm>
            <a:off x="6188875" y="1315133"/>
            <a:ext cx="5523699" cy="4278607"/>
          </a:xfrm>
          <a:prstGeom prst="rect">
            <a:avLst/>
          </a:prstGeom>
        </p:spPr>
        <p:txBody>
          <a:bodyPr wrap="square">
            <a:spAutoFit/>
          </a:bodyPr>
          <a:lstStyle/>
          <a:p>
            <a:pPr marL="302279" indent="-302279" algn="just" defTabSz="914034" fontAlgn="ctr">
              <a:lnSpc>
                <a:spcPct val="140000"/>
              </a:lnSpc>
              <a:spcBef>
                <a:spcPts val="792"/>
              </a:spcBef>
              <a:spcAft>
                <a:spcPts val="800"/>
              </a:spcAft>
              <a:buSzPct val="50000"/>
              <a:buFont typeface="Wingdings" panose="05000000000000000000" pitchFamily="2" charset="2"/>
              <a:buChar char="l"/>
            </a:pPr>
            <a:r>
              <a:rPr lang="en-US" sz="1600" dirty="0">
                <a:latin typeface="Huawei Sans" panose="020C0503030203020204" pitchFamily="34" charset="0"/>
                <a:cs typeface="Huawei Sans" panose="020C0503030203020204" pitchFamily="34" charset="0"/>
              </a:rPr>
              <a:t>Scenario:</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8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An employee initiates a video conference at a branch site and connects to the data center. Because video conferencing is sensitive to packet loss and the traffic needs to go through the Internet that has poor quality, the packet loss and delay requirements cannot be met. As a result, the video quality deteriorates, and frame freezing and artifacts occur.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algn="just" defTabSz="914034" fontAlgn="ctr">
              <a:lnSpc>
                <a:spcPct val="140000"/>
              </a:lnSpc>
              <a:spcBef>
                <a:spcPts val="792"/>
              </a:spcBef>
              <a:spcAft>
                <a:spcPts val="800"/>
              </a:spcAft>
              <a:buSzPct val="50000"/>
              <a:buFont typeface="Wingdings" panose="05000000000000000000" pitchFamily="2" charset="2"/>
              <a:buChar char="l"/>
            </a:pPr>
            <a:r>
              <a:rPr lang="en-US" sz="1600" dirty="0">
                <a:latin typeface="Huawei Sans" panose="020C0503030203020204" pitchFamily="34" charset="0"/>
                <a:cs typeface="Huawei Sans" panose="020C0503030203020204" pitchFamily="34" charset="0"/>
              </a:rPr>
              <a:t>Solutions: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22250" defTabSz="914034" fontAlgn="ctr">
              <a:lnSpc>
                <a:spcPct val="140000"/>
              </a:lnSpc>
              <a:spcBef>
                <a:spcPts val="720"/>
              </a:spcBef>
              <a:spcAft>
                <a:spcPts val="8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FEC</a:t>
            </a:r>
          </a:p>
          <a:p>
            <a:pPr marL="539750" lvl="1" indent="-222250" defTabSz="914034" fontAlgn="ctr">
              <a:lnSpc>
                <a:spcPct val="140000"/>
              </a:lnSpc>
              <a:spcBef>
                <a:spcPts val="720"/>
              </a:spcBef>
              <a:spcAft>
                <a:spcPts val="800"/>
              </a:spcAft>
              <a:buSzPct val="50000"/>
              <a:buFont typeface="Wingdings" panose="05000000000000000000" pitchFamily="2" charset="2"/>
              <a:buChar char="p"/>
            </a:pPr>
            <a:r>
              <a:rPr lang="en-US" sz="1400" dirty="0">
                <a:latin typeface="Huawei Sans" panose="020C0503030203020204" pitchFamily="34" charset="0"/>
                <a:cs typeface="Huawei Sans" panose="020C0503030203020204" pitchFamily="34" charset="0"/>
              </a:rPr>
              <a:t>A-FEC</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矩形 4"/>
          <p:cNvSpPr/>
          <p:nvPr/>
        </p:nvSpPr>
        <p:spPr bwMode="gray">
          <a:xfrm>
            <a:off x="731838" y="3444989"/>
            <a:ext cx="1345494" cy="866274"/>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1" name="矩形 10"/>
          <p:cNvSpPr/>
          <p:nvPr/>
        </p:nvSpPr>
        <p:spPr bwMode="gray">
          <a:xfrm>
            <a:off x="1202623" y="3618240"/>
            <a:ext cx="874709" cy="4338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2" name="矩形 11"/>
          <p:cNvSpPr/>
          <p:nvPr/>
        </p:nvSpPr>
        <p:spPr bwMode="gray">
          <a:xfrm>
            <a:off x="1431033" y="3786174"/>
            <a:ext cx="660586" cy="252769"/>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6" name="文本框 5"/>
          <p:cNvSpPr txBox="1"/>
          <p:nvPr/>
        </p:nvSpPr>
        <p:spPr bwMode="gray">
          <a:xfrm>
            <a:off x="1163547" y="3555510"/>
            <a:ext cx="452368"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14" name="文本框 13"/>
          <p:cNvSpPr txBox="1"/>
          <p:nvPr/>
        </p:nvSpPr>
        <p:spPr bwMode="gray">
          <a:xfrm>
            <a:off x="1431034" y="3790935"/>
            <a:ext cx="660586" cy="276999"/>
          </a:xfrm>
          <a:prstGeom prst="rect">
            <a:avLst/>
          </a:prstGeom>
          <a:noFill/>
        </p:spPr>
        <p:txBody>
          <a:bodyPr wrap="square" rtlCol="0" anchor="ctr">
            <a:spAutoFit/>
          </a:bodyPr>
          <a:lstStyle/>
          <a:p>
            <a:pPr fontAlgn="ctr"/>
            <a:r>
              <a:rPr lang="en-US" sz="1200" dirty="0">
                <a:latin typeface="Huawei Sans" panose="020C0503030203020204" pitchFamily="34" charset="0"/>
                <a:cs typeface="Huawei Sans" panose="020C0503030203020204" pitchFamily="34" charset="0"/>
              </a:rPr>
              <a:t>FEC</a:t>
            </a:r>
            <a:endParaRPr lang="en-US" altLang="zh-CN" sz="1200" dirty="0">
              <a:latin typeface="Huawei Sans" panose="020C0503030203020204" pitchFamily="34" charset="0"/>
              <a:cs typeface="Huawei Sans" panose="020C0503030203020204" pitchFamily="34" charset="0"/>
            </a:endParaRPr>
          </a:p>
        </p:txBody>
      </p:sp>
      <p:sp>
        <p:nvSpPr>
          <p:cNvPr id="7" name="文本框 6"/>
          <p:cNvSpPr txBox="1"/>
          <p:nvPr/>
        </p:nvSpPr>
        <p:spPr bwMode="gray">
          <a:xfrm>
            <a:off x="689829" y="4065334"/>
            <a:ext cx="1143262"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Data center</a:t>
            </a:r>
          </a:p>
        </p:txBody>
      </p:sp>
      <p:sp>
        <p:nvSpPr>
          <p:cNvPr id="16" name="矩形 15"/>
          <p:cNvSpPr/>
          <p:nvPr/>
        </p:nvSpPr>
        <p:spPr bwMode="gray">
          <a:xfrm>
            <a:off x="4694451" y="3541245"/>
            <a:ext cx="1345494" cy="760761"/>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7" name="矩形 16"/>
          <p:cNvSpPr/>
          <p:nvPr/>
        </p:nvSpPr>
        <p:spPr bwMode="gray">
          <a:xfrm>
            <a:off x="4696004" y="3714496"/>
            <a:ext cx="874709" cy="4338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8" name="矩形 17"/>
          <p:cNvSpPr/>
          <p:nvPr/>
        </p:nvSpPr>
        <p:spPr bwMode="gray">
          <a:xfrm>
            <a:off x="4695806" y="3882430"/>
            <a:ext cx="660586" cy="252769"/>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19" name="文本框 18"/>
          <p:cNvSpPr txBox="1"/>
          <p:nvPr/>
        </p:nvSpPr>
        <p:spPr bwMode="gray">
          <a:xfrm>
            <a:off x="5126160" y="3651766"/>
            <a:ext cx="452368"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20" name="文本框 19"/>
          <p:cNvSpPr txBox="1"/>
          <p:nvPr/>
        </p:nvSpPr>
        <p:spPr bwMode="gray">
          <a:xfrm>
            <a:off x="4788739" y="3887191"/>
            <a:ext cx="567653" cy="276999"/>
          </a:xfrm>
          <a:prstGeom prst="rect">
            <a:avLst/>
          </a:prstGeom>
          <a:noFill/>
        </p:spPr>
        <p:txBody>
          <a:bodyPr wrap="square" rtlCol="0" anchor="ctr">
            <a:spAutoFit/>
          </a:bodyPr>
          <a:lstStyle/>
          <a:p>
            <a:pPr fontAlgn="ctr"/>
            <a:r>
              <a:rPr lang="en-US" sz="1200" dirty="0">
                <a:latin typeface="Huawei Sans" panose="020C0503030203020204" pitchFamily="34" charset="0"/>
                <a:cs typeface="Huawei Sans" panose="020C0503030203020204" pitchFamily="34" charset="0"/>
              </a:rPr>
              <a:t>FEC</a:t>
            </a:r>
            <a:endParaRPr lang="en-US" altLang="zh-CN" sz="1200" dirty="0">
              <a:latin typeface="Huawei Sans" panose="020C0503030203020204" pitchFamily="34" charset="0"/>
              <a:cs typeface="Huawei Sans" panose="020C0503030203020204" pitchFamily="34" charset="0"/>
            </a:endParaRPr>
          </a:p>
        </p:txBody>
      </p:sp>
      <p:sp>
        <p:nvSpPr>
          <p:cNvPr id="28" name="矩形 27"/>
          <p:cNvSpPr/>
          <p:nvPr/>
        </p:nvSpPr>
        <p:spPr bwMode="gray">
          <a:xfrm>
            <a:off x="4694451" y="2487694"/>
            <a:ext cx="1345494" cy="760761"/>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29" name="矩形 28"/>
          <p:cNvSpPr/>
          <p:nvPr/>
        </p:nvSpPr>
        <p:spPr bwMode="gray">
          <a:xfrm>
            <a:off x="4696004" y="2660945"/>
            <a:ext cx="874709" cy="4338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30" name="矩形 29"/>
          <p:cNvSpPr/>
          <p:nvPr/>
        </p:nvSpPr>
        <p:spPr bwMode="gray">
          <a:xfrm>
            <a:off x="4695806" y="2828879"/>
            <a:ext cx="660586" cy="252769"/>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31" name="文本框 30"/>
          <p:cNvSpPr txBox="1"/>
          <p:nvPr/>
        </p:nvSpPr>
        <p:spPr bwMode="gray">
          <a:xfrm>
            <a:off x="5126160" y="2598215"/>
            <a:ext cx="452368"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CPE</a:t>
            </a:r>
            <a:endParaRPr lang="en-US" altLang="zh-CN" sz="1200" dirty="0">
              <a:latin typeface="Huawei Sans" panose="020C0503030203020204" pitchFamily="34" charset="0"/>
              <a:cs typeface="Huawei Sans" panose="020C0503030203020204" pitchFamily="34" charset="0"/>
            </a:endParaRPr>
          </a:p>
        </p:txBody>
      </p:sp>
      <p:sp>
        <p:nvSpPr>
          <p:cNvPr id="32" name="文本框 31"/>
          <p:cNvSpPr txBox="1"/>
          <p:nvPr/>
        </p:nvSpPr>
        <p:spPr bwMode="gray">
          <a:xfrm>
            <a:off x="4788739" y="2833640"/>
            <a:ext cx="567653" cy="276999"/>
          </a:xfrm>
          <a:prstGeom prst="rect">
            <a:avLst/>
          </a:prstGeom>
          <a:noFill/>
        </p:spPr>
        <p:txBody>
          <a:bodyPr wrap="square" rtlCol="0" anchor="ctr">
            <a:spAutoFit/>
          </a:bodyPr>
          <a:lstStyle/>
          <a:p>
            <a:pPr fontAlgn="ctr"/>
            <a:r>
              <a:rPr lang="en-US" sz="1200" dirty="0">
                <a:latin typeface="Huawei Sans" panose="020C0503030203020204" pitchFamily="34" charset="0"/>
                <a:cs typeface="Huawei Sans" panose="020C0503030203020204" pitchFamily="34" charset="0"/>
              </a:rPr>
              <a:t>FEC</a:t>
            </a:r>
            <a:endParaRPr lang="en-US" altLang="zh-CN" sz="1200" dirty="0">
              <a:latin typeface="Huawei Sans" panose="020C0503030203020204" pitchFamily="34" charset="0"/>
              <a:cs typeface="Huawei Sans" panose="020C0503030203020204" pitchFamily="34" charset="0"/>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53314" y="2029282"/>
            <a:ext cx="951607" cy="540946"/>
          </a:xfrm>
          <a:prstGeom prst="rect">
            <a:avLst/>
          </a:prstGeom>
        </p:spPr>
      </p:pic>
      <p:cxnSp>
        <p:nvCxnSpPr>
          <p:cNvPr id="10" name="直接连接符 9"/>
          <p:cNvCxnSpPr>
            <a:stCxn id="33" idx="2"/>
            <a:endCxn id="11" idx="0"/>
          </p:cNvCxnSpPr>
          <p:nvPr/>
        </p:nvCxnSpPr>
        <p:spPr bwMode="gray">
          <a:xfrm flipH="1">
            <a:off x="1639978" y="2570228"/>
            <a:ext cx="1389140" cy="104801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2"/>
            <a:endCxn id="30" idx="1"/>
          </p:cNvCxnSpPr>
          <p:nvPr/>
        </p:nvCxnSpPr>
        <p:spPr bwMode="gray">
          <a:xfrm>
            <a:off x="3029118" y="2570228"/>
            <a:ext cx="1666688" cy="38503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2"/>
            <a:endCxn id="18" idx="1"/>
          </p:cNvCxnSpPr>
          <p:nvPr/>
        </p:nvCxnSpPr>
        <p:spPr bwMode="gray">
          <a:xfrm>
            <a:off x="3029118" y="2570228"/>
            <a:ext cx="1666688" cy="143858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42" name="图片 41" descr="internet-蓝.png"/>
          <p:cNvPicPr>
            <a:picLocks noChangeAspect="1"/>
          </p:cNvPicPr>
          <p:nvPr/>
        </p:nvPicPr>
        <p:blipFill>
          <a:blip r:embed="rId4" cstate="print"/>
          <a:stretch>
            <a:fillRect/>
          </a:stretch>
        </p:blipFill>
        <p:spPr bwMode="gray">
          <a:xfrm>
            <a:off x="2765395" y="2974998"/>
            <a:ext cx="770102" cy="390885"/>
          </a:xfrm>
          <a:prstGeom prst="rect">
            <a:avLst/>
          </a:prstGeom>
        </p:spPr>
      </p:pic>
      <p:pic>
        <p:nvPicPr>
          <p:cNvPr id="43" name="图片 42" descr="网络云4.png"/>
          <p:cNvPicPr>
            <a:picLocks noChangeAspect="1"/>
          </p:cNvPicPr>
          <p:nvPr/>
        </p:nvPicPr>
        <p:blipFill>
          <a:blip r:embed="rId5" cstate="print"/>
          <a:stretch>
            <a:fillRect/>
          </a:stretch>
        </p:blipFill>
        <p:spPr bwMode="gray">
          <a:xfrm>
            <a:off x="2690068" y="3467646"/>
            <a:ext cx="902834" cy="466255"/>
          </a:xfrm>
          <a:prstGeom prst="rect">
            <a:avLst/>
          </a:prstGeom>
        </p:spPr>
      </p:pic>
      <p:sp>
        <p:nvSpPr>
          <p:cNvPr id="44" name="文本框 43"/>
          <p:cNvSpPr txBox="1"/>
          <p:nvPr/>
        </p:nvSpPr>
        <p:spPr bwMode="gray">
          <a:xfrm>
            <a:off x="2830304" y="3566884"/>
            <a:ext cx="664487" cy="276999"/>
          </a:xfrm>
          <a:prstGeom prst="rect">
            <a:avLst/>
          </a:prstGeom>
          <a:noFill/>
        </p:spPr>
        <p:txBody>
          <a:bodyPr wrap="square" rtlCol="0">
            <a:spAutoFit/>
          </a:bodyPr>
          <a:lstStyle/>
          <a:p>
            <a:pPr algn="ctr" fontAlgn="ctr"/>
            <a:r>
              <a:rPr lang="en-US" sz="1200" dirty="0">
                <a:solidFill>
                  <a:schemeClr val="accent1">
                    <a:lumMod val="75000"/>
                  </a:schemeClr>
                </a:solidFill>
                <a:latin typeface="Huawei Sans" panose="020C0503030203020204" pitchFamily="34" charset="0"/>
                <a:cs typeface="Huawei Sans" panose="020C0503030203020204" pitchFamily="34" charset="0"/>
              </a:rPr>
              <a:t>MPLS</a:t>
            </a:r>
          </a:p>
        </p:txBody>
      </p:sp>
      <p:cxnSp>
        <p:nvCxnSpPr>
          <p:cNvPr id="38" name="直接连接符 37"/>
          <p:cNvCxnSpPr>
            <a:endCxn id="42" idx="1"/>
          </p:cNvCxnSpPr>
          <p:nvPr/>
        </p:nvCxnSpPr>
        <p:spPr bwMode="gray">
          <a:xfrm flipV="1">
            <a:off x="2077332" y="3170441"/>
            <a:ext cx="688063" cy="6236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43" idx="1"/>
          </p:cNvCxnSpPr>
          <p:nvPr/>
        </p:nvCxnSpPr>
        <p:spPr bwMode="gray">
          <a:xfrm flipV="1">
            <a:off x="2077300" y="3700774"/>
            <a:ext cx="612768" cy="162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2" idx="3"/>
            <a:endCxn id="30" idx="1"/>
          </p:cNvCxnSpPr>
          <p:nvPr/>
        </p:nvCxnSpPr>
        <p:spPr bwMode="gray">
          <a:xfrm flipV="1">
            <a:off x="3535497" y="2955264"/>
            <a:ext cx="1160309" cy="2151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3" idx="3"/>
            <a:endCxn id="30" idx="1"/>
          </p:cNvCxnSpPr>
          <p:nvPr/>
        </p:nvCxnSpPr>
        <p:spPr bwMode="gray">
          <a:xfrm flipV="1">
            <a:off x="3592902" y="2955264"/>
            <a:ext cx="1102904" cy="745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2" idx="3"/>
            <a:endCxn id="18" idx="1"/>
          </p:cNvCxnSpPr>
          <p:nvPr/>
        </p:nvCxnSpPr>
        <p:spPr bwMode="gray">
          <a:xfrm>
            <a:off x="3535497" y="3170441"/>
            <a:ext cx="1160309" cy="8383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3" idx="3"/>
            <a:endCxn id="18" idx="1"/>
          </p:cNvCxnSpPr>
          <p:nvPr/>
        </p:nvCxnSpPr>
        <p:spPr bwMode="gray">
          <a:xfrm>
            <a:off x="3592902" y="3700774"/>
            <a:ext cx="1102904" cy="3080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任意多边形 62"/>
          <p:cNvSpPr/>
          <p:nvPr/>
        </p:nvSpPr>
        <p:spPr bwMode="gray">
          <a:xfrm>
            <a:off x="1768642" y="3791006"/>
            <a:ext cx="2962224" cy="338090"/>
          </a:xfrm>
          <a:custGeom>
            <a:avLst/>
            <a:gdLst>
              <a:gd name="connsiteX0" fmla="*/ 0 w 3152274"/>
              <a:gd name="connsiteY0" fmla="*/ 338090 h 338090"/>
              <a:gd name="connsiteX1" fmla="*/ 1503947 w 3152274"/>
              <a:gd name="connsiteY1" fmla="*/ 1206 h 338090"/>
              <a:gd name="connsiteX2" fmla="*/ 3152274 w 3152274"/>
              <a:gd name="connsiteY2" fmla="*/ 217774 h 338090"/>
            </a:gdLst>
            <a:ahLst/>
            <a:cxnLst>
              <a:cxn ang="0">
                <a:pos x="connsiteX0" y="connsiteY0"/>
              </a:cxn>
              <a:cxn ang="0">
                <a:pos x="connsiteX1" y="connsiteY1"/>
              </a:cxn>
              <a:cxn ang="0">
                <a:pos x="connsiteX2" y="connsiteY2"/>
              </a:cxn>
            </a:cxnLst>
            <a:rect l="l" t="t" r="r" b="b"/>
            <a:pathLst>
              <a:path w="3152274" h="338090">
                <a:moveTo>
                  <a:pt x="0" y="338090"/>
                </a:moveTo>
                <a:cubicBezTo>
                  <a:pt x="489284" y="179674"/>
                  <a:pt x="978568" y="21259"/>
                  <a:pt x="1503947" y="1206"/>
                </a:cubicBezTo>
                <a:cubicBezTo>
                  <a:pt x="2029326" y="-18847"/>
                  <a:pt x="3152274" y="217774"/>
                  <a:pt x="3152274" y="217774"/>
                </a:cubicBezTo>
              </a:path>
            </a:pathLst>
          </a:custGeom>
          <a:noFill/>
          <a:ln w="38100">
            <a:solidFill>
              <a:schemeClr val="accent6">
                <a:lumMod val="60000"/>
                <a:lumOff val="40000"/>
              </a:schemeClr>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64" name="任意多边形 63"/>
          <p:cNvSpPr/>
          <p:nvPr/>
        </p:nvSpPr>
        <p:spPr bwMode="gray">
          <a:xfrm>
            <a:off x="1732547" y="2781559"/>
            <a:ext cx="3200400" cy="926432"/>
          </a:xfrm>
          <a:custGeom>
            <a:avLst/>
            <a:gdLst>
              <a:gd name="connsiteX0" fmla="*/ 0 w 3200400"/>
              <a:gd name="connsiteY0" fmla="*/ 926432 h 926432"/>
              <a:gd name="connsiteX1" fmla="*/ 1323474 w 3200400"/>
              <a:gd name="connsiteY1" fmla="*/ 445169 h 926432"/>
              <a:gd name="connsiteX2" fmla="*/ 3200400 w 3200400"/>
              <a:gd name="connsiteY2" fmla="*/ 0 h 926432"/>
            </a:gdLst>
            <a:ahLst/>
            <a:cxnLst>
              <a:cxn ang="0">
                <a:pos x="connsiteX0" y="connsiteY0"/>
              </a:cxn>
              <a:cxn ang="0">
                <a:pos x="connsiteX1" y="connsiteY1"/>
              </a:cxn>
              <a:cxn ang="0">
                <a:pos x="connsiteX2" y="connsiteY2"/>
              </a:cxn>
            </a:cxnLst>
            <a:rect l="l" t="t" r="r" b="b"/>
            <a:pathLst>
              <a:path w="3200400" h="926432">
                <a:moveTo>
                  <a:pt x="0" y="926432"/>
                </a:moveTo>
                <a:cubicBezTo>
                  <a:pt x="395037" y="763003"/>
                  <a:pt x="790074" y="599574"/>
                  <a:pt x="1323474" y="445169"/>
                </a:cubicBezTo>
                <a:cubicBezTo>
                  <a:pt x="1856874" y="290764"/>
                  <a:pt x="2877553" y="64168"/>
                  <a:pt x="3200400" y="0"/>
                </a:cubicBezTo>
              </a:path>
            </a:pathLst>
          </a:custGeom>
          <a:noFill/>
          <a:ln w="38100">
            <a:solidFill>
              <a:schemeClr val="accent6">
                <a:lumMod val="60000"/>
                <a:lumOff val="40000"/>
              </a:schemeClr>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69" name="文本框 68"/>
          <p:cNvSpPr txBox="1"/>
          <p:nvPr/>
        </p:nvSpPr>
        <p:spPr bwMode="gray">
          <a:xfrm>
            <a:off x="5520978" y="3030100"/>
            <a:ext cx="593432"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Site A</a:t>
            </a:r>
            <a:endParaRPr lang="en-US" altLang="zh-CN" sz="1200" dirty="0">
              <a:latin typeface="Huawei Sans" panose="020C0503030203020204" pitchFamily="34" charset="0"/>
              <a:cs typeface="Huawei Sans" panose="020C0503030203020204" pitchFamily="34" charset="0"/>
            </a:endParaRPr>
          </a:p>
        </p:txBody>
      </p:sp>
      <p:sp>
        <p:nvSpPr>
          <p:cNvPr id="70" name="文本框 69"/>
          <p:cNvSpPr txBox="1"/>
          <p:nvPr/>
        </p:nvSpPr>
        <p:spPr bwMode="gray">
          <a:xfrm>
            <a:off x="5520978" y="4065334"/>
            <a:ext cx="585417" cy="276999"/>
          </a:xfrm>
          <a:prstGeom prst="rect">
            <a:avLst/>
          </a:prstGeom>
          <a:noFill/>
        </p:spPr>
        <p:txBody>
          <a:bodyPr wrap="none" rtlCol="0">
            <a:spAutoFit/>
          </a:bodyPr>
          <a:lstStyle/>
          <a:p>
            <a:pPr fontAlgn="ctr"/>
            <a:r>
              <a:rPr lang="en-US" sz="1200" dirty="0">
                <a:latin typeface="Huawei Sans" panose="020C0503030203020204" pitchFamily="34" charset="0"/>
                <a:cs typeface="Huawei Sans" panose="020C0503030203020204" pitchFamily="34" charset="0"/>
              </a:rPr>
              <a:t>Site B</a:t>
            </a:r>
            <a:endParaRPr lang="en-US" altLang="zh-CN" sz="120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274513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FEC/A-FEC Implementation</a:t>
            </a:r>
          </a:p>
        </p:txBody>
      </p:sp>
      <p:sp>
        <p:nvSpPr>
          <p:cNvPr id="3" name="矩形 2"/>
          <p:cNvSpPr/>
          <p:nvPr/>
        </p:nvSpPr>
        <p:spPr bwMode="gray">
          <a:xfrm>
            <a:off x="442913" y="2836822"/>
            <a:ext cx="6572493" cy="3363998"/>
          </a:xfrm>
          <a:prstGeom prst="rect">
            <a:avLst/>
          </a:prstGeom>
        </p:spPr>
        <p:txBody>
          <a:bodyPr wrap="square">
            <a:spAutoFit/>
          </a:bodyPr>
          <a:lstStyle/>
          <a:p>
            <a:pPr marL="302279" indent="-302279" algn="just" defTabSz="914034" fontAlgn="ctr">
              <a:lnSpc>
                <a:spcPct val="140000"/>
              </a:lnSpc>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FEC implementation process: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rPr>
              <a:t>A CPE at the transmit end receives and optimizes original packets. Meanwhile, it accumulates original packets and constructs a packet group.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654938" lvl="1" indent="-251899"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rPr>
              <a:t>The CPE at the transmit end performs FEC encoding on the original packets in the group, and generates FEC redundancy packets.</a:t>
            </a:r>
          </a:p>
          <a:p>
            <a:pPr marL="654938" lvl="1" indent="-251899"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rPr>
              <a:t>After receiving the original packets and redundancy packets, the CPE at the receive end detects the packet loss information, re-constructs a packet group, and recovers the lost packets.</a:t>
            </a:r>
          </a:p>
          <a:p>
            <a:pPr marL="654938" lvl="1" indent="-251899"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rPr>
              <a:t>The CPE at the receive end performs FEC decoding on the received original packets and redundancy packets in the same group to obtain the original packets.</a:t>
            </a:r>
          </a:p>
          <a:p>
            <a:pPr marL="654938" lvl="1" indent="-251899"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rPr>
              <a:t>The CPE at the receive end sends the original packets to the user.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Freeform 159"/>
          <p:cNvSpPr/>
          <p:nvPr/>
        </p:nvSpPr>
        <p:spPr bwMode="gray">
          <a:xfrm flipH="1">
            <a:off x="4181191" y="155967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Freeform 159"/>
          <p:cNvSpPr/>
          <p:nvPr/>
        </p:nvSpPr>
        <p:spPr bwMode="gray">
          <a:xfrm flipH="1">
            <a:off x="7019075" y="1559674"/>
            <a:ext cx="1203122" cy="8917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任意多边形 7"/>
          <p:cNvSpPr/>
          <p:nvPr/>
        </p:nvSpPr>
        <p:spPr bwMode="gray">
          <a:xfrm>
            <a:off x="5178746" y="1549185"/>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cs typeface="Huawei Sans" panose="020C0503030203020204" pitchFamily="34" charset="0"/>
            </a:endParaRPr>
          </a:p>
        </p:txBody>
      </p:sp>
      <p:sp>
        <p:nvSpPr>
          <p:cNvPr id="9" name="任意多边形 8"/>
          <p:cNvSpPr/>
          <p:nvPr/>
        </p:nvSpPr>
        <p:spPr bwMode="gray">
          <a:xfrm flipV="1">
            <a:off x="5178746" y="2150548"/>
            <a:ext cx="2347415" cy="587565"/>
          </a:xfrm>
          <a:custGeom>
            <a:avLst/>
            <a:gdLst>
              <a:gd name="connsiteX0" fmla="*/ 0 w 2347415"/>
              <a:gd name="connsiteY0" fmla="*/ 492031 h 587565"/>
              <a:gd name="connsiteX1" fmla="*/ 1078173 w 2347415"/>
              <a:gd name="connsiteY1" fmla="*/ 712 h 587565"/>
              <a:gd name="connsiteX2" fmla="*/ 2347415 w 2347415"/>
              <a:gd name="connsiteY2" fmla="*/ 587565 h 587565"/>
            </a:gdLst>
            <a:ahLst/>
            <a:cxnLst>
              <a:cxn ang="0">
                <a:pos x="connsiteX0" y="connsiteY0"/>
              </a:cxn>
              <a:cxn ang="0">
                <a:pos x="connsiteX1" y="connsiteY1"/>
              </a:cxn>
              <a:cxn ang="0">
                <a:pos x="connsiteX2" y="connsiteY2"/>
              </a:cxn>
            </a:cxnLst>
            <a:rect l="l" t="t" r="r" b="b"/>
            <a:pathLst>
              <a:path w="2347415" h="587565">
                <a:moveTo>
                  <a:pt x="0" y="492031"/>
                </a:moveTo>
                <a:cubicBezTo>
                  <a:pt x="343468" y="238410"/>
                  <a:pt x="686937" y="-15210"/>
                  <a:pt x="1078173" y="712"/>
                </a:cubicBezTo>
                <a:cubicBezTo>
                  <a:pt x="1469409" y="16634"/>
                  <a:pt x="2126776" y="521601"/>
                  <a:pt x="2347415" y="587565"/>
                </a:cubicBezTo>
              </a:path>
            </a:pathLst>
          </a:custGeom>
          <a:noFill/>
          <a:ln>
            <a:solidFill>
              <a:srgbClr val="CB3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10" name="图片 9" descr="IP电话.png"/>
          <p:cNvPicPr>
            <a:picLocks noChangeAspect="1"/>
          </p:cNvPicPr>
          <p:nvPr/>
        </p:nvPicPr>
        <p:blipFill>
          <a:blip r:embed="rId3" cstate="print"/>
          <a:stretch>
            <a:fillRect/>
          </a:stretch>
        </p:blipFill>
        <p:spPr bwMode="gray">
          <a:xfrm>
            <a:off x="3381665" y="1833299"/>
            <a:ext cx="539947" cy="507600"/>
          </a:xfrm>
          <a:prstGeom prst="rect">
            <a:avLst/>
          </a:prstGeom>
        </p:spPr>
      </p:pic>
      <p:pic>
        <p:nvPicPr>
          <p:cNvPr id="11" name="图片 10" descr="IP电话.png"/>
          <p:cNvPicPr>
            <a:picLocks noChangeAspect="1"/>
          </p:cNvPicPr>
          <p:nvPr/>
        </p:nvPicPr>
        <p:blipFill>
          <a:blip r:embed="rId3" cstate="print"/>
          <a:stretch>
            <a:fillRect/>
          </a:stretch>
        </p:blipFill>
        <p:spPr bwMode="gray">
          <a:xfrm>
            <a:off x="8288980" y="1833299"/>
            <a:ext cx="539947" cy="507600"/>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73763" y="1865699"/>
            <a:ext cx="540000" cy="4428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42108" y="1865699"/>
            <a:ext cx="540000" cy="442800"/>
          </a:xfrm>
          <a:prstGeom prst="rect">
            <a:avLst/>
          </a:prstGeom>
        </p:spPr>
      </p:pic>
      <p:cxnSp>
        <p:nvCxnSpPr>
          <p:cNvPr id="14" name="直接箭头连接符 13"/>
          <p:cNvCxnSpPr>
            <a:stCxn id="10" idx="3"/>
            <a:endCxn id="12" idx="1"/>
          </p:cNvCxnSpPr>
          <p:nvPr/>
        </p:nvCxnSpPr>
        <p:spPr bwMode="gray">
          <a:xfrm>
            <a:off x="3921612" y="2087099"/>
            <a:ext cx="9521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3"/>
            <a:endCxn id="11" idx="1"/>
          </p:cNvCxnSpPr>
          <p:nvPr/>
        </p:nvCxnSpPr>
        <p:spPr bwMode="gray">
          <a:xfrm>
            <a:off x="7882108" y="2087099"/>
            <a:ext cx="4068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3847308" y="17753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17" name="文本框 16"/>
          <p:cNvSpPr txBox="1"/>
          <p:nvPr/>
        </p:nvSpPr>
        <p:spPr bwMode="gray">
          <a:xfrm>
            <a:off x="4106887" y="17753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18" name="文本框 17"/>
          <p:cNvSpPr txBox="1"/>
          <p:nvPr/>
        </p:nvSpPr>
        <p:spPr bwMode="gray">
          <a:xfrm>
            <a:off x="4334670" y="17753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19" name="文本框 18"/>
          <p:cNvSpPr txBox="1"/>
          <p:nvPr/>
        </p:nvSpPr>
        <p:spPr bwMode="gray">
          <a:xfrm>
            <a:off x="4594249" y="17753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cxnSp>
        <p:nvCxnSpPr>
          <p:cNvPr id="20" name="直接箭头连接符 19"/>
          <p:cNvCxnSpPr/>
          <p:nvPr/>
        </p:nvCxnSpPr>
        <p:spPr bwMode="gray">
          <a:xfrm flipV="1">
            <a:off x="5404248" y="2037120"/>
            <a:ext cx="499170" cy="2818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4834090" y="2301944"/>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2" name="文本框 21"/>
          <p:cNvSpPr txBox="1"/>
          <p:nvPr/>
        </p:nvSpPr>
        <p:spPr bwMode="gray">
          <a:xfrm>
            <a:off x="7306737" y="2301944"/>
            <a:ext cx="627797" cy="307777"/>
          </a:xfrm>
          <a:prstGeom prst="rect">
            <a:avLst/>
          </a:prstGeom>
          <a:noFill/>
        </p:spPr>
        <p:txBody>
          <a:bodyPr wrap="square" rtlCol="0">
            <a:spAutoFit/>
          </a:bodyPr>
          <a:lstStyle/>
          <a:p>
            <a:pPr fontAlgn="ctr"/>
            <a:r>
              <a:rPr lang="en-US" sz="1400" dirty="0">
                <a:latin typeface="Huawei Sans" panose="020C0503030203020204" pitchFamily="34" charset="0"/>
                <a:cs typeface="Huawei Sans" panose="020C0503030203020204" pitchFamily="34" charset="0"/>
              </a:rPr>
              <a:t>CPE</a:t>
            </a:r>
            <a:endParaRPr lang="en-US" altLang="zh-CN" sz="1400"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3701159" y="2686065"/>
            <a:ext cx="1556663" cy="276999"/>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VoIP data flow</a:t>
            </a:r>
          </a:p>
        </p:txBody>
      </p:sp>
      <p:sp>
        <p:nvSpPr>
          <p:cNvPr id="27" name="文本框 26"/>
          <p:cNvSpPr txBox="1"/>
          <p:nvPr/>
        </p:nvSpPr>
        <p:spPr bwMode="gray">
          <a:xfrm>
            <a:off x="3459421" y="2661435"/>
            <a:ext cx="259579" cy="276999"/>
          </a:xfrm>
          <a:prstGeom prst="rect">
            <a:avLst/>
          </a:prstGeom>
          <a:solidFill>
            <a:schemeClr val="bg1">
              <a:lumMod val="85000"/>
            </a:schemeClr>
          </a:solidFill>
          <a:ln>
            <a:solidFill>
              <a:schemeClr val="tx1"/>
            </a:solidFill>
          </a:ln>
        </p:spPr>
        <p:txBody>
          <a:bodyPr wrap="square" rtlCol="0">
            <a:spAutoFit/>
          </a:bodyPr>
          <a:lstStyle>
            <a:defPPr>
              <a:defRPr lang="en-US"/>
            </a:defPPr>
            <a:lvl1pPr>
              <a:defRPr sz="1200"/>
            </a:lvl1pPr>
          </a:lstStyle>
          <a:p>
            <a:pPr fontAlgn="ctr"/>
            <a:endParaRPr lang="en-US" altLang="zh-CN" dirty="0">
              <a:latin typeface="Huawei Sans" panose="020C0503030203020204" pitchFamily="34" charset="0"/>
              <a:cs typeface="Huawei Sans" panose="020C0503030203020204" pitchFamily="34" charset="0"/>
            </a:endParaRPr>
          </a:p>
        </p:txBody>
      </p:sp>
      <p:sp>
        <p:nvSpPr>
          <p:cNvPr id="28" name="文本框 27"/>
          <p:cNvSpPr txBox="1"/>
          <p:nvPr/>
        </p:nvSpPr>
        <p:spPr bwMode="gray">
          <a:xfrm>
            <a:off x="5593130" y="1694799"/>
            <a:ext cx="259579" cy="276999"/>
          </a:xfrm>
          <a:prstGeom prst="rect">
            <a:avLst/>
          </a:prstGeom>
          <a:solidFill>
            <a:schemeClr val="accent6">
              <a:lumMod val="60000"/>
              <a:lumOff val="40000"/>
            </a:schemeClr>
          </a:solidFill>
          <a:ln>
            <a:solidFill>
              <a:schemeClr val="accent6"/>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endParaRPr lang="en-US" altLang="zh-CN" sz="1200" dirty="0">
              <a:solidFill>
                <a:schemeClr val="bg1"/>
              </a:solidFill>
              <a:latin typeface="Huawei Sans" panose="020C0503030203020204" pitchFamily="34" charset="0"/>
              <a:cs typeface="Huawei Sans" panose="020C0503030203020204" pitchFamily="34" charset="0"/>
            </a:endParaRPr>
          </a:p>
        </p:txBody>
      </p:sp>
      <p:sp>
        <p:nvSpPr>
          <p:cNvPr id="29" name="文本框 28"/>
          <p:cNvSpPr txBox="1"/>
          <p:nvPr/>
        </p:nvSpPr>
        <p:spPr bwMode="gray">
          <a:xfrm>
            <a:off x="5852709" y="169479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30" name="文本框 29"/>
          <p:cNvSpPr txBox="1"/>
          <p:nvPr/>
        </p:nvSpPr>
        <p:spPr bwMode="gray">
          <a:xfrm>
            <a:off x="6080492" y="169479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31" name="文本框 30"/>
          <p:cNvSpPr txBox="1"/>
          <p:nvPr/>
        </p:nvSpPr>
        <p:spPr bwMode="gray">
          <a:xfrm>
            <a:off x="6340071" y="2101199"/>
            <a:ext cx="259579" cy="276999"/>
          </a:xfrm>
          <a:prstGeom prst="rect">
            <a:avLst/>
          </a:prstGeom>
          <a:solidFill>
            <a:srgbClr val="FF0000"/>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2</a:t>
            </a:r>
            <a:endParaRPr lang="en-US" altLang="zh-CN" sz="1200" dirty="0">
              <a:latin typeface="Huawei Sans" panose="020C0503030203020204" pitchFamily="34" charset="0"/>
              <a:cs typeface="Huawei Sans" panose="020C0503030203020204" pitchFamily="34" charset="0"/>
            </a:endParaRPr>
          </a:p>
        </p:txBody>
      </p:sp>
      <p:sp>
        <p:nvSpPr>
          <p:cNvPr id="33" name="文本框 32"/>
          <p:cNvSpPr txBox="1"/>
          <p:nvPr/>
        </p:nvSpPr>
        <p:spPr bwMode="gray">
          <a:xfrm>
            <a:off x="6591606" y="169479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sp>
        <p:nvSpPr>
          <p:cNvPr id="34" name="文本框 33"/>
          <p:cNvSpPr txBox="1"/>
          <p:nvPr/>
        </p:nvSpPr>
        <p:spPr bwMode="gray">
          <a:xfrm>
            <a:off x="7222831" y="1415930"/>
            <a:ext cx="259579" cy="276999"/>
          </a:xfrm>
          <a:prstGeom prst="rect">
            <a:avLst/>
          </a:prstGeom>
          <a:solidFill>
            <a:schemeClr val="accent6">
              <a:lumMod val="60000"/>
              <a:lumOff val="40000"/>
            </a:schemeClr>
          </a:solidFill>
          <a:ln>
            <a:solidFill>
              <a:schemeClr val="accent6"/>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endParaRPr lang="en-US" altLang="zh-CN" sz="1200" dirty="0">
              <a:solidFill>
                <a:schemeClr val="bg1"/>
              </a:solidFill>
              <a:latin typeface="Huawei Sans" panose="020C0503030203020204" pitchFamily="34" charset="0"/>
              <a:cs typeface="Huawei Sans" panose="020C0503030203020204" pitchFamily="34" charset="0"/>
            </a:endParaRPr>
          </a:p>
        </p:txBody>
      </p:sp>
      <p:sp>
        <p:nvSpPr>
          <p:cNvPr id="35" name="文本框 34"/>
          <p:cNvSpPr txBox="1"/>
          <p:nvPr/>
        </p:nvSpPr>
        <p:spPr bwMode="gray">
          <a:xfrm>
            <a:off x="7482410" y="1415930"/>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4</a:t>
            </a:r>
            <a:endParaRPr lang="en-US" altLang="zh-CN" sz="1200" dirty="0">
              <a:latin typeface="Huawei Sans" panose="020C0503030203020204" pitchFamily="34" charset="0"/>
              <a:cs typeface="Huawei Sans" panose="020C0503030203020204" pitchFamily="34" charset="0"/>
            </a:endParaRPr>
          </a:p>
        </p:txBody>
      </p:sp>
      <p:sp>
        <p:nvSpPr>
          <p:cNvPr id="36" name="文本框 35"/>
          <p:cNvSpPr txBox="1"/>
          <p:nvPr/>
        </p:nvSpPr>
        <p:spPr bwMode="gray">
          <a:xfrm>
            <a:off x="7710193" y="1415930"/>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3</a:t>
            </a:r>
            <a:endParaRPr lang="en-US" altLang="zh-CN" sz="1200" dirty="0">
              <a:latin typeface="Huawei Sans" panose="020C0503030203020204" pitchFamily="34" charset="0"/>
              <a:cs typeface="Huawei Sans" panose="020C0503030203020204" pitchFamily="34" charset="0"/>
            </a:endParaRPr>
          </a:p>
        </p:txBody>
      </p:sp>
      <p:sp>
        <p:nvSpPr>
          <p:cNvPr id="37" name="文本框 36"/>
          <p:cNvSpPr txBox="1"/>
          <p:nvPr/>
        </p:nvSpPr>
        <p:spPr bwMode="gray">
          <a:xfrm>
            <a:off x="7969772" y="1415930"/>
            <a:ext cx="259579" cy="276999"/>
          </a:xfrm>
          <a:prstGeom prst="rect">
            <a:avLst/>
          </a:prstGeom>
          <a:solidFill>
            <a:schemeClr val="bg1">
              <a:lumMod val="85000"/>
            </a:schemeClr>
          </a:solidFill>
          <a:ln>
            <a:solidFill>
              <a:schemeClr val="tx1"/>
            </a:solidFill>
          </a:ln>
        </p:spPr>
        <p:txBody>
          <a:bodyPr wrap="square" rtlCol="0">
            <a:spAutoFit/>
          </a:bodyPr>
          <a:lstStyle>
            <a:defPPr>
              <a:defRPr lang="en-US"/>
            </a:defPPr>
            <a:lvl1pPr>
              <a:defRPr sz="1200"/>
            </a:lvl1pPr>
          </a:lstStyle>
          <a:p>
            <a:pPr fontAlgn="ctr"/>
            <a:r>
              <a:rPr lang="en-US" dirty="0">
                <a:latin typeface="Huawei Sans" panose="020C0503030203020204" pitchFamily="34" charset="0"/>
                <a:cs typeface="Huawei Sans" panose="020C0503030203020204" pitchFamily="34" charset="0"/>
              </a:rPr>
              <a:t>2</a:t>
            </a:r>
            <a:endParaRPr lang="en-US" altLang="zh-CN" dirty="0">
              <a:latin typeface="Huawei Sans" panose="020C0503030203020204" pitchFamily="34" charset="0"/>
              <a:cs typeface="Huawei Sans" panose="020C0503030203020204" pitchFamily="34" charset="0"/>
            </a:endParaRPr>
          </a:p>
        </p:txBody>
      </p:sp>
      <p:sp>
        <p:nvSpPr>
          <p:cNvPr id="38" name="文本框 37"/>
          <p:cNvSpPr txBox="1"/>
          <p:nvPr/>
        </p:nvSpPr>
        <p:spPr bwMode="gray">
          <a:xfrm>
            <a:off x="8221307" y="1415930"/>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1</a:t>
            </a:r>
            <a:endParaRPr lang="en-US" altLang="zh-CN" sz="1200" dirty="0">
              <a:latin typeface="Huawei Sans" panose="020C0503030203020204" pitchFamily="34" charset="0"/>
              <a:cs typeface="Huawei Sans" panose="020C0503030203020204" pitchFamily="34" charset="0"/>
            </a:endParaRPr>
          </a:p>
        </p:txBody>
      </p:sp>
      <p:sp>
        <p:nvSpPr>
          <p:cNvPr id="45" name="任意多边形 44"/>
          <p:cNvSpPr/>
          <p:nvPr/>
        </p:nvSpPr>
        <p:spPr bwMode="gray">
          <a:xfrm>
            <a:off x="7307771" y="1110704"/>
            <a:ext cx="812800" cy="254000"/>
          </a:xfrm>
          <a:custGeom>
            <a:avLst/>
            <a:gdLst>
              <a:gd name="connsiteX0" fmla="*/ 0 w 812800"/>
              <a:gd name="connsiteY0" fmla="*/ 254000 h 254000"/>
              <a:gd name="connsiteX1" fmla="*/ 0 w 812800"/>
              <a:gd name="connsiteY1" fmla="*/ 0 h 254000"/>
              <a:gd name="connsiteX2" fmla="*/ 812800 w 812800"/>
              <a:gd name="connsiteY2" fmla="*/ 0 h 254000"/>
              <a:gd name="connsiteX3" fmla="*/ 812800 w 812800"/>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812800" h="254000">
                <a:moveTo>
                  <a:pt x="0" y="254000"/>
                </a:moveTo>
                <a:lnTo>
                  <a:pt x="0" y="0"/>
                </a:lnTo>
                <a:lnTo>
                  <a:pt x="812800" y="0"/>
                </a:lnTo>
                <a:lnTo>
                  <a:pt x="812800" y="254000"/>
                </a:lnTo>
              </a:path>
            </a:pathLst>
          </a:cu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6" name="矩形标注 45"/>
          <p:cNvSpPr/>
          <p:nvPr/>
        </p:nvSpPr>
        <p:spPr bwMode="gray">
          <a:xfrm>
            <a:off x="6591606" y="2590590"/>
            <a:ext cx="1002910" cy="295045"/>
          </a:xfrm>
          <a:prstGeom prst="wedgeRectCallout">
            <a:avLst>
              <a:gd name="adj1" fmla="val -49705"/>
              <a:gd name="adj2" fmla="val -1464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Lost packet</a:t>
            </a:r>
          </a:p>
        </p:txBody>
      </p:sp>
      <p:sp>
        <p:nvSpPr>
          <p:cNvPr id="47" name="矩形标注 46"/>
          <p:cNvSpPr/>
          <p:nvPr/>
        </p:nvSpPr>
        <p:spPr bwMode="gray">
          <a:xfrm>
            <a:off x="5095173" y="1142950"/>
            <a:ext cx="967700" cy="295045"/>
          </a:xfrm>
          <a:prstGeom prst="wedgeRectCallout">
            <a:avLst>
              <a:gd name="adj1" fmla="val 13290"/>
              <a:gd name="adj2" fmla="val 1204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FEC</a:t>
            </a:r>
            <a:endParaRPr lang="en-US" altLang="zh-CN" sz="1200" dirty="0">
              <a:solidFill>
                <a:schemeClr val="tx1"/>
              </a:solidFill>
              <a:latin typeface="Huawei Sans" panose="020C0503030203020204" pitchFamily="34" charset="0"/>
              <a:cs typeface="Huawei Sans" panose="020C0503030203020204" pitchFamily="34" charset="0"/>
            </a:endParaRPr>
          </a:p>
        </p:txBody>
      </p:sp>
      <p:sp>
        <p:nvSpPr>
          <p:cNvPr id="40" name="文本框 39"/>
          <p:cNvSpPr txBox="1"/>
          <p:nvPr/>
        </p:nvSpPr>
        <p:spPr bwMode="gray">
          <a:xfrm>
            <a:off x="6342908" y="1694799"/>
            <a:ext cx="259579" cy="276999"/>
          </a:xfrm>
          <a:prstGeom prst="rect">
            <a:avLst/>
          </a:prstGeom>
          <a:solidFill>
            <a:schemeClr val="bg1"/>
          </a:solidFill>
          <a:ln>
            <a:solidFill>
              <a:schemeClr val="tx1"/>
            </a:solidFill>
          </a:ln>
        </p:spPr>
        <p:txBody>
          <a:bodyPr wrap="square" rtlCol="0">
            <a:spAutoFit/>
          </a:bodyPr>
          <a:lstStyle/>
          <a:p>
            <a:pPr fontAlgn="ctr"/>
            <a:endParaRPr lang="en-US" altLang="zh-CN" sz="1200" dirty="0">
              <a:latin typeface="Huawei Sans" panose="020C0503030203020204" pitchFamily="34" charset="0"/>
              <a:cs typeface="Huawei Sans" panose="020C0503030203020204" pitchFamily="34" charset="0"/>
            </a:endParaRPr>
          </a:p>
        </p:txBody>
      </p:sp>
      <p:sp>
        <p:nvSpPr>
          <p:cNvPr id="39" name="矩形 2">
            <a:extLst>
              <a:ext uri="{FF2B5EF4-FFF2-40B4-BE49-F238E27FC236}">
                <a16:creationId xmlns:a16="http://schemas.microsoft.com/office/drawing/2014/main" id="{1E156109-7DCF-4873-9EDA-54AC3DCD6754}"/>
              </a:ext>
            </a:extLst>
          </p:cNvPr>
          <p:cNvSpPr/>
          <p:nvPr/>
        </p:nvSpPr>
        <p:spPr bwMode="gray">
          <a:xfrm>
            <a:off x="7307771" y="2963064"/>
            <a:ext cx="4288795" cy="2539157"/>
          </a:xfrm>
          <a:prstGeom prst="rect">
            <a:avLst/>
          </a:prstGeom>
        </p:spPr>
        <p:txBody>
          <a:bodyPr wrap="square">
            <a:spAutoFit/>
          </a:bodyPr>
          <a:lstStyle/>
          <a:p>
            <a:pPr marL="302279" indent="-302279" algn="just" defTabSz="914034" fontAlgn="ctr">
              <a:lnSpc>
                <a:spcPct val="140000"/>
              </a:lnSpc>
              <a:spcAft>
                <a:spcPts val="600"/>
              </a:spcAft>
              <a:buSzPct val="50000"/>
              <a:buFont typeface="Wingdings" panose="05000000000000000000" pitchFamily="2" charset="2"/>
              <a:buChar char="l"/>
            </a:pPr>
            <a:r>
              <a:rPr lang="en-US" sz="1400" dirty="0">
                <a:latin typeface="Huawei Sans" panose="020C0503030203020204" pitchFamily="34" charset="0"/>
                <a:cs typeface="Huawei Sans" panose="020C0503030203020204" pitchFamily="34" charset="0"/>
              </a:rPr>
              <a:t>A-FEC implementation process: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539750" lvl="1" indent="-231775" defTabSz="914034" fontAlgn="ctr">
              <a:lnSpc>
                <a:spcPct val="140000"/>
              </a:lnSpc>
              <a:spcAft>
                <a:spcPts val="600"/>
              </a:spcAft>
              <a:buSzPct val="50000"/>
              <a:buFont typeface="Wingdings" panose="05000000000000000000" pitchFamily="2" charset="2"/>
              <a:buChar char="p"/>
            </a:pPr>
            <a:r>
              <a:rPr lang="en-US" sz="1200" dirty="0">
                <a:latin typeface="Huawei Sans" panose="020C0503030203020204" pitchFamily="34" charset="0"/>
                <a:cs typeface="Huawei Sans" panose="020C0503030203020204" pitchFamily="34" charset="0"/>
              </a:rPr>
              <a:t>The CPE at the receive end sends an FEC-ACK packet to the CPE at the transmit end. The packet contains real-time information about the packet loss rate and continuous packet loss on the network. The CPE at the transmit end adjusts the FEC redundancy rate according to the received FEC-ACK packet, alleviating or even eliminating the impact of packet loss on data transmission.</a:t>
            </a:r>
          </a:p>
        </p:txBody>
      </p:sp>
    </p:spTree>
    <p:extLst>
      <p:ext uri="{BB962C8B-B14F-4D97-AF65-F5344CB8AC3E}">
        <p14:creationId xmlns:p14="http://schemas.microsoft.com/office/powerpoint/2010/main" val="31460649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355600" indent="-355600" algn="l"/>
            <a:r>
              <a:rPr lang="en-US" sz="1800" dirty="0">
                <a:latin typeface="Huawei Sans" panose="020C0503030203020204" pitchFamily="34" charset="0"/>
              </a:rPr>
              <a:t>(Multiple-answer question) Which of the following traffic steering policies are supported in Huawei SD-WAN Solution?</a:t>
            </a:r>
            <a:endParaRPr lang="en-US" altLang="zh-CN" sz="1800" dirty="0">
              <a:latin typeface="Huawei Sans" panose="020C0503030203020204" pitchFamily="34" charset="0"/>
              <a:sym typeface="Huawei Sans" panose="020C0503030203020204" pitchFamily="34" charset="0"/>
            </a:endParaRPr>
          </a:p>
          <a:p>
            <a:pPr marL="625475" lvl="1" indent="-269875" algn="l"/>
            <a:r>
              <a:rPr lang="en-US" sz="1600" dirty="0">
                <a:latin typeface="Huawei Sans" panose="020C0503030203020204" pitchFamily="34" charset="0"/>
              </a:rPr>
              <a:t>Link quality–based traffic steering</a:t>
            </a:r>
          </a:p>
          <a:p>
            <a:pPr marL="625475" lvl="1" indent="-269875" algn="l"/>
            <a:r>
              <a:rPr lang="en-US" sz="1600" dirty="0">
                <a:latin typeface="Huawei Sans" panose="020C0503030203020204" pitchFamily="34" charset="0"/>
              </a:rPr>
              <a:t>Bandwidth-based traffic steering</a:t>
            </a:r>
          </a:p>
          <a:p>
            <a:pPr marL="625475" lvl="1" indent="-269875" algn="l"/>
            <a:r>
              <a:rPr lang="en-US" sz="1600" dirty="0">
                <a:latin typeface="Huawei Sans" panose="020C0503030203020204" pitchFamily="34" charset="0"/>
              </a:rPr>
              <a:t>Load balancing–based traffic steering</a:t>
            </a:r>
          </a:p>
          <a:p>
            <a:pPr marL="625475" lvl="1" indent="-269875" algn="l"/>
            <a:r>
              <a:rPr lang="en-US" sz="1600" dirty="0">
                <a:latin typeface="Huawei Sans" panose="020C0503030203020204" pitchFamily="34" charset="0"/>
              </a:rPr>
              <a:t>Application priority–based traffic steering</a:t>
            </a:r>
          </a:p>
          <a:p>
            <a:pPr marL="355600" indent="-355600" algn="l"/>
            <a:r>
              <a:rPr lang="en-US" sz="1800" dirty="0">
                <a:latin typeface="Huawei Sans" panose="020C0503030203020204" pitchFamily="34" charset="0"/>
              </a:rPr>
              <a:t>(True or False) The scheduling following function is used to solve the problem of inconsistency between incoming and outgoing paths. The secondary party performs traffic routing, and the primary party follows the traffic steering result of the secondary party.</a:t>
            </a:r>
            <a:endParaRPr lang="en-US" altLang="zh-CN" sz="1800" dirty="0">
              <a:latin typeface="Huawei Sans" panose="020C0503030203020204" pitchFamily="34" charset="0"/>
              <a:sym typeface="Huawei Sans" panose="020C0503030203020204" pitchFamily="34" charset="0"/>
            </a:endParaRPr>
          </a:p>
          <a:p>
            <a:pPr algn="l"/>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6550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Enterprises usually deploy multiple egress links to ensure network reliability. The SD-WAN intelligent traffic steering solution improves link utilization, properly utilizes each link, and preferentially ensures experience of high-value services.</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A network device identifies the service type of traffic through FPI or SA, and applies the traffic steering policy matching the service type. Each service type has different link quality requirements. When the quality of a link cannot meet requirements, traffic is automatically switched to the secondary link.</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Huawei SD-WAN Solution supports intelligent traffic steering based on the link quality, bandwidth, load balancing, and application priority. You can select a traffic steering policy based on actual situations. </a:t>
            </a:r>
            <a:r>
              <a:rPr lang="en-US" sz="1600" dirty="0" err="1">
                <a:latin typeface="Huawei Sans" panose="020C0503030203020204" pitchFamily="34" charset="0"/>
              </a:rPr>
              <a:t>HQoS</a:t>
            </a:r>
            <a:r>
              <a:rPr lang="en-US" sz="1600" dirty="0">
                <a:latin typeface="Huawei Sans" panose="020C0503030203020204" pitchFamily="34" charset="0"/>
              </a:rPr>
              <a:t> and WAN optimization can be deployed to improve user experience upon link congestion.</a:t>
            </a:r>
            <a:endParaRPr lang="en-US" altLang="zh-CN" sz="16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950792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637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Application Experience Solution Overview</a:t>
            </a:r>
          </a:p>
          <a:p>
            <a:r>
              <a:rPr lang="en-US" dirty="0">
                <a:solidFill>
                  <a:schemeClr val="bg1">
                    <a:lumMod val="50000"/>
                  </a:schemeClr>
                </a:solidFill>
                <a:latin typeface="Huawei Sans" panose="020C0503030203020204" pitchFamily="34" charset="0"/>
              </a:rPr>
              <a:t>Application Identification and Intelligent Traffic Steering</a:t>
            </a:r>
          </a:p>
          <a:p>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926676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bwMode="gray">
          <a:xfrm>
            <a:off x="513449" y="3895526"/>
            <a:ext cx="10375900" cy="0"/>
          </a:xfrm>
          <a:prstGeom prst="straightConnector1">
            <a:avLst/>
          </a:prstGeom>
          <a:ln w="38100">
            <a:solidFill>
              <a:srgbClr val="186DC6"/>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p:cNvSpPr/>
          <p:nvPr/>
        </p:nvSpPr>
        <p:spPr bwMode="gray">
          <a:xfrm>
            <a:off x="1441386" y="4194550"/>
            <a:ext cx="1981359" cy="1434095"/>
          </a:xfrm>
          <a:prstGeom prst="rect">
            <a:avLst/>
          </a:prstGeom>
          <a:noFill/>
          <a:ln>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cs typeface="Huawei Sans" panose="020C0503030203020204" pitchFamily="34" charset="0"/>
            </a:endParaRPr>
          </a:p>
        </p:txBody>
      </p:sp>
      <p:sp>
        <p:nvSpPr>
          <p:cNvPr id="3" name="标题 2"/>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Application Experience Solution Overview</a:t>
            </a:r>
          </a:p>
        </p:txBody>
      </p:sp>
      <p:sp>
        <p:nvSpPr>
          <p:cNvPr id="2" name="文本占位符 1"/>
          <p:cNvSpPr>
            <a:spLocks noGrp="1"/>
          </p:cNvSpPr>
          <p:nvPr>
            <p:ph type="body" sz="quarter" idx="10"/>
          </p:nvPr>
        </p:nvSpPr>
        <p:spPr bwMode="gray"/>
        <p:txBody>
          <a:bodyPr/>
          <a:lstStyle/>
          <a:p>
            <a:pPr marL="0" indent="-352659"/>
            <a:r>
              <a:rPr lang="en-US" sz="1400" dirty="0">
                <a:cs typeface="Huawei Sans" panose="020C0503030203020204" pitchFamily="34" charset="0"/>
              </a:rPr>
              <a:t>Huawei SD-WAN application experience solution consists of four parts:</a:t>
            </a:r>
            <a:endParaRPr lang="en-US" altLang="zh-CN" sz="1400" dirty="0">
              <a:cs typeface="Huawei Sans" panose="020C0503030203020204" pitchFamily="34" charset="0"/>
              <a:sym typeface="Huawei Sans" panose="020C0503030203020204" pitchFamily="34" charset="0"/>
            </a:endParaRPr>
          </a:p>
          <a:p>
            <a:pPr marL="539750" lvl="1" indent="-222250"/>
            <a:r>
              <a:rPr lang="en-US" sz="1200" dirty="0">
                <a:cs typeface="Huawei Sans" panose="020C0503030203020204" pitchFamily="34" charset="0"/>
              </a:rPr>
              <a:t>Application identification: identif</a:t>
            </a:r>
            <a:r>
              <a:rPr lang="en-US" altLang="zh-CN" sz="1200" dirty="0">
                <a:cs typeface="Huawei Sans" panose="020C0503030203020204" pitchFamily="34" charset="0"/>
              </a:rPr>
              <a:t>ies</a:t>
            </a:r>
            <a:r>
              <a:rPr lang="en-US" sz="1200" dirty="0">
                <a:cs typeface="Huawei Sans" panose="020C0503030203020204" pitchFamily="34" charset="0"/>
              </a:rPr>
              <a:t> the enterprise applications to which network traffic belongs based on traffic characteristics.</a:t>
            </a:r>
          </a:p>
          <a:p>
            <a:pPr marL="539750" lvl="1" indent="-222250"/>
            <a:r>
              <a:rPr lang="en-US" sz="1200" dirty="0">
                <a:cs typeface="Huawei Sans" panose="020C0503030203020204" pitchFamily="34" charset="0"/>
              </a:rPr>
              <a:t>Application-based traffic steering: continuously monitors the status of multiple WAN links based on link quality requirements of enterprise applications, and selects the optimal link for traffic transmission.</a:t>
            </a:r>
          </a:p>
          <a:p>
            <a:pPr marL="539750" lvl="1" indent="-222250"/>
            <a:r>
              <a:rPr lang="en-US" sz="1200" dirty="0" err="1">
                <a:cs typeface="Huawei Sans" panose="020C0503030203020204" pitchFamily="34" charset="0"/>
              </a:rPr>
              <a:t>HQoS</a:t>
            </a:r>
            <a:r>
              <a:rPr lang="en-US" sz="1200" dirty="0">
                <a:cs typeface="Huawei Sans" panose="020C0503030203020204" pitchFamily="34" charset="0"/>
              </a:rPr>
              <a:t>: provides differentiated services for diversified enterprise applications based on </a:t>
            </a:r>
            <a:r>
              <a:rPr lang="en-US" sz="1200" dirty="0" err="1">
                <a:cs typeface="Huawei Sans" panose="020C0503030203020204" pitchFamily="34" charset="0"/>
              </a:rPr>
              <a:t>QoS</a:t>
            </a:r>
            <a:r>
              <a:rPr lang="en-US" sz="1200" dirty="0">
                <a:cs typeface="Huawei Sans" panose="020C0503030203020204" pitchFamily="34" charset="0"/>
              </a:rPr>
              <a:t>. In addition, </a:t>
            </a:r>
            <a:r>
              <a:rPr lang="en-US" sz="1200" dirty="0" err="1">
                <a:cs typeface="Huawei Sans" panose="020C0503030203020204" pitchFamily="34" charset="0"/>
              </a:rPr>
              <a:t>HQoS</a:t>
            </a:r>
            <a:r>
              <a:rPr lang="en-US" sz="1200" dirty="0">
                <a:cs typeface="Huawei Sans" panose="020C0503030203020204" pitchFamily="34" charset="0"/>
              </a:rPr>
              <a:t> provides service quality guarantee by service, department, and site.</a:t>
            </a:r>
          </a:p>
          <a:p>
            <a:pPr marL="539750" lvl="1" indent="-222250"/>
            <a:r>
              <a:rPr lang="en-US" sz="1200" dirty="0">
                <a:cs typeface="Huawei Sans" panose="020C0503030203020204" pitchFamily="34" charset="0"/>
              </a:rPr>
              <a:t>WAN optimization: Packet loss compensation technology prevents frame freezing and artifacts of videos even if the link quality deteriorates and a large number of packets are lost. In addition, transmission and data optimization technologies are provided to improve data transmission efficiency.</a:t>
            </a:r>
          </a:p>
          <a:p>
            <a:pPr marL="250825" indent="-250825"/>
            <a:endParaRPr lang="en-US" altLang="zh-CN" sz="1400" dirty="0">
              <a:latin typeface="Huawei Sans" panose="020C0503030203020204" pitchFamily="34" charset="0"/>
            </a:endParaRPr>
          </a:p>
        </p:txBody>
      </p:sp>
      <p:sp>
        <p:nvSpPr>
          <p:cNvPr id="83" name="圆角矩形 82"/>
          <p:cNvSpPr/>
          <p:nvPr/>
        </p:nvSpPr>
        <p:spPr bwMode="gray">
          <a:xfrm>
            <a:off x="1401389" y="3692574"/>
            <a:ext cx="2061352" cy="396000"/>
          </a:xfrm>
          <a:prstGeom prst="round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lt1"/>
                </a:solidFill>
                <a:latin typeface="Huawei Sans" panose="020C0503030203020204" pitchFamily="34" charset="0"/>
                <a:cs typeface="Huawei Sans" panose="020C0503030203020204" pitchFamily="34" charset="0"/>
              </a:rPr>
              <a:t>Application identification</a:t>
            </a:r>
          </a:p>
        </p:txBody>
      </p:sp>
      <p:sp>
        <p:nvSpPr>
          <p:cNvPr id="85" name="圆角矩形 84"/>
          <p:cNvSpPr/>
          <p:nvPr/>
        </p:nvSpPr>
        <p:spPr bwMode="gray">
          <a:xfrm>
            <a:off x="1557776" y="4276346"/>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latin typeface="Huawei Sans" panose="020C0503030203020204" pitchFamily="34" charset="0"/>
                <a:cs typeface="Huawei Sans" panose="020C0503030203020204" pitchFamily="34" charset="0"/>
              </a:rPr>
              <a:t>First packet identification (FPI)</a:t>
            </a:r>
          </a:p>
        </p:txBody>
      </p:sp>
      <p:sp>
        <p:nvSpPr>
          <p:cNvPr id="86" name="圆角矩形 85"/>
          <p:cNvSpPr/>
          <p:nvPr/>
        </p:nvSpPr>
        <p:spPr bwMode="gray">
          <a:xfrm>
            <a:off x="1557776" y="4722072"/>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latin typeface="Huawei Sans" panose="020C0503030203020204" pitchFamily="34" charset="0"/>
                <a:cs typeface="Huawei Sans" panose="020C0503030203020204" pitchFamily="34" charset="0"/>
              </a:rPr>
              <a:t>Feature identification</a:t>
            </a:r>
          </a:p>
        </p:txBody>
      </p:sp>
      <p:sp>
        <p:nvSpPr>
          <p:cNvPr id="87" name="圆角矩形 86"/>
          <p:cNvSpPr/>
          <p:nvPr/>
        </p:nvSpPr>
        <p:spPr bwMode="gray">
          <a:xfrm>
            <a:off x="1557776" y="5167798"/>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Application identification process</a:t>
            </a:r>
          </a:p>
        </p:txBody>
      </p:sp>
      <p:sp>
        <p:nvSpPr>
          <p:cNvPr id="92" name="圆角矩形 91"/>
          <p:cNvSpPr/>
          <p:nvPr/>
        </p:nvSpPr>
        <p:spPr bwMode="gray">
          <a:xfrm>
            <a:off x="3633425" y="3692574"/>
            <a:ext cx="2061352" cy="396000"/>
          </a:xfrm>
          <a:prstGeom prst="round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lt1"/>
                </a:solidFill>
                <a:latin typeface="Huawei Sans" panose="020C0503030203020204" pitchFamily="34" charset="0"/>
                <a:cs typeface="Huawei Sans" panose="020C0503030203020204" pitchFamily="34" charset="0"/>
              </a:rPr>
              <a:t>Application-based traffic steering</a:t>
            </a:r>
          </a:p>
        </p:txBody>
      </p:sp>
      <p:sp>
        <p:nvSpPr>
          <p:cNvPr id="101" name="圆角矩形 100"/>
          <p:cNvSpPr/>
          <p:nvPr/>
        </p:nvSpPr>
        <p:spPr bwMode="gray">
          <a:xfrm>
            <a:off x="5865461" y="3692574"/>
            <a:ext cx="2061352" cy="396000"/>
          </a:xfrm>
          <a:prstGeom prst="round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err="1">
                <a:solidFill>
                  <a:schemeClr val="lt1"/>
                </a:solidFill>
                <a:latin typeface="Huawei Sans" panose="020C0503030203020204" pitchFamily="34" charset="0"/>
                <a:cs typeface="Huawei Sans" panose="020C0503030203020204" pitchFamily="34" charset="0"/>
              </a:rPr>
              <a:t>HQoS</a:t>
            </a:r>
            <a:endParaRPr lang="en-US" altLang="zh-CN" sz="1200" b="1"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圆角矩形 103"/>
          <p:cNvSpPr/>
          <p:nvPr/>
        </p:nvSpPr>
        <p:spPr bwMode="gray">
          <a:xfrm>
            <a:off x="6021848" y="4276346"/>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err="1">
                <a:solidFill>
                  <a:schemeClr val="tx1"/>
                </a:solidFill>
                <a:latin typeface="Huawei Sans" panose="020C0503030203020204" pitchFamily="34" charset="0"/>
                <a:cs typeface="Huawei Sans" panose="020C0503030203020204" pitchFamily="34" charset="0"/>
              </a:rPr>
              <a:t>HQoS</a:t>
            </a:r>
            <a:r>
              <a:rPr lang="en-US" sz="1200" dirty="0">
                <a:solidFill>
                  <a:schemeClr val="tx1"/>
                </a:solidFill>
                <a:latin typeface="Huawei Sans" panose="020C0503030203020204" pitchFamily="34" charset="0"/>
                <a:cs typeface="Huawei Sans" panose="020C0503030203020204" pitchFamily="34" charset="0"/>
              </a:rPr>
              <a:t> process</a:t>
            </a:r>
          </a:p>
        </p:txBody>
      </p:sp>
      <p:sp>
        <p:nvSpPr>
          <p:cNvPr id="105" name="圆角矩形 104"/>
          <p:cNvSpPr/>
          <p:nvPr/>
        </p:nvSpPr>
        <p:spPr bwMode="gray">
          <a:xfrm>
            <a:off x="6021848" y="4722072"/>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latin typeface="Huawei Sans" panose="020C0503030203020204" pitchFamily="34" charset="0"/>
                <a:cs typeface="Huawei Sans" panose="020C0503030203020204" pitchFamily="34" charset="0"/>
              </a:rPr>
              <a:t>Enterprise scenario: </a:t>
            </a:r>
            <a:r>
              <a:rPr lang="en-US" sz="1200" dirty="0" err="1">
                <a:latin typeface="Huawei Sans" panose="020C0503030203020204" pitchFamily="34" charset="0"/>
                <a:cs typeface="Huawei Sans" panose="020C0503030203020204" pitchFamily="34" charset="0"/>
              </a:rPr>
              <a:t>HQoS</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圆角矩形 109"/>
          <p:cNvSpPr/>
          <p:nvPr/>
        </p:nvSpPr>
        <p:spPr bwMode="gray">
          <a:xfrm>
            <a:off x="8097498" y="3692574"/>
            <a:ext cx="2061352" cy="396000"/>
          </a:xfrm>
          <a:prstGeom prst="round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lt1"/>
                </a:solidFill>
                <a:latin typeface="Huawei Sans" panose="020C0503030203020204" pitchFamily="34" charset="0"/>
                <a:cs typeface="Huawei Sans" panose="020C0503030203020204" pitchFamily="34" charset="0"/>
              </a:rPr>
              <a:t>WAN optimization</a:t>
            </a:r>
          </a:p>
        </p:txBody>
      </p:sp>
      <p:sp>
        <p:nvSpPr>
          <p:cNvPr id="112" name="圆角矩形 111"/>
          <p:cNvSpPr/>
          <p:nvPr/>
        </p:nvSpPr>
        <p:spPr bwMode="gray">
          <a:xfrm>
            <a:off x="8262705" y="4276346"/>
            <a:ext cx="1872000"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Application scenarios of packet loss optimization</a:t>
            </a:r>
          </a:p>
        </p:txBody>
      </p:sp>
      <p:sp>
        <p:nvSpPr>
          <p:cNvPr id="113" name="圆角矩形 112"/>
          <p:cNvSpPr/>
          <p:nvPr/>
        </p:nvSpPr>
        <p:spPr bwMode="gray">
          <a:xfrm>
            <a:off x="8262705" y="4722072"/>
            <a:ext cx="1872000"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FEC</a:t>
            </a:r>
            <a:r>
              <a:rPr lang="en-US" sz="1200" dirty="0">
                <a:latin typeface="Huawei Sans" panose="020C0503030203020204" pitchFamily="34" charset="0"/>
                <a:cs typeface="Huawei Sans" panose="020C0503030203020204" pitchFamily="34" charset="0"/>
              </a:rPr>
              <a:t>/A</a:t>
            </a:r>
            <a:r>
              <a:rPr lang="en-US" sz="1200" dirty="0">
                <a:solidFill>
                  <a:schemeClr val="tx1"/>
                </a:solidFill>
                <a:latin typeface="Huawei Sans" panose="020C0503030203020204" pitchFamily="34" charset="0"/>
                <a:cs typeface="Huawei Sans" panose="020C0503030203020204" pitchFamily="34" charset="0"/>
              </a:rPr>
              <a:t>-FEC</a:t>
            </a:r>
          </a:p>
        </p:txBody>
      </p:sp>
      <p:sp>
        <p:nvSpPr>
          <p:cNvPr id="114" name="圆角矩形 113"/>
          <p:cNvSpPr/>
          <p:nvPr/>
        </p:nvSpPr>
        <p:spPr bwMode="gray">
          <a:xfrm>
            <a:off x="8262705" y="5167798"/>
            <a:ext cx="1872000"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FEC/A-FEC implementation</a:t>
            </a:r>
          </a:p>
        </p:txBody>
      </p:sp>
      <p:sp>
        <p:nvSpPr>
          <p:cNvPr id="34" name="圆角矩形 33"/>
          <p:cNvSpPr/>
          <p:nvPr/>
        </p:nvSpPr>
        <p:spPr bwMode="gray">
          <a:xfrm>
            <a:off x="3789812" y="4276346"/>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Link quality measurement (LQM)</a:t>
            </a:r>
          </a:p>
        </p:txBody>
      </p:sp>
      <p:sp>
        <p:nvSpPr>
          <p:cNvPr id="35" name="圆角矩形 34"/>
          <p:cNvSpPr/>
          <p:nvPr/>
        </p:nvSpPr>
        <p:spPr bwMode="gray">
          <a:xfrm>
            <a:off x="3789812" y="4722072"/>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Application quality measurement (AQM)</a:t>
            </a:r>
          </a:p>
        </p:txBody>
      </p:sp>
      <p:sp>
        <p:nvSpPr>
          <p:cNvPr id="36" name="圆角矩形 35"/>
          <p:cNvSpPr/>
          <p:nvPr/>
        </p:nvSpPr>
        <p:spPr bwMode="gray">
          <a:xfrm>
            <a:off x="3789812" y="5167798"/>
            <a:ext cx="1748578" cy="396000"/>
          </a:xfrm>
          <a:prstGeom prst="roundRect">
            <a:avLst/>
          </a:prstGeom>
          <a:solidFill>
            <a:srgbClr val="AFD89C"/>
          </a:solidFill>
          <a:ln w="3175">
            <a:solidFill>
              <a:srgbClr val="AFD89C"/>
            </a:solidFill>
            <a:prstDash val="solid"/>
          </a:ln>
          <a:effectLst/>
        </p:spPr>
        <p:txBody>
          <a:bodyPr vert="horz" wrap="square" lIns="68562" tIns="34281" rIns="68562" bIns="34281" numCol="1" rtlCol="0" anchor="ctr" anchorCtr="0" compatLnSpc="1">
            <a:prstTxWarp prst="textNoShape">
              <a:avLst/>
            </a:prstTxWarp>
          </a:bodyPr>
          <a:lstStyle/>
          <a:p>
            <a:pPr algn="ctr" fontAlgn="ctr">
              <a:spcBef>
                <a:spcPct val="0"/>
              </a:spcBef>
              <a:spcAft>
                <a:spcPct val="0"/>
              </a:spcAft>
            </a:pPr>
            <a:r>
              <a:rPr lang="en-US" sz="1200" dirty="0">
                <a:solidFill>
                  <a:schemeClr val="tx1"/>
                </a:solidFill>
                <a:latin typeface="Huawei Sans" panose="020C0503030203020204" pitchFamily="34" charset="0"/>
                <a:cs typeface="Huawei Sans" panose="020C0503030203020204" pitchFamily="34" charset="0"/>
              </a:rPr>
              <a:t>Intelligent traffic steering algorithms</a:t>
            </a:r>
          </a:p>
        </p:txBody>
      </p:sp>
      <p:sp>
        <p:nvSpPr>
          <p:cNvPr id="40" name="矩形 39"/>
          <p:cNvSpPr/>
          <p:nvPr/>
        </p:nvSpPr>
        <p:spPr bwMode="gray">
          <a:xfrm>
            <a:off x="3673421" y="4194550"/>
            <a:ext cx="1981359" cy="1434095"/>
          </a:xfrm>
          <a:prstGeom prst="rect">
            <a:avLst/>
          </a:prstGeom>
          <a:noFill/>
          <a:ln>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cs typeface="Huawei Sans" panose="020C0503030203020204" pitchFamily="34" charset="0"/>
            </a:endParaRPr>
          </a:p>
        </p:txBody>
      </p:sp>
      <p:sp>
        <p:nvSpPr>
          <p:cNvPr id="41" name="矩形 40"/>
          <p:cNvSpPr/>
          <p:nvPr/>
        </p:nvSpPr>
        <p:spPr bwMode="gray">
          <a:xfrm>
            <a:off x="5905456" y="4194550"/>
            <a:ext cx="1981359" cy="1434095"/>
          </a:xfrm>
          <a:prstGeom prst="rect">
            <a:avLst/>
          </a:prstGeom>
          <a:noFill/>
          <a:ln>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cs typeface="Huawei Sans" panose="020C0503030203020204" pitchFamily="34" charset="0"/>
            </a:endParaRPr>
          </a:p>
        </p:txBody>
      </p:sp>
      <p:sp>
        <p:nvSpPr>
          <p:cNvPr id="42" name="矩形 41"/>
          <p:cNvSpPr/>
          <p:nvPr/>
        </p:nvSpPr>
        <p:spPr bwMode="gray">
          <a:xfrm>
            <a:off x="8137495" y="4194550"/>
            <a:ext cx="2088000" cy="1434095"/>
          </a:xfrm>
          <a:prstGeom prst="rect">
            <a:avLst/>
          </a:prstGeom>
          <a:noFill/>
          <a:ln>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cs typeface="Huawei Sans" panose="020C0503030203020204" pitchFamily="34" charset="0"/>
            </a:endParaRPr>
          </a:p>
        </p:txBody>
      </p:sp>
      <p:sp>
        <p:nvSpPr>
          <p:cNvPr id="31" name="Freeform 16"/>
          <p:cNvSpPr>
            <a:spLocks noEditPoints="1"/>
          </p:cNvSpPr>
          <p:nvPr/>
        </p:nvSpPr>
        <p:spPr bwMode="gray">
          <a:xfrm>
            <a:off x="670890" y="3949565"/>
            <a:ext cx="529199" cy="27801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rgbClr val="00B0F0"/>
          </a:solidFill>
          <a:ln w="9525">
            <a:noFill/>
            <a:round/>
            <a:headEnd/>
            <a:tailEnd/>
          </a:ln>
        </p:spPr>
        <p:txBody>
          <a:bodyPr vert="horz" wrap="square" lIns="121917" tIns="60958" rIns="121917" bIns="60958" numCol="1" anchor="t" anchorCtr="0" compatLnSpc="1">
            <a:prstTxWarp prst="textNoShape">
              <a:avLst/>
            </a:prstTxWarp>
          </a:bodyPr>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Freeform 16"/>
          <p:cNvSpPr>
            <a:spLocks noEditPoints="1"/>
          </p:cNvSpPr>
          <p:nvPr/>
        </p:nvSpPr>
        <p:spPr bwMode="gray">
          <a:xfrm>
            <a:off x="10231588" y="3949565"/>
            <a:ext cx="529199" cy="27801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rgbClr val="00B0F0"/>
          </a:solidFill>
          <a:ln w="9525">
            <a:noFill/>
            <a:round/>
            <a:headEnd/>
            <a:tailEnd/>
          </a:ln>
        </p:spPr>
        <p:txBody>
          <a:bodyPr vert="horz" wrap="square" lIns="121917" tIns="60958" rIns="121917" bIns="60958" numCol="1" anchor="t" anchorCtr="0" compatLnSpc="1">
            <a:prstTxWarp prst="textNoShape">
              <a:avLst/>
            </a:prstTxWarp>
          </a:bodyPr>
          <a:lstStyle/>
          <a:p>
            <a:pPr defTabSz="1625655" fontAlgn="ctr">
              <a:spcBef>
                <a:spcPts val="0"/>
              </a:spcBef>
              <a:spcAft>
                <a:spcPts val="0"/>
              </a:spcAft>
            </a:pPr>
            <a:endParaRPr lang="en-US" altLang="zh-CN" sz="1200" dirty="0">
              <a:solidFill>
                <a:schemeClr val="tx2"/>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文本框 3"/>
          <p:cNvSpPr txBox="1"/>
          <p:nvPr/>
        </p:nvSpPr>
        <p:spPr bwMode="gray">
          <a:xfrm>
            <a:off x="9463990" y="5726594"/>
            <a:ext cx="2378624" cy="461665"/>
          </a:xfrm>
          <a:prstGeom prst="rect">
            <a:avLst/>
          </a:prstGeom>
          <a:noFill/>
        </p:spPr>
        <p:txBody>
          <a:bodyPr wrap="square" rtlCol="0">
            <a:spAutoFit/>
          </a:bodyPr>
          <a:lstStyle/>
          <a:p>
            <a:pPr fontAlgn="ctr"/>
            <a:r>
              <a:rPr lang="en-US" sz="1200" dirty="0">
                <a:latin typeface="Huawei Sans" panose="020C0503030203020204" pitchFamily="34" charset="0"/>
                <a:cs typeface="Huawei Sans" panose="020C0503030203020204" pitchFamily="34" charset="0"/>
              </a:rPr>
              <a:t>FEC: forward error correction</a:t>
            </a:r>
          </a:p>
          <a:p>
            <a:pPr fontAlgn="ctr"/>
            <a:r>
              <a:rPr lang="en-US" sz="1200" dirty="0">
                <a:latin typeface="Huawei Sans" panose="020C0503030203020204" pitchFamily="34" charset="0"/>
                <a:cs typeface="Huawei Sans" panose="020C0503030203020204" pitchFamily="34" charset="0"/>
              </a:rPr>
              <a:t>A-FEC: adaptive FEC</a:t>
            </a:r>
          </a:p>
        </p:txBody>
      </p:sp>
    </p:spTree>
    <p:extLst>
      <p:ext uri="{BB962C8B-B14F-4D97-AF65-F5344CB8AC3E}">
        <p14:creationId xmlns:p14="http://schemas.microsoft.com/office/powerpoint/2010/main" val="3256679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Application Experience Solution Overview</a:t>
            </a:r>
          </a:p>
          <a:p>
            <a:pPr marL="447675" indent="-447675"/>
            <a:r>
              <a:rPr lang="en-US" b="1" dirty="0">
                <a:latin typeface="Huawei Sans" panose="020C0503030203020204" pitchFamily="34" charset="0"/>
              </a:rPr>
              <a:t>Application Identification and Intelligent Traffic Steering</a:t>
            </a:r>
            <a:endParaRPr lang="en-US" altLang="zh-CN" b="1" dirty="0">
              <a:latin typeface="Huawei Sans" panose="020C0503030203020204" pitchFamily="34" charset="0"/>
            </a:endParaRPr>
          </a:p>
          <a:p>
            <a:pPr marL="713232" lvl="1" indent="-265176">
              <a:buSzPct val="60000"/>
              <a:buFont typeface="Wingdings" panose="05000000000000000000" pitchFamily="2" charset="2"/>
              <a:buChar char="n"/>
            </a:pPr>
            <a:r>
              <a:rPr lang="en-US" dirty="0">
                <a:latin typeface="Huawei Sans" panose="020C0503030203020204" pitchFamily="34" charset="0"/>
              </a:rPr>
              <a:t>Overview of Application Identification and Intelligent Traffic Steering</a:t>
            </a:r>
            <a:endParaRPr lang="en-US" altLang="zh-CN"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LQM</a:t>
            </a:r>
          </a:p>
          <a:p>
            <a:pPr marL="714375" lvl="1" indent="-266700"/>
            <a:r>
              <a:rPr lang="en-US" dirty="0">
                <a:solidFill>
                  <a:schemeClr val="bg1">
                    <a:lumMod val="50000"/>
                  </a:schemeClr>
                </a:solidFill>
                <a:latin typeface="Huawei Sans" panose="020C0503030203020204" pitchFamily="34" charset="0"/>
              </a:rPr>
              <a:t>AQM</a:t>
            </a:r>
          </a:p>
          <a:p>
            <a:pPr marL="714375" lvl="1" indent="-266700"/>
            <a:r>
              <a:rPr lang="en-US" dirty="0">
                <a:solidFill>
                  <a:schemeClr val="bg1">
                    <a:lumMod val="50000"/>
                  </a:schemeClr>
                </a:solidFill>
                <a:latin typeface="Huawei Sans" panose="020C0503030203020204" pitchFamily="34" charset="0"/>
              </a:rPr>
              <a:t>Intelligent Traffic Steering Algorithms</a:t>
            </a:r>
            <a:endParaRPr lang="en-US" altLang="zh-CN" dirty="0">
              <a:solidFill>
                <a:schemeClr val="bg1">
                  <a:lumMod val="50000"/>
                </a:schemeClr>
              </a:solidFill>
              <a:latin typeface="Huawei Sans" panose="020C0503030203020204" pitchFamily="34" charset="0"/>
            </a:endParaRPr>
          </a:p>
          <a:p>
            <a:pPr marL="447675" indent="-447675"/>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WAN Optimization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776831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Application Identification and Traffic Steering</a:t>
            </a:r>
            <a:endParaRPr lang="en-US" altLang="zh-CN" dirty="0">
              <a:latin typeface="Huawei Sans" panose="020C0503030203020204" pitchFamily="34" charset="0"/>
              <a:cs typeface="Huawei Sans" panose="020C0503030203020204" pitchFamily="34" charset="0"/>
            </a:endParaRPr>
          </a:p>
        </p:txBody>
      </p:sp>
      <p:sp>
        <p:nvSpPr>
          <p:cNvPr id="11" name="Text Placeholder 10">
            <a:extLst>
              <a:ext uri="{FF2B5EF4-FFF2-40B4-BE49-F238E27FC236}">
                <a16:creationId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Huawei SD-WAN Solution uses Smart Application Control (SAC) technology to implement application identification and Smart Policy Routing (SPR) technology to implement application-based traffic steering.</a:t>
            </a:r>
            <a:endParaRPr lang="en-US" altLang="zh-CN" sz="1600" dirty="0">
              <a:latin typeface="Huawei Sans" panose="020C0503030203020204" pitchFamily="34" charset="0"/>
            </a:endParaRPr>
          </a:p>
          <a:p>
            <a:pPr marL="539750" lvl="1" indent="-222250"/>
            <a:r>
              <a:rPr lang="en-US" sz="1400" dirty="0">
                <a:latin typeface="Huawei Sans" panose="020C0503030203020204" pitchFamily="34" charset="0"/>
                <a:cs typeface="Huawei Sans" panose="020C0503030203020204" pitchFamily="34" charset="0"/>
              </a:rPr>
              <a:t>SAC enables a device to identify applications and group traffic based on the service awareness (SA) and FPI signature databases.</a:t>
            </a:r>
            <a:endParaRPr lang="en-US" altLang="zh-CN" sz="1400" dirty="0">
              <a:latin typeface="Huawei Sans" panose="020C0503030203020204" pitchFamily="34" charset="0"/>
              <a:cs typeface="Huawei Sans" panose="020C0503030203020204" pitchFamily="34" charset="0"/>
            </a:endParaRPr>
          </a:p>
          <a:p>
            <a:pPr marL="539750" lvl="1" indent="-222250"/>
            <a:r>
              <a:rPr lang="en-US" sz="1400" dirty="0">
                <a:latin typeface="Huawei Sans" panose="020C0503030203020204" pitchFamily="34" charset="0"/>
                <a:cs typeface="Huawei Sans" panose="020C0503030203020204" pitchFamily="34" charset="0"/>
              </a:rPr>
              <a:t>SPR enables a device to determine the link quality based on link detection packets and then select the traffic forwarding path.</a:t>
            </a:r>
          </a:p>
        </p:txBody>
      </p:sp>
      <p:grpSp>
        <p:nvGrpSpPr>
          <p:cNvPr id="18" name="Group 17">
            <a:extLst>
              <a:ext uri="{FF2B5EF4-FFF2-40B4-BE49-F238E27FC236}">
                <a16:creationId xmlns:a16="http://schemas.microsoft.com/office/drawing/2014/main" id="{E66601D4-553B-495D-844C-C3E0B844B07E}"/>
              </a:ext>
            </a:extLst>
          </p:cNvPr>
          <p:cNvGrpSpPr/>
          <p:nvPr/>
        </p:nvGrpSpPr>
        <p:grpSpPr bwMode="gray">
          <a:xfrm>
            <a:off x="960669" y="3831221"/>
            <a:ext cx="10328852" cy="1734702"/>
            <a:chOff x="932706" y="3345205"/>
            <a:chExt cx="10328852" cy="1734702"/>
          </a:xfrm>
        </p:grpSpPr>
        <p:grpSp>
          <p:nvGrpSpPr>
            <p:cNvPr id="70" name="Group 69">
              <a:extLst>
                <a:ext uri="{FF2B5EF4-FFF2-40B4-BE49-F238E27FC236}">
                  <a16:creationId xmlns:a16="http://schemas.microsoft.com/office/drawing/2014/main" id="{71DECB0D-B15E-419C-9692-17F416272CD6}"/>
                </a:ext>
              </a:extLst>
            </p:cNvPr>
            <p:cNvGrpSpPr/>
            <p:nvPr/>
          </p:nvGrpSpPr>
          <p:grpSpPr bwMode="gray">
            <a:xfrm>
              <a:off x="932706" y="3345205"/>
              <a:ext cx="10328852" cy="1707845"/>
              <a:chOff x="923081" y="3116605"/>
              <a:chExt cx="10328852" cy="1707845"/>
            </a:xfrm>
          </p:grpSpPr>
          <p:pic>
            <p:nvPicPr>
              <p:cNvPr id="3" name="Picture 12" descr="E:\2016.01\1.12 扁平化图标\蓝色\AR-蓝色最新-40.png">
                <a:extLst>
                  <a:ext uri="{FF2B5EF4-FFF2-40B4-BE49-F238E27FC236}">
                    <a16:creationId xmlns:a16="http://schemas.microsoft.com/office/drawing/2014/main" id="{74F4DA4E-FE98-495C-9878-D65CEC2FBF61}"/>
                  </a:ext>
                </a:extLst>
              </p:cNvPr>
              <p:cNvPicPr>
                <a:picLocks noChangeAspect="1" noChangeArrowheads="1"/>
              </p:cNvPicPr>
              <p:nvPr/>
            </p:nvPicPr>
            <p:blipFill>
              <a:blip r:embed="rId3" cstate="print"/>
              <a:srcRect/>
              <a:stretch>
                <a:fillRect/>
              </a:stretch>
            </p:blipFill>
            <p:spPr bwMode="gray">
              <a:xfrm>
                <a:off x="10656668" y="3919241"/>
                <a:ext cx="440049" cy="360040"/>
              </a:xfrm>
              <a:prstGeom prst="rect">
                <a:avLst/>
              </a:prstGeom>
              <a:noFill/>
            </p:spPr>
          </p:pic>
          <p:sp>
            <p:nvSpPr>
              <p:cNvPr id="25" name="Freeform 159">
                <a:extLst>
                  <a:ext uri="{FF2B5EF4-FFF2-40B4-BE49-F238E27FC236}">
                    <a16:creationId xmlns:a16="http://schemas.microsoft.com/office/drawing/2014/main" id="{7FA4A89D-BBF1-4095-9E45-99725D0A5DF6}"/>
                  </a:ext>
                </a:extLst>
              </p:cNvPr>
              <p:cNvSpPr/>
              <p:nvPr/>
            </p:nvSpPr>
            <p:spPr bwMode="gray">
              <a:xfrm flipH="1">
                <a:off x="8634568" y="32726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MPLS</a:t>
                </a:r>
              </a:p>
            </p:txBody>
          </p:sp>
          <p:cxnSp>
            <p:nvCxnSpPr>
              <p:cNvPr id="26" name="Straight Connector 25">
                <a:extLst>
                  <a:ext uri="{FF2B5EF4-FFF2-40B4-BE49-F238E27FC236}">
                    <a16:creationId xmlns:a16="http://schemas.microsoft.com/office/drawing/2014/main" id="{415036CB-04E7-415D-8129-5B403757739B}"/>
                  </a:ext>
                </a:extLst>
              </p:cNvPr>
              <p:cNvCxnSpPr>
                <a:cxnSpLocks/>
                <a:stCxn id="33" idx="0"/>
                <a:endCxn id="25" idx="21"/>
              </p:cNvCxnSpPr>
              <p:nvPr/>
            </p:nvCxnSpPr>
            <p:spPr bwMode="gray">
              <a:xfrm flipV="1">
                <a:off x="7277039" y="3605934"/>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159">
                <a:extLst>
                  <a:ext uri="{FF2B5EF4-FFF2-40B4-BE49-F238E27FC236}">
                    <a16:creationId xmlns:a16="http://schemas.microsoft.com/office/drawing/2014/main" id="{718EA6D1-48BE-499A-B427-BA4133069446}"/>
                  </a:ext>
                </a:extLst>
              </p:cNvPr>
              <p:cNvSpPr/>
              <p:nvPr/>
            </p:nvSpPr>
            <p:spPr bwMode="gray">
              <a:xfrm flipH="1">
                <a:off x="8634568" y="43453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Internet</a:t>
                </a:r>
              </a:p>
            </p:txBody>
          </p:sp>
          <p:cxnSp>
            <p:nvCxnSpPr>
              <p:cNvPr id="29" name="Straight Connector 28">
                <a:extLst>
                  <a:ext uri="{FF2B5EF4-FFF2-40B4-BE49-F238E27FC236}">
                    <a16:creationId xmlns:a16="http://schemas.microsoft.com/office/drawing/2014/main" id="{880B185E-7C14-4912-AB6C-C5B5D1878401}"/>
                  </a:ext>
                </a:extLst>
              </p:cNvPr>
              <p:cNvCxnSpPr>
                <a:cxnSpLocks/>
                <a:stCxn id="33" idx="2"/>
                <a:endCxn id="28" idx="21"/>
              </p:cNvCxnSpPr>
              <p:nvPr/>
            </p:nvCxnSpPr>
            <p:spPr bwMode="gray">
              <a:xfrm>
                <a:off x="7277039" y="4246068"/>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Picture 12" descr="E:\2016.01\1.12 扁平化图标\蓝色\AR-蓝色最新-40.png">
                <a:extLst>
                  <a:ext uri="{FF2B5EF4-FFF2-40B4-BE49-F238E27FC236}">
                    <a16:creationId xmlns:a16="http://schemas.microsoft.com/office/drawing/2014/main" id="{02AA7429-9D69-4B0A-B491-A7D83DFC8698}"/>
                  </a:ext>
                </a:extLst>
              </p:cNvPr>
              <p:cNvPicPr>
                <a:picLocks noChangeAspect="1" noChangeArrowheads="1"/>
              </p:cNvPicPr>
              <p:nvPr/>
            </p:nvPicPr>
            <p:blipFill>
              <a:blip r:embed="rId3" cstate="print"/>
              <a:srcRect/>
              <a:stretch>
                <a:fillRect/>
              </a:stretch>
            </p:blipFill>
            <p:spPr bwMode="gray">
              <a:xfrm>
                <a:off x="7057014" y="3886028"/>
                <a:ext cx="440049" cy="360040"/>
              </a:xfrm>
              <a:prstGeom prst="rect">
                <a:avLst/>
              </a:prstGeom>
              <a:noFill/>
            </p:spPr>
          </p:pic>
          <p:sp>
            <p:nvSpPr>
              <p:cNvPr id="39" name="Trapezoid 53">
                <a:extLst>
                  <a:ext uri="{FF2B5EF4-FFF2-40B4-BE49-F238E27FC236}">
                    <a16:creationId xmlns:a16="http://schemas.microsoft.com/office/drawing/2014/main" id="{038ED0B9-9B19-4B40-AEAD-2480688A9092}"/>
                  </a:ext>
                </a:extLst>
              </p:cNvPr>
              <p:cNvSpPr/>
              <p:nvPr/>
            </p:nvSpPr>
            <p:spPr bwMode="gray">
              <a:xfrm rot="5400000">
                <a:off x="5139269" y="320498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40" name="Rectangle 39">
                <a:extLst>
                  <a:ext uri="{FF2B5EF4-FFF2-40B4-BE49-F238E27FC236}">
                    <a16:creationId xmlns:a16="http://schemas.microsoft.com/office/drawing/2014/main" id="{B15B0304-57F4-439B-BD79-9500B5117D96}"/>
                  </a:ext>
                </a:extLst>
              </p:cNvPr>
              <p:cNvSpPr/>
              <p:nvPr/>
            </p:nvSpPr>
            <p:spPr bwMode="gray">
              <a:xfrm>
                <a:off x="3622387" y="3307074"/>
                <a:ext cx="1383404"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Video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Trapezoid 53">
                <a:extLst>
                  <a:ext uri="{FF2B5EF4-FFF2-40B4-BE49-F238E27FC236}">
                    <a16:creationId xmlns:a16="http://schemas.microsoft.com/office/drawing/2014/main" id="{D1398E27-557D-4FA3-9451-DB6657ED8A3E}"/>
                  </a:ext>
                </a:extLst>
              </p:cNvPr>
              <p:cNvSpPr/>
              <p:nvPr/>
            </p:nvSpPr>
            <p:spPr bwMode="gray">
              <a:xfrm rot="16200000" flipV="1">
                <a:off x="5139542" y="4054758"/>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43" name="Rectangle 42">
                <a:extLst>
                  <a:ext uri="{FF2B5EF4-FFF2-40B4-BE49-F238E27FC236}">
                    <a16:creationId xmlns:a16="http://schemas.microsoft.com/office/drawing/2014/main" id="{156CB4B6-6453-472D-BF9F-2ABCC4EE9599}"/>
                  </a:ext>
                </a:extLst>
              </p:cNvPr>
              <p:cNvSpPr/>
              <p:nvPr/>
            </p:nvSpPr>
            <p:spPr bwMode="gray">
              <a:xfrm>
                <a:off x="3622386" y="4472033"/>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Internet access service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Trapezoid 43">
                <a:extLst>
                  <a:ext uri="{FF2B5EF4-FFF2-40B4-BE49-F238E27FC236}">
                    <a16:creationId xmlns:a16="http://schemas.microsoft.com/office/drawing/2014/main" id="{9C8FCBB6-74C4-4A08-8DB4-E564A08D8FFE}"/>
                  </a:ext>
                </a:extLst>
              </p:cNvPr>
              <p:cNvSpPr/>
              <p:nvPr/>
            </p:nvSpPr>
            <p:spPr bwMode="gray">
              <a:xfrm rot="5400000">
                <a:off x="5307153" y="3635139"/>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47" name="Rectangle 46">
                <a:extLst>
                  <a:ext uri="{FF2B5EF4-FFF2-40B4-BE49-F238E27FC236}">
                    <a16:creationId xmlns:a16="http://schemas.microsoft.com/office/drawing/2014/main" id="{1CF5BC8C-5F87-49DF-AE7A-41075425E20B}"/>
                  </a:ext>
                </a:extLst>
              </p:cNvPr>
              <p:cNvSpPr/>
              <p:nvPr/>
            </p:nvSpPr>
            <p:spPr bwMode="gray">
              <a:xfrm>
                <a:off x="3619063" y="3873521"/>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Voice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Freeform: Shape 51">
                <a:extLst>
                  <a:ext uri="{FF2B5EF4-FFF2-40B4-BE49-F238E27FC236}">
                    <a16:creationId xmlns:a16="http://schemas.microsoft.com/office/drawing/2014/main" id="{5114A956-D9CF-4053-943F-5779A33298C7}"/>
                  </a:ext>
                </a:extLst>
              </p:cNvPr>
              <p:cNvSpPr/>
              <p:nvPr/>
            </p:nvSpPr>
            <p:spPr bwMode="gray">
              <a:xfrm>
                <a:off x="5040404" y="3519439"/>
                <a:ext cx="6211529" cy="518033"/>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3" name="Freeform: Shape 52">
                <a:extLst>
                  <a:ext uri="{FF2B5EF4-FFF2-40B4-BE49-F238E27FC236}">
                    <a16:creationId xmlns:a16="http://schemas.microsoft.com/office/drawing/2014/main" id="{A6581B1D-FE2A-4D0E-B6F9-ADA5E26101B2}"/>
                  </a:ext>
                </a:extLst>
              </p:cNvPr>
              <p:cNvSpPr/>
              <p:nvPr/>
            </p:nvSpPr>
            <p:spPr bwMode="gray">
              <a:xfrm>
                <a:off x="5005790" y="4054885"/>
                <a:ext cx="6246143" cy="682122"/>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54" name="Freeform: Shape 53">
                <a:extLst>
                  <a:ext uri="{FF2B5EF4-FFF2-40B4-BE49-F238E27FC236}">
                    <a16:creationId xmlns:a16="http://schemas.microsoft.com/office/drawing/2014/main" id="{409A0A8A-CAB8-4B39-913C-394585C63222}"/>
                  </a:ext>
                </a:extLst>
              </p:cNvPr>
              <p:cNvSpPr/>
              <p:nvPr/>
            </p:nvSpPr>
            <p:spPr bwMode="gray">
              <a:xfrm rot="21329663">
                <a:off x="5069533" y="3995039"/>
                <a:ext cx="1435425"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2" name="Rectangle 1">
                <a:extLst>
                  <a:ext uri="{FF2B5EF4-FFF2-40B4-BE49-F238E27FC236}">
                    <a16:creationId xmlns:a16="http://schemas.microsoft.com/office/drawing/2014/main" id="{0B5677AB-A797-4A28-8387-0B4456D28E89}"/>
                  </a:ext>
                </a:extLst>
              </p:cNvPr>
              <p:cNvSpPr/>
              <p:nvPr/>
            </p:nvSpPr>
            <p:spPr bwMode="gray">
              <a:xfrm>
                <a:off x="1615231" y="3806845"/>
                <a:ext cx="1044000" cy="471862"/>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SAC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61" name="Straight Connector 60">
                <a:extLst>
                  <a:ext uri="{FF2B5EF4-FFF2-40B4-BE49-F238E27FC236}">
                    <a16:creationId xmlns:a16="http://schemas.microsoft.com/office/drawing/2014/main" id="{6177151F-82B6-447D-9523-0281FE3D7086}"/>
                  </a:ext>
                </a:extLst>
              </p:cNvPr>
              <p:cNvCxnSpPr>
                <a:cxnSpLocks/>
                <a:stCxn id="28" idx="8"/>
                <a:endCxn id="3" idx="2"/>
              </p:cNvCxnSpPr>
              <p:nvPr/>
            </p:nvCxnSpPr>
            <p:spPr bwMode="gray">
              <a:xfrm flipV="1">
                <a:off x="9544050" y="4279281"/>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E3876C2-03F3-46FE-92AC-EC2FD5577D97}"/>
                  </a:ext>
                </a:extLst>
              </p:cNvPr>
              <p:cNvCxnSpPr>
                <a:cxnSpLocks/>
                <a:stCxn id="25" idx="8"/>
                <a:endCxn id="3" idx="0"/>
              </p:cNvCxnSpPr>
              <p:nvPr/>
            </p:nvCxnSpPr>
            <p:spPr bwMode="gray">
              <a:xfrm>
                <a:off x="9544050" y="3597281"/>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Freeform: Shape 14">
                <a:extLst>
                  <a:ext uri="{FF2B5EF4-FFF2-40B4-BE49-F238E27FC236}">
                    <a16:creationId xmlns:a16="http://schemas.microsoft.com/office/drawing/2014/main" id="{FA6C5358-38A2-4A3F-BA27-F573C4C61814}"/>
                  </a:ext>
                </a:extLst>
              </p:cNvPr>
              <p:cNvSpPr/>
              <p:nvPr/>
            </p:nvSpPr>
            <p:spPr bwMode="gray">
              <a:xfrm rot="20048925">
                <a:off x="2699953" y="3710129"/>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16" name="Freeform: Shape 15">
                <a:extLst>
                  <a:ext uri="{FF2B5EF4-FFF2-40B4-BE49-F238E27FC236}">
                    <a16:creationId xmlns:a16="http://schemas.microsoft.com/office/drawing/2014/main" id="{81E0CD36-C61C-4280-A43E-37E0C5198B2E}"/>
                  </a:ext>
                </a:extLst>
              </p:cNvPr>
              <p:cNvSpPr/>
              <p:nvPr/>
            </p:nvSpPr>
            <p:spPr bwMode="gray">
              <a:xfrm rot="1551075" flipV="1">
                <a:off x="2679518" y="4314821"/>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sp>
            <p:nvSpPr>
              <p:cNvPr id="17" name="Freeform: Shape 16">
                <a:extLst>
                  <a:ext uri="{FF2B5EF4-FFF2-40B4-BE49-F238E27FC236}">
                    <a16:creationId xmlns:a16="http://schemas.microsoft.com/office/drawing/2014/main" id="{DFDE0B45-71EA-40B4-A35E-CA075E900F99}"/>
                  </a:ext>
                </a:extLst>
              </p:cNvPr>
              <p:cNvSpPr/>
              <p:nvPr/>
            </p:nvSpPr>
            <p:spPr bwMode="gray">
              <a:xfrm>
                <a:off x="2737879" y="4005700"/>
                <a:ext cx="863357"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cs typeface="Huawei Sans" panose="020C0503030203020204" pitchFamily="34" charset="0"/>
                </a:endParaRPr>
              </a:p>
            </p:txBody>
          </p:sp>
          <p:cxnSp>
            <p:nvCxnSpPr>
              <p:cNvPr id="20" name="Straight Connector 19">
                <a:extLst>
                  <a:ext uri="{FF2B5EF4-FFF2-40B4-BE49-F238E27FC236}">
                    <a16:creationId xmlns:a16="http://schemas.microsoft.com/office/drawing/2014/main" id="{D2299D05-8238-4053-A390-5C867EB4F5DD}"/>
                  </a:ext>
                </a:extLst>
              </p:cNvPr>
              <p:cNvCxnSpPr>
                <a:cxnSpLocks/>
              </p:cNvCxnSpPr>
              <p:nvPr/>
            </p:nvCxnSpPr>
            <p:spPr bwMode="gray">
              <a:xfrm>
                <a:off x="923081" y="4043657"/>
                <a:ext cx="673100" cy="0"/>
              </a:xfrm>
              <a:prstGeom prst="line">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Rectangular Callout 26">
                <a:extLst>
                  <a:ext uri="{FF2B5EF4-FFF2-40B4-BE49-F238E27FC236}">
                    <a16:creationId xmlns:a16="http://schemas.microsoft.com/office/drawing/2014/main" id="{37C54591-EB27-433C-85A7-7016137E60CC}"/>
                  </a:ext>
                </a:extLst>
              </p:cNvPr>
              <p:cNvSpPr/>
              <p:nvPr/>
            </p:nvSpPr>
            <p:spPr bwMode="gray">
              <a:xfrm>
                <a:off x="1615271" y="3229965"/>
                <a:ext cx="1088778" cy="388952"/>
              </a:xfrm>
              <a:prstGeom prst="wedgeRectCallout">
                <a:avLst>
                  <a:gd name="adj1" fmla="val 27672"/>
                  <a:gd name="adj2" fmla="val 886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 identification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Rectangular Callout 26">
                <a:extLst>
                  <a:ext uri="{FF2B5EF4-FFF2-40B4-BE49-F238E27FC236}">
                    <a16:creationId xmlns:a16="http://schemas.microsoft.com/office/drawing/2014/main" id="{BC066AFF-F73C-4ADB-958A-9B01AB6C2467}"/>
                  </a:ext>
                </a:extLst>
              </p:cNvPr>
              <p:cNvSpPr/>
              <p:nvPr/>
            </p:nvSpPr>
            <p:spPr bwMode="gray">
              <a:xfrm>
                <a:off x="5820419" y="3229965"/>
                <a:ext cx="1332000" cy="388952"/>
              </a:xfrm>
              <a:prstGeom prst="wedgeRectCallout">
                <a:avLst>
                  <a:gd name="adj1" fmla="val 7649"/>
                  <a:gd name="adj2" fmla="val 935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Application-based traffic steering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椭圆 15">
                <a:extLst>
                  <a:ext uri="{FF2B5EF4-FFF2-40B4-BE49-F238E27FC236}">
                    <a16:creationId xmlns:a16="http://schemas.microsoft.com/office/drawing/2014/main" id="{81306C12-5AB7-4E89-BC22-15609264CF82}"/>
                  </a:ext>
                </a:extLst>
              </p:cNvPr>
              <p:cNvSpPr>
                <a:spLocks noChangeAspect="1"/>
              </p:cNvSpPr>
              <p:nvPr/>
            </p:nvSpPr>
            <p:spPr bwMode="gray">
              <a:xfrm>
                <a:off x="1506085" y="312005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cs typeface="Huawei Sans" panose="020C0503030203020204" pitchFamily="34" charset="0"/>
                </a:endParaRPr>
              </a:p>
            </p:txBody>
          </p:sp>
          <p:sp>
            <p:nvSpPr>
              <p:cNvPr id="68" name="椭圆 15">
                <a:extLst>
                  <a:ext uri="{FF2B5EF4-FFF2-40B4-BE49-F238E27FC236}">
                    <a16:creationId xmlns:a16="http://schemas.microsoft.com/office/drawing/2014/main" id="{DEC285F9-FF33-4B1E-AB94-A5115FFE032F}"/>
                  </a:ext>
                </a:extLst>
              </p:cNvPr>
              <p:cNvSpPr>
                <a:spLocks noChangeAspect="1"/>
              </p:cNvSpPr>
              <p:nvPr/>
            </p:nvSpPr>
            <p:spPr bwMode="gray">
              <a:xfrm>
                <a:off x="5648921" y="311660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cs typeface="Huawei Sans" panose="020C0503030203020204" pitchFamily="34" charset="0"/>
                </a:endParaRPr>
              </a:p>
            </p:txBody>
          </p:sp>
          <p:sp>
            <p:nvSpPr>
              <p:cNvPr id="38" name="Rectangle 37">
                <a:extLst>
                  <a:ext uri="{FF2B5EF4-FFF2-40B4-BE49-F238E27FC236}">
                    <a16:creationId xmlns:a16="http://schemas.microsoft.com/office/drawing/2014/main" id="{FAB7567E-8222-47B5-993E-7FA1C162F688}"/>
                  </a:ext>
                </a:extLst>
              </p:cNvPr>
              <p:cNvSpPr/>
              <p:nvPr/>
            </p:nvSpPr>
            <p:spPr bwMode="gray">
              <a:xfrm>
                <a:off x="5915780" y="3806847"/>
                <a:ext cx="1044000" cy="471862"/>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SPR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4" name="TextBox 3">
              <a:extLst>
                <a:ext uri="{FF2B5EF4-FFF2-40B4-BE49-F238E27FC236}">
                  <a16:creationId xmlns:a16="http://schemas.microsoft.com/office/drawing/2014/main" id="{F7741726-0341-4D22-8209-90F0100D23DA}"/>
                </a:ext>
              </a:extLst>
            </p:cNvPr>
            <p:cNvSpPr txBox="1"/>
            <p:nvPr/>
          </p:nvSpPr>
          <p:spPr bwMode="gray">
            <a:xfrm rot="20941601">
              <a:off x="7177617" y="3654129"/>
              <a:ext cx="1055097" cy="261610"/>
            </a:xfrm>
            <a:prstGeom prst="rect">
              <a:avLst/>
            </a:prstGeom>
            <a:solidFill>
              <a:schemeClr val="bg1">
                <a:lumMod val="50000"/>
              </a:schemeClr>
            </a:solidFill>
          </p:spPr>
          <p:txBody>
            <a:bodyPr wrap="none" rtlCol="0">
              <a:spAutoFit/>
            </a:bodyPr>
            <a:lstStyle/>
            <a:p>
              <a:pPr fontAlgn="ctr"/>
              <a:r>
                <a:rPr lang="en-US" sz="1050" dirty="0">
                  <a:solidFill>
                    <a:schemeClr val="bg1"/>
                  </a:solidFill>
                  <a:latin typeface="Huawei Sans" panose="020C0503030203020204" pitchFamily="34" charset="0"/>
                  <a:cs typeface="Huawei Sans" panose="020C0503030203020204" pitchFamily="34" charset="0"/>
                </a:rPr>
                <a:t>Link detection</a:t>
              </a:r>
              <a:endParaRPr lang="en-US" sz="105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TextBox 4">
              <a:extLst>
                <a:ext uri="{FF2B5EF4-FFF2-40B4-BE49-F238E27FC236}">
                  <a16:creationId xmlns:a16="http://schemas.microsoft.com/office/drawing/2014/main" id="{FD01F45C-DB35-47F5-BB1C-E8358BD54C39}"/>
                </a:ext>
              </a:extLst>
            </p:cNvPr>
            <p:cNvSpPr txBox="1"/>
            <p:nvPr/>
          </p:nvSpPr>
          <p:spPr bwMode="gray">
            <a:xfrm rot="1255723">
              <a:off x="7133311" y="4702178"/>
              <a:ext cx="1055097" cy="261610"/>
            </a:xfrm>
            <a:prstGeom prst="rect">
              <a:avLst/>
            </a:prstGeom>
            <a:solidFill>
              <a:schemeClr val="bg1">
                <a:lumMod val="50000"/>
              </a:schemeClr>
            </a:solidFill>
          </p:spPr>
          <p:txBody>
            <a:bodyPr wrap="none" rtlCol="0">
              <a:spAutoFit/>
            </a:bodyPr>
            <a:lstStyle/>
            <a:p>
              <a:pPr fontAlgn="ctr"/>
              <a:r>
                <a:rPr lang="en-US" sz="1050" dirty="0">
                  <a:solidFill>
                    <a:schemeClr val="bg1"/>
                  </a:solidFill>
                  <a:latin typeface="Huawei Sans" panose="020C0503030203020204" pitchFamily="34" charset="0"/>
                  <a:cs typeface="Huawei Sans" panose="020C0503030203020204" pitchFamily="34" charset="0"/>
                </a:rPr>
                <a:t>Link detection</a:t>
              </a:r>
              <a:endParaRPr lang="en-US" sz="105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6" name="Straight Arrow Connector 45">
              <a:extLst>
                <a:ext uri="{FF2B5EF4-FFF2-40B4-BE49-F238E27FC236}">
                  <a16:creationId xmlns:a16="http://schemas.microsoft.com/office/drawing/2014/main" id="{BDE2EE3A-90E3-46C4-9205-87ECA836D5D0}"/>
                </a:ext>
              </a:extLst>
            </p:cNvPr>
            <p:cNvCxnSpPr>
              <a:cxnSpLocks/>
              <a:stCxn id="4" idx="3"/>
            </p:cNvCxnSpPr>
            <p:nvPr/>
          </p:nvCxnSpPr>
          <p:spPr bwMode="gray">
            <a:xfrm flipV="1">
              <a:off x="8223068" y="3633221"/>
              <a:ext cx="196830" cy="5129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7B5CB564-9650-4333-BFEC-C6823DEC62FF}"/>
                </a:ext>
              </a:extLst>
            </p:cNvPr>
            <p:cNvCxnSpPr>
              <a:cxnSpLocks/>
              <a:stCxn id="5" idx="3"/>
            </p:cNvCxnSpPr>
            <p:nvPr/>
          </p:nvCxnSpPr>
          <p:spPr bwMode="gray">
            <a:xfrm>
              <a:off x="8153603" y="5021427"/>
              <a:ext cx="162551" cy="5848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 name="圆角矩形 75">
            <a:extLst>
              <a:ext uri="{FF2B5EF4-FFF2-40B4-BE49-F238E27FC236}">
                <a16:creationId xmlns:a16="http://schemas.microsoft.com/office/drawing/2014/main" id="{1E8302AB-E11C-4ACC-B675-9731A08988F2}"/>
              </a:ext>
            </a:extLst>
          </p:cNvPr>
          <p:cNvSpPr/>
          <p:nvPr/>
        </p:nvSpPr>
        <p:spPr bwMode="gray">
          <a:xfrm>
            <a:off x="810236" y="2872149"/>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identification and traffic steering processes</a:t>
            </a:r>
          </a:p>
        </p:txBody>
      </p:sp>
      <p:sp>
        <p:nvSpPr>
          <p:cNvPr id="8" name="圆角矩形 75">
            <a:extLst>
              <a:ext uri="{FF2B5EF4-FFF2-40B4-BE49-F238E27FC236}">
                <a16:creationId xmlns:a16="http://schemas.microsoft.com/office/drawing/2014/main" id="{C96F2478-BD3E-45C3-A1D4-0A8F8AE34CB1}"/>
              </a:ext>
            </a:extLst>
          </p:cNvPr>
          <p:cNvSpPr/>
          <p:nvPr/>
        </p:nvSpPr>
        <p:spPr bwMode="gray">
          <a:xfrm>
            <a:off x="810236" y="3306437"/>
            <a:ext cx="10571527"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2043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Intelligent Traffic Steering Overview: Key Technologies</a:t>
            </a:r>
          </a:p>
        </p:txBody>
      </p:sp>
      <p:sp>
        <p:nvSpPr>
          <p:cNvPr id="48" name="矩形 47"/>
          <p:cNvSpPr/>
          <p:nvPr/>
        </p:nvSpPr>
        <p:spPr bwMode="gray">
          <a:xfrm>
            <a:off x="7232852" y="1124928"/>
            <a:ext cx="3360604" cy="49925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矩形 48"/>
          <p:cNvSpPr/>
          <p:nvPr/>
        </p:nvSpPr>
        <p:spPr bwMode="gray">
          <a:xfrm>
            <a:off x="4350826" y="1124927"/>
            <a:ext cx="2714250" cy="49925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矩形 49"/>
          <p:cNvSpPr/>
          <p:nvPr/>
        </p:nvSpPr>
        <p:spPr bwMode="gray">
          <a:xfrm>
            <a:off x="1990019" y="1124926"/>
            <a:ext cx="2260240" cy="49925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文本框 50"/>
          <p:cNvSpPr txBox="1"/>
          <p:nvPr/>
        </p:nvSpPr>
        <p:spPr bwMode="gray">
          <a:xfrm rot="16200000">
            <a:off x="2968944" y="3529758"/>
            <a:ext cx="1094995" cy="461665"/>
          </a:xfrm>
          <a:prstGeom prst="rect">
            <a:avLst/>
          </a:prstGeom>
          <a:noFill/>
        </p:spPr>
        <p:txBody>
          <a:bodyPr wrap="square" rtlCol="0" anchor="ctr">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Identification result</a:t>
            </a:r>
          </a:p>
        </p:txBody>
      </p:sp>
      <p:sp>
        <p:nvSpPr>
          <p:cNvPr id="52" name="矩形 51"/>
          <p:cNvSpPr/>
          <p:nvPr/>
        </p:nvSpPr>
        <p:spPr bwMode="gray">
          <a:xfrm>
            <a:off x="2504314" y="1943376"/>
            <a:ext cx="1632181" cy="1288965"/>
          </a:xfrm>
          <a:prstGeom prst="rect">
            <a:avLst/>
          </a:prstGeom>
          <a:solidFill>
            <a:srgbClr val="E6E6E6"/>
          </a:solidFill>
          <a:ln>
            <a:noFill/>
          </a:ln>
          <a:effectLst>
            <a:outerShdw blurRad="40000" dist="23000" dir="5400000" rotWithShape="0">
              <a:srgbClr val="000000">
                <a:alpha val="35000"/>
              </a:srgbClr>
            </a:outerShdw>
          </a:effectLst>
        </p:spPr>
        <p:txBody>
          <a:bodyPr lIns="48000" tIns="48000" rIns="48000" bIns="48000" anchor="ct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algn="ctr" defTabSz="1219170" fontAlgn="ctr">
              <a:buClr>
                <a:srgbClr val="CC9900"/>
              </a:buClr>
            </a:pPr>
            <a:endParaRPr lang="en-US" altLang="zh-CN" sz="16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矩形 52"/>
          <p:cNvSpPr/>
          <p:nvPr/>
        </p:nvSpPr>
        <p:spPr bwMode="gray">
          <a:xfrm>
            <a:off x="2459711" y="4247631"/>
            <a:ext cx="1676784"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Session table</a:t>
            </a:r>
          </a:p>
        </p:txBody>
      </p:sp>
      <p:cxnSp>
        <p:nvCxnSpPr>
          <p:cNvPr id="54" name="直接箭头连接符 53"/>
          <p:cNvCxnSpPr/>
          <p:nvPr/>
        </p:nvCxnSpPr>
        <p:spPr bwMode="gray">
          <a:xfrm flipV="1">
            <a:off x="2792346" y="3229773"/>
            <a:ext cx="0" cy="1008000"/>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3752453" y="3229773"/>
            <a:ext cx="0" cy="1008000"/>
          </a:xfrm>
          <a:prstGeom prst="straightConnector1">
            <a:avLst/>
          </a:prstGeom>
          <a:ln>
            <a:solidFill>
              <a:srgbClr val="C40054"/>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bwMode="gray">
          <a:xfrm>
            <a:off x="4469130" y="4247631"/>
            <a:ext cx="1011515"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IP address prefix</a:t>
            </a:r>
          </a:p>
        </p:txBody>
      </p:sp>
      <p:sp>
        <p:nvSpPr>
          <p:cNvPr id="57" name="矩形 56"/>
          <p:cNvSpPr/>
          <p:nvPr/>
        </p:nvSpPr>
        <p:spPr bwMode="gray">
          <a:xfrm>
            <a:off x="5849774" y="4548884"/>
            <a:ext cx="1011515"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NHP</a:t>
            </a:r>
            <a:endParaRPr lang="en-US" altLang="zh-CN" sz="12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矩形 57"/>
          <p:cNvSpPr/>
          <p:nvPr/>
        </p:nvSpPr>
        <p:spPr bwMode="gray">
          <a:xfrm>
            <a:off x="5849774" y="3884692"/>
            <a:ext cx="1011515"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SPR</a:t>
            </a:r>
            <a:endParaRPr lang="en-US" altLang="zh-CN" sz="12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9" name="肘形连接符 58"/>
          <p:cNvCxnSpPr/>
          <p:nvPr/>
        </p:nvCxnSpPr>
        <p:spPr bwMode="gray">
          <a:xfrm rot="16200000" flipH="1">
            <a:off x="3739601" y="3012344"/>
            <a:ext cx="1632181" cy="838392"/>
          </a:xfrm>
          <a:prstGeom prst="bentConnector3">
            <a:avLst>
              <a:gd name="adj1" fmla="val -27"/>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2524740" y="2677366"/>
            <a:ext cx="1578409" cy="523220"/>
          </a:xfrm>
          <a:prstGeom prst="rect">
            <a:avLst/>
          </a:prstGeom>
          <a:noFill/>
        </p:spPr>
        <p:txBody>
          <a:bodyPr wrap="square" rtlCol="0" anchor="ctr">
            <a:spAutoFit/>
          </a:bodyPr>
          <a:lstStyle/>
          <a:p>
            <a:pPr algn="ctr" fontAlgn="ctr"/>
            <a:r>
              <a:rPr lang="en-US" sz="1400" dirty="0">
                <a:solidFill>
                  <a:prstClr val="black"/>
                </a:solidFill>
                <a:latin typeface="Huawei Sans" panose="020C0503030203020204" pitchFamily="34" charset="0"/>
                <a:cs typeface="Huawei Sans" panose="020C0503030203020204" pitchFamily="34" charset="0"/>
              </a:rPr>
              <a:t>SAC signature database</a:t>
            </a:r>
          </a:p>
        </p:txBody>
      </p:sp>
      <p:sp>
        <p:nvSpPr>
          <p:cNvPr id="61" name="文本框 60"/>
          <p:cNvSpPr txBox="1"/>
          <p:nvPr/>
        </p:nvSpPr>
        <p:spPr bwMode="gray">
          <a:xfrm rot="16200000">
            <a:off x="2034318" y="3529758"/>
            <a:ext cx="1094997" cy="461665"/>
          </a:xfrm>
          <a:prstGeom prst="rect">
            <a:avLst/>
          </a:prstGeom>
          <a:noFill/>
        </p:spPr>
        <p:txBody>
          <a:bodyPr wrap="square" rtlCol="0" anchor="ctr">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Application identification</a:t>
            </a:r>
          </a:p>
        </p:txBody>
      </p:sp>
      <p:sp>
        <p:nvSpPr>
          <p:cNvPr id="62" name="文本框 61"/>
          <p:cNvSpPr txBox="1"/>
          <p:nvPr/>
        </p:nvSpPr>
        <p:spPr bwMode="gray">
          <a:xfrm rot="16200000">
            <a:off x="3996123" y="3223746"/>
            <a:ext cx="1448580" cy="461665"/>
          </a:xfrm>
          <a:prstGeom prst="rect">
            <a:avLst/>
          </a:prstGeom>
          <a:noFill/>
        </p:spPr>
        <p:txBody>
          <a:bodyPr wrap="square" rtlCol="0" anchor="ctr">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Identified original packets</a:t>
            </a:r>
          </a:p>
        </p:txBody>
      </p:sp>
      <p:cxnSp>
        <p:nvCxnSpPr>
          <p:cNvPr id="63" name="直接箭头连接符 62"/>
          <p:cNvCxnSpPr>
            <a:stCxn id="53" idx="3"/>
            <a:endCxn id="56" idx="1"/>
          </p:cNvCxnSpPr>
          <p:nvPr/>
        </p:nvCxnSpPr>
        <p:spPr bwMode="gray">
          <a:xfrm>
            <a:off x="4136495" y="4434063"/>
            <a:ext cx="332635" cy="0"/>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56" idx="3"/>
            <a:endCxn id="57" idx="1"/>
          </p:cNvCxnSpPr>
          <p:nvPr/>
        </p:nvCxnSpPr>
        <p:spPr bwMode="gray">
          <a:xfrm>
            <a:off x="5480646" y="4434063"/>
            <a:ext cx="369129" cy="301253"/>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56" idx="3"/>
            <a:endCxn id="58" idx="1"/>
          </p:cNvCxnSpPr>
          <p:nvPr/>
        </p:nvCxnSpPr>
        <p:spPr bwMode="gray">
          <a:xfrm flipV="1">
            <a:off x="5480646" y="4071124"/>
            <a:ext cx="369129" cy="362939"/>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sp>
        <p:nvSpPr>
          <p:cNvPr id="66" name="矩形 65"/>
          <p:cNvSpPr/>
          <p:nvPr/>
        </p:nvSpPr>
        <p:spPr bwMode="gray">
          <a:xfrm>
            <a:off x="7304847" y="4247631"/>
            <a:ext cx="1248139"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Overlay tunnel</a:t>
            </a:r>
          </a:p>
        </p:txBody>
      </p:sp>
      <p:cxnSp>
        <p:nvCxnSpPr>
          <p:cNvPr id="67" name="直接箭头连接符 66"/>
          <p:cNvCxnSpPr>
            <a:stCxn id="58" idx="3"/>
            <a:endCxn id="66" idx="1"/>
          </p:cNvCxnSpPr>
          <p:nvPr/>
        </p:nvCxnSpPr>
        <p:spPr bwMode="gray">
          <a:xfrm>
            <a:off x="6861289" y="4071124"/>
            <a:ext cx="443559" cy="362939"/>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a:stCxn id="57" idx="3"/>
            <a:endCxn id="66" idx="1"/>
          </p:cNvCxnSpPr>
          <p:nvPr/>
        </p:nvCxnSpPr>
        <p:spPr bwMode="gray">
          <a:xfrm flipV="1">
            <a:off x="6861289" y="4434063"/>
            <a:ext cx="443559" cy="301253"/>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8841018" y="4255451"/>
            <a:ext cx="1440160" cy="372864"/>
          </a:xfrm>
          <a:prstGeom prst="rect">
            <a:avLst/>
          </a:prstGeom>
          <a:solidFill>
            <a:srgbClr val="56C4D2"/>
          </a:solidFill>
          <a:ln>
            <a:noFill/>
          </a:ln>
          <a:effectLst>
            <a:outerShdw blurRad="40000" dist="23000" dir="5400000" rotWithShape="0">
              <a:srgbClr val="000000">
                <a:alpha val="35000"/>
              </a:srgbClr>
            </a:outerShdw>
          </a:effectLst>
        </p:spPr>
        <p:txBody>
          <a:bodyPr lIns="48000" tIns="48000" rIns="4800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Underlay</a:t>
            </a:r>
            <a:endParaRPr lang="en-US" altLang="zh-CN" sz="12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0" name="直接箭头连接符 69"/>
          <p:cNvCxnSpPr>
            <a:stCxn id="66" idx="3"/>
          </p:cNvCxnSpPr>
          <p:nvPr/>
        </p:nvCxnSpPr>
        <p:spPr bwMode="gray">
          <a:xfrm>
            <a:off x="8552986" y="4434063"/>
            <a:ext cx="288032" cy="0"/>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bwMode="gray">
          <a:xfrm>
            <a:off x="1640218" y="4434063"/>
            <a:ext cx="819493" cy="0"/>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bwMode="gray">
          <a:xfrm>
            <a:off x="10281178" y="4434063"/>
            <a:ext cx="576064" cy="0"/>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16200000">
            <a:off x="2181953" y="1805345"/>
            <a:ext cx="1225391" cy="396000"/>
          </a:xfrm>
          <a:prstGeom prst="rect">
            <a:avLst/>
          </a:prstGeom>
          <a:solidFill>
            <a:srgbClr val="94DAE2"/>
          </a:solidFill>
        </p:spPr>
        <p:txBody>
          <a:bodyPr wrap="square" lIns="36000" rIns="36000" rtlCol="0" anchor="ctr">
            <a:no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SA signature database</a:t>
            </a:r>
          </a:p>
        </p:txBody>
      </p:sp>
      <p:sp>
        <p:nvSpPr>
          <p:cNvPr id="77" name="文本框 76"/>
          <p:cNvSpPr txBox="1"/>
          <p:nvPr/>
        </p:nvSpPr>
        <p:spPr bwMode="gray">
          <a:xfrm rot="16200000">
            <a:off x="2686998" y="1770894"/>
            <a:ext cx="1294295" cy="396000"/>
          </a:xfrm>
          <a:prstGeom prst="rect">
            <a:avLst/>
          </a:prstGeom>
          <a:solidFill>
            <a:srgbClr val="94DAE2"/>
          </a:solidFill>
        </p:spPr>
        <p:txBody>
          <a:bodyPr wrap="none" lIns="36000" rIns="36000" rtlCol="0" anchor="ctr">
            <a:noAutofit/>
          </a:bodyPr>
          <a:lstStyle>
            <a:defPPr>
              <a:defRPr lang="en-US"/>
            </a:defPPr>
            <a:lvl1pPr>
              <a:defRPr sz="1867">
                <a:solidFill>
                  <a:prstClr val="black"/>
                </a:solidFill>
                <a:latin typeface="Arial" panose="020C0503030203020204" pitchFamily="34" charset="0"/>
                <a:ea typeface="方正兰亭黑简体" panose="02000000000000000000" pitchFamily="2" charset="-122"/>
                <a:cs typeface="Arial" panose="020B0604020202020204" pitchFamily="34" charset="0"/>
              </a:defRPr>
            </a:lvl1pPr>
          </a:lstStyle>
          <a:p>
            <a:pPr algn="ctr" fontAlgn="ctr"/>
            <a:r>
              <a:rPr lang="en-US" sz="1200" dirty="0">
                <a:latin typeface="Huawei Sans" panose="020C0503030203020204" pitchFamily="34" charset="0"/>
                <a:cs typeface="Huawei Sans" panose="020C0503030203020204" pitchFamily="34" charset="0"/>
              </a:rPr>
              <a:t>URL identification</a:t>
            </a:r>
          </a:p>
        </p:txBody>
      </p:sp>
      <p:sp>
        <p:nvSpPr>
          <p:cNvPr id="78" name="文本框 77"/>
          <p:cNvSpPr txBox="1"/>
          <p:nvPr/>
        </p:nvSpPr>
        <p:spPr bwMode="gray">
          <a:xfrm rot="16200000">
            <a:off x="3226496" y="1770893"/>
            <a:ext cx="1294296" cy="396000"/>
          </a:xfrm>
          <a:prstGeom prst="rect">
            <a:avLst/>
          </a:prstGeom>
          <a:solidFill>
            <a:srgbClr val="94DAE2"/>
          </a:solidFill>
        </p:spPr>
        <p:txBody>
          <a:bodyPr wrap="none" rtlCol="0" anchor="ctr">
            <a:noAutofit/>
          </a:bodyPr>
          <a:lstStyle>
            <a:defPPr>
              <a:defRPr lang="en-US"/>
            </a:defPPr>
            <a:lvl1pPr>
              <a:defRPr sz="1867">
                <a:solidFill>
                  <a:prstClr val="black"/>
                </a:solidFill>
                <a:latin typeface="Arial" panose="020C0503030203020204" pitchFamily="34" charset="0"/>
                <a:ea typeface="方正兰亭黑简体" panose="02000000000000000000" pitchFamily="2" charset="-122"/>
                <a:cs typeface="Arial" panose="020B0604020202020204" pitchFamily="34" charset="0"/>
              </a:defRPr>
            </a:lvl1pPr>
          </a:lstStyle>
          <a:p>
            <a:pPr algn="ctr" fontAlgn="ctr"/>
            <a:r>
              <a:rPr lang="en-US" sz="1200" dirty="0">
                <a:latin typeface="Huawei Sans" panose="020C0503030203020204" pitchFamily="34" charset="0"/>
                <a:cs typeface="Huawei Sans" panose="020C0503030203020204" pitchFamily="34" charset="0"/>
              </a:rPr>
              <a:t>FPI</a:t>
            </a:r>
          </a:p>
        </p:txBody>
      </p:sp>
      <p:sp>
        <p:nvSpPr>
          <p:cNvPr id="79" name="文本框 78"/>
          <p:cNvSpPr txBox="1"/>
          <p:nvPr/>
        </p:nvSpPr>
        <p:spPr bwMode="gray">
          <a:xfrm>
            <a:off x="815927" y="4222832"/>
            <a:ext cx="803425"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cs typeface="Huawei Sans" panose="020C0503030203020204" pitchFamily="34" charset="0"/>
              </a:rPr>
              <a:t>Packet</a:t>
            </a:r>
          </a:p>
        </p:txBody>
      </p:sp>
      <p:sp>
        <p:nvSpPr>
          <p:cNvPr id="80" name="文本框 79"/>
          <p:cNvSpPr txBox="1"/>
          <p:nvPr/>
        </p:nvSpPr>
        <p:spPr bwMode="gray">
          <a:xfrm>
            <a:off x="10794283" y="4244866"/>
            <a:ext cx="641522"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cs typeface="Huawei Sans" panose="020C0503030203020204" pitchFamily="34" charset="0"/>
              </a:rPr>
              <a:t>Send</a:t>
            </a:r>
          </a:p>
        </p:txBody>
      </p:sp>
      <p:sp>
        <p:nvSpPr>
          <p:cNvPr id="81" name="文本框 80"/>
          <p:cNvSpPr txBox="1"/>
          <p:nvPr/>
        </p:nvSpPr>
        <p:spPr bwMode="gray">
          <a:xfrm>
            <a:off x="2139684" y="5485973"/>
            <a:ext cx="1991980" cy="584775"/>
          </a:xfrm>
          <a:prstGeom prst="rect">
            <a:avLst/>
          </a:prstGeom>
          <a:noFill/>
        </p:spPr>
        <p:txBody>
          <a:bodyPr wrap="square" rtlCol="0" anchor="ctr">
            <a:spAutoFit/>
          </a:bodyPr>
          <a:lstStyle/>
          <a:p>
            <a:pPr algn="ctr" fontAlgn="ctr"/>
            <a:r>
              <a:rPr lang="en-US" sz="1600" dirty="0">
                <a:solidFill>
                  <a:prstClr val="black"/>
                </a:solidFill>
                <a:latin typeface="Huawei Sans" panose="020C0503030203020204" pitchFamily="34" charset="0"/>
                <a:cs typeface="Huawei Sans" panose="020C0503030203020204" pitchFamily="34" charset="0"/>
              </a:rPr>
              <a:t>Application identification</a:t>
            </a:r>
          </a:p>
        </p:txBody>
      </p:sp>
      <p:sp>
        <p:nvSpPr>
          <p:cNvPr id="82" name="文本框 81"/>
          <p:cNvSpPr txBox="1"/>
          <p:nvPr/>
        </p:nvSpPr>
        <p:spPr bwMode="gray">
          <a:xfrm>
            <a:off x="4578358" y="5485973"/>
            <a:ext cx="2282932" cy="584775"/>
          </a:xfrm>
          <a:prstGeom prst="rect">
            <a:avLst/>
          </a:prstGeom>
          <a:noFill/>
        </p:spPr>
        <p:txBody>
          <a:bodyPr wrap="square" rtlCol="0" anchor="ctr">
            <a:spAutoFit/>
          </a:bodyPr>
          <a:lstStyle/>
          <a:p>
            <a:pPr algn="ctr" fontAlgn="ctr"/>
            <a:r>
              <a:rPr lang="en-US" sz="1600" dirty="0">
                <a:solidFill>
                  <a:prstClr val="black"/>
                </a:solidFill>
                <a:latin typeface="Huawei Sans" panose="020C0503030203020204" pitchFamily="34" charset="0"/>
                <a:cs typeface="Huawei Sans" panose="020C0503030203020204" pitchFamily="34" charset="0"/>
              </a:rPr>
              <a:t>Application-based traffic steering</a:t>
            </a:r>
          </a:p>
        </p:txBody>
      </p:sp>
      <p:sp>
        <p:nvSpPr>
          <p:cNvPr id="83" name="文本框 82"/>
          <p:cNvSpPr txBox="1"/>
          <p:nvPr/>
        </p:nvSpPr>
        <p:spPr bwMode="gray">
          <a:xfrm>
            <a:off x="7320030" y="5609083"/>
            <a:ext cx="2932214" cy="338554"/>
          </a:xfrm>
          <a:prstGeom prst="rect">
            <a:avLst/>
          </a:prstGeom>
          <a:noFill/>
        </p:spPr>
        <p:txBody>
          <a:bodyPr wrap="none" rtlCol="0" anchor="ctr">
            <a:spAutoFit/>
          </a:bodyPr>
          <a:lstStyle/>
          <a:p>
            <a:pPr algn="ctr" fontAlgn="ctr"/>
            <a:r>
              <a:rPr lang="en-US" sz="1600" dirty="0">
                <a:solidFill>
                  <a:prstClr val="black"/>
                </a:solidFill>
                <a:latin typeface="Huawei Sans" panose="020C0503030203020204" pitchFamily="34" charset="0"/>
                <a:cs typeface="Huawei Sans" panose="020C0503030203020204" pitchFamily="34" charset="0"/>
              </a:rPr>
              <a:t>Overlay tunnel encapsulation</a:t>
            </a:r>
          </a:p>
        </p:txBody>
      </p:sp>
      <p:sp>
        <p:nvSpPr>
          <p:cNvPr id="84" name="矩形 83"/>
          <p:cNvSpPr/>
          <p:nvPr/>
        </p:nvSpPr>
        <p:spPr bwMode="gray">
          <a:xfrm>
            <a:off x="5429249" y="2558891"/>
            <a:ext cx="628649" cy="562964"/>
          </a:xfrm>
          <a:prstGeom prst="rect">
            <a:avLst/>
          </a:prstGeom>
          <a:solidFill>
            <a:srgbClr val="56C4D2"/>
          </a:solidFill>
          <a:ln>
            <a:noFill/>
          </a:ln>
          <a:effectLst>
            <a:outerShdw blurRad="40000" dist="23000" dir="5400000" rotWithShape="0">
              <a:srgbClr val="000000">
                <a:alpha val="35000"/>
              </a:srgbClr>
            </a:outerShdw>
          </a:effectLst>
        </p:spPr>
        <p:txBody>
          <a:bodyPr lIns="0" tIns="48000" rIns="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Link quality</a:t>
            </a:r>
          </a:p>
        </p:txBody>
      </p:sp>
      <p:sp>
        <p:nvSpPr>
          <p:cNvPr id="85" name="矩形 84"/>
          <p:cNvSpPr/>
          <p:nvPr/>
        </p:nvSpPr>
        <p:spPr bwMode="gray">
          <a:xfrm>
            <a:off x="6096000" y="2558891"/>
            <a:ext cx="929399" cy="562964"/>
          </a:xfrm>
          <a:prstGeom prst="rect">
            <a:avLst/>
          </a:prstGeom>
          <a:solidFill>
            <a:srgbClr val="56C4D2"/>
          </a:solidFill>
          <a:ln>
            <a:noFill/>
          </a:ln>
          <a:effectLst>
            <a:outerShdw blurRad="40000" dist="23000" dir="5400000" rotWithShape="0">
              <a:srgbClr val="000000">
                <a:alpha val="35000"/>
              </a:srgbClr>
            </a:outerShdw>
          </a:effectLst>
        </p:spPr>
        <p:txBody>
          <a:bodyPr lIns="0" tIns="48000" rIns="0" bIns="48000" anchor="ctr"/>
          <a:lstStyle/>
          <a:p>
            <a:pPr algn="ctr" defTabSz="1219170"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Application requirements</a:t>
            </a:r>
          </a:p>
        </p:txBody>
      </p:sp>
      <p:sp>
        <p:nvSpPr>
          <p:cNvPr id="86" name="流程图: 或者 85"/>
          <p:cNvSpPr/>
          <p:nvPr/>
        </p:nvSpPr>
        <p:spPr bwMode="gray">
          <a:xfrm>
            <a:off x="6261150" y="3504162"/>
            <a:ext cx="188763" cy="161825"/>
          </a:xfrm>
          <a:prstGeom prst="flowChartOr">
            <a:avLst/>
          </a:prstGeom>
          <a:noFill/>
          <a:ln w="19050">
            <a:solidFill>
              <a:srgbClr val="C400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7" name="直接箭头连接符 86"/>
          <p:cNvCxnSpPr>
            <a:stCxn id="86" idx="4"/>
            <a:endCxn id="58" idx="0"/>
          </p:cNvCxnSpPr>
          <p:nvPr/>
        </p:nvCxnSpPr>
        <p:spPr bwMode="gray">
          <a:xfrm>
            <a:off x="6355531" y="3665988"/>
            <a:ext cx="0" cy="218705"/>
          </a:xfrm>
          <a:prstGeom prst="straightConnector1">
            <a:avLst/>
          </a:prstGeom>
          <a:ln>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5" idx="2"/>
            <a:endCxn id="86" idx="0"/>
          </p:cNvCxnSpPr>
          <p:nvPr/>
        </p:nvCxnSpPr>
        <p:spPr bwMode="gray">
          <a:xfrm rot="5400000">
            <a:off x="6266963" y="3210424"/>
            <a:ext cx="382307" cy="205168"/>
          </a:xfrm>
          <a:prstGeom prst="bentConnector3">
            <a:avLst/>
          </a:prstGeom>
          <a:ln>
            <a:solidFill>
              <a:srgbClr val="C40054"/>
            </a:solidFill>
            <a:tailEnd type="none"/>
          </a:ln>
        </p:spPr>
        <p:style>
          <a:lnRef idx="1">
            <a:schemeClr val="accent1"/>
          </a:lnRef>
          <a:fillRef idx="0">
            <a:schemeClr val="accent1"/>
          </a:fillRef>
          <a:effectRef idx="0">
            <a:schemeClr val="accent1"/>
          </a:effectRef>
          <a:fontRef idx="minor">
            <a:schemeClr val="tx1"/>
          </a:fontRef>
        </p:style>
      </p:cxnSp>
      <p:cxnSp>
        <p:nvCxnSpPr>
          <p:cNvPr id="89" name="肘形连接符 88"/>
          <p:cNvCxnSpPr>
            <a:stCxn id="84" idx="2"/>
            <a:endCxn id="86" idx="0"/>
          </p:cNvCxnSpPr>
          <p:nvPr/>
        </p:nvCxnSpPr>
        <p:spPr bwMode="gray">
          <a:xfrm rot="16200000" flipH="1">
            <a:off x="5858400" y="3007029"/>
            <a:ext cx="382307" cy="611958"/>
          </a:xfrm>
          <a:prstGeom prst="bentConnector3">
            <a:avLst/>
          </a:prstGeom>
          <a:ln>
            <a:solidFill>
              <a:srgbClr val="C40054"/>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1433453"/>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3FAB78-A415-4820-8AF3-1438C3A07913}"/>
</file>

<file path=customXml/itemProps2.xml><?xml version="1.0" encoding="utf-8"?>
<ds:datastoreItem xmlns:ds="http://schemas.openxmlformats.org/officeDocument/2006/customXml" ds:itemID="{DA5960F2-6186-408B-A0DC-5CA5E58B604F}">
  <ds:schemaRefs>
    <ds:schemaRef ds:uri="http://schemas.microsoft.com/office/2006/metadata/properties"/>
    <ds:schemaRef ds:uri="http://schemas.microsoft.com/office/2006/documentManagement/types"/>
    <ds:schemaRef ds:uri="http://purl.org/dc/terms/"/>
    <ds:schemaRef ds:uri="http://purl.org/dc/dcmitype/"/>
    <ds:schemaRef ds:uri="http://purl.org/dc/elements/1.1/"/>
    <ds:schemaRef ds:uri="http://www.w3.org/XML/1998/namespace"/>
    <ds:schemaRef ds:uri="475f1e55-3009-46d8-9566-5d569a2b3a98"/>
    <ds:schemaRef ds:uri="http://schemas.openxmlformats.org/package/2006/metadata/core-properties"/>
    <ds:schemaRef ds:uri="http://schemas.microsoft.com/office/infopath/2007/PartnerControl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8773</TotalTime>
  <Words>5838</Words>
  <Application>Microsoft Office PowerPoint</Application>
  <PresentationFormat>Widescreen</PresentationFormat>
  <Paragraphs>746</Paragraphs>
  <Slides>46</Slides>
  <Notes>46</Notes>
  <HiddenSlides>2</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46</vt:i4>
      </vt:variant>
    </vt:vector>
  </HeadingPairs>
  <TitlesOfParts>
    <vt:vector size="54"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SD-WAN Application Experience</vt:lpstr>
      <vt:lpstr>PowerPoint Presentation</vt:lpstr>
      <vt:lpstr>PowerPoint Presentation</vt:lpstr>
      <vt:lpstr>PowerPoint Presentation</vt:lpstr>
      <vt:lpstr>Application Experience Solution Overview</vt:lpstr>
      <vt:lpstr>PowerPoint Presentation</vt:lpstr>
      <vt:lpstr>Application Identification and Traffic Steering</vt:lpstr>
      <vt:lpstr>Intelligent Traffic Steering Overview: Key Technologies</vt:lpstr>
      <vt:lpstr>SAC Application Identification Process</vt:lpstr>
      <vt:lpstr>What Is Intelligent Traffic Steering?</vt:lpstr>
      <vt:lpstr>PowerPoint Presentation</vt:lpstr>
      <vt:lpstr>LQM</vt:lpstr>
      <vt:lpstr>Keepalive Detection Mechanism</vt:lpstr>
      <vt:lpstr>Viewing LQM Information on iMaster NCE-WAN</vt:lpstr>
      <vt:lpstr>Viewing the Site Health on iMaster NCE-WAN</vt:lpstr>
      <vt:lpstr>PowerPoint Presentation</vt:lpstr>
      <vt:lpstr>AQM Implementation</vt:lpstr>
      <vt:lpstr>Viewing AQM Information on iMaster NCE-WAN</vt:lpstr>
      <vt:lpstr>PowerPoint Presentation</vt:lpstr>
      <vt:lpstr>Intelligent Traffic Steering Algorithms</vt:lpstr>
      <vt:lpstr>Intelligent Traffic Steering Algorithm: Link Quality-based Traffic Steering</vt:lpstr>
      <vt:lpstr>intelligent traffic steering Algorithm: Link Quality-based Traffic Steering Configuration</vt:lpstr>
      <vt:lpstr>Intelligent Traffic Steering Algorithm: Bandwidth-based Traffic Steering</vt:lpstr>
      <vt:lpstr>Intelligent Traffic Steering Algorithm: Bandwidth-based Traffic Steering Configuration</vt:lpstr>
      <vt:lpstr>Intelligent Traffic Steering Algorithm: Load Balancing-based Traffic Steering</vt:lpstr>
      <vt:lpstr>Intelligent Traffic Steering Algorithm: Load Balancing-based Traffic Steering Configuration</vt:lpstr>
      <vt:lpstr>Intelligent Traffic Steering Algorithm: Application Priority-based Traffic Steering</vt:lpstr>
      <vt:lpstr>Intelligent Traffic Steering Algorithm: Application Priority-based Traffic Steering Configuration (VoIP)</vt:lpstr>
      <vt:lpstr>Intelligent Traffic Steering Algorithm: Application Priority-based Traffic Steering Configuration (FTP)</vt:lpstr>
      <vt:lpstr>Intelligent Traffic Steering Implementation: Action Taken When SLA Requirements Are Not Met</vt:lpstr>
      <vt:lpstr>Intelligent Traffic Steering Implementation: Link Switchback</vt:lpstr>
      <vt:lpstr>Intelligent Traffic Steering Implementation: Scheduling Following</vt:lpstr>
      <vt:lpstr>PowerPoint Presentation</vt:lpstr>
      <vt:lpstr>QoS Data Processing Procedure (DiffServ Model)</vt:lpstr>
      <vt:lpstr>PowerPoint Presentation</vt:lpstr>
      <vt:lpstr>HQoS Service Scenario: Enterprise Scenario</vt:lpstr>
      <vt:lpstr>Enterprise Scenario: HQoS</vt:lpstr>
      <vt:lpstr>Enterprise Scenario: Intra-VPN HQoS Policy</vt:lpstr>
      <vt:lpstr>PowerPoint Presentation</vt:lpstr>
      <vt:lpstr>Application Scenario of Packet Loss Optimization</vt:lpstr>
      <vt:lpstr>FEC/A-FEC</vt:lpstr>
      <vt:lpstr>FEC/A-FEC Implementation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305</cp:revision>
  <cp:lastPrinted>2020-07-31T09:33:18Z</cp:lastPrinted>
  <dcterms:created xsi:type="dcterms:W3CDTF">2018-11-29T10:16:29Z</dcterms:created>
  <dcterms:modified xsi:type="dcterms:W3CDTF">2021-02-03T02:53:54Z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(3)fk1vs1FOfZC1phanq8PHoAFiG0/4an3nBO/zoGenT6u0aTE5G9Itz3r2BNmaLjU2OFBYQyqZ
qY89Cd0DZnTu1d6J+ykna433h6YViRm82XrMXn5M8VmUsyfFClVmrPfpk7NvcRH3wF40Uuz5
qrZ5TfBeC2ATJhLEZzGz9gseVJOw+iZBHGXrYF7OR2XblXhR3Qeht0BZX2TNhzL6ChEeF1zu
bRVRrupuvLVClERS4z</vt:lpwstr>
  </property>
  <property fmtid="{D5CDD505-2E9C-101B-9397-08002B2CF9AE}" pid="3" name="_2015_ms_pID_7253431">
    <vt:lpwstr>KVjUB2dfXPnuqFDNWzMHjq8boKbdmqBFY6lNF7MztmNW34GSmjNS6H
PQh4KMLk3uP/rB8s2s4q4UCKRmUJCuvDnEpYEOEryO4D3hyyzC76Kxu4YQLaD0EoeSApyYVN
F7WVQCYLSN++kpEJZNbhJnZZpF0P2DIYI/WWPSRlUpbu8vhS9IfLq+/MRZiZzyz8TxjK9AZt
41QlAHL8hFvHEgPz8ThcR1KVLDoxYkyUdIpf</vt:lpwstr>
  </property>
  <property fmtid="{D5CDD505-2E9C-101B-9397-08002B2CF9AE}" pid="4" name="_2015_ms_pID_7253432">
    <vt:lpwstr>hxunrNFqzpH5KYa83aobJFk=</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1611052493</vt:lpwstr>
  </property>
</Properties>
</file>